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2186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2186305"/>
          </a:xfrm>
          <a:custGeom>
            <a:avLst/>
            <a:gdLst/>
            <a:ahLst/>
            <a:cxnLst/>
            <a:rect l="l" t="t" r="r" b="b"/>
            <a:pathLst>
              <a:path w="9144000" h="2186305">
                <a:moveTo>
                  <a:pt x="9144000" y="0"/>
                </a:moveTo>
                <a:lnTo>
                  <a:pt x="0" y="0"/>
                </a:lnTo>
                <a:lnTo>
                  <a:pt x="0" y="1887474"/>
                </a:lnTo>
                <a:lnTo>
                  <a:pt x="1496949" y="1887474"/>
                </a:lnTo>
                <a:lnTo>
                  <a:pt x="1782699" y="2173351"/>
                </a:lnTo>
                <a:lnTo>
                  <a:pt x="1789049" y="2176526"/>
                </a:lnTo>
                <a:lnTo>
                  <a:pt x="1798574" y="2181225"/>
                </a:lnTo>
                <a:lnTo>
                  <a:pt x="1808099" y="2186051"/>
                </a:lnTo>
                <a:lnTo>
                  <a:pt x="1816100" y="2186051"/>
                </a:lnTo>
                <a:lnTo>
                  <a:pt x="1825625" y="2186051"/>
                </a:lnTo>
                <a:lnTo>
                  <a:pt x="1833499" y="2181225"/>
                </a:lnTo>
                <a:lnTo>
                  <a:pt x="1843024" y="2176526"/>
                </a:lnTo>
                <a:lnTo>
                  <a:pt x="1849374" y="2173351"/>
                </a:lnTo>
                <a:lnTo>
                  <a:pt x="2135124" y="1887474"/>
                </a:lnTo>
                <a:lnTo>
                  <a:pt x="9144000" y="1887474"/>
                </a:lnTo>
                <a:lnTo>
                  <a:pt x="9144000" y="0"/>
                </a:lnTo>
                <a:close/>
              </a:path>
            </a:pathLst>
          </a:custGeom>
          <a:ln w="12699">
            <a:solidFill>
              <a:srgbClr val="00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55904" y="393191"/>
            <a:ext cx="7632192" cy="107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42544" y="554736"/>
            <a:ext cx="7612380" cy="870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8898" y="752983"/>
            <a:ext cx="7366203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FDFDFD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FDFDFD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FDFDFD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572000"/>
            <a:ext cx="9144000" cy="2286000"/>
          </a:xfrm>
          <a:custGeom>
            <a:avLst/>
            <a:gdLst/>
            <a:ahLst/>
            <a:cxnLst/>
            <a:rect l="l" t="t" r="r" b="b"/>
            <a:pathLst>
              <a:path w="9144000" h="2286000">
                <a:moveTo>
                  <a:pt x="0" y="2285999"/>
                </a:moveTo>
                <a:lnTo>
                  <a:pt x="9144000" y="2285999"/>
                </a:lnTo>
                <a:lnTo>
                  <a:pt x="9144000" y="0"/>
                </a:lnTo>
                <a:lnTo>
                  <a:pt x="0" y="0"/>
                </a:lnTo>
                <a:lnTo>
                  <a:pt x="0" y="2285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290183" y="526415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349"/>
                </a:moveTo>
                <a:lnTo>
                  <a:pt x="0" y="0"/>
                </a:lnTo>
              </a:path>
            </a:pathLst>
          </a:custGeom>
          <a:ln w="19050">
            <a:solidFill>
              <a:srgbClr val="1382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21860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2186305"/>
          </a:xfrm>
          <a:custGeom>
            <a:avLst/>
            <a:gdLst/>
            <a:ahLst/>
            <a:cxnLst/>
            <a:rect l="l" t="t" r="r" b="b"/>
            <a:pathLst>
              <a:path w="9144000" h="2186305">
                <a:moveTo>
                  <a:pt x="9144000" y="0"/>
                </a:moveTo>
                <a:lnTo>
                  <a:pt x="0" y="0"/>
                </a:lnTo>
                <a:lnTo>
                  <a:pt x="0" y="1887474"/>
                </a:lnTo>
                <a:lnTo>
                  <a:pt x="1496949" y="1887474"/>
                </a:lnTo>
                <a:lnTo>
                  <a:pt x="1782699" y="2173351"/>
                </a:lnTo>
                <a:lnTo>
                  <a:pt x="1789049" y="2176526"/>
                </a:lnTo>
                <a:lnTo>
                  <a:pt x="1798574" y="2181225"/>
                </a:lnTo>
                <a:lnTo>
                  <a:pt x="1808099" y="2186051"/>
                </a:lnTo>
                <a:lnTo>
                  <a:pt x="1816100" y="2186051"/>
                </a:lnTo>
                <a:lnTo>
                  <a:pt x="1825625" y="2186051"/>
                </a:lnTo>
                <a:lnTo>
                  <a:pt x="1833499" y="2181225"/>
                </a:lnTo>
                <a:lnTo>
                  <a:pt x="1843024" y="2176526"/>
                </a:lnTo>
                <a:lnTo>
                  <a:pt x="1849374" y="2173351"/>
                </a:lnTo>
                <a:lnTo>
                  <a:pt x="2135124" y="1887474"/>
                </a:lnTo>
                <a:lnTo>
                  <a:pt x="9144000" y="1887474"/>
                </a:lnTo>
                <a:lnTo>
                  <a:pt x="9144000" y="0"/>
                </a:lnTo>
                <a:close/>
              </a:path>
            </a:pathLst>
          </a:custGeom>
          <a:ln w="12699">
            <a:solidFill>
              <a:srgbClr val="00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7631" y="800227"/>
            <a:ext cx="7828737" cy="586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rgbClr val="FDFDFD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4316" y="2423414"/>
            <a:ext cx="7735366" cy="2606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g"/><Relationship Id="rId3" Type="http://schemas.openxmlformats.org/officeDocument/2006/relationships/image" Target="../media/image47.png"/><Relationship Id="rId7" Type="http://schemas.openxmlformats.org/officeDocument/2006/relationships/image" Target="../media/image5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.android.com/" TargetMode="External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g"/><Relationship Id="rId3" Type="http://schemas.openxmlformats.org/officeDocument/2006/relationships/image" Target="../media/image53.png"/><Relationship Id="rId7" Type="http://schemas.openxmlformats.org/officeDocument/2006/relationships/image" Target="../media/image5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jpg"/><Relationship Id="rId3" Type="http://schemas.openxmlformats.org/officeDocument/2006/relationships/image" Target="../media/image60.png"/><Relationship Id="rId7" Type="http://schemas.openxmlformats.org/officeDocument/2006/relationships/image" Target="../media/image64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jpg"/><Relationship Id="rId5" Type="http://schemas.openxmlformats.org/officeDocument/2006/relationships/image" Target="../media/image68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jp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jp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opensource.org/" TargetMode="External"/><Relationship Id="rId3" Type="http://schemas.openxmlformats.org/officeDocument/2006/relationships/image" Target="../media/image77.png"/><Relationship Id="rId7" Type="http://schemas.openxmlformats.org/officeDocument/2006/relationships/hyperlink" Target="http://opensource.org/licens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nu.org/" TargetMode="External"/><Relationship Id="rId11" Type="http://schemas.openxmlformats.org/officeDocument/2006/relationships/image" Target="../media/image80.jpg"/><Relationship Id="rId5" Type="http://schemas.openxmlformats.org/officeDocument/2006/relationships/image" Target="../media/image79.png"/><Relationship Id="rId10" Type="http://schemas.openxmlformats.org/officeDocument/2006/relationships/hyperlink" Target="http://github.com/" TargetMode="External"/><Relationship Id="rId4" Type="http://schemas.openxmlformats.org/officeDocument/2006/relationships/image" Target="../media/image78.png"/><Relationship Id="rId9" Type="http://schemas.openxmlformats.org/officeDocument/2006/relationships/hyperlink" Target="http://sourceforge.net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image" Target="../media/image41.png"/><Relationship Id="rId7" Type="http://schemas.openxmlformats.org/officeDocument/2006/relationships/image" Target="../media/image45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jpg"/><Relationship Id="rId5" Type="http://schemas.openxmlformats.org/officeDocument/2006/relationships/image" Target="../media/image43.jp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" y="393191"/>
            <a:ext cx="7632192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2544" y="554736"/>
            <a:ext cx="6690359" cy="870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8898" y="752983"/>
            <a:ext cx="5998845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WHAT IS OPEN SOURCE</a:t>
            </a:r>
            <a:r>
              <a:rPr sz="4000" spc="-40" dirty="0"/>
              <a:t> </a:t>
            </a:r>
            <a:r>
              <a:rPr sz="4000" spc="-5" dirty="0"/>
              <a:t>?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755904" y="2316478"/>
            <a:ext cx="8132064" cy="4541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7136" y="2324100"/>
            <a:ext cx="8287511" cy="453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8898" y="2450338"/>
            <a:ext cx="7832725" cy="392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sz="21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2100" spc="-5" dirty="0">
                <a:solidFill>
                  <a:srgbClr val="00C5BA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latin typeface="Arial"/>
                <a:cs typeface="Arial"/>
              </a:rPr>
              <a:t>In </a:t>
            </a:r>
            <a:r>
              <a:rPr sz="2100" spc="-5" dirty="0">
                <a:latin typeface="Arial"/>
                <a:cs typeface="Arial"/>
              </a:rPr>
              <a:t>production and development, </a:t>
            </a:r>
            <a:r>
              <a:rPr sz="2100" spc="-10" dirty="0">
                <a:latin typeface="Arial"/>
                <a:cs typeface="Arial"/>
              </a:rPr>
              <a:t>open </a:t>
            </a:r>
            <a:r>
              <a:rPr sz="2100" spc="-5" dirty="0">
                <a:latin typeface="Arial"/>
                <a:cs typeface="Arial"/>
              </a:rPr>
              <a:t>source is a </a:t>
            </a:r>
            <a:r>
              <a:rPr sz="2100" spc="-20" dirty="0">
                <a:latin typeface="Arial"/>
                <a:cs typeface="Arial"/>
              </a:rPr>
              <a:t>philosophy, </a:t>
            </a:r>
            <a:r>
              <a:rPr sz="2100" spc="-10" dirty="0">
                <a:latin typeface="Arial"/>
                <a:cs typeface="Arial"/>
              </a:rPr>
              <a:t>or  </a:t>
            </a:r>
            <a:r>
              <a:rPr sz="2100" spc="-5" dirty="0">
                <a:latin typeface="Arial"/>
                <a:cs typeface="Arial"/>
              </a:rPr>
              <a:t>a methodology </a:t>
            </a:r>
            <a:r>
              <a:rPr sz="2100" dirty="0">
                <a:latin typeface="Arial"/>
                <a:cs typeface="Arial"/>
              </a:rPr>
              <a:t>that </a:t>
            </a:r>
            <a:r>
              <a:rPr sz="2100" spc="-5" dirty="0">
                <a:latin typeface="Arial"/>
                <a:cs typeface="Arial"/>
              </a:rPr>
              <a:t>promotes free redistribution and </a:t>
            </a:r>
            <a:r>
              <a:rPr sz="2100" dirty="0">
                <a:latin typeface="Arial"/>
                <a:cs typeface="Arial"/>
              </a:rPr>
              <a:t>access to  </a:t>
            </a:r>
            <a:r>
              <a:rPr sz="2100" spc="-5" dirty="0">
                <a:latin typeface="Arial"/>
                <a:cs typeface="Arial"/>
              </a:rPr>
              <a:t>a product's design or ideas and implementation</a:t>
            </a:r>
            <a:r>
              <a:rPr sz="2100" spc="1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details.</a:t>
            </a:r>
            <a:endParaRPr sz="2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1625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sz="1900" spc="-10" dirty="0">
                <a:latin typeface="Century Gothic"/>
                <a:cs typeface="Century Gothic"/>
              </a:rPr>
              <a:t>open </a:t>
            </a:r>
            <a:r>
              <a:rPr sz="1900" spc="-5" dirty="0">
                <a:latin typeface="Century Gothic"/>
                <a:cs typeface="Century Gothic"/>
              </a:rPr>
              <a:t>as </a:t>
            </a:r>
            <a:r>
              <a:rPr sz="1900" dirty="0">
                <a:latin typeface="Century Gothic"/>
                <a:cs typeface="Century Gothic"/>
              </a:rPr>
              <a:t>in</a:t>
            </a:r>
            <a:r>
              <a:rPr sz="1900" spc="-45" dirty="0">
                <a:latin typeface="Century Gothic"/>
                <a:cs typeface="Century Gothic"/>
              </a:rPr>
              <a:t> </a:t>
            </a:r>
            <a:r>
              <a:rPr sz="1900" spc="-5" dirty="0">
                <a:latin typeface="Century Gothic"/>
                <a:cs typeface="Century Gothic"/>
              </a:rPr>
              <a:t>free</a:t>
            </a:r>
            <a:endParaRPr sz="1900" dirty="0">
              <a:latin typeface="Century Gothic"/>
              <a:cs typeface="Century Gothic"/>
            </a:endParaRPr>
          </a:p>
          <a:p>
            <a:pPr marL="756285" indent="-287020">
              <a:lnSpc>
                <a:spcPct val="100000"/>
              </a:lnSpc>
              <a:spcBef>
                <a:spcPts val="1055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sz="1900" spc="-10" dirty="0">
                <a:latin typeface="Century Gothic"/>
                <a:cs typeface="Century Gothic"/>
              </a:rPr>
              <a:t>open </a:t>
            </a:r>
            <a:r>
              <a:rPr sz="1900" spc="-5" dirty="0">
                <a:latin typeface="Century Gothic"/>
                <a:cs typeface="Century Gothic"/>
              </a:rPr>
              <a:t>as </a:t>
            </a:r>
            <a:r>
              <a:rPr sz="1900" dirty="0">
                <a:latin typeface="Century Gothic"/>
                <a:cs typeface="Century Gothic"/>
              </a:rPr>
              <a:t>in</a:t>
            </a:r>
            <a:r>
              <a:rPr sz="1900" spc="-55" dirty="0">
                <a:latin typeface="Century Gothic"/>
                <a:cs typeface="Century Gothic"/>
              </a:rPr>
              <a:t> </a:t>
            </a:r>
            <a:r>
              <a:rPr sz="1900" spc="-10" dirty="0">
                <a:latin typeface="Century Gothic"/>
                <a:cs typeface="Century Gothic"/>
              </a:rPr>
              <a:t>access</a:t>
            </a:r>
            <a:endParaRPr sz="1900" dirty="0">
              <a:latin typeface="Century Gothic"/>
              <a:cs typeface="Century Gothic"/>
            </a:endParaRPr>
          </a:p>
          <a:p>
            <a:pPr marL="756285" indent="-287020">
              <a:lnSpc>
                <a:spcPct val="100000"/>
              </a:lnSpc>
              <a:spcBef>
                <a:spcPts val="1055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sz="1900" spc="-10" dirty="0">
                <a:latin typeface="Century Gothic"/>
                <a:cs typeface="Century Gothic"/>
              </a:rPr>
              <a:t>open </a:t>
            </a:r>
            <a:r>
              <a:rPr sz="1900" spc="-5" dirty="0">
                <a:latin typeface="Century Gothic"/>
                <a:cs typeface="Century Gothic"/>
              </a:rPr>
              <a:t>as </a:t>
            </a:r>
            <a:r>
              <a:rPr sz="1900" dirty="0">
                <a:latin typeface="Century Gothic"/>
                <a:cs typeface="Century Gothic"/>
              </a:rPr>
              <a:t>in </a:t>
            </a:r>
            <a:r>
              <a:rPr sz="1900" spc="-5" dirty="0">
                <a:latin typeface="Century Gothic"/>
                <a:cs typeface="Century Gothic"/>
              </a:rPr>
              <a:t>over</a:t>
            </a:r>
            <a:r>
              <a:rPr sz="1900" spc="-40" dirty="0">
                <a:latin typeface="Century Gothic"/>
                <a:cs typeface="Century Gothic"/>
              </a:rPr>
              <a:t> </a:t>
            </a:r>
            <a:r>
              <a:rPr sz="1900" dirty="0">
                <a:latin typeface="Century Gothic"/>
                <a:cs typeface="Century Gothic"/>
              </a:rPr>
              <a:t>time</a:t>
            </a:r>
          </a:p>
          <a:p>
            <a:pPr marL="756285" indent="-287020">
              <a:lnSpc>
                <a:spcPct val="100000"/>
              </a:lnSpc>
              <a:spcBef>
                <a:spcPts val="1050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sz="1900" spc="-10" dirty="0">
                <a:latin typeface="Century Gothic"/>
                <a:cs typeface="Century Gothic"/>
              </a:rPr>
              <a:t>open </a:t>
            </a:r>
            <a:r>
              <a:rPr sz="1900" spc="-5" dirty="0">
                <a:latin typeface="Century Gothic"/>
                <a:cs typeface="Century Gothic"/>
              </a:rPr>
              <a:t>as </a:t>
            </a:r>
            <a:r>
              <a:rPr sz="1900" dirty="0">
                <a:latin typeface="Century Gothic"/>
                <a:cs typeface="Century Gothic"/>
              </a:rPr>
              <a:t>in </a:t>
            </a:r>
            <a:r>
              <a:rPr sz="1900" spc="-10" dirty="0">
                <a:latin typeface="Century Gothic"/>
                <a:cs typeface="Century Gothic"/>
              </a:rPr>
              <a:t>not</a:t>
            </a:r>
            <a:r>
              <a:rPr sz="1900" spc="-25" dirty="0">
                <a:latin typeface="Century Gothic"/>
                <a:cs typeface="Century Gothic"/>
              </a:rPr>
              <a:t> </a:t>
            </a:r>
            <a:r>
              <a:rPr sz="1900" spc="-10" dirty="0">
                <a:latin typeface="Century Gothic"/>
                <a:cs typeface="Century Gothic"/>
              </a:rPr>
              <a:t>closed</a:t>
            </a:r>
            <a:endParaRPr sz="1900" dirty="0">
              <a:latin typeface="Century Gothic"/>
              <a:cs typeface="Century Gothic"/>
            </a:endParaRPr>
          </a:p>
          <a:p>
            <a:pPr marL="756285" indent="-287020">
              <a:lnSpc>
                <a:spcPct val="100000"/>
              </a:lnSpc>
              <a:spcBef>
                <a:spcPts val="1050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sz="1900" spc="-10" dirty="0">
                <a:latin typeface="Century Gothic"/>
                <a:cs typeface="Century Gothic"/>
              </a:rPr>
              <a:t>open </a:t>
            </a:r>
            <a:r>
              <a:rPr sz="1900" spc="-5" dirty="0">
                <a:latin typeface="Century Gothic"/>
                <a:cs typeface="Century Gothic"/>
              </a:rPr>
              <a:t>as </a:t>
            </a:r>
            <a:r>
              <a:rPr sz="1900" dirty="0">
                <a:latin typeface="Century Gothic"/>
                <a:cs typeface="Century Gothic"/>
              </a:rPr>
              <a:t>in </a:t>
            </a:r>
            <a:r>
              <a:rPr sz="1900" spc="-5" dirty="0">
                <a:latin typeface="Century Gothic"/>
                <a:cs typeface="Century Gothic"/>
              </a:rPr>
              <a:t>reuse </a:t>
            </a:r>
            <a:r>
              <a:rPr sz="1900" spc="-10" dirty="0">
                <a:latin typeface="Century Gothic"/>
                <a:cs typeface="Century Gothic"/>
              </a:rPr>
              <a:t>and</a:t>
            </a:r>
            <a:r>
              <a:rPr sz="1900" spc="-20" dirty="0">
                <a:latin typeface="Century Gothic"/>
                <a:cs typeface="Century Gothic"/>
              </a:rPr>
              <a:t> </a:t>
            </a:r>
            <a:r>
              <a:rPr sz="1900" spc="-10" dirty="0">
                <a:latin typeface="Century Gothic"/>
                <a:cs typeface="Century Gothic"/>
              </a:rPr>
              <a:t>change</a:t>
            </a:r>
            <a:endParaRPr sz="1900" dirty="0">
              <a:latin typeface="Century Gothic"/>
              <a:cs typeface="Century Gothic"/>
            </a:endParaRPr>
          </a:p>
          <a:p>
            <a:pPr marL="756285" indent="-287020">
              <a:lnSpc>
                <a:spcPct val="100000"/>
              </a:lnSpc>
              <a:spcBef>
                <a:spcPts val="1050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sz="1900" spc="-10" dirty="0">
                <a:latin typeface="Century Gothic"/>
                <a:cs typeface="Century Gothic"/>
              </a:rPr>
              <a:t>open </a:t>
            </a:r>
            <a:r>
              <a:rPr sz="1900" spc="-5" dirty="0">
                <a:latin typeface="Century Gothic"/>
                <a:cs typeface="Century Gothic"/>
              </a:rPr>
              <a:t>as </a:t>
            </a:r>
            <a:r>
              <a:rPr sz="1900" dirty="0">
                <a:latin typeface="Century Gothic"/>
                <a:cs typeface="Century Gothic"/>
              </a:rPr>
              <a:t>in </a:t>
            </a:r>
            <a:r>
              <a:rPr sz="1900" spc="-10" dirty="0">
                <a:latin typeface="Century Gothic"/>
                <a:cs typeface="Century Gothic"/>
              </a:rPr>
              <a:t>any place and </a:t>
            </a:r>
            <a:r>
              <a:rPr sz="1900" spc="-5" dirty="0">
                <a:latin typeface="Century Gothic"/>
                <a:cs typeface="Century Gothic"/>
              </a:rPr>
              <a:t>for</a:t>
            </a:r>
            <a:r>
              <a:rPr sz="1900" spc="55" dirty="0">
                <a:latin typeface="Century Gothic"/>
                <a:cs typeface="Century Gothic"/>
              </a:rPr>
              <a:t> </a:t>
            </a:r>
            <a:r>
              <a:rPr sz="1900" spc="-10" dirty="0">
                <a:latin typeface="Century Gothic"/>
                <a:cs typeface="Century Gothic"/>
              </a:rPr>
              <a:t>anyone</a:t>
            </a:r>
            <a:endParaRPr sz="1900" dirty="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29400" y="4369180"/>
            <a:ext cx="2205481" cy="22054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7972" y="422148"/>
            <a:ext cx="7630668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7472" y="643127"/>
            <a:ext cx="6908292" cy="810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0051" y="828294"/>
            <a:ext cx="6263640" cy="58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MORE EXAMPLES-</a:t>
            </a:r>
            <a:r>
              <a:rPr spc="-35" dirty="0"/>
              <a:t> </a:t>
            </a:r>
            <a:r>
              <a:rPr spc="-5" dirty="0"/>
              <a:t>ANDROID</a:t>
            </a:r>
          </a:p>
        </p:txBody>
      </p:sp>
      <p:sp>
        <p:nvSpPr>
          <p:cNvPr id="5" name="object 5"/>
          <p:cNvSpPr/>
          <p:nvPr/>
        </p:nvSpPr>
        <p:spPr>
          <a:xfrm>
            <a:off x="755904" y="2238755"/>
            <a:ext cx="7952232" cy="2965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6948" y="2305811"/>
            <a:ext cx="7959852" cy="2763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0" marR="5080" indent="-342900">
              <a:lnSpc>
                <a:spcPct val="100000"/>
              </a:lnSpc>
              <a:tabLst>
                <a:tab pos="539750" algn="l"/>
              </a:tabLst>
            </a:pPr>
            <a:r>
              <a:rPr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pc="-5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Linux-based operating </a:t>
            </a:r>
            <a:r>
              <a:rPr spc="-10" dirty="0"/>
              <a:t>system </a:t>
            </a:r>
            <a:r>
              <a:rPr spc="-5" dirty="0"/>
              <a:t>designed </a:t>
            </a:r>
            <a:r>
              <a:rPr dirty="0"/>
              <a:t>primarily</a:t>
            </a:r>
            <a:r>
              <a:rPr spc="65" dirty="0"/>
              <a:t> </a:t>
            </a:r>
            <a:r>
              <a:rPr dirty="0"/>
              <a:t>for</a:t>
            </a:r>
            <a:r>
              <a:rPr spc="-10" dirty="0"/>
              <a:t> touchscreen </a:t>
            </a:r>
            <a:r>
              <a:rPr dirty="0"/>
              <a:t> mobile devices </a:t>
            </a:r>
            <a:r>
              <a:rPr spc="-5" dirty="0"/>
              <a:t>such as </a:t>
            </a:r>
            <a:r>
              <a:rPr spc="-10" dirty="0"/>
              <a:t>smartphones and tablet</a:t>
            </a:r>
            <a:r>
              <a:rPr spc="75" dirty="0"/>
              <a:t> </a:t>
            </a:r>
            <a:r>
              <a:rPr spc="-5" dirty="0"/>
              <a:t>computers.</a:t>
            </a:r>
          </a:p>
          <a:p>
            <a:pPr marL="196850">
              <a:lnSpc>
                <a:spcPct val="100000"/>
              </a:lnSpc>
              <a:spcBef>
                <a:spcPts val="1035"/>
              </a:spcBef>
              <a:tabLst>
                <a:tab pos="539750" algn="l"/>
              </a:tabLst>
            </a:pPr>
            <a:r>
              <a:rPr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/>
              <a:t>Android </a:t>
            </a:r>
            <a:r>
              <a:rPr spc="10" dirty="0"/>
              <a:t>is </a:t>
            </a:r>
            <a:r>
              <a:rPr spc="-5" dirty="0"/>
              <a:t>open source and Google releases </a:t>
            </a:r>
            <a:r>
              <a:rPr spc="-10" dirty="0"/>
              <a:t>the </a:t>
            </a:r>
            <a:r>
              <a:rPr spc="-5" dirty="0"/>
              <a:t>code under</a:t>
            </a:r>
            <a:r>
              <a:rPr spc="65" dirty="0"/>
              <a:t> </a:t>
            </a:r>
            <a:r>
              <a:rPr spc="-10" dirty="0"/>
              <a:t>the</a:t>
            </a:r>
          </a:p>
          <a:p>
            <a:pPr marL="539750">
              <a:lnSpc>
                <a:spcPct val="100000"/>
              </a:lnSpc>
            </a:pPr>
            <a:r>
              <a:rPr spc="-5" dirty="0"/>
              <a:t>Apache License </a:t>
            </a:r>
            <a:r>
              <a:rPr spc="-10" dirty="0"/>
              <a:t>after </a:t>
            </a:r>
            <a:r>
              <a:rPr dirty="0"/>
              <a:t>acquiring </a:t>
            </a:r>
            <a:r>
              <a:rPr spc="10" dirty="0"/>
              <a:t>it </a:t>
            </a:r>
            <a:r>
              <a:rPr spc="-5" dirty="0"/>
              <a:t>from </a:t>
            </a:r>
            <a:r>
              <a:rPr dirty="0"/>
              <a:t>Android</a:t>
            </a:r>
            <a:r>
              <a:rPr spc="-35" dirty="0"/>
              <a:t> </a:t>
            </a:r>
            <a:r>
              <a:rPr dirty="0"/>
              <a:t>Inc.</a:t>
            </a:r>
          </a:p>
          <a:p>
            <a:pPr marL="539750" marR="73025" indent="-342900">
              <a:lnSpc>
                <a:spcPct val="100000"/>
              </a:lnSpc>
              <a:spcBef>
                <a:spcPts val="1030"/>
              </a:spcBef>
              <a:tabLst>
                <a:tab pos="539750" algn="l"/>
              </a:tabLst>
            </a:pPr>
            <a:r>
              <a:rPr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pc="-5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/>
              <a:t>Most </a:t>
            </a:r>
            <a:r>
              <a:rPr spc="-5" dirty="0"/>
              <a:t>widely used </a:t>
            </a:r>
            <a:r>
              <a:rPr dirty="0"/>
              <a:t>mobile </a:t>
            </a:r>
            <a:r>
              <a:rPr spc="-5" dirty="0"/>
              <a:t>platform </a:t>
            </a:r>
            <a:r>
              <a:rPr spc="-10" dirty="0"/>
              <a:t>with </a:t>
            </a:r>
            <a:r>
              <a:rPr dirty="0"/>
              <a:t>over </a:t>
            </a:r>
            <a:r>
              <a:rPr spc="-10" dirty="0"/>
              <a:t>7,00,000</a:t>
            </a:r>
            <a:r>
              <a:rPr spc="70" dirty="0"/>
              <a:t> </a:t>
            </a:r>
            <a:r>
              <a:rPr spc="-10" dirty="0"/>
              <a:t>apps</a:t>
            </a:r>
            <a:r>
              <a:rPr dirty="0"/>
              <a:t> </a:t>
            </a:r>
            <a:r>
              <a:rPr spc="10" dirty="0"/>
              <a:t>in </a:t>
            </a:r>
            <a:r>
              <a:rPr dirty="0"/>
              <a:t> google </a:t>
            </a:r>
            <a:r>
              <a:rPr spc="-5" dirty="0"/>
              <a:t>play </a:t>
            </a:r>
            <a:r>
              <a:rPr spc="-10" dirty="0"/>
              <a:t>store, </a:t>
            </a:r>
            <a:r>
              <a:rPr dirty="0"/>
              <a:t>over </a:t>
            </a:r>
            <a:r>
              <a:rPr spc="-5" dirty="0"/>
              <a:t>25 </a:t>
            </a:r>
            <a:r>
              <a:rPr spc="5" dirty="0"/>
              <a:t>billion </a:t>
            </a:r>
            <a:r>
              <a:rPr spc="-5" dirty="0"/>
              <a:t>app downloads </a:t>
            </a:r>
            <a:r>
              <a:rPr spc="-10" dirty="0"/>
              <a:t>with </a:t>
            </a:r>
            <a:r>
              <a:rPr spc="-5" dirty="0"/>
              <a:t>750 </a:t>
            </a:r>
            <a:r>
              <a:rPr spc="5" dirty="0"/>
              <a:t>million  </a:t>
            </a:r>
            <a:r>
              <a:rPr dirty="0"/>
              <a:t>devices </a:t>
            </a:r>
            <a:r>
              <a:rPr spc="-5" dirty="0"/>
              <a:t>running </a:t>
            </a:r>
            <a:r>
              <a:rPr dirty="0"/>
              <a:t>on</a:t>
            </a:r>
            <a:r>
              <a:rPr spc="-80" dirty="0"/>
              <a:t> </a:t>
            </a:r>
            <a:r>
              <a:rPr dirty="0"/>
              <a:t>Android.</a:t>
            </a:r>
          </a:p>
          <a:p>
            <a:pPr marL="196850">
              <a:lnSpc>
                <a:spcPct val="100000"/>
              </a:lnSpc>
              <a:spcBef>
                <a:spcPts val="1030"/>
              </a:spcBef>
              <a:tabLst>
                <a:tab pos="539750" algn="l"/>
                <a:tab pos="4627880" algn="l"/>
              </a:tabLst>
            </a:pPr>
            <a:r>
              <a:rPr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pc="-5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dirty="0"/>
              <a:t>Android Source Code Available</a:t>
            </a:r>
            <a:r>
              <a:rPr spc="-55" dirty="0"/>
              <a:t> </a:t>
            </a:r>
            <a:r>
              <a:rPr spc="-5" dirty="0"/>
              <a:t>at</a:t>
            </a:r>
            <a:r>
              <a:rPr spc="-10" dirty="0"/>
              <a:t> </a:t>
            </a:r>
            <a:r>
              <a:rPr dirty="0"/>
              <a:t>:	</a:t>
            </a:r>
            <a:r>
              <a:rPr u="heavy" spc="-5" dirty="0">
                <a:solidFill>
                  <a:srgbClr val="8F8F8F"/>
                </a:solidFill>
                <a:hlinkClick r:id="rId6"/>
              </a:rPr>
              <a:t>http://source.android.com/</a:t>
            </a:r>
          </a:p>
        </p:txBody>
      </p:sp>
      <p:sp>
        <p:nvSpPr>
          <p:cNvPr id="8" name="object 8"/>
          <p:cNvSpPr/>
          <p:nvPr/>
        </p:nvSpPr>
        <p:spPr>
          <a:xfrm>
            <a:off x="7225030" y="0"/>
            <a:ext cx="1918969" cy="19611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2199" y="5150523"/>
            <a:ext cx="4610100" cy="15132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44795" y="5150483"/>
            <a:ext cx="3696208" cy="17075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" y="393191"/>
            <a:ext cx="7632192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2544" y="554736"/>
            <a:ext cx="6830568" cy="870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8898" y="752983"/>
            <a:ext cx="6141720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717415" algn="l"/>
              </a:tabLst>
            </a:pPr>
            <a:r>
              <a:rPr sz="4000" spc="-5" dirty="0"/>
              <a:t>MORE</a:t>
            </a:r>
            <a:r>
              <a:rPr sz="4000" spc="5" dirty="0"/>
              <a:t> </a:t>
            </a:r>
            <a:r>
              <a:rPr sz="4000" spc="-5" dirty="0"/>
              <a:t>EX</a:t>
            </a:r>
            <a:r>
              <a:rPr sz="4000" spc="-20" dirty="0"/>
              <a:t>A</a:t>
            </a:r>
            <a:r>
              <a:rPr sz="4000" spc="-5" dirty="0"/>
              <a:t>MPLES</a:t>
            </a:r>
            <a:r>
              <a:rPr sz="4000" spc="25" dirty="0"/>
              <a:t> </a:t>
            </a:r>
            <a:r>
              <a:rPr sz="4000" spc="-5" dirty="0"/>
              <a:t>-</a:t>
            </a:r>
            <a:r>
              <a:rPr sz="4000" dirty="0"/>
              <a:t>	</a:t>
            </a:r>
            <a:r>
              <a:rPr sz="4000" spc="-5" dirty="0"/>
              <a:t>LINUX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78307" y="2092451"/>
            <a:ext cx="8759952" cy="16550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447" y="2154935"/>
            <a:ext cx="8871204" cy="1466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0692" y="2268854"/>
            <a:ext cx="8488680" cy="1313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tabLst>
                <a:tab pos="354965" algn="l"/>
              </a:tabLst>
            </a:pPr>
            <a:r>
              <a:rPr sz="1700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700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latin typeface="Century Gothic"/>
                <a:cs typeface="Century Gothic"/>
              </a:rPr>
              <a:t>Linux is a </a:t>
            </a:r>
            <a:r>
              <a:rPr sz="1700" spc="-5" dirty="0">
                <a:latin typeface="Century Gothic"/>
                <a:cs typeface="Century Gothic"/>
              </a:rPr>
              <a:t>computer </a:t>
            </a:r>
            <a:r>
              <a:rPr sz="1700" dirty="0">
                <a:latin typeface="Century Gothic"/>
                <a:cs typeface="Century Gothic"/>
              </a:rPr>
              <a:t>operating </a:t>
            </a:r>
            <a:r>
              <a:rPr sz="1700" spc="-5" dirty="0">
                <a:latin typeface="Century Gothic"/>
                <a:cs typeface="Century Gothic"/>
              </a:rPr>
              <a:t>system </a:t>
            </a:r>
            <a:r>
              <a:rPr sz="1700" dirty="0">
                <a:latin typeface="Century Gothic"/>
                <a:cs typeface="Century Gothic"/>
              </a:rPr>
              <a:t>assembled under </a:t>
            </a:r>
            <a:r>
              <a:rPr sz="1700" spc="-5" dirty="0">
                <a:latin typeface="Century Gothic"/>
                <a:cs typeface="Century Gothic"/>
              </a:rPr>
              <a:t>the </a:t>
            </a:r>
            <a:r>
              <a:rPr sz="1700" dirty="0">
                <a:latin typeface="Century Gothic"/>
                <a:cs typeface="Century Gothic"/>
              </a:rPr>
              <a:t>model of</a:t>
            </a:r>
            <a:r>
              <a:rPr sz="1700" spc="-50" dirty="0">
                <a:latin typeface="Century Gothic"/>
                <a:cs typeface="Century Gothic"/>
              </a:rPr>
              <a:t> </a:t>
            </a:r>
            <a:r>
              <a:rPr sz="1700" dirty="0">
                <a:latin typeface="Century Gothic"/>
                <a:cs typeface="Century Gothic"/>
              </a:rPr>
              <a:t>free</a:t>
            </a:r>
            <a:r>
              <a:rPr sz="1700" spc="-10" dirty="0">
                <a:latin typeface="Century Gothic"/>
                <a:cs typeface="Century Gothic"/>
              </a:rPr>
              <a:t> </a:t>
            </a:r>
            <a:r>
              <a:rPr sz="1700" spc="-5" dirty="0">
                <a:latin typeface="Century Gothic"/>
                <a:cs typeface="Century Gothic"/>
              </a:rPr>
              <a:t>and  </a:t>
            </a:r>
            <a:r>
              <a:rPr sz="1700" dirty="0">
                <a:latin typeface="Century Gothic"/>
                <a:cs typeface="Century Gothic"/>
              </a:rPr>
              <a:t>open </a:t>
            </a:r>
            <a:r>
              <a:rPr sz="1700" spc="-5" dirty="0">
                <a:latin typeface="Century Gothic"/>
                <a:cs typeface="Century Gothic"/>
              </a:rPr>
              <a:t>source software </a:t>
            </a:r>
            <a:r>
              <a:rPr sz="1700" dirty="0">
                <a:latin typeface="Century Gothic"/>
                <a:cs typeface="Century Gothic"/>
              </a:rPr>
              <a:t>development </a:t>
            </a:r>
            <a:r>
              <a:rPr sz="1700" spc="-5" dirty="0">
                <a:latin typeface="Century Gothic"/>
                <a:cs typeface="Century Gothic"/>
              </a:rPr>
              <a:t>and distribution. </a:t>
            </a:r>
            <a:r>
              <a:rPr sz="1700" dirty="0">
                <a:latin typeface="Century Gothic"/>
                <a:cs typeface="Century Gothic"/>
              </a:rPr>
              <a:t>Originated in </a:t>
            </a:r>
            <a:r>
              <a:rPr sz="1700" spc="-5" dirty="0">
                <a:latin typeface="Century Gothic"/>
                <a:cs typeface="Century Gothic"/>
              </a:rPr>
              <a:t>the GNU  </a:t>
            </a:r>
            <a:r>
              <a:rPr sz="1700" dirty="0">
                <a:latin typeface="Century Gothic"/>
                <a:cs typeface="Century Gothic"/>
              </a:rPr>
              <a:t>Project, </a:t>
            </a:r>
            <a:r>
              <a:rPr sz="1700" spc="-5" dirty="0">
                <a:latin typeface="Century Gothic"/>
                <a:cs typeface="Century Gothic"/>
              </a:rPr>
              <a:t>initiated </a:t>
            </a:r>
            <a:r>
              <a:rPr sz="1700" dirty="0">
                <a:latin typeface="Century Gothic"/>
                <a:cs typeface="Century Gothic"/>
              </a:rPr>
              <a:t>in 1983 by Richard Stallman, in </a:t>
            </a:r>
            <a:r>
              <a:rPr sz="1700" spc="-5" dirty="0">
                <a:latin typeface="Century Gothic"/>
                <a:cs typeface="Century Gothic"/>
              </a:rPr>
              <a:t>the </a:t>
            </a:r>
            <a:r>
              <a:rPr sz="1700" dirty="0">
                <a:latin typeface="Century Gothic"/>
                <a:cs typeface="Century Gothic"/>
              </a:rPr>
              <a:t>Free </a:t>
            </a:r>
            <a:r>
              <a:rPr sz="1700" spc="-5" dirty="0">
                <a:latin typeface="Century Gothic"/>
                <a:cs typeface="Century Gothic"/>
              </a:rPr>
              <a:t>Software </a:t>
            </a:r>
            <a:r>
              <a:rPr sz="1700" dirty="0">
                <a:latin typeface="Century Gothic"/>
                <a:cs typeface="Century Gothic"/>
              </a:rPr>
              <a:t>Foundation.  </a:t>
            </a:r>
            <a:r>
              <a:rPr sz="1700" spc="5" dirty="0">
                <a:latin typeface="Century Gothic"/>
                <a:cs typeface="Century Gothic"/>
              </a:rPr>
              <a:t>More </a:t>
            </a:r>
            <a:r>
              <a:rPr sz="1700" spc="-5" dirty="0">
                <a:latin typeface="Century Gothic"/>
                <a:cs typeface="Century Gothic"/>
              </a:rPr>
              <a:t>than </a:t>
            </a:r>
            <a:r>
              <a:rPr sz="1700" dirty="0">
                <a:latin typeface="Century Gothic"/>
                <a:cs typeface="Century Gothic"/>
              </a:rPr>
              <a:t>90% of </a:t>
            </a:r>
            <a:r>
              <a:rPr sz="1700" spc="-5" dirty="0">
                <a:latin typeface="Century Gothic"/>
                <a:cs typeface="Century Gothic"/>
              </a:rPr>
              <a:t>today’s </a:t>
            </a:r>
            <a:r>
              <a:rPr sz="1700" dirty="0">
                <a:latin typeface="Century Gothic"/>
                <a:cs typeface="Century Gothic"/>
              </a:rPr>
              <a:t>supercomputers </a:t>
            </a:r>
            <a:r>
              <a:rPr sz="1700" spc="-5" dirty="0">
                <a:latin typeface="Century Gothic"/>
                <a:cs typeface="Century Gothic"/>
              </a:rPr>
              <a:t>use </a:t>
            </a:r>
            <a:r>
              <a:rPr sz="1700" dirty="0">
                <a:latin typeface="Century Gothic"/>
                <a:cs typeface="Century Gothic"/>
              </a:rPr>
              <a:t>Linux. </a:t>
            </a:r>
            <a:r>
              <a:rPr sz="1700" spc="10" dirty="0">
                <a:latin typeface="Century Gothic"/>
                <a:cs typeface="Century Gothic"/>
              </a:rPr>
              <a:t>It </a:t>
            </a:r>
            <a:r>
              <a:rPr sz="1700" dirty="0">
                <a:latin typeface="Century Gothic"/>
                <a:cs typeface="Century Gothic"/>
              </a:rPr>
              <a:t>powers around </a:t>
            </a:r>
            <a:r>
              <a:rPr sz="1700" spc="-5" dirty="0">
                <a:latin typeface="Century Gothic"/>
                <a:cs typeface="Century Gothic"/>
              </a:rPr>
              <a:t>4.8% </a:t>
            </a:r>
            <a:r>
              <a:rPr sz="1700" dirty="0">
                <a:latin typeface="Century Gothic"/>
                <a:cs typeface="Century Gothic"/>
              </a:rPr>
              <a:t>of  </a:t>
            </a:r>
            <a:r>
              <a:rPr sz="1700" spc="-5" dirty="0">
                <a:latin typeface="Century Gothic"/>
                <a:cs typeface="Century Gothic"/>
              </a:rPr>
              <a:t>todays modern computers. </a:t>
            </a:r>
            <a:r>
              <a:rPr sz="1700" dirty="0">
                <a:latin typeface="Century Gothic"/>
                <a:cs typeface="Century Gothic"/>
              </a:rPr>
              <a:t>Thousands of </a:t>
            </a:r>
            <a:r>
              <a:rPr sz="1700" spc="-5" dirty="0">
                <a:latin typeface="Century Gothic"/>
                <a:cs typeface="Century Gothic"/>
              </a:rPr>
              <a:t>distros are</a:t>
            </a:r>
            <a:r>
              <a:rPr sz="1700" spc="105" dirty="0">
                <a:latin typeface="Century Gothic"/>
                <a:cs typeface="Century Gothic"/>
              </a:rPr>
              <a:t> </a:t>
            </a:r>
            <a:r>
              <a:rPr sz="1700" spc="-5" dirty="0">
                <a:latin typeface="Century Gothic"/>
                <a:cs typeface="Century Gothic"/>
              </a:rPr>
              <a:t>available.</a:t>
            </a:r>
            <a:endParaRPr sz="17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18196" y="177037"/>
            <a:ext cx="1466469" cy="16993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693489"/>
            <a:ext cx="6143243" cy="31645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2738" y="4022725"/>
            <a:ext cx="2731262" cy="28352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9704" y="393191"/>
            <a:ext cx="8066532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9204" y="614172"/>
            <a:ext cx="8319516" cy="8107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05">
              <a:lnSpc>
                <a:spcPct val="100000"/>
              </a:lnSpc>
            </a:pPr>
            <a:r>
              <a:rPr spc="-5" dirty="0"/>
              <a:t>OPEN </a:t>
            </a:r>
            <a:r>
              <a:rPr spc="-10" dirty="0"/>
              <a:t>SOURCE </a:t>
            </a:r>
            <a:r>
              <a:rPr spc="-5" dirty="0"/>
              <a:t>OFFICE</a:t>
            </a:r>
            <a:r>
              <a:rPr spc="15" dirty="0"/>
              <a:t> </a:t>
            </a:r>
            <a:r>
              <a:rPr spc="-5" dirty="0"/>
              <a:t>SOFTWARES</a:t>
            </a:r>
          </a:p>
        </p:txBody>
      </p:sp>
      <p:sp>
        <p:nvSpPr>
          <p:cNvPr id="5" name="object 5"/>
          <p:cNvSpPr/>
          <p:nvPr/>
        </p:nvSpPr>
        <p:spPr>
          <a:xfrm>
            <a:off x="679704" y="2136646"/>
            <a:ext cx="6353556" cy="4721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4651" y="2392679"/>
            <a:ext cx="6489192" cy="41894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2393" y="2513457"/>
            <a:ext cx="6084570" cy="403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tabLst>
                <a:tab pos="354965" algn="l"/>
                <a:tab pos="5186680" algn="l"/>
              </a:tabLst>
            </a:pPr>
            <a:r>
              <a:rPr sz="19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900" spc="-5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sz="1900" spc="-10" dirty="0">
                <a:latin typeface="Century Gothic"/>
                <a:cs typeface="Century Gothic"/>
              </a:rPr>
              <a:t>Open </a:t>
            </a:r>
            <a:r>
              <a:rPr sz="1900" spc="-5" dirty="0">
                <a:latin typeface="Century Gothic"/>
                <a:cs typeface="Century Gothic"/>
              </a:rPr>
              <a:t>Office </a:t>
            </a:r>
            <a:r>
              <a:rPr sz="1800" dirty="0">
                <a:latin typeface="Century Gothic"/>
                <a:cs typeface="Century Gothic"/>
              </a:rPr>
              <a:t>: </a:t>
            </a:r>
            <a:r>
              <a:rPr sz="1800" spc="-5" dirty="0">
                <a:latin typeface="Century Gothic"/>
                <a:cs typeface="Century Gothic"/>
              </a:rPr>
              <a:t>Apache OpenOffice </a:t>
            </a:r>
            <a:r>
              <a:rPr sz="1800" spc="10" dirty="0">
                <a:latin typeface="Century Gothic"/>
                <a:cs typeface="Century Gothic"/>
              </a:rPr>
              <a:t>is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an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open- </a:t>
            </a:r>
            <a:r>
              <a:rPr sz="180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source </a:t>
            </a:r>
            <a:r>
              <a:rPr sz="1800" dirty="0">
                <a:latin typeface="Century Gothic"/>
                <a:cs typeface="Century Gothic"/>
              </a:rPr>
              <a:t>office productivity </a:t>
            </a:r>
            <a:r>
              <a:rPr sz="1800" spc="-10" dirty="0">
                <a:latin typeface="Century Gothic"/>
                <a:cs typeface="Century Gothic"/>
              </a:rPr>
              <a:t>software </a:t>
            </a:r>
            <a:r>
              <a:rPr sz="1800" spc="-5" dirty="0">
                <a:latin typeface="Century Gothic"/>
                <a:cs typeface="Century Gothic"/>
              </a:rPr>
              <a:t>suite </a:t>
            </a:r>
            <a:r>
              <a:rPr sz="1800" spc="-10" dirty="0">
                <a:latin typeface="Century Gothic"/>
                <a:cs typeface="Century Gothic"/>
              </a:rPr>
              <a:t>with </a:t>
            </a:r>
            <a:r>
              <a:rPr sz="1800" dirty="0">
                <a:latin typeface="Century Gothic"/>
                <a:cs typeface="Century Gothic"/>
              </a:rPr>
              <a:t>official  </a:t>
            </a:r>
            <a:r>
              <a:rPr sz="1800" spc="-10" dirty="0">
                <a:latin typeface="Century Gothic"/>
                <a:cs typeface="Century Gothic"/>
              </a:rPr>
              <a:t>website </a:t>
            </a:r>
            <a:r>
              <a:rPr sz="1800" spc="-5" dirty="0">
                <a:latin typeface="Century Gothic"/>
                <a:cs typeface="Century Gothic"/>
              </a:rPr>
              <a:t>OpenOffice.org, launched</a:t>
            </a:r>
            <a:r>
              <a:rPr sz="1800" spc="120" dirty="0">
                <a:latin typeface="Century Gothic"/>
                <a:cs typeface="Century Gothic"/>
              </a:rPr>
              <a:t> </a:t>
            </a:r>
            <a:r>
              <a:rPr sz="1800" spc="10" dirty="0">
                <a:latin typeface="Century Gothic"/>
                <a:cs typeface="Century Gothic"/>
              </a:rPr>
              <a:t>in</a:t>
            </a:r>
            <a:r>
              <a:rPr sz="1800" spc="-5" dirty="0">
                <a:latin typeface="Century Gothic"/>
                <a:cs typeface="Century Gothic"/>
              </a:rPr>
              <a:t> 2002	under  </a:t>
            </a:r>
            <a:r>
              <a:rPr sz="1800" spc="-10" dirty="0">
                <a:latin typeface="Century Gothic"/>
                <a:cs typeface="Century Gothic"/>
              </a:rPr>
              <a:t>the </a:t>
            </a:r>
            <a:r>
              <a:rPr sz="1800" spc="-5" dirty="0">
                <a:latin typeface="Century Gothic"/>
                <a:cs typeface="Century Gothic"/>
              </a:rPr>
              <a:t>Apache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License</a:t>
            </a:r>
            <a:endParaRPr sz="1800">
              <a:latin typeface="Century Gothic"/>
              <a:cs typeface="Century Gothic"/>
            </a:endParaRPr>
          </a:p>
          <a:p>
            <a:pPr marL="355600" marR="53340" indent="-3429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18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800" spc="-5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Century Gothic"/>
                <a:cs typeface="Century Gothic"/>
              </a:rPr>
              <a:t>LibreOffice : </a:t>
            </a:r>
            <a:r>
              <a:rPr sz="1800" spc="-5" dirty="0">
                <a:latin typeface="Century Gothic"/>
                <a:cs typeface="Century Gothic"/>
              </a:rPr>
              <a:t>Developed by</a:t>
            </a:r>
            <a:r>
              <a:rPr sz="1800" spc="-8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The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Document </a:t>
            </a:r>
            <a:r>
              <a:rPr sz="180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Foundation, </a:t>
            </a:r>
            <a:r>
              <a:rPr sz="1800" spc="10" dirty="0">
                <a:latin typeface="Century Gothic"/>
                <a:cs typeface="Century Gothic"/>
              </a:rPr>
              <a:t>it is </a:t>
            </a:r>
            <a:r>
              <a:rPr sz="1800" spc="-5" dirty="0">
                <a:latin typeface="Century Gothic"/>
                <a:cs typeface="Century Gothic"/>
              </a:rPr>
              <a:t>licensed under </a:t>
            </a:r>
            <a:r>
              <a:rPr sz="1800" spc="-10" dirty="0">
                <a:latin typeface="Century Gothic"/>
                <a:cs typeface="Century Gothic"/>
              </a:rPr>
              <a:t>the </a:t>
            </a:r>
            <a:r>
              <a:rPr sz="1800" spc="-5" dirty="0">
                <a:latin typeface="Century Gothic"/>
                <a:cs typeface="Century Gothic"/>
              </a:rPr>
              <a:t>GNU </a:t>
            </a:r>
            <a:r>
              <a:rPr sz="1800" spc="-10" dirty="0">
                <a:latin typeface="Century Gothic"/>
                <a:cs typeface="Century Gothic"/>
              </a:rPr>
              <a:t>Lesser  General </a:t>
            </a:r>
            <a:r>
              <a:rPr sz="1800" dirty="0">
                <a:latin typeface="Century Gothic"/>
                <a:cs typeface="Century Gothic"/>
              </a:rPr>
              <a:t>Public </a:t>
            </a:r>
            <a:r>
              <a:rPr sz="1800" spc="-5" dirty="0">
                <a:latin typeface="Century Gothic"/>
                <a:cs typeface="Century Gothic"/>
              </a:rPr>
              <a:t>License (LGPL). </a:t>
            </a:r>
            <a:r>
              <a:rPr sz="1800" spc="10" dirty="0">
                <a:latin typeface="Century Gothic"/>
                <a:cs typeface="Century Gothic"/>
              </a:rPr>
              <a:t>It </a:t>
            </a:r>
            <a:r>
              <a:rPr sz="1800" spc="-10" dirty="0">
                <a:latin typeface="Century Gothic"/>
                <a:cs typeface="Century Gothic"/>
              </a:rPr>
              <a:t>supports Windows,  </a:t>
            </a:r>
            <a:r>
              <a:rPr sz="1800" spc="-5" dirty="0">
                <a:latin typeface="Century Gothic"/>
                <a:cs typeface="Century Gothic"/>
              </a:rPr>
              <a:t>Macintosh </a:t>
            </a:r>
            <a:r>
              <a:rPr sz="1800" spc="-10" dirty="0">
                <a:latin typeface="Century Gothic"/>
                <a:cs typeface="Century Gothic"/>
              </a:rPr>
              <a:t>and </a:t>
            </a:r>
            <a:r>
              <a:rPr sz="1800" spc="-5" dirty="0">
                <a:latin typeface="Century Gothic"/>
                <a:cs typeface="Century Gothic"/>
              </a:rPr>
              <a:t>GNU/Linux</a:t>
            </a:r>
            <a:r>
              <a:rPr sz="180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systems.</a:t>
            </a:r>
            <a:endParaRPr sz="1800">
              <a:latin typeface="Century Gothic"/>
              <a:cs typeface="Century Gothic"/>
            </a:endParaRPr>
          </a:p>
          <a:p>
            <a:pPr marL="355600" marR="56515" indent="-342900">
              <a:lnSpc>
                <a:spcPct val="100000"/>
              </a:lnSpc>
              <a:spcBef>
                <a:spcPts val="1050"/>
              </a:spcBef>
              <a:tabLst>
                <a:tab pos="354965" algn="l"/>
              </a:tabLst>
            </a:pPr>
            <a:r>
              <a:rPr sz="19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900" spc="-5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Century Gothic"/>
                <a:cs typeface="Century Gothic"/>
              </a:rPr>
              <a:t>NeoOffice : </a:t>
            </a:r>
            <a:r>
              <a:rPr sz="1800" dirty="0">
                <a:latin typeface="Century Gothic"/>
                <a:cs typeface="Century Gothic"/>
              </a:rPr>
              <a:t>Primarily </a:t>
            </a:r>
            <a:r>
              <a:rPr sz="1800" spc="-5" dirty="0">
                <a:latin typeface="Century Gothic"/>
                <a:cs typeface="Century Gothic"/>
              </a:rPr>
              <a:t>designed </a:t>
            </a:r>
            <a:r>
              <a:rPr sz="1800" dirty="0">
                <a:latin typeface="Century Gothic"/>
                <a:cs typeface="Century Gothic"/>
              </a:rPr>
              <a:t>for Mac </a:t>
            </a:r>
            <a:r>
              <a:rPr sz="1800" spc="-5" dirty="0">
                <a:latin typeface="Century Gothic"/>
                <a:cs typeface="Century Gothic"/>
              </a:rPr>
              <a:t>users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and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spc="10" dirty="0">
                <a:latin typeface="Century Gothic"/>
                <a:cs typeface="Century Gothic"/>
              </a:rPr>
              <a:t>is </a:t>
            </a:r>
            <a:r>
              <a:rPr sz="180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distributed </a:t>
            </a:r>
            <a:r>
              <a:rPr sz="1800" spc="-10" dirty="0">
                <a:latin typeface="Century Gothic"/>
                <a:cs typeface="Century Gothic"/>
              </a:rPr>
              <a:t>under the </a:t>
            </a:r>
            <a:r>
              <a:rPr sz="1800" spc="-5" dirty="0">
                <a:latin typeface="Century Gothic"/>
                <a:cs typeface="Century Gothic"/>
              </a:rPr>
              <a:t>GNU </a:t>
            </a:r>
            <a:r>
              <a:rPr sz="1800" spc="-10" dirty="0">
                <a:latin typeface="Century Gothic"/>
                <a:cs typeface="Century Gothic"/>
              </a:rPr>
              <a:t>General </a:t>
            </a:r>
            <a:r>
              <a:rPr sz="1800" dirty="0">
                <a:latin typeface="Century Gothic"/>
                <a:cs typeface="Century Gothic"/>
              </a:rPr>
              <a:t>Public</a:t>
            </a:r>
            <a:r>
              <a:rPr sz="1800" spc="9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License.</a:t>
            </a:r>
            <a:endParaRPr sz="1800">
              <a:latin typeface="Century Gothic"/>
              <a:cs typeface="Century Gothic"/>
            </a:endParaRPr>
          </a:p>
          <a:p>
            <a:pPr marL="355600" marR="320675" indent="-342900" algn="just">
              <a:lnSpc>
                <a:spcPct val="100000"/>
              </a:lnSpc>
              <a:spcBef>
                <a:spcPts val="1050"/>
              </a:spcBef>
            </a:pPr>
            <a:r>
              <a:rPr sz="19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900" spc="-5" dirty="0">
                <a:solidFill>
                  <a:srgbClr val="00C5BA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Century Gothic"/>
                <a:cs typeface="Century Gothic"/>
              </a:rPr>
              <a:t>Koffice : </a:t>
            </a:r>
            <a:r>
              <a:rPr sz="1800" spc="10" dirty="0">
                <a:latin typeface="Century Gothic"/>
                <a:cs typeface="Century Gothic"/>
              </a:rPr>
              <a:t>It is </a:t>
            </a:r>
            <a:r>
              <a:rPr sz="1800" dirty="0">
                <a:latin typeface="Century Gothic"/>
                <a:cs typeface="Century Gothic"/>
              </a:rPr>
              <a:t>a </a:t>
            </a:r>
            <a:r>
              <a:rPr sz="1800" spc="-5" dirty="0">
                <a:latin typeface="Century Gothic"/>
                <a:cs typeface="Century Gothic"/>
              </a:rPr>
              <a:t>open source </a:t>
            </a:r>
            <a:r>
              <a:rPr sz="1800" dirty="0">
                <a:latin typeface="Century Gothic"/>
                <a:cs typeface="Century Gothic"/>
              </a:rPr>
              <a:t>office </a:t>
            </a:r>
            <a:r>
              <a:rPr sz="1800" spc="-5" dirty="0">
                <a:latin typeface="Century Gothic"/>
                <a:cs typeface="Century Gothic"/>
              </a:rPr>
              <a:t>suite </a:t>
            </a:r>
            <a:r>
              <a:rPr sz="1800" dirty="0">
                <a:latin typeface="Century Gothic"/>
                <a:cs typeface="Century Gothic"/>
              </a:rPr>
              <a:t>licensed  </a:t>
            </a:r>
            <a:r>
              <a:rPr sz="1800" spc="-5" dirty="0">
                <a:latin typeface="Century Gothic"/>
                <a:cs typeface="Century Gothic"/>
              </a:rPr>
              <a:t>under </a:t>
            </a:r>
            <a:r>
              <a:rPr sz="1800" spc="-10" dirty="0">
                <a:latin typeface="Century Gothic"/>
                <a:cs typeface="Century Gothic"/>
              </a:rPr>
              <a:t>the </a:t>
            </a:r>
            <a:r>
              <a:rPr sz="1800" spc="-5" dirty="0">
                <a:latin typeface="Century Gothic"/>
                <a:cs typeface="Century Gothic"/>
              </a:rPr>
              <a:t>LGPL. </a:t>
            </a:r>
            <a:r>
              <a:rPr sz="1800" spc="10" dirty="0">
                <a:latin typeface="Century Gothic"/>
                <a:cs typeface="Century Gothic"/>
              </a:rPr>
              <a:t>It is </a:t>
            </a:r>
            <a:r>
              <a:rPr sz="1800" dirty="0">
                <a:latin typeface="Century Gothic"/>
                <a:cs typeface="Century Gothic"/>
              </a:rPr>
              <a:t>available </a:t>
            </a:r>
            <a:r>
              <a:rPr sz="1800" spc="-5" dirty="0">
                <a:latin typeface="Century Gothic"/>
                <a:cs typeface="Century Gothic"/>
              </a:rPr>
              <a:t>for </a:t>
            </a:r>
            <a:r>
              <a:rPr sz="1800" spc="-10" dirty="0">
                <a:latin typeface="Century Gothic"/>
                <a:cs typeface="Century Gothic"/>
              </a:rPr>
              <a:t>Windows, </a:t>
            </a:r>
            <a:r>
              <a:rPr sz="1800" dirty="0">
                <a:latin typeface="Century Gothic"/>
                <a:cs typeface="Century Gothic"/>
              </a:rPr>
              <a:t>Linux,  </a:t>
            </a:r>
            <a:r>
              <a:rPr sz="1800" spc="-5" dirty="0">
                <a:latin typeface="Century Gothic"/>
                <a:cs typeface="Century Gothic"/>
              </a:rPr>
              <a:t>FreeBSD and </a:t>
            </a:r>
            <a:r>
              <a:rPr sz="1800" dirty="0">
                <a:latin typeface="Century Gothic"/>
                <a:cs typeface="Century Gothic"/>
              </a:rPr>
              <a:t>Mac </a:t>
            </a:r>
            <a:r>
              <a:rPr sz="1800" spc="-5" dirty="0">
                <a:latin typeface="Century Gothic"/>
                <a:cs typeface="Century Gothic"/>
              </a:rPr>
              <a:t>OS </a:t>
            </a:r>
            <a:r>
              <a:rPr sz="1800" dirty="0">
                <a:latin typeface="Century Gothic"/>
                <a:cs typeface="Century Gothic"/>
              </a:rPr>
              <a:t>X</a:t>
            </a:r>
            <a:r>
              <a:rPr sz="1800" spc="-65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systems.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34021" y="2485593"/>
            <a:ext cx="1950720" cy="5795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34021" y="3707828"/>
            <a:ext cx="1927098" cy="4253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34021" y="4626495"/>
            <a:ext cx="1980819" cy="6889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54646" y="5808878"/>
            <a:ext cx="1980819" cy="6566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" y="393191"/>
            <a:ext cx="7632192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2544" y="554736"/>
            <a:ext cx="7142988" cy="870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8898" y="752983"/>
            <a:ext cx="6454775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LICENSE AND</a:t>
            </a:r>
            <a:r>
              <a:rPr sz="4000" spc="-30" dirty="0"/>
              <a:t> </a:t>
            </a:r>
            <a:r>
              <a:rPr sz="4000" spc="-5" dirty="0"/>
              <a:t>COPYRIGHTS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755904" y="2439923"/>
            <a:ext cx="7632192" cy="3742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6948" y="2510027"/>
            <a:ext cx="7359396" cy="3813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8898" y="2627629"/>
            <a:ext cx="6974840" cy="297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800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Century Gothic"/>
                <a:cs typeface="Century Gothic"/>
              </a:rPr>
              <a:t>There </a:t>
            </a:r>
            <a:r>
              <a:rPr sz="1800" spc="-5" dirty="0">
                <a:latin typeface="Century Gothic"/>
                <a:cs typeface="Century Gothic"/>
              </a:rPr>
              <a:t>are hundreds </a:t>
            </a:r>
            <a:r>
              <a:rPr sz="1800" dirty="0">
                <a:latin typeface="Century Gothic"/>
                <a:cs typeface="Century Gothic"/>
              </a:rPr>
              <a:t>of </a:t>
            </a:r>
            <a:r>
              <a:rPr sz="1800" spc="-5" dirty="0">
                <a:latin typeface="Century Gothic"/>
                <a:cs typeface="Century Gothic"/>
              </a:rPr>
              <a:t>different</a:t>
            </a:r>
            <a:r>
              <a:rPr sz="1800" spc="5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licenses.</a:t>
            </a:r>
            <a:endParaRPr sz="1800">
              <a:latin typeface="Century Gothic"/>
              <a:cs typeface="Century Gothic"/>
            </a:endParaRPr>
          </a:p>
          <a:p>
            <a:pPr marL="355600" marR="292100" indent="-3429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18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800" spc="-5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entury Gothic"/>
                <a:cs typeface="Century Gothic"/>
              </a:rPr>
              <a:t>Author chooses </a:t>
            </a:r>
            <a:r>
              <a:rPr sz="1800" spc="-10" dirty="0">
                <a:latin typeface="Century Gothic"/>
                <a:cs typeface="Century Gothic"/>
              </a:rPr>
              <a:t>to </a:t>
            </a:r>
            <a:r>
              <a:rPr sz="1800" dirty="0">
                <a:latin typeface="Century Gothic"/>
                <a:cs typeface="Century Gothic"/>
              </a:rPr>
              <a:t>license </a:t>
            </a:r>
            <a:r>
              <a:rPr sz="1800" spc="-5" dirty="0">
                <a:latin typeface="Century Gothic"/>
                <a:cs typeface="Century Gothic"/>
              </a:rPr>
              <a:t>under </a:t>
            </a:r>
            <a:r>
              <a:rPr sz="1800" dirty="0">
                <a:latin typeface="Century Gothic"/>
                <a:cs typeface="Century Gothic"/>
              </a:rPr>
              <a:t>a licence</a:t>
            </a:r>
            <a:r>
              <a:rPr sz="1800" spc="35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granting open </a:t>
            </a:r>
            <a:r>
              <a:rPr sz="180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source freedoms. Some are </a:t>
            </a:r>
            <a:r>
              <a:rPr sz="1800" spc="-10" dirty="0">
                <a:latin typeface="Century Gothic"/>
                <a:cs typeface="Century Gothic"/>
              </a:rPr>
              <a:t>easy to </a:t>
            </a:r>
            <a:r>
              <a:rPr sz="1800" dirty="0">
                <a:latin typeface="Century Gothic"/>
                <a:cs typeface="Century Gothic"/>
              </a:rPr>
              <a:t>comply </a:t>
            </a:r>
            <a:r>
              <a:rPr sz="1800" spc="-10" dirty="0">
                <a:latin typeface="Century Gothic"/>
                <a:cs typeface="Century Gothic"/>
              </a:rPr>
              <a:t>with </a:t>
            </a:r>
            <a:r>
              <a:rPr sz="1800" spc="5" dirty="0">
                <a:latin typeface="Century Gothic"/>
                <a:cs typeface="Century Gothic"/>
              </a:rPr>
              <a:t>like</a:t>
            </a:r>
            <a:r>
              <a:rPr sz="1800" spc="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:</a:t>
            </a:r>
            <a:endParaRPr sz="1800">
              <a:latin typeface="Century Gothic"/>
              <a:cs typeface="Century Gothic"/>
            </a:endParaRPr>
          </a:p>
          <a:p>
            <a:pPr marL="756285" marR="5080" indent="-287020">
              <a:lnSpc>
                <a:spcPct val="100000"/>
              </a:lnSpc>
              <a:spcBef>
                <a:spcPts val="975"/>
              </a:spcBef>
            </a:pPr>
            <a:r>
              <a:rPr sz="16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600" spc="-5" dirty="0">
                <a:solidFill>
                  <a:srgbClr val="00C5BA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entury Gothic"/>
                <a:cs typeface="Century Gothic"/>
              </a:rPr>
              <a:t>“You can do anything you </a:t>
            </a:r>
            <a:r>
              <a:rPr sz="1600" dirty="0">
                <a:latin typeface="Century Gothic"/>
                <a:cs typeface="Century Gothic"/>
              </a:rPr>
              <a:t>like </a:t>
            </a:r>
            <a:r>
              <a:rPr sz="1600" spc="-15" dirty="0">
                <a:latin typeface="Century Gothic"/>
                <a:cs typeface="Century Gothic"/>
              </a:rPr>
              <a:t>with </a:t>
            </a:r>
            <a:r>
              <a:rPr sz="1600" spc="-10" dirty="0">
                <a:latin typeface="Century Gothic"/>
                <a:cs typeface="Century Gothic"/>
              </a:rPr>
              <a:t>this software, </a:t>
            </a:r>
            <a:r>
              <a:rPr sz="1600" spc="-5" dirty="0">
                <a:latin typeface="Century Gothic"/>
                <a:cs typeface="Century Gothic"/>
              </a:rPr>
              <a:t>as </a:t>
            </a:r>
            <a:r>
              <a:rPr sz="1600" dirty="0">
                <a:latin typeface="Century Gothic"/>
                <a:cs typeface="Century Gothic"/>
              </a:rPr>
              <a:t>long </a:t>
            </a:r>
            <a:r>
              <a:rPr sz="1600" spc="-5" dirty="0">
                <a:latin typeface="Century Gothic"/>
                <a:cs typeface="Century Gothic"/>
              </a:rPr>
              <a:t>as you  buy me a </a:t>
            </a:r>
            <a:r>
              <a:rPr sz="1600" spc="-10" dirty="0">
                <a:latin typeface="Century Gothic"/>
                <a:cs typeface="Century Gothic"/>
              </a:rPr>
              <a:t>drink sometime </a:t>
            </a:r>
            <a:r>
              <a:rPr sz="1600" spc="-5" dirty="0">
                <a:latin typeface="Century Gothic"/>
                <a:cs typeface="Century Gothic"/>
              </a:rPr>
              <a:t>if </a:t>
            </a:r>
            <a:r>
              <a:rPr sz="1600" spc="-25" dirty="0">
                <a:latin typeface="Century Gothic"/>
                <a:cs typeface="Century Gothic"/>
              </a:rPr>
              <a:t>we</a:t>
            </a:r>
            <a:r>
              <a:rPr sz="1600" spc="25" dirty="0">
                <a:latin typeface="Century Gothic"/>
                <a:cs typeface="Century Gothic"/>
              </a:rPr>
              <a:t> </a:t>
            </a:r>
            <a:r>
              <a:rPr sz="1600" spc="-5" dirty="0">
                <a:latin typeface="Century Gothic"/>
                <a:cs typeface="Century Gothic"/>
              </a:rPr>
              <a:t>meet”.</a:t>
            </a:r>
            <a:endParaRPr sz="16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  <a:tabLst>
                <a:tab pos="354965" algn="l"/>
              </a:tabLst>
            </a:pPr>
            <a:r>
              <a:rPr sz="1800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800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Century Gothic"/>
                <a:cs typeface="Century Gothic"/>
              </a:rPr>
              <a:t>Some </a:t>
            </a:r>
            <a:r>
              <a:rPr sz="1800" spc="-5" dirty="0">
                <a:latin typeface="Century Gothic"/>
                <a:cs typeface="Century Gothic"/>
              </a:rPr>
              <a:t>licenses are </a:t>
            </a:r>
            <a:r>
              <a:rPr sz="1800" dirty="0">
                <a:latin typeface="Century Gothic"/>
                <a:cs typeface="Century Gothic"/>
              </a:rPr>
              <a:t>more difficult </a:t>
            </a:r>
            <a:r>
              <a:rPr sz="1800" spc="-10" dirty="0">
                <a:latin typeface="Century Gothic"/>
                <a:cs typeface="Century Gothic"/>
              </a:rPr>
              <a:t>to </a:t>
            </a:r>
            <a:r>
              <a:rPr sz="1800" spc="-5" dirty="0">
                <a:latin typeface="Century Gothic"/>
                <a:cs typeface="Century Gothic"/>
              </a:rPr>
              <a:t>comply </a:t>
            </a:r>
            <a:r>
              <a:rPr sz="1800" spc="-10" dirty="0">
                <a:latin typeface="Century Gothic"/>
                <a:cs typeface="Century Gothic"/>
              </a:rPr>
              <a:t>with</a:t>
            </a:r>
            <a:r>
              <a:rPr sz="1800" dirty="0">
                <a:latin typeface="Century Gothic"/>
                <a:cs typeface="Century Gothic"/>
              </a:rPr>
              <a:t> :</a:t>
            </a:r>
            <a:endParaRPr sz="1800">
              <a:latin typeface="Century Gothic"/>
              <a:cs typeface="Century Gothic"/>
            </a:endParaRPr>
          </a:p>
          <a:p>
            <a:pPr marL="756285" marR="621030" indent="-287020">
              <a:lnSpc>
                <a:spcPct val="100000"/>
              </a:lnSpc>
              <a:spcBef>
                <a:spcPts val="975"/>
              </a:spcBef>
            </a:pPr>
            <a:r>
              <a:rPr sz="16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600" spc="-5" dirty="0">
                <a:solidFill>
                  <a:srgbClr val="00C5BA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GNU GPL </a:t>
            </a:r>
            <a:r>
              <a:rPr sz="1600" spc="-5" dirty="0">
                <a:latin typeface="Century Gothic"/>
                <a:cs typeface="Century Gothic"/>
              </a:rPr>
              <a:t>says </a:t>
            </a:r>
            <a:r>
              <a:rPr sz="1600" spc="-10" dirty="0">
                <a:latin typeface="Century Gothic"/>
                <a:cs typeface="Century Gothic"/>
              </a:rPr>
              <a:t>that </a:t>
            </a:r>
            <a:r>
              <a:rPr sz="1600" spc="-5" dirty="0">
                <a:latin typeface="Century Gothic"/>
                <a:cs typeface="Century Gothic"/>
              </a:rPr>
              <a:t>you can </a:t>
            </a:r>
            <a:r>
              <a:rPr sz="1600" dirty="0">
                <a:latin typeface="Century Gothic"/>
                <a:cs typeface="Century Gothic"/>
              </a:rPr>
              <a:t>only </a:t>
            </a:r>
            <a:r>
              <a:rPr sz="1600" spc="-5" dirty="0">
                <a:latin typeface="Century Gothic"/>
                <a:cs typeface="Century Gothic"/>
              </a:rPr>
              <a:t>use </a:t>
            </a:r>
            <a:r>
              <a:rPr sz="1600" spc="-10" dirty="0">
                <a:latin typeface="Century Gothic"/>
                <a:cs typeface="Century Gothic"/>
              </a:rPr>
              <a:t>GPL </a:t>
            </a:r>
            <a:r>
              <a:rPr sz="1600" spc="-5" dirty="0">
                <a:latin typeface="Century Gothic"/>
                <a:cs typeface="Century Gothic"/>
              </a:rPr>
              <a:t>code if  modified/distributed code is also released under </a:t>
            </a:r>
            <a:r>
              <a:rPr sz="1600" spc="-10" dirty="0">
                <a:latin typeface="Century Gothic"/>
                <a:cs typeface="Century Gothic"/>
              </a:rPr>
              <a:t>the</a:t>
            </a:r>
            <a:r>
              <a:rPr sz="1600" spc="11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GPL</a:t>
            </a:r>
            <a:endParaRPr sz="1600">
              <a:latin typeface="Century Gothic"/>
              <a:cs typeface="Century Gothic"/>
            </a:endParaRPr>
          </a:p>
          <a:p>
            <a:pPr marL="469265">
              <a:lnSpc>
                <a:spcPct val="100000"/>
              </a:lnSpc>
              <a:spcBef>
                <a:spcPts val="980"/>
              </a:spcBef>
            </a:pPr>
            <a:r>
              <a:rPr sz="16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600" spc="365" dirty="0">
                <a:solidFill>
                  <a:srgbClr val="00C5BA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entury Gothic"/>
                <a:cs typeface="Century Gothic"/>
              </a:rPr>
              <a:t>“Copyleft”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52361" y="5499225"/>
            <a:ext cx="2691638" cy="1358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" y="393191"/>
            <a:ext cx="7632192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2544" y="554736"/>
            <a:ext cx="7142988" cy="870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8898" y="752983"/>
            <a:ext cx="6454775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LICENSE AND</a:t>
            </a:r>
            <a:r>
              <a:rPr sz="4000" spc="-30" dirty="0"/>
              <a:t> </a:t>
            </a:r>
            <a:r>
              <a:rPr sz="4000" spc="-5" dirty="0"/>
              <a:t>COPYRIGHTS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755904" y="2438400"/>
            <a:ext cx="7632192" cy="441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3231" y="2398774"/>
            <a:ext cx="7293864" cy="4459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8898" y="2522728"/>
            <a:ext cx="6857365" cy="390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2000" dirty="0">
                <a:solidFill>
                  <a:srgbClr val="00C5BA"/>
                </a:solidFill>
                <a:latin typeface="Times New Roman"/>
                <a:cs typeface="Times New Roman"/>
              </a:rPr>
              <a:t>  </a:t>
            </a:r>
            <a:r>
              <a:rPr sz="2000" spc="-5" dirty="0">
                <a:latin typeface="Century Gothic"/>
                <a:cs typeface="Century Gothic"/>
              </a:rPr>
              <a:t>About </a:t>
            </a:r>
            <a:r>
              <a:rPr sz="2000" dirty="0">
                <a:latin typeface="Century Gothic"/>
                <a:cs typeface="Century Gothic"/>
              </a:rPr>
              <a:t>55% of these projects use a copyleft</a:t>
            </a:r>
            <a:r>
              <a:rPr sz="2000" spc="-27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licence.</a:t>
            </a:r>
            <a:endParaRPr sz="2000">
              <a:latin typeface="Century Gothic"/>
              <a:cs typeface="Century Gothic"/>
            </a:endParaRPr>
          </a:p>
          <a:p>
            <a:pPr marL="355600" marR="5080" indent="-3429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2000" dirty="0">
                <a:solidFill>
                  <a:srgbClr val="00C5B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entury Gothic"/>
                <a:cs typeface="Century Gothic"/>
              </a:rPr>
              <a:t>But </a:t>
            </a:r>
            <a:r>
              <a:rPr sz="2000" spc="5" dirty="0">
                <a:latin typeface="Century Gothic"/>
                <a:cs typeface="Century Gothic"/>
              </a:rPr>
              <a:t>the </a:t>
            </a:r>
            <a:r>
              <a:rPr sz="2000" dirty="0">
                <a:latin typeface="Century Gothic"/>
                <a:cs typeface="Century Gothic"/>
              </a:rPr>
              <a:t>6 most common licences cover </a:t>
            </a:r>
            <a:r>
              <a:rPr sz="2000" spc="-5" dirty="0">
                <a:latin typeface="Century Gothic"/>
                <a:cs typeface="Century Gothic"/>
              </a:rPr>
              <a:t>about </a:t>
            </a:r>
            <a:r>
              <a:rPr sz="2000" dirty="0">
                <a:latin typeface="Century Gothic"/>
                <a:cs typeface="Century Gothic"/>
              </a:rPr>
              <a:t>90% of  open </a:t>
            </a:r>
            <a:r>
              <a:rPr sz="2000" spc="-5" dirty="0">
                <a:latin typeface="Century Gothic"/>
                <a:cs typeface="Century Gothic"/>
              </a:rPr>
              <a:t>source</a:t>
            </a:r>
            <a:r>
              <a:rPr sz="2000" spc="-9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projects.</a:t>
            </a:r>
            <a:endParaRPr sz="2000">
              <a:latin typeface="Century Gothic"/>
              <a:cs typeface="Century Gothic"/>
            </a:endParaRPr>
          </a:p>
          <a:p>
            <a:pPr marL="756285" indent="-287020">
              <a:lnSpc>
                <a:spcPct val="100000"/>
              </a:lnSpc>
              <a:spcBef>
                <a:spcPts val="1040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sz="1800" spc="-5" dirty="0">
                <a:latin typeface="Century Gothic"/>
                <a:cs typeface="Century Gothic"/>
              </a:rPr>
              <a:t>GNU General </a:t>
            </a:r>
            <a:r>
              <a:rPr sz="1800" dirty="0">
                <a:latin typeface="Century Gothic"/>
                <a:cs typeface="Century Gothic"/>
              </a:rPr>
              <a:t>Public </a:t>
            </a:r>
            <a:r>
              <a:rPr sz="1800" spc="-5" dirty="0">
                <a:latin typeface="Century Gothic"/>
                <a:cs typeface="Century Gothic"/>
              </a:rPr>
              <a:t>License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(GPL)</a:t>
            </a:r>
            <a:endParaRPr sz="1800">
              <a:latin typeface="Century Gothic"/>
              <a:cs typeface="Century Gothic"/>
            </a:endParaRPr>
          </a:p>
          <a:p>
            <a:pPr marL="756285" indent="-28702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sz="1800" spc="-5" dirty="0">
                <a:latin typeface="Century Gothic"/>
                <a:cs typeface="Century Gothic"/>
              </a:rPr>
              <a:t>GNU </a:t>
            </a:r>
            <a:r>
              <a:rPr sz="1800" spc="-10" dirty="0">
                <a:latin typeface="Century Gothic"/>
                <a:cs typeface="Century Gothic"/>
              </a:rPr>
              <a:t>"Lesser" General </a:t>
            </a:r>
            <a:r>
              <a:rPr sz="1800" dirty="0">
                <a:latin typeface="Century Gothic"/>
                <a:cs typeface="Century Gothic"/>
              </a:rPr>
              <a:t>Public </a:t>
            </a:r>
            <a:r>
              <a:rPr sz="1800" spc="-5" dirty="0">
                <a:latin typeface="Century Gothic"/>
                <a:cs typeface="Century Gothic"/>
              </a:rPr>
              <a:t>License</a:t>
            </a:r>
            <a:r>
              <a:rPr sz="1800" spc="95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(LGPL)</a:t>
            </a:r>
            <a:endParaRPr sz="1800">
              <a:latin typeface="Century Gothic"/>
              <a:cs typeface="Century Gothic"/>
            </a:endParaRPr>
          </a:p>
          <a:p>
            <a:pPr marL="756285" indent="-28702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sz="1800" dirty="0">
                <a:latin typeface="Century Gothic"/>
                <a:cs typeface="Century Gothic"/>
              </a:rPr>
              <a:t>Mozilla Public </a:t>
            </a:r>
            <a:r>
              <a:rPr sz="1800" spc="-5" dirty="0">
                <a:latin typeface="Century Gothic"/>
                <a:cs typeface="Century Gothic"/>
              </a:rPr>
              <a:t>License</a:t>
            </a:r>
            <a:r>
              <a:rPr sz="1800" spc="-8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2.0</a:t>
            </a:r>
            <a:endParaRPr sz="1800">
              <a:latin typeface="Century Gothic"/>
              <a:cs typeface="Century Gothic"/>
            </a:endParaRPr>
          </a:p>
          <a:p>
            <a:pPr marL="756285" indent="-28702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sz="1800" dirty="0">
                <a:latin typeface="Century Gothic"/>
                <a:cs typeface="Century Gothic"/>
              </a:rPr>
              <a:t>Eclipse Public</a:t>
            </a:r>
            <a:r>
              <a:rPr sz="1800" spc="-105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License</a:t>
            </a:r>
            <a:endParaRPr sz="1800">
              <a:latin typeface="Century Gothic"/>
              <a:cs typeface="Century Gothic"/>
            </a:endParaRPr>
          </a:p>
          <a:p>
            <a:pPr marL="756285" indent="-28702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sz="1800" dirty="0">
                <a:latin typeface="Century Gothic"/>
                <a:cs typeface="Century Gothic"/>
              </a:rPr>
              <a:t>Apache </a:t>
            </a:r>
            <a:r>
              <a:rPr sz="1800" spc="-5" dirty="0">
                <a:latin typeface="Century Gothic"/>
                <a:cs typeface="Century Gothic"/>
              </a:rPr>
              <a:t>License</a:t>
            </a:r>
            <a:r>
              <a:rPr sz="1800" spc="-8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2.0</a:t>
            </a:r>
            <a:endParaRPr sz="1800">
              <a:latin typeface="Century Gothic"/>
              <a:cs typeface="Century Gothic"/>
            </a:endParaRPr>
          </a:p>
          <a:p>
            <a:pPr marL="756285" indent="-28702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sz="1800" spc="-5" dirty="0">
                <a:latin typeface="Century Gothic"/>
                <a:cs typeface="Century Gothic"/>
              </a:rPr>
              <a:t>BSD</a:t>
            </a:r>
            <a:r>
              <a:rPr sz="1800" spc="-8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License</a:t>
            </a:r>
            <a:endParaRPr sz="1800">
              <a:latin typeface="Century Gothic"/>
              <a:cs typeface="Century Gothic"/>
            </a:endParaRPr>
          </a:p>
          <a:p>
            <a:pPr marL="756285" indent="-28702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sz="1800" spc="10" dirty="0">
                <a:latin typeface="Century Gothic"/>
                <a:cs typeface="Century Gothic"/>
              </a:rPr>
              <a:t>MIT</a:t>
            </a:r>
            <a:r>
              <a:rPr sz="1800" spc="-13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License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68185" y="3645547"/>
            <a:ext cx="2354199" cy="26650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" y="393191"/>
            <a:ext cx="7632192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2544" y="554736"/>
            <a:ext cx="7694676" cy="870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8898" y="752983"/>
            <a:ext cx="7002780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MYTHS ABOUT OPEN</a:t>
            </a:r>
            <a:r>
              <a:rPr sz="4000" spc="-30" dirty="0"/>
              <a:t> </a:t>
            </a:r>
            <a:r>
              <a:rPr sz="4000" spc="-5" dirty="0"/>
              <a:t>SOURCE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755904" y="2246376"/>
            <a:ext cx="7632192" cy="4337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3231" y="2654807"/>
            <a:ext cx="7629144" cy="34442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8898" y="2778759"/>
            <a:ext cx="7264400" cy="328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430">
              <a:lnSpc>
                <a:spcPct val="100000"/>
              </a:lnSpc>
            </a:pPr>
            <a:r>
              <a:rPr sz="2000" dirty="0">
                <a:latin typeface="Century Gothic"/>
                <a:cs typeface="Century Gothic"/>
              </a:rPr>
              <a:t>( FOSS = </a:t>
            </a:r>
            <a:r>
              <a:rPr sz="2000" spc="-5" dirty="0">
                <a:latin typeface="Century Gothic"/>
                <a:cs typeface="Century Gothic"/>
              </a:rPr>
              <a:t>Free and Open </a:t>
            </a:r>
            <a:r>
              <a:rPr sz="2000" dirty="0">
                <a:latin typeface="Century Gothic"/>
                <a:cs typeface="Century Gothic"/>
              </a:rPr>
              <a:t>Source Software</a:t>
            </a:r>
            <a:r>
              <a:rPr sz="2000" spc="-12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)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2000" dirty="0">
                <a:solidFill>
                  <a:srgbClr val="00C5BA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latin typeface="Century Gothic"/>
                <a:cs typeface="Century Gothic"/>
              </a:rPr>
              <a:t>FOSS is</a:t>
            </a:r>
            <a:r>
              <a:rPr sz="2000" spc="-19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“free”.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2000" dirty="0">
                <a:solidFill>
                  <a:srgbClr val="00C5BA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latin typeface="Century Gothic"/>
                <a:cs typeface="Century Gothic"/>
              </a:rPr>
              <a:t>FOSS </a:t>
            </a:r>
            <a:r>
              <a:rPr sz="2000" spc="-5" dirty="0">
                <a:latin typeface="Century Gothic"/>
                <a:cs typeface="Century Gothic"/>
              </a:rPr>
              <a:t>isn't </a:t>
            </a:r>
            <a:r>
              <a:rPr sz="2000" dirty="0">
                <a:latin typeface="Century Gothic"/>
                <a:cs typeface="Century Gothic"/>
              </a:rPr>
              <a:t>reliable or</a:t>
            </a:r>
            <a:r>
              <a:rPr sz="2000" spc="-18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supported.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2000" spc="5" dirty="0">
                <a:solidFill>
                  <a:srgbClr val="00C5BA"/>
                </a:solidFill>
                <a:latin typeface="Times New Roman"/>
                <a:cs typeface="Times New Roman"/>
              </a:rPr>
              <a:t>  </a:t>
            </a:r>
            <a:r>
              <a:rPr sz="2000" spc="-5" dirty="0">
                <a:latin typeface="Century Gothic"/>
                <a:cs typeface="Century Gothic"/>
              </a:rPr>
              <a:t>Making </a:t>
            </a:r>
            <a:r>
              <a:rPr sz="2000" dirty="0">
                <a:latin typeface="Century Gothic"/>
                <a:cs typeface="Century Gothic"/>
              </a:rPr>
              <a:t>a software </a:t>
            </a:r>
            <a:r>
              <a:rPr sz="2000" spc="-5" dirty="0">
                <a:latin typeface="Century Gothic"/>
                <a:cs typeface="Century Gothic"/>
              </a:rPr>
              <a:t>open source, anyone </a:t>
            </a:r>
            <a:r>
              <a:rPr sz="2000" dirty="0">
                <a:latin typeface="Century Gothic"/>
                <a:cs typeface="Century Gothic"/>
              </a:rPr>
              <a:t>can change</a:t>
            </a:r>
            <a:r>
              <a:rPr sz="2000" spc="-16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it.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2000" dirty="0">
                <a:solidFill>
                  <a:srgbClr val="00C5BA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latin typeface="Century Gothic"/>
                <a:cs typeface="Century Gothic"/>
              </a:rPr>
              <a:t>The open </a:t>
            </a:r>
            <a:r>
              <a:rPr sz="2000" spc="-5" dirty="0">
                <a:latin typeface="Century Gothic"/>
                <a:cs typeface="Century Gothic"/>
              </a:rPr>
              <a:t>source license is </a:t>
            </a:r>
            <a:r>
              <a:rPr sz="2000" spc="5" dirty="0">
                <a:latin typeface="Century Gothic"/>
                <a:cs typeface="Century Gothic"/>
              </a:rPr>
              <a:t>too</a:t>
            </a:r>
            <a:r>
              <a:rPr sz="2000" spc="-17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liberal.</a:t>
            </a:r>
            <a:endParaRPr sz="2000">
              <a:latin typeface="Century Gothic"/>
              <a:cs typeface="Century Gothic"/>
            </a:endParaRPr>
          </a:p>
          <a:p>
            <a:pPr marL="355600" marR="805815" indent="-3429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2000" dirty="0">
                <a:solidFill>
                  <a:srgbClr val="00C5BA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entury Gothic"/>
                <a:cs typeface="Century Gothic"/>
              </a:rPr>
              <a:t>If </a:t>
            </a:r>
            <a:r>
              <a:rPr sz="2000" spc="-5" dirty="0">
                <a:latin typeface="Century Gothic"/>
                <a:cs typeface="Century Gothic"/>
              </a:rPr>
              <a:t>you </a:t>
            </a:r>
            <a:r>
              <a:rPr sz="2000" dirty="0">
                <a:latin typeface="Century Gothic"/>
                <a:cs typeface="Century Gothic"/>
              </a:rPr>
              <a:t>make </a:t>
            </a:r>
            <a:r>
              <a:rPr sz="2000" spc="-5" dirty="0">
                <a:latin typeface="Century Gothic"/>
                <a:cs typeface="Century Gothic"/>
              </a:rPr>
              <a:t>your software </a:t>
            </a:r>
            <a:r>
              <a:rPr sz="2000" dirty="0">
                <a:latin typeface="Century Gothic"/>
                <a:cs typeface="Century Gothic"/>
              </a:rPr>
              <a:t>open </a:t>
            </a:r>
            <a:r>
              <a:rPr sz="2000" spc="-5" dirty="0">
                <a:latin typeface="Century Gothic"/>
                <a:cs typeface="Century Gothic"/>
              </a:rPr>
              <a:t>source, </a:t>
            </a:r>
            <a:r>
              <a:rPr sz="2000" spc="5" dirty="0">
                <a:latin typeface="Century Gothic"/>
                <a:cs typeface="Century Gothic"/>
              </a:rPr>
              <a:t>volunteer  </a:t>
            </a:r>
            <a:r>
              <a:rPr sz="2000" dirty="0">
                <a:latin typeface="Century Gothic"/>
                <a:cs typeface="Century Gothic"/>
              </a:rPr>
              <a:t>coders </a:t>
            </a:r>
            <a:r>
              <a:rPr sz="2000" spc="-5" dirty="0">
                <a:latin typeface="Century Gothic"/>
                <a:cs typeface="Century Gothic"/>
              </a:rPr>
              <a:t>will fix all </a:t>
            </a:r>
            <a:r>
              <a:rPr sz="2000" dirty="0">
                <a:latin typeface="Century Gothic"/>
                <a:cs typeface="Century Gothic"/>
              </a:rPr>
              <a:t>of </a:t>
            </a:r>
            <a:r>
              <a:rPr sz="2000" spc="-5" dirty="0">
                <a:latin typeface="Century Gothic"/>
                <a:cs typeface="Century Gothic"/>
              </a:rPr>
              <a:t>your </a:t>
            </a:r>
            <a:r>
              <a:rPr sz="2000" dirty="0">
                <a:latin typeface="Century Gothic"/>
                <a:cs typeface="Century Gothic"/>
              </a:rPr>
              <a:t>problems </a:t>
            </a:r>
            <a:r>
              <a:rPr sz="2000" spc="-5" dirty="0">
                <a:latin typeface="Century Gothic"/>
                <a:cs typeface="Century Gothic"/>
              </a:rPr>
              <a:t>for</a:t>
            </a:r>
            <a:r>
              <a:rPr sz="2000" spc="-9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free.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1955" y="2592958"/>
            <a:ext cx="2392043" cy="17308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" y="393191"/>
            <a:ext cx="7632192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2544" y="554736"/>
            <a:ext cx="4066031" cy="870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8898" y="752983"/>
            <a:ext cx="3375660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CONCLUSION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519683" y="2574034"/>
            <a:ext cx="8174735" cy="42839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727" y="2278378"/>
            <a:ext cx="8156448" cy="4579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1154" y="2421254"/>
            <a:ext cx="7825740" cy="167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3535">
              <a:lnSpc>
                <a:spcPts val="1839"/>
              </a:lnSpc>
              <a:tabLst>
                <a:tab pos="355600" algn="l"/>
              </a:tabLst>
            </a:pPr>
            <a:r>
              <a:rPr sz="1700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700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latin typeface="Century Gothic"/>
                <a:cs typeface="Century Gothic"/>
              </a:rPr>
              <a:t>Common platform for sharing </a:t>
            </a:r>
            <a:r>
              <a:rPr sz="1700" spc="-5" dirty="0">
                <a:latin typeface="Century Gothic"/>
                <a:cs typeface="Century Gothic"/>
              </a:rPr>
              <a:t>ideas and putting them into action</a:t>
            </a:r>
            <a:r>
              <a:rPr sz="1700" spc="-15" dirty="0">
                <a:latin typeface="Century Gothic"/>
                <a:cs typeface="Century Gothic"/>
              </a:rPr>
              <a:t> </a:t>
            </a:r>
            <a:r>
              <a:rPr sz="1700" spc="-5" dirty="0">
                <a:latin typeface="Century Gothic"/>
                <a:cs typeface="Century Gothic"/>
              </a:rPr>
              <a:t>by  developers </a:t>
            </a:r>
            <a:r>
              <a:rPr sz="1700" dirty="0">
                <a:latin typeface="Century Gothic"/>
                <a:cs typeface="Century Gothic"/>
              </a:rPr>
              <a:t>or </a:t>
            </a:r>
            <a:r>
              <a:rPr sz="1700" spc="-5" dirty="0">
                <a:latin typeface="Century Gothic"/>
                <a:cs typeface="Century Gothic"/>
              </a:rPr>
              <a:t>other </a:t>
            </a:r>
            <a:r>
              <a:rPr sz="1700" dirty="0">
                <a:latin typeface="Century Gothic"/>
                <a:cs typeface="Century Gothic"/>
              </a:rPr>
              <a:t>people </a:t>
            </a:r>
            <a:r>
              <a:rPr sz="1700" spc="-5" dirty="0">
                <a:latin typeface="Century Gothic"/>
                <a:cs typeface="Century Gothic"/>
              </a:rPr>
              <a:t>who wishes </a:t>
            </a:r>
            <a:r>
              <a:rPr sz="1700" spc="-10" dirty="0">
                <a:latin typeface="Century Gothic"/>
                <a:cs typeface="Century Gothic"/>
              </a:rPr>
              <a:t>to </a:t>
            </a:r>
            <a:r>
              <a:rPr sz="1700" dirty="0">
                <a:latin typeface="Century Gothic"/>
                <a:cs typeface="Century Gothic"/>
              </a:rPr>
              <a:t>improve a</a:t>
            </a:r>
            <a:r>
              <a:rPr sz="1700" spc="10" dirty="0">
                <a:latin typeface="Century Gothic"/>
                <a:cs typeface="Century Gothic"/>
              </a:rPr>
              <a:t> </a:t>
            </a:r>
            <a:r>
              <a:rPr sz="1700" spc="-5" dirty="0">
                <a:latin typeface="Century Gothic"/>
                <a:cs typeface="Century Gothic"/>
              </a:rPr>
              <a:t>product/software.</a:t>
            </a:r>
            <a:endParaRPr sz="1700">
              <a:latin typeface="Century Gothic"/>
              <a:cs typeface="Century Gothic"/>
            </a:endParaRPr>
          </a:p>
          <a:p>
            <a:pPr marL="12700">
              <a:lnSpc>
                <a:spcPts val="1939"/>
              </a:lnSpc>
              <a:spcBef>
                <a:spcPts val="775"/>
              </a:spcBef>
              <a:tabLst>
                <a:tab pos="355600" algn="l"/>
              </a:tabLst>
            </a:pPr>
            <a:r>
              <a:rPr sz="1700" spc="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700" spc="5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sz="1700" spc="-20" dirty="0">
                <a:latin typeface="Century Gothic"/>
                <a:cs typeface="Century Gothic"/>
              </a:rPr>
              <a:t>We </a:t>
            </a:r>
            <a:r>
              <a:rPr sz="1700" dirty="0">
                <a:latin typeface="Century Gothic"/>
                <a:cs typeface="Century Gothic"/>
              </a:rPr>
              <a:t>are in </a:t>
            </a:r>
            <a:r>
              <a:rPr sz="1700" spc="-5" dirty="0">
                <a:latin typeface="Century Gothic"/>
                <a:cs typeface="Century Gothic"/>
              </a:rPr>
              <a:t>the Open </a:t>
            </a:r>
            <a:r>
              <a:rPr sz="1700" dirty="0">
                <a:latin typeface="Century Gothic"/>
                <a:cs typeface="Century Gothic"/>
              </a:rPr>
              <a:t>Source Revolution  where people </a:t>
            </a:r>
            <a:r>
              <a:rPr sz="1700" spc="-5" dirty="0">
                <a:latin typeface="Century Gothic"/>
                <a:cs typeface="Century Gothic"/>
              </a:rPr>
              <a:t>collaborate</a:t>
            </a:r>
            <a:r>
              <a:rPr sz="1700" spc="-80" dirty="0">
                <a:latin typeface="Century Gothic"/>
                <a:cs typeface="Century Gothic"/>
              </a:rPr>
              <a:t> </a:t>
            </a:r>
            <a:r>
              <a:rPr sz="1700" spc="-5" dirty="0">
                <a:latin typeface="Century Gothic"/>
                <a:cs typeface="Century Gothic"/>
              </a:rPr>
              <a:t>to</a:t>
            </a:r>
            <a:endParaRPr sz="1700">
              <a:latin typeface="Century Gothic"/>
              <a:cs typeface="Century Gothic"/>
            </a:endParaRPr>
          </a:p>
          <a:p>
            <a:pPr marL="355600">
              <a:lnSpc>
                <a:spcPts val="1939"/>
              </a:lnSpc>
            </a:pPr>
            <a:r>
              <a:rPr sz="1700" spc="-5" dirty="0">
                <a:latin typeface="Century Gothic"/>
                <a:cs typeface="Century Gothic"/>
              </a:rPr>
              <a:t>create, produce software </a:t>
            </a:r>
            <a:r>
              <a:rPr sz="1700" dirty="0">
                <a:latin typeface="Century Gothic"/>
                <a:cs typeface="Century Gothic"/>
              </a:rPr>
              <a:t>or</a:t>
            </a:r>
            <a:r>
              <a:rPr sz="1700" spc="-20" dirty="0">
                <a:latin typeface="Century Gothic"/>
                <a:cs typeface="Century Gothic"/>
              </a:rPr>
              <a:t> </a:t>
            </a:r>
            <a:r>
              <a:rPr sz="1700" dirty="0">
                <a:latin typeface="Century Gothic"/>
                <a:cs typeface="Century Gothic"/>
              </a:rPr>
              <a:t>technology.</a:t>
            </a:r>
            <a:endParaRPr sz="1700">
              <a:latin typeface="Century Gothic"/>
              <a:cs typeface="Century Gothic"/>
            </a:endParaRPr>
          </a:p>
          <a:p>
            <a:pPr marL="355600" marR="93980" indent="-343535">
              <a:lnSpc>
                <a:spcPts val="1839"/>
              </a:lnSpc>
              <a:spcBef>
                <a:spcPts val="1035"/>
              </a:spcBef>
              <a:tabLst>
                <a:tab pos="355600" algn="l"/>
              </a:tabLst>
            </a:pPr>
            <a:r>
              <a:rPr sz="1700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700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latin typeface="Century Gothic"/>
                <a:cs typeface="Century Gothic"/>
              </a:rPr>
              <a:t>Based </a:t>
            </a:r>
            <a:r>
              <a:rPr sz="1700" dirty="0">
                <a:latin typeface="Century Gothic"/>
                <a:cs typeface="Century Gothic"/>
              </a:rPr>
              <a:t>upon </a:t>
            </a:r>
            <a:r>
              <a:rPr sz="1700" spc="-5" dirty="0">
                <a:latin typeface="Century Gothic"/>
                <a:cs typeface="Century Gothic"/>
              </a:rPr>
              <a:t>the key advantages </a:t>
            </a:r>
            <a:r>
              <a:rPr sz="1700" dirty="0">
                <a:latin typeface="Century Gothic"/>
                <a:cs typeface="Century Gothic"/>
              </a:rPr>
              <a:t>of </a:t>
            </a:r>
            <a:r>
              <a:rPr sz="1700" spc="-5" dirty="0">
                <a:latin typeface="Century Gothic"/>
                <a:cs typeface="Century Gothic"/>
              </a:rPr>
              <a:t>Open source </a:t>
            </a:r>
            <a:r>
              <a:rPr sz="1700" dirty="0">
                <a:latin typeface="Century Gothic"/>
                <a:cs typeface="Century Gothic"/>
              </a:rPr>
              <a:t>technology , we</a:t>
            </a:r>
            <a:r>
              <a:rPr sz="1700" spc="-15" dirty="0">
                <a:latin typeface="Century Gothic"/>
                <a:cs typeface="Century Gothic"/>
              </a:rPr>
              <a:t> </a:t>
            </a:r>
            <a:r>
              <a:rPr sz="1700" dirty="0">
                <a:latin typeface="Century Gothic"/>
                <a:cs typeface="Century Gothic"/>
              </a:rPr>
              <a:t>can  finally conclude </a:t>
            </a:r>
            <a:r>
              <a:rPr sz="1700" spc="-5" dirty="0">
                <a:latin typeface="Century Gothic"/>
                <a:cs typeface="Century Gothic"/>
              </a:rPr>
              <a:t>that </a:t>
            </a:r>
            <a:r>
              <a:rPr sz="1700" dirty="0">
                <a:latin typeface="Century Gothic"/>
                <a:cs typeface="Century Gothic"/>
              </a:rPr>
              <a:t>open </a:t>
            </a:r>
            <a:r>
              <a:rPr sz="1700" spc="-5" dirty="0">
                <a:latin typeface="Century Gothic"/>
                <a:cs typeface="Century Gothic"/>
              </a:rPr>
              <a:t>source </a:t>
            </a:r>
            <a:r>
              <a:rPr sz="1700" dirty="0">
                <a:latin typeface="Century Gothic"/>
                <a:cs typeface="Century Gothic"/>
              </a:rPr>
              <a:t>deserves </a:t>
            </a:r>
            <a:r>
              <a:rPr sz="1700" spc="-5" dirty="0">
                <a:latin typeface="Century Gothic"/>
                <a:cs typeface="Century Gothic"/>
              </a:rPr>
              <a:t>the </a:t>
            </a:r>
            <a:r>
              <a:rPr sz="1700" dirty="0">
                <a:latin typeface="Century Gothic"/>
                <a:cs typeface="Century Gothic"/>
              </a:rPr>
              <a:t>increasing</a:t>
            </a:r>
            <a:r>
              <a:rPr sz="1700" spc="-80" dirty="0">
                <a:latin typeface="Century Gothic"/>
                <a:cs typeface="Century Gothic"/>
              </a:rPr>
              <a:t> </a:t>
            </a:r>
            <a:r>
              <a:rPr sz="1700" spc="-5" dirty="0">
                <a:latin typeface="Century Gothic"/>
                <a:cs typeface="Century Gothic"/>
              </a:rPr>
              <a:t>popularity.</a:t>
            </a:r>
            <a:endParaRPr sz="17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1154" y="4898390"/>
            <a:ext cx="6830695" cy="1721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C5BA"/>
              </a:buClr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700" spc="-5" dirty="0">
                <a:latin typeface="Century Gothic"/>
                <a:cs typeface="Century Gothic"/>
              </a:rPr>
              <a:t>GNU General </a:t>
            </a:r>
            <a:r>
              <a:rPr sz="1700" dirty="0">
                <a:latin typeface="Century Gothic"/>
                <a:cs typeface="Century Gothic"/>
              </a:rPr>
              <a:t>Public License </a:t>
            </a:r>
            <a:r>
              <a:rPr sz="1700" spc="-5" dirty="0">
                <a:latin typeface="Century Gothic"/>
                <a:cs typeface="Century Gothic"/>
              </a:rPr>
              <a:t>(GPL)  </a:t>
            </a:r>
            <a:r>
              <a:rPr sz="1700" dirty="0">
                <a:latin typeface="Century Gothic"/>
                <a:cs typeface="Century Gothic"/>
              </a:rPr>
              <a:t>-</a:t>
            </a:r>
            <a:r>
              <a:rPr sz="1700" spc="-40" dirty="0">
                <a:latin typeface="Century Gothic"/>
                <a:cs typeface="Century Gothic"/>
              </a:rPr>
              <a:t> </a:t>
            </a:r>
            <a:r>
              <a:rPr sz="1700" spc="-5" dirty="0">
                <a:latin typeface="Century Gothic"/>
                <a:cs typeface="Century Gothic"/>
                <a:hlinkClick r:id="rId6"/>
              </a:rPr>
              <a:t>http://www.gnu.org</a:t>
            </a:r>
            <a:endParaRPr sz="17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C5BA"/>
              </a:buClr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700" spc="-5" dirty="0">
                <a:latin typeface="Century Gothic"/>
                <a:cs typeface="Century Gothic"/>
              </a:rPr>
              <a:t>Open Source </a:t>
            </a:r>
            <a:r>
              <a:rPr sz="1700" dirty="0">
                <a:latin typeface="Century Gothic"/>
                <a:cs typeface="Century Gothic"/>
              </a:rPr>
              <a:t>Licenses -</a:t>
            </a:r>
            <a:r>
              <a:rPr sz="1700" spc="-75" dirty="0">
                <a:latin typeface="Century Gothic"/>
                <a:cs typeface="Century Gothic"/>
              </a:rPr>
              <a:t> </a:t>
            </a:r>
            <a:r>
              <a:rPr sz="1700" dirty="0">
                <a:latin typeface="Century Gothic"/>
                <a:cs typeface="Century Gothic"/>
                <a:hlinkClick r:id="rId7"/>
              </a:rPr>
              <a:t>http://opensource.org/licenses</a:t>
            </a:r>
            <a:endParaRPr sz="17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C5BA"/>
              </a:buClr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700" spc="-5" dirty="0">
                <a:latin typeface="Century Gothic"/>
                <a:cs typeface="Century Gothic"/>
              </a:rPr>
              <a:t>Open Source </a:t>
            </a:r>
            <a:r>
              <a:rPr sz="1700" dirty="0">
                <a:latin typeface="Century Gothic"/>
                <a:cs typeface="Century Gothic"/>
              </a:rPr>
              <a:t>Initiative &amp; Information -</a:t>
            </a:r>
            <a:r>
              <a:rPr sz="1700" spc="-45" dirty="0">
                <a:latin typeface="Century Gothic"/>
                <a:cs typeface="Century Gothic"/>
              </a:rPr>
              <a:t> </a:t>
            </a:r>
            <a:r>
              <a:rPr sz="1700" u="sng" spc="-5" dirty="0">
                <a:solidFill>
                  <a:srgbClr val="8F8F8F"/>
                </a:solidFill>
                <a:latin typeface="Century Gothic"/>
                <a:cs typeface="Century Gothic"/>
                <a:hlinkClick r:id="rId8"/>
              </a:rPr>
              <a:t>http://opensource.org</a:t>
            </a:r>
            <a:endParaRPr sz="17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C5BA"/>
              </a:buClr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700" spc="-5" dirty="0">
                <a:latin typeface="Century Gothic"/>
                <a:cs typeface="Century Gothic"/>
              </a:rPr>
              <a:t>Repository </a:t>
            </a:r>
            <a:r>
              <a:rPr sz="1700" dirty="0">
                <a:latin typeface="Century Gothic"/>
                <a:cs typeface="Century Gothic"/>
              </a:rPr>
              <a:t>of </a:t>
            </a:r>
            <a:r>
              <a:rPr sz="1700" spc="-5" dirty="0">
                <a:latin typeface="Century Gothic"/>
                <a:cs typeface="Century Gothic"/>
              </a:rPr>
              <a:t>Open Source </a:t>
            </a:r>
            <a:r>
              <a:rPr sz="1700" dirty="0">
                <a:latin typeface="Century Gothic"/>
                <a:cs typeface="Century Gothic"/>
              </a:rPr>
              <a:t>Softwares - </a:t>
            </a:r>
            <a:r>
              <a:rPr sz="1700" spc="45" dirty="0">
                <a:latin typeface="Century Gothic"/>
                <a:cs typeface="Century Gothic"/>
              </a:rPr>
              <a:t> </a:t>
            </a:r>
            <a:r>
              <a:rPr sz="1700" u="sng" spc="-5" dirty="0">
                <a:solidFill>
                  <a:srgbClr val="8F8F8F"/>
                </a:solidFill>
                <a:latin typeface="Century Gothic"/>
                <a:cs typeface="Century Gothic"/>
                <a:hlinkClick r:id="rId9"/>
              </a:rPr>
              <a:t>http://sourceforge.net</a:t>
            </a:r>
            <a:endParaRPr sz="17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00C5BA"/>
              </a:buClr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700" spc="-5" dirty="0">
                <a:latin typeface="Century Gothic"/>
                <a:cs typeface="Century Gothic"/>
              </a:rPr>
              <a:t>Open source software </a:t>
            </a:r>
            <a:r>
              <a:rPr sz="1700" dirty="0">
                <a:latin typeface="Century Gothic"/>
                <a:cs typeface="Century Gothic"/>
              </a:rPr>
              <a:t>development –</a:t>
            </a:r>
            <a:r>
              <a:rPr sz="1700" spc="-30" dirty="0">
                <a:latin typeface="Century Gothic"/>
                <a:cs typeface="Century Gothic"/>
              </a:rPr>
              <a:t> </a:t>
            </a:r>
            <a:r>
              <a:rPr sz="1700" u="sng" spc="-5" dirty="0">
                <a:solidFill>
                  <a:srgbClr val="8F8F8F"/>
                </a:solidFill>
                <a:latin typeface="Century Gothic"/>
                <a:cs typeface="Century Gothic"/>
                <a:hlinkClick r:id="rId10"/>
              </a:rPr>
              <a:t>http://github.com</a:t>
            </a:r>
            <a:endParaRPr sz="170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47203" y="5443410"/>
            <a:ext cx="1168057" cy="11870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0654" y="5359704"/>
            <a:ext cx="5636895" cy="1183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600" spc="-5" dirty="0">
                <a:latin typeface="Arial"/>
                <a:cs typeface="Arial"/>
              </a:rPr>
              <a:t>THANK</a:t>
            </a:r>
            <a:r>
              <a:rPr sz="7600" spc="-220" dirty="0">
                <a:latin typeface="Arial"/>
                <a:cs typeface="Arial"/>
              </a:rPr>
              <a:t> </a:t>
            </a:r>
            <a:r>
              <a:rPr sz="7600" spc="-5" dirty="0">
                <a:latin typeface="Arial"/>
                <a:cs typeface="Arial"/>
              </a:rPr>
              <a:t>YOU</a:t>
            </a:r>
            <a:endParaRPr sz="7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7115" y="129286"/>
            <a:ext cx="7818882" cy="4820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9400" y="923925"/>
            <a:ext cx="3048000" cy="1285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" y="393191"/>
            <a:ext cx="7784592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0644" y="650748"/>
            <a:ext cx="8122920" cy="774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8898" y="830198"/>
            <a:ext cx="7508875" cy="555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dirty="0"/>
              <a:t>OPEN </a:t>
            </a:r>
            <a:r>
              <a:rPr sz="3500" spc="-5" dirty="0"/>
              <a:t>SOURCE VS. </a:t>
            </a:r>
            <a:r>
              <a:rPr sz="3500" dirty="0"/>
              <a:t>CLOSED</a:t>
            </a:r>
            <a:r>
              <a:rPr sz="3500" spc="-114" dirty="0"/>
              <a:t> </a:t>
            </a:r>
            <a:r>
              <a:rPr sz="3500" dirty="0"/>
              <a:t>SOURCE</a:t>
            </a:r>
            <a:endParaRPr sz="3500"/>
          </a:p>
        </p:txBody>
      </p:sp>
      <p:sp>
        <p:nvSpPr>
          <p:cNvPr id="5" name="object 5"/>
          <p:cNvSpPr/>
          <p:nvPr/>
        </p:nvSpPr>
        <p:spPr>
          <a:xfrm>
            <a:off x="755904" y="2781300"/>
            <a:ext cx="7632192" cy="3742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6948" y="2426206"/>
            <a:ext cx="7629144" cy="44317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8898" y="2544826"/>
            <a:ext cx="7227570" cy="2605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800" spc="-5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entury Gothic"/>
                <a:cs typeface="Century Gothic"/>
              </a:rPr>
              <a:t>View/Modify </a:t>
            </a:r>
            <a:r>
              <a:rPr sz="1800" spc="-10" dirty="0">
                <a:latin typeface="Century Gothic"/>
                <a:cs typeface="Century Gothic"/>
              </a:rPr>
              <a:t>the </a:t>
            </a:r>
            <a:r>
              <a:rPr sz="1800" spc="-5" dirty="0">
                <a:latin typeface="Century Gothic"/>
                <a:cs typeface="Century Gothic"/>
              </a:rPr>
              <a:t>source </a:t>
            </a:r>
            <a:r>
              <a:rPr sz="1800" dirty="0">
                <a:latin typeface="Century Gothic"/>
                <a:cs typeface="Century Gothic"/>
              </a:rPr>
              <a:t>code of </a:t>
            </a:r>
            <a:r>
              <a:rPr sz="1800" spc="-5" dirty="0">
                <a:latin typeface="Century Gothic"/>
                <a:cs typeface="Century Gothic"/>
              </a:rPr>
              <a:t>an </a:t>
            </a:r>
            <a:r>
              <a:rPr sz="1800" dirty="0">
                <a:latin typeface="Century Gothic"/>
                <a:cs typeface="Century Gothic"/>
              </a:rPr>
              <a:t>application or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software.</a:t>
            </a:r>
            <a:endParaRPr sz="1800" dirty="0">
              <a:latin typeface="Century Gothic"/>
              <a:cs typeface="Century Gothic"/>
            </a:endParaRPr>
          </a:p>
          <a:p>
            <a:pPr marL="355600" marR="880744" indent="-3429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18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800" spc="-5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Century Gothic"/>
                <a:cs typeface="Century Gothic"/>
              </a:rPr>
              <a:t>Open </a:t>
            </a:r>
            <a:r>
              <a:rPr sz="1800" spc="-5" dirty="0">
                <a:latin typeface="Century Gothic"/>
                <a:cs typeface="Century Gothic"/>
              </a:rPr>
              <a:t>source </a:t>
            </a:r>
            <a:r>
              <a:rPr sz="1800" spc="-10" dirty="0">
                <a:latin typeface="Century Gothic"/>
                <a:cs typeface="Century Gothic"/>
              </a:rPr>
              <a:t>software </a:t>
            </a:r>
            <a:r>
              <a:rPr sz="1800" spc="10" dirty="0">
                <a:latin typeface="Century Gothic"/>
                <a:cs typeface="Century Gothic"/>
              </a:rPr>
              <a:t>is </a:t>
            </a:r>
            <a:r>
              <a:rPr sz="1800" spc="-5" dirty="0">
                <a:latin typeface="Century Gothic"/>
                <a:cs typeface="Century Gothic"/>
              </a:rPr>
              <a:t>released </a:t>
            </a:r>
            <a:r>
              <a:rPr sz="1800" spc="-10" dirty="0">
                <a:latin typeface="Century Gothic"/>
                <a:cs typeface="Century Gothic"/>
              </a:rPr>
              <a:t>to</a:t>
            </a:r>
            <a:r>
              <a:rPr sz="1800" spc="9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the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development </a:t>
            </a:r>
            <a:r>
              <a:rPr sz="1800" dirty="0">
                <a:latin typeface="Century Gothic"/>
                <a:cs typeface="Century Gothic"/>
              </a:rPr>
              <a:t> community </a:t>
            </a:r>
            <a:r>
              <a:rPr sz="1800" spc="-10" dirty="0">
                <a:latin typeface="Century Gothic"/>
                <a:cs typeface="Century Gothic"/>
              </a:rPr>
              <a:t>and undergoes </a:t>
            </a:r>
            <a:r>
              <a:rPr sz="1800" dirty="0">
                <a:latin typeface="Century Gothic"/>
                <a:cs typeface="Century Gothic"/>
              </a:rPr>
              <a:t>a </a:t>
            </a:r>
            <a:r>
              <a:rPr sz="1800" spc="-10" dirty="0">
                <a:latin typeface="Century Gothic"/>
                <a:cs typeface="Century Gothic"/>
              </a:rPr>
              <a:t>secondary phase</a:t>
            </a:r>
            <a:r>
              <a:rPr sz="1800" spc="7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of</a:t>
            </a:r>
          </a:p>
          <a:p>
            <a:pPr marL="355600">
              <a:lnSpc>
                <a:spcPct val="100000"/>
              </a:lnSpc>
            </a:pPr>
            <a:r>
              <a:rPr sz="1800" dirty="0">
                <a:latin typeface="Century Gothic"/>
                <a:cs typeface="Century Gothic"/>
              </a:rPr>
              <a:t>evolution, </a:t>
            </a:r>
            <a:r>
              <a:rPr sz="1800" spc="-5" dirty="0">
                <a:latin typeface="Century Gothic"/>
                <a:cs typeface="Century Gothic"/>
              </a:rPr>
              <a:t>but closed source </a:t>
            </a:r>
            <a:r>
              <a:rPr sz="1800" spc="-10" dirty="0">
                <a:latin typeface="Century Gothic"/>
                <a:cs typeface="Century Gothic"/>
              </a:rPr>
              <a:t>software </a:t>
            </a:r>
            <a:r>
              <a:rPr sz="1800" spc="10" dirty="0">
                <a:latin typeface="Century Gothic"/>
                <a:cs typeface="Century Gothic"/>
              </a:rPr>
              <a:t>is </a:t>
            </a:r>
            <a:r>
              <a:rPr sz="1800" spc="-5" dirty="0">
                <a:latin typeface="Century Gothic"/>
                <a:cs typeface="Century Gothic"/>
              </a:rPr>
              <a:t>developed </a:t>
            </a:r>
            <a:r>
              <a:rPr sz="1800" spc="10" dirty="0">
                <a:latin typeface="Century Gothic"/>
                <a:cs typeface="Century Gothic"/>
              </a:rPr>
              <a:t>in</a:t>
            </a:r>
            <a:r>
              <a:rPr sz="1800" spc="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isolation</a:t>
            </a:r>
          </a:p>
          <a:p>
            <a:pPr marL="355600">
              <a:lnSpc>
                <a:spcPct val="100000"/>
              </a:lnSpc>
            </a:pPr>
            <a:r>
              <a:rPr sz="1800" spc="-10" dirty="0">
                <a:latin typeface="Century Gothic"/>
                <a:cs typeface="Century Gothic"/>
              </a:rPr>
              <a:t>with </a:t>
            </a:r>
            <a:r>
              <a:rPr sz="1800" dirty="0">
                <a:latin typeface="Century Gothic"/>
                <a:cs typeface="Century Gothic"/>
              </a:rPr>
              <a:t>a </a:t>
            </a:r>
            <a:r>
              <a:rPr sz="1800" spc="-5" dirty="0">
                <a:latin typeface="Century Gothic"/>
                <a:cs typeface="Century Gothic"/>
              </a:rPr>
              <a:t>small </a:t>
            </a:r>
            <a:r>
              <a:rPr sz="1800" spc="-10" dirty="0">
                <a:latin typeface="Century Gothic"/>
                <a:cs typeface="Century Gothic"/>
              </a:rPr>
              <a:t>team </a:t>
            </a:r>
            <a:r>
              <a:rPr sz="1800" dirty="0">
                <a:latin typeface="Century Gothic"/>
                <a:cs typeface="Century Gothic"/>
              </a:rPr>
              <a:t>of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developers.</a:t>
            </a:r>
            <a:endParaRPr sz="1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  <a:tabLst>
                <a:tab pos="354965" algn="l"/>
              </a:tabLst>
            </a:pPr>
            <a:r>
              <a:rPr sz="18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800" spc="-5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entury Gothic"/>
                <a:cs typeface="Century Gothic"/>
              </a:rPr>
              <a:t>Developer support </a:t>
            </a:r>
            <a:r>
              <a:rPr sz="1800" spc="-10" dirty="0">
                <a:latin typeface="Century Gothic"/>
                <a:cs typeface="Century Gothic"/>
              </a:rPr>
              <a:t>and </a:t>
            </a:r>
            <a:r>
              <a:rPr sz="1800" dirty="0">
                <a:latin typeface="Century Gothic"/>
                <a:cs typeface="Century Gothic"/>
              </a:rPr>
              <a:t>large community </a:t>
            </a:r>
            <a:r>
              <a:rPr sz="1800" spc="-5" dirty="0">
                <a:latin typeface="Century Gothic"/>
                <a:cs typeface="Century Gothic"/>
              </a:rPr>
              <a:t>to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help.</a:t>
            </a:r>
            <a:endParaRPr sz="1800" dirty="0">
              <a:latin typeface="Century Gothic"/>
              <a:cs typeface="Century Gothic"/>
            </a:endParaRPr>
          </a:p>
          <a:p>
            <a:pPr marL="355600" marR="128270" indent="-342900">
              <a:lnSpc>
                <a:spcPct val="100000"/>
              </a:lnSpc>
              <a:spcBef>
                <a:spcPts val="1025"/>
              </a:spcBef>
              <a:tabLst>
                <a:tab pos="354965" algn="l"/>
              </a:tabLst>
            </a:pPr>
            <a:r>
              <a:rPr sz="18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800" spc="-5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Century Gothic"/>
                <a:cs typeface="Century Gothic"/>
              </a:rPr>
              <a:t>Open </a:t>
            </a:r>
            <a:r>
              <a:rPr sz="1800" dirty="0">
                <a:latin typeface="Century Gothic"/>
                <a:cs typeface="Century Gothic"/>
              </a:rPr>
              <a:t>Source </a:t>
            </a:r>
            <a:r>
              <a:rPr sz="1800" spc="10" dirty="0">
                <a:latin typeface="Century Gothic"/>
                <a:cs typeface="Century Gothic"/>
              </a:rPr>
              <a:t>is </a:t>
            </a:r>
            <a:r>
              <a:rPr sz="1800" dirty="0">
                <a:latin typeface="Century Gothic"/>
                <a:cs typeface="Century Gothic"/>
              </a:rPr>
              <a:t>more </a:t>
            </a:r>
            <a:r>
              <a:rPr sz="1800" spc="-5" dirty="0">
                <a:latin typeface="Century Gothic"/>
                <a:cs typeface="Century Gothic"/>
              </a:rPr>
              <a:t>secure </a:t>
            </a:r>
            <a:r>
              <a:rPr sz="1800" spc="-10" dirty="0">
                <a:latin typeface="Century Gothic"/>
                <a:cs typeface="Century Gothic"/>
              </a:rPr>
              <a:t>and </a:t>
            </a:r>
            <a:r>
              <a:rPr sz="1800" spc="-5" dirty="0">
                <a:latin typeface="Century Gothic"/>
                <a:cs typeface="Century Gothic"/>
              </a:rPr>
              <a:t>bugs </a:t>
            </a:r>
            <a:r>
              <a:rPr sz="1800" spc="-10" dirty="0">
                <a:latin typeface="Century Gothic"/>
                <a:cs typeface="Century Gothic"/>
              </a:rPr>
              <a:t>and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vulnerabilities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are </a:t>
            </a:r>
            <a:r>
              <a:rPr sz="1800" dirty="0">
                <a:latin typeface="Century Gothic"/>
                <a:cs typeface="Century Gothic"/>
              </a:rPr>
              <a:t> fixed</a:t>
            </a:r>
            <a:r>
              <a:rPr sz="1800" spc="-8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often.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79035" y="5267490"/>
            <a:ext cx="1950212" cy="13651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66280" y="5154759"/>
            <a:ext cx="1768602" cy="15905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" y="393191"/>
            <a:ext cx="7784592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0644" y="650748"/>
            <a:ext cx="6618732" cy="774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8898" y="830198"/>
            <a:ext cx="6004560" cy="555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dirty="0"/>
              <a:t>CRITERIA FOR OPEN</a:t>
            </a:r>
            <a:r>
              <a:rPr sz="3500" spc="-145" dirty="0"/>
              <a:t> </a:t>
            </a:r>
            <a:r>
              <a:rPr sz="3500" dirty="0"/>
              <a:t>SOURCE</a:t>
            </a:r>
            <a:endParaRPr sz="3500"/>
          </a:p>
        </p:txBody>
      </p:sp>
      <p:sp>
        <p:nvSpPr>
          <p:cNvPr id="5" name="object 5"/>
          <p:cNvSpPr/>
          <p:nvPr/>
        </p:nvSpPr>
        <p:spPr>
          <a:xfrm>
            <a:off x="755904" y="2503932"/>
            <a:ext cx="7632192" cy="3742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3231" y="2546604"/>
            <a:ext cx="6167628" cy="3581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8898" y="2671190"/>
            <a:ext cx="5801360" cy="3417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2000" dirty="0">
                <a:solidFill>
                  <a:srgbClr val="00C5BA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latin typeface="Century Gothic"/>
                <a:cs typeface="Century Gothic"/>
              </a:rPr>
              <a:t>Source</a:t>
            </a:r>
            <a:r>
              <a:rPr sz="2000" spc="-204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Code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2000" dirty="0">
                <a:solidFill>
                  <a:srgbClr val="00C5BA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latin typeface="Century Gothic"/>
                <a:cs typeface="Century Gothic"/>
              </a:rPr>
              <a:t>Derived</a:t>
            </a:r>
            <a:r>
              <a:rPr sz="2000" spc="-190" dirty="0">
                <a:latin typeface="Century Gothic"/>
                <a:cs typeface="Century Gothic"/>
              </a:rPr>
              <a:t> </a:t>
            </a:r>
            <a:r>
              <a:rPr sz="2000" spc="-15" dirty="0">
                <a:latin typeface="Century Gothic"/>
                <a:cs typeface="Century Gothic"/>
              </a:rPr>
              <a:t>Works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2000" dirty="0">
                <a:solidFill>
                  <a:srgbClr val="00C5BA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latin typeface="Century Gothic"/>
                <a:cs typeface="Century Gothic"/>
              </a:rPr>
              <a:t>Free</a:t>
            </a:r>
            <a:r>
              <a:rPr sz="2000" spc="-19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Redistribution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2000" dirty="0">
                <a:solidFill>
                  <a:srgbClr val="00C5BA"/>
                </a:solidFill>
                <a:latin typeface="Times New Roman"/>
                <a:cs typeface="Times New Roman"/>
              </a:rPr>
              <a:t>  </a:t>
            </a:r>
            <a:r>
              <a:rPr sz="2000" spc="-5" dirty="0">
                <a:latin typeface="Century Gothic"/>
                <a:cs typeface="Century Gothic"/>
              </a:rPr>
              <a:t>Distribution of</a:t>
            </a:r>
            <a:r>
              <a:rPr sz="2000" spc="-15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License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2000" dirty="0">
                <a:solidFill>
                  <a:srgbClr val="00C5BA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latin typeface="Century Gothic"/>
                <a:cs typeface="Century Gothic"/>
              </a:rPr>
              <a:t>Integrity of The Author's Source</a:t>
            </a:r>
            <a:r>
              <a:rPr sz="2000" spc="-25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Code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2000" dirty="0">
                <a:solidFill>
                  <a:srgbClr val="00C5BA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latin typeface="Century Gothic"/>
                <a:cs typeface="Century Gothic"/>
              </a:rPr>
              <a:t>License Must Not Restrict Other</a:t>
            </a:r>
            <a:r>
              <a:rPr sz="2000" spc="-23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Software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2000" spc="5" dirty="0">
                <a:solidFill>
                  <a:srgbClr val="00C5BA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latin typeface="Century Gothic"/>
                <a:cs typeface="Century Gothic"/>
              </a:rPr>
              <a:t>No </a:t>
            </a:r>
            <a:r>
              <a:rPr sz="2000" spc="-5" dirty="0">
                <a:latin typeface="Century Gothic"/>
                <a:cs typeface="Century Gothic"/>
              </a:rPr>
              <a:t>Discrimination Against </a:t>
            </a:r>
            <a:r>
              <a:rPr sz="2000" dirty="0">
                <a:latin typeface="Century Gothic"/>
                <a:cs typeface="Century Gothic"/>
              </a:rPr>
              <a:t>Persons </a:t>
            </a:r>
            <a:r>
              <a:rPr sz="2000" spc="-5" dirty="0">
                <a:latin typeface="Century Gothic"/>
                <a:cs typeface="Century Gothic"/>
              </a:rPr>
              <a:t>or</a:t>
            </a:r>
            <a:r>
              <a:rPr sz="2000" spc="-15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Groups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2000" dirty="0">
                <a:solidFill>
                  <a:srgbClr val="00C5BA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latin typeface="Century Gothic"/>
                <a:cs typeface="Century Gothic"/>
              </a:rPr>
              <a:t>No </a:t>
            </a:r>
            <a:r>
              <a:rPr sz="2000" spc="-5" dirty="0">
                <a:latin typeface="Century Gothic"/>
                <a:cs typeface="Century Gothic"/>
              </a:rPr>
              <a:t>Discrimination Against </a:t>
            </a:r>
            <a:r>
              <a:rPr sz="2000" dirty="0">
                <a:latin typeface="Century Gothic"/>
                <a:cs typeface="Century Gothic"/>
              </a:rPr>
              <a:t>Fields of</a:t>
            </a:r>
            <a:r>
              <a:rPr sz="2000" spc="-14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Endeavor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39457" y="5640946"/>
            <a:ext cx="2304541" cy="12170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772" y="297179"/>
            <a:ext cx="8220456" cy="1077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6511" y="554736"/>
            <a:ext cx="8479536" cy="774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3242" y="733805"/>
            <a:ext cx="7867015" cy="555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dirty="0"/>
              <a:t>OPEN </a:t>
            </a:r>
            <a:r>
              <a:rPr sz="3500" spc="-5" dirty="0"/>
              <a:t>SOURCE DEVELOPMENT</a:t>
            </a:r>
            <a:r>
              <a:rPr sz="3500" spc="-65" dirty="0"/>
              <a:t> </a:t>
            </a:r>
            <a:r>
              <a:rPr sz="3500" dirty="0"/>
              <a:t>MODEL</a:t>
            </a:r>
            <a:endParaRPr sz="3500"/>
          </a:p>
        </p:txBody>
      </p:sp>
      <p:sp>
        <p:nvSpPr>
          <p:cNvPr id="5" name="object 5"/>
          <p:cNvSpPr/>
          <p:nvPr/>
        </p:nvSpPr>
        <p:spPr>
          <a:xfrm>
            <a:off x="643940" y="2288237"/>
            <a:ext cx="7939278" cy="44474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883" y="381000"/>
            <a:ext cx="7932420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384" y="601980"/>
            <a:ext cx="7886700" cy="810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8573" y="787400"/>
            <a:ext cx="7242175" cy="58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ADVANTAGES OF OPEN</a:t>
            </a:r>
            <a:r>
              <a:rPr spc="-10" dirty="0"/>
              <a:t> </a:t>
            </a:r>
            <a:r>
              <a:rPr spc="-5" dirty="0"/>
              <a:t>SOURCE</a:t>
            </a:r>
          </a:p>
        </p:txBody>
      </p:sp>
      <p:sp>
        <p:nvSpPr>
          <p:cNvPr id="5" name="object 5"/>
          <p:cNvSpPr/>
          <p:nvPr/>
        </p:nvSpPr>
        <p:spPr>
          <a:xfrm>
            <a:off x="755904" y="2168651"/>
            <a:ext cx="7632192" cy="44531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3231" y="2298192"/>
            <a:ext cx="7394448" cy="4116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8898" y="2427351"/>
            <a:ext cx="7025005" cy="3948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2000" dirty="0">
                <a:solidFill>
                  <a:srgbClr val="00C5BA"/>
                </a:solidFill>
                <a:latin typeface="Times New Roman"/>
                <a:cs typeface="Times New Roman"/>
              </a:rPr>
              <a:t>  </a:t>
            </a:r>
            <a:r>
              <a:rPr sz="2000" spc="-15" dirty="0">
                <a:latin typeface="Verdana"/>
                <a:cs typeface="Verdana"/>
              </a:rPr>
              <a:t>Availability </a:t>
            </a:r>
            <a:r>
              <a:rPr sz="2000" dirty="0">
                <a:latin typeface="Verdana"/>
                <a:cs typeface="Verdana"/>
              </a:rPr>
              <a:t>of source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code</a:t>
            </a:r>
            <a:endParaRPr sz="2000">
              <a:latin typeface="Verdana"/>
              <a:cs typeface="Verdana"/>
            </a:endParaRPr>
          </a:p>
          <a:p>
            <a:pPr marL="756285" indent="-287020">
              <a:lnSpc>
                <a:spcPct val="100000"/>
              </a:lnSpc>
              <a:spcBef>
                <a:spcPts val="1040"/>
              </a:spcBef>
              <a:buClr>
                <a:srgbClr val="00C5BA"/>
              </a:buClr>
              <a:buFont typeface="Wingdings"/>
              <a:buChar char=""/>
              <a:tabLst>
                <a:tab pos="756920" algn="l"/>
              </a:tabLst>
            </a:pPr>
            <a:r>
              <a:rPr sz="1800" dirty="0">
                <a:latin typeface="Verdana"/>
                <a:cs typeface="Verdana"/>
              </a:rPr>
              <a:t>Source </a:t>
            </a:r>
            <a:r>
              <a:rPr sz="1800" spc="-5" dirty="0">
                <a:latin typeface="Verdana"/>
                <a:cs typeface="Verdana"/>
              </a:rPr>
              <a:t>code to understand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learn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from</a:t>
            </a:r>
            <a:endParaRPr sz="1800">
              <a:latin typeface="Verdana"/>
              <a:cs typeface="Verdana"/>
            </a:endParaRPr>
          </a:p>
          <a:p>
            <a:pPr marL="756285" indent="-28702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"/>
              <a:tabLst>
                <a:tab pos="756920" algn="l"/>
              </a:tabLst>
            </a:pPr>
            <a:r>
              <a:rPr sz="1800" dirty="0">
                <a:latin typeface="Verdana"/>
                <a:cs typeface="Verdana"/>
              </a:rPr>
              <a:t>Do not </a:t>
            </a:r>
            <a:r>
              <a:rPr sz="1800" spc="-10" dirty="0">
                <a:latin typeface="Verdana"/>
                <a:cs typeface="Verdana"/>
              </a:rPr>
              <a:t>have </a:t>
            </a:r>
            <a:r>
              <a:rPr sz="1800" spc="-5" dirty="0">
                <a:latin typeface="Verdana"/>
                <a:cs typeface="Verdana"/>
              </a:rPr>
              <a:t>to re-invent the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wheel</a:t>
            </a:r>
            <a:endParaRPr sz="1800">
              <a:latin typeface="Verdana"/>
              <a:cs typeface="Verdana"/>
            </a:endParaRPr>
          </a:p>
          <a:p>
            <a:pPr marL="756285" indent="-28702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"/>
              <a:tabLst>
                <a:tab pos="756920" algn="l"/>
              </a:tabLst>
            </a:pPr>
            <a:r>
              <a:rPr sz="1800" spc="-5" dirty="0">
                <a:latin typeface="Verdana"/>
                <a:cs typeface="Verdana"/>
              </a:rPr>
              <a:t>Free </a:t>
            </a:r>
            <a:r>
              <a:rPr sz="1800" dirty="0">
                <a:latin typeface="Verdana"/>
                <a:cs typeface="Verdana"/>
              </a:rPr>
              <a:t>as in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“freedom”</a:t>
            </a:r>
            <a:endParaRPr sz="1800">
              <a:latin typeface="Verdana"/>
              <a:cs typeface="Verdana"/>
            </a:endParaRPr>
          </a:p>
          <a:p>
            <a:pPr marL="70485">
              <a:lnSpc>
                <a:spcPct val="100000"/>
              </a:lnSpc>
              <a:spcBef>
                <a:spcPts val="1070"/>
              </a:spcBef>
            </a:pPr>
            <a:r>
              <a:rPr sz="2000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2000" dirty="0">
                <a:solidFill>
                  <a:srgbClr val="00C5B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Does not </a:t>
            </a:r>
            <a:r>
              <a:rPr sz="2000" spc="-5" dirty="0">
                <a:latin typeface="Verdana"/>
                <a:cs typeface="Verdana"/>
              </a:rPr>
              <a:t>depend </a:t>
            </a:r>
            <a:r>
              <a:rPr sz="2000" dirty="0">
                <a:latin typeface="Verdana"/>
                <a:cs typeface="Verdana"/>
              </a:rPr>
              <a:t>on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vendor</a:t>
            </a:r>
            <a:endParaRPr sz="2000">
              <a:latin typeface="Verdana"/>
              <a:cs typeface="Verdana"/>
            </a:endParaRPr>
          </a:p>
          <a:p>
            <a:pPr marL="756285" indent="-287020">
              <a:lnSpc>
                <a:spcPct val="100000"/>
              </a:lnSpc>
              <a:spcBef>
                <a:spcPts val="1040"/>
              </a:spcBef>
              <a:buClr>
                <a:srgbClr val="00C5BA"/>
              </a:buClr>
              <a:buFont typeface="Wingdings"/>
              <a:buChar char=""/>
              <a:tabLst>
                <a:tab pos="756920" algn="l"/>
              </a:tabLst>
            </a:pPr>
            <a:r>
              <a:rPr sz="1800" spc="-5" dirty="0">
                <a:latin typeface="Verdana"/>
                <a:cs typeface="Verdana"/>
              </a:rPr>
              <a:t>Can </a:t>
            </a:r>
            <a:r>
              <a:rPr sz="1800" dirty="0">
                <a:latin typeface="Verdana"/>
                <a:cs typeface="Verdana"/>
              </a:rPr>
              <a:t>choose </a:t>
            </a:r>
            <a:r>
              <a:rPr sz="1800" spc="-5" dirty="0">
                <a:latin typeface="Verdana"/>
                <a:cs typeface="Verdana"/>
              </a:rPr>
              <a:t>additional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support</a:t>
            </a:r>
            <a:endParaRPr sz="1800">
              <a:latin typeface="Verdana"/>
              <a:cs typeface="Verdana"/>
            </a:endParaRPr>
          </a:p>
          <a:p>
            <a:pPr marL="756285" marR="144145" indent="-28702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"/>
              <a:tabLst>
                <a:tab pos="756920" algn="l"/>
              </a:tabLst>
            </a:pPr>
            <a:r>
              <a:rPr sz="1800" spc="-5" dirty="0">
                <a:latin typeface="Verdana"/>
                <a:cs typeface="Verdana"/>
              </a:rPr>
              <a:t>Can </a:t>
            </a:r>
            <a:r>
              <a:rPr sz="1800" dirty="0">
                <a:latin typeface="Verdana"/>
                <a:cs typeface="Verdana"/>
              </a:rPr>
              <a:t>fix </a:t>
            </a:r>
            <a:r>
              <a:rPr sz="1800" spc="-5" dirty="0">
                <a:latin typeface="Verdana"/>
                <a:cs typeface="Verdana"/>
              </a:rPr>
              <a:t>bugs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adapt to change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requirements </a:t>
            </a:r>
            <a:r>
              <a:rPr sz="1800" dirty="0">
                <a:latin typeface="Verdana"/>
                <a:cs typeface="Verdana"/>
              </a:rPr>
              <a:t>as  </a:t>
            </a:r>
            <a:r>
              <a:rPr sz="1800" spc="-5" dirty="0">
                <a:latin typeface="Verdana"/>
                <a:cs typeface="Verdana"/>
              </a:rPr>
              <a:t>well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technology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2000" dirty="0">
                <a:solidFill>
                  <a:srgbClr val="00C5BA"/>
                </a:solidFill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Verdana"/>
                <a:cs typeface="Verdana"/>
              </a:rPr>
              <a:t>Quality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spc="-5" dirty="0">
                <a:latin typeface="Verdana"/>
                <a:cs typeface="Verdana"/>
              </a:rPr>
              <a:t>Customizability </a:t>
            </a:r>
            <a:r>
              <a:rPr sz="2000" spc="-1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open </a:t>
            </a:r>
            <a:r>
              <a:rPr sz="2000" dirty="0">
                <a:latin typeface="Verdana"/>
                <a:cs typeface="Verdana"/>
              </a:rPr>
              <a:t>source </a:t>
            </a:r>
            <a:r>
              <a:rPr sz="2000" spc="-10" dirty="0">
                <a:latin typeface="Verdana"/>
                <a:cs typeface="Verdana"/>
              </a:rPr>
              <a:t>is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better.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2000" dirty="0">
                <a:solidFill>
                  <a:srgbClr val="00C5BA"/>
                </a:solidFill>
                <a:latin typeface="Times New Roman"/>
                <a:cs typeface="Times New Roman"/>
              </a:rPr>
              <a:t>  </a:t>
            </a:r>
            <a:r>
              <a:rPr sz="2000" spc="-5" dirty="0">
                <a:latin typeface="Verdana"/>
                <a:cs typeface="Verdana"/>
              </a:rPr>
              <a:t>Costs </a:t>
            </a:r>
            <a:r>
              <a:rPr sz="2000" dirty="0">
                <a:latin typeface="Verdana"/>
                <a:cs typeface="Verdana"/>
              </a:rPr>
              <a:t>much </a:t>
            </a:r>
            <a:r>
              <a:rPr sz="2000" spc="-5" dirty="0">
                <a:latin typeface="Verdana"/>
                <a:cs typeface="Verdana"/>
              </a:rPr>
              <a:t>less than proprietary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counterparts.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27315" y="2005329"/>
            <a:ext cx="1416684" cy="14019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883" y="381000"/>
            <a:ext cx="7932420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8723" y="734568"/>
            <a:ext cx="8157972" cy="678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8573" y="896111"/>
            <a:ext cx="7619365" cy="478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/>
              <a:t>SOME DISADVANTAGES OF OPEN</a:t>
            </a:r>
            <a:r>
              <a:rPr sz="3000" spc="5" dirty="0"/>
              <a:t> </a:t>
            </a:r>
            <a:r>
              <a:rPr sz="3000" spc="-5" dirty="0"/>
              <a:t>SOURCE</a:t>
            </a:r>
            <a:endParaRPr sz="3000"/>
          </a:p>
        </p:txBody>
      </p:sp>
      <p:sp>
        <p:nvSpPr>
          <p:cNvPr id="5" name="object 5"/>
          <p:cNvSpPr/>
          <p:nvPr/>
        </p:nvSpPr>
        <p:spPr>
          <a:xfrm>
            <a:off x="399288" y="2412492"/>
            <a:ext cx="7520940" cy="3742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0331" y="2737104"/>
            <a:ext cx="7333488" cy="33040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1672" y="2854705"/>
            <a:ext cx="6997700" cy="246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72085" indent="-342900">
              <a:lnSpc>
                <a:spcPct val="100000"/>
              </a:lnSpc>
              <a:tabLst>
                <a:tab pos="354965" algn="l"/>
              </a:tabLst>
            </a:pPr>
            <a:r>
              <a:rPr sz="18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800" spc="-5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Century Gothic"/>
                <a:cs typeface="Century Gothic"/>
              </a:rPr>
              <a:t>Not </a:t>
            </a:r>
            <a:r>
              <a:rPr sz="1800" spc="-5" dirty="0">
                <a:latin typeface="Century Gothic"/>
                <a:cs typeface="Century Gothic"/>
              </a:rPr>
              <a:t>generally </a:t>
            </a:r>
            <a:r>
              <a:rPr sz="1800" spc="-10" dirty="0">
                <a:latin typeface="Century Gothic"/>
                <a:cs typeface="Century Gothic"/>
              </a:rPr>
              <a:t>straightforward to </a:t>
            </a:r>
            <a:r>
              <a:rPr sz="1800" dirty="0">
                <a:latin typeface="Century Gothic"/>
                <a:cs typeface="Century Gothic"/>
              </a:rPr>
              <a:t>use </a:t>
            </a:r>
            <a:r>
              <a:rPr sz="1800" spc="-10" dirty="0">
                <a:latin typeface="Century Gothic"/>
                <a:cs typeface="Century Gothic"/>
              </a:rPr>
              <a:t>and </a:t>
            </a:r>
            <a:r>
              <a:rPr sz="1800" spc="-5" dirty="0">
                <a:latin typeface="Century Gothic"/>
                <a:cs typeface="Century Gothic"/>
              </a:rPr>
              <a:t>requires</a:t>
            </a:r>
            <a:r>
              <a:rPr sz="1800" spc="14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certain </a:t>
            </a:r>
            <a:r>
              <a:rPr sz="180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learning </a:t>
            </a:r>
            <a:r>
              <a:rPr sz="1800" dirty="0">
                <a:latin typeface="Century Gothic"/>
                <a:cs typeface="Century Gothic"/>
              </a:rPr>
              <a:t>curve to use </a:t>
            </a:r>
            <a:r>
              <a:rPr sz="1800" spc="-10" dirty="0">
                <a:latin typeface="Century Gothic"/>
                <a:cs typeface="Century Gothic"/>
              </a:rPr>
              <a:t>and </a:t>
            </a:r>
            <a:r>
              <a:rPr sz="1800" dirty="0">
                <a:latin typeface="Century Gothic"/>
                <a:cs typeface="Century Gothic"/>
              </a:rPr>
              <a:t>get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accustomed.</a:t>
            </a:r>
            <a:endParaRPr sz="1800" dirty="0">
              <a:latin typeface="Century Gothic"/>
              <a:cs typeface="Century Gothic"/>
            </a:endParaRPr>
          </a:p>
          <a:p>
            <a:pPr marL="355600" marR="100330" indent="-3429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18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800" spc="-5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entury Gothic"/>
                <a:cs typeface="Century Gothic"/>
              </a:rPr>
              <a:t>Incompatibility </a:t>
            </a:r>
            <a:r>
              <a:rPr sz="1800" dirty="0">
                <a:latin typeface="Century Gothic"/>
                <a:cs typeface="Century Gothic"/>
              </a:rPr>
              <a:t>issue </a:t>
            </a:r>
            <a:r>
              <a:rPr sz="1800" spc="-10" dirty="0">
                <a:latin typeface="Century Gothic"/>
                <a:cs typeface="Century Gothic"/>
              </a:rPr>
              <a:t>with software and hardware.</a:t>
            </a:r>
            <a:r>
              <a:rPr sz="1800" spc="14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(3</a:t>
            </a:r>
            <a:r>
              <a:rPr sz="1800" spc="-7" baseline="25462" dirty="0">
                <a:latin typeface="Century Gothic"/>
                <a:cs typeface="Century Gothic"/>
              </a:rPr>
              <a:t>rd</a:t>
            </a:r>
            <a:r>
              <a:rPr sz="1800" spc="330" baseline="25462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party </a:t>
            </a:r>
            <a:r>
              <a:rPr sz="1800" dirty="0">
                <a:latin typeface="Century Gothic"/>
                <a:cs typeface="Century Gothic"/>
              </a:rPr>
              <a:t> drivers)</a:t>
            </a:r>
          </a:p>
          <a:p>
            <a:pPr marL="127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18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800" spc="-5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entury Gothic"/>
                <a:cs typeface="Century Gothic"/>
              </a:rPr>
              <a:t>Bad Codes, </a:t>
            </a:r>
            <a:r>
              <a:rPr sz="1800" spc="-10" dirty="0">
                <a:latin typeface="Century Gothic"/>
                <a:cs typeface="Century Gothic"/>
              </a:rPr>
              <a:t>and </a:t>
            </a:r>
            <a:r>
              <a:rPr sz="1800" spc="-5" dirty="0">
                <a:latin typeface="Century Gothic"/>
                <a:cs typeface="Century Gothic"/>
              </a:rPr>
              <a:t>some </a:t>
            </a:r>
            <a:r>
              <a:rPr sz="1800" dirty="0">
                <a:latin typeface="Century Gothic"/>
                <a:cs typeface="Century Gothic"/>
              </a:rPr>
              <a:t>unqualified </a:t>
            </a:r>
            <a:r>
              <a:rPr sz="1800" spc="-5" dirty="0">
                <a:latin typeface="Century Gothic"/>
                <a:cs typeface="Century Gothic"/>
              </a:rPr>
              <a:t>people </a:t>
            </a:r>
            <a:r>
              <a:rPr sz="1800" spc="-15" dirty="0">
                <a:latin typeface="Century Gothic"/>
                <a:cs typeface="Century Gothic"/>
              </a:rPr>
              <a:t>who </a:t>
            </a:r>
            <a:r>
              <a:rPr sz="1800" spc="-5" dirty="0">
                <a:latin typeface="Century Gothic"/>
                <a:cs typeface="Century Gothic"/>
              </a:rPr>
              <a:t>uses</a:t>
            </a:r>
            <a:r>
              <a:rPr sz="1800" spc="8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it.</a:t>
            </a:r>
          </a:p>
          <a:p>
            <a:pPr marL="12700">
              <a:lnSpc>
                <a:spcPct val="100000"/>
              </a:lnSpc>
              <a:spcBef>
                <a:spcPts val="1025"/>
              </a:spcBef>
              <a:tabLst>
                <a:tab pos="354965" algn="l"/>
              </a:tabLst>
            </a:pPr>
            <a:r>
              <a:rPr sz="18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800" spc="-5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Century Gothic"/>
                <a:cs typeface="Century Gothic"/>
              </a:rPr>
              <a:t>Software </a:t>
            </a:r>
            <a:r>
              <a:rPr sz="1800" spc="-5" dirty="0">
                <a:latin typeface="Century Gothic"/>
                <a:cs typeface="Century Gothic"/>
              </a:rPr>
              <a:t>quality </a:t>
            </a:r>
            <a:r>
              <a:rPr sz="1800" spc="-10" dirty="0">
                <a:latin typeface="Century Gothic"/>
                <a:cs typeface="Century Gothic"/>
              </a:rPr>
              <a:t>assurance </a:t>
            </a:r>
            <a:r>
              <a:rPr sz="1800" spc="-5" dirty="0">
                <a:latin typeface="Century Gothic"/>
                <a:cs typeface="Century Gothic"/>
              </a:rPr>
              <a:t>process </a:t>
            </a:r>
            <a:r>
              <a:rPr sz="1800" spc="10" dirty="0">
                <a:latin typeface="Century Gothic"/>
                <a:cs typeface="Century Gothic"/>
              </a:rPr>
              <a:t>is </a:t>
            </a:r>
            <a:r>
              <a:rPr sz="1800" spc="-5" dirty="0">
                <a:latin typeface="Century Gothic"/>
                <a:cs typeface="Century Gothic"/>
              </a:rPr>
              <a:t>widely not</a:t>
            </a:r>
            <a:r>
              <a:rPr sz="1800" spc="14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transparent</a:t>
            </a:r>
            <a:endParaRPr sz="1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  <a:tabLst>
                <a:tab pos="354965" algn="l"/>
              </a:tabLst>
            </a:pPr>
            <a:r>
              <a:rPr sz="18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800" spc="-5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Century Gothic"/>
                <a:cs typeface="Century Gothic"/>
              </a:rPr>
              <a:t>No financial</a:t>
            </a:r>
            <a:r>
              <a:rPr sz="1800" spc="-1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incentive.</a:t>
            </a:r>
          </a:p>
        </p:txBody>
      </p:sp>
      <p:sp>
        <p:nvSpPr>
          <p:cNvPr id="8" name="object 8"/>
          <p:cNvSpPr/>
          <p:nvPr/>
        </p:nvSpPr>
        <p:spPr>
          <a:xfrm>
            <a:off x="7867522" y="2240940"/>
            <a:ext cx="1276477" cy="12234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" y="393191"/>
            <a:ext cx="7632192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2544" y="554736"/>
            <a:ext cx="7612380" cy="870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8898" y="752983"/>
            <a:ext cx="6920230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EXAMPLES OF OPEN</a:t>
            </a:r>
            <a:r>
              <a:rPr sz="4000" spc="-30" dirty="0"/>
              <a:t> </a:t>
            </a:r>
            <a:r>
              <a:rPr sz="4000" spc="-10" dirty="0"/>
              <a:t>SOURCE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254508" y="3040378"/>
            <a:ext cx="2709672" cy="3777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8788" y="2578606"/>
            <a:ext cx="2787396" cy="42793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7197" y="2695702"/>
            <a:ext cx="243205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u="heavy" dirty="0">
                <a:latin typeface="Century Gothic"/>
                <a:cs typeface="Century Gothic"/>
              </a:rPr>
              <a:t>Application software</a:t>
            </a:r>
            <a:r>
              <a:rPr sz="1800" b="1" u="heavy" spc="-135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: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197" y="3451859"/>
            <a:ext cx="1886585" cy="2559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800" spc="-5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Century Gothic"/>
                <a:cs typeface="Century Gothic"/>
              </a:rPr>
              <a:t>7-Zip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4965" algn="l"/>
              </a:tabLst>
            </a:pPr>
            <a:r>
              <a:rPr sz="18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800" spc="-5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Century Gothic"/>
                <a:cs typeface="Century Gothic"/>
              </a:rPr>
              <a:t>Eclipse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4965" algn="l"/>
              </a:tabLst>
            </a:pPr>
            <a:r>
              <a:rPr sz="18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800" spc="-5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sz="1800" spc="5" dirty="0">
                <a:latin typeface="Century Gothic"/>
                <a:cs typeface="Century Gothic"/>
              </a:rPr>
              <a:t>GIMP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4965" algn="l"/>
              </a:tabLst>
            </a:pPr>
            <a:r>
              <a:rPr sz="1800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800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Century Gothic"/>
                <a:cs typeface="Century Gothic"/>
              </a:rPr>
              <a:t>Chromium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354965" algn="l"/>
              </a:tabLst>
            </a:pPr>
            <a:r>
              <a:rPr sz="18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800" spc="-5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entury Gothic"/>
                <a:cs typeface="Century Gothic"/>
              </a:rPr>
              <a:t>Blender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354965" algn="l"/>
              </a:tabLst>
            </a:pPr>
            <a:r>
              <a:rPr sz="18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800" spc="-5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Century Gothic"/>
                <a:cs typeface="Century Gothic"/>
              </a:rPr>
              <a:t>Mozilla</a:t>
            </a:r>
            <a:r>
              <a:rPr sz="1800" spc="-1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Firefox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354965" algn="l"/>
              </a:tabLst>
            </a:pPr>
            <a:r>
              <a:rPr sz="18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800" spc="-5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Century Gothic"/>
                <a:cs typeface="Century Gothic"/>
              </a:rPr>
              <a:t>Open</a:t>
            </a:r>
            <a:r>
              <a:rPr sz="1800" spc="-7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Office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94888" y="2712720"/>
            <a:ext cx="4358640" cy="39639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49167" y="2612134"/>
            <a:ext cx="2513076" cy="42458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27857" y="2729738"/>
            <a:ext cx="215836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u="heavy" spc="-5" dirty="0">
                <a:latin typeface="Century Gothic"/>
                <a:cs typeface="Century Gothic"/>
              </a:rPr>
              <a:t>Operating</a:t>
            </a:r>
            <a:r>
              <a:rPr sz="1800" b="1" u="heavy" spc="-65" dirty="0">
                <a:latin typeface="Century Gothic"/>
                <a:cs typeface="Century Gothic"/>
              </a:rPr>
              <a:t> </a:t>
            </a:r>
            <a:r>
              <a:rPr sz="1800" b="1" u="heavy" spc="-5" dirty="0">
                <a:latin typeface="Century Gothic"/>
                <a:cs typeface="Century Gothic"/>
              </a:rPr>
              <a:t>Systems</a:t>
            </a:r>
            <a:r>
              <a:rPr sz="1800" b="1" spc="-5" dirty="0">
                <a:latin typeface="Century Gothic"/>
                <a:cs typeface="Century Gothic"/>
              </a:rPr>
              <a:t>: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27857" y="3540505"/>
            <a:ext cx="1346835" cy="231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800" spc="-5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Century Gothic"/>
                <a:cs typeface="Century Gothic"/>
              </a:rPr>
              <a:t>Android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18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800" spc="-5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Century Gothic"/>
                <a:cs typeface="Century Gothic"/>
              </a:rPr>
              <a:t>Linux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1800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800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entury Gothic"/>
                <a:cs typeface="Century Gothic"/>
              </a:rPr>
              <a:t>FreeBSD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18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800" spc="-5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Century Gothic"/>
                <a:cs typeface="Century Gothic"/>
              </a:rPr>
              <a:t>ReactOS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18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800" spc="-5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Century Gothic"/>
                <a:cs typeface="Century Gothic"/>
              </a:rPr>
              <a:t>Haiku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  <a:tabLst>
                <a:tab pos="354965" algn="l"/>
              </a:tabLst>
            </a:pPr>
            <a:r>
              <a:rPr sz="18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800" spc="-5" dirty="0">
                <a:solidFill>
                  <a:srgbClr val="00C5BA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entury Gothic"/>
                <a:cs typeface="Century Gothic"/>
              </a:rPr>
              <a:t>FreeDOS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51803" y="2420111"/>
            <a:ext cx="3092196" cy="36728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06084" y="2578607"/>
            <a:ext cx="3137916" cy="32872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84772" y="2696590"/>
            <a:ext cx="283210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u="heavy" spc="-5" dirty="0">
                <a:latin typeface="Century Gothic"/>
                <a:cs typeface="Century Gothic"/>
              </a:rPr>
              <a:t>Programming Language</a:t>
            </a:r>
            <a:r>
              <a:rPr sz="1800" b="1" u="heavy" spc="-90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: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42354" y="3507358"/>
            <a:ext cx="1075055" cy="231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800" spc="100" dirty="0">
                <a:solidFill>
                  <a:srgbClr val="00C5B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Century Gothic"/>
                <a:cs typeface="Century Gothic"/>
              </a:rPr>
              <a:t>Perl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800" spc="100" dirty="0">
                <a:solidFill>
                  <a:srgbClr val="00C5B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Century Gothic"/>
                <a:cs typeface="Century Gothic"/>
              </a:rPr>
              <a:t>PHP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800" spc="114" dirty="0">
                <a:solidFill>
                  <a:srgbClr val="00C5B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Python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800" spc="100" dirty="0">
                <a:solidFill>
                  <a:srgbClr val="00C5B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Century Gothic"/>
                <a:cs typeface="Century Gothic"/>
              </a:rPr>
              <a:t>Ruby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800" spc="105" dirty="0">
                <a:solidFill>
                  <a:srgbClr val="00C5B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Century Gothic"/>
                <a:cs typeface="Century Gothic"/>
              </a:rPr>
              <a:t>PHDL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spc="-5" dirty="0">
                <a:solidFill>
                  <a:srgbClr val="00C5BA"/>
                </a:solidFill>
                <a:latin typeface="Wingdings 2"/>
                <a:cs typeface="Wingdings 2"/>
              </a:rPr>
              <a:t></a:t>
            </a:r>
            <a:r>
              <a:rPr sz="1800" spc="110" dirty="0">
                <a:solidFill>
                  <a:srgbClr val="00C5B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Century Gothic"/>
                <a:cs typeface="Century Gothic"/>
              </a:rPr>
              <a:t>Prolog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898" y="752983"/>
            <a:ext cx="6920230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5" dirty="0">
                <a:solidFill>
                  <a:srgbClr val="FDFDFD"/>
                </a:solidFill>
                <a:latin typeface="Century Gothic"/>
                <a:cs typeface="Century Gothic"/>
              </a:rPr>
              <a:t>EXAMPLES OF OPEN</a:t>
            </a:r>
            <a:r>
              <a:rPr sz="4000" b="1" spc="-30" dirty="0">
                <a:solidFill>
                  <a:srgbClr val="FDFDFD"/>
                </a:solidFill>
                <a:latin typeface="Century Gothic"/>
                <a:cs typeface="Century Gothic"/>
              </a:rPr>
              <a:t> </a:t>
            </a:r>
            <a:r>
              <a:rPr sz="4000" b="1" spc="-10" dirty="0">
                <a:solidFill>
                  <a:srgbClr val="FDFDFD"/>
                </a:solidFill>
                <a:latin typeface="Century Gothic"/>
                <a:cs typeface="Century Gothic"/>
              </a:rPr>
              <a:t>SOURCE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3252" y="2458211"/>
            <a:ext cx="2490216" cy="737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7532" y="2365248"/>
            <a:ext cx="2144268" cy="1133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04722" y="2483484"/>
            <a:ext cx="178943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u="heavy" spc="-5" dirty="0">
                <a:latin typeface="Century Gothic"/>
                <a:cs typeface="Century Gothic"/>
              </a:rPr>
              <a:t>Server</a:t>
            </a:r>
            <a:r>
              <a:rPr sz="1800" b="1" u="heavy" spc="-75" dirty="0">
                <a:latin typeface="Century Gothic"/>
                <a:cs typeface="Century Gothic"/>
              </a:rPr>
              <a:t> </a:t>
            </a:r>
            <a:r>
              <a:rPr sz="1800" b="1" u="heavy" spc="-5" dirty="0">
                <a:latin typeface="Century Gothic"/>
                <a:cs typeface="Century Gothic"/>
              </a:rPr>
              <a:t>Software</a:t>
            </a:r>
            <a:r>
              <a:rPr sz="1800" b="1" spc="-5" dirty="0">
                <a:latin typeface="Century Gothic"/>
                <a:cs typeface="Century Gothic"/>
              </a:rPr>
              <a:t>: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679" y="3767582"/>
            <a:ext cx="8938641" cy="30904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55619" y="2042795"/>
            <a:ext cx="4042917" cy="18976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" y="393191"/>
            <a:ext cx="7758683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5404" y="614172"/>
            <a:ext cx="7970520" cy="8107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8898" y="800227"/>
            <a:ext cx="7325995" cy="58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OPEN </a:t>
            </a:r>
            <a:r>
              <a:rPr spc="-10" dirty="0"/>
              <a:t>SOURCE DIGITAL</a:t>
            </a:r>
            <a:r>
              <a:rPr spc="30" dirty="0"/>
              <a:t> </a:t>
            </a:r>
            <a:r>
              <a:rPr spc="-5" dirty="0"/>
              <a:t>CONTENT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2226562"/>
            <a:ext cx="7200900" cy="4631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58" y="2279522"/>
            <a:ext cx="7125081" cy="45784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41692" y="2434056"/>
            <a:ext cx="1407795" cy="888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64781" y="3839832"/>
            <a:ext cx="1879218" cy="7289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62748" y="5125846"/>
            <a:ext cx="1783460" cy="13909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1044</Words>
  <Application>Microsoft Office PowerPoint</Application>
  <PresentationFormat>On-screen Show (4:3)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Verdana</vt:lpstr>
      <vt:lpstr>Wingdings</vt:lpstr>
      <vt:lpstr>Wingdings 2</vt:lpstr>
      <vt:lpstr>Office Theme</vt:lpstr>
      <vt:lpstr>WHAT IS OPEN SOURCE ?</vt:lpstr>
      <vt:lpstr>OPEN SOURCE VS. CLOSED SOURCE</vt:lpstr>
      <vt:lpstr>CRITERIA FOR OPEN SOURCE</vt:lpstr>
      <vt:lpstr>OPEN SOURCE DEVELOPMENT MODEL</vt:lpstr>
      <vt:lpstr>ADVANTAGES OF OPEN SOURCE</vt:lpstr>
      <vt:lpstr>SOME DISADVANTAGES OF OPEN SOURCE</vt:lpstr>
      <vt:lpstr>EXAMPLES OF OPEN SOURCE</vt:lpstr>
      <vt:lpstr>PowerPoint Presentation</vt:lpstr>
      <vt:lpstr>OPEN SOURCE DIGITAL CONTENT</vt:lpstr>
      <vt:lpstr>MORE EXAMPLES- ANDROID</vt:lpstr>
      <vt:lpstr>MORE EXAMPLES - LINUX</vt:lpstr>
      <vt:lpstr>OPEN SOURCE OFFICE SOFTWARES</vt:lpstr>
      <vt:lpstr>LICENSE AND COPYRIGHTS</vt:lpstr>
      <vt:lpstr>LICENSE AND COPYRIGHTS</vt:lpstr>
      <vt:lpstr>MYTHS ABOUT OPEN SOURCE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Loveneesh Dhir</dc:creator>
  <cp:lastModifiedBy>Love Dhir</cp:lastModifiedBy>
  <cp:revision>3</cp:revision>
  <dcterms:created xsi:type="dcterms:W3CDTF">2019-11-18T23:44:46Z</dcterms:created>
  <dcterms:modified xsi:type="dcterms:W3CDTF">2020-06-13T10:41:56Z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2013-05-05T00:00:00Z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2019-11-18T00:00:00Z</vt:filetime>
  </property>
</Properties>
</file>