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83" r:id="rId4"/>
    <p:sldId id="284" r:id="rId5"/>
    <p:sldId id="285" r:id="rId6"/>
    <p:sldId id="286" r:id="rId7"/>
    <p:sldId id="287" r:id="rId8"/>
    <p:sldId id="288" r:id="rId9"/>
    <p:sldId id="290" r:id="rId10"/>
    <p:sldId id="291" r:id="rId11"/>
    <p:sldId id="292" r:id="rId12"/>
    <p:sldId id="293" r:id="rId13"/>
    <p:sldId id="294" r:id="rId14"/>
    <p:sldId id="295" r:id="rId15"/>
    <p:sldId id="296" r:id="rId16"/>
    <p:sldId id="297" r:id="rId17"/>
    <p:sldId id="299" r:id="rId18"/>
    <p:sldId id="300" r:id="rId19"/>
    <p:sldId id="301" r:id="rId20"/>
    <p:sldId id="304" r:id="rId21"/>
    <p:sldId id="305" r:id="rId22"/>
    <p:sldId id="279" r:id="rId23"/>
    <p:sldId id="302" r:id="rId24"/>
    <p:sldId id="30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0"/>
    <p:restoredTop sz="96707"/>
  </p:normalViewPr>
  <p:slideViewPr>
    <p:cSldViewPr snapToGrid="0" snapToObjects="1">
      <p:cViewPr varScale="1">
        <p:scale>
          <a:sx n="72" d="100"/>
          <a:sy n="7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AFDF1-8590-474E-9480-D113C08D71B4}"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C04A7-6E56-488E-951A-177347700799}" type="slidenum">
              <a:rPr lang="en-US" smtClean="0"/>
              <a:t>‹#›</a:t>
            </a:fld>
            <a:endParaRPr lang="en-US"/>
          </a:p>
        </p:txBody>
      </p:sp>
    </p:spTree>
    <p:extLst>
      <p:ext uri="{BB962C8B-B14F-4D97-AF65-F5344CB8AC3E}">
        <p14:creationId xmlns:p14="http://schemas.microsoft.com/office/powerpoint/2010/main" val="169486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228A9F-C663-4CCD-ADD0-BDC1A5296145}" type="datetime1">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19184092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46304-ED20-4B59-9A78-F2857CE63E50}" type="datetime1">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0386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0E18B-01D7-4024-AB56-F3436371F821}" type="datetime1">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63113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54EF4-6AE4-490D-953F-1CB7728E361C}" type="datetime1">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41134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76FEE442-98DD-48AD-896F-F3F58284F219}" type="datetime1">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4135423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AA20518-1B61-4EE4-950F-7AD22C0FF76C}" type="datetime1">
              <a:rPr lang="en-US" smtClean="0"/>
              <a:t>12/5/2019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18483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77A8558-7E24-4D4C-865C-3D3916394D97}" type="datetime1">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BC119-FF63-8647-8D0E-09BB0DE91E9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5094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DA4FD-DD19-4322-A20A-41341D946E75}" type="datetime1">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394291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EFAB3-8FD5-4AA0-8138-55436ABD2DDE}" type="datetime1">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59960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4338924-E29E-4E3E-A61E-BBF06D2C72FD}" type="datetime1">
              <a:rPr lang="en-US" smtClean="0"/>
              <a:t>12/5/2019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40494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33631D-0AF4-4801-A39A-A4AF15227E8E}" type="datetime1">
              <a:rPr lang="en-US" smtClean="0"/>
              <a:t>12/5/2019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3BBC119-FF63-8647-8D0E-09BB0DE91E94}" type="slidenum">
              <a:rPr lang="en-US" smtClean="0"/>
              <a:t>‹#›</a:t>
            </a:fld>
            <a:endParaRPr lang="en-US"/>
          </a:p>
        </p:txBody>
      </p:sp>
    </p:spTree>
    <p:extLst>
      <p:ext uri="{BB962C8B-B14F-4D97-AF65-F5344CB8AC3E}">
        <p14:creationId xmlns:p14="http://schemas.microsoft.com/office/powerpoint/2010/main" val="266514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9381C35-9432-41A2-8A9A-E1E2FFE6F983}" type="datetime1">
              <a:rPr lang="en-US" smtClean="0"/>
              <a:t>12/5/2019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3BBC119-FF63-8647-8D0E-09BB0DE91E94}" type="slidenum">
              <a:rPr lang="en-US" smtClean="0"/>
              <a:t>‹#›</a:t>
            </a:fld>
            <a:endParaRPr lang="en-US"/>
          </a:p>
        </p:txBody>
      </p:sp>
    </p:spTree>
    <p:extLst>
      <p:ext uri="{BB962C8B-B14F-4D97-AF65-F5344CB8AC3E}">
        <p14:creationId xmlns:p14="http://schemas.microsoft.com/office/powerpoint/2010/main" val="3288107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A6F-6FD2-6240-B27A-D5D3174B98D7}"/>
              </a:ext>
            </a:extLst>
          </p:cNvPr>
          <p:cNvSpPr>
            <a:spLocks noGrp="1"/>
          </p:cNvSpPr>
          <p:nvPr>
            <p:ph type="ctrTitle"/>
          </p:nvPr>
        </p:nvSpPr>
        <p:spPr>
          <a:xfrm>
            <a:off x="92766" y="203128"/>
            <a:ext cx="11873948" cy="1327219"/>
          </a:xfrm>
        </p:spPr>
        <p:txBody>
          <a:bodyPr>
            <a:normAutofit/>
          </a:bodyPr>
          <a:lstStyle/>
          <a:p>
            <a:r>
              <a:rPr lang="en-US" sz="2200" dirty="0"/>
              <a:t>DDS-Analytics Presentation ON case study for </a:t>
            </a:r>
            <a:r>
              <a:rPr lang="en-US" sz="2200" dirty="0">
                <a:solidFill>
                  <a:srgbClr val="0070C0"/>
                </a:solidFill>
              </a:rPr>
              <a:t>Employee Attrition</a:t>
            </a:r>
            <a:br>
              <a:rPr lang="en-US" sz="2800" dirty="0">
                <a:solidFill>
                  <a:srgbClr val="0070C0"/>
                </a:solidFill>
              </a:rPr>
            </a:br>
            <a:r>
              <a:rPr lang="en-US" sz="2200" dirty="0"/>
              <a:t>To CEO and CFO of Frito Lay</a:t>
            </a:r>
          </a:p>
        </p:txBody>
      </p:sp>
      <p:sp>
        <p:nvSpPr>
          <p:cNvPr id="3" name="Subtitle 2">
            <a:extLst>
              <a:ext uri="{FF2B5EF4-FFF2-40B4-BE49-F238E27FC236}">
                <a16:creationId xmlns:a16="http://schemas.microsoft.com/office/drawing/2014/main" id="{AA282CB3-BD7E-ED4C-8231-7242C355E183}"/>
              </a:ext>
            </a:extLst>
          </p:cNvPr>
          <p:cNvSpPr>
            <a:spLocks noGrp="1"/>
          </p:cNvSpPr>
          <p:nvPr>
            <p:ph type="subTitle" idx="1"/>
          </p:nvPr>
        </p:nvSpPr>
        <p:spPr>
          <a:xfrm>
            <a:off x="1046921" y="1545601"/>
            <a:ext cx="9886122" cy="1889230"/>
          </a:xfrm>
        </p:spPr>
        <p:txBody>
          <a:bodyPr>
            <a:normAutofit lnSpcReduction="10000"/>
          </a:bodyPr>
          <a:lstStyle/>
          <a:p>
            <a:r>
              <a:rPr lang="en-US" sz="2400" b="1" dirty="0">
                <a:solidFill>
                  <a:srgbClr val="FFFF00"/>
                </a:solidFill>
              </a:rPr>
              <a:t>Presented by: Seemant Srivastava</a:t>
            </a:r>
          </a:p>
          <a:p>
            <a:endParaRPr lang="en-US" dirty="0"/>
          </a:p>
          <a:p>
            <a:r>
              <a:rPr lang="en-US" sz="2800" dirty="0">
                <a:solidFill>
                  <a:srgbClr val="FF0000"/>
                </a:solidFill>
              </a:rPr>
              <a:t>YouTube </a:t>
            </a:r>
            <a:r>
              <a:rPr lang="en-US" sz="2800" dirty="0">
                <a:solidFill>
                  <a:schemeClr val="bg1"/>
                </a:solidFill>
              </a:rPr>
              <a:t>Video Presentation Link:</a:t>
            </a:r>
          </a:p>
          <a:p>
            <a:r>
              <a:rPr lang="en-US" sz="2600" dirty="0">
                <a:solidFill>
                  <a:srgbClr val="C00000"/>
                </a:solidFill>
              </a:rPr>
              <a:t>https://youtu.be/i5hs0tR_zCo</a:t>
            </a:r>
            <a:endParaRPr lang="en-US" dirty="0"/>
          </a:p>
        </p:txBody>
      </p:sp>
      <p:sp>
        <p:nvSpPr>
          <p:cNvPr id="4" name="Slide Number Placeholder 3">
            <a:extLst>
              <a:ext uri="{FF2B5EF4-FFF2-40B4-BE49-F238E27FC236}">
                <a16:creationId xmlns:a16="http://schemas.microsoft.com/office/drawing/2014/main" id="{1CB39924-53A7-4E13-88E7-6836640999C7}"/>
              </a:ext>
            </a:extLst>
          </p:cNvPr>
          <p:cNvSpPr>
            <a:spLocks noGrp="1"/>
          </p:cNvSpPr>
          <p:nvPr>
            <p:ph type="sldNum" sz="quarter" idx="12"/>
          </p:nvPr>
        </p:nvSpPr>
        <p:spPr/>
        <p:txBody>
          <a:bodyPr/>
          <a:lstStyle/>
          <a:p>
            <a:fld id="{B3BBC119-FF63-8647-8D0E-09BB0DE91E94}" type="slidenum">
              <a:rPr lang="en-US" smtClean="0"/>
              <a:t>1</a:t>
            </a:fld>
            <a:endParaRPr lang="en-US"/>
          </a:p>
        </p:txBody>
      </p:sp>
    </p:spTree>
    <p:extLst>
      <p:ext uri="{BB962C8B-B14F-4D97-AF65-F5344CB8AC3E}">
        <p14:creationId xmlns:p14="http://schemas.microsoft.com/office/powerpoint/2010/main" val="181124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507757"/>
          </a:xfrm>
        </p:spPr>
        <p:txBody>
          <a:bodyPr>
            <a:normAutofit fontScale="90000"/>
          </a:bodyPr>
          <a:lstStyle/>
          <a:p>
            <a:br>
              <a:rPr lang="en-US" sz="2200" dirty="0"/>
            </a:br>
            <a:br>
              <a:rPr lang="en-US" sz="2200" dirty="0"/>
            </a:br>
            <a:r>
              <a:rPr lang="en-US" sz="2200" dirty="0"/>
              <a:t>Attrition Vs Total Working Years</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808883"/>
            <a:ext cx="11953461" cy="584775"/>
          </a:xfrm>
          <a:prstGeom prst="rect">
            <a:avLst/>
          </a:prstGeom>
          <a:noFill/>
        </p:spPr>
        <p:txBody>
          <a:bodyPr wrap="square" rtlCol="0">
            <a:spAutoFit/>
          </a:bodyPr>
          <a:lstStyle/>
          <a:p>
            <a:r>
              <a:rPr lang="en-US" sz="1600" dirty="0"/>
              <a:t>From the plot, it is seen that </a:t>
            </a:r>
            <a:r>
              <a:rPr lang="en-US" sz="1600" b="1" dirty="0">
                <a:solidFill>
                  <a:srgbClr val="0070C0"/>
                </a:solidFill>
              </a:rPr>
              <a:t>people having less than ~8 years of experience </a:t>
            </a:r>
            <a:r>
              <a:rPr lang="en-US" sz="1600" dirty="0"/>
              <a:t>and have switched over to many companies have experienced a significant hike in the salary levels compared to those who stay in the company.</a:t>
            </a:r>
            <a:endParaRPr lang="en-US" sz="1600" b="1" dirty="0"/>
          </a:p>
        </p:txBody>
      </p:sp>
      <p:pic>
        <p:nvPicPr>
          <p:cNvPr id="4" name="Picture 3">
            <a:extLst>
              <a:ext uri="{FF2B5EF4-FFF2-40B4-BE49-F238E27FC236}">
                <a16:creationId xmlns:a16="http://schemas.microsoft.com/office/drawing/2014/main" id="{237E010D-BE63-4219-8EC5-2130C95A84C7}"/>
              </a:ext>
            </a:extLst>
          </p:cNvPr>
          <p:cNvPicPr>
            <a:picLocks noChangeAspect="1"/>
          </p:cNvPicPr>
          <p:nvPr/>
        </p:nvPicPr>
        <p:blipFill>
          <a:blip r:embed="rId2"/>
          <a:stretch>
            <a:fillRect/>
          </a:stretch>
        </p:blipFill>
        <p:spPr>
          <a:xfrm>
            <a:off x="2000425" y="1496862"/>
            <a:ext cx="7938705" cy="4609524"/>
          </a:xfrm>
          <a:prstGeom prst="rect">
            <a:avLst/>
          </a:prstGeom>
        </p:spPr>
      </p:pic>
      <p:sp>
        <p:nvSpPr>
          <p:cNvPr id="3" name="Slide Number Placeholder 2">
            <a:extLst>
              <a:ext uri="{FF2B5EF4-FFF2-40B4-BE49-F238E27FC236}">
                <a16:creationId xmlns:a16="http://schemas.microsoft.com/office/drawing/2014/main" id="{C1BE3BD8-D997-417D-9619-7A286DF1A4AA}"/>
              </a:ext>
            </a:extLst>
          </p:cNvPr>
          <p:cNvSpPr>
            <a:spLocks noGrp="1"/>
          </p:cNvSpPr>
          <p:nvPr>
            <p:ph type="sldNum" sz="quarter" idx="12"/>
          </p:nvPr>
        </p:nvSpPr>
        <p:spPr/>
        <p:txBody>
          <a:bodyPr/>
          <a:lstStyle/>
          <a:p>
            <a:fld id="{B3BBC119-FF63-8647-8D0E-09BB0DE91E94}" type="slidenum">
              <a:rPr lang="en-US" smtClean="0"/>
              <a:t>10</a:t>
            </a:fld>
            <a:endParaRPr lang="en-US"/>
          </a:p>
        </p:txBody>
      </p:sp>
    </p:spTree>
    <p:extLst>
      <p:ext uri="{BB962C8B-B14F-4D97-AF65-F5344CB8AC3E}">
        <p14:creationId xmlns:p14="http://schemas.microsoft.com/office/powerpoint/2010/main" val="113331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507757"/>
          </a:xfrm>
        </p:spPr>
        <p:txBody>
          <a:bodyPr>
            <a:normAutofit fontScale="90000"/>
          </a:bodyPr>
          <a:lstStyle/>
          <a:p>
            <a:br>
              <a:rPr lang="en-US" sz="2200" dirty="0"/>
            </a:br>
            <a:br>
              <a:rPr lang="en-US" sz="2200" dirty="0"/>
            </a:br>
            <a:r>
              <a:rPr lang="en-US" sz="2200" dirty="0"/>
              <a:t>Attrition Vs Job Satisfaction</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808883"/>
            <a:ext cx="11953461" cy="1323439"/>
          </a:xfrm>
          <a:prstGeom prst="rect">
            <a:avLst/>
          </a:prstGeom>
          <a:noFill/>
        </p:spPr>
        <p:txBody>
          <a:bodyPr wrap="square" rtlCol="0">
            <a:spAutoFit/>
          </a:bodyPr>
          <a:lstStyle/>
          <a:p>
            <a:r>
              <a:rPr lang="en-US" sz="1600" dirty="0"/>
              <a:t>As expected, people with </a:t>
            </a:r>
            <a:r>
              <a:rPr lang="en-US" sz="1600" b="1" dirty="0">
                <a:solidFill>
                  <a:srgbClr val="0070C0"/>
                </a:solidFill>
              </a:rPr>
              <a:t>low satisfaction have left the company (27.1%) in large number.</a:t>
            </a:r>
          </a:p>
          <a:p>
            <a:r>
              <a:rPr lang="en-US" sz="1600" dirty="0"/>
              <a:t>What is surprising is, </a:t>
            </a:r>
            <a:r>
              <a:rPr lang="en-US" sz="1600" b="1" dirty="0">
                <a:solidFill>
                  <a:srgbClr val="0070C0"/>
                </a:solidFill>
              </a:rPr>
              <a:t>out of those who leave about 30.7%  have experience high job satisfaction</a:t>
            </a:r>
            <a:r>
              <a:rPr lang="en-US" sz="1600" dirty="0"/>
              <a:t>. Therefore, there should be some other factor which triggers their exit from the present company.</a:t>
            </a:r>
          </a:p>
          <a:p>
            <a:r>
              <a:rPr lang="en-US" sz="1600" dirty="0"/>
              <a:t>There is a visible trend in the category of people who do not leave whereas this is not so in the case of people who leave. The attrition group is most represented by people having high and very high job satisfaction.</a:t>
            </a:r>
            <a:endParaRPr lang="en-US" sz="1600" b="1" dirty="0"/>
          </a:p>
        </p:txBody>
      </p:sp>
      <p:pic>
        <p:nvPicPr>
          <p:cNvPr id="5" name="Picture 4">
            <a:extLst>
              <a:ext uri="{FF2B5EF4-FFF2-40B4-BE49-F238E27FC236}">
                <a16:creationId xmlns:a16="http://schemas.microsoft.com/office/drawing/2014/main" id="{E9BD0CB2-1470-489E-81EF-BE0FDDA20181}"/>
              </a:ext>
            </a:extLst>
          </p:cNvPr>
          <p:cNvPicPr>
            <a:picLocks noChangeAspect="1"/>
          </p:cNvPicPr>
          <p:nvPr/>
        </p:nvPicPr>
        <p:blipFill>
          <a:blip r:embed="rId2"/>
          <a:stretch>
            <a:fillRect/>
          </a:stretch>
        </p:blipFill>
        <p:spPr>
          <a:xfrm>
            <a:off x="1086678" y="2278595"/>
            <a:ext cx="9462052" cy="4363303"/>
          </a:xfrm>
          <a:prstGeom prst="rect">
            <a:avLst/>
          </a:prstGeom>
        </p:spPr>
      </p:pic>
      <p:sp>
        <p:nvSpPr>
          <p:cNvPr id="3" name="Slide Number Placeholder 2">
            <a:extLst>
              <a:ext uri="{FF2B5EF4-FFF2-40B4-BE49-F238E27FC236}">
                <a16:creationId xmlns:a16="http://schemas.microsoft.com/office/drawing/2014/main" id="{EF11AEC4-000B-487D-92FF-46CBB61C2B7E}"/>
              </a:ext>
            </a:extLst>
          </p:cNvPr>
          <p:cNvSpPr>
            <a:spLocks noGrp="1"/>
          </p:cNvSpPr>
          <p:nvPr>
            <p:ph type="sldNum" sz="quarter" idx="12"/>
          </p:nvPr>
        </p:nvSpPr>
        <p:spPr/>
        <p:txBody>
          <a:bodyPr/>
          <a:lstStyle/>
          <a:p>
            <a:fld id="{B3BBC119-FF63-8647-8D0E-09BB0DE91E94}" type="slidenum">
              <a:rPr lang="en-US" smtClean="0"/>
              <a:t>11</a:t>
            </a:fld>
            <a:endParaRPr lang="en-US"/>
          </a:p>
        </p:txBody>
      </p:sp>
    </p:spTree>
    <p:extLst>
      <p:ext uri="{BB962C8B-B14F-4D97-AF65-F5344CB8AC3E}">
        <p14:creationId xmlns:p14="http://schemas.microsoft.com/office/powerpoint/2010/main" val="257272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507757"/>
          </a:xfrm>
        </p:spPr>
        <p:txBody>
          <a:bodyPr>
            <a:normAutofit fontScale="90000"/>
          </a:bodyPr>
          <a:lstStyle/>
          <a:p>
            <a:br>
              <a:rPr lang="en-US" sz="2200" dirty="0"/>
            </a:br>
            <a:br>
              <a:rPr lang="en-US" sz="2200" dirty="0"/>
            </a:br>
            <a:r>
              <a:rPr lang="en-US" sz="2200" dirty="0"/>
              <a:t>Attrition Vs Work life balance</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808883"/>
            <a:ext cx="11953461" cy="584775"/>
          </a:xfrm>
          <a:prstGeom prst="rect">
            <a:avLst/>
          </a:prstGeom>
          <a:noFill/>
        </p:spPr>
        <p:txBody>
          <a:bodyPr wrap="square" rtlCol="0">
            <a:spAutoFit/>
          </a:bodyPr>
          <a:lstStyle/>
          <a:p>
            <a:r>
              <a:rPr lang="en-US" sz="1600" dirty="0"/>
              <a:t>As seen with the other categorical variables, here too we find that people having better work life balance leave the company whereas about </a:t>
            </a:r>
            <a:r>
              <a:rPr lang="en-US" sz="1600" b="1" dirty="0">
                <a:solidFill>
                  <a:srgbClr val="0070C0"/>
                </a:solidFill>
              </a:rPr>
              <a:t>61.9% who have experienced better work life balance stay with the company</a:t>
            </a:r>
            <a:r>
              <a:rPr lang="en-US" sz="1600" dirty="0"/>
              <a:t>. </a:t>
            </a:r>
            <a:endParaRPr lang="en-US" sz="1600" b="1" dirty="0"/>
          </a:p>
        </p:txBody>
      </p:sp>
      <p:pic>
        <p:nvPicPr>
          <p:cNvPr id="3" name="Picture 2">
            <a:extLst>
              <a:ext uri="{FF2B5EF4-FFF2-40B4-BE49-F238E27FC236}">
                <a16:creationId xmlns:a16="http://schemas.microsoft.com/office/drawing/2014/main" id="{456B8B11-F059-433B-8FFD-93AAB0CA28B8}"/>
              </a:ext>
            </a:extLst>
          </p:cNvPr>
          <p:cNvPicPr>
            <a:picLocks noChangeAspect="1"/>
          </p:cNvPicPr>
          <p:nvPr/>
        </p:nvPicPr>
        <p:blipFill>
          <a:blip r:embed="rId2"/>
          <a:stretch>
            <a:fillRect/>
          </a:stretch>
        </p:blipFill>
        <p:spPr>
          <a:xfrm>
            <a:off x="1404731" y="1785654"/>
            <a:ext cx="9197008" cy="4609524"/>
          </a:xfrm>
          <a:prstGeom prst="rect">
            <a:avLst/>
          </a:prstGeom>
        </p:spPr>
      </p:pic>
      <p:sp>
        <p:nvSpPr>
          <p:cNvPr id="4" name="Slide Number Placeholder 3">
            <a:extLst>
              <a:ext uri="{FF2B5EF4-FFF2-40B4-BE49-F238E27FC236}">
                <a16:creationId xmlns:a16="http://schemas.microsoft.com/office/drawing/2014/main" id="{77491A1C-B9AD-4E70-8545-74E8CBFAD2D2}"/>
              </a:ext>
            </a:extLst>
          </p:cNvPr>
          <p:cNvSpPr>
            <a:spLocks noGrp="1"/>
          </p:cNvSpPr>
          <p:nvPr>
            <p:ph type="sldNum" sz="quarter" idx="12"/>
          </p:nvPr>
        </p:nvSpPr>
        <p:spPr/>
        <p:txBody>
          <a:bodyPr/>
          <a:lstStyle/>
          <a:p>
            <a:fld id="{B3BBC119-FF63-8647-8D0E-09BB0DE91E94}" type="slidenum">
              <a:rPr lang="en-US" smtClean="0"/>
              <a:t>12</a:t>
            </a:fld>
            <a:endParaRPr lang="en-US"/>
          </a:p>
        </p:txBody>
      </p:sp>
    </p:spTree>
    <p:extLst>
      <p:ext uri="{BB962C8B-B14F-4D97-AF65-F5344CB8AC3E}">
        <p14:creationId xmlns:p14="http://schemas.microsoft.com/office/powerpoint/2010/main" val="217650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507757"/>
          </a:xfrm>
        </p:spPr>
        <p:txBody>
          <a:bodyPr>
            <a:normAutofit fontScale="90000"/>
          </a:bodyPr>
          <a:lstStyle/>
          <a:p>
            <a:br>
              <a:rPr lang="en-US" sz="2200" dirty="0"/>
            </a:br>
            <a:br>
              <a:rPr lang="en-US" sz="2200" dirty="0"/>
            </a:br>
            <a:r>
              <a:rPr lang="en-US" sz="2200" dirty="0"/>
              <a:t>Attrition Vs Environment Satisfaction</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808883"/>
            <a:ext cx="11953461" cy="338554"/>
          </a:xfrm>
          <a:prstGeom prst="rect">
            <a:avLst/>
          </a:prstGeom>
          <a:noFill/>
        </p:spPr>
        <p:txBody>
          <a:bodyPr wrap="square" rtlCol="0">
            <a:spAutoFit/>
          </a:bodyPr>
          <a:lstStyle/>
          <a:p>
            <a:r>
              <a:rPr lang="en-US" sz="1600" dirty="0"/>
              <a:t>Here we see that people having </a:t>
            </a:r>
            <a:r>
              <a:rPr lang="en-US" sz="1600" b="1" dirty="0">
                <a:solidFill>
                  <a:srgbClr val="0070C0"/>
                </a:solidFill>
              </a:rPr>
              <a:t>low environment satisfaction (30%) leave the company</a:t>
            </a:r>
            <a:r>
              <a:rPr lang="en-US" sz="1600" dirty="0"/>
              <a:t>.</a:t>
            </a:r>
            <a:endParaRPr lang="en-US" sz="1600" b="1" dirty="0"/>
          </a:p>
        </p:txBody>
      </p:sp>
      <p:pic>
        <p:nvPicPr>
          <p:cNvPr id="4" name="Picture 3">
            <a:extLst>
              <a:ext uri="{FF2B5EF4-FFF2-40B4-BE49-F238E27FC236}">
                <a16:creationId xmlns:a16="http://schemas.microsoft.com/office/drawing/2014/main" id="{C9D04C29-047E-47B1-B6A4-1CE620AD780F}"/>
              </a:ext>
            </a:extLst>
          </p:cNvPr>
          <p:cNvPicPr>
            <a:picLocks noChangeAspect="1"/>
          </p:cNvPicPr>
          <p:nvPr/>
        </p:nvPicPr>
        <p:blipFill>
          <a:blip r:embed="rId2"/>
          <a:stretch>
            <a:fillRect/>
          </a:stretch>
        </p:blipFill>
        <p:spPr>
          <a:xfrm>
            <a:off x="636105" y="1439593"/>
            <a:ext cx="10999304" cy="4609524"/>
          </a:xfrm>
          <a:prstGeom prst="rect">
            <a:avLst/>
          </a:prstGeom>
        </p:spPr>
      </p:pic>
      <p:sp>
        <p:nvSpPr>
          <p:cNvPr id="3" name="Slide Number Placeholder 2">
            <a:extLst>
              <a:ext uri="{FF2B5EF4-FFF2-40B4-BE49-F238E27FC236}">
                <a16:creationId xmlns:a16="http://schemas.microsoft.com/office/drawing/2014/main" id="{A2DE780A-68BE-42F5-843D-C850DA3C281E}"/>
              </a:ext>
            </a:extLst>
          </p:cNvPr>
          <p:cNvSpPr>
            <a:spLocks noGrp="1"/>
          </p:cNvSpPr>
          <p:nvPr>
            <p:ph type="sldNum" sz="quarter" idx="12"/>
          </p:nvPr>
        </p:nvSpPr>
        <p:spPr/>
        <p:txBody>
          <a:bodyPr/>
          <a:lstStyle/>
          <a:p>
            <a:fld id="{B3BBC119-FF63-8647-8D0E-09BB0DE91E94}" type="slidenum">
              <a:rPr lang="en-US" smtClean="0"/>
              <a:t>13</a:t>
            </a:fld>
            <a:endParaRPr lang="en-US"/>
          </a:p>
        </p:txBody>
      </p:sp>
    </p:spTree>
    <p:extLst>
      <p:ext uri="{BB962C8B-B14F-4D97-AF65-F5344CB8AC3E}">
        <p14:creationId xmlns:p14="http://schemas.microsoft.com/office/powerpoint/2010/main" val="280691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507757"/>
          </a:xfrm>
        </p:spPr>
        <p:txBody>
          <a:bodyPr>
            <a:normAutofit fontScale="90000"/>
          </a:bodyPr>
          <a:lstStyle/>
          <a:p>
            <a:br>
              <a:rPr lang="en-US" sz="2200" dirty="0"/>
            </a:br>
            <a:br>
              <a:rPr lang="en-US" sz="2200" dirty="0"/>
            </a:br>
            <a:r>
              <a:rPr lang="en-US" sz="2200" dirty="0"/>
              <a:t>Attrition Vs OverTime</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808883"/>
            <a:ext cx="11953461" cy="646331"/>
          </a:xfrm>
          <a:prstGeom prst="rect">
            <a:avLst/>
          </a:prstGeom>
          <a:noFill/>
        </p:spPr>
        <p:txBody>
          <a:bodyPr wrap="square" rtlCol="0">
            <a:spAutoFit/>
          </a:bodyPr>
          <a:lstStyle/>
          <a:p>
            <a:r>
              <a:rPr lang="en-US" sz="1600" b="1" dirty="0">
                <a:solidFill>
                  <a:srgbClr val="0070C0"/>
                </a:solidFill>
              </a:rPr>
              <a:t>57.1% of those who experience attrition have worked overtime </a:t>
            </a:r>
            <a:r>
              <a:rPr lang="en-US" sz="1600" dirty="0"/>
              <a:t>whereas 76.4% of those who have not experienced overtime have not left the company. Therefore </a:t>
            </a:r>
            <a:r>
              <a:rPr lang="en-US" sz="2000" b="1" dirty="0">
                <a:solidFill>
                  <a:srgbClr val="00B050"/>
                </a:solidFill>
              </a:rPr>
              <a:t>overtime is a strong indicator of attrition.</a:t>
            </a:r>
          </a:p>
        </p:txBody>
      </p:sp>
      <p:pic>
        <p:nvPicPr>
          <p:cNvPr id="3" name="Picture 2">
            <a:extLst>
              <a:ext uri="{FF2B5EF4-FFF2-40B4-BE49-F238E27FC236}">
                <a16:creationId xmlns:a16="http://schemas.microsoft.com/office/drawing/2014/main" id="{9FE01372-4A9D-4D03-BFD9-9BDD91103DDA}"/>
              </a:ext>
            </a:extLst>
          </p:cNvPr>
          <p:cNvPicPr>
            <a:picLocks noChangeAspect="1"/>
          </p:cNvPicPr>
          <p:nvPr/>
        </p:nvPicPr>
        <p:blipFill>
          <a:blip r:embed="rId2"/>
          <a:stretch>
            <a:fillRect/>
          </a:stretch>
        </p:blipFill>
        <p:spPr>
          <a:xfrm>
            <a:off x="1337817" y="1655889"/>
            <a:ext cx="8879609" cy="4930442"/>
          </a:xfrm>
          <a:prstGeom prst="rect">
            <a:avLst/>
          </a:prstGeom>
        </p:spPr>
      </p:pic>
      <p:sp>
        <p:nvSpPr>
          <p:cNvPr id="4" name="Slide Number Placeholder 3">
            <a:extLst>
              <a:ext uri="{FF2B5EF4-FFF2-40B4-BE49-F238E27FC236}">
                <a16:creationId xmlns:a16="http://schemas.microsoft.com/office/drawing/2014/main" id="{8FC10271-841E-4C94-AD52-03FB15FDC87E}"/>
              </a:ext>
            </a:extLst>
          </p:cNvPr>
          <p:cNvSpPr>
            <a:spLocks noGrp="1"/>
          </p:cNvSpPr>
          <p:nvPr>
            <p:ph type="sldNum" sz="quarter" idx="12"/>
          </p:nvPr>
        </p:nvSpPr>
        <p:spPr/>
        <p:txBody>
          <a:bodyPr/>
          <a:lstStyle/>
          <a:p>
            <a:fld id="{B3BBC119-FF63-8647-8D0E-09BB0DE91E94}" type="slidenum">
              <a:rPr lang="en-US" smtClean="0"/>
              <a:t>14</a:t>
            </a:fld>
            <a:endParaRPr lang="en-US"/>
          </a:p>
        </p:txBody>
      </p:sp>
    </p:spTree>
    <p:extLst>
      <p:ext uri="{BB962C8B-B14F-4D97-AF65-F5344CB8AC3E}">
        <p14:creationId xmlns:p14="http://schemas.microsoft.com/office/powerpoint/2010/main" val="214152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772800"/>
          </a:xfrm>
        </p:spPr>
        <p:txBody>
          <a:bodyPr>
            <a:normAutofit fontScale="90000"/>
          </a:bodyPr>
          <a:lstStyle/>
          <a:p>
            <a:br>
              <a:rPr lang="en-US" sz="2200" dirty="0"/>
            </a:br>
            <a:br>
              <a:rPr lang="en-US" sz="2200" dirty="0"/>
            </a:br>
            <a:r>
              <a:rPr lang="en-US" sz="2200" dirty="0"/>
              <a:t>Attrition for years of experience vs monthly salary and their correlation</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72278" y="1034170"/>
            <a:ext cx="11953461" cy="1077218"/>
          </a:xfrm>
          <a:prstGeom prst="rect">
            <a:avLst/>
          </a:prstGeom>
          <a:noFill/>
        </p:spPr>
        <p:txBody>
          <a:bodyPr wrap="square" rtlCol="0">
            <a:spAutoFit/>
          </a:bodyPr>
          <a:lstStyle/>
          <a:p>
            <a:r>
              <a:rPr lang="en-US" sz="1600" dirty="0"/>
              <a:t>As expected, there exists a </a:t>
            </a:r>
            <a:r>
              <a:rPr lang="en-US" sz="1600" b="1" dirty="0">
                <a:solidFill>
                  <a:srgbClr val="0070C0"/>
                </a:solidFill>
              </a:rPr>
              <a:t>linear relationship between years of experience and monthly income </a:t>
            </a:r>
            <a:r>
              <a:rPr lang="en-US" sz="1600" dirty="0"/>
              <a:t>as shown by the line.</a:t>
            </a:r>
          </a:p>
          <a:p>
            <a:r>
              <a:rPr lang="en-US" sz="1600" dirty="0"/>
              <a:t>There is a point in the graph, where the lines seems to intersect after which the no attrition line has higher monthly income compared to yes attrition line.</a:t>
            </a:r>
          </a:p>
          <a:p>
            <a:r>
              <a:rPr lang="en-US" sz="1600" dirty="0"/>
              <a:t>If a person stays in the company then how long he stays in the current role and there is a linear relation between the two predictors.</a:t>
            </a:r>
            <a:endParaRPr lang="en-US" sz="2000" dirty="0"/>
          </a:p>
        </p:txBody>
      </p:sp>
      <p:pic>
        <p:nvPicPr>
          <p:cNvPr id="4" name="Picture 3">
            <a:extLst>
              <a:ext uri="{FF2B5EF4-FFF2-40B4-BE49-F238E27FC236}">
                <a16:creationId xmlns:a16="http://schemas.microsoft.com/office/drawing/2014/main" id="{B6952EC5-412B-4C7C-990E-01210FEC1494}"/>
              </a:ext>
            </a:extLst>
          </p:cNvPr>
          <p:cNvPicPr>
            <a:picLocks noChangeAspect="1"/>
          </p:cNvPicPr>
          <p:nvPr/>
        </p:nvPicPr>
        <p:blipFill>
          <a:blip r:embed="rId2"/>
          <a:stretch>
            <a:fillRect/>
          </a:stretch>
        </p:blipFill>
        <p:spPr>
          <a:xfrm>
            <a:off x="1470991" y="2111388"/>
            <a:ext cx="8653670" cy="4609524"/>
          </a:xfrm>
          <a:prstGeom prst="rect">
            <a:avLst/>
          </a:prstGeom>
        </p:spPr>
      </p:pic>
      <p:sp>
        <p:nvSpPr>
          <p:cNvPr id="3" name="Slide Number Placeholder 2">
            <a:extLst>
              <a:ext uri="{FF2B5EF4-FFF2-40B4-BE49-F238E27FC236}">
                <a16:creationId xmlns:a16="http://schemas.microsoft.com/office/drawing/2014/main" id="{65098B42-FFF9-4D36-B1E0-4CA7C298BF51}"/>
              </a:ext>
            </a:extLst>
          </p:cNvPr>
          <p:cNvSpPr>
            <a:spLocks noGrp="1"/>
          </p:cNvSpPr>
          <p:nvPr>
            <p:ph type="sldNum" sz="quarter" idx="12"/>
          </p:nvPr>
        </p:nvSpPr>
        <p:spPr/>
        <p:txBody>
          <a:bodyPr/>
          <a:lstStyle/>
          <a:p>
            <a:fld id="{B3BBC119-FF63-8647-8D0E-09BB0DE91E94}" type="slidenum">
              <a:rPr lang="en-US" smtClean="0"/>
              <a:t>15</a:t>
            </a:fld>
            <a:endParaRPr lang="en-US"/>
          </a:p>
        </p:txBody>
      </p:sp>
    </p:spTree>
    <p:extLst>
      <p:ext uri="{BB962C8B-B14F-4D97-AF65-F5344CB8AC3E}">
        <p14:creationId xmlns:p14="http://schemas.microsoft.com/office/powerpoint/2010/main" val="146339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772800"/>
          </a:xfrm>
        </p:spPr>
        <p:txBody>
          <a:bodyPr>
            <a:normAutofit fontScale="90000"/>
          </a:bodyPr>
          <a:lstStyle/>
          <a:p>
            <a:br>
              <a:rPr lang="en-US" sz="2200" dirty="0"/>
            </a:br>
            <a:br>
              <a:rPr lang="en-US" sz="2200" dirty="0"/>
            </a:br>
            <a:r>
              <a:rPr lang="en-US" sz="2200" dirty="0"/>
              <a:t>Feature Selection: Multicollinearity (VIF) &amp; data preparation</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19269" y="1062176"/>
            <a:ext cx="11953461" cy="6247864"/>
          </a:xfrm>
          <a:prstGeom prst="rect">
            <a:avLst/>
          </a:prstGeom>
          <a:noFill/>
        </p:spPr>
        <p:txBody>
          <a:bodyPr wrap="square" rtlCol="0">
            <a:spAutoFit/>
          </a:bodyPr>
          <a:lstStyle/>
          <a:p>
            <a:r>
              <a:rPr lang="en-US" sz="2000" b="1" u="sng" dirty="0"/>
              <a:t>Multicollinearity:-</a:t>
            </a:r>
          </a:p>
          <a:p>
            <a:pPr marL="742950" lvl="1" indent="-285750">
              <a:buFont typeface="Arial" panose="020B0604020202020204" pitchFamily="34" charset="0"/>
              <a:buChar char="•"/>
            </a:pPr>
            <a:r>
              <a:rPr lang="en-US" sz="2000" dirty="0"/>
              <a:t>It is the state of high correlation among independent variables. It occurs when a variable is derive from the other variable in the dataset.</a:t>
            </a:r>
          </a:p>
          <a:p>
            <a:pPr marL="742950" lvl="1" indent="-285750">
              <a:buFont typeface="Arial" panose="020B0604020202020204" pitchFamily="34" charset="0"/>
              <a:buChar char="•"/>
            </a:pPr>
            <a:r>
              <a:rPr lang="en-US" sz="2000" dirty="0"/>
              <a:t>It increases the variance of co-efficient estimates and make the estimates very sensitive to minor change in the model.</a:t>
            </a:r>
          </a:p>
          <a:p>
            <a:pPr marL="742950" lvl="1" indent="-285750">
              <a:buFont typeface="Arial" panose="020B0604020202020204" pitchFamily="34" charset="0"/>
              <a:buChar char="•"/>
            </a:pPr>
            <a:r>
              <a:rPr lang="en-US" sz="2000" b="1" dirty="0" err="1">
                <a:solidFill>
                  <a:srgbClr val="0070C0"/>
                </a:solidFill>
              </a:rPr>
              <a:t>vif</a:t>
            </a:r>
            <a:r>
              <a:rPr lang="en-US" sz="2000" b="1" dirty="0">
                <a:solidFill>
                  <a:srgbClr val="0070C0"/>
                </a:solidFill>
              </a:rPr>
              <a:t> (variation inflation factor) </a:t>
            </a:r>
            <a:r>
              <a:rPr lang="en-US" sz="2000" dirty="0"/>
              <a:t>function uses to predict the </a:t>
            </a:r>
            <a:r>
              <a:rPr lang="en-US" sz="2000" dirty="0" err="1"/>
              <a:t>vif</a:t>
            </a:r>
            <a:r>
              <a:rPr lang="en-US" sz="2000" dirty="0"/>
              <a:t> value. If </a:t>
            </a:r>
            <a:r>
              <a:rPr lang="en-US" sz="2000" dirty="0" err="1"/>
              <a:t>vif</a:t>
            </a:r>
            <a:r>
              <a:rPr lang="en-US" sz="2000" dirty="0"/>
              <a:t> value is greater than 10 then regression co-efficient are poorly estimated due to multicollinearity and if the </a:t>
            </a:r>
            <a:r>
              <a:rPr lang="en-US" sz="2000" dirty="0" err="1"/>
              <a:t>vif</a:t>
            </a:r>
            <a:r>
              <a:rPr lang="en-US" sz="2000" dirty="0"/>
              <a:t> value lies between 2 - 10 then it is highly correlated. I considered </a:t>
            </a:r>
            <a:r>
              <a:rPr lang="en-US" sz="2000" dirty="0" err="1"/>
              <a:t>vif</a:t>
            </a:r>
            <a:r>
              <a:rPr lang="en-US" sz="2000" dirty="0"/>
              <a:t> value as 2 for this dataset.</a:t>
            </a:r>
          </a:p>
          <a:p>
            <a:pPr marL="742950" lvl="1" indent="-285750">
              <a:buFont typeface="Arial" panose="020B0604020202020204" pitchFamily="34" charset="0"/>
              <a:buChar char="•"/>
            </a:pPr>
            <a:r>
              <a:rPr lang="en-US" sz="2000" dirty="0"/>
              <a:t>As all the variables seem to be of somewhat importance, we will keep all those predictors into the model for predicting attrition.</a:t>
            </a:r>
          </a:p>
          <a:p>
            <a:endParaRPr lang="en-US" sz="2000" b="1" u="sng" dirty="0"/>
          </a:p>
          <a:p>
            <a:r>
              <a:rPr lang="en-US" sz="2000" b="1" u="sng" dirty="0"/>
              <a:t>Data preparation:-</a:t>
            </a:r>
          </a:p>
          <a:p>
            <a:pPr marL="742950" lvl="1" indent="-285750">
              <a:buFont typeface="Arial" panose="020B0604020202020204" pitchFamily="34" charset="0"/>
              <a:buChar char="•"/>
            </a:pPr>
            <a:r>
              <a:rPr lang="en-US" sz="2000" dirty="0"/>
              <a:t>One-hot encoding converts it into n variables, while dummy encoding converts it into n-1 variables. If we have k categorical variables, each of which has n values. One hot encoding ends up with </a:t>
            </a:r>
            <a:r>
              <a:rPr lang="en-US" sz="2000" dirty="0" err="1"/>
              <a:t>kn</a:t>
            </a:r>
            <a:r>
              <a:rPr lang="en-US" sz="2000" dirty="0"/>
              <a:t> variables, while dummy encoding ends up with </a:t>
            </a:r>
            <a:r>
              <a:rPr lang="en-US" sz="2000" dirty="0" err="1"/>
              <a:t>kn</a:t>
            </a:r>
            <a:r>
              <a:rPr lang="en-US" sz="2000" dirty="0"/>
              <a:t>-k variables. Here for this case study dummy encoding method is preferred.</a:t>
            </a:r>
          </a:p>
          <a:p>
            <a:pPr marL="742950" lvl="1" indent="-285750">
              <a:buFont typeface="Arial" panose="020B0604020202020204" pitchFamily="34" charset="0"/>
              <a:buChar char="•"/>
            </a:pPr>
            <a:r>
              <a:rPr lang="en-US" sz="2000" dirty="0"/>
              <a:t>As part of data preparation, the class of variables were converted from numeric to factor, and then the categorical variables were converted to </a:t>
            </a:r>
            <a:r>
              <a:rPr lang="en-US" sz="2000" b="1" dirty="0">
                <a:solidFill>
                  <a:srgbClr val="0070C0"/>
                </a:solidFill>
              </a:rPr>
              <a:t>dummy variable encoding</a:t>
            </a:r>
            <a:r>
              <a:rPr lang="en-US" sz="2000" dirty="0"/>
              <a:t> so that the variables can be used for fit in the model. </a:t>
            </a:r>
          </a:p>
          <a:p>
            <a:pPr lvl="1"/>
            <a:endParaRPr lang="en-US" sz="2000" dirty="0"/>
          </a:p>
        </p:txBody>
      </p:sp>
      <p:sp>
        <p:nvSpPr>
          <p:cNvPr id="3" name="Slide Number Placeholder 2">
            <a:extLst>
              <a:ext uri="{FF2B5EF4-FFF2-40B4-BE49-F238E27FC236}">
                <a16:creationId xmlns:a16="http://schemas.microsoft.com/office/drawing/2014/main" id="{E687BEF0-47B1-4CF1-90E4-C85E8412E109}"/>
              </a:ext>
            </a:extLst>
          </p:cNvPr>
          <p:cNvSpPr>
            <a:spLocks noGrp="1"/>
          </p:cNvSpPr>
          <p:nvPr>
            <p:ph type="sldNum" sz="quarter" idx="12"/>
          </p:nvPr>
        </p:nvSpPr>
        <p:spPr/>
        <p:txBody>
          <a:bodyPr/>
          <a:lstStyle/>
          <a:p>
            <a:fld id="{B3BBC119-FF63-8647-8D0E-09BB0DE91E94}" type="slidenum">
              <a:rPr lang="en-US" smtClean="0"/>
              <a:t>16</a:t>
            </a:fld>
            <a:endParaRPr lang="en-US"/>
          </a:p>
        </p:txBody>
      </p:sp>
    </p:spTree>
    <p:extLst>
      <p:ext uri="{BB962C8B-B14F-4D97-AF65-F5344CB8AC3E}">
        <p14:creationId xmlns:p14="http://schemas.microsoft.com/office/powerpoint/2010/main" val="41500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231136" y="165652"/>
            <a:ext cx="7729728" cy="738664"/>
          </a:xfrm>
        </p:spPr>
        <p:txBody>
          <a:bodyPr>
            <a:normAutofit fontScale="90000"/>
          </a:bodyPr>
          <a:lstStyle/>
          <a:p>
            <a:r>
              <a:rPr lang="en-US" dirty="0"/>
              <a:t>Logistic regression Model</a:t>
            </a:r>
          </a:p>
        </p:txBody>
      </p:sp>
      <p:graphicFrame>
        <p:nvGraphicFramePr>
          <p:cNvPr id="12" name="Content Placeholder 11">
            <a:extLst>
              <a:ext uri="{FF2B5EF4-FFF2-40B4-BE49-F238E27FC236}">
                <a16:creationId xmlns:a16="http://schemas.microsoft.com/office/drawing/2014/main" id="{CF41203D-5813-3844-9463-B0E1946C7654}"/>
              </a:ext>
            </a:extLst>
          </p:cNvPr>
          <p:cNvGraphicFramePr>
            <a:graphicFrameLocks noGrp="1"/>
          </p:cNvGraphicFramePr>
          <p:nvPr>
            <p:ph idx="1"/>
            <p:extLst>
              <p:ext uri="{D42A27DB-BD31-4B8C-83A1-F6EECF244321}">
                <p14:modId xmlns:p14="http://schemas.microsoft.com/office/powerpoint/2010/main" val="2880841567"/>
              </p:ext>
            </p:extLst>
          </p:nvPr>
        </p:nvGraphicFramePr>
        <p:xfrm>
          <a:off x="140198" y="1019730"/>
          <a:ext cx="6684671" cy="1243938"/>
        </p:xfrm>
        <a:graphic>
          <a:graphicData uri="http://schemas.openxmlformats.org/drawingml/2006/table">
            <a:tbl>
              <a:tblPr firstRow="1" bandRow="1">
                <a:tableStyleId>{5C22544A-7EE6-4342-B048-85BDC9FD1C3A}</a:tableStyleId>
              </a:tblPr>
              <a:tblGrid>
                <a:gridCol w="2509235">
                  <a:extLst>
                    <a:ext uri="{9D8B030D-6E8A-4147-A177-3AD203B41FA5}">
                      <a16:colId xmlns:a16="http://schemas.microsoft.com/office/drawing/2014/main" val="3810122123"/>
                    </a:ext>
                  </a:extLst>
                </a:gridCol>
                <a:gridCol w="2161684">
                  <a:extLst>
                    <a:ext uri="{9D8B030D-6E8A-4147-A177-3AD203B41FA5}">
                      <a16:colId xmlns:a16="http://schemas.microsoft.com/office/drawing/2014/main" val="1078267391"/>
                    </a:ext>
                  </a:extLst>
                </a:gridCol>
                <a:gridCol w="2013752">
                  <a:extLst>
                    <a:ext uri="{9D8B030D-6E8A-4147-A177-3AD203B41FA5}">
                      <a16:colId xmlns:a16="http://schemas.microsoft.com/office/drawing/2014/main" val="3135327589"/>
                    </a:ext>
                  </a:extLst>
                </a:gridCol>
              </a:tblGrid>
              <a:tr h="410842">
                <a:tc>
                  <a:txBody>
                    <a:bodyPr/>
                    <a:lstStyle/>
                    <a:p>
                      <a:pPr algn="ctr"/>
                      <a:r>
                        <a:rPr lang="en-US" dirty="0">
                          <a:solidFill>
                            <a:schemeClr val="tx1"/>
                          </a:solidFill>
                        </a:rPr>
                        <a:t>Confusion Matrix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Attrition “No”</a:t>
                      </a:r>
                    </a:p>
                  </a:txBody>
                  <a:tcPr/>
                </a:tc>
                <a:tc>
                  <a:txBody>
                    <a:bodyPr/>
                    <a:lstStyle/>
                    <a:p>
                      <a:pPr algn="ctr"/>
                      <a:r>
                        <a:rPr lang="en-US" dirty="0">
                          <a:solidFill>
                            <a:schemeClr val="tx1"/>
                          </a:solidFill>
                        </a:rPr>
                        <a:t>Attrition “Yes”</a:t>
                      </a:r>
                    </a:p>
                  </a:txBody>
                  <a:tcPr/>
                </a:tc>
                <a:extLst>
                  <a:ext uri="{0D108BD9-81ED-4DB2-BD59-A6C34878D82A}">
                    <a16:rowId xmlns:a16="http://schemas.microsoft.com/office/drawing/2014/main" val="3181781633"/>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Predicted as</a:t>
                      </a:r>
                      <a:r>
                        <a:rPr lang="en-US" sz="1400" b="1" kern="1200" dirty="0">
                          <a:solidFill>
                            <a:schemeClr val="dk1"/>
                          </a:solidFill>
                          <a:latin typeface="+mn-lt"/>
                          <a:ea typeface="+mn-ea"/>
                          <a:cs typeface="+mn-cs"/>
                        </a:rPr>
                        <a:t> Attrition </a:t>
                      </a:r>
                      <a:r>
                        <a:rPr lang="en-US" sz="1400" b="1" dirty="0">
                          <a:solidFill>
                            <a:schemeClr val="tx1"/>
                          </a:solidFill>
                        </a:rPr>
                        <a:t>“No”</a:t>
                      </a:r>
                    </a:p>
                  </a:txBody>
                  <a:tcPr/>
                </a:tc>
                <a:tc>
                  <a:txBody>
                    <a:bodyPr/>
                    <a:lstStyle/>
                    <a:p>
                      <a:pPr algn="ctr"/>
                      <a:r>
                        <a:rPr lang="en-US" dirty="0">
                          <a:solidFill>
                            <a:srgbClr val="00B050"/>
                          </a:solidFill>
                        </a:rPr>
                        <a:t>211</a:t>
                      </a:r>
                    </a:p>
                  </a:txBody>
                  <a:tcPr/>
                </a:tc>
                <a:tc>
                  <a:txBody>
                    <a:bodyPr/>
                    <a:lstStyle/>
                    <a:p>
                      <a:pPr algn="ctr"/>
                      <a:r>
                        <a:rPr lang="en-US" dirty="0"/>
                        <a:t>14</a:t>
                      </a:r>
                    </a:p>
                  </a:txBody>
                  <a:tcPr/>
                </a:tc>
                <a:extLst>
                  <a:ext uri="{0D108BD9-81ED-4DB2-BD59-A6C34878D82A}">
                    <a16:rowId xmlns:a16="http://schemas.microsoft.com/office/drawing/2014/main" val="1601843255"/>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Predicted as Attrition “Yes”</a:t>
                      </a:r>
                    </a:p>
                  </a:txBody>
                  <a:tcPr/>
                </a:tc>
                <a:tc>
                  <a:txBody>
                    <a:bodyPr/>
                    <a:lstStyle/>
                    <a:p>
                      <a:pPr algn="ctr"/>
                      <a:r>
                        <a:rPr lang="en-US" dirty="0"/>
                        <a:t>14</a:t>
                      </a:r>
                    </a:p>
                  </a:txBody>
                  <a:tcPr/>
                </a:tc>
                <a:tc>
                  <a:txBody>
                    <a:bodyPr/>
                    <a:lstStyle/>
                    <a:p>
                      <a:pPr algn="ctr"/>
                      <a:r>
                        <a:rPr lang="en-US" dirty="0">
                          <a:solidFill>
                            <a:srgbClr val="FF0000"/>
                          </a:solidFill>
                        </a:rPr>
                        <a:t>22</a:t>
                      </a:r>
                    </a:p>
                  </a:txBody>
                  <a:tcPr/>
                </a:tc>
                <a:extLst>
                  <a:ext uri="{0D108BD9-81ED-4DB2-BD59-A6C34878D82A}">
                    <a16:rowId xmlns:a16="http://schemas.microsoft.com/office/drawing/2014/main" val="2593643289"/>
                  </a:ext>
                </a:extLst>
              </a:tr>
            </a:tbl>
          </a:graphicData>
        </a:graphic>
      </p:graphicFrame>
      <p:graphicFrame>
        <p:nvGraphicFramePr>
          <p:cNvPr id="4" name="Table 3">
            <a:extLst>
              <a:ext uri="{FF2B5EF4-FFF2-40B4-BE49-F238E27FC236}">
                <a16:creationId xmlns:a16="http://schemas.microsoft.com/office/drawing/2014/main" id="{E888F495-8F86-8A48-83A1-6AC55744DDBF}"/>
              </a:ext>
            </a:extLst>
          </p:cNvPr>
          <p:cNvGraphicFramePr>
            <a:graphicFrameLocks noGrp="1"/>
          </p:cNvGraphicFramePr>
          <p:nvPr>
            <p:extLst>
              <p:ext uri="{D42A27DB-BD31-4B8C-83A1-F6EECF244321}">
                <p14:modId xmlns:p14="http://schemas.microsoft.com/office/powerpoint/2010/main" val="2920206415"/>
              </p:ext>
            </p:extLst>
          </p:nvPr>
        </p:nvGraphicFramePr>
        <p:xfrm>
          <a:off x="6930189" y="1032297"/>
          <a:ext cx="4605476" cy="1483360"/>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370840">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89.27%</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93.78%</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61.11%</a:t>
                      </a:r>
                    </a:p>
                  </a:txBody>
                  <a:tcPr/>
                </a:tc>
                <a:extLst>
                  <a:ext uri="{0D108BD9-81ED-4DB2-BD59-A6C34878D82A}">
                    <a16:rowId xmlns:a16="http://schemas.microsoft.com/office/drawing/2014/main" val="2893812047"/>
                  </a:ext>
                </a:extLst>
              </a:tr>
            </a:tbl>
          </a:graphicData>
        </a:graphic>
      </p:graphicFrame>
      <p:sp>
        <p:nvSpPr>
          <p:cNvPr id="8" name="TextBox 7">
            <a:extLst>
              <a:ext uri="{FF2B5EF4-FFF2-40B4-BE49-F238E27FC236}">
                <a16:creationId xmlns:a16="http://schemas.microsoft.com/office/drawing/2014/main" id="{56DDDA7F-65E3-4B79-9130-26F05EDF61F8}"/>
              </a:ext>
            </a:extLst>
          </p:cNvPr>
          <p:cNvSpPr txBox="1"/>
          <p:nvPr/>
        </p:nvSpPr>
        <p:spPr>
          <a:xfrm>
            <a:off x="245517" y="2263668"/>
            <a:ext cx="6579353" cy="4154984"/>
          </a:xfrm>
          <a:prstGeom prst="rect">
            <a:avLst/>
          </a:prstGeom>
          <a:noFill/>
        </p:spPr>
        <p:txBody>
          <a:bodyPr wrap="square" rtlCol="0">
            <a:spAutoFit/>
          </a:bodyPr>
          <a:lstStyle/>
          <a:p>
            <a:r>
              <a:rPr lang="en-US" sz="1600" dirty="0"/>
              <a:t>Based on the Logistic Regression model, the variable which majorly affect the attrition are:-</a:t>
            </a:r>
          </a:p>
          <a:p>
            <a:pPr marL="285750" indent="-285750">
              <a:buFont typeface="Arial" panose="020B0604020202020204" pitchFamily="34" charset="0"/>
              <a:buChar char="•"/>
            </a:pPr>
            <a:r>
              <a:rPr lang="en-US" sz="1500" b="1" dirty="0"/>
              <a:t>Highly Significant: </a:t>
            </a:r>
            <a:r>
              <a:rPr lang="en-US" sz="1500" dirty="0"/>
              <a:t>DistanceFromHome, EnvironmentSatisfaction (Low), JobInvolvement (High/Moderate), NumCompaniesWorked, OverTime (Yes), RelationshipSatisfaction (Low),  WorkLifeBalance (Low), YearsWithCurrManager</a:t>
            </a:r>
          </a:p>
          <a:p>
            <a:pPr marL="285750" indent="-285750">
              <a:buFont typeface="Arial" panose="020B0604020202020204" pitchFamily="34" charset="0"/>
              <a:buChar char="•"/>
            </a:pPr>
            <a:r>
              <a:rPr lang="en-US" sz="1500" b="1" dirty="0"/>
              <a:t>Significant: </a:t>
            </a:r>
            <a:r>
              <a:rPr lang="en-US" sz="1500" dirty="0"/>
              <a:t>Age, BusinessTravel (Frequently), JobSatisfaction (Low)</a:t>
            </a:r>
          </a:p>
          <a:p>
            <a:pPr marL="285750" indent="-285750">
              <a:buFont typeface="Arial" panose="020B0604020202020204" pitchFamily="34" charset="0"/>
              <a:buChar char="•"/>
            </a:pPr>
            <a:r>
              <a:rPr lang="en-US" sz="1500" b="1" dirty="0"/>
              <a:t>Moderately Significant: </a:t>
            </a:r>
            <a:r>
              <a:rPr lang="en-US" sz="1500" dirty="0"/>
              <a:t>Education (Higher Education), MaritalStatus (Single), YearsSinceLastPromotion (High), StockOptionLevel(Less)</a:t>
            </a:r>
          </a:p>
          <a:p>
            <a:endParaRPr lang="en-US" sz="1500" dirty="0"/>
          </a:p>
          <a:p>
            <a:r>
              <a:rPr lang="en-US" sz="1600" dirty="0"/>
              <a:t>To conclude for the Logistic Regression model, the variable (or factors) which majorly affect the attrition (or turnover) are:</a:t>
            </a:r>
          </a:p>
          <a:p>
            <a:pPr marL="285750" indent="-285750">
              <a:buFont typeface="Wingdings" panose="05000000000000000000" pitchFamily="2" charset="2"/>
              <a:buChar char="Ø"/>
            </a:pPr>
            <a:r>
              <a:rPr lang="en-US" sz="1600" b="1" dirty="0">
                <a:solidFill>
                  <a:srgbClr val="00B0F0"/>
                </a:solidFill>
              </a:rPr>
              <a:t>OverTime (Yes)</a:t>
            </a:r>
          </a:p>
          <a:p>
            <a:pPr marL="285750" indent="-285750">
              <a:buFont typeface="Wingdings" panose="05000000000000000000" pitchFamily="2" charset="2"/>
              <a:buChar char="Ø"/>
            </a:pPr>
            <a:r>
              <a:rPr lang="en-US" sz="1600" b="1" dirty="0">
                <a:solidFill>
                  <a:srgbClr val="00B0F0"/>
                </a:solidFill>
              </a:rPr>
              <a:t>Business  Travel</a:t>
            </a:r>
          </a:p>
          <a:p>
            <a:pPr marL="285750" indent="-285750">
              <a:buFont typeface="Wingdings" panose="05000000000000000000" pitchFamily="2" charset="2"/>
              <a:buChar char="Ø"/>
            </a:pPr>
            <a:r>
              <a:rPr lang="en-US" sz="1600" b="1" dirty="0">
                <a:solidFill>
                  <a:srgbClr val="00B0F0"/>
                </a:solidFill>
              </a:rPr>
              <a:t>Environment Satisfaction (Low)</a:t>
            </a:r>
          </a:p>
          <a:p>
            <a:pPr marL="285750" indent="-285750">
              <a:buFont typeface="Wingdings" panose="05000000000000000000" pitchFamily="2" charset="2"/>
              <a:buChar char="Ø"/>
            </a:pPr>
            <a:r>
              <a:rPr lang="en-US" sz="1600" b="1" dirty="0">
                <a:solidFill>
                  <a:srgbClr val="002060"/>
                </a:solidFill>
              </a:rPr>
              <a:t>Job Involvement (High/Moderate)</a:t>
            </a:r>
          </a:p>
          <a:p>
            <a:pPr marL="285750" indent="-285750">
              <a:buFont typeface="Wingdings" panose="05000000000000000000" pitchFamily="2" charset="2"/>
              <a:buChar char="Ø"/>
            </a:pPr>
            <a:r>
              <a:rPr lang="en-US" sz="1600" b="1" dirty="0">
                <a:solidFill>
                  <a:srgbClr val="002060"/>
                </a:solidFill>
              </a:rPr>
              <a:t>Number of Companies Worked</a:t>
            </a:r>
          </a:p>
        </p:txBody>
      </p:sp>
      <p:pic>
        <p:nvPicPr>
          <p:cNvPr id="3" name="Picture 2">
            <a:extLst>
              <a:ext uri="{FF2B5EF4-FFF2-40B4-BE49-F238E27FC236}">
                <a16:creationId xmlns:a16="http://schemas.microsoft.com/office/drawing/2014/main" id="{DF2052E6-DED9-4706-A6E5-35A6A25CD1B2}"/>
              </a:ext>
            </a:extLst>
          </p:cNvPr>
          <p:cNvPicPr>
            <a:picLocks noChangeAspect="1"/>
          </p:cNvPicPr>
          <p:nvPr/>
        </p:nvPicPr>
        <p:blipFill>
          <a:blip r:embed="rId2"/>
          <a:stretch>
            <a:fillRect/>
          </a:stretch>
        </p:blipFill>
        <p:spPr>
          <a:xfrm>
            <a:off x="7142921" y="3539463"/>
            <a:ext cx="4916557" cy="3152885"/>
          </a:xfrm>
          <a:prstGeom prst="rect">
            <a:avLst/>
          </a:prstGeom>
        </p:spPr>
      </p:pic>
      <p:sp>
        <p:nvSpPr>
          <p:cNvPr id="9" name="TextBox 8">
            <a:extLst>
              <a:ext uri="{FF2B5EF4-FFF2-40B4-BE49-F238E27FC236}">
                <a16:creationId xmlns:a16="http://schemas.microsoft.com/office/drawing/2014/main" id="{B0BC7945-3FE2-47CB-AF7F-39F9F2486B8E}"/>
              </a:ext>
            </a:extLst>
          </p:cNvPr>
          <p:cNvSpPr txBox="1"/>
          <p:nvPr/>
        </p:nvSpPr>
        <p:spPr>
          <a:xfrm>
            <a:off x="6930189" y="2711580"/>
            <a:ext cx="5572301" cy="738664"/>
          </a:xfrm>
          <a:prstGeom prst="rect">
            <a:avLst/>
          </a:prstGeom>
          <a:noFill/>
        </p:spPr>
        <p:txBody>
          <a:bodyPr wrap="square" rtlCol="0">
            <a:spAutoFit/>
          </a:bodyPr>
          <a:lstStyle/>
          <a:p>
            <a:r>
              <a:rPr lang="en-US" sz="1400" b="1" dirty="0"/>
              <a:t>Accuracy</a:t>
            </a:r>
            <a:r>
              <a:rPr lang="en-US" sz="1400" dirty="0"/>
              <a:t>:  </a:t>
            </a:r>
            <a:r>
              <a:rPr lang="en-US" sz="1200" dirty="0"/>
              <a:t>Number of correctly classified observations/total</a:t>
            </a:r>
          </a:p>
          <a:p>
            <a:r>
              <a:rPr lang="en-US" sz="1400" b="1" dirty="0"/>
              <a:t>Sensitivity</a:t>
            </a:r>
            <a:r>
              <a:rPr lang="en-US" sz="1400" dirty="0"/>
              <a:t>: </a:t>
            </a:r>
            <a:r>
              <a:rPr lang="en-US" sz="1200" dirty="0"/>
              <a:t>Number of correctly identified successes/true number of successes</a:t>
            </a:r>
          </a:p>
          <a:p>
            <a:r>
              <a:rPr lang="en-US" sz="1400" b="1" dirty="0"/>
              <a:t>Specificity</a:t>
            </a:r>
            <a:r>
              <a:rPr lang="en-US" sz="1400" dirty="0"/>
              <a:t>: </a:t>
            </a:r>
            <a:r>
              <a:rPr lang="en-US" sz="1200" dirty="0"/>
              <a:t>Number of correctly identified failures/true number of failures</a:t>
            </a:r>
            <a:endParaRPr lang="en-US" sz="1400" dirty="0"/>
          </a:p>
        </p:txBody>
      </p:sp>
      <p:sp>
        <p:nvSpPr>
          <p:cNvPr id="10" name="TextBox 9">
            <a:extLst>
              <a:ext uri="{FF2B5EF4-FFF2-40B4-BE49-F238E27FC236}">
                <a16:creationId xmlns:a16="http://schemas.microsoft.com/office/drawing/2014/main" id="{28370CF7-EABD-463E-B8FE-97F26D999059}"/>
              </a:ext>
            </a:extLst>
          </p:cNvPr>
          <p:cNvSpPr txBox="1"/>
          <p:nvPr/>
        </p:nvSpPr>
        <p:spPr>
          <a:xfrm>
            <a:off x="3710609" y="5162040"/>
            <a:ext cx="3432312"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rgbClr val="002060"/>
                </a:solidFill>
              </a:rPr>
              <a:t>Relationship Satisfaction (Low)</a:t>
            </a:r>
          </a:p>
          <a:p>
            <a:pPr marL="285750" indent="-285750">
              <a:buFont typeface="Wingdings" panose="05000000000000000000" pitchFamily="2" charset="2"/>
              <a:buChar char="Ø"/>
            </a:pPr>
            <a:r>
              <a:rPr lang="en-US" sz="1600" b="1" dirty="0">
                <a:solidFill>
                  <a:srgbClr val="002060"/>
                </a:solidFill>
              </a:rPr>
              <a:t>Work Life Balance (Low)</a:t>
            </a:r>
          </a:p>
          <a:p>
            <a:pPr marL="285750" indent="-285750">
              <a:buFont typeface="Wingdings" panose="05000000000000000000" pitchFamily="2" charset="2"/>
              <a:buChar char="Ø"/>
            </a:pPr>
            <a:r>
              <a:rPr lang="en-US" sz="1600" b="1" dirty="0">
                <a:solidFill>
                  <a:srgbClr val="002060"/>
                </a:solidFill>
              </a:rPr>
              <a:t> Years With Current Manager</a:t>
            </a:r>
          </a:p>
          <a:p>
            <a:pPr marL="285750" indent="-285750">
              <a:buFont typeface="Wingdings" panose="05000000000000000000" pitchFamily="2" charset="2"/>
              <a:buChar char="Ø"/>
            </a:pPr>
            <a:r>
              <a:rPr lang="en-US" sz="1600" b="1" dirty="0">
                <a:solidFill>
                  <a:srgbClr val="002060"/>
                </a:solidFill>
              </a:rPr>
              <a:t> Stock Option Level(Low)</a:t>
            </a:r>
          </a:p>
        </p:txBody>
      </p:sp>
      <p:sp>
        <p:nvSpPr>
          <p:cNvPr id="5" name="Slide Number Placeholder 4">
            <a:extLst>
              <a:ext uri="{FF2B5EF4-FFF2-40B4-BE49-F238E27FC236}">
                <a16:creationId xmlns:a16="http://schemas.microsoft.com/office/drawing/2014/main" id="{54C6604E-2FB9-4187-9A3E-F8B7E34D013E}"/>
              </a:ext>
            </a:extLst>
          </p:cNvPr>
          <p:cNvSpPr>
            <a:spLocks noGrp="1"/>
          </p:cNvSpPr>
          <p:nvPr>
            <p:ph type="sldNum" sz="quarter" idx="12"/>
          </p:nvPr>
        </p:nvSpPr>
        <p:spPr/>
        <p:txBody>
          <a:bodyPr/>
          <a:lstStyle/>
          <a:p>
            <a:fld id="{B3BBC119-FF63-8647-8D0E-09BB0DE91E94}" type="slidenum">
              <a:rPr lang="en-US" smtClean="0"/>
              <a:t>17</a:t>
            </a:fld>
            <a:endParaRPr lang="en-US"/>
          </a:p>
        </p:txBody>
      </p:sp>
    </p:spTree>
    <p:extLst>
      <p:ext uri="{BB962C8B-B14F-4D97-AF65-F5344CB8AC3E}">
        <p14:creationId xmlns:p14="http://schemas.microsoft.com/office/powerpoint/2010/main" val="264170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357809" y="165652"/>
            <a:ext cx="11177856" cy="738664"/>
          </a:xfrm>
        </p:spPr>
        <p:txBody>
          <a:bodyPr>
            <a:normAutofit fontScale="90000"/>
          </a:bodyPr>
          <a:lstStyle/>
          <a:p>
            <a:r>
              <a:rPr lang="en-US" dirty="0"/>
              <a:t>K-NN Model</a:t>
            </a:r>
            <a:br>
              <a:rPr lang="en-US" dirty="0"/>
            </a:br>
            <a:r>
              <a:rPr lang="en-US" sz="2200" dirty="0"/>
              <a:t>with </a:t>
            </a:r>
            <a:r>
              <a:rPr lang="en-US" sz="2200" dirty="0">
                <a:solidFill>
                  <a:srgbClr val="0070C0"/>
                </a:solidFill>
              </a:rPr>
              <a:t>cross validation </a:t>
            </a:r>
            <a:r>
              <a:rPr lang="en-US" sz="2200" dirty="0"/>
              <a:t>after </a:t>
            </a:r>
            <a:r>
              <a:rPr lang="en-US" sz="2200" dirty="0">
                <a:solidFill>
                  <a:srgbClr val="0070C0"/>
                </a:solidFill>
              </a:rPr>
              <a:t>hyper parameter tuning</a:t>
            </a:r>
          </a:p>
        </p:txBody>
      </p:sp>
      <p:graphicFrame>
        <p:nvGraphicFramePr>
          <p:cNvPr id="12" name="Content Placeholder 11">
            <a:extLst>
              <a:ext uri="{FF2B5EF4-FFF2-40B4-BE49-F238E27FC236}">
                <a16:creationId xmlns:a16="http://schemas.microsoft.com/office/drawing/2014/main" id="{CF41203D-5813-3844-9463-B0E1946C7654}"/>
              </a:ext>
            </a:extLst>
          </p:cNvPr>
          <p:cNvGraphicFramePr>
            <a:graphicFrameLocks noGrp="1"/>
          </p:cNvGraphicFramePr>
          <p:nvPr>
            <p:ph idx="1"/>
            <p:extLst>
              <p:ext uri="{D42A27DB-BD31-4B8C-83A1-F6EECF244321}">
                <p14:modId xmlns:p14="http://schemas.microsoft.com/office/powerpoint/2010/main" val="3468580825"/>
              </p:ext>
            </p:extLst>
          </p:nvPr>
        </p:nvGraphicFramePr>
        <p:xfrm>
          <a:off x="140198" y="1019730"/>
          <a:ext cx="6684671" cy="1412216"/>
        </p:xfrm>
        <a:graphic>
          <a:graphicData uri="http://schemas.openxmlformats.org/drawingml/2006/table">
            <a:tbl>
              <a:tblPr firstRow="1" bandRow="1">
                <a:tableStyleId>{5C22544A-7EE6-4342-B048-85BDC9FD1C3A}</a:tableStyleId>
              </a:tblPr>
              <a:tblGrid>
                <a:gridCol w="2509235">
                  <a:extLst>
                    <a:ext uri="{9D8B030D-6E8A-4147-A177-3AD203B41FA5}">
                      <a16:colId xmlns:a16="http://schemas.microsoft.com/office/drawing/2014/main" val="3810122123"/>
                    </a:ext>
                  </a:extLst>
                </a:gridCol>
                <a:gridCol w="2161684">
                  <a:extLst>
                    <a:ext uri="{9D8B030D-6E8A-4147-A177-3AD203B41FA5}">
                      <a16:colId xmlns:a16="http://schemas.microsoft.com/office/drawing/2014/main" val="1078267391"/>
                    </a:ext>
                  </a:extLst>
                </a:gridCol>
                <a:gridCol w="2013752">
                  <a:extLst>
                    <a:ext uri="{9D8B030D-6E8A-4147-A177-3AD203B41FA5}">
                      <a16:colId xmlns:a16="http://schemas.microsoft.com/office/drawing/2014/main" val="3135327589"/>
                    </a:ext>
                  </a:extLst>
                </a:gridCol>
              </a:tblGrid>
              <a:tr h="410842">
                <a:tc>
                  <a:txBody>
                    <a:bodyPr/>
                    <a:lstStyle/>
                    <a:p>
                      <a:pPr algn="ctr"/>
                      <a:r>
                        <a:rPr lang="en-US" sz="1600" dirty="0">
                          <a:solidFill>
                            <a:schemeClr val="tx1"/>
                          </a:solidFill>
                        </a:rPr>
                        <a:t>Confusion Matrix </a:t>
                      </a:r>
                    </a:p>
                    <a:p>
                      <a:pPr algn="ctr"/>
                      <a:r>
                        <a:rPr lang="en-US" sz="1600" dirty="0">
                          <a:solidFill>
                            <a:schemeClr val="tx1"/>
                          </a:solidFill>
                        </a:rPr>
                        <a:t>(for k=2)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Attrition “No”</a:t>
                      </a:r>
                    </a:p>
                  </a:txBody>
                  <a:tcPr/>
                </a:tc>
                <a:tc>
                  <a:txBody>
                    <a:bodyPr/>
                    <a:lstStyle/>
                    <a:p>
                      <a:pPr algn="ctr"/>
                      <a:r>
                        <a:rPr lang="en-US" dirty="0">
                          <a:solidFill>
                            <a:schemeClr val="tx1"/>
                          </a:solidFill>
                        </a:rPr>
                        <a:t>Attrition “Yes”</a:t>
                      </a:r>
                    </a:p>
                  </a:txBody>
                  <a:tcPr/>
                </a:tc>
                <a:extLst>
                  <a:ext uri="{0D108BD9-81ED-4DB2-BD59-A6C34878D82A}">
                    <a16:rowId xmlns:a16="http://schemas.microsoft.com/office/drawing/2014/main" val="3181781633"/>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Predicted as</a:t>
                      </a:r>
                      <a:r>
                        <a:rPr lang="en-US" sz="1400" b="1" kern="1200" dirty="0">
                          <a:solidFill>
                            <a:schemeClr val="dk1"/>
                          </a:solidFill>
                          <a:latin typeface="+mn-lt"/>
                          <a:ea typeface="+mn-ea"/>
                          <a:cs typeface="+mn-cs"/>
                        </a:rPr>
                        <a:t> Attrition </a:t>
                      </a:r>
                      <a:r>
                        <a:rPr lang="en-US" sz="1400" b="1" dirty="0">
                          <a:solidFill>
                            <a:schemeClr val="tx1"/>
                          </a:solidFill>
                        </a:rPr>
                        <a:t>“No”</a:t>
                      </a:r>
                    </a:p>
                  </a:txBody>
                  <a:tcPr/>
                </a:tc>
                <a:tc>
                  <a:txBody>
                    <a:bodyPr/>
                    <a:lstStyle/>
                    <a:p>
                      <a:pPr algn="ctr"/>
                      <a:r>
                        <a:rPr lang="en-US" dirty="0">
                          <a:solidFill>
                            <a:srgbClr val="00B050"/>
                          </a:solidFill>
                        </a:rPr>
                        <a:t>181</a:t>
                      </a:r>
                    </a:p>
                  </a:txBody>
                  <a:tcPr/>
                </a:tc>
                <a:tc>
                  <a:txBody>
                    <a:bodyPr/>
                    <a:lstStyle/>
                    <a:p>
                      <a:pPr algn="ctr"/>
                      <a:r>
                        <a:rPr lang="en-US" dirty="0"/>
                        <a:t>38</a:t>
                      </a:r>
                    </a:p>
                  </a:txBody>
                  <a:tcPr/>
                </a:tc>
                <a:extLst>
                  <a:ext uri="{0D108BD9-81ED-4DB2-BD59-A6C34878D82A}">
                    <a16:rowId xmlns:a16="http://schemas.microsoft.com/office/drawing/2014/main" val="1601843255"/>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Predicted as Attrition “Yes”</a:t>
                      </a:r>
                    </a:p>
                  </a:txBody>
                  <a:tcPr/>
                </a:tc>
                <a:tc>
                  <a:txBody>
                    <a:bodyPr/>
                    <a:lstStyle/>
                    <a:p>
                      <a:pPr algn="ctr"/>
                      <a:r>
                        <a:rPr lang="en-US" dirty="0"/>
                        <a:t>34</a:t>
                      </a:r>
                    </a:p>
                  </a:txBody>
                  <a:tcPr/>
                </a:tc>
                <a:tc>
                  <a:txBody>
                    <a:bodyPr/>
                    <a:lstStyle/>
                    <a:p>
                      <a:pPr algn="ctr"/>
                      <a:r>
                        <a:rPr lang="en-US" dirty="0">
                          <a:solidFill>
                            <a:srgbClr val="FF0000"/>
                          </a:solidFill>
                        </a:rPr>
                        <a:t>8</a:t>
                      </a:r>
                    </a:p>
                  </a:txBody>
                  <a:tcPr/>
                </a:tc>
                <a:extLst>
                  <a:ext uri="{0D108BD9-81ED-4DB2-BD59-A6C34878D82A}">
                    <a16:rowId xmlns:a16="http://schemas.microsoft.com/office/drawing/2014/main" val="2593643289"/>
                  </a:ext>
                </a:extLst>
              </a:tr>
            </a:tbl>
          </a:graphicData>
        </a:graphic>
      </p:graphicFrame>
      <p:graphicFrame>
        <p:nvGraphicFramePr>
          <p:cNvPr id="4" name="Table 3">
            <a:extLst>
              <a:ext uri="{FF2B5EF4-FFF2-40B4-BE49-F238E27FC236}">
                <a16:creationId xmlns:a16="http://schemas.microsoft.com/office/drawing/2014/main" id="{E888F495-8F86-8A48-83A1-6AC55744DDBF}"/>
              </a:ext>
            </a:extLst>
          </p:cNvPr>
          <p:cNvGraphicFramePr>
            <a:graphicFrameLocks noGrp="1"/>
          </p:cNvGraphicFramePr>
          <p:nvPr>
            <p:extLst>
              <p:ext uri="{D42A27DB-BD31-4B8C-83A1-F6EECF244321}">
                <p14:modId xmlns:p14="http://schemas.microsoft.com/office/powerpoint/2010/main" val="268077501"/>
              </p:ext>
            </p:extLst>
          </p:nvPr>
        </p:nvGraphicFramePr>
        <p:xfrm>
          <a:off x="6930189" y="1032297"/>
          <a:ext cx="4605476" cy="1483360"/>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370840">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72.41%</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84.19%</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17.39%</a:t>
                      </a:r>
                    </a:p>
                  </a:txBody>
                  <a:tcPr/>
                </a:tc>
                <a:extLst>
                  <a:ext uri="{0D108BD9-81ED-4DB2-BD59-A6C34878D82A}">
                    <a16:rowId xmlns:a16="http://schemas.microsoft.com/office/drawing/2014/main" val="2893812047"/>
                  </a:ext>
                </a:extLst>
              </a:tr>
            </a:tbl>
          </a:graphicData>
        </a:graphic>
      </p:graphicFrame>
      <p:sp>
        <p:nvSpPr>
          <p:cNvPr id="8" name="TextBox 7">
            <a:extLst>
              <a:ext uri="{FF2B5EF4-FFF2-40B4-BE49-F238E27FC236}">
                <a16:creationId xmlns:a16="http://schemas.microsoft.com/office/drawing/2014/main" id="{56DDDA7F-65E3-4B79-9130-26F05EDF61F8}"/>
              </a:ext>
            </a:extLst>
          </p:cNvPr>
          <p:cNvSpPr txBox="1"/>
          <p:nvPr/>
        </p:nvSpPr>
        <p:spPr>
          <a:xfrm>
            <a:off x="180303" y="2431946"/>
            <a:ext cx="6579353" cy="4570482"/>
          </a:xfrm>
          <a:prstGeom prst="rect">
            <a:avLst/>
          </a:prstGeom>
          <a:noFill/>
        </p:spPr>
        <p:txBody>
          <a:bodyPr wrap="square" rtlCol="0">
            <a:spAutoFit/>
          </a:bodyPr>
          <a:lstStyle/>
          <a:p>
            <a:r>
              <a:rPr lang="en-US" sz="2000" dirty="0"/>
              <a:t>Conclusions from the k-NN model, which is using hyperparameter tuning and cross validation:-</a:t>
            </a:r>
          </a:p>
          <a:p>
            <a:endParaRPr lang="en-US" sz="2000" dirty="0"/>
          </a:p>
          <a:p>
            <a:pPr marL="285750" indent="-285750">
              <a:buFont typeface="Arial" panose="020B0604020202020204" pitchFamily="34" charset="0"/>
              <a:buChar char="•"/>
            </a:pPr>
            <a:r>
              <a:rPr lang="en-US" sz="2000" dirty="0"/>
              <a:t>With hyper parameter tuning it was found that with k=21 the mean specificity is 98.78% and mean accuracy is 84%.</a:t>
            </a:r>
          </a:p>
          <a:p>
            <a:pPr marL="285750" indent="-285750">
              <a:buFont typeface="Arial" panose="020B0604020202020204" pitchFamily="34" charset="0"/>
              <a:buChar char="•"/>
            </a:pPr>
            <a:r>
              <a:rPr lang="en-US" sz="2000" dirty="0">
                <a:solidFill>
                  <a:srgbClr val="0070C0"/>
                </a:solidFill>
              </a:rPr>
              <a:t>It was observed as we increase the value of k, the model specificity goes to 0%, and this is obvious of the fact as the dataset is imbalanced and it will bias the prediction model towards the more common class (here is ‘NO’). From this k-NN model, there is also not much conclusive variable importance which majorly affects the attrition.</a:t>
            </a:r>
          </a:p>
          <a:p>
            <a:pPr marL="285750" indent="-285750">
              <a:buFont typeface="Arial" panose="020B0604020202020204" pitchFamily="34" charset="0"/>
              <a:buChar char="•"/>
            </a:pPr>
            <a:r>
              <a:rPr lang="en-US" sz="2000" dirty="0"/>
              <a:t>The model was tested for k=2,  for optimal k-NN model metric results especially to have decent specificity.</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B0BC7945-3FE2-47CB-AF7F-39F9F2486B8E}"/>
              </a:ext>
            </a:extLst>
          </p:cNvPr>
          <p:cNvSpPr txBox="1"/>
          <p:nvPr/>
        </p:nvSpPr>
        <p:spPr>
          <a:xfrm>
            <a:off x="6930189" y="2711580"/>
            <a:ext cx="5572301" cy="738664"/>
          </a:xfrm>
          <a:prstGeom prst="rect">
            <a:avLst/>
          </a:prstGeom>
          <a:noFill/>
        </p:spPr>
        <p:txBody>
          <a:bodyPr wrap="square" rtlCol="0">
            <a:spAutoFit/>
          </a:bodyPr>
          <a:lstStyle/>
          <a:p>
            <a:r>
              <a:rPr lang="en-US" sz="1400" b="1" dirty="0"/>
              <a:t>Accuracy</a:t>
            </a:r>
            <a:r>
              <a:rPr lang="en-US" sz="1400" dirty="0"/>
              <a:t>:  </a:t>
            </a:r>
            <a:r>
              <a:rPr lang="en-US" sz="1200" dirty="0"/>
              <a:t>Number of correctly classified observations/total</a:t>
            </a:r>
          </a:p>
          <a:p>
            <a:r>
              <a:rPr lang="en-US" sz="1400" b="1" dirty="0"/>
              <a:t>Sensitivity</a:t>
            </a:r>
            <a:r>
              <a:rPr lang="en-US" sz="1400" dirty="0"/>
              <a:t>: </a:t>
            </a:r>
            <a:r>
              <a:rPr lang="en-US" sz="1200" dirty="0"/>
              <a:t>Number of correctly identified successes/true number of successes</a:t>
            </a:r>
          </a:p>
          <a:p>
            <a:r>
              <a:rPr lang="en-US" sz="1400" b="1" dirty="0"/>
              <a:t>Specificity</a:t>
            </a:r>
            <a:r>
              <a:rPr lang="en-US" sz="1400" dirty="0"/>
              <a:t>: </a:t>
            </a:r>
            <a:r>
              <a:rPr lang="en-US" sz="1200" dirty="0"/>
              <a:t>Number of correctly identified failures/true number of failures</a:t>
            </a:r>
            <a:endParaRPr lang="en-US" sz="1400" dirty="0"/>
          </a:p>
        </p:txBody>
      </p:sp>
      <p:pic>
        <p:nvPicPr>
          <p:cNvPr id="5" name="Picture 4">
            <a:extLst>
              <a:ext uri="{FF2B5EF4-FFF2-40B4-BE49-F238E27FC236}">
                <a16:creationId xmlns:a16="http://schemas.microsoft.com/office/drawing/2014/main" id="{2EBF60B1-5CA7-4550-B25C-B112D5A178C5}"/>
              </a:ext>
            </a:extLst>
          </p:cNvPr>
          <p:cNvPicPr>
            <a:picLocks noChangeAspect="1"/>
          </p:cNvPicPr>
          <p:nvPr/>
        </p:nvPicPr>
        <p:blipFill>
          <a:blip r:embed="rId2"/>
          <a:stretch>
            <a:fillRect/>
          </a:stretch>
        </p:blipFill>
        <p:spPr>
          <a:xfrm>
            <a:off x="6982849" y="3450243"/>
            <a:ext cx="5016294" cy="3242105"/>
          </a:xfrm>
          <a:prstGeom prst="rect">
            <a:avLst/>
          </a:prstGeom>
        </p:spPr>
      </p:pic>
      <p:sp>
        <p:nvSpPr>
          <p:cNvPr id="3" name="Slide Number Placeholder 2">
            <a:extLst>
              <a:ext uri="{FF2B5EF4-FFF2-40B4-BE49-F238E27FC236}">
                <a16:creationId xmlns:a16="http://schemas.microsoft.com/office/drawing/2014/main" id="{EE1755DA-2768-44A1-A5F0-7C60234DA5B0}"/>
              </a:ext>
            </a:extLst>
          </p:cNvPr>
          <p:cNvSpPr>
            <a:spLocks noGrp="1"/>
          </p:cNvSpPr>
          <p:nvPr>
            <p:ph type="sldNum" sz="quarter" idx="12"/>
          </p:nvPr>
        </p:nvSpPr>
        <p:spPr/>
        <p:txBody>
          <a:bodyPr/>
          <a:lstStyle/>
          <a:p>
            <a:fld id="{B3BBC119-FF63-8647-8D0E-09BB0DE91E94}" type="slidenum">
              <a:rPr lang="en-US" smtClean="0"/>
              <a:t>18</a:t>
            </a:fld>
            <a:endParaRPr lang="en-US"/>
          </a:p>
        </p:txBody>
      </p:sp>
    </p:spTree>
    <p:extLst>
      <p:ext uri="{BB962C8B-B14F-4D97-AF65-F5344CB8AC3E}">
        <p14:creationId xmlns:p14="http://schemas.microsoft.com/office/powerpoint/2010/main" val="107037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357809" y="165652"/>
            <a:ext cx="11177856" cy="738664"/>
          </a:xfrm>
        </p:spPr>
        <p:txBody>
          <a:bodyPr>
            <a:normAutofit fontScale="90000"/>
          </a:bodyPr>
          <a:lstStyle/>
          <a:p>
            <a:r>
              <a:rPr lang="en-US" dirty="0"/>
              <a:t>K-NN Model</a:t>
            </a:r>
            <a:br>
              <a:rPr lang="en-US" dirty="0"/>
            </a:br>
            <a:r>
              <a:rPr lang="en-US" dirty="0">
                <a:solidFill>
                  <a:srgbClr val="0070C0"/>
                </a:solidFill>
              </a:rPr>
              <a:t>Leave One Out</a:t>
            </a:r>
            <a:r>
              <a:rPr lang="en-US" dirty="0"/>
              <a:t> k-NN or Internal CV k-NN</a:t>
            </a:r>
            <a:endParaRPr lang="en-US" sz="2200" dirty="0"/>
          </a:p>
        </p:txBody>
      </p:sp>
      <p:graphicFrame>
        <p:nvGraphicFramePr>
          <p:cNvPr id="12" name="Content Placeholder 11">
            <a:extLst>
              <a:ext uri="{FF2B5EF4-FFF2-40B4-BE49-F238E27FC236}">
                <a16:creationId xmlns:a16="http://schemas.microsoft.com/office/drawing/2014/main" id="{CF41203D-5813-3844-9463-B0E1946C7654}"/>
              </a:ext>
            </a:extLst>
          </p:cNvPr>
          <p:cNvGraphicFramePr>
            <a:graphicFrameLocks noGrp="1"/>
          </p:cNvGraphicFramePr>
          <p:nvPr>
            <p:ph idx="1"/>
            <p:extLst>
              <p:ext uri="{D42A27DB-BD31-4B8C-83A1-F6EECF244321}">
                <p14:modId xmlns:p14="http://schemas.microsoft.com/office/powerpoint/2010/main" val="1436148287"/>
              </p:ext>
            </p:extLst>
          </p:nvPr>
        </p:nvGraphicFramePr>
        <p:xfrm>
          <a:off x="140198" y="1019730"/>
          <a:ext cx="6684671" cy="1412216"/>
        </p:xfrm>
        <a:graphic>
          <a:graphicData uri="http://schemas.openxmlformats.org/drawingml/2006/table">
            <a:tbl>
              <a:tblPr firstRow="1" bandRow="1">
                <a:tableStyleId>{5C22544A-7EE6-4342-B048-85BDC9FD1C3A}</a:tableStyleId>
              </a:tblPr>
              <a:tblGrid>
                <a:gridCol w="2509235">
                  <a:extLst>
                    <a:ext uri="{9D8B030D-6E8A-4147-A177-3AD203B41FA5}">
                      <a16:colId xmlns:a16="http://schemas.microsoft.com/office/drawing/2014/main" val="3810122123"/>
                    </a:ext>
                  </a:extLst>
                </a:gridCol>
                <a:gridCol w="2161684">
                  <a:extLst>
                    <a:ext uri="{9D8B030D-6E8A-4147-A177-3AD203B41FA5}">
                      <a16:colId xmlns:a16="http://schemas.microsoft.com/office/drawing/2014/main" val="1078267391"/>
                    </a:ext>
                  </a:extLst>
                </a:gridCol>
                <a:gridCol w="2013752">
                  <a:extLst>
                    <a:ext uri="{9D8B030D-6E8A-4147-A177-3AD203B41FA5}">
                      <a16:colId xmlns:a16="http://schemas.microsoft.com/office/drawing/2014/main" val="3135327589"/>
                    </a:ext>
                  </a:extLst>
                </a:gridCol>
              </a:tblGrid>
              <a:tr h="410842">
                <a:tc>
                  <a:txBody>
                    <a:bodyPr/>
                    <a:lstStyle/>
                    <a:p>
                      <a:pPr algn="ctr"/>
                      <a:r>
                        <a:rPr lang="en-US" sz="1600" dirty="0">
                          <a:solidFill>
                            <a:schemeClr val="tx1"/>
                          </a:solidFill>
                        </a:rPr>
                        <a:t>Confusion Matrix </a:t>
                      </a:r>
                    </a:p>
                    <a:p>
                      <a:pPr algn="ctr"/>
                      <a:r>
                        <a:rPr lang="en-US" sz="1600" dirty="0">
                          <a:solidFill>
                            <a:schemeClr val="tx1"/>
                          </a:solidFill>
                        </a:rPr>
                        <a:t>(Leave One 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Attrition “No”</a:t>
                      </a:r>
                    </a:p>
                  </a:txBody>
                  <a:tcPr/>
                </a:tc>
                <a:tc>
                  <a:txBody>
                    <a:bodyPr/>
                    <a:lstStyle/>
                    <a:p>
                      <a:pPr algn="ctr"/>
                      <a:r>
                        <a:rPr lang="en-US" dirty="0">
                          <a:solidFill>
                            <a:schemeClr val="tx1"/>
                          </a:solidFill>
                        </a:rPr>
                        <a:t>Attrition “Yes”</a:t>
                      </a:r>
                    </a:p>
                  </a:txBody>
                  <a:tcPr/>
                </a:tc>
                <a:extLst>
                  <a:ext uri="{0D108BD9-81ED-4DB2-BD59-A6C34878D82A}">
                    <a16:rowId xmlns:a16="http://schemas.microsoft.com/office/drawing/2014/main" val="3181781633"/>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Predicted as</a:t>
                      </a:r>
                      <a:r>
                        <a:rPr lang="en-US" sz="1400" b="1" kern="1200" dirty="0">
                          <a:solidFill>
                            <a:schemeClr val="dk1"/>
                          </a:solidFill>
                          <a:latin typeface="+mn-lt"/>
                          <a:ea typeface="+mn-ea"/>
                          <a:cs typeface="+mn-cs"/>
                        </a:rPr>
                        <a:t> Attrition </a:t>
                      </a:r>
                      <a:r>
                        <a:rPr lang="en-US" sz="1400" b="1" dirty="0">
                          <a:solidFill>
                            <a:schemeClr val="tx1"/>
                          </a:solidFill>
                        </a:rPr>
                        <a:t>“No”</a:t>
                      </a:r>
                    </a:p>
                  </a:txBody>
                  <a:tcPr/>
                </a:tc>
                <a:tc>
                  <a:txBody>
                    <a:bodyPr/>
                    <a:lstStyle/>
                    <a:p>
                      <a:pPr algn="ctr"/>
                      <a:r>
                        <a:rPr lang="en-US" dirty="0">
                          <a:solidFill>
                            <a:srgbClr val="00B050"/>
                          </a:solidFill>
                        </a:rPr>
                        <a:t>605</a:t>
                      </a:r>
                    </a:p>
                  </a:txBody>
                  <a:tcPr/>
                </a:tc>
                <a:tc>
                  <a:txBody>
                    <a:bodyPr/>
                    <a:lstStyle/>
                    <a:p>
                      <a:pPr algn="ctr"/>
                      <a:r>
                        <a:rPr lang="en-US" dirty="0"/>
                        <a:t>116</a:t>
                      </a:r>
                    </a:p>
                  </a:txBody>
                  <a:tcPr/>
                </a:tc>
                <a:extLst>
                  <a:ext uri="{0D108BD9-81ED-4DB2-BD59-A6C34878D82A}">
                    <a16:rowId xmlns:a16="http://schemas.microsoft.com/office/drawing/2014/main" val="1601843255"/>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Predicted as Attrition “Yes”</a:t>
                      </a:r>
                    </a:p>
                  </a:txBody>
                  <a:tcPr/>
                </a:tc>
                <a:tc>
                  <a:txBody>
                    <a:bodyPr/>
                    <a:lstStyle/>
                    <a:p>
                      <a:pPr algn="ctr"/>
                      <a:r>
                        <a:rPr lang="en-US" dirty="0"/>
                        <a:t>125</a:t>
                      </a:r>
                    </a:p>
                  </a:txBody>
                  <a:tcPr/>
                </a:tc>
                <a:tc>
                  <a:txBody>
                    <a:bodyPr/>
                    <a:lstStyle/>
                    <a:p>
                      <a:pPr algn="ctr"/>
                      <a:r>
                        <a:rPr lang="en-US" dirty="0">
                          <a:solidFill>
                            <a:srgbClr val="FF0000"/>
                          </a:solidFill>
                        </a:rPr>
                        <a:t>24</a:t>
                      </a:r>
                    </a:p>
                  </a:txBody>
                  <a:tcPr/>
                </a:tc>
                <a:extLst>
                  <a:ext uri="{0D108BD9-81ED-4DB2-BD59-A6C34878D82A}">
                    <a16:rowId xmlns:a16="http://schemas.microsoft.com/office/drawing/2014/main" val="2593643289"/>
                  </a:ext>
                </a:extLst>
              </a:tr>
            </a:tbl>
          </a:graphicData>
        </a:graphic>
      </p:graphicFrame>
      <p:graphicFrame>
        <p:nvGraphicFramePr>
          <p:cNvPr id="4" name="Table 3">
            <a:extLst>
              <a:ext uri="{FF2B5EF4-FFF2-40B4-BE49-F238E27FC236}">
                <a16:creationId xmlns:a16="http://schemas.microsoft.com/office/drawing/2014/main" id="{E888F495-8F86-8A48-83A1-6AC55744DDBF}"/>
              </a:ext>
            </a:extLst>
          </p:cNvPr>
          <p:cNvGraphicFramePr>
            <a:graphicFrameLocks noGrp="1"/>
          </p:cNvGraphicFramePr>
          <p:nvPr>
            <p:extLst>
              <p:ext uri="{D42A27DB-BD31-4B8C-83A1-F6EECF244321}">
                <p14:modId xmlns:p14="http://schemas.microsoft.com/office/powerpoint/2010/main" val="348242262"/>
              </p:ext>
            </p:extLst>
          </p:nvPr>
        </p:nvGraphicFramePr>
        <p:xfrm>
          <a:off x="6930189" y="1032297"/>
          <a:ext cx="4605476" cy="1483360"/>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370840">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72.3%</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82.88%</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17.14%</a:t>
                      </a:r>
                    </a:p>
                  </a:txBody>
                  <a:tcPr/>
                </a:tc>
                <a:extLst>
                  <a:ext uri="{0D108BD9-81ED-4DB2-BD59-A6C34878D82A}">
                    <a16:rowId xmlns:a16="http://schemas.microsoft.com/office/drawing/2014/main" val="2893812047"/>
                  </a:ext>
                </a:extLst>
              </a:tr>
            </a:tbl>
          </a:graphicData>
        </a:graphic>
      </p:graphicFrame>
      <p:sp>
        <p:nvSpPr>
          <p:cNvPr id="8" name="TextBox 7">
            <a:extLst>
              <a:ext uri="{FF2B5EF4-FFF2-40B4-BE49-F238E27FC236}">
                <a16:creationId xmlns:a16="http://schemas.microsoft.com/office/drawing/2014/main" id="{56DDDA7F-65E3-4B79-9130-26F05EDF61F8}"/>
              </a:ext>
            </a:extLst>
          </p:cNvPr>
          <p:cNvSpPr txBox="1"/>
          <p:nvPr/>
        </p:nvSpPr>
        <p:spPr>
          <a:xfrm>
            <a:off x="180303" y="2431946"/>
            <a:ext cx="6579353" cy="3647152"/>
          </a:xfrm>
          <a:prstGeom prst="rect">
            <a:avLst/>
          </a:prstGeom>
          <a:noFill/>
        </p:spPr>
        <p:txBody>
          <a:bodyPr wrap="square" rtlCol="0">
            <a:spAutoFit/>
          </a:bodyPr>
          <a:lstStyle/>
          <a:p>
            <a:r>
              <a:rPr lang="en-US" sz="2000" dirty="0"/>
              <a:t>Conclusions from the k-NN model, which is using leave one out method:-</a:t>
            </a:r>
          </a:p>
          <a:p>
            <a:endParaRPr lang="en-US" sz="2000" dirty="0"/>
          </a:p>
          <a:p>
            <a:pPr marL="285750" indent="-285750">
              <a:buFont typeface="Arial" panose="020B0604020202020204" pitchFamily="34" charset="0"/>
              <a:buChar char="•"/>
            </a:pPr>
            <a:r>
              <a:rPr lang="en-US" sz="2000" dirty="0"/>
              <a:t>For the leave one out k-NN model the </a:t>
            </a:r>
            <a:r>
              <a:rPr lang="en-US" sz="2000" dirty="0">
                <a:solidFill>
                  <a:srgbClr val="0070C0"/>
                </a:solidFill>
              </a:rPr>
              <a:t>specificity still remains low to 17.14%, </a:t>
            </a:r>
            <a:r>
              <a:rPr lang="en-US" sz="2000" dirty="0"/>
              <a:t>and this is obvious of the fact as the dataset is imbalanced and it will bias the prediction model towards the more common class (here is ‘NO’).</a:t>
            </a:r>
          </a:p>
          <a:p>
            <a:pPr marL="285750" indent="-285750">
              <a:buFont typeface="Arial" panose="020B0604020202020204" pitchFamily="34" charset="0"/>
              <a:buChar char="•"/>
            </a:pPr>
            <a:r>
              <a:rPr lang="en-US" sz="2000" dirty="0"/>
              <a:t>Again, from leave one out k-NN model, there is also not much conclusive variable importance which majorly affects the attrition.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B0BC7945-3FE2-47CB-AF7F-39F9F2486B8E}"/>
              </a:ext>
            </a:extLst>
          </p:cNvPr>
          <p:cNvSpPr txBox="1"/>
          <p:nvPr/>
        </p:nvSpPr>
        <p:spPr>
          <a:xfrm>
            <a:off x="6930189" y="2711580"/>
            <a:ext cx="5572301" cy="738664"/>
          </a:xfrm>
          <a:prstGeom prst="rect">
            <a:avLst/>
          </a:prstGeom>
          <a:noFill/>
        </p:spPr>
        <p:txBody>
          <a:bodyPr wrap="square" rtlCol="0">
            <a:spAutoFit/>
          </a:bodyPr>
          <a:lstStyle/>
          <a:p>
            <a:r>
              <a:rPr lang="en-US" sz="1400" b="1" dirty="0"/>
              <a:t>Accuracy</a:t>
            </a:r>
            <a:r>
              <a:rPr lang="en-US" sz="1400" dirty="0"/>
              <a:t>:  </a:t>
            </a:r>
            <a:r>
              <a:rPr lang="en-US" sz="1200" dirty="0"/>
              <a:t>Number of correctly classified observations/total</a:t>
            </a:r>
          </a:p>
          <a:p>
            <a:r>
              <a:rPr lang="en-US" sz="1400" b="1" dirty="0"/>
              <a:t>Sensitivity</a:t>
            </a:r>
            <a:r>
              <a:rPr lang="en-US" sz="1400" dirty="0"/>
              <a:t>: </a:t>
            </a:r>
            <a:r>
              <a:rPr lang="en-US" sz="1200" dirty="0"/>
              <a:t>Number of correctly identified successes/true number of successes</a:t>
            </a:r>
          </a:p>
          <a:p>
            <a:r>
              <a:rPr lang="en-US" sz="1400" b="1" dirty="0"/>
              <a:t>Specificity</a:t>
            </a:r>
            <a:r>
              <a:rPr lang="en-US" sz="1400" dirty="0"/>
              <a:t>: </a:t>
            </a:r>
            <a:r>
              <a:rPr lang="en-US" sz="1200" dirty="0"/>
              <a:t>Number of correctly identified failures/true number of failures</a:t>
            </a:r>
            <a:endParaRPr lang="en-US" sz="1400" dirty="0"/>
          </a:p>
        </p:txBody>
      </p:sp>
      <p:sp>
        <p:nvSpPr>
          <p:cNvPr id="3" name="Slide Number Placeholder 2">
            <a:extLst>
              <a:ext uri="{FF2B5EF4-FFF2-40B4-BE49-F238E27FC236}">
                <a16:creationId xmlns:a16="http://schemas.microsoft.com/office/drawing/2014/main" id="{5731E0E4-C50B-4C1D-AC85-BAE2D3162AA0}"/>
              </a:ext>
            </a:extLst>
          </p:cNvPr>
          <p:cNvSpPr>
            <a:spLocks noGrp="1"/>
          </p:cNvSpPr>
          <p:nvPr>
            <p:ph type="sldNum" sz="quarter" idx="12"/>
          </p:nvPr>
        </p:nvSpPr>
        <p:spPr/>
        <p:txBody>
          <a:bodyPr/>
          <a:lstStyle/>
          <a:p>
            <a:fld id="{B3BBC119-FF63-8647-8D0E-09BB0DE91E94}" type="slidenum">
              <a:rPr lang="en-US" smtClean="0"/>
              <a:t>19</a:t>
            </a:fld>
            <a:endParaRPr lang="en-US"/>
          </a:p>
        </p:txBody>
      </p:sp>
    </p:spTree>
    <p:extLst>
      <p:ext uri="{BB962C8B-B14F-4D97-AF65-F5344CB8AC3E}">
        <p14:creationId xmlns:p14="http://schemas.microsoft.com/office/powerpoint/2010/main" val="219121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1060174" y="370332"/>
            <a:ext cx="10363200" cy="1188720"/>
          </a:xfrm>
        </p:spPr>
        <p:txBody>
          <a:bodyPr/>
          <a:lstStyle/>
          <a:p>
            <a:r>
              <a:rPr lang="en-US" dirty="0"/>
              <a:t>what is Attrition and what determines it?</a:t>
            </a:r>
          </a:p>
        </p:txBody>
      </p:sp>
      <p:sp>
        <p:nvSpPr>
          <p:cNvPr id="6" name="TextBox 5">
            <a:extLst>
              <a:ext uri="{FF2B5EF4-FFF2-40B4-BE49-F238E27FC236}">
                <a16:creationId xmlns:a16="http://schemas.microsoft.com/office/drawing/2014/main" id="{1E8833B8-5C47-EE49-B531-4DD89ED7B7B4}"/>
              </a:ext>
            </a:extLst>
          </p:cNvPr>
          <p:cNvSpPr txBox="1"/>
          <p:nvPr/>
        </p:nvSpPr>
        <p:spPr>
          <a:xfrm>
            <a:off x="609601" y="2178833"/>
            <a:ext cx="12258260" cy="4801314"/>
          </a:xfrm>
          <a:prstGeom prst="rect">
            <a:avLst/>
          </a:prstGeom>
          <a:noFill/>
        </p:spPr>
        <p:txBody>
          <a:bodyPr wrap="square" rtlCol="0">
            <a:spAutoFit/>
          </a:bodyPr>
          <a:lstStyle/>
          <a:p>
            <a:r>
              <a:rPr lang="en-US" b="1" dirty="0"/>
              <a:t>Attrition:</a:t>
            </a:r>
            <a:r>
              <a:rPr lang="en-US" dirty="0"/>
              <a:t> It is basically the turnover rate of employees inside an organization.</a:t>
            </a:r>
            <a:br>
              <a:rPr lang="en-US" dirty="0"/>
            </a:br>
            <a:br>
              <a:rPr lang="en-US" dirty="0"/>
            </a:br>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This can happen for many reasons:</a:t>
            </a:r>
            <a:endParaRPr lang="en-US" dirty="0"/>
          </a:p>
          <a:p>
            <a:pPr marL="285750" indent="-285750">
              <a:buFont typeface="Arial" panose="020B0604020202020204" pitchFamily="34" charset="0"/>
              <a:buChar char="•"/>
            </a:pPr>
            <a:r>
              <a:rPr lang="en-US" dirty="0"/>
              <a:t>Employees looking for better opportunities.</a:t>
            </a:r>
          </a:p>
          <a:p>
            <a:pPr marL="285750" indent="-285750">
              <a:buFont typeface="Arial" panose="020B0604020202020204" pitchFamily="34" charset="0"/>
              <a:buChar char="•"/>
            </a:pPr>
            <a:r>
              <a:rPr lang="en-US" dirty="0"/>
              <a:t>A negative working environment.</a:t>
            </a:r>
          </a:p>
          <a:p>
            <a:pPr marL="285750" indent="-285750">
              <a:buFont typeface="Arial" panose="020B0604020202020204" pitchFamily="34" charset="0"/>
              <a:buChar char="•"/>
            </a:pPr>
            <a:r>
              <a:rPr lang="en-US" dirty="0"/>
              <a:t>Bad management</a:t>
            </a:r>
          </a:p>
          <a:p>
            <a:pPr marL="285750" indent="-285750">
              <a:buFont typeface="Arial" panose="020B0604020202020204" pitchFamily="34" charset="0"/>
              <a:buChar char="•"/>
            </a:pPr>
            <a:r>
              <a:rPr lang="en-US" dirty="0"/>
              <a:t>Sickness of an employee (or even death)</a:t>
            </a:r>
          </a:p>
          <a:p>
            <a:pPr marL="285750" indent="-285750">
              <a:buFont typeface="Arial" panose="020B0604020202020204" pitchFamily="34" charset="0"/>
              <a:buChar char="•"/>
            </a:pPr>
            <a:r>
              <a:rPr lang="en-US" dirty="0"/>
              <a:t>Excessive working hours</a:t>
            </a:r>
          </a:p>
          <a:p>
            <a:endParaRPr lang="en-US" dirty="0"/>
          </a:p>
        </p:txBody>
      </p:sp>
      <p:pic>
        <p:nvPicPr>
          <p:cNvPr id="7" name="Picture 6">
            <a:extLst>
              <a:ext uri="{FF2B5EF4-FFF2-40B4-BE49-F238E27FC236}">
                <a16:creationId xmlns:a16="http://schemas.microsoft.com/office/drawing/2014/main" id="{71ABA9B5-7802-4514-A680-78E33ED926C3}"/>
              </a:ext>
            </a:extLst>
          </p:cNvPr>
          <p:cNvPicPr>
            <a:picLocks noChangeAspect="1"/>
          </p:cNvPicPr>
          <p:nvPr/>
        </p:nvPicPr>
        <p:blipFill>
          <a:blip r:embed="rId2"/>
          <a:stretch>
            <a:fillRect/>
          </a:stretch>
        </p:blipFill>
        <p:spPr>
          <a:xfrm>
            <a:off x="609601" y="2572365"/>
            <a:ext cx="3705225" cy="2295525"/>
          </a:xfrm>
          <a:prstGeom prst="rect">
            <a:avLst/>
          </a:prstGeom>
        </p:spPr>
      </p:pic>
      <p:pic>
        <p:nvPicPr>
          <p:cNvPr id="8" name="Picture 7">
            <a:extLst>
              <a:ext uri="{FF2B5EF4-FFF2-40B4-BE49-F238E27FC236}">
                <a16:creationId xmlns:a16="http://schemas.microsoft.com/office/drawing/2014/main" id="{3E1B5192-F291-49C5-9626-C53B63A1A274}"/>
              </a:ext>
            </a:extLst>
          </p:cNvPr>
          <p:cNvPicPr>
            <a:picLocks noChangeAspect="1"/>
          </p:cNvPicPr>
          <p:nvPr/>
        </p:nvPicPr>
        <p:blipFill>
          <a:blip r:embed="rId3"/>
          <a:stretch>
            <a:fillRect/>
          </a:stretch>
        </p:blipFill>
        <p:spPr>
          <a:xfrm>
            <a:off x="4439478" y="2572365"/>
            <a:ext cx="2107096" cy="2378354"/>
          </a:xfrm>
          <a:prstGeom prst="rect">
            <a:avLst/>
          </a:prstGeom>
        </p:spPr>
      </p:pic>
      <p:pic>
        <p:nvPicPr>
          <p:cNvPr id="10" name="Picture 9">
            <a:extLst>
              <a:ext uri="{FF2B5EF4-FFF2-40B4-BE49-F238E27FC236}">
                <a16:creationId xmlns:a16="http://schemas.microsoft.com/office/drawing/2014/main" id="{F40A1BCA-6AFB-4B57-8E18-8B4CEA077D3F}"/>
              </a:ext>
            </a:extLst>
          </p:cNvPr>
          <p:cNvPicPr>
            <a:picLocks noChangeAspect="1"/>
          </p:cNvPicPr>
          <p:nvPr/>
        </p:nvPicPr>
        <p:blipFill>
          <a:blip r:embed="rId4"/>
          <a:stretch>
            <a:fillRect/>
          </a:stretch>
        </p:blipFill>
        <p:spPr>
          <a:xfrm>
            <a:off x="6738731" y="2572365"/>
            <a:ext cx="5181600" cy="2378354"/>
          </a:xfrm>
          <a:prstGeom prst="rect">
            <a:avLst/>
          </a:prstGeom>
        </p:spPr>
      </p:pic>
      <p:sp>
        <p:nvSpPr>
          <p:cNvPr id="3" name="Slide Number Placeholder 2">
            <a:extLst>
              <a:ext uri="{FF2B5EF4-FFF2-40B4-BE49-F238E27FC236}">
                <a16:creationId xmlns:a16="http://schemas.microsoft.com/office/drawing/2014/main" id="{1E317533-BAE5-428F-9235-DBA25B0D0D4C}"/>
              </a:ext>
            </a:extLst>
          </p:cNvPr>
          <p:cNvSpPr>
            <a:spLocks noGrp="1"/>
          </p:cNvSpPr>
          <p:nvPr>
            <p:ph type="sldNum" sz="quarter" idx="12"/>
          </p:nvPr>
        </p:nvSpPr>
        <p:spPr/>
        <p:txBody>
          <a:bodyPr/>
          <a:lstStyle/>
          <a:p>
            <a:fld id="{B3BBC119-FF63-8647-8D0E-09BB0DE91E94}" type="slidenum">
              <a:rPr lang="en-US" smtClean="0"/>
              <a:t>2</a:t>
            </a:fld>
            <a:endParaRPr lang="en-US"/>
          </a:p>
        </p:txBody>
      </p:sp>
    </p:spTree>
    <p:extLst>
      <p:ext uri="{BB962C8B-B14F-4D97-AF65-F5344CB8AC3E}">
        <p14:creationId xmlns:p14="http://schemas.microsoft.com/office/powerpoint/2010/main" val="327310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267615"/>
            <a:ext cx="11781183" cy="772800"/>
          </a:xfrm>
        </p:spPr>
        <p:txBody>
          <a:bodyPr>
            <a:normAutofit fontScale="90000"/>
          </a:bodyPr>
          <a:lstStyle/>
          <a:p>
            <a:br>
              <a:rPr lang="en-US" sz="2200" dirty="0"/>
            </a:br>
            <a:br>
              <a:rPr lang="en-US" sz="2200" dirty="0"/>
            </a:br>
            <a:r>
              <a:rPr lang="en-US" sz="2200" b="1" dirty="0"/>
              <a:t>Competition dataset for Classifying attrition</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463825" y="1067605"/>
            <a:ext cx="11953461" cy="3447098"/>
          </a:xfrm>
          <a:prstGeom prst="rect">
            <a:avLst/>
          </a:prstGeom>
          <a:noFill/>
        </p:spPr>
        <p:txBody>
          <a:bodyPr wrap="square" rtlCol="0">
            <a:spAutoFit/>
          </a:bodyPr>
          <a:lstStyle/>
          <a:p>
            <a:endParaRPr lang="en-US" dirty="0"/>
          </a:p>
          <a:p>
            <a:r>
              <a:rPr lang="en-US" dirty="0"/>
              <a:t>Classifying Attrition for the “Competition Set” from the “</a:t>
            </a:r>
            <a:r>
              <a:rPr lang="en-US" b="1" dirty="0"/>
              <a:t>CaseStudy2CompSet No Attrition.csv</a:t>
            </a:r>
            <a:r>
              <a:rPr lang="en-US" dirty="0"/>
              <a:t>” file:-</a:t>
            </a:r>
          </a:p>
          <a:p>
            <a:endParaRPr lang="en-US" dirty="0"/>
          </a:p>
          <a:p>
            <a:endParaRPr lang="en-US" dirty="0"/>
          </a:p>
          <a:p>
            <a:r>
              <a:rPr lang="en-US" b="1" dirty="0"/>
              <a:t>Logistic Regression model </a:t>
            </a:r>
            <a:r>
              <a:rPr lang="en-US" dirty="0"/>
              <a:t>was </a:t>
            </a:r>
            <a:r>
              <a:rPr lang="en-US" b="1" dirty="0"/>
              <a:t>chosen</a:t>
            </a:r>
            <a:r>
              <a:rPr lang="en-US" dirty="0"/>
              <a:t> to classify attrition as it was found to have the best model statistical metrics as below,  and it </a:t>
            </a:r>
            <a:r>
              <a:rPr lang="en-US" b="1" dirty="0">
                <a:solidFill>
                  <a:srgbClr val="0070C0"/>
                </a:solidFill>
              </a:rPr>
              <a:t>attained</a:t>
            </a:r>
            <a:r>
              <a:rPr lang="en-US" dirty="0">
                <a:solidFill>
                  <a:srgbClr val="0070C0"/>
                </a:solidFill>
              </a:rPr>
              <a:t> </a:t>
            </a:r>
            <a:r>
              <a:rPr lang="en-US" b="1" dirty="0">
                <a:solidFill>
                  <a:srgbClr val="0070C0"/>
                </a:solidFill>
              </a:rPr>
              <a:t>more than 60% sensitivity and specificity (60 each = 120 total)</a:t>
            </a:r>
            <a:r>
              <a:rPr lang="en-US" dirty="0">
                <a:solidFill>
                  <a:srgbClr val="0070C0"/>
                </a:solidFill>
              </a:rPr>
              <a:t> </a:t>
            </a:r>
            <a:r>
              <a:rPr lang="en-US" dirty="0"/>
              <a:t>for the training and the validation set.</a:t>
            </a:r>
          </a:p>
          <a:p>
            <a:endParaRPr lang="en-US" dirty="0"/>
          </a:p>
          <a:p>
            <a:endParaRPr lang="en-US" dirty="0"/>
          </a:p>
          <a:p>
            <a:endParaRPr lang="en-US" dirty="0"/>
          </a:p>
          <a:p>
            <a:r>
              <a:rPr lang="en-US" dirty="0"/>
              <a:t> </a:t>
            </a:r>
          </a:p>
          <a:p>
            <a:pPr lvl="1"/>
            <a:endParaRPr lang="en-US" sz="2000" dirty="0"/>
          </a:p>
        </p:txBody>
      </p:sp>
      <p:graphicFrame>
        <p:nvGraphicFramePr>
          <p:cNvPr id="4" name="Table 3">
            <a:extLst>
              <a:ext uri="{FF2B5EF4-FFF2-40B4-BE49-F238E27FC236}">
                <a16:creationId xmlns:a16="http://schemas.microsoft.com/office/drawing/2014/main" id="{B0FE1B17-5B87-4C35-A1C7-B33DD2E8EE6F}"/>
              </a:ext>
            </a:extLst>
          </p:cNvPr>
          <p:cNvGraphicFramePr>
            <a:graphicFrameLocks noGrp="1"/>
          </p:cNvGraphicFramePr>
          <p:nvPr>
            <p:extLst>
              <p:ext uri="{D42A27DB-BD31-4B8C-83A1-F6EECF244321}">
                <p14:modId xmlns:p14="http://schemas.microsoft.com/office/powerpoint/2010/main" val="3828374915"/>
              </p:ext>
            </p:extLst>
          </p:nvPr>
        </p:nvGraphicFramePr>
        <p:xfrm>
          <a:off x="1490523" y="3299562"/>
          <a:ext cx="4605476" cy="1556966"/>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444446">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89.27%</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93.78%</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61.11%</a:t>
                      </a:r>
                    </a:p>
                  </a:txBody>
                  <a:tcPr/>
                </a:tc>
                <a:extLst>
                  <a:ext uri="{0D108BD9-81ED-4DB2-BD59-A6C34878D82A}">
                    <a16:rowId xmlns:a16="http://schemas.microsoft.com/office/drawing/2014/main" val="2893812047"/>
                  </a:ext>
                </a:extLst>
              </a:tr>
            </a:tbl>
          </a:graphicData>
        </a:graphic>
      </p:graphicFrame>
      <p:sp>
        <p:nvSpPr>
          <p:cNvPr id="7" name="TextBox 6">
            <a:extLst>
              <a:ext uri="{FF2B5EF4-FFF2-40B4-BE49-F238E27FC236}">
                <a16:creationId xmlns:a16="http://schemas.microsoft.com/office/drawing/2014/main" id="{3D949F05-7746-4AD2-A260-5021B17BAE37}"/>
              </a:ext>
            </a:extLst>
          </p:cNvPr>
          <p:cNvSpPr txBox="1"/>
          <p:nvPr/>
        </p:nvSpPr>
        <p:spPr>
          <a:xfrm>
            <a:off x="463825" y="4503162"/>
            <a:ext cx="12364279" cy="2585323"/>
          </a:xfrm>
          <a:prstGeom prst="rect">
            <a:avLst/>
          </a:prstGeom>
          <a:noFill/>
        </p:spPr>
        <p:txBody>
          <a:bodyPr wrap="square" rtlCol="0">
            <a:spAutoFit/>
          </a:bodyPr>
          <a:lstStyle/>
          <a:p>
            <a:endParaRPr lang="en-US" dirty="0"/>
          </a:p>
          <a:p>
            <a:endParaRPr lang="en-US" dirty="0"/>
          </a:p>
          <a:p>
            <a:endParaRPr lang="en-US" dirty="0"/>
          </a:p>
          <a:p>
            <a:r>
              <a:rPr lang="en-US" sz="1700" dirty="0"/>
              <a:t>The results from the “Competition Set” for classifying attrition are provided for your review in a file named “</a:t>
            </a:r>
            <a:r>
              <a:rPr lang="en-US" sz="1700" b="1" dirty="0">
                <a:solidFill>
                  <a:srgbClr val="0070C0"/>
                </a:solidFill>
              </a:rPr>
              <a:t>Case2PredictionsSrivastava Attrition.csv</a:t>
            </a:r>
            <a:r>
              <a:rPr lang="en-US" sz="1700" dirty="0"/>
              <a:t>”</a:t>
            </a:r>
          </a:p>
          <a:p>
            <a:endParaRPr lang="en-US" dirty="0"/>
          </a:p>
          <a:p>
            <a:endParaRPr lang="en-US" dirty="0"/>
          </a:p>
          <a:p>
            <a:r>
              <a:rPr lang="en-US" dirty="0"/>
              <a:t> </a:t>
            </a:r>
          </a:p>
          <a:p>
            <a:pPr lvl="1"/>
            <a:endParaRPr lang="en-US" sz="2000" dirty="0"/>
          </a:p>
        </p:txBody>
      </p:sp>
      <p:sp>
        <p:nvSpPr>
          <p:cNvPr id="3" name="Slide Number Placeholder 2">
            <a:extLst>
              <a:ext uri="{FF2B5EF4-FFF2-40B4-BE49-F238E27FC236}">
                <a16:creationId xmlns:a16="http://schemas.microsoft.com/office/drawing/2014/main" id="{AAE824A2-5683-4A32-9103-0E85AC9F7328}"/>
              </a:ext>
            </a:extLst>
          </p:cNvPr>
          <p:cNvSpPr>
            <a:spLocks noGrp="1"/>
          </p:cNvSpPr>
          <p:nvPr>
            <p:ph type="sldNum" sz="quarter" idx="12"/>
          </p:nvPr>
        </p:nvSpPr>
        <p:spPr/>
        <p:txBody>
          <a:bodyPr/>
          <a:lstStyle/>
          <a:p>
            <a:fld id="{B3BBC119-FF63-8647-8D0E-09BB0DE91E94}" type="slidenum">
              <a:rPr lang="en-US" smtClean="0"/>
              <a:t>20</a:t>
            </a:fld>
            <a:endParaRPr lang="en-US"/>
          </a:p>
        </p:txBody>
      </p:sp>
    </p:spTree>
    <p:extLst>
      <p:ext uri="{BB962C8B-B14F-4D97-AF65-F5344CB8AC3E}">
        <p14:creationId xmlns:p14="http://schemas.microsoft.com/office/powerpoint/2010/main" val="37571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391801"/>
            <a:ext cx="11781183" cy="772800"/>
          </a:xfrm>
        </p:spPr>
        <p:txBody>
          <a:bodyPr>
            <a:normAutofit fontScale="90000"/>
          </a:bodyPr>
          <a:lstStyle/>
          <a:p>
            <a:br>
              <a:rPr lang="en-US" sz="2200" dirty="0"/>
            </a:br>
            <a:br>
              <a:rPr lang="en-US" sz="2200" dirty="0"/>
            </a:br>
            <a:r>
              <a:rPr lang="en-US" sz="2200" b="1" dirty="0"/>
              <a:t>Competition dataset for Predicting monthly income</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397565" y="1247707"/>
            <a:ext cx="11953461" cy="4832092"/>
          </a:xfrm>
          <a:prstGeom prst="rect">
            <a:avLst/>
          </a:prstGeom>
          <a:noFill/>
        </p:spPr>
        <p:txBody>
          <a:bodyPr wrap="square" rtlCol="0">
            <a:spAutoFit/>
          </a:bodyPr>
          <a:lstStyle/>
          <a:p>
            <a:endParaRPr lang="en-US" dirty="0"/>
          </a:p>
          <a:p>
            <a:r>
              <a:rPr lang="en-US" dirty="0"/>
              <a:t>Predicting Monthly income for the “Competition Set” from the “</a:t>
            </a:r>
            <a:r>
              <a:rPr lang="en-US" b="1" dirty="0"/>
              <a:t>CaseStudy2CompSet No Salary.csv</a:t>
            </a:r>
            <a:r>
              <a:rPr lang="en-US" dirty="0"/>
              <a:t>” file:-</a:t>
            </a:r>
          </a:p>
          <a:p>
            <a:endParaRPr lang="en-US" dirty="0"/>
          </a:p>
          <a:p>
            <a:r>
              <a:rPr lang="en-US" b="1" dirty="0"/>
              <a:t>Linear Regression model </a:t>
            </a:r>
            <a:r>
              <a:rPr lang="en-US" dirty="0"/>
              <a:t>was chosen to predict monthly income for the attrition dataset.</a:t>
            </a:r>
          </a:p>
          <a:p>
            <a:r>
              <a:rPr lang="en-US" dirty="0"/>
              <a:t>The regression model had </a:t>
            </a:r>
            <a:r>
              <a:rPr lang="en-US" b="1" dirty="0"/>
              <a:t>RMSE (Root Mean square error)  of 1095.578 </a:t>
            </a:r>
            <a:r>
              <a:rPr lang="en-US" dirty="0"/>
              <a:t>and </a:t>
            </a:r>
            <a:r>
              <a:rPr lang="en-US" dirty="0">
                <a:solidFill>
                  <a:srgbClr val="0070C0"/>
                </a:solidFill>
              </a:rPr>
              <a:t>it attained RMSE &lt; $3000 </a:t>
            </a:r>
            <a:r>
              <a:rPr lang="en-US" dirty="0"/>
              <a:t>for the training and the validation set.</a:t>
            </a:r>
          </a:p>
          <a:p>
            <a:endParaRPr lang="en-US" dirty="0"/>
          </a:p>
          <a:p>
            <a:r>
              <a:rPr lang="en-US" dirty="0"/>
              <a:t>Following variables were found to be significant in predicting the monthly income from the linear regression model:-</a:t>
            </a:r>
          </a:p>
          <a:p>
            <a:pPr marL="742950" lvl="1" indent="-285750">
              <a:buFont typeface="Wingdings" panose="05000000000000000000" pitchFamily="2" charset="2"/>
              <a:buChar char="Ø"/>
            </a:pPr>
            <a:r>
              <a:rPr lang="en-US" dirty="0">
                <a:solidFill>
                  <a:srgbClr val="00B050"/>
                </a:solidFill>
              </a:rPr>
              <a:t>Total Working Years</a:t>
            </a:r>
          </a:p>
          <a:p>
            <a:pPr marL="742950" lvl="1" indent="-285750">
              <a:buFont typeface="Wingdings" panose="05000000000000000000" pitchFamily="2" charset="2"/>
              <a:buChar char="Ø"/>
            </a:pPr>
            <a:r>
              <a:rPr lang="en-US" dirty="0">
                <a:solidFill>
                  <a:srgbClr val="00B050"/>
                </a:solidFill>
              </a:rPr>
              <a:t>Job Level </a:t>
            </a:r>
          </a:p>
          <a:p>
            <a:pPr marL="742950" lvl="1" indent="-285750">
              <a:buFont typeface="Wingdings" panose="05000000000000000000" pitchFamily="2" charset="2"/>
              <a:buChar char="Ø"/>
            </a:pPr>
            <a:r>
              <a:rPr lang="en-US" dirty="0">
                <a:solidFill>
                  <a:srgbClr val="00B050"/>
                </a:solidFill>
              </a:rPr>
              <a:t>Job Role</a:t>
            </a:r>
          </a:p>
          <a:p>
            <a:pPr marL="742950" lvl="1" indent="-285750">
              <a:buFont typeface="Wingdings" panose="05000000000000000000" pitchFamily="2" charset="2"/>
              <a:buChar char="Ø"/>
            </a:pPr>
            <a:r>
              <a:rPr lang="en-US" dirty="0"/>
              <a:t>Business Travel (Rarely)</a:t>
            </a:r>
          </a:p>
          <a:p>
            <a:pPr marL="742950" lvl="1" indent="-285750">
              <a:buFont typeface="Wingdings" panose="05000000000000000000" pitchFamily="2" charset="2"/>
              <a:buChar char="Ø"/>
            </a:pPr>
            <a:r>
              <a:rPr lang="en-US" dirty="0"/>
              <a:t>Education (High) </a:t>
            </a:r>
          </a:p>
          <a:p>
            <a:endParaRPr lang="en-US" dirty="0"/>
          </a:p>
          <a:p>
            <a:r>
              <a:rPr lang="en-US" dirty="0"/>
              <a:t>The results from the “Competition Set” for predicting monthly salary are provided for your review in a file named “</a:t>
            </a:r>
            <a:r>
              <a:rPr lang="en-US" b="1" dirty="0">
                <a:solidFill>
                  <a:srgbClr val="0070C0"/>
                </a:solidFill>
              </a:rPr>
              <a:t>Case2PredictionsSrivastava Salary.csv</a:t>
            </a:r>
            <a:r>
              <a:rPr lang="en-US" dirty="0"/>
              <a:t>” </a:t>
            </a:r>
          </a:p>
          <a:p>
            <a:pPr lvl="1"/>
            <a:endParaRPr lang="en-US" sz="2000" dirty="0"/>
          </a:p>
        </p:txBody>
      </p:sp>
      <p:sp>
        <p:nvSpPr>
          <p:cNvPr id="3" name="Slide Number Placeholder 2">
            <a:extLst>
              <a:ext uri="{FF2B5EF4-FFF2-40B4-BE49-F238E27FC236}">
                <a16:creationId xmlns:a16="http://schemas.microsoft.com/office/drawing/2014/main" id="{D83341CC-9D80-4740-9DDE-F35DE49AB9D8}"/>
              </a:ext>
            </a:extLst>
          </p:cNvPr>
          <p:cNvSpPr>
            <a:spLocks noGrp="1"/>
          </p:cNvSpPr>
          <p:nvPr>
            <p:ph type="sldNum" sz="quarter" idx="12"/>
          </p:nvPr>
        </p:nvSpPr>
        <p:spPr/>
        <p:txBody>
          <a:bodyPr/>
          <a:lstStyle/>
          <a:p>
            <a:fld id="{B3BBC119-FF63-8647-8D0E-09BB0DE91E94}" type="slidenum">
              <a:rPr lang="en-US" smtClean="0"/>
              <a:t>21</a:t>
            </a:fld>
            <a:endParaRPr lang="en-US"/>
          </a:p>
        </p:txBody>
      </p:sp>
    </p:spTree>
    <p:extLst>
      <p:ext uri="{BB962C8B-B14F-4D97-AF65-F5344CB8AC3E}">
        <p14:creationId xmlns:p14="http://schemas.microsoft.com/office/powerpoint/2010/main" val="37619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p:txBody>
          <a:bodyPr/>
          <a:lstStyle/>
          <a:p>
            <a:r>
              <a:rPr lang="en-US" dirty="0"/>
              <a:t>Additional Slides</a:t>
            </a:r>
          </a:p>
        </p:txBody>
      </p:sp>
      <p:sp>
        <p:nvSpPr>
          <p:cNvPr id="3" name="TextBox 2">
            <a:extLst>
              <a:ext uri="{FF2B5EF4-FFF2-40B4-BE49-F238E27FC236}">
                <a16:creationId xmlns:a16="http://schemas.microsoft.com/office/drawing/2014/main" id="{7260CFC6-DD31-1648-A159-657B7574E35F}"/>
              </a:ext>
            </a:extLst>
          </p:cNvPr>
          <p:cNvSpPr txBox="1"/>
          <p:nvPr/>
        </p:nvSpPr>
        <p:spPr>
          <a:xfrm>
            <a:off x="1162008" y="3008243"/>
            <a:ext cx="9612010" cy="1384995"/>
          </a:xfrm>
          <a:prstGeom prst="rect">
            <a:avLst/>
          </a:prstGeom>
          <a:noFill/>
        </p:spPr>
        <p:txBody>
          <a:bodyPr wrap="square" rtlCol="0">
            <a:spAutoFit/>
          </a:bodyPr>
          <a:lstStyle/>
          <a:p>
            <a:r>
              <a:rPr lang="en-US" sz="2800" dirty="0"/>
              <a:t>Please find some additional slides down below, which will provide additional insights into the analysis of employee attrition and those slides may also help answer many of your questions.</a:t>
            </a:r>
          </a:p>
        </p:txBody>
      </p:sp>
      <p:sp>
        <p:nvSpPr>
          <p:cNvPr id="4" name="Slide Number Placeholder 3">
            <a:extLst>
              <a:ext uri="{FF2B5EF4-FFF2-40B4-BE49-F238E27FC236}">
                <a16:creationId xmlns:a16="http://schemas.microsoft.com/office/drawing/2014/main" id="{A15577E3-EF80-4D1D-A18C-DDB6BD5C1B6A}"/>
              </a:ext>
            </a:extLst>
          </p:cNvPr>
          <p:cNvSpPr>
            <a:spLocks noGrp="1"/>
          </p:cNvSpPr>
          <p:nvPr>
            <p:ph type="sldNum" sz="quarter" idx="12"/>
          </p:nvPr>
        </p:nvSpPr>
        <p:spPr/>
        <p:txBody>
          <a:bodyPr/>
          <a:lstStyle/>
          <a:p>
            <a:fld id="{B3BBC119-FF63-8647-8D0E-09BB0DE91E94}" type="slidenum">
              <a:rPr lang="en-US" smtClean="0"/>
              <a:t>22</a:t>
            </a:fld>
            <a:endParaRPr lang="en-US"/>
          </a:p>
        </p:txBody>
      </p:sp>
    </p:spTree>
    <p:extLst>
      <p:ext uri="{BB962C8B-B14F-4D97-AF65-F5344CB8AC3E}">
        <p14:creationId xmlns:p14="http://schemas.microsoft.com/office/powerpoint/2010/main" val="3047604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646331"/>
          </a:xfrm>
        </p:spPr>
        <p:txBody>
          <a:bodyPr>
            <a:normAutofit fontScale="90000"/>
          </a:bodyPr>
          <a:lstStyle/>
          <a:p>
            <a:br>
              <a:rPr lang="en-US" sz="2200" dirty="0"/>
            </a:br>
            <a:br>
              <a:rPr lang="en-US" sz="2200" dirty="0"/>
            </a:br>
            <a:r>
              <a:rPr lang="en-US" sz="2200" b="1" dirty="0">
                <a:solidFill>
                  <a:srgbClr val="0070C0"/>
                </a:solidFill>
              </a:rPr>
              <a:t>SMOTE method</a:t>
            </a:r>
            <a:r>
              <a:rPr lang="en-US" sz="2200" dirty="0"/>
              <a:t>: Solving Unbalanced data problem</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65651" y="941405"/>
            <a:ext cx="11953461" cy="2369880"/>
          </a:xfrm>
          <a:prstGeom prst="rect">
            <a:avLst/>
          </a:prstGeom>
          <a:noFill/>
        </p:spPr>
        <p:txBody>
          <a:bodyPr wrap="square" rtlCol="0">
            <a:spAutoFit/>
          </a:bodyPr>
          <a:lstStyle/>
          <a:p>
            <a:r>
              <a:rPr lang="en-US" sz="1600" dirty="0"/>
              <a:t>Unbalanced classification problems cause problems to many learning algorithms. These problems are characterized by the uneven proportion of cases that are available for each class of the problem.</a:t>
            </a:r>
          </a:p>
          <a:p>
            <a:endParaRPr lang="en-US" sz="1600" dirty="0"/>
          </a:p>
          <a:p>
            <a:r>
              <a:rPr lang="en-US" sz="1600" b="1" dirty="0"/>
              <a:t>SMOTE</a:t>
            </a:r>
            <a:r>
              <a:rPr lang="en-US" sz="1600" dirty="0"/>
              <a:t> is a well-known algorithm to fight this problem. The general idea of this method is to artificially </a:t>
            </a:r>
            <a:r>
              <a:rPr lang="en-US" sz="1600" b="1" dirty="0">
                <a:solidFill>
                  <a:srgbClr val="00B050"/>
                </a:solidFill>
              </a:rPr>
              <a:t>generate new examples of the minority class</a:t>
            </a:r>
            <a:r>
              <a:rPr lang="en-US" sz="1600" dirty="0">
                <a:solidFill>
                  <a:srgbClr val="00B050"/>
                </a:solidFill>
              </a:rPr>
              <a:t> </a:t>
            </a:r>
            <a:r>
              <a:rPr lang="en-US" sz="1600" dirty="0"/>
              <a:t>using the nearest neighbors of these cases. Furthermore, the </a:t>
            </a:r>
            <a:r>
              <a:rPr lang="en-US" sz="1600" b="1" dirty="0">
                <a:solidFill>
                  <a:srgbClr val="00B050"/>
                </a:solidFill>
              </a:rPr>
              <a:t>majority class examples are also under-sampled</a:t>
            </a:r>
            <a:r>
              <a:rPr lang="en-US" sz="1600" dirty="0"/>
              <a:t>, leading to a more balanced dataset.</a:t>
            </a:r>
          </a:p>
          <a:p>
            <a:endParaRPr lang="en-US" sz="1600" dirty="0"/>
          </a:p>
          <a:p>
            <a:r>
              <a:rPr lang="en-US" sz="1600" dirty="0"/>
              <a:t>The attrition dataset was balanced using SMOTE technique, and the </a:t>
            </a:r>
            <a:r>
              <a:rPr lang="en-US" sz="1600" b="1" dirty="0"/>
              <a:t>balanced dataset </a:t>
            </a:r>
            <a:r>
              <a:rPr lang="en-US" sz="1600" dirty="0"/>
              <a:t>has now distribution as for attrition observations:-</a:t>
            </a:r>
          </a:p>
          <a:p>
            <a:endParaRPr lang="en-US" sz="2000" b="1" dirty="0">
              <a:solidFill>
                <a:srgbClr val="00B050"/>
              </a:solidFill>
            </a:endParaRPr>
          </a:p>
        </p:txBody>
      </p:sp>
      <p:pic>
        <p:nvPicPr>
          <p:cNvPr id="4" name="Picture 3">
            <a:extLst>
              <a:ext uri="{FF2B5EF4-FFF2-40B4-BE49-F238E27FC236}">
                <a16:creationId xmlns:a16="http://schemas.microsoft.com/office/drawing/2014/main" id="{7C7A481D-1BDE-4EBC-B624-EFBB3ADFF4D8}"/>
              </a:ext>
            </a:extLst>
          </p:cNvPr>
          <p:cNvPicPr>
            <a:picLocks noChangeAspect="1"/>
          </p:cNvPicPr>
          <p:nvPr/>
        </p:nvPicPr>
        <p:blipFill>
          <a:blip r:embed="rId2"/>
          <a:stretch>
            <a:fillRect/>
          </a:stretch>
        </p:blipFill>
        <p:spPr>
          <a:xfrm>
            <a:off x="2451000" y="3122365"/>
            <a:ext cx="6865278" cy="3311066"/>
          </a:xfrm>
          <a:prstGeom prst="rect">
            <a:avLst/>
          </a:prstGeom>
        </p:spPr>
      </p:pic>
      <p:sp>
        <p:nvSpPr>
          <p:cNvPr id="3" name="Slide Number Placeholder 2">
            <a:extLst>
              <a:ext uri="{FF2B5EF4-FFF2-40B4-BE49-F238E27FC236}">
                <a16:creationId xmlns:a16="http://schemas.microsoft.com/office/drawing/2014/main" id="{B63B4C6F-C1B9-4D84-984A-29173BDB21BC}"/>
              </a:ext>
            </a:extLst>
          </p:cNvPr>
          <p:cNvSpPr>
            <a:spLocks noGrp="1"/>
          </p:cNvSpPr>
          <p:nvPr>
            <p:ph type="sldNum" sz="quarter" idx="12"/>
          </p:nvPr>
        </p:nvSpPr>
        <p:spPr/>
        <p:txBody>
          <a:bodyPr/>
          <a:lstStyle/>
          <a:p>
            <a:fld id="{B3BBC119-FF63-8647-8D0E-09BB0DE91E94}" type="slidenum">
              <a:rPr lang="en-US" smtClean="0"/>
              <a:t>23</a:t>
            </a:fld>
            <a:endParaRPr lang="en-US"/>
          </a:p>
        </p:txBody>
      </p:sp>
    </p:spTree>
    <p:extLst>
      <p:ext uri="{BB962C8B-B14F-4D97-AF65-F5344CB8AC3E}">
        <p14:creationId xmlns:p14="http://schemas.microsoft.com/office/powerpoint/2010/main" val="1732660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357809" y="165652"/>
            <a:ext cx="11177856" cy="738664"/>
          </a:xfrm>
        </p:spPr>
        <p:txBody>
          <a:bodyPr>
            <a:normAutofit fontScale="90000"/>
          </a:bodyPr>
          <a:lstStyle/>
          <a:p>
            <a:r>
              <a:rPr lang="en-US" dirty="0"/>
              <a:t>K-NN Model</a:t>
            </a:r>
            <a:br>
              <a:rPr lang="en-US" dirty="0"/>
            </a:br>
            <a:r>
              <a:rPr lang="en-US" sz="2200" dirty="0"/>
              <a:t>with </a:t>
            </a:r>
            <a:r>
              <a:rPr lang="en-US" sz="2200" dirty="0">
                <a:solidFill>
                  <a:srgbClr val="0070C0"/>
                </a:solidFill>
              </a:rPr>
              <a:t>cross validation </a:t>
            </a:r>
            <a:r>
              <a:rPr lang="en-US" sz="2200" dirty="0"/>
              <a:t>on the </a:t>
            </a:r>
            <a:r>
              <a:rPr lang="en-US" sz="2200" b="1" dirty="0">
                <a:solidFill>
                  <a:srgbClr val="00B050"/>
                </a:solidFill>
              </a:rPr>
              <a:t>BALANACED</a:t>
            </a:r>
            <a:r>
              <a:rPr lang="en-US" sz="2200" dirty="0"/>
              <a:t> dataset</a:t>
            </a:r>
            <a:endParaRPr lang="en-US" sz="2200" dirty="0">
              <a:solidFill>
                <a:srgbClr val="0070C0"/>
              </a:solidFill>
            </a:endParaRPr>
          </a:p>
        </p:txBody>
      </p:sp>
      <p:graphicFrame>
        <p:nvGraphicFramePr>
          <p:cNvPr id="12" name="Content Placeholder 11">
            <a:extLst>
              <a:ext uri="{FF2B5EF4-FFF2-40B4-BE49-F238E27FC236}">
                <a16:creationId xmlns:a16="http://schemas.microsoft.com/office/drawing/2014/main" id="{CF41203D-5813-3844-9463-B0E1946C7654}"/>
              </a:ext>
            </a:extLst>
          </p:cNvPr>
          <p:cNvGraphicFramePr>
            <a:graphicFrameLocks noGrp="1"/>
          </p:cNvGraphicFramePr>
          <p:nvPr>
            <p:ph idx="1"/>
            <p:extLst>
              <p:ext uri="{D42A27DB-BD31-4B8C-83A1-F6EECF244321}">
                <p14:modId xmlns:p14="http://schemas.microsoft.com/office/powerpoint/2010/main" val="1782195264"/>
              </p:ext>
            </p:extLst>
          </p:nvPr>
        </p:nvGraphicFramePr>
        <p:xfrm>
          <a:off x="140198" y="1019730"/>
          <a:ext cx="6684671" cy="1412216"/>
        </p:xfrm>
        <a:graphic>
          <a:graphicData uri="http://schemas.openxmlformats.org/drawingml/2006/table">
            <a:tbl>
              <a:tblPr firstRow="1" bandRow="1">
                <a:tableStyleId>{5C22544A-7EE6-4342-B048-85BDC9FD1C3A}</a:tableStyleId>
              </a:tblPr>
              <a:tblGrid>
                <a:gridCol w="2509235">
                  <a:extLst>
                    <a:ext uri="{9D8B030D-6E8A-4147-A177-3AD203B41FA5}">
                      <a16:colId xmlns:a16="http://schemas.microsoft.com/office/drawing/2014/main" val="3810122123"/>
                    </a:ext>
                  </a:extLst>
                </a:gridCol>
                <a:gridCol w="2161684">
                  <a:extLst>
                    <a:ext uri="{9D8B030D-6E8A-4147-A177-3AD203B41FA5}">
                      <a16:colId xmlns:a16="http://schemas.microsoft.com/office/drawing/2014/main" val="1078267391"/>
                    </a:ext>
                  </a:extLst>
                </a:gridCol>
                <a:gridCol w="2013752">
                  <a:extLst>
                    <a:ext uri="{9D8B030D-6E8A-4147-A177-3AD203B41FA5}">
                      <a16:colId xmlns:a16="http://schemas.microsoft.com/office/drawing/2014/main" val="3135327589"/>
                    </a:ext>
                  </a:extLst>
                </a:gridCol>
              </a:tblGrid>
              <a:tr h="410842">
                <a:tc>
                  <a:txBody>
                    <a:bodyPr/>
                    <a:lstStyle/>
                    <a:p>
                      <a:pPr algn="ctr"/>
                      <a:r>
                        <a:rPr lang="en-US" sz="1600" dirty="0">
                          <a:solidFill>
                            <a:schemeClr val="tx1"/>
                          </a:solidFill>
                        </a:rPr>
                        <a:t>Confusion Matrix </a:t>
                      </a:r>
                    </a:p>
                    <a:p>
                      <a:pPr algn="ctr"/>
                      <a:r>
                        <a:rPr lang="en-US" sz="1600" dirty="0">
                          <a:solidFill>
                            <a:schemeClr val="tx1"/>
                          </a:solidFill>
                        </a:rPr>
                        <a:t>(for k=7)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Attrition “No”</a:t>
                      </a:r>
                    </a:p>
                  </a:txBody>
                  <a:tcPr/>
                </a:tc>
                <a:tc>
                  <a:txBody>
                    <a:bodyPr/>
                    <a:lstStyle/>
                    <a:p>
                      <a:pPr algn="ctr"/>
                      <a:r>
                        <a:rPr lang="en-US" dirty="0">
                          <a:solidFill>
                            <a:schemeClr val="tx1"/>
                          </a:solidFill>
                        </a:rPr>
                        <a:t>Attrition “Yes”</a:t>
                      </a:r>
                    </a:p>
                  </a:txBody>
                  <a:tcPr/>
                </a:tc>
                <a:extLst>
                  <a:ext uri="{0D108BD9-81ED-4DB2-BD59-A6C34878D82A}">
                    <a16:rowId xmlns:a16="http://schemas.microsoft.com/office/drawing/2014/main" val="3181781633"/>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Predicted as</a:t>
                      </a:r>
                      <a:r>
                        <a:rPr lang="en-US" sz="1400" b="1" kern="1200" dirty="0">
                          <a:solidFill>
                            <a:schemeClr val="dk1"/>
                          </a:solidFill>
                          <a:latin typeface="+mn-lt"/>
                          <a:ea typeface="+mn-ea"/>
                          <a:cs typeface="+mn-cs"/>
                        </a:rPr>
                        <a:t> Attrition </a:t>
                      </a:r>
                      <a:r>
                        <a:rPr lang="en-US" sz="1400" b="1" dirty="0">
                          <a:solidFill>
                            <a:schemeClr val="tx1"/>
                          </a:solidFill>
                        </a:rPr>
                        <a:t>“No”</a:t>
                      </a:r>
                    </a:p>
                  </a:txBody>
                  <a:tcPr/>
                </a:tc>
                <a:tc>
                  <a:txBody>
                    <a:bodyPr/>
                    <a:lstStyle/>
                    <a:p>
                      <a:pPr algn="ctr"/>
                      <a:r>
                        <a:rPr lang="en-US" dirty="0">
                          <a:solidFill>
                            <a:srgbClr val="00B050"/>
                          </a:solidFill>
                        </a:rPr>
                        <a:t>36</a:t>
                      </a:r>
                    </a:p>
                  </a:txBody>
                  <a:tcPr/>
                </a:tc>
                <a:tc>
                  <a:txBody>
                    <a:bodyPr/>
                    <a:lstStyle/>
                    <a:p>
                      <a:pPr algn="ctr"/>
                      <a:r>
                        <a:rPr lang="en-US" dirty="0"/>
                        <a:t>21</a:t>
                      </a:r>
                    </a:p>
                  </a:txBody>
                  <a:tcPr/>
                </a:tc>
                <a:extLst>
                  <a:ext uri="{0D108BD9-81ED-4DB2-BD59-A6C34878D82A}">
                    <a16:rowId xmlns:a16="http://schemas.microsoft.com/office/drawing/2014/main" val="1601843255"/>
                  </a:ext>
                </a:extLst>
              </a:tr>
              <a:tr h="41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Predicted as Attrition “Yes”</a:t>
                      </a:r>
                    </a:p>
                  </a:txBody>
                  <a:tcPr/>
                </a:tc>
                <a:tc>
                  <a:txBody>
                    <a:bodyPr/>
                    <a:lstStyle/>
                    <a:p>
                      <a:pPr algn="ctr"/>
                      <a:r>
                        <a:rPr lang="en-US" dirty="0"/>
                        <a:t>52</a:t>
                      </a:r>
                    </a:p>
                  </a:txBody>
                  <a:tcPr/>
                </a:tc>
                <a:tc>
                  <a:txBody>
                    <a:bodyPr/>
                    <a:lstStyle/>
                    <a:p>
                      <a:pPr algn="ctr"/>
                      <a:r>
                        <a:rPr lang="en-US" dirty="0">
                          <a:solidFill>
                            <a:srgbClr val="FF0000"/>
                          </a:solidFill>
                        </a:rPr>
                        <a:t>102</a:t>
                      </a:r>
                    </a:p>
                  </a:txBody>
                  <a:tcPr/>
                </a:tc>
                <a:extLst>
                  <a:ext uri="{0D108BD9-81ED-4DB2-BD59-A6C34878D82A}">
                    <a16:rowId xmlns:a16="http://schemas.microsoft.com/office/drawing/2014/main" val="2593643289"/>
                  </a:ext>
                </a:extLst>
              </a:tr>
            </a:tbl>
          </a:graphicData>
        </a:graphic>
      </p:graphicFrame>
      <p:graphicFrame>
        <p:nvGraphicFramePr>
          <p:cNvPr id="4" name="Table 3">
            <a:extLst>
              <a:ext uri="{FF2B5EF4-FFF2-40B4-BE49-F238E27FC236}">
                <a16:creationId xmlns:a16="http://schemas.microsoft.com/office/drawing/2014/main" id="{E888F495-8F86-8A48-83A1-6AC55744DDBF}"/>
              </a:ext>
            </a:extLst>
          </p:cNvPr>
          <p:cNvGraphicFramePr>
            <a:graphicFrameLocks noGrp="1"/>
          </p:cNvGraphicFramePr>
          <p:nvPr>
            <p:extLst>
              <p:ext uri="{D42A27DB-BD31-4B8C-83A1-F6EECF244321}">
                <p14:modId xmlns:p14="http://schemas.microsoft.com/office/powerpoint/2010/main" val="2250973293"/>
              </p:ext>
            </p:extLst>
          </p:nvPr>
        </p:nvGraphicFramePr>
        <p:xfrm>
          <a:off x="6930189" y="1032297"/>
          <a:ext cx="4605476" cy="1483360"/>
        </p:xfrm>
        <a:graphic>
          <a:graphicData uri="http://schemas.openxmlformats.org/drawingml/2006/table">
            <a:tbl>
              <a:tblPr firstRow="1" bandRow="1">
                <a:tableStyleId>{5C22544A-7EE6-4342-B048-85BDC9FD1C3A}</a:tableStyleId>
              </a:tblPr>
              <a:tblGrid>
                <a:gridCol w="2302738">
                  <a:extLst>
                    <a:ext uri="{9D8B030D-6E8A-4147-A177-3AD203B41FA5}">
                      <a16:colId xmlns:a16="http://schemas.microsoft.com/office/drawing/2014/main" val="857326631"/>
                    </a:ext>
                  </a:extLst>
                </a:gridCol>
                <a:gridCol w="2302738">
                  <a:extLst>
                    <a:ext uri="{9D8B030D-6E8A-4147-A177-3AD203B41FA5}">
                      <a16:colId xmlns:a16="http://schemas.microsoft.com/office/drawing/2014/main" val="1033502000"/>
                    </a:ext>
                  </a:extLst>
                </a:gridCol>
              </a:tblGrid>
              <a:tr h="370840">
                <a:tc>
                  <a:txBody>
                    <a:bodyPr/>
                    <a:lstStyle/>
                    <a:p>
                      <a:pPr algn="ctr"/>
                      <a:r>
                        <a:rPr lang="en-US" dirty="0">
                          <a:solidFill>
                            <a:schemeClr val="tx1"/>
                          </a:solidFill>
                        </a:rPr>
                        <a:t>Metric</a:t>
                      </a:r>
                    </a:p>
                  </a:txBody>
                  <a:tcPr/>
                </a:tc>
                <a:tc>
                  <a:txBody>
                    <a:bodyPr/>
                    <a:lstStyle/>
                    <a:p>
                      <a:pPr algn="ctr"/>
                      <a:r>
                        <a:rPr lang="en-US" dirty="0">
                          <a:solidFill>
                            <a:schemeClr val="tx1"/>
                          </a:solidFill>
                        </a:rPr>
                        <a:t>Value</a:t>
                      </a:r>
                    </a:p>
                  </a:txBody>
                  <a:tcPr/>
                </a:tc>
                <a:extLst>
                  <a:ext uri="{0D108BD9-81ED-4DB2-BD59-A6C34878D82A}">
                    <a16:rowId xmlns:a16="http://schemas.microsoft.com/office/drawing/2014/main" val="3765359002"/>
                  </a:ext>
                </a:extLst>
              </a:tr>
              <a:tr h="370840">
                <a:tc>
                  <a:txBody>
                    <a:bodyPr/>
                    <a:lstStyle/>
                    <a:p>
                      <a:pPr algn="ctr"/>
                      <a:r>
                        <a:rPr lang="en-US" dirty="0"/>
                        <a:t>Accuracy</a:t>
                      </a:r>
                    </a:p>
                  </a:txBody>
                  <a:tcPr/>
                </a:tc>
                <a:tc>
                  <a:txBody>
                    <a:bodyPr/>
                    <a:lstStyle/>
                    <a:p>
                      <a:pPr algn="ctr"/>
                      <a:r>
                        <a:rPr lang="en-US" dirty="0"/>
                        <a:t>65.4%</a:t>
                      </a:r>
                    </a:p>
                  </a:txBody>
                  <a:tcPr/>
                </a:tc>
                <a:extLst>
                  <a:ext uri="{0D108BD9-81ED-4DB2-BD59-A6C34878D82A}">
                    <a16:rowId xmlns:a16="http://schemas.microsoft.com/office/drawing/2014/main" val="3385186186"/>
                  </a:ext>
                </a:extLst>
              </a:tr>
              <a:tr h="370840">
                <a:tc>
                  <a:txBody>
                    <a:bodyPr/>
                    <a:lstStyle/>
                    <a:p>
                      <a:pPr algn="ctr"/>
                      <a:r>
                        <a:rPr lang="en-US" dirty="0"/>
                        <a:t>Sensitivity</a:t>
                      </a:r>
                    </a:p>
                  </a:txBody>
                  <a:tcPr/>
                </a:tc>
                <a:tc>
                  <a:txBody>
                    <a:bodyPr/>
                    <a:lstStyle/>
                    <a:p>
                      <a:pPr algn="ctr"/>
                      <a:r>
                        <a:rPr lang="en-US" dirty="0"/>
                        <a:t>40.91%</a:t>
                      </a:r>
                    </a:p>
                  </a:txBody>
                  <a:tcPr/>
                </a:tc>
                <a:extLst>
                  <a:ext uri="{0D108BD9-81ED-4DB2-BD59-A6C34878D82A}">
                    <a16:rowId xmlns:a16="http://schemas.microsoft.com/office/drawing/2014/main" val="313301981"/>
                  </a:ext>
                </a:extLst>
              </a:tr>
              <a:tr h="370840">
                <a:tc>
                  <a:txBody>
                    <a:bodyPr/>
                    <a:lstStyle/>
                    <a:p>
                      <a:pPr algn="ctr"/>
                      <a:r>
                        <a:rPr lang="en-US" dirty="0"/>
                        <a:t>Specificity</a:t>
                      </a:r>
                    </a:p>
                  </a:txBody>
                  <a:tcPr/>
                </a:tc>
                <a:tc>
                  <a:txBody>
                    <a:bodyPr/>
                    <a:lstStyle/>
                    <a:p>
                      <a:pPr algn="ctr"/>
                      <a:r>
                        <a:rPr lang="en-US" dirty="0"/>
                        <a:t>82.93%</a:t>
                      </a:r>
                    </a:p>
                  </a:txBody>
                  <a:tcPr/>
                </a:tc>
                <a:extLst>
                  <a:ext uri="{0D108BD9-81ED-4DB2-BD59-A6C34878D82A}">
                    <a16:rowId xmlns:a16="http://schemas.microsoft.com/office/drawing/2014/main" val="2893812047"/>
                  </a:ext>
                </a:extLst>
              </a:tr>
            </a:tbl>
          </a:graphicData>
        </a:graphic>
      </p:graphicFrame>
      <p:sp>
        <p:nvSpPr>
          <p:cNvPr id="8" name="TextBox 7">
            <a:extLst>
              <a:ext uri="{FF2B5EF4-FFF2-40B4-BE49-F238E27FC236}">
                <a16:creationId xmlns:a16="http://schemas.microsoft.com/office/drawing/2014/main" id="{56DDDA7F-65E3-4B79-9130-26F05EDF61F8}"/>
              </a:ext>
            </a:extLst>
          </p:cNvPr>
          <p:cNvSpPr txBox="1"/>
          <p:nvPr/>
        </p:nvSpPr>
        <p:spPr>
          <a:xfrm>
            <a:off x="192856" y="2856015"/>
            <a:ext cx="6579353" cy="3647152"/>
          </a:xfrm>
          <a:prstGeom prst="rect">
            <a:avLst/>
          </a:prstGeom>
          <a:noFill/>
        </p:spPr>
        <p:txBody>
          <a:bodyPr wrap="square" rtlCol="0">
            <a:spAutoFit/>
          </a:bodyPr>
          <a:lstStyle/>
          <a:p>
            <a:r>
              <a:rPr lang="en-US" sz="2000" dirty="0"/>
              <a:t>Conclusions from the k-NN model, which is using the balanced dataset from SMOTE method:-</a:t>
            </a:r>
          </a:p>
          <a:p>
            <a:endParaRPr lang="en-US" sz="2000" dirty="0"/>
          </a:p>
          <a:p>
            <a:pPr marL="285750" indent="-285750">
              <a:buFont typeface="Arial" panose="020B0604020202020204" pitchFamily="34" charset="0"/>
              <a:buChar char="•"/>
            </a:pPr>
            <a:r>
              <a:rPr lang="en-US" sz="2000" dirty="0"/>
              <a:t>It was observed that by using the balanced data on attrition  for k-NN model, we have </a:t>
            </a:r>
            <a:r>
              <a:rPr lang="en-US" sz="2000" b="1" dirty="0">
                <a:solidFill>
                  <a:srgbClr val="00B050"/>
                </a:solidFill>
              </a:rPr>
              <a:t>much better specificity of 82.93%, </a:t>
            </a:r>
            <a:r>
              <a:rPr lang="en-US" sz="2000" dirty="0"/>
              <a:t>but now the </a:t>
            </a:r>
            <a:r>
              <a:rPr lang="en-US" sz="2000" dirty="0">
                <a:solidFill>
                  <a:srgbClr val="00B0F0"/>
                </a:solidFill>
              </a:rPr>
              <a:t>accuracy and sensitivity of the k-NN model goes </a:t>
            </a:r>
            <a:r>
              <a:rPr lang="en-US" sz="2000" dirty="0"/>
              <a:t>down. So we have to make cognizant decision of trade-off for which statistic metric we are targeting while using the k-NN model.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B0BC7945-3FE2-47CB-AF7F-39F9F2486B8E}"/>
              </a:ext>
            </a:extLst>
          </p:cNvPr>
          <p:cNvSpPr txBox="1"/>
          <p:nvPr/>
        </p:nvSpPr>
        <p:spPr>
          <a:xfrm>
            <a:off x="6930189" y="2711580"/>
            <a:ext cx="5572301" cy="738664"/>
          </a:xfrm>
          <a:prstGeom prst="rect">
            <a:avLst/>
          </a:prstGeom>
          <a:noFill/>
        </p:spPr>
        <p:txBody>
          <a:bodyPr wrap="square" rtlCol="0">
            <a:spAutoFit/>
          </a:bodyPr>
          <a:lstStyle/>
          <a:p>
            <a:r>
              <a:rPr lang="en-US" sz="1400" b="1" dirty="0"/>
              <a:t>Accuracy</a:t>
            </a:r>
            <a:r>
              <a:rPr lang="en-US" sz="1400" dirty="0"/>
              <a:t>:  </a:t>
            </a:r>
            <a:r>
              <a:rPr lang="en-US" sz="1200" dirty="0"/>
              <a:t>Number of correctly classified observations/total</a:t>
            </a:r>
          </a:p>
          <a:p>
            <a:r>
              <a:rPr lang="en-US" sz="1400" b="1" dirty="0"/>
              <a:t>Sensitivity</a:t>
            </a:r>
            <a:r>
              <a:rPr lang="en-US" sz="1400" dirty="0"/>
              <a:t>: </a:t>
            </a:r>
            <a:r>
              <a:rPr lang="en-US" sz="1200" dirty="0"/>
              <a:t>Number of correctly identified successes/true number of successes</a:t>
            </a:r>
          </a:p>
          <a:p>
            <a:r>
              <a:rPr lang="en-US" sz="1400" b="1" dirty="0"/>
              <a:t>Specificity</a:t>
            </a:r>
            <a:r>
              <a:rPr lang="en-US" sz="1400" dirty="0"/>
              <a:t>: </a:t>
            </a:r>
            <a:r>
              <a:rPr lang="en-US" sz="1200" dirty="0"/>
              <a:t>Number of correctly identified failures/true number of failures</a:t>
            </a:r>
            <a:endParaRPr lang="en-US" sz="1400" dirty="0"/>
          </a:p>
        </p:txBody>
      </p:sp>
      <p:sp>
        <p:nvSpPr>
          <p:cNvPr id="3" name="Slide Number Placeholder 2">
            <a:extLst>
              <a:ext uri="{FF2B5EF4-FFF2-40B4-BE49-F238E27FC236}">
                <a16:creationId xmlns:a16="http://schemas.microsoft.com/office/drawing/2014/main" id="{EF39D070-1FBD-4008-9AD4-DBE5ED9C45FF}"/>
              </a:ext>
            </a:extLst>
          </p:cNvPr>
          <p:cNvSpPr>
            <a:spLocks noGrp="1"/>
          </p:cNvSpPr>
          <p:nvPr>
            <p:ph type="sldNum" sz="quarter" idx="12"/>
          </p:nvPr>
        </p:nvSpPr>
        <p:spPr/>
        <p:txBody>
          <a:bodyPr/>
          <a:lstStyle/>
          <a:p>
            <a:fld id="{B3BBC119-FF63-8647-8D0E-09BB0DE91E94}" type="slidenum">
              <a:rPr lang="en-US" smtClean="0"/>
              <a:t>24</a:t>
            </a:fld>
            <a:endParaRPr lang="en-US"/>
          </a:p>
        </p:txBody>
      </p:sp>
    </p:spTree>
    <p:extLst>
      <p:ext uri="{BB962C8B-B14F-4D97-AF65-F5344CB8AC3E}">
        <p14:creationId xmlns:p14="http://schemas.microsoft.com/office/powerpoint/2010/main" val="395765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410816" y="224558"/>
            <a:ext cx="11224593" cy="676590"/>
          </a:xfrm>
        </p:spPr>
        <p:txBody>
          <a:bodyPr>
            <a:normAutofit fontScale="90000"/>
          </a:bodyPr>
          <a:lstStyle/>
          <a:p>
            <a:r>
              <a:rPr lang="en-US" dirty="0"/>
              <a:t>Summary of the employee attrition dataset</a:t>
            </a:r>
          </a:p>
        </p:txBody>
      </p:sp>
      <p:sp>
        <p:nvSpPr>
          <p:cNvPr id="6" name="TextBox 5">
            <a:extLst>
              <a:ext uri="{FF2B5EF4-FFF2-40B4-BE49-F238E27FC236}">
                <a16:creationId xmlns:a16="http://schemas.microsoft.com/office/drawing/2014/main" id="{1E8833B8-5C47-EE49-B531-4DD89ED7B7B4}"/>
              </a:ext>
            </a:extLst>
          </p:cNvPr>
          <p:cNvSpPr txBox="1"/>
          <p:nvPr/>
        </p:nvSpPr>
        <p:spPr>
          <a:xfrm>
            <a:off x="463827" y="1103876"/>
            <a:ext cx="11728173" cy="233910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Dataset Structure: </a:t>
            </a:r>
            <a:r>
              <a:rPr lang="en-US" sz="1600" b="1" dirty="0">
                <a:solidFill>
                  <a:srgbClr val="0070C0"/>
                </a:solidFill>
              </a:rPr>
              <a:t>870 observations (rows), 36 features (variables)</a:t>
            </a:r>
          </a:p>
          <a:p>
            <a:pPr marL="285750" indent="-285750">
              <a:buFont typeface="Arial" panose="020B0604020202020204" pitchFamily="34" charset="0"/>
              <a:buChar char="•"/>
            </a:pPr>
            <a:r>
              <a:rPr lang="en-US" sz="1600" b="1" dirty="0"/>
              <a:t>Missing Data: </a:t>
            </a:r>
            <a:r>
              <a:rPr lang="en-US" sz="1600" dirty="0"/>
              <a:t>Luckily for us, there is no missing data, this will make it easier to work with the dataset.</a:t>
            </a:r>
          </a:p>
          <a:p>
            <a:pPr marL="285750" indent="-285750">
              <a:buFont typeface="Arial" panose="020B0604020202020204" pitchFamily="34" charset="0"/>
              <a:buChar char="•"/>
            </a:pPr>
            <a:r>
              <a:rPr lang="en-US" sz="1600" b="1" dirty="0"/>
              <a:t>Data Type: </a:t>
            </a:r>
            <a:r>
              <a:rPr lang="en-US" sz="1600" dirty="0"/>
              <a:t>We only have two datatypes in this dataset: factors and integers</a:t>
            </a:r>
          </a:p>
          <a:p>
            <a:pPr marL="285750" indent="-285750">
              <a:buFont typeface="Arial" panose="020B0604020202020204" pitchFamily="34" charset="0"/>
              <a:buChar char="•"/>
            </a:pPr>
            <a:r>
              <a:rPr lang="en-US" sz="1600" b="1" dirty="0"/>
              <a:t>Label </a:t>
            </a:r>
            <a:r>
              <a:rPr lang="en-US" sz="1600" dirty="0"/>
              <a:t>"</a:t>
            </a:r>
            <a:r>
              <a:rPr lang="en-US" sz="1600" b="1" dirty="0">
                <a:solidFill>
                  <a:srgbClr val="0070C0"/>
                </a:solidFill>
              </a:rPr>
              <a:t>Attrition</a:t>
            </a:r>
            <a:r>
              <a:rPr lang="en-US" sz="1600" dirty="0"/>
              <a:t>" is the label in our dataset and we would like to find out why employees are leaving the organization!</a:t>
            </a:r>
          </a:p>
          <a:p>
            <a:pPr marL="285750" indent="-285750">
              <a:buFont typeface="Arial" panose="020B0604020202020204" pitchFamily="34" charset="0"/>
              <a:buChar char="•"/>
            </a:pPr>
            <a:r>
              <a:rPr lang="en-US" sz="1600" b="1" dirty="0"/>
              <a:t>Imbalanced dataset: </a:t>
            </a:r>
            <a:r>
              <a:rPr lang="en-US" sz="1600" dirty="0"/>
              <a:t>730 (84% of cases) employees did not leave the organization while 140 (16% of cases) did leave the organization making our dataset to be considered imbalanced since more people stay in the organization than they actually leave.</a:t>
            </a:r>
          </a:p>
          <a:p>
            <a:pPr marL="285750" indent="-285750">
              <a:buFont typeface="Arial" panose="020B0604020202020204" pitchFamily="34" charset="0"/>
              <a:buChar char="•"/>
            </a:pPr>
            <a:r>
              <a:rPr lang="en-US" sz="1600" b="1" dirty="0"/>
              <a:t>Distribution of our Labels: </a:t>
            </a:r>
            <a:r>
              <a:rPr lang="en-US" sz="1600" b="1" dirty="0">
                <a:solidFill>
                  <a:srgbClr val="00B050"/>
                </a:solidFill>
              </a:rPr>
              <a:t>84%</a:t>
            </a:r>
            <a:r>
              <a:rPr lang="en-US" sz="1600" dirty="0">
                <a:solidFill>
                  <a:srgbClr val="00B050"/>
                </a:solidFill>
              </a:rPr>
              <a:t> </a:t>
            </a:r>
            <a:r>
              <a:rPr lang="en-US" sz="1600" dirty="0"/>
              <a:t>of employees did not quit the organization while </a:t>
            </a:r>
            <a:r>
              <a:rPr lang="en-US" sz="1600" b="1" dirty="0">
                <a:solidFill>
                  <a:srgbClr val="FF0000"/>
                </a:solidFill>
              </a:rPr>
              <a:t>16%</a:t>
            </a:r>
            <a:r>
              <a:rPr lang="en-US" sz="1600" dirty="0"/>
              <a:t> did leave the organization. Knowing that we are dealing with an imbalanced dataset will help us determine what will be the best approach to implement our predictive model.</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F0CC1387-6A50-4345-9EB5-8E2842C50F4D}"/>
              </a:ext>
            </a:extLst>
          </p:cNvPr>
          <p:cNvPicPr>
            <a:picLocks noChangeAspect="1"/>
          </p:cNvPicPr>
          <p:nvPr/>
        </p:nvPicPr>
        <p:blipFill>
          <a:blip r:embed="rId2"/>
          <a:stretch>
            <a:fillRect/>
          </a:stretch>
        </p:blipFill>
        <p:spPr>
          <a:xfrm>
            <a:off x="5923720" y="3204443"/>
            <a:ext cx="5804453" cy="3454143"/>
          </a:xfrm>
          <a:prstGeom prst="rect">
            <a:avLst/>
          </a:prstGeom>
        </p:spPr>
      </p:pic>
      <p:pic>
        <p:nvPicPr>
          <p:cNvPr id="5" name="Picture 4">
            <a:extLst>
              <a:ext uri="{FF2B5EF4-FFF2-40B4-BE49-F238E27FC236}">
                <a16:creationId xmlns:a16="http://schemas.microsoft.com/office/drawing/2014/main" id="{AC922DFA-3D86-4F43-B5BF-15B668B5C210}"/>
              </a:ext>
            </a:extLst>
          </p:cNvPr>
          <p:cNvPicPr>
            <a:picLocks noChangeAspect="1"/>
          </p:cNvPicPr>
          <p:nvPr/>
        </p:nvPicPr>
        <p:blipFill>
          <a:blip r:embed="rId3"/>
          <a:stretch>
            <a:fillRect/>
          </a:stretch>
        </p:blipFill>
        <p:spPr>
          <a:xfrm>
            <a:off x="410816" y="3179298"/>
            <a:ext cx="5367131" cy="3454144"/>
          </a:xfrm>
          <a:prstGeom prst="rect">
            <a:avLst/>
          </a:prstGeom>
        </p:spPr>
      </p:pic>
      <p:sp>
        <p:nvSpPr>
          <p:cNvPr id="3" name="Slide Number Placeholder 2">
            <a:extLst>
              <a:ext uri="{FF2B5EF4-FFF2-40B4-BE49-F238E27FC236}">
                <a16:creationId xmlns:a16="http://schemas.microsoft.com/office/drawing/2014/main" id="{F1D100B1-F64B-48EE-99FF-FFAD5A8EE3BE}"/>
              </a:ext>
            </a:extLst>
          </p:cNvPr>
          <p:cNvSpPr>
            <a:spLocks noGrp="1"/>
          </p:cNvSpPr>
          <p:nvPr>
            <p:ph type="sldNum" sz="quarter" idx="12"/>
          </p:nvPr>
        </p:nvSpPr>
        <p:spPr/>
        <p:txBody>
          <a:bodyPr/>
          <a:lstStyle/>
          <a:p>
            <a:fld id="{B3BBC119-FF63-8647-8D0E-09BB0DE91E94}" type="slidenum">
              <a:rPr lang="en-US" smtClean="0"/>
              <a:t>3</a:t>
            </a:fld>
            <a:endParaRPr lang="en-US"/>
          </a:p>
        </p:txBody>
      </p:sp>
    </p:spTree>
    <p:extLst>
      <p:ext uri="{BB962C8B-B14F-4D97-AF65-F5344CB8AC3E}">
        <p14:creationId xmlns:p14="http://schemas.microsoft.com/office/powerpoint/2010/main" val="142831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198783" y="117811"/>
            <a:ext cx="11728173" cy="438051"/>
          </a:xfrm>
        </p:spPr>
        <p:txBody>
          <a:bodyPr>
            <a:noAutofit/>
          </a:bodyPr>
          <a:lstStyle/>
          <a:p>
            <a:r>
              <a:rPr lang="en-US" sz="2000" dirty="0"/>
              <a:t>Correlation of the VARIABLES from employee attrition dataset</a:t>
            </a:r>
          </a:p>
        </p:txBody>
      </p:sp>
      <p:sp>
        <p:nvSpPr>
          <p:cNvPr id="6" name="TextBox 5">
            <a:extLst>
              <a:ext uri="{FF2B5EF4-FFF2-40B4-BE49-F238E27FC236}">
                <a16:creationId xmlns:a16="http://schemas.microsoft.com/office/drawing/2014/main" id="{1E8833B8-5C47-EE49-B531-4DD89ED7B7B4}"/>
              </a:ext>
            </a:extLst>
          </p:cNvPr>
          <p:cNvSpPr txBox="1"/>
          <p:nvPr/>
        </p:nvSpPr>
        <p:spPr>
          <a:xfrm>
            <a:off x="331306" y="657549"/>
            <a:ext cx="11728173" cy="2677656"/>
          </a:xfrm>
          <a:prstGeom prst="rect">
            <a:avLst/>
          </a:prstGeom>
          <a:noFill/>
        </p:spPr>
        <p:txBody>
          <a:bodyPr wrap="square" rtlCol="0">
            <a:spAutoFit/>
          </a:bodyPr>
          <a:lstStyle/>
          <a:p>
            <a:r>
              <a:rPr lang="en-US" sz="1500" dirty="0"/>
              <a:t>Before modelling, we need to find out the variables that could be important in predicting the outcome. Therefore we do some univariate and bivariate data analysis to discover insights and try to correlate the data.</a:t>
            </a:r>
          </a:p>
          <a:p>
            <a:r>
              <a:rPr lang="en-US" sz="1500" b="1" dirty="0">
                <a:solidFill>
                  <a:srgbClr val="0070C0"/>
                </a:solidFill>
              </a:rPr>
              <a:t>Correlation Matrix Plot </a:t>
            </a:r>
            <a:r>
              <a:rPr lang="en-US" sz="1500" dirty="0"/>
              <a:t>is used to predict correlation between numeric variables. Some of the correlated variables are:-</a:t>
            </a:r>
          </a:p>
          <a:p>
            <a:pPr marL="742950" lvl="1" indent="-285750">
              <a:buFont typeface="Wingdings" panose="05000000000000000000" pitchFamily="2" charset="2"/>
              <a:buChar char="Ø"/>
            </a:pPr>
            <a:r>
              <a:rPr lang="en-US" sz="1500" dirty="0"/>
              <a:t>Age variable is correlated with TotalWorkingYears</a:t>
            </a:r>
          </a:p>
          <a:p>
            <a:pPr marL="742950" lvl="1" indent="-285750">
              <a:buFont typeface="Wingdings" panose="05000000000000000000" pitchFamily="2" charset="2"/>
              <a:buChar char="Ø"/>
            </a:pPr>
            <a:r>
              <a:rPr lang="en-US" sz="1500" dirty="0"/>
              <a:t>TotalWorkingYears correlated with MonthlyIncome</a:t>
            </a:r>
          </a:p>
          <a:p>
            <a:pPr marL="742950" lvl="1" indent="-285750">
              <a:buFont typeface="Wingdings" panose="05000000000000000000" pitchFamily="2" charset="2"/>
              <a:buChar char="Ø"/>
            </a:pPr>
            <a:r>
              <a:rPr lang="en-US" sz="1500" dirty="0"/>
              <a:t>YearsWithCurrManager also correlated with YearsAtCompany</a:t>
            </a:r>
          </a:p>
          <a:p>
            <a:pPr marL="742950" lvl="1" indent="-285750">
              <a:buFont typeface="Wingdings" panose="05000000000000000000" pitchFamily="2" charset="2"/>
              <a:buChar char="Ø"/>
            </a:pPr>
            <a:r>
              <a:rPr lang="en-US" sz="1500" dirty="0"/>
              <a:t>YearsWithCurrManger correlated with YearsInCurrentRole</a:t>
            </a:r>
          </a:p>
          <a:p>
            <a:pPr marL="742950" lvl="1" indent="-285750">
              <a:buFont typeface="Wingdings" panose="05000000000000000000" pitchFamily="2" charset="2"/>
              <a:buChar char="Ø"/>
            </a:pPr>
            <a:r>
              <a:rPr lang="en-US" sz="1500" dirty="0"/>
              <a:t>YearsInCurrentRole correlated with YearsAtCompany</a:t>
            </a:r>
          </a:p>
          <a:p>
            <a:r>
              <a:rPr lang="en-US" sz="1500" b="1" dirty="0">
                <a:solidFill>
                  <a:srgbClr val="0070C0"/>
                </a:solidFill>
              </a:rPr>
              <a:t>From the correlation plot, we see that the predictor variables are less correlated to each other. </a:t>
            </a:r>
            <a:r>
              <a:rPr lang="en-US" sz="1500" dirty="0"/>
              <a:t>The variables years at company, years in currentrole, years since last promotion, years with current manager, total working years each have negative correlation.</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D1DF684E-23F5-4DA2-A7E7-D95C61701153}"/>
              </a:ext>
            </a:extLst>
          </p:cNvPr>
          <p:cNvPicPr>
            <a:picLocks noChangeAspect="1"/>
          </p:cNvPicPr>
          <p:nvPr/>
        </p:nvPicPr>
        <p:blipFill>
          <a:blip r:embed="rId2"/>
          <a:stretch>
            <a:fillRect/>
          </a:stretch>
        </p:blipFill>
        <p:spPr>
          <a:xfrm>
            <a:off x="2054087" y="3034748"/>
            <a:ext cx="6838121" cy="3691460"/>
          </a:xfrm>
          <a:prstGeom prst="rect">
            <a:avLst/>
          </a:prstGeom>
        </p:spPr>
      </p:pic>
      <p:sp>
        <p:nvSpPr>
          <p:cNvPr id="3" name="Slide Number Placeholder 2">
            <a:extLst>
              <a:ext uri="{FF2B5EF4-FFF2-40B4-BE49-F238E27FC236}">
                <a16:creationId xmlns:a16="http://schemas.microsoft.com/office/drawing/2014/main" id="{1E311CF6-BA4A-4F4D-B260-1CEB27AB74EE}"/>
              </a:ext>
            </a:extLst>
          </p:cNvPr>
          <p:cNvSpPr>
            <a:spLocks noGrp="1"/>
          </p:cNvSpPr>
          <p:nvPr>
            <p:ph type="sldNum" sz="quarter" idx="12"/>
          </p:nvPr>
        </p:nvSpPr>
        <p:spPr/>
        <p:txBody>
          <a:bodyPr/>
          <a:lstStyle/>
          <a:p>
            <a:fld id="{B3BBC119-FF63-8647-8D0E-09BB0DE91E94}" type="slidenum">
              <a:rPr lang="en-US" smtClean="0"/>
              <a:t>4</a:t>
            </a:fld>
            <a:endParaRPr lang="en-US"/>
          </a:p>
        </p:txBody>
      </p:sp>
    </p:spTree>
    <p:extLst>
      <p:ext uri="{BB962C8B-B14F-4D97-AF65-F5344CB8AC3E}">
        <p14:creationId xmlns:p14="http://schemas.microsoft.com/office/powerpoint/2010/main" val="228529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410816" y="224558"/>
            <a:ext cx="11025809" cy="676590"/>
          </a:xfrm>
        </p:spPr>
        <p:txBody>
          <a:bodyPr>
            <a:normAutofit/>
          </a:bodyPr>
          <a:lstStyle/>
          <a:p>
            <a:r>
              <a:rPr lang="en-US" sz="2000" dirty="0"/>
              <a:t>Attrition Vs Pay rates: Income levels for the attrition employees</a:t>
            </a:r>
          </a:p>
        </p:txBody>
      </p:sp>
      <p:sp>
        <p:nvSpPr>
          <p:cNvPr id="6" name="TextBox 5">
            <a:extLst>
              <a:ext uri="{FF2B5EF4-FFF2-40B4-BE49-F238E27FC236}">
                <a16:creationId xmlns:a16="http://schemas.microsoft.com/office/drawing/2014/main" id="{1E8833B8-5C47-EE49-B531-4DD89ED7B7B4}"/>
              </a:ext>
            </a:extLst>
          </p:cNvPr>
          <p:cNvSpPr txBox="1"/>
          <p:nvPr/>
        </p:nvSpPr>
        <p:spPr>
          <a:xfrm>
            <a:off x="463827" y="1103876"/>
            <a:ext cx="117281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density plot clearly shows on a very high level that </a:t>
            </a:r>
            <a:r>
              <a:rPr lang="en-US" b="1" dirty="0"/>
              <a:t>employees with lower monthly income of </a:t>
            </a:r>
            <a:r>
              <a:rPr lang="en-US" b="1" dirty="0">
                <a:solidFill>
                  <a:srgbClr val="0070C0"/>
                </a:solidFill>
              </a:rPr>
              <a:t>less than $5000 </a:t>
            </a:r>
            <a:r>
              <a:rPr lang="en-US" b="1" dirty="0"/>
              <a:t>have </a:t>
            </a:r>
            <a:r>
              <a:rPr lang="en-US" b="1" dirty="0">
                <a:solidFill>
                  <a:srgbClr val="0070C0"/>
                </a:solidFill>
              </a:rPr>
              <a:t>higher</a:t>
            </a:r>
            <a:r>
              <a:rPr lang="en-US" b="1" dirty="0"/>
              <a:t> attrition levels.</a:t>
            </a:r>
          </a:p>
          <a:p>
            <a:pPr marL="285750" indent="-285750">
              <a:buFont typeface="Arial" panose="020B0604020202020204" pitchFamily="34" charset="0"/>
              <a:buChar char="•"/>
            </a:pPr>
            <a:r>
              <a:rPr lang="en-US" dirty="0"/>
              <a:t>It is wise to draw a boxplot to understand the monthly income and how it affects the attrition rate, it depicts that those who have been </a:t>
            </a:r>
            <a:r>
              <a:rPr lang="en-US" b="1" dirty="0">
                <a:solidFill>
                  <a:srgbClr val="0070C0"/>
                </a:solidFill>
              </a:rPr>
              <a:t>paid less monthly income will turnover more.</a:t>
            </a:r>
            <a:endParaRPr lang="en-US" dirty="0">
              <a:solidFill>
                <a:srgbClr val="0070C0"/>
              </a:solidFill>
            </a:endParaRP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7" name="Picture 6">
            <a:extLst>
              <a:ext uri="{FF2B5EF4-FFF2-40B4-BE49-F238E27FC236}">
                <a16:creationId xmlns:a16="http://schemas.microsoft.com/office/drawing/2014/main" id="{692FC944-218C-4B64-9AEE-7CA0FB2F5AD7}"/>
              </a:ext>
            </a:extLst>
          </p:cNvPr>
          <p:cNvPicPr>
            <a:picLocks noChangeAspect="1"/>
          </p:cNvPicPr>
          <p:nvPr/>
        </p:nvPicPr>
        <p:blipFill>
          <a:blip r:embed="rId2"/>
          <a:stretch>
            <a:fillRect/>
          </a:stretch>
        </p:blipFill>
        <p:spPr>
          <a:xfrm>
            <a:off x="410816" y="2654885"/>
            <a:ext cx="5473149" cy="3978556"/>
          </a:xfrm>
          <a:prstGeom prst="rect">
            <a:avLst/>
          </a:prstGeom>
        </p:spPr>
      </p:pic>
      <p:pic>
        <p:nvPicPr>
          <p:cNvPr id="8" name="Picture 7">
            <a:extLst>
              <a:ext uri="{FF2B5EF4-FFF2-40B4-BE49-F238E27FC236}">
                <a16:creationId xmlns:a16="http://schemas.microsoft.com/office/drawing/2014/main" id="{DA35D589-71FD-4CC8-AE71-697768D58424}"/>
              </a:ext>
            </a:extLst>
          </p:cNvPr>
          <p:cNvPicPr>
            <a:picLocks noChangeAspect="1"/>
          </p:cNvPicPr>
          <p:nvPr/>
        </p:nvPicPr>
        <p:blipFill>
          <a:blip r:embed="rId3"/>
          <a:stretch>
            <a:fillRect/>
          </a:stretch>
        </p:blipFill>
        <p:spPr>
          <a:xfrm>
            <a:off x="6096000" y="2652526"/>
            <a:ext cx="5632173" cy="3980915"/>
          </a:xfrm>
          <a:prstGeom prst="rect">
            <a:avLst/>
          </a:prstGeom>
        </p:spPr>
      </p:pic>
      <p:sp>
        <p:nvSpPr>
          <p:cNvPr id="3" name="Slide Number Placeholder 2">
            <a:extLst>
              <a:ext uri="{FF2B5EF4-FFF2-40B4-BE49-F238E27FC236}">
                <a16:creationId xmlns:a16="http://schemas.microsoft.com/office/drawing/2014/main" id="{E8DE759A-1FA4-4026-A838-FD5F705484B4}"/>
              </a:ext>
            </a:extLst>
          </p:cNvPr>
          <p:cNvSpPr>
            <a:spLocks noGrp="1"/>
          </p:cNvSpPr>
          <p:nvPr>
            <p:ph type="sldNum" sz="quarter" idx="12"/>
          </p:nvPr>
        </p:nvSpPr>
        <p:spPr/>
        <p:txBody>
          <a:bodyPr/>
          <a:lstStyle/>
          <a:p>
            <a:fld id="{B3BBC119-FF63-8647-8D0E-09BB0DE91E94}" type="slidenum">
              <a:rPr lang="en-US" smtClean="0"/>
              <a:t>5</a:t>
            </a:fld>
            <a:endParaRPr lang="en-US"/>
          </a:p>
        </p:txBody>
      </p:sp>
    </p:spTree>
    <p:extLst>
      <p:ext uri="{BB962C8B-B14F-4D97-AF65-F5344CB8AC3E}">
        <p14:creationId xmlns:p14="http://schemas.microsoft.com/office/powerpoint/2010/main" val="335685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695739" y="154852"/>
            <a:ext cx="11025809" cy="676590"/>
          </a:xfrm>
        </p:spPr>
        <p:txBody>
          <a:bodyPr>
            <a:normAutofit fontScale="90000"/>
          </a:bodyPr>
          <a:lstStyle/>
          <a:p>
            <a:br>
              <a:rPr lang="en-US" sz="2200" dirty="0"/>
            </a:br>
            <a:r>
              <a:rPr lang="en-US" sz="2200" dirty="0"/>
              <a:t>Attrition Vs Department: </a:t>
            </a:r>
            <a:br>
              <a:rPr lang="en-US" sz="2200" dirty="0"/>
            </a:br>
            <a:r>
              <a:rPr lang="en-US" sz="2200" dirty="0"/>
              <a:t>Percentage of people who are leaving from their departments</a:t>
            </a: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238539" y="835387"/>
            <a:ext cx="11953461" cy="2092881"/>
          </a:xfrm>
          <a:prstGeom prst="rect">
            <a:avLst/>
          </a:prstGeom>
          <a:noFill/>
        </p:spPr>
        <p:txBody>
          <a:bodyPr wrap="square" rtlCol="0">
            <a:spAutoFit/>
          </a:bodyPr>
          <a:lstStyle/>
          <a:p>
            <a:r>
              <a:rPr lang="en-US" sz="1600" dirty="0"/>
              <a:t>The amount of work and stress levels obviously depends on the department a person works in, this could be a good indicator of attrition levels.</a:t>
            </a:r>
          </a:p>
          <a:p>
            <a:r>
              <a:rPr lang="en-US" sz="1600" dirty="0"/>
              <a:t>On comparing departmentwise, we can conclude that HR has seen only a marginal high in turnover rates whereas the numbers are significant in </a:t>
            </a:r>
            <a:r>
              <a:rPr lang="en-US" sz="1600" b="1" dirty="0">
                <a:solidFill>
                  <a:srgbClr val="0070C0"/>
                </a:solidFill>
              </a:rPr>
              <a:t>sales department with attrition turnover rates of 42.1%.</a:t>
            </a:r>
            <a:r>
              <a:rPr lang="en-US" sz="1600" dirty="0"/>
              <a:t>The attrition levels are not appreciable in R &amp; D where 53.6% have recorded attrition.</a:t>
            </a:r>
          </a:p>
          <a:p>
            <a:r>
              <a:rPr lang="en-US" sz="1600" dirty="0"/>
              <a:t>Additional check for the attrition levels departmentwise: </a:t>
            </a:r>
            <a:r>
              <a:rPr lang="en-US" sz="1600" b="1" dirty="0">
                <a:solidFill>
                  <a:srgbClr val="0070C0"/>
                </a:solidFill>
              </a:rPr>
              <a:t>Sales has seen higher attrition levels (about 21.6%) followed by HR(17.1%).</a:t>
            </a:r>
          </a:p>
          <a:p>
            <a:endParaRPr lang="en-US" dirty="0"/>
          </a:p>
          <a:p>
            <a:endParaRPr lang="en-US" sz="1600" dirty="0"/>
          </a:p>
        </p:txBody>
      </p:sp>
      <p:pic>
        <p:nvPicPr>
          <p:cNvPr id="4" name="Picture 3">
            <a:extLst>
              <a:ext uri="{FF2B5EF4-FFF2-40B4-BE49-F238E27FC236}">
                <a16:creationId xmlns:a16="http://schemas.microsoft.com/office/drawing/2014/main" id="{CF8A1E73-9210-4EC4-A9E7-21E99C7660FB}"/>
              </a:ext>
            </a:extLst>
          </p:cNvPr>
          <p:cNvPicPr>
            <a:picLocks noChangeAspect="1"/>
          </p:cNvPicPr>
          <p:nvPr/>
        </p:nvPicPr>
        <p:blipFill>
          <a:blip r:embed="rId2"/>
          <a:stretch>
            <a:fillRect/>
          </a:stretch>
        </p:blipFill>
        <p:spPr>
          <a:xfrm>
            <a:off x="490329" y="2544418"/>
            <a:ext cx="4625010" cy="4139646"/>
          </a:xfrm>
          <a:prstGeom prst="rect">
            <a:avLst/>
          </a:prstGeom>
        </p:spPr>
      </p:pic>
      <p:pic>
        <p:nvPicPr>
          <p:cNvPr id="7" name="Picture 6">
            <a:extLst>
              <a:ext uri="{FF2B5EF4-FFF2-40B4-BE49-F238E27FC236}">
                <a16:creationId xmlns:a16="http://schemas.microsoft.com/office/drawing/2014/main" id="{1141F8DE-4A0B-4171-8FF6-998CC1ADDC03}"/>
              </a:ext>
            </a:extLst>
          </p:cNvPr>
          <p:cNvPicPr>
            <a:picLocks noChangeAspect="1"/>
          </p:cNvPicPr>
          <p:nvPr/>
        </p:nvPicPr>
        <p:blipFill>
          <a:blip r:embed="rId3"/>
          <a:stretch>
            <a:fillRect/>
          </a:stretch>
        </p:blipFill>
        <p:spPr>
          <a:xfrm>
            <a:off x="5225065" y="2544417"/>
            <a:ext cx="6476606" cy="4139645"/>
          </a:xfrm>
          <a:prstGeom prst="rect">
            <a:avLst/>
          </a:prstGeom>
        </p:spPr>
      </p:pic>
      <p:sp>
        <p:nvSpPr>
          <p:cNvPr id="3" name="Slide Number Placeholder 2">
            <a:extLst>
              <a:ext uri="{FF2B5EF4-FFF2-40B4-BE49-F238E27FC236}">
                <a16:creationId xmlns:a16="http://schemas.microsoft.com/office/drawing/2014/main" id="{95829E80-8B70-4BBA-929D-44C69508826A}"/>
              </a:ext>
            </a:extLst>
          </p:cNvPr>
          <p:cNvSpPr>
            <a:spLocks noGrp="1"/>
          </p:cNvSpPr>
          <p:nvPr>
            <p:ph type="sldNum" sz="quarter" idx="12"/>
          </p:nvPr>
        </p:nvSpPr>
        <p:spPr/>
        <p:txBody>
          <a:bodyPr/>
          <a:lstStyle/>
          <a:p>
            <a:fld id="{B3BBC119-FF63-8647-8D0E-09BB0DE91E94}" type="slidenum">
              <a:rPr lang="en-US" smtClean="0"/>
              <a:t>6</a:t>
            </a:fld>
            <a:endParaRPr lang="en-US"/>
          </a:p>
        </p:txBody>
      </p:sp>
    </p:spTree>
    <p:extLst>
      <p:ext uri="{BB962C8B-B14F-4D97-AF65-F5344CB8AC3E}">
        <p14:creationId xmlns:p14="http://schemas.microsoft.com/office/powerpoint/2010/main" val="252914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676590"/>
          </a:xfrm>
        </p:spPr>
        <p:txBody>
          <a:bodyPr>
            <a:normAutofit fontScale="90000"/>
          </a:bodyPr>
          <a:lstStyle/>
          <a:p>
            <a:br>
              <a:rPr lang="en-US" sz="2200" dirty="0"/>
            </a:br>
            <a:br>
              <a:rPr lang="en-US" sz="2200" dirty="0"/>
            </a:br>
            <a:br>
              <a:rPr lang="en-US" sz="2200" dirty="0"/>
            </a:br>
            <a:r>
              <a:rPr lang="en-US" sz="2200" dirty="0"/>
              <a:t>Attrition Vs Marital Status:</a:t>
            </a:r>
            <a:br>
              <a:rPr lang="en-US" sz="2200" dirty="0"/>
            </a:br>
            <a:r>
              <a:rPr lang="en-US" sz="2000" dirty="0"/>
              <a:t>whether there is a relationship between attrition levels and marital status?</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981161"/>
            <a:ext cx="11953461" cy="2092881"/>
          </a:xfrm>
          <a:prstGeom prst="rect">
            <a:avLst/>
          </a:prstGeom>
          <a:noFill/>
        </p:spPr>
        <p:txBody>
          <a:bodyPr wrap="square" rtlCol="0">
            <a:spAutoFit/>
          </a:bodyPr>
          <a:lstStyle/>
          <a:p>
            <a:r>
              <a:rPr lang="en-US" sz="1600" dirty="0"/>
              <a:t>From the plot, it is understood that irrespective of the marital status, there are large people who stay with the company and do not leave. Therefore, </a:t>
            </a:r>
            <a:r>
              <a:rPr lang="en-US" sz="1600" b="1" dirty="0">
                <a:solidFill>
                  <a:srgbClr val="0070C0"/>
                </a:solidFill>
              </a:rPr>
              <a:t>marital status is a weak predictor of attrition.</a:t>
            </a:r>
          </a:p>
          <a:p>
            <a:r>
              <a:rPr lang="en-US" sz="1600" dirty="0"/>
              <a:t>Attrition Vs Marital Status Vs age Vs monthly income: Including age and monthly income and then doing the analysis for the attrition employees:</a:t>
            </a:r>
          </a:p>
          <a:p>
            <a:pPr marL="742950" lvl="1" indent="-285750">
              <a:buFont typeface="Arial" panose="020B0604020202020204" pitchFamily="34" charset="0"/>
              <a:buChar char="•"/>
            </a:pPr>
            <a:r>
              <a:rPr lang="en-US" sz="1600" dirty="0"/>
              <a:t>The trend is linear for age and monthly income across the marital status.</a:t>
            </a:r>
          </a:p>
          <a:p>
            <a:pPr marL="742950" lvl="1" indent="-285750">
              <a:buFont typeface="Arial" panose="020B0604020202020204" pitchFamily="34" charset="0"/>
              <a:buChar char="•"/>
            </a:pPr>
            <a:r>
              <a:rPr lang="en-US" sz="1600" dirty="0"/>
              <a:t>It is observed that attrition is more pronounced with “single” people across the age groups.</a:t>
            </a:r>
          </a:p>
          <a:p>
            <a:pPr marL="742950" lvl="1" indent="-285750">
              <a:buFont typeface="Arial" panose="020B0604020202020204" pitchFamily="34" charset="0"/>
              <a:buChar char="•"/>
            </a:pPr>
            <a:r>
              <a:rPr lang="en-US" sz="1600" dirty="0"/>
              <a:t>Married people having lower salary attrit more whereas divorced people have not attrited much.</a:t>
            </a:r>
          </a:p>
          <a:p>
            <a:endParaRPr lang="en-US" dirty="0"/>
          </a:p>
          <a:p>
            <a:endParaRPr lang="en-US" sz="1600" dirty="0"/>
          </a:p>
        </p:txBody>
      </p:sp>
      <p:pic>
        <p:nvPicPr>
          <p:cNvPr id="5" name="Picture 4">
            <a:extLst>
              <a:ext uri="{FF2B5EF4-FFF2-40B4-BE49-F238E27FC236}">
                <a16:creationId xmlns:a16="http://schemas.microsoft.com/office/drawing/2014/main" id="{14D77F96-0D9E-4FEE-9474-12B76B93E63F}"/>
              </a:ext>
            </a:extLst>
          </p:cNvPr>
          <p:cNvPicPr>
            <a:picLocks noChangeAspect="1"/>
          </p:cNvPicPr>
          <p:nvPr/>
        </p:nvPicPr>
        <p:blipFill>
          <a:blip r:embed="rId2"/>
          <a:stretch>
            <a:fillRect/>
          </a:stretch>
        </p:blipFill>
        <p:spPr>
          <a:xfrm>
            <a:off x="238539" y="2623930"/>
            <a:ext cx="5658678" cy="4079218"/>
          </a:xfrm>
          <a:prstGeom prst="rect">
            <a:avLst/>
          </a:prstGeom>
        </p:spPr>
      </p:pic>
      <p:pic>
        <p:nvPicPr>
          <p:cNvPr id="8" name="Picture 7">
            <a:extLst>
              <a:ext uri="{FF2B5EF4-FFF2-40B4-BE49-F238E27FC236}">
                <a16:creationId xmlns:a16="http://schemas.microsoft.com/office/drawing/2014/main" id="{65664A98-4862-46BD-A7BB-54127C0F245C}"/>
              </a:ext>
            </a:extLst>
          </p:cNvPr>
          <p:cNvPicPr>
            <a:picLocks noChangeAspect="1"/>
          </p:cNvPicPr>
          <p:nvPr/>
        </p:nvPicPr>
        <p:blipFill>
          <a:blip r:embed="rId3"/>
          <a:stretch>
            <a:fillRect/>
          </a:stretch>
        </p:blipFill>
        <p:spPr>
          <a:xfrm>
            <a:off x="5983358" y="2623930"/>
            <a:ext cx="6036364" cy="4079217"/>
          </a:xfrm>
          <a:prstGeom prst="rect">
            <a:avLst/>
          </a:prstGeom>
        </p:spPr>
      </p:pic>
      <p:sp>
        <p:nvSpPr>
          <p:cNvPr id="3" name="Slide Number Placeholder 2">
            <a:extLst>
              <a:ext uri="{FF2B5EF4-FFF2-40B4-BE49-F238E27FC236}">
                <a16:creationId xmlns:a16="http://schemas.microsoft.com/office/drawing/2014/main" id="{578A690A-E844-4F57-9CFE-B5DEFBC0ABFB}"/>
              </a:ext>
            </a:extLst>
          </p:cNvPr>
          <p:cNvSpPr>
            <a:spLocks noGrp="1"/>
          </p:cNvSpPr>
          <p:nvPr>
            <p:ph type="sldNum" sz="quarter" idx="12"/>
          </p:nvPr>
        </p:nvSpPr>
        <p:spPr/>
        <p:txBody>
          <a:bodyPr/>
          <a:lstStyle/>
          <a:p>
            <a:fld id="{B3BBC119-FF63-8647-8D0E-09BB0DE91E94}" type="slidenum">
              <a:rPr lang="en-US" smtClean="0"/>
              <a:t>7</a:t>
            </a:fld>
            <a:endParaRPr lang="en-US"/>
          </a:p>
        </p:txBody>
      </p:sp>
    </p:spTree>
    <p:extLst>
      <p:ext uri="{BB962C8B-B14F-4D97-AF65-F5344CB8AC3E}">
        <p14:creationId xmlns:p14="http://schemas.microsoft.com/office/powerpoint/2010/main" val="377072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507757"/>
          </a:xfrm>
        </p:spPr>
        <p:txBody>
          <a:bodyPr>
            <a:normAutofit fontScale="90000"/>
          </a:bodyPr>
          <a:lstStyle/>
          <a:p>
            <a:br>
              <a:rPr lang="en-US" sz="2200" dirty="0"/>
            </a:br>
            <a:br>
              <a:rPr lang="en-US" sz="2200" dirty="0"/>
            </a:br>
            <a:r>
              <a:rPr lang="en-US" sz="2200" dirty="0"/>
              <a:t>Attrition Vs Distance From Home</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808883"/>
            <a:ext cx="11953461" cy="1107996"/>
          </a:xfrm>
          <a:prstGeom prst="rect">
            <a:avLst/>
          </a:prstGeom>
          <a:noFill/>
        </p:spPr>
        <p:txBody>
          <a:bodyPr wrap="square" rtlCol="0">
            <a:spAutoFit/>
          </a:bodyPr>
          <a:lstStyle/>
          <a:p>
            <a:r>
              <a:rPr lang="en-US" sz="1600" dirty="0"/>
              <a:t>There is a higher number of people who reside near to offices and hence the </a:t>
            </a:r>
            <a:r>
              <a:rPr lang="en-US" sz="1600" b="1" dirty="0">
                <a:solidFill>
                  <a:srgbClr val="0070C0"/>
                </a:solidFill>
              </a:rPr>
              <a:t>attrition levels are lower for distance &lt;10 </a:t>
            </a:r>
            <a:r>
              <a:rPr lang="en-US" sz="1600" dirty="0"/>
              <a:t>.</a:t>
            </a:r>
          </a:p>
          <a:p>
            <a:r>
              <a:rPr lang="en-US" sz="1600" dirty="0"/>
              <a:t>With the increase in distance from home, the attrition curve overtakes the no attrition curve which is expected.</a:t>
            </a:r>
          </a:p>
          <a:p>
            <a:endParaRPr lang="en-US" dirty="0"/>
          </a:p>
          <a:p>
            <a:endParaRPr lang="en-US" sz="1600" dirty="0"/>
          </a:p>
        </p:txBody>
      </p:sp>
      <p:pic>
        <p:nvPicPr>
          <p:cNvPr id="3" name="Picture 2">
            <a:extLst>
              <a:ext uri="{FF2B5EF4-FFF2-40B4-BE49-F238E27FC236}">
                <a16:creationId xmlns:a16="http://schemas.microsoft.com/office/drawing/2014/main" id="{9990CF31-A081-42F2-8949-97004E8C0119}"/>
              </a:ext>
            </a:extLst>
          </p:cNvPr>
          <p:cNvPicPr>
            <a:picLocks noChangeAspect="1"/>
          </p:cNvPicPr>
          <p:nvPr/>
        </p:nvPicPr>
        <p:blipFill>
          <a:blip r:embed="rId2"/>
          <a:stretch>
            <a:fillRect/>
          </a:stretch>
        </p:blipFill>
        <p:spPr>
          <a:xfrm>
            <a:off x="1775791" y="1532357"/>
            <a:ext cx="8388625" cy="4987711"/>
          </a:xfrm>
          <a:prstGeom prst="rect">
            <a:avLst/>
          </a:prstGeom>
        </p:spPr>
      </p:pic>
      <p:sp>
        <p:nvSpPr>
          <p:cNvPr id="4" name="Slide Number Placeholder 3">
            <a:extLst>
              <a:ext uri="{FF2B5EF4-FFF2-40B4-BE49-F238E27FC236}">
                <a16:creationId xmlns:a16="http://schemas.microsoft.com/office/drawing/2014/main" id="{A5C1BB00-B16B-4470-92B1-4872B338D623}"/>
              </a:ext>
            </a:extLst>
          </p:cNvPr>
          <p:cNvSpPr>
            <a:spLocks noGrp="1"/>
          </p:cNvSpPr>
          <p:nvPr>
            <p:ph type="sldNum" sz="quarter" idx="12"/>
          </p:nvPr>
        </p:nvSpPr>
        <p:spPr/>
        <p:txBody>
          <a:bodyPr/>
          <a:lstStyle/>
          <a:p>
            <a:fld id="{B3BBC119-FF63-8647-8D0E-09BB0DE91E94}" type="slidenum">
              <a:rPr lang="en-US" smtClean="0"/>
              <a:t>8</a:t>
            </a:fld>
            <a:endParaRPr lang="en-US"/>
          </a:p>
        </p:txBody>
      </p:sp>
    </p:spTree>
    <p:extLst>
      <p:ext uri="{BB962C8B-B14F-4D97-AF65-F5344CB8AC3E}">
        <p14:creationId xmlns:p14="http://schemas.microsoft.com/office/powerpoint/2010/main" val="29183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F5E1-DA89-3640-B0AF-8B76F18A4807}"/>
              </a:ext>
            </a:extLst>
          </p:cNvPr>
          <p:cNvSpPr>
            <a:spLocks noGrp="1"/>
          </p:cNvSpPr>
          <p:nvPr>
            <p:ph type="title"/>
          </p:nvPr>
        </p:nvSpPr>
        <p:spPr>
          <a:xfrm>
            <a:off x="238539" y="154852"/>
            <a:ext cx="11781183" cy="507757"/>
          </a:xfrm>
        </p:spPr>
        <p:txBody>
          <a:bodyPr>
            <a:normAutofit fontScale="90000"/>
          </a:bodyPr>
          <a:lstStyle/>
          <a:p>
            <a:br>
              <a:rPr lang="en-US" sz="2200" dirty="0"/>
            </a:br>
            <a:br>
              <a:rPr lang="en-US" sz="2200" dirty="0"/>
            </a:br>
            <a:r>
              <a:rPr lang="en-US" sz="2200" dirty="0"/>
              <a:t>Attrition Vs Education</a:t>
            </a:r>
            <a:br>
              <a:rPr lang="en-US" dirty="0"/>
            </a:br>
            <a:br>
              <a:rPr lang="en-US" dirty="0"/>
            </a:br>
            <a:endParaRPr lang="en-US" dirty="0"/>
          </a:p>
        </p:txBody>
      </p:sp>
      <p:sp>
        <p:nvSpPr>
          <p:cNvPr id="6" name="TextBox 5">
            <a:extLst>
              <a:ext uri="{FF2B5EF4-FFF2-40B4-BE49-F238E27FC236}">
                <a16:creationId xmlns:a16="http://schemas.microsoft.com/office/drawing/2014/main" id="{1E8833B8-5C47-EE49-B531-4DD89ED7B7B4}"/>
              </a:ext>
            </a:extLst>
          </p:cNvPr>
          <p:cNvSpPr txBox="1"/>
          <p:nvPr/>
        </p:nvSpPr>
        <p:spPr>
          <a:xfrm>
            <a:off x="152399" y="808883"/>
            <a:ext cx="11953461" cy="830997"/>
          </a:xfrm>
          <a:prstGeom prst="rect">
            <a:avLst/>
          </a:prstGeom>
          <a:noFill/>
        </p:spPr>
        <p:txBody>
          <a:bodyPr wrap="square" rtlCol="0">
            <a:spAutoFit/>
          </a:bodyPr>
          <a:lstStyle/>
          <a:p>
            <a:r>
              <a:rPr lang="en-US" sz="1600" dirty="0"/>
              <a:t>There are more people with a bachelors degree followed by masters degree. It is seen that the attrition levels are not pronounced across education levels, but the </a:t>
            </a:r>
            <a:r>
              <a:rPr lang="en-US" sz="1600" b="1" dirty="0"/>
              <a:t>assumption is that people with </a:t>
            </a:r>
            <a:r>
              <a:rPr lang="en-US" sz="1600" b="1" dirty="0">
                <a:solidFill>
                  <a:srgbClr val="0070C0"/>
                </a:solidFill>
              </a:rPr>
              <a:t>higher education </a:t>
            </a:r>
            <a:r>
              <a:rPr lang="en-US" sz="1600" b="1" dirty="0"/>
              <a:t>expect greater challenges to work on and if they don't find that this leads to lower satisfaction levels and consequently </a:t>
            </a:r>
            <a:r>
              <a:rPr lang="en-US" sz="1600" b="1" dirty="0">
                <a:solidFill>
                  <a:srgbClr val="0070C0"/>
                </a:solidFill>
              </a:rPr>
              <a:t>to attrition</a:t>
            </a:r>
            <a:r>
              <a:rPr lang="en-US" sz="1600" b="1" dirty="0"/>
              <a:t>.</a:t>
            </a:r>
          </a:p>
        </p:txBody>
      </p:sp>
      <p:pic>
        <p:nvPicPr>
          <p:cNvPr id="3" name="Picture 2">
            <a:extLst>
              <a:ext uri="{FF2B5EF4-FFF2-40B4-BE49-F238E27FC236}">
                <a16:creationId xmlns:a16="http://schemas.microsoft.com/office/drawing/2014/main" id="{F363AA19-5A2B-41DB-9C35-448D2877F3CD}"/>
              </a:ext>
            </a:extLst>
          </p:cNvPr>
          <p:cNvPicPr>
            <a:picLocks noChangeAspect="1"/>
          </p:cNvPicPr>
          <p:nvPr/>
        </p:nvPicPr>
        <p:blipFill>
          <a:blip r:embed="rId2"/>
          <a:stretch>
            <a:fillRect/>
          </a:stretch>
        </p:blipFill>
        <p:spPr>
          <a:xfrm>
            <a:off x="1749288" y="1786154"/>
            <a:ext cx="8189843" cy="4609524"/>
          </a:xfrm>
          <a:prstGeom prst="rect">
            <a:avLst/>
          </a:prstGeom>
        </p:spPr>
      </p:pic>
      <p:sp>
        <p:nvSpPr>
          <p:cNvPr id="4" name="Slide Number Placeholder 3">
            <a:extLst>
              <a:ext uri="{FF2B5EF4-FFF2-40B4-BE49-F238E27FC236}">
                <a16:creationId xmlns:a16="http://schemas.microsoft.com/office/drawing/2014/main" id="{EE035F34-139D-422A-A81A-B406C31770E1}"/>
              </a:ext>
            </a:extLst>
          </p:cNvPr>
          <p:cNvSpPr>
            <a:spLocks noGrp="1"/>
          </p:cNvSpPr>
          <p:nvPr>
            <p:ph type="sldNum" sz="quarter" idx="12"/>
          </p:nvPr>
        </p:nvSpPr>
        <p:spPr/>
        <p:txBody>
          <a:bodyPr/>
          <a:lstStyle/>
          <a:p>
            <a:fld id="{B3BBC119-FF63-8647-8D0E-09BB0DE91E94}" type="slidenum">
              <a:rPr lang="en-US" smtClean="0"/>
              <a:t>9</a:t>
            </a:fld>
            <a:endParaRPr lang="en-US"/>
          </a:p>
        </p:txBody>
      </p:sp>
    </p:spTree>
    <p:extLst>
      <p:ext uri="{BB962C8B-B14F-4D97-AF65-F5344CB8AC3E}">
        <p14:creationId xmlns:p14="http://schemas.microsoft.com/office/powerpoint/2010/main" val="11804115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{8E52A979-54DC-894D-BAA5-F7511130D45A}tf10001120</Template>
  <TotalTime>5426</TotalTime>
  <Words>2630</Words>
  <Application>Microsoft Office PowerPoint</Application>
  <PresentationFormat>Widescreen</PresentationFormat>
  <Paragraphs>267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vt:lpstr>
      <vt:lpstr>Parcel</vt:lpstr>
      <vt:lpstr>DDS-Analytics Presentation ON case study for Employee Attrition To CEO and CFO of Frito Lay</vt:lpstr>
      <vt:lpstr>what is Attrition and what determines it?</vt:lpstr>
      <vt:lpstr>Summary of the employee attrition dataset</vt:lpstr>
      <vt:lpstr>Correlation of the VARIABLES from employee attrition dataset</vt:lpstr>
      <vt:lpstr>Attrition Vs Pay rates: Income levels for the attrition employees</vt:lpstr>
      <vt:lpstr> Attrition Vs Department:  Percentage of people who are leaving from their departments </vt:lpstr>
      <vt:lpstr>   Attrition Vs Marital Status: whether there is a relationship between attrition levels and marital status?  </vt:lpstr>
      <vt:lpstr>  Attrition Vs Distance From Home  </vt:lpstr>
      <vt:lpstr>  Attrition Vs Education  </vt:lpstr>
      <vt:lpstr>  Attrition Vs Total Working Years  </vt:lpstr>
      <vt:lpstr>  Attrition Vs Job Satisfaction  </vt:lpstr>
      <vt:lpstr>  Attrition Vs Work life balance  </vt:lpstr>
      <vt:lpstr>  Attrition Vs Environment Satisfaction  </vt:lpstr>
      <vt:lpstr>  Attrition Vs OverTime  </vt:lpstr>
      <vt:lpstr>  Attrition for years of experience vs monthly salary and their correlation  </vt:lpstr>
      <vt:lpstr>  Feature Selection: Multicollinearity (VIF) &amp; data preparation  </vt:lpstr>
      <vt:lpstr>Logistic regression Model</vt:lpstr>
      <vt:lpstr>K-NN Model with cross validation after hyper parameter tuning</vt:lpstr>
      <vt:lpstr>K-NN Model Leave One Out k-NN or Internal CV k-NN</vt:lpstr>
      <vt:lpstr>  Competition dataset for Classifying attrition  </vt:lpstr>
      <vt:lpstr>  Competition dataset for Predicting monthly income  </vt:lpstr>
      <vt:lpstr>Additional Slides</vt:lpstr>
      <vt:lpstr>  SMOTE method: Solving Unbalanced data problem  </vt:lpstr>
      <vt:lpstr>K-NN Model with cross validation on the BALANACED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Initial EDA</dc:title>
  <dc:creator>Microsoft Office User</dc:creator>
  <cp:lastModifiedBy>Seemant Srivastava</cp:lastModifiedBy>
  <cp:revision>234</cp:revision>
  <dcterms:created xsi:type="dcterms:W3CDTF">2019-10-11T21:46:48Z</dcterms:created>
  <dcterms:modified xsi:type="dcterms:W3CDTF">2019-12-06T02:30:53Z</dcterms:modified>
</cp:coreProperties>
</file>