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0" r:id="rId4"/>
    <p:sldId id="301" r:id="rId5"/>
    <p:sldId id="286" r:id="rId6"/>
    <p:sldId id="302" r:id="rId7"/>
    <p:sldId id="272" r:id="rId8"/>
    <p:sldId id="287" r:id="rId9"/>
    <p:sldId id="304" r:id="rId10"/>
    <p:sldId id="288" r:id="rId11"/>
    <p:sldId id="289" r:id="rId12"/>
    <p:sldId id="290" r:id="rId13"/>
    <p:sldId id="291" r:id="rId14"/>
    <p:sldId id="305" r:id="rId15"/>
    <p:sldId id="307" r:id="rId16"/>
    <p:sldId id="292" r:id="rId17"/>
    <p:sldId id="293" r:id="rId18"/>
    <p:sldId id="294" r:id="rId19"/>
    <p:sldId id="295" r:id="rId20"/>
    <p:sldId id="306" r:id="rId21"/>
    <p:sldId id="296" r:id="rId22"/>
    <p:sldId id="297" r:id="rId23"/>
    <p:sldId id="298" r:id="rId24"/>
    <p:sldId id="299" r:id="rId25"/>
    <p:sldId id="300" r:id="rId26"/>
    <p:sldId id="270"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88" autoAdjust="0"/>
  </p:normalViewPr>
  <p:slideViewPr>
    <p:cSldViewPr snapToGrid="0">
      <p:cViewPr varScale="1">
        <p:scale>
          <a:sx n="101" d="100"/>
          <a:sy n="101" d="100"/>
        </p:scale>
        <p:origin x="12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F2C8B-2F69-448A-99DC-4779E29FC55B}" type="datetimeFigureOut">
              <a:rPr lang="ru-RU" smtClean="0"/>
              <a:t>15.10.2025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007C1-1F7B-4EAB-85A6-DA4FFC12B798}" type="slidenum">
              <a:rPr lang="ru-RU" smtClean="0"/>
              <a:t>‹#›</a:t>
            </a:fld>
            <a:endParaRPr lang="ru-RU"/>
          </a:p>
        </p:txBody>
      </p:sp>
    </p:spTree>
    <p:extLst>
      <p:ext uri="{BB962C8B-B14F-4D97-AF65-F5344CB8AC3E}">
        <p14:creationId xmlns:p14="http://schemas.microsoft.com/office/powerpoint/2010/main" val="4286831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 программировании — это команда, задающая конкретное действие. С помощью операторов программа выполняет вычисления, присваивает значения, сравнивает данные или управляет порядком выполнения инструкций.</a:t>
            </a:r>
          </a:p>
          <a:p>
            <a:r>
              <a:rPr lang="ru-RU" dirty="0"/>
              <a:t>Первая группа операторов — </a:t>
            </a:r>
            <a:r>
              <a:rPr lang="ru-RU" b="1" dirty="0"/>
              <a:t>арифметические операторы</a:t>
            </a:r>
            <a:r>
              <a:rPr lang="ru-RU" dirty="0"/>
              <a:t>. Они отвечают за выполнение математических действий: сложение, вычитание, умножение, деление и вычисление остатка. Эти операторы мы будем рассматривать первыми, поскольку именно с них начинается работа с выражениями в C++.</a:t>
            </a:r>
          </a:p>
          <a:p>
            <a:r>
              <a:rPr lang="ru-RU" dirty="0"/>
              <a:t>Далее идут </a:t>
            </a:r>
            <a:r>
              <a:rPr lang="ru-RU" b="1" dirty="0"/>
              <a:t>операторы сравнения</a:t>
            </a:r>
            <a:r>
              <a:rPr lang="ru-RU" dirty="0"/>
              <a:t>, или их еще называют операторами отношения. Они позволяют сравнивать значения и возвращают результат в виде логического значения — истина или ложь. На них основаны все условные конструкции языка.</a:t>
            </a:r>
          </a:p>
          <a:p>
            <a:r>
              <a:rPr lang="ru-RU" dirty="0"/>
              <a:t>Следующая категория — </a:t>
            </a:r>
            <a:r>
              <a:rPr lang="ru-RU" b="1" dirty="0"/>
              <a:t>операторы присваивания</a:t>
            </a:r>
            <a:r>
              <a:rPr lang="ru-RU" dirty="0"/>
              <a:t>. Они используются для записи нового значения в переменную. Кроме обычного знака равенства, существуют и </a:t>
            </a:r>
            <a:r>
              <a:rPr lang="ru-RU" b="1" dirty="0"/>
              <a:t>составные операторы присваивания</a:t>
            </a:r>
            <a:r>
              <a:rPr lang="ru-RU" dirty="0"/>
              <a:t>, например += или *=. Эти операторы позволяют объединить арифметическую операцию с присваиванием значения.</a:t>
            </a:r>
          </a:p>
          <a:p>
            <a:r>
              <a:rPr lang="ru-RU" dirty="0"/>
              <a:t>Также в C++ есть </a:t>
            </a:r>
            <a:r>
              <a:rPr lang="ru-RU" b="1" dirty="0"/>
              <a:t>побитовые операторы</a:t>
            </a:r>
            <a:r>
              <a:rPr lang="ru-RU" dirty="0"/>
              <a:t>, работающие с двоичным представлением чисел. Они применяются реже, но имеют важное значение при низкоуровневой обработке данных</a:t>
            </a:r>
            <a:r>
              <a:rPr lang="en-US" dirty="0"/>
              <a:t> </a:t>
            </a:r>
            <a:r>
              <a:rPr lang="ru-RU" dirty="0"/>
              <a:t>и системном программировании.</a:t>
            </a:r>
            <a:br>
              <a:rPr lang="ru-RU" dirty="0"/>
            </a:br>
            <a:r>
              <a:rPr lang="ru-RU" dirty="0"/>
              <a:t>Важную роль играют </a:t>
            </a:r>
            <a:r>
              <a:rPr lang="ru-RU" b="1" dirty="0"/>
              <a:t>логические операторы</a:t>
            </a:r>
            <a:r>
              <a:rPr lang="ru-RU" dirty="0"/>
              <a:t>: &amp;&amp; (и), || (или) и ! (не). Они используются для объединения или инверсии условий, возвращая результат в виде логического значения. Логические операторы связывают простые проверки в более сложные условия. Их мы рассмотрим подробнее, когда будем говорить об условных конструкциях.</a:t>
            </a:r>
          </a:p>
        </p:txBody>
      </p:sp>
      <p:sp>
        <p:nvSpPr>
          <p:cNvPr id="4" name="Номер слайда 3"/>
          <p:cNvSpPr>
            <a:spLocks noGrp="1"/>
          </p:cNvSpPr>
          <p:nvPr>
            <p:ph type="sldNum" sz="quarter" idx="5"/>
          </p:nvPr>
        </p:nvSpPr>
        <p:spPr/>
        <p:txBody>
          <a:bodyPr/>
          <a:lstStyle/>
          <a:p>
            <a:fld id="{54C007C1-1F7B-4EAB-85A6-DA4FFC12B798}" type="slidenum">
              <a:rPr lang="ru-RU" smtClean="0"/>
              <a:t>2</a:t>
            </a:fld>
            <a:endParaRPr lang="ru-RU"/>
          </a:p>
        </p:txBody>
      </p:sp>
    </p:spTree>
    <p:extLst>
      <p:ext uri="{BB962C8B-B14F-4D97-AF65-F5344CB8AC3E}">
        <p14:creationId xmlns:p14="http://schemas.microsoft.com/office/powerpoint/2010/main" val="390795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Логические операторы применяются для проверки составных условий — тех случаев, когда нужно, чтобы выполнялись сразу несколько требований или хотя бы одно из них.</a:t>
            </a:r>
          </a:p>
          <a:p>
            <a:r>
              <a:rPr lang="ru-RU" dirty="0"/>
              <a:t>Результатом таких выражений всегда является логическое значение </a:t>
            </a:r>
            <a:r>
              <a:rPr lang="ru-RU" dirty="0" err="1"/>
              <a:t>true</a:t>
            </a:r>
            <a:r>
              <a:rPr lang="ru-RU" dirty="0"/>
              <a:t> или </a:t>
            </a:r>
            <a:r>
              <a:rPr lang="ru-RU" dirty="0" err="1"/>
              <a:t>false</a:t>
            </a:r>
            <a:r>
              <a:rPr lang="ru-RU" dirty="0"/>
              <a:t>.</a:t>
            </a:r>
          </a:p>
          <a:p>
            <a:r>
              <a:rPr lang="ru-RU" dirty="0"/>
              <a:t>Они часто используются в конструкциях </a:t>
            </a:r>
            <a:r>
              <a:rPr lang="ru-RU" dirty="0" err="1"/>
              <a:t>if</a:t>
            </a:r>
            <a:r>
              <a:rPr lang="ru-RU" dirty="0"/>
              <a:t>, </a:t>
            </a:r>
            <a:r>
              <a:rPr lang="ru-RU" dirty="0" err="1"/>
              <a:t>while</a:t>
            </a:r>
            <a:r>
              <a:rPr lang="ru-RU" dirty="0"/>
              <a:t> и других конструкциях управления.</a:t>
            </a:r>
          </a:p>
          <a:p>
            <a:r>
              <a:rPr lang="ru-RU" dirty="0"/>
              <a:t>Оператор логическое «И». Он возвращает </a:t>
            </a:r>
            <a:r>
              <a:rPr lang="ru-RU" dirty="0" err="1"/>
              <a:t>true</a:t>
            </a:r>
            <a:r>
              <a:rPr lang="ru-RU" dirty="0"/>
              <a:t> только если оба условия истинны. Например, выражение (x &gt; 0 &amp;&amp; y &gt; 0) будет истинным, только если и x, и y больше нуля. Если хотя бы одно из условий ложно, результат — </a:t>
            </a:r>
            <a:r>
              <a:rPr lang="ru-RU" dirty="0" err="1"/>
              <a:t>false</a:t>
            </a:r>
            <a:r>
              <a:rPr lang="ru-RU" dirty="0"/>
              <a:t>.</a:t>
            </a:r>
          </a:p>
          <a:p>
            <a:r>
              <a:rPr lang="ru-RU" dirty="0"/>
              <a:t>Оператор логическое «ИЛИ». Он возвращает </a:t>
            </a:r>
            <a:r>
              <a:rPr lang="ru-RU" dirty="0" err="1"/>
              <a:t>true</a:t>
            </a:r>
            <a:r>
              <a:rPr lang="ru-RU" dirty="0"/>
              <a:t>, если хотя бы одно из условий выполняется. В выражении (x </a:t>
            </a:r>
            <a:r>
              <a:rPr lang="en-US" dirty="0"/>
              <a:t>&gt;</a:t>
            </a:r>
            <a:r>
              <a:rPr lang="ru-RU" dirty="0"/>
              <a:t> 0 || y </a:t>
            </a:r>
            <a:r>
              <a:rPr lang="en-US" dirty="0"/>
              <a:t>&gt;</a:t>
            </a:r>
            <a:r>
              <a:rPr lang="ru-RU" dirty="0"/>
              <a:t> 0) результат будет </a:t>
            </a:r>
            <a:r>
              <a:rPr lang="ru-RU" dirty="0" err="1"/>
              <a:t>true</a:t>
            </a:r>
            <a:r>
              <a:rPr lang="ru-RU" dirty="0"/>
              <a:t>, если хотя бы одна из переменных положительна. Это удобно, когда достаточно, чтобы условие выполнялось хотя бы частично.</a:t>
            </a:r>
          </a:p>
          <a:p>
            <a:r>
              <a:rPr lang="ru-RU" dirty="0"/>
              <a:t>Оператор ! — логическое «НЕ». Он просто инвертирует значение выражения: то есть выражение !(x &gt; 0) будет истинным, если x не больше нуля. Такая форма часто используется для проверки обратных случаев, например, когда нужно убедиться, что значение не удовлетворяет условию.</a:t>
            </a:r>
          </a:p>
        </p:txBody>
      </p:sp>
      <p:sp>
        <p:nvSpPr>
          <p:cNvPr id="4" name="Номер слайда 3"/>
          <p:cNvSpPr>
            <a:spLocks noGrp="1"/>
          </p:cNvSpPr>
          <p:nvPr>
            <p:ph type="sldNum" sz="quarter" idx="5"/>
          </p:nvPr>
        </p:nvSpPr>
        <p:spPr/>
        <p:txBody>
          <a:bodyPr/>
          <a:lstStyle/>
          <a:p>
            <a:fld id="{54C007C1-1F7B-4EAB-85A6-DA4FFC12B798}" type="slidenum">
              <a:rPr lang="ru-RU" smtClean="0"/>
              <a:t>11</a:t>
            </a:fld>
            <a:endParaRPr lang="ru-RU"/>
          </a:p>
        </p:txBody>
      </p:sp>
    </p:spTree>
    <p:extLst>
      <p:ext uri="{BB962C8B-B14F-4D97-AF65-F5344CB8AC3E}">
        <p14:creationId xmlns:p14="http://schemas.microsoft.com/office/powerpoint/2010/main" val="59007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Условные конструкции — это способ «научить» программу принимать решения.</a:t>
            </a:r>
            <a:br>
              <a:rPr lang="ru-RU" dirty="0"/>
            </a:br>
            <a:r>
              <a:rPr lang="ru-RU" dirty="0"/>
              <a:t>До этого момента каждая инструкция выполнялась строго по порядку, но с помощью условий мы можем управлять потоком выполнения: выполнять одни участки кода и пропускать другие, в зависимости от ситуации.</a:t>
            </a:r>
          </a:p>
          <a:p>
            <a:r>
              <a:rPr lang="ru-RU" dirty="0"/>
              <a:t>Любая условная конструкция строится вокруг выражения, которое возвращает логическое значение — </a:t>
            </a:r>
            <a:r>
              <a:rPr lang="ru-RU" dirty="0" err="1"/>
              <a:t>true</a:t>
            </a:r>
            <a:r>
              <a:rPr lang="ru-RU" dirty="0"/>
              <a:t> или </a:t>
            </a:r>
            <a:r>
              <a:rPr lang="ru-RU" dirty="0" err="1"/>
              <a:t>false</a:t>
            </a:r>
            <a:r>
              <a:rPr lang="ru-RU" dirty="0"/>
              <a:t>.</a:t>
            </a:r>
            <a:br>
              <a:rPr lang="ru-RU" dirty="0"/>
            </a:br>
            <a:r>
              <a:rPr lang="ru-RU" dirty="0"/>
              <a:t>Если условие истинно, выполняется один блок кода; если ложно — другой, или программа просто продолжает работу дальше.</a:t>
            </a:r>
          </a:p>
          <a:p>
            <a:r>
              <a:rPr lang="ru-RU" dirty="0"/>
              <a:t>Основная форма — это оператор </a:t>
            </a:r>
            <a:r>
              <a:rPr lang="ru-RU" dirty="0" err="1"/>
              <a:t>if</a:t>
            </a:r>
            <a:r>
              <a:rPr lang="ru-RU" dirty="0"/>
              <a:t>.</a:t>
            </a:r>
            <a:br>
              <a:rPr lang="ru-RU" dirty="0"/>
            </a:br>
            <a:r>
              <a:rPr lang="ru-RU" dirty="0"/>
              <a:t>Он проверяет, выполняется ли заданное условие, и при необходимости выполняет связанный с ним блок команд.</a:t>
            </a:r>
            <a:br>
              <a:rPr lang="ru-RU" dirty="0"/>
            </a:br>
            <a:r>
              <a:rPr lang="ru-RU" dirty="0"/>
              <a:t>При добавлении </a:t>
            </a:r>
            <a:r>
              <a:rPr lang="ru-RU" dirty="0" err="1"/>
              <a:t>else</a:t>
            </a:r>
            <a:r>
              <a:rPr lang="ru-RU" dirty="0"/>
              <a:t> можно задать альтернативный вариант действий,</a:t>
            </a:r>
            <a:br>
              <a:rPr lang="ru-RU" dirty="0"/>
            </a:br>
            <a:r>
              <a:rPr lang="ru-RU" dirty="0"/>
              <a:t>а с помощью </a:t>
            </a:r>
            <a:r>
              <a:rPr lang="ru-RU" dirty="0" err="1"/>
              <a:t>else</a:t>
            </a:r>
            <a:r>
              <a:rPr lang="ru-RU" dirty="0"/>
              <a:t> </a:t>
            </a:r>
            <a:r>
              <a:rPr lang="ru-RU" dirty="0" err="1"/>
              <a:t>if</a:t>
            </a:r>
            <a:r>
              <a:rPr lang="ru-RU" dirty="0"/>
              <a:t> — последовательную проверку нескольких условий.</a:t>
            </a:r>
          </a:p>
          <a:p>
            <a:r>
              <a:rPr lang="ru-RU" dirty="0"/>
              <a:t>Когда вариантов много и все зависят от конкретного значения переменной, удобнее использовать конструкцию </a:t>
            </a:r>
            <a:r>
              <a:rPr lang="ru-RU" dirty="0" err="1"/>
              <a:t>switch</a:t>
            </a:r>
            <a:r>
              <a:rPr lang="ru-RU" dirty="0"/>
              <a:t>.</a:t>
            </a:r>
            <a:br>
              <a:rPr lang="ru-RU" dirty="0"/>
            </a:br>
            <a:r>
              <a:rPr lang="ru-RU" dirty="0"/>
              <a:t>Она позволяет выбрать нужный блок кода без множества </a:t>
            </a:r>
            <a:r>
              <a:rPr lang="ru-RU" dirty="0" err="1"/>
              <a:t>if</a:t>
            </a:r>
            <a:r>
              <a:rPr lang="ru-RU" dirty="0"/>
              <a:t>.</a:t>
            </a:r>
          </a:p>
          <a:p>
            <a:r>
              <a:rPr lang="ru-RU" dirty="0"/>
              <a:t>Существует и сокращённая форма — тернарный оператор ?:.</a:t>
            </a:r>
            <a:br>
              <a:rPr lang="ru-RU" dirty="0"/>
            </a:br>
            <a:r>
              <a:rPr lang="ru-RU" dirty="0"/>
              <a:t>Он записывается в одну строку и возвращает одно из двух выражений в зависимости от условия.</a:t>
            </a:r>
            <a:br>
              <a:rPr lang="en-US" dirty="0"/>
            </a:br>
            <a:br>
              <a:rPr lang="en-US" dirty="0"/>
            </a:br>
            <a:r>
              <a:rPr lang="ru-RU" dirty="0"/>
              <a:t>Рассмотрим каждую из конструкций подробно</a:t>
            </a:r>
          </a:p>
        </p:txBody>
      </p:sp>
      <p:sp>
        <p:nvSpPr>
          <p:cNvPr id="4" name="Номер слайда 3"/>
          <p:cNvSpPr>
            <a:spLocks noGrp="1"/>
          </p:cNvSpPr>
          <p:nvPr>
            <p:ph type="sldNum" sz="quarter" idx="5"/>
          </p:nvPr>
        </p:nvSpPr>
        <p:spPr/>
        <p:txBody>
          <a:bodyPr/>
          <a:lstStyle/>
          <a:p>
            <a:fld id="{54C007C1-1F7B-4EAB-85A6-DA4FFC12B798}" type="slidenum">
              <a:rPr lang="ru-RU" smtClean="0"/>
              <a:t>12</a:t>
            </a:fld>
            <a:endParaRPr lang="ru-RU"/>
          </a:p>
        </p:txBody>
      </p:sp>
    </p:spTree>
    <p:extLst>
      <p:ext uri="{BB962C8B-B14F-4D97-AF65-F5344CB8AC3E}">
        <p14:creationId xmlns:p14="http://schemas.microsoft.com/office/powerpoint/2010/main" val="38141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a:t>
            </a:r>
            <a:r>
              <a:rPr lang="ru-RU" dirty="0" err="1"/>
              <a:t>if</a:t>
            </a:r>
            <a:r>
              <a:rPr lang="ru-RU" dirty="0"/>
              <a:t>.</a:t>
            </a:r>
            <a:br>
              <a:rPr lang="ru-RU" dirty="0"/>
            </a:br>
            <a:r>
              <a:rPr lang="ru-RU" dirty="0"/>
              <a:t>Он проверяет выражение в круглых скобках и, если оно истинно, выполняет указанный блок кода.</a:t>
            </a:r>
            <a:br>
              <a:rPr lang="ru-RU" dirty="0"/>
            </a:br>
            <a:r>
              <a:rPr lang="ru-RU" dirty="0"/>
              <a:t>Если условие ложно, выполнение продолжается дальше или переходит к блоку </a:t>
            </a:r>
            <a:r>
              <a:rPr lang="ru-RU" dirty="0" err="1"/>
              <a:t>else</a:t>
            </a:r>
            <a:r>
              <a:rPr lang="ru-RU" dirty="0"/>
              <a:t>.</a:t>
            </a:r>
          </a:p>
          <a:p>
            <a:r>
              <a:rPr lang="ru-RU" dirty="0"/>
              <a:t>В примере программа читает число и анализирует его знак.</a:t>
            </a:r>
            <a:br>
              <a:rPr lang="ru-RU" dirty="0"/>
            </a:br>
            <a:r>
              <a:rPr lang="ru-RU" dirty="0"/>
              <a:t>Когда x &gt; 0, выполняется первая ветка и на экран выводится сообщение «Положительное число».</a:t>
            </a:r>
            <a:br>
              <a:rPr lang="ru-RU" dirty="0"/>
            </a:br>
            <a:r>
              <a:rPr lang="ru-RU" dirty="0"/>
              <a:t>Если это условие не выполнено, проверяется следующее условие (x == 0).</a:t>
            </a:r>
            <a:br>
              <a:rPr lang="ru-RU" dirty="0"/>
            </a:br>
            <a:r>
              <a:rPr lang="ru-RU" dirty="0"/>
              <a:t>Выведется «ноль», если x действительно равно нулю.</a:t>
            </a:r>
            <a:br>
              <a:rPr lang="ru-RU" dirty="0"/>
            </a:br>
            <a:r>
              <a:rPr lang="ru-RU" dirty="0"/>
              <a:t>Если же оба условия оказались ложными, выполняется блок </a:t>
            </a:r>
            <a:r>
              <a:rPr lang="ru-RU" dirty="0" err="1"/>
              <a:t>else</a:t>
            </a:r>
            <a:r>
              <a:rPr lang="ru-RU" dirty="0"/>
              <a:t>, выводящий «Отрицательное число».</a:t>
            </a:r>
          </a:p>
          <a:p>
            <a:r>
              <a:rPr lang="ru-RU" dirty="0"/>
              <a:t>Такое построение называется </a:t>
            </a:r>
            <a:r>
              <a:rPr lang="ru-RU" b="1" dirty="0"/>
              <a:t>цепочкой условий</a:t>
            </a:r>
            <a:r>
              <a:rPr lang="ru-RU" dirty="0"/>
              <a:t>.</a:t>
            </a:r>
            <a:br>
              <a:rPr lang="ru-RU" dirty="0"/>
            </a:br>
            <a:r>
              <a:rPr lang="ru-RU" dirty="0"/>
              <a:t>Она проверяется строго сверху вниз: как только выполняется одно из условий, остальные больше не анализируются.</a:t>
            </a:r>
            <a:br>
              <a:rPr lang="ru-RU" dirty="0"/>
            </a:br>
            <a:r>
              <a:rPr lang="ru-RU" dirty="0"/>
              <a:t>Поэтому порядок их расположения имеет значение — нужно начинать с наиболее точных или наиболее вероятных случаев.</a:t>
            </a:r>
          </a:p>
        </p:txBody>
      </p:sp>
      <p:sp>
        <p:nvSpPr>
          <p:cNvPr id="4" name="Номер слайда 3"/>
          <p:cNvSpPr>
            <a:spLocks noGrp="1"/>
          </p:cNvSpPr>
          <p:nvPr>
            <p:ph type="sldNum" sz="quarter" idx="5"/>
          </p:nvPr>
        </p:nvSpPr>
        <p:spPr/>
        <p:txBody>
          <a:bodyPr/>
          <a:lstStyle/>
          <a:p>
            <a:fld id="{54C007C1-1F7B-4EAB-85A6-DA4FFC12B798}" type="slidenum">
              <a:rPr lang="ru-RU" smtClean="0"/>
              <a:t>13</a:t>
            </a:fld>
            <a:endParaRPr lang="ru-RU"/>
          </a:p>
        </p:txBody>
      </p:sp>
    </p:spTree>
    <p:extLst>
      <p:ext uri="{BB962C8B-B14F-4D97-AF65-F5344CB8AC3E}">
        <p14:creationId xmlns:p14="http://schemas.microsoft.com/office/powerpoint/2010/main" val="82272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пример использования условных операторов </a:t>
            </a:r>
            <a:r>
              <a:rPr lang="ru-RU" dirty="0" err="1"/>
              <a:t>if</a:t>
            </a:r>
            <a:r>
              <a:rPr lang="ru-RU" dirty="0"/>
              <a:t>, </a:t>
            </a:r>
            <a:r>
              <a:rPr lang="ru-RU" dirty="0" err="1"/>
              <a:t>else</a:t>
            </a:r>
            <a:r>
              <a:rPr lang="ru-RU" dirty="0"/>
              <a:t> </a:t>
            </a:r>
            <a:r>
              <a:rPr lang="ru-RU" dirty="0" err="1"/>
              <a:t>if</a:t>
            </a:r>
            <a:r>
              <a:rPr lang="ru-RU" dirty="0"/>
              <a:t> и </a:t>
            </a:r>
            <a:r>
              <a:rPr lang="ru-RU" dirty="0" err="1"/>
              <a:t>else</a:t>
            </a:r>
            <a:r>
              <a:rPr lang="ru-RU" dirty="0"/>
              <a:t>.</a:t>
            </a:r>
            <a:br>
              <a:rPr lang="ru-RU" dirty="0"/>
            </a:br>
            <a:br>
              <a:rPr lang="ru-RU" dirty="0"/>
            </a:br>
            <a:r>
              <a:rPr lang="ru-RU" dirty="0"/>
              <a:t>В данном примере программа рассчитывает скидку в зависимости от суммы покупки.</a:t>
            </a:r>
          </a:p>
          <a:p>
            <a:r>
              <a:rPr lang="ru-RU" dirty="0"/>
              <a:t>Сначала пользователь вводит значение переменной </a:t>
            </a:r>
            <a:r>
              <a:rPr lang="ru-RU" dirty="0" err="1"/>
              <a:t>amount</a:t>
            </a:r>
            <a:r>
              <a:rPr lang="ru-RU" dirty="0"/>
              <a:t>, которая будет хранить сумму покупки.</a:t>
            </a:r>
            <a:br>
              <a:rPr lang="ru-RU" dirty="0"/>
            </a:br>
            <a:r>
              <a:rPr lang="ru-RU" dirty="0"/>
              <a:t>Переменная </a:t>
            </a:r>
            <a:r>
              <a:rPr lang="ru-RU" dirty="0" err="1"/>
              <a:t>discount</a:t>
            </a:r>
            <a:r>
              <a:rPr lang="ru-RU" dirty="0"/>
              <a:t> изначально имеет значение ноль — это процент скидки по умолчанию.</a:t>
            </a:r>
          </a:p>
          <a:p>
            <a:endParaRPr lang="ru-RU" dirty="0"/>
          </a:p>
          <a:p>
            <a:r>
              <a:rPr lang="ru-RU" dirty="0"/>
              <a:t>Далее идёт последовательная проверка условий:</a:t>
            </a:r>
            <a:br>
              <a:rPr lang="ru-RU" dirty="0"/>
            </a:br>
            <a:r>
              <a:rPr lang="ru-RU" dirty="0"/>
              <a:t>Если сумма меньше 1000 рублей, скидка не предоставляется.</a:t>
            </a:r>
            <a:br>
              <a:rPr lang="ru-RU" dirty="0"/>
            </a:br>
            <a:r>
              <a:rPr lang="ru-RU" dirty="0"/>
              <a:t>Если предыдущее условие не выполнилось, программа проверит следующее, и если сумма меньше 5000, назначается скидка 5% и программа выходит из конструкции проверки условий.</a:t>
            </a:r>
          </a:p>
          <a:p>
            <a:r>
              <a:rPr lang="ru-RU" dirty="0"/>
              <a:t>Если и второе условие не выполнилось, и сумма больше 5000, но меньше 10000, скидка составит 10%.</a:t>
            </a:r>
          </a:p>
          <a:p>
            <a:r>
              <a:rPr lang="ru-RU" dirty="0"/>
              <a:t>Если не выполнено ни одно из предыдущих условий, выполняется блок </a:t>
            </a:r>
            <a:r>
              <a:rPr lang="ru-RU" dirty="0" err="1"/>
              <a:t>else</a:t>
            </a:r>
            <a:r>
              <a:rPr lang="ru-RU" dirty="0"/>
              <a:t>. Значит сумма покупки равна или превышает 10000 рублей, и скидка составляет 15%.</a:t>
            </a:r>
          </a:p>
          <a:p>
            <a:endParaRPr lang="ru-RU" dirty="0"/>
          </a:p>
          <a:p>
            <a:r>
              <a:rPr lang="ru-RU" dirty="0"/>
              <a:t>После всех проверок вычисляется итоговая сумма к оплате. Сначала из общей суммы вычитается сумма скидки, а затем программа выводит конечную цену.</a:t>
            </a:r>
          </a:p>
          <a:p>
            <a:endParaRPr lang="ru-RU" dirty="0"/>
          </a:p>
        </p:txBody>
      </p:sp>
      <p:sp>
        <p:nvSpPr>
          <p:cNvPr id="4" name="Номер слайда 3"/>
          <p:cNvSpPr>
            <a:spLocks noGrp="1"/>
          </p:cNvSpPr>
          <p:nvPr>
            <p:ph type="sldNum" sz="quarter" idx="5"/>
          </p:nvPr>
        </p:nvSpPr>
        <p:spPr/>
        <p:txBody>
          <a:bodyPr/>
          <a:lstStyle/>
          <a:p>
            <a:fld id="{54C007C1-1F7B-4EAB-85A6-DA4FFC12B798}" type="slidenum">
              <a:rPr lang="ru-RU" smtClean="0"/>
              <a:t>14</a:t>
            </a:fld>
            <a:endParaRPr lang="ru-RU"/>
          </a:p>
        </p:txBody>
      </p:sp>
    </p:spTree>
    <p:extLst>
      <p:ext uri="{BB962C8B-B14F-4D97-AF65-F5344CB8AC3E}">
        <p14:creationId xmlns:p14="http://schemas.microsoft.com/office/powerpoint/2010/main" val="404998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условии </a:t>
            </a:r>
            <a:r>
              <a:rPr lang="ru-RU" dirty="0" err="1"/>
              <a:t>if</a:t>
            </a:r>
            <a:r>
              <a:rPr lang="ru-RU" dirty="0"/>
              <a:t> можно использовать не только простые сравнения, но и целые выражения, результат которых интерпретируется как логическое значение.</a:t>
            </a:r>
          </a:p>
          <a:p>
            <a:r>
              <a:rPr lang="ru-RU" dirty="0"/>
              <a:t>Наиболее часто встречаются операторы сравнения — они возвращают </a:t>
            </a:r>
            <a:r>
              <a:rPr lang="ru-RU" dirty="0" err="1"/>
              <a:t>true</a:t>
            </a:r>
            <a:r>
              <a:rPr lang="ru-RU" dirty="0"/>
              <a:t>, если условие выполняется, и </a:t>
            </a:r>
            <a:r>
              <a:rPr lang="ru-RU" dirty="0" err="1"/>
              <a:t>false</a:t>
            </a:r>
            <a:r>
              <a:rPr lang="ru-RU" dirty="0"/>
              <a:t>, если нет.</a:t>
            </a:r>
          </a:p>
          <a:p>
            <a:r>
              <a:rPr lang="ru-RU" dirty="0"/>
              <a:t>Например:</a:t>
            </a:r>
            <a:r>
              <a:rPr lang="en-US" dirty="0"/>
              <a:t> </a:t>
            </a:r>
            <a:r>
              <a:rPr lang="ru-RU" dirty="0" err="1"/>
              <a:t>if</a:t>
            </a:r>
            <a:r>
              <a:rPr lang="ru-RU" dirty="0"/>
              <a:t> (x &gt; 0)</a:t>
            </a:r>
            <a:r>
              <a:rPr lang="en-US" dirty="0"/>
              <a:t> </a:t>
            </a:r>
            <a:r>
              <a:rPr lang="ru-RU" dirty="0"/>
              <a:t>означает «если x больше нуля».</a:t>
            </a:r>
          </a:p>
          <a:p>
            <a:r>
              <a:rPr lang="ru-RU" dirty="0"/>
              <a:t>Можно объединять несколько проверок при помощи логических операторов.</a:t>
            </a:r>
            <a:endParaRPr lang="en-US" dirty="0"/>
          </a:p>
          <a:p>
            <a:r>
              <a:rPr lang="ru-RU" dirty="0"/>
              <a:t>&amp;&amp; означает «и» — оба условия должны быть истинными.</a:t>
            </a:r>
            <a:endParaRPr lang="en-US" dirty="0"/>
          </a:p>
          <a:p>
            <a:r>
              <a:rPr lang="ru-RU" dirty="0"/>
              <a:t>|| — «или» — достаточно, чтобы одно из условий было истинным.</a:t>
            </a:r>
            <a:endParaRPr lang="en-US" dirty="0"/>
          </a:p>
          <a:p>
            <a:r>
              <a:rPr lang="ru-RU" dirty="0"/>
              <a:t>! — отрицание, превращает истину в ложь и наоборот.</a:t>
            </a:r>
          </a:p>
          <a:p>
            <a:r>
              <a:rPr lang="ru-RU" dirty="0"/>
              <a:t>Кроме того, внутри </a:t>
            </a:r>
            <a:r>
              <a:rPr lang="ru-RU" dirty="0" err="1"/>
              <a:t>if</a:t>
            </a:r>
            <a:r>
              <a:rPr lang="ru-RU" dirty="0"/>
              <a:t> могут стоять арифметические выражения.</a:t>
            </a:r>
            <a:endParaRPr lang="en-US" dirty="0"/>
          </a:p>
          <a:p>
            <a:endParaRPr lang="ru-RU" dirty="0"/>
          </a:p>
          <a:p>
            <a:r>
              <a:rPr lang="ru-RU" dirty="0"/>
              <a:t>Также можно вызывать </a:t>
            </a:r>
            <a:r>
              <a:rPr lang="ru-RU" b="1" dirty="0"/>
              <a:t>функции</a:t>
            </a:r>
            <a:r>
              <a:rPr lang="ru-RU" dirty="0"/>
              <a:t>, которые возвращают </a:t>
            </a:r>
            <a:r>
              <a:rPr lang="ru-RU" dirty="0" err="1"/>
              <a:t>bool</a:t>
            </a:r>
            <a:r>
              <a:rPr lang="ru-RU" dirty="0"/>
              <a:t>.</a:t>
            </a:r>
            <a:br>
              <a:rPr lang="ru-RU" dirty="0"/>
            </a:br>
            <a:r>
              <a:rPr lang="ru-RU" dirty="0"/>
              <a:t>Например, </a:t>
            </a:r>
            <a:r>
              <a:rPr lang="ru-RU" dirty="0" err="1"/>
              <a:t>if</a:t>
            </a:r>
            <a:r>
              <a:rPr lang="ru-RU" dirty="0"/>
              <a:t> (</a:t>
            </a:r>
            <a:r>
              <a:rPr lang="ru-RU" dirty="0" err="1"/>
              <a:t>isOpen</a:t>
            </a:r>
            <a:r>
              <a:rPr lang="en-US" dirty="0"/>
              <a:t>ed</a:t>
            </a:r>
            <a:r>
              <a:rPr lang="ru-RU" dirty="0"/>
              <a:t>()) — выполняется, если функция вернёт </a:t>
            </a:r>
            <a:r>
              <a:rPr lang="ru-RU" dirty="0" err="1"/>
              <a:t>true</a:t>
            </a:r>
            <a:r>
              <a:rPr lang="ru-RU" dirty="0"/>
              <a:t>.</a:t>
            </a:r>
          </a:p>
        </p:txBody>
      </p:sp>
      <p:sp>
        <p:nvSpPr>
          <p:cNvPr id="4" name="Номер слайда 3"/>
          <p:cNvSpPr>
            <a:spLocks noGrp="1"/>
          </p:cNvSpPr>
          <p:nvPr>
            <p:ph type="sldNum" sz="quarter" idx="5"/>
          </p:nvPr>
        </p:nvSpPr>
        <p:spPr/>
        <p:txBody>
          <a:bodyPr/>
          <a:lstStyle/>
          <a:p>
            <a:fld id="{54C007C1-1F7B-4EAB-85A6-DA4FFC12B798}" type="slidenum">
              <a:rPr lang="ru-RU" smtClean="0"/>
              <a:t>15</a:t>
            </a:fld>
            <a:endParaRPr lang="ru-RU"/>
          </a:p>
        </p:txBody>
      </p:sp>
    </p:spTree>
    <p:extLst>
      <p:ext uri="{BB962C8B-B14F-4D97-AF65-F5344CB8AC3E}">
        <p14:creationId xmlns:p14="http://schemas.microsoft.com/office/powerpoint/2010/main" val="121920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конструкцию </a:t>
            </a:r>
            <a:r>
              <a:rPr lang="en-US" dirty="0"/>
              <a:t>switch-case.</a:t>
            </a:r>
            <a:endParaRPr lang="ru-RU" dirty="0"/>
          </a:p>
          <a:p>
            <a:r>
              <a:rPr lang="ru-RU" dirty="0"/>
              <a:t>Оператор </a:t>
            </a:r>
            <a:r>
              <a:rPr lang="ru-RU" dirty="0" err="1"/>
              <a:t>switch</a:t>
            </a:r>
            <a:r>
              <a:rPr lang="ru-RU" dirty="0"/>
              <a:t> — это удобный способ обработки множества вариантов для одной переменной. Он особенно полезен, когда нужно проверить несколько конкретных значений и выполнить соответствующие действия, избегая длинных цепочек </a:t>
            </a:r>
            <a:r>
              <a:rPr lang="ru-RU" dirty="0" err="1"/>
              <a:t>if</a:t>
            </a:r>
            <a:r>
              <a:rPr lang="ru-RU" dirty="0"/>
              <a:t>. Вместо проверки каждого условия по очереди, </a:t>
            </a:r>
            <a:r>
              <a:rPr lang="ru-RU" dirty="0" err="1"/>
              <a:t>switch</a:t>
            </a:r>
            <a:r>
              <a:rPr lang="ru-RU" dirty="0"/>
              <a:t> сразу определяет, какая ветвь должна быть выполнена, и переходит к нужной.</a:t>
            </a:r>
          </a:p>
          <a:p>
            <a:r>
              <a:rPr lang="ru-RU" dirty="0"/>
              <a:t>В данном примере мы проверяем, какая цифра была </a:t>
            </a:r>
            <a:r>
              <a:rPr lang="ru-RU" dirty="0" err="1"/>
              <a:t>введёна</a:t>
            </a:r>
            <a:r>
              <a:rPr lang="ru-RU" dirty="0"/>
              <a:t> пользователем. Каждое возможное значение проверяется с помощью оператора </a:t>
            </a:r>
            <a:r>
              <a:rPr lang="ru-RU" dirty="0" err="1"/>
              <a:t>case</a:t>
            </a:r>
            <a:r>
              <a:rPr lang="ru-RU" dirty="0"/>
              <a:t>. Если значение переменной </a:t>
            </a:r>
            <a:r>
              <a:rPr lang="ru-RU" dirty="0" err="1"/>
              <a:t>digit</a:t>
            </a:r>
            <a:r>
              <a:rPr lang="ru-RU" dirty="0"/>
              <a:t> совпадает с одним из значений </a:t>
            </a:r>
            <a:r>
              <a:rPr lang="ru-RU" dirty="0" err="1"/>
              <a:t>case</a:t>
            </a:r>
            <a:r>
              <a:rPr lang="ru-RU" dirty="0"/>
              <a:t>, выполняется соответствующий блок кода. В случае, если была введена единица, выведется сообщение о том, что была введена цифра 1. Соответствующее сообщение будет выведено, если была введена двойка. После выполнения блока кода важно использовать оператор break, чтобы выйти из конструкции </a:t>
            </a:r>
            <a:r>
              <a:rPr lang="ru-RU" dirty="0" err="1"/>
              <a:t>switch</a:t>
            </a:r>
            <a:r>
              <a:rPr lang="ru-RU" dirty="0"/>
              <a:t> и избежать выполнения последующих блоков.</a:t>
            </a:r>
          </a:p>
          <a:p>
            <a:r>
              <a:rPr lang="ru-RU" dirty="0"/>
              <a:t>Если введённое значение не совпало с ни одним из </a:t>
            </a:r>
            <a:r>
              <a:rPr lang="ru-RU" dirty="0" err="1"/>
              <a:t>case</a:t>
            </a:r>
            <a:r>
              <a:rPr lang="ru-RU" dirty="0"/>
              <a:t>, срабатывает блок </a:t>
            </a:r>
            <a:r>
              <a:rPr lang="ru-RU" dirty="0" err="1"/>
              <a:t>default</a:t>
            </a:r>
            <a:r>
              <a:rPr lang="ru-RU" dirty="0"/>
              <a:t>, который служит для обработки «непредусмотренных» значений. Он не обязателен, но рекомендуется использовать, чтобы гарантировать, что программа отреагирует на все возможные случаи. Особенность работы </a:t>
            </a:r>
            <a:r>
              <a:rPr lang="ru-RU" dirty="0" err="1"/>
              <a:t>switch</a:t>
            </a:r>
            <a:r>
              <a:rPr lang="ru-RU" dirty="0"/>
              <a:t> в том, что без оператора break произойдёт так называемое «проваливание» — это ситуация когда программа продолжит выполнение следующих </a:t>
            </a:r>
            <a:r>
              <a:rPr lang="ru-RU" dirty="0" err="1"/>
              <a:t>case</a:t>
            </a:r>
            <a:r>
              <a:rPr lang="ru-RU" dirty="0"/>
              <a:t>, даже если они не совпадают с проверяемым значением. Чтобы избежать этого, всегда ставьте break в конце каждого блока.</a:t>
            </a:r>
          </a:p>
        </p:txBody>
      </p:sp>
      <p:sp>
        <p:nvSpPr>
          <p:cNvPr id="4" name="Номер слайда 3"/>
          <p:cNvSpPr>
            <a:spLocks noGrp="1"/>
          </p:cNvSpPr>
          <p:nvPr>
            <p:ph type="sldNum" sz="quarter" idx="5"/>
          </p:nvPr>
        </p:nvSpPr>
        <p:spPr/>
        <p:txBody>
          <a:bodyPr/>
          <a:lstStyle/>
          <a:p>
            <a:fld id="{54C007C1-1F7B-4EAB-85A6-DA4FFC12B798}" type="slidenum">
              <a:rPr lang="ru-RU" smtClean="0"/>
              <a:t>16</a:t>
            </a:fld>
            <a:endParaRPr lang="ru-RU"/>
          </a:p>
        </p:txBody>
      </p:sp>
    </p:spTree>
    <p:extLst>
      <p:ext uri="{BB962C8B-B14F-4D97-AF65-F5344CB8AC3E}">
        <p14:creationId xmlns:p14="http://schemas.microsoft.com/office/powerpoint/2010/main" val="4187157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Тернарный оператор — это компактная замена условному оператору </a:t>
            </a:r>
            <a:r>
              <a:rPr lang="ru-RU" dirty="0" err="1"/>
              <a:t>if</a:t>
            </a:r>
            <a:r>
              <a:rPr lang="ru-RU" dirty="0"/>
              <a:t> для простых условий. Он позволяет записать проверку на условие и выбор значения в одну строку. Такая форма идеально подходит для коротких условий, когда нужно выбрать одно из двух значений. </a:t>
            </a:r>
          </a:p>
          <a:p>
            <a:r>
              <a:rPr lang="ru-RU" dirty="0"/>
              <a:t>Тернарный оператор состоит из трёх частей: </a:t>
            </a:r>
          </a:p>
          <a:p>
            <a:r>
              <a:rPr lang="ru-RU" dirty="0"/>
              <a:t>Условие — это выражение, которое проверяется. Оно указывается до вопросительного знака.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если условие истинно — оно присваивается, если условие выполняется. Указывается это значение до двоеточия.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если условие ложно — оно присваивается, если условие не выполняется. Это значение указывается после двоеточия.</a:t>
            </a:r>
          </a:p>
          <a:p>
            <a:r>
              <a:rPr lang="ru-RU" dirty="0"/>
              <a:t>В примере программа проверяет, больше ли x нуля. Если условие x &gt; 0 истинно, то в переменную </a:t>
            </a:r>
            <a:r>
              <a:rPr lang="ru-RU" dirty="0" err="1"/>
              <a:t>result</a:t>
            </a:r>
            <a:r>
              <a:rPr lang="ru-RU" dirty="0"/>
              <a:t> записывается значение "Положительное", если ложно — "Отрицательное".</a:t>
            </a:r>
          </a:p>
          <a:p>
            <a:endParaRPr lang="ru-RU" dirty="0"/>
          </a:p>
        </p:txBody>
      </p:sp>
      <p:sp>
        <p:nvSpPr>
          <p:cNvPr id="4" name="Номер слайда 3"/>
          <p:cNvSpPr>
            <a:spLocks noGrp="1"/>
          </p:cNvSpPr>
          <p:nvPr>
            <p:ph type="sldNum" sz="quarter" idx="5"/>
          </p:nvPr>
        </p:nvSpPr>
        <p:spPr/>
        <p:txBody>
          <a:bodyPr/>
          <a:lstStyle/>
          <a:p>
            <a:fld id="{54C007C1-1F7B-4EAB-85A6-DA4FFC12B798}" type="slidenum">
              <a:rPr lang="ru-RU" smtClean="0"/>
              <a:t>17</a:t>
            </a:fld>
            <a:endParaRPr lang="ru-RU"/>
          </a:p>
        </p:txBody>
      </p:sp>
    </p:spTree>
    <p:extLst>
      <p:ext uri="{BB962C8B-B14F-4D97-AF65-F5344CB8AC3E}">
        <p14:creationId xmlns:p14="http://schemas.microsoft.com/office/powerpoint/2010/main" val="118625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Циклы — это один из самых мощных инструментов в программировании, который позволяет автоматизировать повторяющиеся действия. Цикл повторяет выполнение одного и того же блока кода несколько раз в зависимости от заранее заданных условий.</a:t>
            </a:r>
          </a:p>
          <a:p>
            <a:r>
              <a:rPr lang="ru-RU" dirty="0"/>
              <a:t>В языке C++ существует несколько типов циклов:</a:t>
            </a:r>
          </a:p>
          <a:p>
            <a:r>
              <a:rPr lang="ru-RU" dirty="0"/>
              <a:t>Цикл </a:t>
            </a:r>
            <a:r>
              <a:rPr lang="ru-RU" dirty="0" err="1"/>
              <a:t>for</a:t>
            </a:r>
            <a:r>
              <a:rPr lang="ru-RU" dirty="0"/>
              <a:t> — используется, когда известно, сколько раз нужно выполнить блок кода. Чаще всего его применяют в ситуациях, где количество итераций заранее известно. Например, когда нужно пройти по всем элементам массива или выполнить операцию заданное количество раз.</a:t>
            </a:r>
          </a:p>
          <a:p>
            <a:r>
              <a:rPr lang="ru-RU" dirty="0"/>
              <a:t>Цикл </a:t>
            </a:r>
            <a:r>
              <a:rPr lang="ru-RU" dirty="0" err="1"/>
              <a:t>while</a:t>
            </a:r>
            <a:r>
              <a:rPr lang="ru-RU" dirty="0"/>
              <a:t> — используется, когда условие выполнения цикла проверяется до того, как выполнится блок кода. Этот цикл удобен в случаях, когда количество повторений заранее неизвестно, и нужно повторять операцию, пока условие остаётся истинным. Например, при вводе данных от пользователя, пока не введено правильное значение.</a:t>
            </a:r>
          </a:p>
          <a:p>
            <a:r>
              <a:rPr lang="ru-RU" dirty="0"/>
              <a:t>Цикл </a:t>
            </a:r>
            <a:r>
              <a:rPr lang="ru-RU" dirty="0" err="1"/>
              <a:t>while</a:t>
            </a:r>
            <a:r>
              <a:rPr lang="ru-RU" dirty="0"/>
              <a:t> будет выполняться, пока условие истинно, и остановится, как только оно станет ложным.</a:t>
            </a:r>
          </a:p>
          <a:p>
            <a:r>
              <a:rPr lang="ru-RU" dirty="0"/>
              <a:t>Цикл </a:t>
            </a:r>
            <a:r>
              <a:rPr lang="ru-RU" dirty="0" err="1"/>
              <a:t>do-while</a:t>
            </a:r>
            <a:r>
              <a:rPr lang="ru-RU" dirty="0"/>
              <a:t> — выполняет блок кода хотя бы один раз, а затем проверяет условие. Этот цикл удобен, если нужно, чтобы операция была выполнена хотя бы один раз, например, для вывода меню или запроса ввода данных, где важно, чтобы пользователь увидел подсказку хотя бы один раз. Цикл </a:t>
            </a:r>
            <a:r>
              <a:rPr lang="ru-RU" dirty="0" err="1"/>
              <a:t>do-while</a:t>
            </a:r>
            <a:r>
              <a:rPr lang="ru-RU" dirty="0"/>
              <a:t> используется реже, но всё же полезен для определённых случаев, когда необходима минимальная итерация.</a:t>
            </a:r>
          </a:p>
        </p:txBody>
      </p:sp>
      <p:sp>
        <p:nvSpPr>
          <p:cNvPr id="4" name="Номер слайда 3"/>
          <p:cNvSpPr>
            <a:spLocks noGrp="1"/>
          </p:cNvSpPr>
          <p:nvPr>
            <p:ph type="sldNum" sz="quarter" idx="5"/>
          </p:nvPr>
        </p:nvSpPr>
        <p:spPr/>
        <p:txBody>
          <a:bodyPr/>
          <a:lstStyle/>
          <a:p>
            <a:fld id="{54C007C1-1F7B-4EAB-85A6-DA4FFC12B798}" type="slidenum">
              <a:rPr lang="ru-RU" smtClean="0"/>
              <a:t>18</a:t>
            </a:fld>
            <a:endParaRPr lang="ru-RU"/>
          </a:p>
        </p:txBody>
      </p:sp>
    </p:spTree>
    <p:extLst>
      <p:ext uri="{BB962C8B-B14F-4D97-AF65-F5344CB8AC3E}">
        <p14:creationId xmlns:p14="http://schemas.microsoft.com/office/powerpoint/2010/main" val="3870569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Цикл </a:t>
            </a:r>
            <a:r>
              <a:rPr lang="ru-RU" dirty="0" err="1"/>
              <a:t>for</a:t>
            </a:r>
            <a:r>
              <a:rPr lang="ru-RU" dirty="0"/>
              <a:t> позволяет выполнить код несколько раз, если мы точно знаем, сколько раз это нужно сделать.</a:t>
            </a:r>
          </a:p>
          <a:p>
            <a:endParaRPr lang="ru-RU" dirty="0"/>
          </a:p>
          <a:p>
            <a:r>
              <a:rPr lang="ru-RU" dirty="0"/>
              <a:t>Он состоит из трёх частей:</a:t>
            </a:r>
          </a:p>
          <a:p>
            <a:r>
              <a:rPr lang="ru-RU" dirty="0"/>
              <a:t>Это объявление переменной, с которой будет работать цикл. Обычно это счётчик, который начинается с какого-то числа. В нашем случае это переменная </a:t>
            </a:r>
            <a:r>
              <a:rPr lang="en-US" dirty="0" err="1"/>
              <a:t>i</a:t>
            </a:r>
            <a:r>
              <a:rPr lang="en-US" dirty="0"/>
              <a:t> </a:t>
            </a:r>
            <a:r>
              <a:rPr lang="ru-RU" dirty="0"/>
              <a:t>с начальным значением 0.</a:t>
            </a:r>
          </a:p>
          <a:p>
            <a:r>
              <a:rPr lang="ru-RU" dirty="0"/>
              <a:t>Дальше идет условие, оно проверяется перед каждой итерацией. Итерацией называют одно выполнение цикла. Пока условие истинно, цикл будет работать. Как только условие станет ложным, цикл остановится.</a:t>
            </a:r>
          </a:p>
          <a:p>
            <a:r>
              <a:rPr lang="ru-RU" dirty="0"/>
              <a:t>Третья часть – это </a:t>
            </a:r>
            <a:r>
              <a:rPr lang="ru-RU" b="1" dirty="0"/>
              <a:t>Шаг итерации</a:t>
            </a:r>
            <a:r>
              <a:rPr lang="ru-RU" dirty="0"/>
              <a:t> — мы задаем, что должно происходить с переменной после каждой итерации (чаще всего счётчик увеличивается на 1). Здесь </a:t>
            </a:r>
            <a:r>
              <a:rPr lang="en-US" dirty="0" err="1"/>
              <a:t>i</a:t>
            </a:r>
            <a:r>
              <a:rPr lang="en-US" dirty="0"/>
              <a:t>++ </a:t>
            </a:r>
            <a:r>
              <a:rPr lang="ru-RU" dirty="0"/>
              <a:t>это короткая запись выражения </a:t>
            </a:r>
            <a:r>
              <a:rPr lang="en-US" dirty="0" err="1"/>
              <a:t>i</a:t>
            </a:r>
            <a:r>
              <a:rPr lang="en-US" dirty="0"/>
              <a:t> += 1.</a:t>
            </a:r>
            <a:endParaRPr lang="ru-RU" dirty="0"/>
          </a:p>
          <a:p>
            <a:endParaRPr lang="ru-RU" dirty="0"/>
          </a:p>
          <a:p>
            <a:r>
              <a:rPr lang="ru-RU" dirty="0"/>
              <a:t>Цикл </a:t>
            </a:r>
            <a:r>
              <a:rPr lang="ru-RU" dirty="0" err="1"/>
              <a:t>for</a:t>
            </a:r>
            <a:r>
              <a:rPr lang="ru-RU" dirty="0"/>
              <a:t> удобен, когда нужно выполнить одно и то же действие несколько раз — например, пройти по элементам массива, подсчитать что-то или вывести что-то подряд.</a:t>
            </a:r>
          </a:p>
        </p:txBody>
      </p:sp>
      <p:sp>
        <p:nvSpPr>
          <p:cNvPr id="4" name="Номер слайда 3"/>
          <p:cNvSpPr>
            <a:spLocks noGrp="1"/>
          </p:cNvSpPr>
          <p:nvPr>
            <p:ph type="sldNum" sz="quarter" idx="5"/>
          </p:nvPr>
        </p:nvSpPr>
        <p:spPr/>
        <p:txBody>
          <a:bodyPr/>
          <a:lstStyle/>
          <a:p>
            <a:fld id="{54C007C1-1F7B-4EAB-85A6-DA4FFC12B798}" type="slidenum">
              <a:rPr lang="ru-RU" smtClean="0"/>
              <a:t>19</a:t>
            </a:fld>
            <a:endParaRPr lang="ru-RU"/>
          </a:p>
        </p:txBody>
      </p:sp>
    </p:spTree>
    <p:extLst>
      <p:ext uri="{BB962C8B-B14F-4D97-AF65-F5344CB8AC3E}">
        <p14:creationId xmlns:p14="http://schemas.microsoft.com/office/powerpoint/2010/main" val="1542193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пример цикла со счётчиком — конструкцию </a:t>
            </a:r>
            <a:r>
              <a:rPr lang="ru-RU" dirty="0" err="1"/>
              <a:t>for</a:t>
            </a:r>
            <a:r>
              <a:rPr lang="ru-RU" dirty="0"/>
              <a:t>.</a:t>
            </a:r>
          </a:p>
          <a:p>
            <a:r>
              <a:rPr lang="ru-RU" dirty="0"/>
              <a:t>В примере программа подсчитывает, сколько </a:t>
            </a:r>
            <a:r>
              <a:rPr lang="ru-RU" b="1" dirty="0"/>
              <a:t>чётных чисел</a:t>
            </a:r>
            <a:r>
              <a:rPr lang="ru-RU" dirty="0"/>
              <a:t> находится в диапазоне от 1 до N.</a:t>
            </a:r>
          </a:p>
          <a:p>
            <a:r>
              <a:rPr lang="ru-RU" dirty="0"/>
              <a:t>Сначала пользователь вводит значение N.</a:t>
            </a:r>
          </a:p>
          <a:p>
            <a:r>
              <a:rPr lang="ru-RU" dirty="0"/>
              <a:t>Значение переменной </a:t>
            </a:r>
            <a:r>
              <a:rPr lang="ru-RU" dirty="0" err="1"/>
              <a:t>count</a:t>
            </a:r>
            <a:r>
              <a:rPr lang="en-US" dirty="0"/>
              <a:t>E</a:t>
            </a:r>
            <a:r>
              <a:rPr lang="ru-RU" dirty="0" err="1"/>
              <a:t>ven</a:t>
            </a:r>
            <a:r>
              <a:rPr lang="ru-RU" dirty="0"/>
              <a:t> заранее установлена в 0 — в ней будет храниться количество найденных чётных чисел.</a:t>
            </a:r>
          </a:p>
          <a:p>
            <a:r>
              <a:rPr lang="ru-RU" dirty="0"/>
              <a:t>Далее начинается цикл </a:t>
            </a:r>
            <a:r>
              <a:rPr lang="en-US" dirty="0"/>
              <a:t>for</a:t>
            </a:r>
            <a:r>
              <a:rPr lang="ru-RU" dirty="0"/>
              <a:t> от 1 до </a:t>
            </a:r>
            <a:r>
              <a:rPr lang="en-US" dirty="0"/>
              <a:t>N:</a:t>
            </a:r>
            <a:r>
              <a:rPr lang="ru-RU" dirty="0"/>
              <a:t> </a:t>
            </a:r>
          </a:p>
          <a:p>
            <a:r>
              <a:rPr lang="ru-RU" dirty="0"/>
              <a:t>Он перебирает значения по порядку и внутри каждой итерации цикла идёт проверка:</a:t>
            </a:r>
            <a:br>
              <a:rPr lang="ru-RU" dirty="0"/>
            </a:br>
            <a:r>
              <a:rPr lang="ru-RU" dirty="0"/>
              <a:t>если остаток от деления i на 2 равен нулю, значит число чётное.</a:t>
            </a:r>
            <a:br>
              <a:rPr lang="ru-RU" dirty="0"/>
            </a:br>
            <a:r>
              <a:rPr lang="ru-RU" dirty="0"/>
              <a:t>В этом случае выполняется строка </a:t>
            </a:r>
            <a:r>
              <a:rPr lang="ru-RU" dirty="0" err="1"/>
              <a:t>count</a:t>
            </a:r>
            <a:r>
              <a:rPr lang="en-US" dirty="0"/>
              <a:t>E</a:t>
            </a:r>
            <a:r>
              <a:rPr lang="ru-RU" dirty="0" err="1"/>
              <a:t>ven</a:t>
            </a:r>
            <a:r>
              <a:rPr lang="ru-RU" dirty="0"/>
              <a:t>++, то есть значение счётчика чётных чисел увеличивается на 1.</a:t>
            </a:r>
            <a:br>
              <a:rPr lang="ru-RU" dirty="0"/>
            </a:br>
            <a:r>
              <a:rPr lang="ru-RU" dirty="0"/>
              <a:t>После завершения цикла выводится результат.</a:t>
            </a:r>
          </a:p>
        </p:txBody>
      </p:sp>
      <p:sp>
        <p:nvSpPr>
          <p:cNvPr id="4" name="Номер слайда 3"/>
          <p:cNvSpPr>
            <a:spLocks noGrp="1"/>
          </p:cNvSpPr>
          <p:nvPr>
            <p:ph type="sldNum" sz="quarter" idx="5"/>
          </p:nvPr>
        </p:nvSpPr>
        <p:spPr/>
        <p:txBody>
          <a:bodyPr/>
          <a:lstStyle/>
          <a:p>
            <a:fld id="{54C007C1-1F7B-4EAB-85A6-DA4FFC12B798}" type="slidenum">
              <a:rPr lang="ru-RU" smtClean="0"/>
              <a:t>20</a:t>
            </a:fld>
            <a:endParaRPr lang="ru-RU"/>
          </a:p>
        </p:txBody>
      </p:sp>
    </p:spTree>
    <p:extLst>
      <p:ext uri="{BB962C8B-B14F-4D97-AF65-F5344CB8AC3E}">
        <p14:creationId xmlns:p14="http://schemas.microsoft.com/office/powerpoint/2010/main" val="308267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Арифметические операторы — это основа любых вычислений в языке C++. С их помощью выполняются математические операции над переменными и константами. К арифметическим операторам относятся сложение, вычитание, умножение, деление и получение остатка от деления. Несмотря на то, что эти операции кажутся интуитивными, при программировании есть несколько важных нюансов, которые стоит помнить.</a:t>
            </a:r>
          </a:p>
          <a:p>
            <a:r>
              <a:rPr lang="ru-RU" dirty="0"/>
              <a:t>Сложение (+) и вычитание (-). Они работают так же, как в математике, и применяются как к целым, так и к вещественным типам.</a:t>
            </a:r>
          </a:p>
          <a:p>
            <a:r>
              <a:rPr lang="ru-RU" dirty="0"/>
              <a:t>Оператор умножения (*) и деления (/) тоже знакомы, но именно при делении чаще всего допускаются ошибки. Если оба операнда (Операнд – это объект над которым выполняем действие, в нашем случае это числа 7 и 2). Если оба операнда — целые числа, результат также будет целым, при этом дробная часть просто </a:t>
            </a:r>
            <a:r>
              <a:rPr lang="ru-RU" dirty="0" err="1"/>
              <a:t>отбросится</a:t>
            </a:r>
            <a:r>
              <a:rPr lang="ru-RU" dirty="0"/>
              <a:t>. Например, при делении 7 на 2 результат будет 3. </a:t>
            </a:r>
          </a:p>
          <a:p>
            <a:r>
              <a:rPr lang="ru-RU" dirty="0"/>
              <a:t>Чтобы получить точный результат, нужно явно указать хотя бы один из операндов как число с плавающей точкой. В этом случае сработает неявное приведение типов. Его мы рассматривали на прошлой лекции.</a:t>
            </a:r>
          </a:p>
          <a:p>
            <a:r>
              <a:rPr lang="ru-RU" dirty="0"/>
              <a:t>Оператор % — остаток от деления — применяется только к целым типам. Например, нахождение остатка от деления 7 на 2 вернёт 1. Этот оператор часто используется в программировании для проверки чётности числа.</a:t>
            </a:r>
          </a:p>
          <a:p>
            <a:r>
              <a:rPr lang="ru-RU" dirty="0"/>
              <a:t>Ещё одна важная вещь — приоритет операций. Если у нас выражение состоит из нескольких операторов, то как и в математике, сначала выполняются умножение, деление и остаток, а уже потом сложение и вычитание. Если порядок должен быть другим, можно использовать круглые скобки.</a:t>
            </a:r>
          </a:p>
        </p:txBody>
      </p:sp>
      <p:sp>
        <p:nvSpPr>
          <p:cNvPr id="4" name="Номер слайда 3"/>
          <p:cNvSpPr>
            <a:spLocks noGrp="1"/>
          </p:cNvSpPr>
          <p:nvPr>
            <p:ph type="sldNum" sz="quarter" idx="5"/>
          </p:nvPr>
        </p:nvSpPr>
        <p:spPr/>
        <p:txBody>
          <a:bodyPr/>
          <a:lstStyle/>
          <a:p>
            <a:fld id="{54C007C1-1F7B-4EAB-85A6-DA4FFC12B798}" type="slidenum">
              <a:rPr lang="ru-RU" smtClean="0"/>
              <a:t>3</a:t>
            </a:fld>
            <a:endParaRPr lang="ru-RU"/>
          </a:p>
        </p:txBody>
      </p:sp>
    </p:spTree>
    <p:extLst>
      <p:ext uri="{BB962C8B-B14F-4D97-AF65-F5344CB8AC3E}">
        <p14:creationId xmlns:p14="http://schemas.microsoft.com/office/powerpoint/2010/main" val="1367357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другой вид цикла – цикл с предусловием.</a:t>
            </a:r>
          </a:p>
          <a:p>
            <a:r>
              <a:rPr lang="ru-RU" dirty="0"/>
              <a:t>Цикл </a:t>
            </a:r>
            <a:r>
              <a:rPr lang="ru-RU" dirty="0" err="1"/>
              <a:t>while</a:t>
            </a:r>
            <a:r>
              <a:rPr lang="ru-RU" dirty="0"/>
              <a:t> работает, пока выполняется заданное условие. Это значит, что мы не всегда знаем, сколько раз цикл выполнится, и он будет работать до тех пор, пока условие остаётся истинным.</a:t>
            </a:r>
          </a:p>
          <a:p>
            <a:r>
              <a:rPr lang="ru-RU" dirty="0"/>
              <a:t>Цикл </a:t>
            </a:r>
            <a:r>
              <a:rPr lang="en-US" dirty="0"/>
              <a:t>while</a:t>
            </a:r>
            <a:r>
              <a:rPr lang="ru-RU" dirty="0"/>
              <a:t> состоит из двух частей:</a:t>
            </a:r>
          </a:p>
          <a:p>
            <a:r>
              <a:rPr lang="ru-RU" dirty="0"/>
              <a:t>Первое – это условие, оно проверяется перед каждым запуском блока кода. Если условие истинно (</a:t>
            </a:r>
            <a:r>
              <a:rPr lang="ru-RU" dirty="0" err="1"/>
              <a:t>true</a:t>
            </a:r>
            <a:r>
              <a:rPr lang="ru-RU" dirty="0"/>
              <a:t>), цикл выполняется.</a:t>
            </a:r>
          </a:p>
          <a:p>
            <a:r>
              <a:rPr lang="ru-RU" dirty="0"/>
              <a:t>Вторая часть - тело цикла, это блок кода, который будет выполняться, если условие истинно. В теле цикла мы обновляем значение переменной, которая влияет на условие, чтобы цикл не стал «бесконечным». Если значение переменной не будет изменяться в теле цикла и при проверке условия будет иметь одно и то же значение, то цикл станет «бесконечным». Будет выполняться бесконечное количество раз.</a:t>
            </a:r>
          </a:p>
        </p:txBody>
      </p:sp>
      <p:sp>
        <p:nvSpPr>
          <p:cNvPr id="4" name="Номер слайда 3"/>
          <p:cNvSpPr>
            <a:spLocks noGrp="1"/>
          </p:cNvSpPr>
          <p:nvPr>
            <p:ph type="sldNum" sz="quarter" idx="5"/>
          </p:nvPr>
        </p:nvSpPr>
        <p:spPr/>
        <p:txBody>
          <a:bodyPr/>
          <a:lstStyle/>
          <a:p>
            <a:fld id="{54C007C1-1F7B-4EAB-85A6-DA4FFC12B798}" type="slidenum">
              <a:rPr lang="ru-RU" smtClean="0"/>
              <a:t>21</a:t>
            </a:fld>
            <a:endParaRPr lang="ru-RU"/>
          </a:p>
        </p:txBody>
      </p:sp>
    </p:spTree>
    <p:extLst>
      <p:ext uri="{BB962C8B-B14F-4D97-AF65-F5344CB8AC3E}">
        <p14:creationId xmlns:p14="http://schemas.microsoft.com/office/powerpoint/2010/main" val="2684646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Цикл </a:t>
            </a:r>
            <a:r>
              <a:rPr lang="ru-RU" dirty="0" err="1"/>
              <a:t>do-while</a:t>
            </a:r>
            <a:r>
              <a:rPr lang="ru-RU" dirty="0"/>
              <a:t> похож на цикл </a:t>
            </a:r>
            <a:r>
              <a:rPr lang="ru-RU" dirty="0" err="1"/>
              <a:t>while</a:t>
            </a:r>
            <a:r>
              <a:rPr lang="ru-RU" dirty="0"/>
              <a:t>, но есть важное отличие:</a:t>
            </a:r>
            <a:r>
              <a:rPr lang="en-US" dirty="0"/>
              <a:t> </a:t>
            </a:r>
            <a:r>
              <a:rPr lang="ru-RU" dirty="0"/>
              <a:t>в нем условие проверяется после выполнения блока кода.</a:t>
            </a:r>
            <a:endParaRPr lang="en-US" dirty="0"/>
          </a:p>
          <a:p>
            <a:r>
              <a:rPr lang="ru-RU" dirty="0"/>
              <a:t>Это означает, что код в теле цикла выполнится хотя бы один раз, даже если условие изначально ложно.</a:t>
            </a:r>
          </a:p>
          <a:p>
            <a:r>
              <a:rPr lang="ru-RU" dirty="0"/>
              <a:t>Цикл с постусловием состоит из двух частей:</a:t>
            </a:r>
          </a:p>
          <a:p>
            <a:r>
              <a:rPr lang="ru-RU" dirty="0"/>
              <a:t>Из тела цикла — блока кода, который будет выполнен хотя бы один раз.</a:t>
            </a:r>
          </a:p>
          <a:p>
            <a:r>
              <a:rPr lang="ru-RU" dirty="0"/>
              <a:t>И из условия — проверяется после выполнения тела цикла. Если оно истинно, цикл повторится.</a:t>
            </a:r>
          </a:p>
          <a:p>
            <a:r>
              <a:rPr lang="ru-RU" dirty="0"/>
              <a:t>Этот цикл полезен, когда нужно выполнить блок кода хотя бы один раз, независимо от того, истинно ли условие.</a:t>
            </a:r>
          </a:p>
        </p:txBody>
      </p:sp>
      <p:sp>
        <p:nvSpPr>
          <p:cNvPr id="4" name="Номер слайда 3"/>
          <p:cNvSpPr>
            <a:spLocks noGrp="1"/>
          </p:cNvSpPr>
          <p:nvPr>
            <p:ph type="sldNum" sz="quarter" idx="5"/>
          </p:nvPr>
        </p:nvSpPr>
        <p:spPr/>
        <p:txBody>
          <a:bodyPr/>
          <a:lstStyle/>
          <a:p>
            <a:fld id="{54C007C1-1F7B-4EAB-85A6-DA4FFC12B798}" type="slidenum">
              <a:rPr lang="ru-RU" smtClean="0"/>
              <a:t>22</a:t>
            </a:fld>
            <a:endParaRPr lang="ru-RU"/>
          </a:p>
        </p:txBody>
      </p:sp>
    </p:spTree>
    <p:extLst>
      <p:ext uri="{BB962C8B-B14F-4D97-AF65-F5344CB8AC3E}">
        <p14:creationId xmlns:p14="http://schemas.microsoft.com/office/powerpoint/2010/main" val="676719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Операторы break и </a:t>
            </a:r>
            <a:r>
              <a:rPr lang="ru-RU" dirty="0" err="1"/>
              <a:t>continue</a:t>
            </a:r>
            <a:r>
              <a:rPr lang="ru-RU" dirty="0"/>
              <a:t> управляют выполнением цикла немного иначе, чем обычное завершение итерации.</a:t>
            </a:r>
          </a:p>
          <a:p>
            <a:r>
              <a:rPr lang="ru-RU" dirty="0"/>
              <a:t>break — полностью останавливает ближайший цикл или </a:t>
            </a:r>
            <a:r>
              <a:rPr lang="ru-RU" dirty="0" err="1"/>
              <a:t>switch</a:t>
            </a:r>
            <a:r>
              <a:rPr lang="ru-RU" dirty="0"/>
              <a:t>. В первом примере цикл </a:t>
            </a:r>
            <a:r>
              <a:rPr lang="ru-RU" dirty="0" err="1"/>
              <a:t>for</a:t>
            </a:r>
            <a:r>
              <a:rPr lang="ru-RU" dirty="0"/>
              <a:t> прекращает работу, когда переменная i становится равной 3. Это значит, что после вывода 1 и 2 цикл завершится, и последующие числа не будут обработаны. break полезен, когда мы уже получили нужный результат или достигли определённого условия и дальнейшее выполнение цикла не имеет смысла.</a:t>
            </a:r>
          </a:p>
          <a:p>
            <a:r>
              <a:rPr lang="ru-RU" dirty="0" err="1"/>
              <a:t>continue</a:t>
            </a:r>
            <a:r>
              <a:rPr lang="ru-RU" dirty="0"/>
              <a:t> — пропускает оставшийся код текущей итерации и переходит к следующей итерации. Во втором примере все чётные числа пропускаются: то есть когда i делится на 2 без остатка, оператор </a:t>
            </a:r>
            <a:r>
              <a:rPr lang="ru-RU" dirty="0" err="1"/>
              <a:t>continue</a:t>
            </a:r>
            <a:r>
              <a:rPr lang="ru-RU" dirty="0"/>
              <a:t> отправляет программу сразу к следующей итерации. Это удобный способ пропускать ненужные значения, не прерывая весь цикл.</a:t>
            </a:r>
          </a:p>
        </p:txBody>
      </p:sp>
      <p:sp>
        <p:nvSpPr>
          <p:cNvPr id="4" name="Номер слайда 3"/>
          <p:cNvSpPr>
            <a:spLocks noGrp="1"/>
          </p:cNvSpPr>
          <p:nvPr>
            <p:ph type="sldNum" sz="quarter" idx="5"/>
          </p:nvPr>
        </p:nvSpPr>
        <p:spPr/>
        <p:txBody>
          <a:bodyPr/>
          <a:lstStyle/>
          <a:p>
            <a:fld id="{54C007C1-1F7B-4EAB-85A6-DA4FFC12B798}" type="slidenum">
              <a:rPr lang="ru-RU" smtClean="0"/>
              <a:t>23</a:t>
            </a:fld>
            <a:endParaRPr lang="ru-RU"/>
          </a:p>
        </p:txBody>
      </p:sp>
    </p:spTree>
    <p:extLst>
      <p:ext uri="{BB962C8B-B14F-4D97-AF65-F5344CB8AC3E}">
        <p14:creationId xmlns:p14="http://schemas.microsoft.com/office/powerpoint/2010/main" val="4170472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a:t>
            </a:r>
            <a:r>
              <a:rPr lang="ru-RU" dirty="0" err="1"/>
              <a:t>goto</a:t>
            </a:r>
            <a:r>
              <a:rPr lang="ru-RU" dirty="0"/>
              <a:t> используется для безусловного перехода на метку внутри одной функции. Когда программа встречает </a:t>
            </a:r>
            <a:r>
              <a:rPr lang="ru-RU" dirty="0" err="1"/>
              <a:t>goto</a:t>
            </a:r>
            <a:r>
              <a:rPr lang="ru-RU" dirty="0"/>
              <a:t>, она перескакивает к указанной метке и продолжает выполнение с этого места.</a:t>
            </a:r>
          </a:p>
          <a:p>
            <a:r>
              <a:rPr lang="ru-RU" dirty="0"/>
              <a:t>В примере переменная i начинается с 0. Когда программа доходит до строки </a:t>
            </a:r>
            <a:r>
              <a:rPr lang="ru-RU" dirty="0" err="1"/>
              <a:t>goto</a:t>
            </a:r>
            <a:r>
              <a:rPr lang="ru-RU" dirty="0"/>
              <a:t> </a:t>
            </a:r>
            <a:r>
              <a:rPr lang="ru-RU" dirty="0" err="1"/>
              <a:t>start</a:t>
            </a:r>
            <a:r>
              <a:rPr lang="ru-RU" dirty="0"/>
              <a:t>, выполнение возвращается к метке </a:t>
            </a:r>
            <a:r>
              <a:rPr lang="ru-RU" dirty="0" err="1"/>
              <a:t>start</a:t>
            </a:r>
            <a:r>
              <a:rPr lang="ru-RU" dirty="0"/>
              <a:t>, и цикл повторяется, пока i не станет равным 3.</a:t>
            </a:r>
          </a:p>
          <a:p>
            <a:r>
              <a:rPr lang="ru-RU" dirty="0"/>
              <a:t>Современный C++ предлагает более безопасные и структурированные конструкции: </a:t>
            </a:r>
            <a:r>
              <a:rPr lang="ru-RU" dirty="0" err="1"/>
              <a:t>for</a:t>
            </a:r>
            <a:r>
              <a:rPr lang="ru-RU" dirty="0"/>
              <a:t>, </a:t>
            </a:r>
            <a:r>
              <a:rPr lang="ru-RU" dirty="0" err="1"/>
              <a:t>while</a:t>
            </a:r>
            <a:r>
              <a:rPr lang="ru-RU" dirty="0"/>
              <a:t>, </a:t>
            </a:r>
            <a:r>
              <a:rPr lang="ru-RU" dirty="0" err="1"/>
              <a:t>do-while</a:t>
            </a:r>
            <a:r>
              <a:rPr lang="ru-RU" dirty="0"/>
              <a:t>, </a:t>
            </a:r>
            <a:r>
              <a:rPr lang="ru-RU" dirty="0" err="1"/>
              <a:t>if</a:t>
            </a:r>
            <a:r>
              <a:rPr lang="ru-RU" dirty="0"/>
              <a:t> и </a:t>
            </a:r>
            <a:r>
              <a:rPr lang="ru-RU" dirty="0" err="1"/>
              <a:t>switch</a:t>
            </a:r>
            <a:r>
              <a:rPr lang="ru-RU" dirty="0"/>
              <a:t>.</a:t>
            </a:r>
          </a:p>
          <a:p>
            <a:r>
              <a:rPr lang="ru-RU" dirty="0"/>
              <a:t>Хоть </a:t>
            </a:r>
            <a:r>
              <a:rPr lang="ru-RU" dirty="0" err="1"/>
              <a:t>goto</a:t>
            </a:r>
            <a:r>
              <a:rPr lang="ru-RU" dirty="0"/>
              <a:t> и работает, его лучше избегать. В редких случаях его применяют в низкоуровневом коде, но в большинстве случаев его роль полностью заменяют циклы и функции.</a:t>
            </a:r>
          </a:p>
        </p:txBody>
      </p:sp>
      <p:sp>
        <p:nvSpPr>
          <p:cNvPr id="4" name="Номер слайда 3"/>
          <p:cNvSpPr>
            <a:spLocks noGrp="1"/>
          </p:cNvSpPr>
          <p:nvPr>
            <p:ph type="sldNum" sz="quarter" idx="5"/>
          </p:nvPr>
        </p:nvSpPr>
        <p:spPr/>
        <p:txBody>
          <a:bodyPr/>
          <a:lstStyle/>
          <a:p>
            <a:fld id="{54C007C1-1F7B-4EAB-85A6-DA4FFC12B798}" type="slidenum">
              <a:rPr lang="ru-RU" smtClean="0"/>
              <a:t>24</a:t>
            </a:fld>
            <a:endParaRPr lang="ru-RU"/>
          </a:p>
        </p:txBody>
      </p:sp>
    </p:spTree>
    <p:extLst>
      <p:ext uri="{BB962C8B-B14F-4D97-AF65-F5344CB8AC3E}">
        <p14:creationId xmlns:p14="http://schemas.microsoft.com/office/powerpoint/2010/main" val="136237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Вложенные циклы — это когда один цикл находится внутри другого.</a:t>
            </a:r>
          </a:p>
          <a:p>
            <a:r>
              <a:rPr lang="ru-RU" dirty="0"/>
              <a:t>Каждая итерация внешнего цикла запускает внутренний цикл полностью. </a:t>
            </a:r>
          </a:p>
          <a:p>
            <a:r>
              <a:rPr lang="ru-RU" dirty="0"/>
              <a:t>Это удобно, когда нужно повторять действия по двум направлениям, например строки и столбцы.</a:t>
            </a:r>
          </a:p>
          <a:p>
            <a:r>
              <a:rPr lang="ru-RU" dirty="0"/>
              <a:t>В примере внешний цикл i отвечает за строки, а внутренний цикл j — за столбцы.</a:t>
            </a:r>
          </a:p>
          <a:p>
            <a:r>
              <a:rPr lang="ru-RU" dirty="0"/>
              <a:t>На каждой итерации внешнего цикла выполняется весь внутренний цикл, который выводит числа 1, 2, 3.</a:t>
            </a:r>
          </a:p>
          <a:p>
            <a:r>
              <a:rPr lang="ru-RU" dirty="0"/>
              <a:t>После завершения внутреннего цикла выполняется </a:t>
            </a:r>
            <a:r>
              <a:rPr lang="ru-RU" dirty="0" err="1"/>
              <a:t>cout</a:t>
            </a:r>
            <a:r>
              <a:rPr lang="ru-RU" dirty="0"/>
              <a:t> &lt;&lt; "\n";, чтобы перейти на следующую строку.</a:t>
            </a:r>
          </a:p>
        </p:txBody>
      </p:sp>
      <p:sp>
        <p:nvSpPr>
          <p:cNvPr id="4" name="Номер слайда 3"/>
          <p:cNvSpPr>
            <a:spLocks noGrp="1"/>
          </p:cNvSpPr>
          <p:nvPr>
            <p:ph type="sldNum" sz="quarter" idx="5"/>
          </p:nvPr>
        </p:nvSpPr>
        <p:spPr/>
        <p:txBody>
          <a:bodyPr/>
          <a:lstStyle/>
          <a:p>
            <a:fld id="{54C007C1-1F7B-4EAB-85A6-DA4FFC12B798}" type="slidenum">
              <a:rPr lang="ru-RU" smtClean="0"/>
              <a:t>25</a:t>
            </a:fld>
            <a:endParaRPr lang="ru-RU"/>
          </a:p>
        </p:txBody>
      </p:sp>
    </p:spTree>
    <p:extLst>
      <p:ext uri="{BB962C8B-B14F-4D97-AF65-F5344CB8AC3E}">
        <p14:creationId xmlns:p14="http://schemas.microsoft.com/office/powerpoint/2010/main" val="116675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пример применения арифметических операторов.</a:t>
            </a:r>
          </a:p>
          <a:p>
            <a:r>
              <a:rPr lang="ru-RU" dirty="0"/>
              <a:t>В данном случае мы инициализируем две целочисленные переменные: a со значением 7 и b со значением 2.</a:t>
            </a:r>
            <a:br>
              <a:rPr lang="ru-RU" dirty="0"/>
            </a:br>
            <a:r>
              <a:rPr lang="ru-RU" dirty="0"/>
              <a:t>Затем проводим арифметические действия над ними.</a:t>
            </a:r>
          </a:p>
          <a:p>
            <a:pPr>
              <a:buFont typeface="Arial" panose="020B0604020202020204" pitchFamily="34" charset="0"/>
              <a:buChar char="•"/>
            </a:pPr>
            <a:r>
              <a:rPr lang="ru-RU" b="1" dirty="0"/>
              <a:t>Сложение</a:t>
            </a:r>
            <a:r>
              <a:rPr lang="ru-RU" dirty="0"/>
              <a:t>: a + b даст 9.</a:t>
            </a:r>
          </a:p>
          <a:p>
            <a:pPr>
              <a:buFont typeface="Arial" panose="020B0604020202020204" pitchFamily="34" charset="0"/>
              <a:buChar char="•"/>
            </a:pPr>
            <a:r>
              <a:rPr lang="ru-RU" b="1" dirty="0"/>
              <a:t>Вычитание</a:t>
            </a:r>
            <a:r>
              <a:rPr lang="ru-RU" dirty="0"/>
              <a:t>: a - b даст 5.</a:t>
            </a:r>
          </a:p>
          <a:p>
            <a:pPr>
              <a:buFont typeface="Arial" panose="020B0604020202020204" pitchFamily="34" charset="0"/>
              <a:buChar char="•"/>
            </a:pPr>
            <a:r>
              <a:rPr lang="ru-RU" b="1" dirty="0"/>
              <a:t>Умножение</a:t>
            </a:r>
            <a:r>
              <a:rPr lang="ru-RU" dirty="0"/>
              <a:t>: a * b даст 14.</a:t>
            </a:r>
            <a:br>
              <a:rPr lang="ru-RU" dirty="0"/>
            </a:br>
            <a:r>
              <a:rPr lang="ru-RU" dirty="0"/>
              <a:t>Тут, в целом, ничего сложного.</a:t>
            </a:r>
            <a:br>
              <a:rPr lang="ru-RU" dirty="0"/>
            </a:br>
            <a:r>
              <a:rPr lang="ru-RU" b="1" dirty="0"/>
              <a:t>Деление целых чисел</a:t>
            </a:r>
            <a:r>
              <a:rPr lang="ru-RU" dirty="0"/>
              <a:t>: a / b даст 3, потому что обе переменные — целые (</a:t>
            </a:r>
            <a:r>
              <a:rPr lang="ru-RU" dirty="0" err="1"/>
              <a:t>int</a:t>
            </a:r>
            <a:r>
              <a:rPr lang="ru-RU" dirty="0"/>
              <a:t>).</a:t>
            </a:r>
          </a:p>
          <a:p>
            <a:pPr>
              <a:buFont typeface="Arial" panose="020B0604020202020204" pitchFamily="34" charset="0"/>
              <a:buNone/>
            </a:pPr>
            <a:r>
              <a:rPr lang="ru-RU" dirty="0"/>
              <a:t>В примере справа используется тип данных </a:t>
            </a:r>
            <a:r>
              <a:rPr lang="ru-RU" dirty="0" err="1"/>
              <a:t>double</a:t>
            </a:r>
            <a:r>
              <a:rPr lang="ru-RU" dirty="0"/>
              <a:t>, поэтому результат будет равен 3.5.</a:t>
            </a:r>
            <a:br>
              <a:rPr lang="ru-RU" dirty="0"/>
            </a:br>
            <a:br>
              <a:rPr lang="ru-RU" dirty="0"/>
            </a:br>
            <a:r>
              <a:rPr lang="ru-RU" dirty="0"/>
              <a:t>И пример с </a:t>
            </a:r>
            <a:r>
              <a:rPr lang="ru-RU" b="1" dirty="0"/>
              <a:t>приоритетом операций:</a:t>
            </a:r>
            <a:br>
              <a:rPr lang="ru-RU" b="1" dirty="0"/>
            </a:br>
            <a:r>
              <a:rPr lang="ru-RU" dirty="0"/>
              <a:t>В первом случае скобки определяют приоритет операций. И сначала выполнится сложение: 2 + 3 будет 5, а потом умножается на 4, получим 20.</a:t>
            </a:r>
            <a:br>
              <a:rPr lang="ru-RU" dirty="0"/>
            </a:br>
            <a:r>
              <a:rPr lang="ru-RU" dirty="0"/>
              <a:t>Во втором случае скобок нет, поэтому сначала выполняется умножение по правилу приоритета: 3 * 4 = 12, и плюс 2, 14.</a:t>
            </a:r>
          </a:p>
          <a:p>
            <a:pPr>
              <a:buFont typeface="Arial" panose="020B0604020202020204" pitchFamily="34" charset="0"/>
              <a:buNone/>
            </a:pPr>
            <a:endParaRPr lang="ru-RU" dirty="0"/>
          </a:p>
          <a:p>
            <a:endParaRPr lang="ru-RU" dirty="0"/>
          </a:p>
        </p:txBody>
      </p:sp>
      <p:sp>
        <p:nvSpPr>
          <p:cNvPr id="4" name="Номер слайда 3"/>
          <p:cNvSpPr>
            <a:spLocks noGrp="1"/>
          </p:cNvSpPr>
          <p:nvPr>
            <p:ph type="sldNum" sz="quarter" idx="5"/>
          </p:nvPr>
        </p:nvSpPr>
        <p:spPr/>
        <p:txBody>
          <a:bodyPr/>
          <a:lstStyle/>
          <a:p>
            <a:fld id="{54C007C1-1F7B-4EAB-85A6-DA4FFC12B798}" type="slidenum">
              <a:rPr lang="ru-RU" smtClean="0"/>
              <a:t>4</a:t>
            </a:fld>
            <a:endParaRPr lang="ru-RU"/>
          </a:p>
        </p:txBody>
      </p:sp>
    </p:spTree>
    <p:extLst>
      <p:ext uri="{BB962C8B-B14F-4D97-AF65-F5344CB8AC3E}">
        <p14:creationId xmlns:p14="http://schemas.microsoft.com/office/powerpoint/2010/main" val="208612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Операторы сравнения — это основа логики в программе. С их помощью компьютер может принимать решения: выполнять или не выполнять определённый участок кода, продолжить цикл или завершать его.</a:t>
            </a:r>
          </a:p>
          <a:p>
            <a:r>
              <a:rPr lang="ru-RU" dirty="0"/>
              <a:t>Каждый оператор сравнения возвращает логическое значение типа </a:t>
            </a:r>
            <a:r>
              <a:rPr lang="ru-RU" dirty="0" err="1"/>
              <a:t>bool</a:t>
            </a:r>
            <a:r>
              <a:rPr lang="ru-RU" dirty="0"/>
              <a:t>. Если условие выполняется — результатом будет </a:t>
            </a:r>
            <a:r>
              <a:rPr lang="ru-RU" dirty="0" err="1"/>
              <a:t>true</a:t>
            </a:r>
            <a:r>
              <a:rPr lang="ru-RU" dirty="0"/>
              <a:t>, если нет — </a:t>
            </a:r>
            <a:r>
              <a:rPr lang="ru-RU" dirty="0" err="1"/>
              <a:t>false</a:t>
            </a:r>
            <a:r>
              <a:rPr lang="ru-RU" dirty="0"/>
              <a:t>.</a:t>
            </a:r>
          </a:p>
          <a:p>
            <a:r>
              <a:rPr lang="ru-RU" dirty="0"/>
              <a:t>Самый часто используемый оператор — ==, проверка на равенство. Он сравнивает два значения и возвращает </a:t>
            </a:r>
            <a:r>
              <a:rPr lang="ru-RU" dirty="0" err="1"/>
              <a:t>true</a:t>
            </a:r>
            <a:r>
              <a:rPr lang="ru-RU" dirty="0"/>
              <a:t>, если они совпадают. Очень важно не путать его с оператором присваивания , который записывается как один =. Его мы рассмотрим на следующем слайде.</a:t>
            </a:r>
          </a:p>
          <a:p>
            <a:r>
              <a:rPr lang="ru-RU" dirty="0"/>
              <a:t>Оператор != проверяет, не равны ли два значения. Он удобен, когда нужно убедиться, что данные различаются</a:t>
            </a:r>
          </a:p>
          <a:p>
            <a:r>
              <a:rPr lang="ru-RU" dirty="0"/>
              <a:t>Операторы &lt;, &gt;, &lt;=, &gt;= работают по тем же принципам, что и в математике. Например, выражение a &lt; b будет истинным, если a меньше b.</a:t>
            </a:r>
          </a:p>
          <a:p>
            <a:r>
              <a:rPr lang="ru-RU" dirty="0"/>
              <a:t>Для сравнения лучше использовать целые типы данных (</a:t>
            </a:r>
            <a:r>
              <a:rPr lang="ru-RU" dirty="0" err="1"/>
              <a:t>int</a:t>
            </a:r>
            <a:r>
              <a:rPr lang="ru-RU" dirty="0"/>
              <a:t>, </a:t>
            </a:r>
            <a:r>
              <a:rPr lang="ru-RU" dirty="0" err="1"/>
              <a:t>long</a:t>
            </a:r>
            <a:r>
              <a:rPr lang="ru-RU" dirty="0"/>
              <a:t> и т.д.). Потому что с вещественными числами (</a:t>
            </a:r>
            <a:r>
              <a:rPr lang="ru-RU" dirty="0" err="1"/>
              <a:t>float</a:t>
            </a:r>
            <a:r>
              <a:rPr lang="ru-RU" dirty="0"/>
              <a:t>, </a:t>
            </a:r>
            <a:r>
              <a:rPr lang="ru-RU" dirty="0" err="1"/>
              <a:t>double</a:t>
            </a:r>
            <a:r>
              <a:rPr lang="ru-RU" dirty="0"/>
              <a:t>) возможны неточности из-за особенности хранения дробной части в памяти.</a:t>
            </a:r>
          </a:p>
        </p:txBody>
      </p:sp>
      <p:sp>
        <p:nvSpPr>
          <p:cNvPr id="4" name="Номер слайда 3"/>
          <p:cNvSpPr>
            <a:spLocks noGrp="1"/>
          </p:cNvSpPr>
          <p:nvPr>
            <p:ph type="sldNum" sz="quarter" idx="5"/>
          </p:nvPr>
        </p:nvSpPr>
        <p:spPr/>
        <p:txBody>
          <a:bodyPr/>
          <a:lstStyle/>
          <a:p>
            <a:fld id="{54C007C1-1F7B-4EAB-85A6-DA4FFC12B798}" type="slidenum">
              <a:rPr lang="ru-RU" smtClean="0"/>
              <a:t>5</a:t>
            </a:fld>
            <a:endParaRPr lang="ru-RU"/>
          </a:p>
        </p:txBody>
      </p:sp>
    </p:spTree>
    <p:extLst>
      <p:ext uri="{BB962C8B-B14F-4D97-AF65-F5344CB8AC3E}">
        <p14:creationId xmlns:p14="http://schemas.microsoft.com/office/powerpoint/2010/main" val="3289050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пример применения операторов сравнения.</a:t>
            </a:r>
          </a:p>
          <a:p>
            <a:r>
              <a:rPr lang="ru-RU" dirty="0"/>
              <a:t>Сначала мы используем строку </a:t>
            </a:r>
            <a:r>
              <a:rPr lang="en-US" dirty="0" err="1"/>
              <a:t>cout</a:t>
            </a:r>
            <a:r>
              <a:rPr lang="en-US" dirty="0"/>
              <a:t> &lt;&lt; </a:t>
            </a:r>
            <a:r>
              <a:rPr lang="en-US" dirty="0" err="1"/>
              <a:t>boolalpha</a:t>
            </a:r>
            <a:r>
              <a:rPr lang="en-US" dirty="0"/>
              <a:t>;</a:t>
            </a:r>
            <a:r>
              <a:rPr lang="ru-RU" dirty="0"/>
              <a:t> </a:t>
            </a:r>
          </a:p>
          <a:p>
            <a:r>
              <a:rPr lang="ru-RU" dirty="0"/>
              <a:t>Она переводит вывод логических выражений в формат </a:t>
            </a:r>
            <a:r>
              <a:rPr lang="ru-RU" dirty="0" err="1"/>
              <a:t>true</a:t>
            </a:r>
            <a:r>
              <a:rPr lang="ru-RU" dirty="0"/>
              <a:t> или </a:t>
            </a:r>
            <a:r>
              <a:rPr lang="ru-RU" dirty="0" err="1"/>
              <a:t>false</a:t>
            </a:r>
            <a:r>
              <a:rPr lang="ru-RU" dirty="0"/>
              <a:t>. Без этого </a:t>
            </a:r>
            <a:r>
              <a:rPr lang="ru-RU" dirty="0" err="1"/>
              <a:t>true</a:t>
            </a:r>
            <a:r>
              <a:rPr lang="ru-RU" dirty="0"/>
              <a:t> и </a:t>
            </a:r>
            <a:r>
              <a:rPr lang="ru-RU" dirty="0" err="1"/>
              <a:t>false</a:t>
            </a:r>
            <a:r>
              <a:rPr lang="ru-RU" dirty="0"/>
              <a:t> у нас выводились бы как 1 и 0.</a:t>
            </a:r>
          </a:p>
          <a:p>
            <a:r>
              <a:rPr lang="ru-RU" dirty="0"/>
              <a:t>Далее идут примеры сравнений:</a:t>
            </a:r>
          </a:p>
          <a:p>
            <a:r>
              <a:rPr lang="ru-RU" dirty="0"/>
              <a:t>(5 &lt; 8) — это выражение истинно, поэтому выводится </a:t>
            </a:r>
            <a:r>
              <a:rPr lang="ru-RU" dirty="0" err="1"/>
              <a:t>true</a:t>
            </a:r>
            <a:r>
              <a:rPr lang="ru-RU" dirty="0"/>
              <a:t>.</a:t>
            </a:r>
          </a:p>
          <a:p>
            <a:r>
              <a:rPr lang="ru-RU" dirty="0"/>
              <a:t>(7 == 7) — проверка на равенство; числа равны, результат </a:t>
            </a:r>
            <a:r>
              <a:rPr lang="ru-RU" dirty="0" err="1"/>
              <a:t>true</a:t>
            </a:r>
            <a:r>
              <a:rPr lang="ru-RU" dirty="0"/>
              <a:t>.</a:t>
            </a:r>
          </a:p>
          <a:p>
            <a:r>
              <a:rPr lang="ru-RU" dirty="0"/>
              <a:t>(3 != 3) — проверка на неравенство; числа равны, поэтому результат </a:t>
            </a:r>
            <a:r>
              <a:rPr lang="ru-RU" dirty="0" err="1"/>
              <a:t>false</a:t>
            </a:r>
            <a:r>
              <a:rPr lang="ru-RU" dirty="0"/>
              <a:t>.</a:t>
            </a:r>
          </a:p>
          <a:p>
            <a:r>
              <a:rPr lang="ru-RU" dirty="0"/>
              <a:t>(10 &gt;= 12) — проверка на больше или равно; 10 не больше и не равно 12, результат </a:t>
            </a:r>
            <a:r>
              <a:rPr lang="ru-RU" dirty="0" err="1"/>
              <a:t>false</a:t>
            </a:r>
            <a:r>
              <a:rPr lang="ru-RU" dirty="0"/>
              <a:t>.</a:t>
            </a:r>
          </a:p>
          <a:p>
            <a:r>
              <a:rPr lang="ru-RU" dirty="0"/>
              <a:t>(4.5 &lt;= 4.5) — проверка на меньше или равно; числа равны, поэтому </a:t>
            </a:r>
            <a:r>
              <a:rPr lang="ru-RU" dirty="0" err="1"/>
              <a:t>true</a:t>
            </a:r>
            <a:r>
              <a:rPr lang="ru-RU" dirty="0"/>
              <a:t>.</a:t>
            </a:r>
          </a:p>
          <a:p>
            <a:r>
              <a:rPr lang="ru-RU" dirty="0"/>
              <a:t>В последнем примере (8 + 2 &gt; 9) — здесь сначала выполняется сложение 8 + 2 = 10, потом сравнение с 9; результат </a:t>
            </a:r>
            <a:r>
              <a:rPr lang="ru-RU" dirty="0" err="1"/>
              <a:t>true</a:t>
            </a:r>
            <a:r>
              <a:rPr lang="ru-RU" dirty="0"/>
              <a:t>.</a:t>
            </a:r>
            <a:br>
              <a:rPr lang="ru-RU" dirty="0"/>
            </a:br>
            <a:br>
              <a:rPr lang="ru-RU" dirty="0"/>
            </a:br>
            <a:r>
              <a:rPr lang="ru-RU" dirty="0"/>
              <a:t>Если скобки при выводе не поставить, получится ошибка. Потому что по приоритету операций компилятор сначала попытается применить оператор побитового сдвига влево к 5 и </a:t>
            </a:r>
            <a:r>
              <a:rPr lang="ru-RU" dirty="0" err="1"/>
              <a:t>cout</a:t>
            </a:r>
            <a:r>
              <a:rPr lang="ru-RU" dirty="0"/>
              <a:t>, а затем сравнить результат с 8.</a:t>
            </a:r>
            <a:br>
              <a:rPr lang="ru-RU" dirty="0"/>
            </a:br>
            <a:r>
              <a:rPr lang="ru-RU" dirty="0"/>
              <a:t>Такой порядок невозможен, поэтому компилятор просто выдаст ошибку.</a:t>
            </a:r>
            <a:br>
              <a:rPr lang="ru-RU" dirty="0"/>
            </a:br>
            <a:r>
              <a:rPr lang="ru-RU" dirty="0"/>
              <a:t>Чтобы всё работало правильно, нужно обернуть сравнение в скобки, как в первом примере.</a:t>
            </a:r>
          </a:p>
          <a:p>
            <a:endParaRPr lang="en-US" dirty="0"/>
          </a:p>
        </p:txBody>
      </p:sp>
      <p:sp>
        <p:nvSpPr>
          <p:cNvPr id="4" name="Номер слайда 3"/>
          <p:cNvSpPr>
            <a:spLocks noGrp="1"/>
          </p:cNvSpPr>
          <p:nvPr>
            <p:ph type="sldNum" sz="quarter" idx="5"/>
          </p:nvPr>
        </p:nvSpPr>
        <p:spPr/>
        <p:txBody>
          <a:bodyPr/>
          <a:lstStyle/>
          <a:p>
            <a:fld id="{54C007C1-1F7B-4EAB-85A6-DA4FFC12B798}" type="slidenum">
              <a:rPr lang="ru-RU" smtClean="0"/>
              <a:t>6</a:t>
            </a:fld>
            <a:endParaRPr lang="ru-RU"/>
          </a:p>
        </p:txBody>
      </p:sp>
    </p:spTree>
    <p:extLst>
      <p:ext uri="{BB962C8B-B14F-4D97-AF65-F5344CB8AC3E}">
        <p14:creationId xmlns:p14="http://schemas.microsoft.com/office/powerpoint/2010/main" val="64200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присваивания используется для того, чтобы сохранить значение в переменной. Он записывает значение, полученное в выражении справа, в переменную, указанную слева от знака равенства.</a:t>
            </a:r>
          </a:p>
          <a:p>
            <a:r>
              <a:rPr lang="ru-RU" dirty="0"/>
              <a:t>Сначала программа вычисляет выражение x + 2, то есть 5 плюс 2, и получает результат 7. Затем это значение записывается в переменную y. В итоге y будет равно 7, а значение x не изменится.</a:t>
            </a:r>
          </a:p>
          <a:p>
            <a:r>
              <a:rPr lang="ru-RU" dirty="0"/>
              <a:t>Можно считать, что операция присваивания выполняется по направлению справа налево — сначала вычисляется правая часть, потом результат сохраняется в левой.</a:t>
            </a:r>
          </a:p>
        </p:txBody>
      </p:sp>
      <p:sp>
        <p:nvSpPr>
          <p:cNvPr id="4" name="Номер слайда 3"/>
          <p:cNvSpPr>
            <a:spLocks noGrp="1"/>
          </p:cNvSpPr>
          <p:nvPr>
            <p:ph type="sldNum" sz="quarter" idx="5"/>
          </p:nvPr>
        </p:nvSpPr>
        <p:spPr/>
        <p:txBody>
          <a:bodyPr/>
          <a:lstStyle/>
          <a:p>
            <a:fld id="{54C007C1-1F7B-4EAB-85A6-DA4FFC12B798}" type="slidenum">
              <a:rPr lang="ru-RU" smtClean="0"/>
              <a:t>7</a:t>
            </a:fld>
            <a:endParaRPr lang="ru-RU"/>
          </a:p>
        </p:txBody>
      </p:sp>
    </p:spTree>
    <p:extLst>
      <p:ext uri="{BB962C8B-B14F-4D97-AF65-F5344CB8AC3E}">
        <p14:creationId xmlns:p14="http://schemas.microsoft.com/office/powerpoint/2010/main" val="316912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Составные операторы присваивания используются, когда нужно изменить значение переменной и сразу сохранить результат в ней же.</a:t>
            </a:r>
          </a:p>
          <a:p>
            <a:r>
              <a:rPr lang="ru-RU" dirty="0"/>
              <a:t>Можно сказать, что они объединяют арифметическую операцию и присваивание в одну запись.</a:t>
            </a:r>
          </a:p>
          <a:p>
            <a:r>
              <a:rPr lang="ru-RU" dirty="0"/>
              <a:t>Например, выражение x += 5 делает то же самое, что и x = x + 5, только выглядит короче и читается проще.</a:t>
            </a:r>
          </a:p>
          <a:p>
            <a:r>
              <a:rPr lang="ru-RU" dirty="0"/>
              <a:t>Программа сначала вычисляет выражение справа — в нашем случае это x + 5, затем результат записывает обратно в переменную x.</a:t>
            </a:r>
          </a:p>
          <a:p>
            <a:r>
              <a:rPr lang="ru-RU" dirty="0"/>
              <a:t>После выполнения операции значение переменной обновляется.</a:t>
            </a:r>
          </a:p>
          <a:p>
            <a:r>
              <a:rPr lang="ru-RU" dirty="0"/>
              <a:t>Тот же принцип работает и для других операторов: x -= 3 уменьшает значение на 3, x *= 2 умножает его на 2, x /= 4 делит на 4, а x %= 2 сохраняет остаток от деления.</a:t>
            </a:r>
          </a:p>
          <a:p>
            <a:r>
              <a:rPr lang="ru-RU" dirty="0"/>
              <a:t>Эти операторы особенно удобны, когда значение переменной постепенно изменяется в цикле. Это рассмотрим позже.</a:t>
            </a:r>
          </a:p>
        </p:txBody>
      </p:sp>
      <p:sp>
        <p:nvSpPr>
          <p:cNvPr id="4" name="Номер слайда 3"/>
          <p:cNvSpPr>
            <a:spLocks noGrp="1"/>
          </p:cNvSpPr>
          <p:nvPr>
            <p:ph type="sldNum" sz="quarter" idx="5"/>
          </p:nvPr>
        </p:nvSpPr>
        <p:spPr/>
        <p:txBody>
          <a:bodyPr/>
          <a:lstStyle/>
          <a:p>
            <a:fld id="{54C007C1-1F7B-4EAB-85A6-DA4FFC12B798}" type="slidenum">
              <a:rPr lang="ru-RU" smtClean="0"/>
              <a:t>8</a:t>
            </a:fld>
            <a:endParaRPr lang="ru-RU"/>
          </a:p>
        </p:txBody>
      </p:sp>
    </p:spTree>
    <p:extLst>
      <p:ext uri="{BB962C8B-B14F-4D97-AF65-F5344CB8AC3E}">
        <p14:creationId xmlns:p14="http://schemas.microsoft.com/office/powerpoint/2010/main" val="1269373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пример применения </a:t>
            </a:r>
            <a:r>
              <a:rPr lang="ru-RU" b="1" dirty="0"/>
              <a:t>составных операторов присваивания</a:t>
            </a:r>
            <a:r>
              <a:rPr lang="ru-RU" dirty="0"/>
              <a:t>.</a:t>
            </a:r>
          </a:p>
          <a:p>
            <a:endParaRPr lang="ru-RU" dirty="0"/>
          </a:p>
          <a:p>
            <a:r>
              <a:rPr lang="ru-RU" dirty="0"/>
              <a:t>Запись a += 3 </a:t>
            </a:r>
            <a:r>
              <a:rPr lang="ru-RU" dirty="0" err="1"/>
              <a:t>выполяет</a:t>
            </a:r>
            <a:r>
              <a:rPr lang="ru-RU" dirty="0"/>
              <a:t> то же, что и a = a + 3.</a:t>
            </a:r>
            <a:br>
              <a:rPr lang="ru-RU" dirty="0"/>
            </a:br>
            <a:r>
              <a:rPr lang="ru-RU" dirty="0"/>
              <a:t>Если a изначально 5, после операции она станет 8.</a:t>
            </a:r>
          </a:p>
          <a:p>
            <a:endParaRPr lang="ru-RU" dirty="0"/>
          </a:p>
          <a:p>
            <a:r>
              <a:rPr lang="ru-RU" dirty="0"/>
              <a:t>b -= 12 — эквивалентно b = b - 12.</a:t>
            </a:r>
            <a:br>
              <a:rPr lang="ru-RU" dirty="0"/>
            </a:br>
            <a:r>
              <a:rPr lang="ru-RU" dirty="0"/>
              <a:t>Переменная b была равна 10, после выполнения операции станет -2.</a:t>
            </a:r>
          </a:p>
          <a:p>
            <a:endParaRPr lang="ru-RU" dirty="0"/>
          </a:p>
          <a:p>
            <a:r>
              <a:rPr lang="ru-RU" dirty="0"/>
              <a:t>c *= 6 — умножение с присваиванием.</a:t>
            </a:r>
            <a:br>
              <a:rPr lang="ru-RU" dirty="0"/>
            </a:br>
            <a:r>
              <a:rPr lang="ru-RU" dirty="0"/>
              <a:t>4 умножается на 6, результат 24 сохраняется в переменную с.</a:t>
            </a:r>
          </a:p>
          <a:p>
            <a:endParaRPr lang="ru-RU" dirty="0"/>
          </a:p>
          <a:p>
            <a:r>
              <a:rPr lang="ru-RU" dirty="0"/>
              <a:t>d /= 2 — деление с присваиванием.</a:t>
            </a:r>
            <a:br>
              <a:rPr lang="ru-RU" dirty="0"/>
            </a:br>
            <a:r>
              <a:rPr lang="ru-RU" dirty="0"/>
              <a:t>Так как d — целое число, результат будет равен 3.</a:t>
            </a:r>
          </a:p>
          <a:p>
            <a:endParaRPr lang="ru-RU" dirty="0"/>
          </a:p>
          <a:p>
            <a:r>
              <a:rPr lang="ru-RU" dirty="0"/>
              <a:t>e %= 4 — остаток от деления.</a:t>
            </a:r>
            <a:br>
              <a:rPr lang="ru-RU" dirty="0"/>
            </a:br>
            <a:r>
              <a:rPr lang="ru-RU" dirty="0"/>
              <a:t>Остаток от деления 10 на 4 даст 2. </a:t>
            </a:r>
          </a:p>
          <a:p>
            <a:endParaRPr lang="ru-RU" dirty="0"/>
          </a:p>
          <a:p>
            <a:r>
              <a:rPr lang="ru-RU" dirty="0"/>
              <a:t>f /= 2 — деление для вещественного типа </a:t>
            </a:r>
            <a:r>
              <a:rPr lang="ru-RU" dirty="0" err="1"/>
              <a:t>double</a:t>
            </a:r>
            <a:r>
              <a:rPr lang="ru-RU" dirty="0"/>
              <a:t>.</a:t>
            </a:r>
            <a:br>
              <a:rPr lang="ru-RU" dirty="0"/>
            </a:br>
            <a:r>
              <a:rPr lang="ru-RU" dirty="0"/>
              <a:t>Переменная f = 7.0, после деления на 2 результат будет 3.5.</a:t>
            </a:r>
          </a:p>
          <a:p>
            <a:endParaRPr lang="ru-RU" dirty="0"/>
          </a:p>
          <a:p>
            <a:r>
              <a:rPr lang="ru-RU" dirty="0"/>
              <a:t>И в примере справа сначала 8 увеличивается на 2, получаем 10. Умножаем на 3, получаем 30. Вычитаем 5, результат 25. </a:t>
            </a:r>
          </a:p>
        </p:txBody>
      </p:sp>
      <p:sp>
        <p:nvSpPr>
          <p:cNvPr id="4" name="Номер слайда 3"/>
          <p:cNvSpPr>
            <a:spLocks noGrp="1"/>
          </p:cNvSpPr>
          <p:nvPr>
            <p:ph type="sldNum" sz="quarter" idx="5"/>
          </p:nvPr>
        </p:nvSpPr>
        <p:spPr/>
        <p:txBody>
          <a:bodyPr/>
          <a:lstStyle/>
          <a:p>
            <a:fld id="{54C007C1-1F7B-4EAB-85A6-DA4FFC12B798}" type="slidenum">
              <a:rPr lang="ru-RU" smtClean="0"/>
              <a:t>9</a:t>
            </a:fld>
            <a:endParaRPr lang="ru-RU"/>
          </a:p>
        </p:txBody>
      </p:sp>
    </p:spTree>
    <p:extLst>
      <p:ext uri="{BB962C8B-B14F-4D97-AF65-F5344CB8AC3E}">
        <p14:creationId xmlns:p14="http://schemas.microsoft.com/office/powerpoint/2010/main" val="66837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Побитовые операторы используются для работы с отдельными битами числа. В отличие от обычных арифметических операций, здесь вычисления происходят на уровне двоичного представления.</a:t>
            </a:r>
            <a:br>
              <a:rPr lang="ru-RU" dirty="0"/>
            </a:br>
            <a:r>
              <a:rPr lang="ru-RU" dirty="0"/>
              <a:t>На практике вам вряд ли придется работать с побитовыми операторами в стандартном виде. Но вы точно будете использовать их в составе логических операций. Знать побитовые операторы наизусть необязательно, но подозревать о их существовании стоит.</a:t>
            </a:r>
          </a:p>
          <a:p>
            <a:br>
              <a:rPr lang="ru-RU" dirty="0"/>
            </a:br>
            <a:r>
              <a:rPr lang="ru-RU" dirty="0"/>
              <a:t>Например, &amp;(амперсанд) выполняет логическое «И» над каждым битом: результат содержит 1 только там, где оба исходных бита равны 1. 6 &amp; 3 — это 110 и 011 в двоичной записи, в результате остаётся 010, то есть 2.</a:t>
            </a:r>
          </a:p>
          <a:p>
            <a:endParaRPr lang="ru-RU" dirty="0"/>
          </a:p>
          <a:p>
            <a:r>
              <a:rPr lang="ru-RU" dirty="0"/>
              <a:t>Оператор | выполняет побитовое «ИЛИ»: если хотя бы один бит равен 1, результат — 1. 6 | 3 даёт 111, что в десятичном виде равно 7. </a:t>
            </a:r>
          </a:p>
          <a:p>
            <a:endParaRPr lang="ru-RU" dirty="0"/>
          </a:p>
          <a:p>
            <a:r>
              <a:rPr lang="ru-RU" dirty="0"/>
              <a:t>Оператор ^(циркумфлекс) называется «исключающее ИЛИ» (или его еще называют XOR). Он возвращает 1, когда биты различаются. 6 ^ 3 (110 ^ 011) даёт 101, то есть 5.</a:t>
            </a:r>
            <a:br>
              <a:rPr lang="ru-RU" dirty="0"/>
            </a:br>
            <a:endParaRPr lang="ru-RU" dirty="0"/>
          </a:p>
          <a:p>
            <a:r>
              <a:rPr lang="ru-RU" dirty="0"/>
              <a:t>Оператор ~(тильда) инвертирует все биты числа, превращая нули в единицы и наоборот. Из-за представления отрицательных чисел в дополнительном коде результат зависит от типа, поэтому в «чистом виде» этот оператор почти не используется — чаще он нужен в составе битовых масок.</a:t>
            </a:r>
          </a:p>
          <a:p>
            <a:endParaRPr lang="ru-RU" dirty="0"/>
          </a:p>
          <a:p>
            <a:r>
              <a:rPr lang="ru-RU" dirty="0"/>
              <a:t>Операторы &lt;&lt; и &gt;&gt; выполняют сдвиги битов влево и вправо. Сдвиг влево (&lt;&lt;) фактически умножает число на 2 в степени количества сдвигов, а сдвиг вправо (&gt;&gt;) делит на 2ⁿ (без остатка). Например, 3 &lt;&lt; 1 даёт 6, а 8 &gt;&gt; 2 — 2.</a:t>
            </a:r>
            <a:br>
              <a:rPr lang="ru-RU" dirty="0"/>
            </a:br>
            <a:br>
              <a:rPr lang="ru-RU" dirty="0"/>
            </a:br>
            <a:r>
              <a:rPr lang="ru-RU" dirty="0"/>
              <a:t>Оператор &lt;&lt;, который мы используем для вывода на экран (когда пишем </a:t>
            </a:r>
            <a:r>
              <a:rPr lang="ru-RU" dirty="0" err="1"/>
              <a:t>cout</a:t>
            </a:r>
            <a:r>
              <a:rPr lang="ru-RU" dirty="0"/>
              <a:t> &lt;&lt;), — это тоже побитовый сдвиг. В стандартной библиотеке он </a:t>
            </a:r>
            <a:r>
              <a:rPr lang="ru-RU" b="1" dirty="0"/>
              <a:t>переопределён</a:t>
            </a:r>
            <a:r>
              <a:rPr lang="ru-RU" dirty="0"/>
              <a:t> для потоков вывода. Когда мы пишем </a:t>
            </a:r>
            <a:r>
              <a:rPr lang="ru-RU" dirty="0" err="1"/>
              <a:t>cout</a:t>
            </a:r>
            <a:r>
              <a:rPr lang="ru-RU" dirty="0"/>
              <a:t> &lt;&lt; x, на самом деле вызывается специальная функция, которая «вставляет» значение x в поток вывода.</a:t>
            </a:r>
          </a:p>
        </p:txBody>
      </p:sp>
      <p:sp>
        <p:nvSpPr>
          <p:cNvPr id="4" name="Номер слайда 3"/>
          <p:cNvSpPr>
            <a:spLocks noGrp="1"/>
          </p:cNvSpPr>
          <p:nvPr>
            <p:ph type="sldNum" sz="quarter" idx="5"/>
          </p:nvPr>
        </p:nvSpPr>
        <p:spPr/>
        <p:txBody>
          <a:bodyPr/>
          <a:lstStyle/>
          <a:p>
            <a:fld id="{54C007C1-1F7B-4EAB-85A6-DA4FFC12B798}" type="slidenum">
              <a:rPr lang="ru-RU" smtClean="0"/>
              <a:t>10</a:t>
            </a:fld>
            <a:endParaRPr lang="ru-RU"/>
          </a:p>
        </p:txBody>
      </p:sp>
    </p:spTree>
    <p:extLst>
      <p:ext uri="{BB962C8B-B14F-4D97-AF65-F5344CB8AC3E}">
        <p14:creationId xmlns:p14="http://schemas.microsoft.com/office/powerpoint/2010/main" val="140684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95360-4B0F-46E7-9192-C28E7CB8E11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B7E3DB1-326A-406F-8AF7-C74392FF3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9D5711F-CC24-4F26-9E98-2D15A6A5F51A}"/>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5" name="Нижний колонтитул 4">
            <a:extLst>
              <a:ext uri="{FF2B5EF4-FFF2-40B4-BE49-F238E27FC236}">
                <a16:creationId xmlns:a16="http://schemas.microsoft.com/office/drawing/2014/main" id="{B999EC80-4ADD-471F-8C62-EB8422D45D8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F4E84BE-EE6F-4552-95E8-296DFE631EC1}"/>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181217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9D81E4-3046-48EC-B25D-D963DC775B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17CA08A-563D-4AE2-9E01-3FD083D8501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8959B55-F351-4432-8E86-E3C9A0ACF0AD}"/>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5" name="Нижний колонтитул 4">
            <a:extLst>
              <a:ext uri="{FF2B5EF4-FFF2-40B4-BE49-F238E27FC236}">
                <a16:creationId xmlns:a16="http://schemas.microsoft.com/office/drawing/2014/main" id="{563C62EB-1B44-4A8B-AFCB-BD6943CC092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372DCD1-68A0-428B-8656-C007D8E734F2}"/>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6441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6E20500-3DD4-46FE-A6E9-33837263E61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C463D23-E077-4859-BD17-D385F6F3BEB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3FD0AF-FDAB-42D8-A24F-4A8CD35E64B7}"/>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5" name="Нижний колонтитул 4">
            <a:extLst>
              <a:ext uri="{FF2B5EF4-FFF2-40B4-BE49-F238E27FC236}">
                <a16:creationId xmlns:a16="http://schemas.microsoft.com/office/drawing/2014/main" id="{387FF026-DA2A-437B-927E-806911C922D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780C253-5755-40AD-A413-70317039DA32}"/>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271674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F38197-6E87-4D82-88BE-118074DC386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D4F0D5D-D995-4B1E-A99D-DC04A2B14F2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9C9C143-6601-4D2F-8A00-824976C5A9DA}"/>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5" name="Нижний колонтитул 4">
            <a:extLst>
              <a:ext uri="{FF2B5EF4-FFF2-40B4-BE49-F238E27FC236}">
                <a16:creationId xmlns:a16="http://schemas.microsoft.com/office/drawing/2014/main" id="{FE9B826C-1C3D-4159-BB2C-19C879CE605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5A17157-5B2F-4338-A965-462E000FCD97}"/>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375451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DCA987-1AD4-4289-B802-65C20A0FE0E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A2D182E-CE17-4E68-A024-ED4C2EAB57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F7B6657-D917-4932-A196-19EC56A260FA}"/>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5" name="Нижний колонтитул 4">
            <a:extLst>
              <a:ext uri="{FF2B5EF4-FFF2-40B4-BE49-F238E27FC236}">
                <a16:creationId xmlns:a16="http://schemas.microsoft.com/office/drawing/2014/main" id="{CFC8B14C-592C-4606-8D56-17302B1B5E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0824925-5416-47D8-91B9-A9C8D051D85C}"/>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342619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BB355E-D1CB-418A-849F-6D173F2A207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050ECCE-A283-4A52-AF1A-9A8EE7070DA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73FB223-D25A-42B9-9113-AB3E121CB8C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12024214-773F-4670-B31B-989155A1D88A}"/>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6" name="Нижний колонтитул 5">
            <a:extLst>
              <a:ext uri="{FF2B5EF4-FFF2-40B4-BE49-F238E27FC236}">
                <a16:creationId xmlns:a16="http://schemas.microsoft.com/office/drawing/2014/main" id="{556830E9-9D2B-4B91-8B69-406688BC5C3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710DC55-E14A-4A17-A2A3-ACF75C199576}"/>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6060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A7D21-68B2-413E-B92E-186D9D1366A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12DC79F-E97B-4390-9922-C0847B4263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4CF3E82-4BF8-4E2F-847D-5300C4BB218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6B41827-1E3A-40CA-90EF-290F68E5CD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785FDDA-3E4B-46E8-AA03-240AD6409FA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F3402F7-8F07-4DD1-902C-7940ECD8990A}"/>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8" name="Нижний колонтитул 7">
            <a:extLst>
              <a:ext uri="{FF2B5EF4-FFF2-40B4-BE49-F238E27FC236}">
                <a16:creationId xmlns:a16="http://schemas.microsoft.com/office/drawing/2014/main" id="{C2477A63-2FDC-49D5-A051-E2AFD12F9C2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44C7E8C-3295-4EF5-8CD6-9E7A26ED2431}"/>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380760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89D17D-53A0-4C5D-B55B-EF3D499A61C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4ED42B9-B328-44F5-9089-0B3C579FAB9B}"/>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4" name="Нижний колонтитул 3">
            <a:extLst>
              <a:ext uri="{FF2B5EF4-FFF2-40B4-BE49-F238E27FC236}">
                <a16:creationId xmlns:a16="http://schemas.microsoft.com/office/drawing/2014/main" id="{00726B81-04D6-4951-9188-187A6F8A13D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25FBF9A-D3F8-47C3-A77F-D7664979537C}"/>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62703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65C553C-041F-43DA-AB07-DA52BECB30B6}"/>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3" name="Нижний колонтитул 2">
            <a:extLst>
              <a:ext uri="{FF2B5EF4-FFF2-40B4-BE49-F238E27FC236}">
                <a16:creationId xmlns:a16="http://schemas.microsoft.com/office/drawing/2014/main" id="{31564885-E4D8-4EAC-868E-DED998F3D9C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A2CC383-6AF3-4F20-8264-074E35815B27}"/>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405227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AFCE7E-2582-48E5-BA05-38A8C2232F9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75F5D57-2180-4050-A964-04FB294A9C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580C9AF-FDFE-4662-B0A5-244F31767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63549C9-BA9D-4A7A-9E24-BAC74E481D56}"/>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6" name="Нижний колонтитул 5">
            <a:extLst>
              <a:ext uri="{FF2B5EF4-FFF2-40B4-BE49-F238E27FC236}">
                <a16:creationId xmlns:a16="http://schemas.microsoft.com/office/drawing/2014/main" id="{FFD62C99-0505-494D-A5FE-1908B90DFF7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A206E00-4D85-4AD4-AB56-10CE12B67A0C}"/>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411599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8BA2FE-E20F-4192-803E-7A5F4A06239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344B354-3A61-4057-B7CC-7CCCA4183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6209AF5-5C68-4625-9D68-498106A14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7799F65-6ED9-4F92-9A08-F2384C09D0DE}"/>
              </a:ext>
            </a:extLst>
          </p:cNvPr>
          <p:cNvSpPr>
            <a:spLocks noGrp="1"/>
          </p:cNvSpPr>
          <p:nvPr>
            <p:ph type="dt" sz="half" idx="10"/>
          </p:nvPr>
        </p:nvSpPr>
        <p:spPr/>
        <p:txBody>
          <a:bodyPr/>
          <a:lstStyle/>
          <a:p>
            <a:fld id="{93A76A9F-47EA-4D46-A80C-54E1682503C1}" type="datetimeFigureOut">
              <a:rPr lang="ru-RU" smtClean="0"/>
              <a:t>15.10.2025</a:t>
            </a:fld>
            <a:endParaRPr lang="ru-RU"/>
          </a:p>
        </p:txBody>
      </p:sp>
      <p:sp>
        <p:nvSpPr>
          <p:cNvPr id="6" name="Нижний колонтитул 5">
            <a:extLst>
              <a:ext uri="{FF2B5EF4-FFF2-40B4-BE49-F238E27FC236}">
                <a16:creationId xmlns:a16="http://schemas.microsoft.com/office/drawing/2014/main" id="{D4A825CA-FE2B-489F-A5DA-24A71B06D97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2E9486F-4701-4322-A210-2B6EA2E3B7C8}"/>
              </a:ext>
            </a:extLst>
          </p:cNvPr>
          <p:cNvSpPr>
            <a:spLocks noGrp="1"/>
          </p:cNvSpPr>
          <p:nvPr>
            <p:ph type="sldNum" sz="quarter" idx="12"/>
          </p:nvPr>
        </p:nvSpPr>
        <p:spPr/>
        <p:txBody>
          <a:bodyPr/>
          <a:lstStyle/>
          <a:p>
            <a:fld id="{49629F51-3512-4E76-A87A-771823B2EE71}" type="slidenum">
              <a:rPr lang="ru-RU" smtClean="0"/>
              <a:t>‹#›</a:t>
            </a:fld>
            <a:endParaRPr lang="ru-RU"/>
          </a:p>
        </p:txBody>
      </p:sp>
    </p:spTree>
    <p:extLst>
      <p:ext uri="{BB962C8B-B14F-4D97-AF65-F5344CB8AC3E}">
        <p14:creationId xmlns:p14="http://schemas.microsoft.com/office/powerpoint/2010/main" val="64608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2490E-2F6D-4E4E-BBC7-E66D44B1C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BFF0B3E-516B-4025-92E4-528501F62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A34A06-555C-4036-8F5C-B47EC69C6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76A9F-47EA-4D46-A80C-54E1682503C1}" type="datetimeFigureOut">
              <a:rPr lang="ru-RU" smtClean="0"/>
              <a:t>15.10.2025</a:t>
            </a:fld>
            <a:endParaRPr lang="ru-RU"/>
          </a:p>
        </p:txBody>
      </p:sp>
      <p:sp>
        <p:nvSpPr>
          <p:cNvPr id="5" name="Нижний колонтитул 4">
            <a:extLst>
              <a:ext uri="{FF2B5EF4-FFF2-40B4-BE49-F238E27FC236}">
                <a16:creationId xmlns:a16="http://schemas.microsoft.com/office/drawing/2014/main" id="{6EDDF660-0209-4379-ADF6-908B2760B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EA17CF9-F84E-4495-8444-E795A815D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29F51-3512-4E76-A87A-771823B2EE71}" type="slidenum">
              <a:rPr lang="ru-RU" smtClean="0"/>
              <a:t>‹#›</a:t>
            </a:fld>
            <a:endParaRPr lang="ru-RU"/>
          </a:p>
        </p:txBody>
      </p:sp>
    </p:spTree>
    <p:extLst>
      <p:ext uri="{BB962C8B-B14F-4D97-AF65-F5344CB8AC3E}">
        <p14:creationId xmlns:p14="http://schemas.microsoft.com/office/powerpoint/2010/main" val="372165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5E9143-E6D8-4E6F-870C-0DCB83DACF77}"/>
              </a:ext>
            </a:extLst>
          </p:cNvPr>
          <p:cNvSpPr>
            <a:spLocks noGrp="1"/>
          </p:cNvSpPr>
          <p:nvPr>
            <p:ph type="ctrTitle"/>
          </p:nvPr>
        </p:nvSpPr>
        <p:spPr>
          <a:xfrm>
            <a:off x="1369423" y="796835"/>
            <a:ext cx="9453153" cy="2387600"/>
          </a:xfrm>
        </p:spPr>
        <p:txBody>
          <a:bodyPr>
            <a:normAutofit/>
          </a:bodyPr>
          <a:lstStyle/>
          <a:p>
            <a:r>
              <a:rPr lang="ru-RU" dirty="0"/>
              <a:t>Операторы и циклы.</a:t>
            </a:r>
          </a:p>
        </p:txBody>
      </p:sp>
      <p:sp>
        <p:nvSpPr>
          <p:cNvPr id="6" name="Подзаголовок 2">
            <a:extLst>
              <a:ext uri="{FF2B5EF4-FFF2-40B4-BE49-F238E27FC236}">
                <a16:creationId xmlns:a16="http://schemas.microsoft.com/office/drawing/2014/main" id="{E2F1ADE7-9A03-4BB8-A2A4-79C914940DFB}"/>
              </a:ext>
            </a:extLst>
          </p:cNvPr>
          <p:cNvSpPr txBox="1">
            <a:spLocks/>
          </p:cNvSpPr>
          <p:nvPr/>
        </p:nvSpPr>
        <p:spPr>
          <a:xfrm>
            <a:off x="3843745" y="6061165"/>
            <a:ext cx="4504509" cy="4898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a:t>2025</a:t>
            </a:r>
          </a:p>
        </p:txBody>
      </p:sp>
      <p:sp>
        <p:nvSpPr>
          <p:cNvPr id="8" name="Подзаголовок 7">
            <a:extLst>
              <a:ext uri="{FF2B5EF4-FFF2-40B4-BE49-F238E27FC236}">
                <a16:creationId xmlns:a16="http://schemas.microsoft.com/office/drawing/2014/main" id="{FB85A173-C979-4F5E-A9FF-4A1E6509E9BE}"/>
              </a:ext>
            </a:extLst>
          </p:cNvPr>
          <p:cNvSpPr>
            <a:spLocks noGrp="1"/>
          </p:cNvSpPr>
          <p:nvPr>
            <p:ph type="subTitle" idx="1"/>
          </p:nvPr>
        </p:nvSpPr>
        <p:spPr>
          <a:xfrm>
            <a:off x="1524001" y="3520441"/>
            <a:ext cx="9144000" cy="933994"/>
          </a:xfrm>
        </p:spPr>
        <p:txBody>
          <a:bodyPr/>
          <a:lstStyle/>
          <a:p>
            <a:r>
              <a:rPr lang="ru-RU" dirty="0"/>
              <a:t>В рамках модуля «Язык программирования С/С++»</a:t>
            </a:r>
          </a:p>
        </p:txBody>
      </p:sp>
      <p:sp>
        <p:nvSpPr>
          <p:cNvPr id="5" name="Подзаголовок 7">
            <a:extLst>
              <a:ext uri="{FF2B5EF4-FFF2-40B4-BE49-F238E27FC236}">
                <a16:creationId xmlns:a16="http://schemas.microsoft.com/office/drawing/2014/main" id="{340A7B29-7E83-4C11-931F-A93F88312DA9}"/>
              </a:ext>
            </a:extLst>
          </p:cNvPr>
          <p:cNvSpPr txBox="1">
            <a:spLocks/>
          </p:cNvSpPr>
          <p:nvPr/>
        </p:nvSpPr>
        <p:spPr>
          <a:xfrm>
            <a:off x="437048" y="5127171"/>
            <a:ext cx="9144000" cy="9339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2000" dirty="0"/>
              <a:t>Мухаметов Данил </a:t>
            </a:r>
            <a:r>
              <a:rPr lang="ru-RU" sz="2000" dirty="0" err="1"/>
              <a:t>Илгизович</a:t>
            </a:r>
            <a:endParaRPr lang="ru-RU" sz="2000" dirty="0"/>
          </a:p>
          <a:p>
            <a:pPr algn="l"/>
            <a:r>
              <a:rPr lang="en-US" sz="2000" dirty="0"/>
              <a:t>seemsclever@mail.ru</a:t>
            </a:r>
            <a:endParaRPr lang="ru-RU" sz="2000" dirty="0"/>
          </a:p>
        </p:txBody>
      </p:sp>
    </p:spTree>
    <p:extLst>
      <p:ext uri="{BB962C8B-B14F-4D97-AF65-F5344CB8AC3E}">
        <p14:creationId xmlns:p14="http://schemas.microsoft.com/office/powerpoint/2010/main" val="344466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a:xfrm>
            <a:off x="838200" y="223127"/>
            <a:ext cx="10515600" cy="723087"/>
          </a:xfrm>
        </p:spPr>
        <p:txBody>
          <a:bodyPr/>
          <a:lstStyle/>
          <a:p>
            <a:r>
              <a:rPr lang="ru-RU" dirty="0"/>
              <a:t>Побитовые операторы</a:t>
            </a:r>
          </a:p>
        </p:txBody>
      </p:sp>
      <p:sp>
        <p:nvSpPr>
          <p:cNvPr id="4" name="Объект 3">
            <a:extLst>
              <a:ext uri="{FF2B5EF4-FFF2-40B4-BE49-F238E27FC236}">
                <a16:creationId xmlns:a16="http://schemas.microsoft.com/office/drawing/2014/main" id="{2C94E9B9-BD38-4A9F-9FBD-7C13AB578BD5}"/>
              </a:ext>
            </a:extLst>
          </p:cNvPr>
          <p:cNvSpPr>
            <a:spLocks noGrp="1"/>
          </p:cNvSpPr>
          <p:nvPr>
            <p:ph sz="half" idx="2"/>
          </p:nvPr>
        </p:nvSpPr>
        <p:spPr>
          <a:xfrm>
            <a:off x="839788" y="6011531"/>
            <a:ext cx="10662004" cy="623537"/>
          </a:xfrm>
        </p:spPr>
        <p:txBody>
          <a:bodyPr>
            <a:normAutofit/>
          </a:bodyPr>
          <a:lstStyle/>
          <a:p>
            <a:pPr marL="0" indent="0" algn="just">
              <a:buNone/>
            </a:pPr>
            <a:r>
              <a:rPr lang="ru-RU" sz="2400" dirty="0"/>
              <a:t>Применяются только к целочисленным типам данных (</a:t>
            </a:r>
            <a:r>
              <a:rPr lang="ru-RU" sz="2400" dirty="0" err="1"/>
              <a:t>int</a:t>
            </a:r>
            <a:r>
              <a:rPr lang="ru-RU" sz="2400" dirty="0"/>
              <a:t>, </a:t>
            </a:r>
            <a:r>
              <a:rPr lang="ru-RU" sz="2400" dirty="0" err="1"/>
              <a:t>unsigned</a:t>
            </a:r>
            <a:r>
              <a:rPr lang="ru-RU" sz="2400" dirty="0"/>
              <a:t>, </a:t>
            </a:r>
            <a:r>
              <a:rPr lang="ru-RU" sz="2400" dirty="0" err="1"/>
              <a:t>char</a:t>
            </a:r>
            <a:r>
              <a:rPr lang="ru-RU" sz="2400" dirty="0"/>
              <a:t> и т.д.).</a:t>
            </a:r>
          </a:p>
        </p:txBody>
      </p:sp>
      <p:graphicFrame>
        <p:nvGraphicFramePr>
          <p:cNvPr id="7" name="Таблица 7">
            <a:extLst>
              <a:ext uri="{FF2B5EF4-FFF2-40B4-BE49-F238E27FC236}">
                <a16:creationId xmlns:a16="http://schemas.microsoft.com/office/drawing/2014/main" id="{4D2CC9E5-B0FE-45A8-9EB2-60BFC5F9192A}"/>
              </a:ext>
            </a:extLst>
          </p:cNvPr>
          <p:cNvGraphicFramePr>
            <a:graphicFrameLocks noGrp="1"/>
          </p:cNvGraphicFramePr>
          <p:nvPr>
            <p:extLst>
              <p:ext uri="{D42A27DB-BD31-4B8C-83A1-F6EECF244321}">
                <p14:modId xmlns:p14="http://schemas.microsoft.com/office/powerpoint/2010/main" val="3657214810"/>
              </p:ext>
            </p:extLst>
          </p:nvPr>
        </p:nvGraphicFramePr>
        <p:xfrm>
          <a:off x="838200" y="946214"/>
          <a:ext cx="10415796" cy="4754880"/>
        </p:xfrm>
        <a:graphic>
          <a:graphicData uri="http://schemas.openxmlformats.org/drawingml/2006/table">
            <a:tbl>
              <a:tblPr firstRow="1" bandRow="1">
                <a:tableStyleId>{7DF18680-E054-41AD-8BC1-D1AEF772440D}</a:tableStyleId>
              </a:tblPr>
              <a:tblGrid>
                <a:gridCol w="2048583">
                  <a:extLst>
                    <a:ext uri="{9D8B030D-6E8A-4147-A177-3AD203B41FA5}">
                      <a16:colId xmlns:a16="http://schemas.microsoft.com/office/drawing/2014/main" val="316720057"/>
                    </a:ext>
                  </a:extLst>
                </a:gridCol>
                <a:gridCol w="3838969">
                  <a:extLst>
                    <a:ext uri="{9D8B030D-6E8A-4147-A177-3AD203B41FA5}">
                      <a16:colId xmlns:a16="http://schemas.microsoft.com/office/drawing/2014/main" val="2133069011"/>
                    </a:ext>
                  </a:extLst>
                </a:gridCol>
                <a:gridCol w="1924295">
                  <a:extLst>
                    <a:ext uri="{9D8B030D-6E8A-4147-A177-3AD203B41FA5}">
                      <a16:colId xmlns:a16="http://schemas.microsoft.com/office/drawing/2014/main" val="2196605415"/>
                    </a:ext>
                  </a:extLst>
                </a:gridCol>
                <a:gridCol w="2603949">
                  <a:extLst>
                    <a:ext uri="{9D8B030D-6E8A-4147-A177-3AD203B41FA5}">
                      <a16:colId xmlns:a16="http://schemas.microsoft.com/office/drawing/2014/main" val="91148253"/>
                    </a:ext>
                  </a:extLst>
                </a:gridCol>
              </a:tblGrid>
              <a:tr h="640080">
                <a:tc>
                  <a:txBody>
                    <a:bodyPr/>
                    <a:lstStyle/>
                    <a:p>
                      <a:pPr algn="ctr"/>
                      <a:r>
                        <a:rPr lang="ru-RU" dirty="0"/>
                        <a:t>Оператор</a:t>
                      </a:r>
                    </a:p>
                  </a:txBody>
                  <a:tcPr anchor="ctr"/>
                </a:tc>
                <a:tc>
                  <a:txBody>
                    <a:bodyPr/>
                    <a:lstStyle/>
                    <a:p>
                      <a:pPr algn="ctr"/>
                      <a:r>
                        <a:rPr lang="ru-RU" dirty="0"/>
                        <a:t>Описание</a:t>
                      </a:r>
                    </a:p>
                  </a:txBody>
                  <a:tcPr anchor="ctr"/>
                </a:tc>
                <a:tc>
                  <a:txBody>
                    <a:bodyPr/>
                    <a:lstStyle/>
                    <a:p>
                      <a:pPr algn="ctr"/>
                      <a:r>
                        <a:rPr lang="ru-RU" dirty="0"/>
                        <a:t>Пример</a:t>
                      </a:r>
                    </a:p>
                  </a:txBody>
                  <a:tcPr anchor="ctr"/>
                </a:tc>
                <a:tc>
                  <a:txBody>
                    <a:bodyPr/>
                    <a:lstStyle/>
                    <a:p>
                      <a:pPr algn="ctr"/>
                      <a:r>
                        <a:rPr lang="ru-RU" dirty="0"/>
                        <a:t>Результат</a:t>
                      </a:r>
                    </a:p>
                  </a:txBody>
                  <a:tcPr anchor="ctr"/>
                </a:tc>
                <a:extLst>
                  <a:ext uri="{0D108BD9-81ED-4DB2-BD59-A6C34878D82A}">
                    <a16:rowId xmlns:a16="http://schemas.microsoft.com/office/drawing/2014/main" val="3644758739"/>
                  </a:ext>
                </a:extLst>
              </a:tr>
              <a:tr h="442445">
                <a:tc>
                  <a:txBody>
                    <a:bodyPr/>
                    <a:lstStyle/>
                    <a:p>
                      <a:pPr algn="ctr"/>
                      <a:r>
                        <a:rPr lang="ru-RU" dirty="0"/>
                        <a:t>&amp;</a:t>
                      </a:r>
                    </a:p>
                  </a:txBody>
                  <a:tcPr anchor="ctr"/>
                </a:tc>
                <a:tc>
                  <a:txBody>
                    <a:bodyPr/>
                    <a:lstStyle/>
                    <a:p>
                      <a:pPr algn="ctr"/>
                      <a:r>
                        <a:rPr lang="ru-RU" dirty="0"/>
                        <a:t>Побитовое «И» — возвращает 1, если оба бита равны 1</a:t>
                      </a:r>
                    </a:p>
                  </a:txBody>
                  <a:tcPr anchor="ctr"/>
                </a:tc>
                <a:tc>
                  <a:txBody>
                    <a:bodyPr/>
                    <a:lstStyle/>
                    <a:p>
                      <a:pPr algn="ctr"/>
                      <a:r>
                        <a:rPr lang="ru-RU" dirty="0"/>
                        <a:t>6 &amp; 3 (110 </a:t>
                      </a:r>
                      <a:r>
                        <a:rPr lang="en-US" dirty="0"/>
                        <a:t>&amp; </a:t>
                      </a:r>
                      <a:r>
                        <a:rPr lang="ru-RU" dirty="0"/>
                        <a:t>011</a:t>
                      </a:r>
                      <a:r>
                        <a:rPr lang="en-US" dirty="0"/>
                        <a:t>)</a:t>
                      </a:r>
                      <a:endParaRPr lang="ru-RU" dirty="0"/>
                    </a:p>
                  </a:txBody>
                  <a:tcPr anchor="ctr"/>
                </a:tc>
                <a:tc>
                  <a:txBody>
                    <a:bodyPr/>
                    <a:lstStyle/>
                    <a:p>
                      <a:pPr algn="ctr"/>
                      <a:r>
                        <a:rPr lang="ru-RU" dirty="0"/>
                        <a:t>2</a:t>
                      </a:r>
                      <a:r>
                        <a:rPr lang="en-US" dirty="0"/>
                        <a:t> (</a:t>
                      </a:r>
                      <a:r>
                        <a:rPr lang="ru-RU" dirty="0"/>
                        <a:t>010</a:t>
                      </a:r>
                      <a:r>
                        <a:rPr lang="en-US" dirty="0"/>
                        <a:t>)</a:t>
                      </a:r>
                      <a:endParaRPr lang="ru-RU" dirty="0"/>
                    </a:p>
                  </a:txBody>
                  <a:tcPr anchor="ctr"/>
                </a:tc>
                <a:extLst>
                  <a:ext uri="{0D108BD9-81ED-4DB2-BD59-A6C34878D82A}">
                    <a16:rowId xmlns:a16="http://schemas.microsoft.com/office/drawing/2014/main" val="3646924384"/>
                  </a:ext>
                </a:extLst>
              </a:tr>
              <a:tr h="640080">
                <a:tc>
                  <a:txBody>
                    <a:bodyPr/>
                    <a:lstStyle/>
                    <a:p>
                      <a:pPr algn="ctr"/>
                      <a:r>
                        <a:rPr lang="ru-RU" dirty="0"/>
                        <a:t>|</a:t>
                      </a:r>
                    </a:p>
                  </a:txBody>
                  <a:tcPr anchor="ctr"/>
                </a:tc>
                <a:tc>
                  <a:txBody>
                    <a:bodyPr/>
                    <a:lstStyle/>
                    <a:p>
                      <a:pPr algn="ctr"/>
                      <a:r>
                        <a:rPr lang="ru-RU" dirty="0"/>
                        <a:t>Побитовое «ИЛИ» — возвращает 1, если хотя бы один бит равен 1</a:t>
                      </a:r>
                    </a:p>
                  </a:txBody>
                  <a:tcPr anchor="ctr"/>
                </a:tc>
                <a:tc>
                  <a:txBody>
                    <a:bodyPr/>
                    <a:lstStyle/>
                    <a:p>
                      <a:pPr algn="ctr"/>
                      <a:r>
                        <a:rPr lang="en-US" dirty="0"/>
                        <a:t>6 | 3</a:t>
                      </a:r>
                      <a:r>
                        <a:rPr lang="ru-RU" dirty="0"/>
                        <a:t> (110 </a:t>
                      </a:r>
                      <a:r>
                        <a:rPr lang="en-US" dirty="0"/>
                        <a:t>| </a:t>
                      </a:r>
                      <a:r>
                        <a:rPr lang="ru-RU" dirty="0"/>
                        <a:t>011)</a:t>
                      </a:r>
                    </a:p>
                  </a:txBody>
                  <a:tcPr anchor="ctr"/>
                </a:tc>
                <a:tc>
                  <a:txBody>
                    <a:bodyPr/>
                    <a:lstStyle/>
                    <a:p>
                      <a:pPr algn="ctr"/>
                      <a:r>
                        <a:rPr lang="ru-RU" dirty="0"/>
                        <a:t>7 (111)</a:t>
                      </a:r>
                    </a:p>
                  </a:txBody>
                  <a:tcPr anchor="ctr"/>
                </a:tc>
                <a:extLst>
                  <a:ext uri="{0D108BD9-81ED-4DB2-BD59-A6C34878D82A}">
                    <a16:rowId xmlns:a16="http://schemas.microsoft.com/office/drawing/2014/main" val="515409924"/>
                  </a:ext>
                </a:extLst>
              </a:tr>
              <a:tr h="640080">
                <a:tc>
                  <a:txBody>
                    <a:bodyPr/>
                    <a:lstStyle/>
                    <a:p>
                      <a:pPr algn="ctr"/>
                      <a:r>
                        <a:rPr lang="ru-RU" dirty="0"/>
                        <a:t>^</a:t>
                      </a:r>
                    </a:p>
                  </a:txBody>
                  <a:tcPr anchor="ctr"/>
                </a:tc>
                <a:tc>
                  <a:txBody>
                    <a:bodyPr/>
                    <a:lstStyle/>
                    <a:p>
                      <a:pPr algn="ctr"/>
                      <a:r>
                        <a:rPr lang="ru-RU" sz="1800" b="0" kern="1200" dirty="0">
                          <a:solidFill>
                            <a:schemeClr val="dk1"/>
                          </a:solidFill>
                          <a:effectLst/>
                        </a:rPr>
                        <a:t>Побитовое «Исключающее ИЛИ» — возвращает 1, если биты различаются</a:t>
                      </a:r>
                      <a:endParaRPr lang="ru-RU" dirty="0"/>
                    </a:p>
                  </a:txBody>
                  <a:tcPr anchor="ctr"/>
                </a:tc>
                <a:tc>
                  <a:txBody>
                    <a:bodyPr/>
                    <a:lstStyle/>
                    <a:p>
                      <a:pPr algn="ctr"/>
                      <a:r>
                        <a:rPr lang="en-US" dirty="0"/>
                        <a:t>6 ^ 3</a:t>
                      </a:r>
                      <a:r>
                        <a:rPr lang="ru-RU" dirty="0"/>
                        <a:t> (110 ^ 011)</a:t>
                      </a:r>
                    </a:p>
                  </a:txBody>
                  <a:tcPr anchor="ctr"/>
                </a:tc>
                <a:tc>
                  <a:txBody>
                    <a:bodyPr/>
                    <a:lstStyle/>
                    <a:p>
                      <a:pPr algn="ctr"/>
                      <a:r>
                        <a:rPr lang="ru-RU" dirty="0"/>
                        <a:t>5 (101)</a:t>
                      </a:r>
                    </a:p>
                  </a:txBody>
                  <a:tcPr anchor="ctr"/>
                </a:tc>
                <a:extLst>
                  <a:ext uri="{0D108BD9-81ED-4DB2-BD59-A6C34878D82A}">
                    <a16:rowId xmlns:a16="http://schemas.microsoft.com/office/drawing/2014/main" val="722812132"/>
                  </a:ext>
                </a:extLst>
              </a:tr>
              <a:tr h="640080">
                <a:tc>
                  <a:txBody>
                    <a:bodyPr/>
                    <a:lstStyle/>
                    <a:p>
                      <a:pPr algn="ctr"/>
                      <a:r>
                        <a:rPr lang="ru-RU" dirty="0"/>
                        <a:t>~</a:t>
                      </a:r>
                    </a:p>
                  </a:txBody>
                  <a:tcPr anchor="ctr"/>
                </a:tc>
                <a:tc>
                  <a:txBody>
                    <a:bodyPr/>
                    <a:lstStyle/>
                    <a:p>
                      <a:pPr algn="ctr"/>
                      <a:r>
                        <a:rPr lang="ru-RU" dirty="0"/>
                        <a:t>Побитовое «НЕ» — инвертирует все биты числа</a:t>
                      </a:r>
                    </a:p>
                  </a:txBody>
                  <a:tcPr anchor="ctr"/>
                </a:tc>
                <a:tc>
                  <a:txBody>
                    <a:bodyPr/>
                    <a:lstStyle/>
                    <a:p>
                      <a:pPr algn="ctr"/>
                      <a:r>
                        <a:rPr lang="en-US" dirty="0"/>
                        <a:t>~6</a:t>
                      </a:r>
                      <a:endParaRPr lang="ru-R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Зависит от размера типа</a:t>
                      </a:r>
                    </a:p>
                  </a:txBody>
                  <a:tcPr anchor="ctr"/>
                </a:tc>
                <a:extLst>
                  <a:ext uri="{0D108BD9-81ED-4DB2-BD59-A6C34878D82A}">
                    <a16:rowId xmlns:a16="http://schemas.microsoft.com/office/drawing/2014/main" val="57946659"/>
                  </a:ext>
                </a:extLst>
              </a:tr>
              <a:tr h="640080">
                <a:tc>
                  <a:txBody>
                    <a:bodyPr/>
                    <a:lstStyle/>
                    <a:p>
                      <a:pPr algn="ctr"/>
                      <a:r>
                        <a:rPr lang="ru-RU" dirty="0"/>
                        <a:t>&lt;&lt;</a:t>
                      </a:r>
                    </a:p>
                  </a:txBody>
                  <a:tcPr anchor="ctr"/>
                </a:tc>
                <a:tc>
                  <a:txBody>
                    <a:bodyPr/>
                    <a:lstStyle/>
                    <a:p>
                      <a:pPr algn="ctr"/>
                      <a:r>
                        <a:rPr lang="ru-RU" dirty="0"/>
                        <a:t>Сдвиг влево — умножает число на 2ⁿ</a:t>
                      </a:r>
                    </a:p>
                  </a:txBody>
                  <a:tcPr anchor="ctr"/>
                </a:tc>
                <a:tc>
                  <a:txBody>
                    <a:bodyPr/>
                    <a:lstStyle/>
                    <a:p>
                      <a:pPr algn="ctr"/>
                      <a:r>
                        <a:rPr lang="en-US" dirty="0"/>
                        <a:t>3 &lt;&lt; 1</a:t>
                      </a:r>
                      <a:endParaRPr lang="ru-RU" dirty="0"/>
                    </a:p>
                  </a:txBody>
                  <a:tcPr anchor="ctr"/>
                </a:tc>
                <a:tc>
                  <a:txBody>
                    <a:bodyPr/>
                    <a:lstStyle/>
                    <a:p>
                      <a:pPr algn="ctr"/>
                      <a:r>
                        <a:rPr lang="ru-RU" dirty="0"/>
                        <a:t>6</a:t>
                      </a:r>
                    </a:p>
                  </a:txBody>
                  <a:tcPr anchor="ctr"/>
                </a:tc>
                <a:extLst>
                  <a:ext uri="{0D108BD9-81ED-4DB2-BD59-A6C34878D82A}">
                    <a16:rowId xmlns:a16="http://schemas.microsoft.com/office/drawing/2014/main" val="1563800959"/>
                  </a:ext>
                </a:extLst>
              </a:tr>
              <a:tr h="640080">
                <a:tc>
                  <a:txBody>
                    <a:bodyPr/>
                    <a:lstStyle/>
                    <a:p>
                      <a:pPr algn="ctr"/>
                      <a:r>
                        <a:rPr lang="ru-RU" dirty="0"/>
                        <a:t>&gt;&gt;</a:t>
                      </a:r>
                    </a:p>
                  </a:txBody>
                  <a:tcPr anchor="ctr"/>
                </a:tc>
                <a:tc>
                  <a:txBody>
                    <a:bodyPr/>
                    <a:lstStyle/>
                    <a:p>
                      <a:pPr algn="ctr"/>
                      <a:r>
                        <a:rPr lang="ru-RU" dirty="0"/>
                        <a:t>Сдвиг вправо — делит число на 2ⁿ</a:t>
                      </a:r>
                    </a:p>
                  </a:txBody>
                  <a:tcPr anchor="ctr"/>
                </a:tc>
                <a:tc>
                  <a:txBody>
                    <a:bodyPr/>
                    <a:lstStyle/>
                    <a:p>
                      <a:pPr algn="ctr"/>
                      <a:r>
                        <a:rPr lang="ru-RU" dirty="0"/>
                        <a:t>8 &gt;&gt; 2</a:t>
                      </a:r>
                    </a:p>
                  </a:txBody>
                  <a:tcPr anchor="ctr"/>
                </a:tc>
                <a:tc>
                  <a:txBody>
                    <a:bodyPr/>
                    <a:lstStyle/>
                    <a:p>
                      <a:pPr algn="ctr"/>
                      <a:r>
                        <a:rPr lang="ru-RU" dirty="0"/>
                        <a:t>2</a:t>
                      </a:r>
                    </a:p>
                  </a:txBody>
                  <a:tcPr anchor="ctr"/>
                </a:tc>
                <a:extLst>
                  <a:ext uri="{0D108BD9-81ED-4DB2-BD59-A6C34878D82A}">
                    <a16:rowId xmlns:a16="http://schemas.microsoft.com/office/drawing/2014/main" val="1647780631"/>
                  </a:ext>
                </a:extLst>
              </a:tr>
            </a:tbl>
          </a:graphicData>
        </a:graphic>
      </p:graphicFrame>
    </p:spTree>
    <p:extLst>
      <p:ext uri="{BB962C8B-B14F-4D97-AF65-F5344CB8AC3E}">
        <p14:creationId xmlns:p14="http://schemas.microsoft.com/office/powerpoint/2010/main" val="1768307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lstStyle/>
          <a:p>
            <a:r>
              <a:rPr lang="ru-RU" dirty="0"/>
              <a:t>Логические операторы</a:t>
            </a:r>
          </a:p>
        </p:txBody>
      </p:sp>
      <p:sp>
        <p:nvSpPr>
          <p:cNvPr id="4" name="Объект 3">
            <a:extLst>
              <a:ext uri="{FF2B5EF4-FFF2-40B4-BE49-F238E27FC236}">
                <a16:creationId xmlns:a16="http://schemas.microsoft.com/office/drawing/2014/main" id="{2C94E9B9-BD38-4A9F-9FBD-7C13AB578BD5}"/>
              </a:ext>
            </a:extLst>
          </p:cNvPr>
          <p:cNvSpPr>
            <a:spLocks noGrp="1"/>
          </p:cNvSpPr>
          <p:nvPr>
            <p:ph sz="half" idx="2"/>
          </p:nvPr>
        </p:nvSpPr>
        <p:spPr>
          <a:xfrm>
            <a:off x="838200" y="5491399"/>
            <a:ext cx="10720873" cy="1095158"/>
          </a:xfrm>
        </p:spPr>
        <p:txBody>
          <a:bodyPr>
            <a:normAutofit/>
          </a:bodyPr>
          <a:lstStyle/>
          <a:p>
            <a:pPr marL="0" indent="0" algn="just">
              <a:buNone/>
            </a:pPr>
            <a:r>
              <a:rPr lang="ru-RU" sz="2400" dirty="0"/>
              <a:t>Логические операторы используются для объединения условий.</a:t>
            </a:r>
            <a:endParaRPr lang="en-US" sz="2400" dirty="0"/>
          </a:p>
          <a:p>
            <a:pPr marL="0" indent="0" algn="just">
              <a:buNone/>
            </a:pPr>
            <a:r>
              <a:rPr lang="ru-RU" sz="2400" dirty="0"/>
              <a:t>Результат всегда имеет логический тип </a:t>
            </a:r>
            <a:r>
              <a:rPr lang="ru-RU" sz="2400" dirty="0" err="1"/>
              <a:t>bool</a:t>
            </a:r>
            <a:r>
              <a:rPr lang="ru-RU" sz="2400" dirty="0"/>
              <a:t> (</a:t>
            </a:r>
            <a:r>
              <a:rPr lang="ru-RU" sz="2400" dirty="0" err="1"/>
              <a:t>true</a:t>
            </a:r>
            <a:r>
              <a:rPr lang="ru-RU" sz="2400" dirty="0"/>
              <a:t> или </a:t>
            </a:r>
            <a:r>
              <a:rPr lang="ru-RU" sz="2400" dirty="0" err="1"/>
              <a:t>false</a:t>
            </a:r>
            <a:r>
              <a:rPr lang="ru-RU" sz="2400" dirty="0"/>
              <a:t>)</a:t>
            </a:r>
            <a:r>
              <a:rPr lang="en-US" sz="2400" dirty="0"/>
              <a:t>.</a:t>
            </a:r>
            <a:endParaRPr lang="ru-RU" sz="2400" dirty="0"/>
          </a:p>
        </p:txBody>
      </p:sp>
      <p:graphicFrame>
        <p:nvGraphicFramePr>
          <p:cNvPr id="7" name="Таблица 7">
            <a:extLst>
              <a:ext uri="{FF2B5EF4-FFF2-40B4-BE49-F238E27FC236}">
                <a16:creationId xmlns:a16="http://schemas.microsoft.com/office/drawing/2014/main" id="{4D2CC9E5-B0FE-45A8-9EB2-60BFC5F9192A}"/>
              </a:ext>
            </a:extLst>
          </p:cNvPr>
          <p:cNvGraphicFramePr>
            <a:graphicFrameLocks noGrp="1"/>
          </p:cNvGraphicFramePr>
          <p:nvPr>
            <p:extLst>
              <p:ext uri="{D42A27DB-BD31-4B8C-83A1-F6EECF244321}">
                <p14:modId xmlns:p14="http://schemas.microsoft.com/office/powerpoint/2010/main" val="2811042988"/>
              </p:ext>
            </p:extLst>
          </p:nvPr>
        </p:nvGraphicFramePr>
        <p:xfrm>
          <a:off x="838200" y="1587718"/>
          <a:ext cx="10415796" cy="3657600"/>
        </p:xfrm>
        <a:graphic>
          <a:graphicData uri="http://schemas.openxmlformats.org/drawingml/2006/table">
            <a:tbl>
              <a:tblPr firstRow="1" bandRow="1">
                <a:tableStyleId>{7DF18680-E054-41AD-8BC1-D1AEF772440D}</a:tableStyleId>
              </a:tblPr>
              <a:tblGrid>
                <a:gridCol w="2603949">
                  <a:extLst>
                    <a:ext uri="{9D8B030D-6E8A-4147-A177-3AD203B41FA5}">
                      <a16:colId xmlns:a16="http://schemas.microsoft.com/office/drawing/2014/main" val="316720057"/>
                    </a:ext>
                  </a:extLst>
                </a:gridCol>
                <a:gridCol w="2603949">
                  <a:extLst>
                    <a:ext uri="{9D8B030D-6E8A-4147-A177-3AD203B41FA5}">
                      <a16:colId xmlns:a16="http://schemas.microsoft.com/office/drawing/2014/main" val="2133069011"/>
                    </a:ext>
                  </a:extLst>
                </a:gridCol>
                <a:gridCol w="2603949">
                  <a:extLst>
                    <a:ext uri="{9D8B030D-6E8A-4147-A177-3AD203B41FA5}">
                      <a16:colId xmlns:a16="http://schemas.microsoft.com/office/drawing/2014/main" val="2196605415"/>
                    </a:ext>
                  </a:extLst>
                </a:gridCol>
                <a:gridCol w="2603949">
                  <a:extLst>
                    <a:ext uri="{9D8B030D-6E8A-4147-A177-3AD203B41FA5}">
                      <a16:colId xmlns:a16="http://schemas.microsoft.com/office/drawing/2014/main" val="91148253"/>
                    </a:ext>
                  </a:extLst>
                </a:gridCol>
              </a:tblGrid>
              <a:tr h="914400">
                <a:tc>
                  <a:txBody>
                    <a:bodyPr/>
                    <a:lstStyle/>
                    <a:p>
                      <a:pPr algn="ctr"/>
                      <a:r>
                        <a:rPr lang="ru-RU" dirty="0"/>
                        <a:t>Оператор</a:t>
                      </a:r>
                    </a:p>
                  </a:txBody>
                  <a:tcPr anchor="ctr"/>
                </a:tc>
                <a:tc>
                  <a:txBody>
                    <a:bodyPr/>
                    <a:lstStyle/>
                    <a:p>
                      <a:pPr algn="ctr"/>
                      <a:r>
                        <a:rPr lang="ru-RU" dirty="0"/>
                        <a:t>Описание</a:t>
                      </a:r>
                    </a:p>
                  </a:txBody>
                  <a:tcPr anchor="ctr"/>
                </a:tc>
                <a:tc>
                  <a:txBody>
                    <a:bodyPr/>
                    <a:lstStyle/>
                    <a:p>
                      <a:pPr algn="ctr"/>
                      <a:r>
                        <a:rPr lang="ru-RU" dirty="0"/>
                        <a:t>Пример</a:t>
                      </a:r>
                    </a:p>
                  </a:txBody>
                  <a:tcPr anchor="ctr"/>
                </a:tc>
                <a:tc>
                  <a:txBody>
                    <a:bodyPr/>
                    <a:lstStyle/>
                    <a:p>
                      <a:pPr algn="ctr"/>
                      <a:r>
                        <a:rPr lang="ru-RU" dirty="0"/>
                        <a:t>Эквивалентная запись</a:t>
                      </a:r>
                    </a:p>
                  </a:txBody>
                  <a:tcPr anchor="ctr"/>
                </a:tc>
                <a:extLst>
                  <a:ext uri="{0D108BD9-81ED-4DB2-BD59-A6C34878D82A}">
                    <a16:rowId xmlns:a16="http://schemas.microsoft.com/office/drawing/2014/main" val="3644758739"/>
                  </a:ext>
                </a:extLst>
              </a:tr>
              <a:tr h="914400">
                <a:tc>
                  <a:txBody>
                    <a:bodyPr/>
                    <a:lstStyle/>
                    <a:p>
                      <a:pPr algn="ctr"/>
                      <a:r>
                        <a:rPr lang="en-US" dirty="0"/>
                        <a:t>&amp;&amp;</a:t>
                      </a:r>
                      <a:endParaRPr lang="ru-RU" dirty="0"/>
                    </a:p>
                  </a:txBody>
                  <a:tcPr anchor="ctr"/>
                </a:tc>
                <a:tc>
                  <a:txBody>
                    <a:bodyPr/>
                    <a:lstStyle/>
                    <a:p>
                      <a:pPr algn="ctr"/>
                      <a:r>
                        <a:rPr lang="ru-RU" dirty="0"/>
                        <a:t>Логическое «И» — истина, если оба условия истинны</a:t>
                      </a:r>
                    </a:p>
                  </a:txBody>
                  <a:tcPr anchor="ctr"/>
                </a:tc>
                <a:tc>
                  <a:txBody>
                    <a:bodyPr/>
                    <a:lstStyle/>
                    <a:p>
                      <a:pPr algn="ctr"/>
                      <a:r>
                        <a:rPr lang="en-US" dirty="0"/>
                        <a:t>(x &gt; </a:t>
                      </a:r>
                      <a:r>
                        <a:rPr lang="en-US" dirty="0">
                          <a:solidFill>
                            <a:srgbClr val="CC66FF"/>
                          </a:solidFill>
                        </a:rPr>
                        <a:t>0</a:t>
                      </a:r>
                      <a:r>
                        <a:rPr lang="en-US" dirty="0"/>
                        <a:t> &amp;&amp; y &gt; </a:t>
                      </a:r>
                      <a:r>
                        <a:rPr lang="en-US" dirty="0">
                          <a:solidFill>
                            <a:srgbClr val="CC66FF"/>
                          </a:solidFill>
                        </a:rPr>
                        <a:t>0</a:t>
                      </a:r>
                      <a:r>
                        <a:rPr lang="en-US" dirty="0"/>
                        <a:t>)</a:t>
                      </a:r>
                      <a:endParaRPr lang="ru-RU" dirty="0"/>
                    </a:p>
                  </a:txBody>
                  <a:tcPr anchor="ctr"/>
                </a:tc>
                <a:tc>
                  <a:txBody>
                    <a:bodyPr/>
                    <a:lstStyle/>
                    <a:p>
                      <a:pPr algn="ctr"/>
                      <a:r>
                        <a:rPr lang="ru-RU" dirty="0" err="1"/>
                        <a:t>true</a:t>
                      </a:r>
                      <a:r>
                        <a:rPr lang="ru-RU" dirty="0"/>
                        <a:t>, если x и y положительные</a:t>
                      </a:r>
                    </a:p>
                  </a:txBody>
                  <a:tcPr anchor="ctr"/>
                </a:tc>
                <a:extLst>
                  <a:ext uri="{0D108BD9-81ED-4DB2-BD59-A6C34878D82A}">
                    <a16:rowId xmlns:a16="http://schemas.microsoft.com/office/drawing/2014/main" val="3646924384"/>
                  </a:ext>
                </a:extLst>
              </a:tr>
              <a:tr h="914400">
                <a:tc>
                  <a:txBody>
                    <a:bodyPr/>
                    <a:lstStyle/>
                    <a:p>
                      <a:pPr algn="ctr"/>
                      <a:r>
                        <a:rPr lang="ru-RU" dirty="0"/>
                        <a:t>||</a:t>
                      </a:r>
                    </a:p>
                  </a:txBody>
                  <a:tcPr anchor="ctr"/>
                </a:tc>
                <a:tc>
                  <a:txBody>
                    <a:bodyPr/>
                    <a:lstStyle/>
                    <a:p>
                      <a:pPr algn="ctr"/>
                      <a:r>
                        <a:rPr lang="ru-RU" dirty="0"/>
                        <a:t>Логическое «ИЛИ» — истина, если хотя бы одно условие истинно</a:t>
                      </a:r>
                    </a:p>
                  </a:txBody>
                  <a:tcPr anchor="ctr"/>
                </a:tc>
                <a:tc>
                  <a:txBody>
                    <a:bodyPr/>
                    <a:lstStyle/>
                    <a:p>
                      <a:pPr algn="ctr"/>
                      <a:r>
                        <a:rPr lang="en-US" dirty="0"/>
                        <a:t>(x &gt; </a:t>
                      </a:r>
                      <a:r>
                        <a:rPr lang="en-US" dirty="0">
                          <a:solidFill>
                            <a:srgbClr val="CC66FF"/>
                          </a:solidFill>
                        </a:rPr>
                        <a:t>0</a:t>
                      </a:r>
                      <a:r>
                        <a:rPr lang="en-US" dirty="0"/>
                        <a:t> || y &gt; </a:t>
                      </a:r>
                      <a:r>
                        <a:rPr lang="en-US" dirty="0">
                          <a:solidFill>
                            <a:srgbClr val="CC66FF"/>
                          </a:solidFill>
                        </a:rPr>
                        <a:t>0</a:t>
                      </a:r>
                      <a:r>
                        <a:rPr lang="en-US" dirty="0"/>
                        <a:t>)</a:t>
                      </a:r>
                      <a:endParaRPr lang="ru-RU" dirty="0"/>
                    </a:p>
                  </a:txBody>
                  <a:tcPr anchor="ctr"/>
                </a:tc>
                <a:tc>
                  <a:txBody>
                    <a:bodyPr/>
                    <a:lstStyle/>
                    <a:p>
                      <a:pPr algn="ctr"/>
                      <a:r>
                        <a:rPr lang="ru-RU" dirty="0" err="1"/>
                        <a:t>true</a:t>
                      </a:r>
                      <a:r>
                        <a:rPr lang="ru-RU" dirty="0"/>
                        <a:t>, если хотя бы </a:t>
                      </a:r>
                      <a:r>
                        <a:rPr lang="en-US" dirty="0"/>
                        <a:t>x </a:t>
                      </a:r>
                      <a:r>
                        <a:rPr lang="ru-RU" dirty="0"/>
                        <a:t>или хотя бы </a:t>
                      </a:r>
                      <a:r>
                        <a:rPr lang="en-US" dirty="0"/>
                        <a:t>y</a:t>
                      </a:r>
                      <a:r>
                        <a:rPr lang="ru-RU" dirty="0"/>
                        <a:t> положительное</a:t>
                      </a:r>
                    </a:p>
                  </a:txBody>
                  <a:tcPr anchor="ctr"/>
                </a:tc>
                <a:extLst>
                  <a:ext uri="{0D108BD9-81ED-4DB2-BD59-A6C34878D82A}">
                    <a16:rowId xmlns:a16="http://schemas.microsoft.com/office/drawing/2014/main" val="515409924"/>
                  </a:ext>
                </a:extLst>
              </a:tr>
              <a:tr h="914400">
                <a:tc>
                  <a:txBody>
                    <a:bodyPr/>
                    <a:lstStyle/>
                    <a:p>
                      <a:pPr algn="ctr"/>
                      <a:r>
                        <a:rPr lang="en-US" dirty="0"/>
                        <a:t>!</a:t>
                      </a:r>
                      <a:endParaRPr lang="ru-RU" dirty="0"/>
                    </a:p>
                  </a:txBody>
                  <a:tcPr anchor="ctr"/>
                </a:tc>
                <a:tc>
                  <a:txBody>
                    <a:bodyPr/>
                    <a:lstStyle/>
                    <a:p>
                      <a:pPr algn="ctr"/>
                      <a:r>
                        <a:rPr lang="ru-RU" sz="1800" b="0" kern="1200" dirty="0">
                          <a:solidFill>
                            <a:schemeClr val="dk1"/>
                          </a:solidFill>
                          <a:effectLst/>
                        </a:rPr>
                        <a:t>Логическое «НЕ» — инвертирует значение выражения</a:t>
                      </a:r>
                      <a:endParaRPr lang="ru-RU" dirty="0"/>
                    </a:p>
                  </a:txBody>
                  <a:tcPr anchor="ctr"/>
                </a:tc>
                <a:tc>
                  <a:txBody>
                    <a:bodyPr/>
                    <a:lstStyle/>
                    <a:p>
                      <a:pPr algn="ctr"/>
                      <a:r>
                        <a:rPr lang="en-US" dirty="0"/>
                        <a:t>!(x &gt; </a:t>
                      </a:r>
                      <a:r>
                        <a:rPr lang="en-US" dirty="0">
                          <a:solidFill>
                            <a:srgbClr val="CC66FF"/>
                          </a:solidFill>
                        </a:rPr>
                        <a:t>0</a:t>
                      </a:r>
                      <a:r>
                        <a:rPr lang="en-US" dirty="0"/>
                        <a:t>)</a:t>
                      </a:r>
                      <a:endParaRPr lang="ru-RU" dirty="0"/>
                    </a:p>
                  </a:txBody>
                  <a:tcPr anchor="ctr"/>
                </a:tc>
                <a:tc>
                  <a:txBody>
                    <a:bodyPr/>
                    <a:lstStyle/>
                    <a:p>
                      <a:pPr algn="ctr"/>
                      <a:r>
                        <a:rPr lang="en-US" dirty="0"/>
                        <a:t>true, </a:t>
                      </a:r>
                      <a:r>
                        <a:rPr lang="ru-RU" dirty="0"/>
                        <a:t>если </a:t>
                      </a:r>
                      <a:r>
                        <a:rPr lang="en-US" dirty="0"/>
                        <a:t>x ≤ </a:t>
                      </a:r>
                      <a:r>
                        <a:rPr lang="en-US" dirty="0">
                          <a:solidFill>
                            <a:srgbClr val="CC66FF"/>
                          </a:solidFill>
                        </a:rPr>
                        <a:t>0</a:t>
                      </a:r>
                      <a:endParaRPr lang="ru-RU" dirty="0">
                        <a:solidFill>
                          <a:srgbClr val="CC66FF"/>
                        </a:solidFill>
                      </a:endParaRPr>
                    </a:p>
                  </a:txBody>
                  <a:tcPr anchor="ctr"/>
                </a:tc>
                <a:extLst>
                  <a:ext uri="{0D108BD9-81ED-4DB2-BD59-A6C34878D82A}">
                    <a16:rowId xmlns:a16="http://schemas.microsoft.com/office/drawing/2014/main" val="722812132"/>
                  </a:ext>
                </a:extLst>
              </a:tr>
            </a:tbl>
          </a:graphicData>
        </a:graphic>
      </p:graphicFrame>
    </p:spTree>
    <p:extLst>
      <p:ext uri="{BB962C8B-B14F-4D97-AF65-F5344CB8AC3E}">
        <p14:creationId xmlns:p14="http://schemas.microsoft.com/office/powerpoint/2010/main" val="260287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Что такое условные конструкции?</a:t>
            </a:r>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2" y="1751310"/>
            <a:ext cx="10447587" cy="1589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2400" dirty="0"/>
              <a:t>	Условные конструкции позволяют выполнять разные действия в зависимости от того, выполняется ли заданное условие. </a:t>
            </a:r>
          </a:p>
          <a:p>
            <a:pPr marL="0" indent="0" algn="just">
              <a:buNone/>
            </a:pPr>
            <a:r>
              <a:rPr lang="ru-RU" sz="2400" dirty="0"/>
              <a:t>	Условие – это выражение, которое возвращает логическое значение </a:t>
            </a:r>
            <a:r>
              <a:rPr lang="ru-RU" sz="2400" dirty="0" err="1"/>
              <a:t>true</a:t>
            </a:r>
            <a:r>
              <a:rPr lang="ru-RU" sz="2400" dirty="0"/>
              <a:t> (истина) или </a:t>
            </a:r>
            <a:r>
              <a:rPr lang="ru-RU" sz="2400" dirty="0" err="1"/>
              <a:t>false</a:t>
            </a:r>
            <a:r>
              <a:rPr lang="ru-RU" sz="2400" dirty="0"/>
              <a:t> (ложь).</a:t>
            </a:r>
          </a:p>
        </p:txBody>
      </p:sp>
      <p:sp>
        <p:nvSpPr>
          <p:cNvPr id="19" name="Объект 2">
            <a:extLst>
              <a:ext uri="{FF2B5EF4-FFF2-40B4-BE49-F238E27FC236}">
                <a16:creationId xmlns:a16="http://schemas.microsoft.com/office/drawing/2014/main" id="{D11842ED-7250-4EA6-AC3D-70A76EC640FD}"/>
              </a:ext>
            </a:extLst>
          </p:cNvPr>
          <p:cNvSpPr txBox="1">
            <a:spLocks/>
          </p:cNvSpPr>
          <p:nvPr/>
        </p:nvSpPr>
        <p:spPr>
          <a:xfrm>
            <a:off x="2824281" y="3918916"/>
            <a:ext cx="6543441" cy="620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ru-RU" sz="3200" dirty="0"/>
              <a:t>Основные условные конструкции</a:t>
            </a:r>
            <a:endParaRPr lang="ru-RU" sz="4400" dirty="0"/>
          </a:p>
        </p:txBody>
      </p:sp>
      <p:sp>
        <p:nvSpPr>
          <p:cNvPr id="20" name="Объект 2">
            <a:extLst>
              <a:ext uri="{FF2B5EF4-FFF2-40B4-BE49-F238E27FC236}">
                <a16:creationId xmlns:a16="http://schemas.microsoft.com/office/drawing/2014/main" id="{AB153403-0780-4784-9D4D-FF2E61EE40B2}"/>
              </a:ext>
            </a:extLst>
          </p:cNvPr>
          <p:cNvSpPr txBox="1">
            <a:spLocks/>
          </p:cNvSpPr>
          <p:nvPr/>
        </p:nvSpPr>
        <p:spPr>
          <a:xfrm>
            <a:off x="838202" y="5399627"/>
            <a:ext cx="2521523"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accent1"/>
                </a:solidFill>
              </a:rPr>
              <a:t>if, else if, else</a:t>
            </a:r>
            <a:endParaRPr lang="ru-RU" sz="3200" dirty="0">
              <a:solidFill>
                <a:schemeClr val="accent1"/>
              </a:solidFill>
            </a:endParaRPr>
          </a:p>
        </p:txBody>
      </p:sp>
      <p:sp>
        <p:nvSpPr>
          <p:cNvPr id="14" name="Объект 2">
            <a:extLst>
              <a:ext uri="{FF2B5EF4-FFF2-40B4-BE49-F238E27FC236}">
                <a16:creationId xmlns:a16="http://schemas.microsoft.com/office/drawing/2014/main" id="{895FD1CA-FAE8-4E80-A3A3-4BC40D0A8B83}"/>
              </a:ext>
            </a:extLst>
          </p:cNvPr>
          <p:cNvSpPr txBox="1">
            <a:spLocks/>
          </p:cNvSpPr>
          <p:nvPr/>
        </p:nvSpPr>
        <p:spPr>
          <a:xfrm>
            <a:off x="8832276" y="5399626"/>
            <a:ext cx="2521523"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accent1"/>
                </a:solidFill>
              </a:rPr>
              <a:t>switch</a:t>
            </a:r>
            <a:endParaRPr lang="ru-RU" sz="3200" dirty="0">
              <a:solidFill>
                <a:schemeClr val="accent1"/>
              </a:solidFill>
            </a:endParaRPr>
          </a:p>
        </p:txBody>
      </p:sp>
      <p:sp>
        <p:nvSpPr>
          <p:cNvPr id="18" name="Объект 2">
            <a:extLst>
              <a:ext uri="{FF2B5EF4-FFF2-40B4-BE49-F238E27FC236}">
                <a16:creationId xmlns:a16="http://schemas.microsoft.com/office/drawing/2014/main" id="{E7517011-4558-4357-BFE4-EDF8C77C9089}"/>
              </a:ext>
            </a:extLst>
          </p:cNvPr>
          <p:cNvSpPr txBox="1">
            <a:spLocks/>
          </p:cNvSpPr>
          <p:nvPr/>
        </p:nvSpPr>
        <p:spPr>
          <a:xfrm>
            <a:off x="3961141" y="5399627"/>
            <a:ext cx="4269719"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ru-RU" sz="3200" dirty="0">
                <a:solidFill>
                  <a:schemeClr val="accent1"/>
                </a:solidFill>
              </a:rPr>
              <a:t>Тернарный оператор ?:</a:t>
            </a:r>
          </a:p>
        </p:txBody>
      </p:sp>
      <p:cxnSp>
        <p:nvCxnSpPr>
          <p:cNvPr id="5" name="Прямая со стрелкой 4">
            <a:extLst>
              <a:ext uri="{FF2B5EF4-FFF2-40B4-BE49-F238E27FC236}">
                <a16:creationId xmlns:a16="http://schemas.microsoft.com/office/drawing/2014/main" id="{5B8B8499-1FBC-4C6E-BA30-95570D1297CF}"/>
              </a:ext>
            </a:extLst>
          </p:cNvPr>
          <p:cNvCxnSpPr>
            <a:cxnSpLocks/>
          </p:cNvCxnSpPr>
          <p:nvPr/>
        </p:nvCxnSpPr>
        <p:spPr>
          <a:xfrm flipH="1">
            <a:off x="2098963" y="4539664"/>
            <a:ext cx="1173231" cy="758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10606B50-1C54-491D-8129-28E1C6EEC3A3}"/>
              </a:ext>
            </a:extLst>
          </p:cNvPr>
          <p:cNvCxnSpPr>
            <a:cxnSpLocks/>
          </p:cNvCxnSpPr>
          <p:nvPr/>
        </p:nvCxnSpPr>
        <p:spPr>
          <a:xfrm>
            <a:off x="8919807" y="4482123"/>
            <a:ext cx="1173230" cy="816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id="{1D956A7F-FFE4-4EAD-9621-F10974018537}"/>
              </a:ext>
            </a:extLst>
          </p:cNvPr>
          <p:cNvCxnSpPr>
            <a:cxnSpLocks/>
            <a:endCxn id="18" idx="0"/>
          </p:cNvCxnSpPr>
          <p:nvPr/>
        </p:nvCxnSpPr>
        <p:spPr>
          <a:xfrm flipH="1">
            <a:off x="6096001" y="4488991"/>
            <a:ext cx="2" cy="910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55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Условные операторы </a:t>
            </a:r>
            <a:r>
              <a:rPr lang="en-US" dirty="0"/>
              <a:t>if / else / else if</a:t>
            </a:r>
            <a:endParaRPr lang="ru-RU" dirty="0"/>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3" y="1751310"/>
            <a:ext cx="5189787" cy="4741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2400" dirty="0"/>
              <a:t>	Оператор </a:t>
            </a:r>
            <a:r>
              <a:rPr lang="ru-RU" sz="2400" dirty="0" err="1"/>
              <a:t>if</a:t>
            </a:r>
            <a:r>
              <a:rPr lang="ru-RU" sz="2400" dirty="0"/>
              <a:t> выполняет блок кода, если условие истинно (</a:t>
            </a:r>
            <a:r>
              <a:rPr lang="ru-RU" sz="2400" dirty="0" err="1"/>
              <a:t>true</a:t>
            </a:r>
            <a:r>
              <a:rPr lang="ru-RU" sz="2400" dirty="0"/>
              <a:t>).</a:t>
            </a:r>
          </a:p>
          <a:p>
            <a:pPr marL="0" indent="0" algn="just">
              <a:buNone/>
            </a:pPr>
            <a:r>
              <a:rPr lang="ru-RU" sz="2400" dirty="0"/>
              <a:t>	</a:t>
            </a:r>
            <a:r>
              <a:rPr lang="ru-RU" sz="2400" dirty="0" err="1"/>
              <a:t>else</a:t>
            </a:r>
            <a:r>
              <a:rPr lang="ru-RU" sz="2400" dirty="0"/>
              <a:t> задаёт альтернативный блок, если условие ложно.</a:t>
            </a:r>
          </a:p>
          <a:p>
            <a:pPr marL="0" indent="0" algn="just">
              <a:buNone/>
            </a:pPr>
            <a:r>
              <a:rPr lang="ru-RU" sz="2400" dirty="0"/>
              <a:t>	</a:t>
            </a:r>
            <a:r>
              <a:rPr lang="ru-RU" sz="2400" dirty="0" err="1"/>
              <a:t>else</a:t>
            </a:r>
            <a:r>
              <a:rPr lang="ru-RU" sz="2400" dirty="0"/>
              <a:t> </a:t>
            </a:r>
            <a:r>
              <a:rPr lang="ru-RU" sz="2400" dirty="0" err="1"/>
              <a:t>if</a:t>
            </a:r>
            <a:r>
              <a:rPr lang="ru-RU" sz="2400" dirty="0"/>
              <a:t> используется для проверки нескольких условий по очереди.</a:t>
            </a:r>
          </a:p>
          <a:p>
            <a:pPr marL="0" indent="0" algn="just">
              <a:buNone/>
            </a:pPr>
            <a:endParaRPr lang="ru-RU" sz="2400" dirty="0"/>
          </a:p>
          <a:p>
            <a:pPr marL="0" indent="0" algn="just">
              <a:buNone/>
            </a:pPr>
            <a:r>
              <a:rPr lang="ru-RU" sz="2400" dirty="0"/>
              <a:t>	Проверка выполняется сверху вниз. Как только одно из условий истинно – остальные ветви пропускаются.</a:t>
            </a:r>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6534308" y="1751310"/>
            <a:ext cx="5851656" cy="486108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x;</a:t>
            </a:r>
          </a:p>
          <a:p>
            <a:r>
              <a:rPr lang="en-US" dirty="0" err="1"/>
              <a:t>cin</a:t>
            </a:r>
            <a:r>
              <a:rPr lang="en-US" dirty="0"/>
              <a:t> &gt;&gt; x;</a:t>
            </a:r>
          </a:p>
          <a:p>
            <a:endParaRPr lang="en-US" dirty="0"/>
          </a:p>
          <a:p>
            <a:r>
              <a:rPr lang="en-US" dirty="0">
                <a:solidFill>
                  <a:schemeClr val="accent1"/>
                </a:solidFill>
              </a:rPr>
              <a:t>if</a:t>
            </a:r>
            <a:r>
              <a:rPr lang="en-US" dirty="0"/>
              <a:t> (x &gt; </a:t>
            </a:r>
            <a:r>
              <a:rPr lang="en-US" dirty="0">
                <a:solidFill>
                  <a:srgbClr val="CC66FF"/>
                </a:solidFill>
              </a:rPr>
              <a:t>0</a:t>
            </a:r>
            <a:r>
              <a:rPr lang="en-US" dirty="0"/>
              <a:t>){</a:t>
            </a:r>
          </a:p>
          <a:p>
            <a:r>
              <a:rPr lang="en-US" dirty="0"/>
              <a:t>    </a:t>
            </a:r>
            <a:r>
              <a:rPr lang="en-US" dirty="0" err="1"/>
              <a:t>cout</a:t>
            </a:r>
            <a:r>
              <a:rPr lang="en-US" dirty="0"/>
              <a:t> &lt;&lt; "</a:t>
            </a:r>
            <a:r>
              <a:rPr lang="ru-RU" dirty="0"/>
              <a:t>Положительное число";</a:t>
            </a:r>
            <a:endParaRPr lang="en-US" dirty="0"/>
          </a:p>
          <a:p>
            <a:r>
              <a:rPr lang="en-US" dirty="0"/>
              <a:t>}</a:t>
            </a:r>
            <a:endParaRPr lang="ru-RU" dirty="0"/>
          </a:p>
          <a:p>
            <a:r>
              <a:rPr lang="en-US" dirty="0">
                <a:solidFill>
                  <a:schemeClr val="accent1"/>
                </a:solidFill>
              </a:rPr>
              <a:t>else if </a:t>
            </a:r>
            <a:r>
              <a:rPr lang="en-US" dirty="0"/>
              <a:t>(x == </a:t>
            </a:r>
            <a:r>
              <a:rPr lang="en-US" dirty="0">
                <a:solidFill>
                  <a:srgbClr val="CC66FF"/>
                </a:solidFill>
              </a:rPr>
              <a:t>0</a:t>
            </a:r>
            <a:r>
              <a:rPr lang="en-US" dirty="0"/>
              <a:t>){</a:t>
            </a:r>
          </a:p>
          <a:p>
            <a:r>
              <a:rPr lang="en-US" dirty="0"/>
              <a:t>    </a:t>
            </a:r>
            <a:r>
              <a:rPr lang="en-US" dirty="0" err="1"/>
              <a:t>cout</a:t>
            </a:r>
            <a:r>
              <a:rPr lang="en-US" dirty="0"/>
              <a:t> &lt;&lt; "</a:t>
            </a:r>
            <a:r>
              <a:rPr lang="ru-RU" dirty="0"/>
              <a:t>Ноль";</a:t>
            </a:r>
            <a:endParaRPr lang="en-US" dirty="0"/>
          </a:p>
          <a:p>
            <a:r>
              <a:rPr lang="en-US" dirty="0"/>
              <a:t>}</a:t>
            </a:r>
            <a:endParaRPr lang="ru-RU" dirty="0"/>
          </a:p>
          <a:p>
            <a:r>
              <a:rPr lang="en-US" dirty="0">
                <a:solidFill>
                  <a:schemeClr val="accent1"/>
                </a:solidFill>
              </a:rPr>
              <a:t>else</a:t>
            </a:r>
            <a:r>
              <a:rPr lang="en-US" dirty="0"/>
              <a:t>{</a:t>
            </a:r>
          </a:p>
          <a:p>
            <a:r>
              <a:rPr lang="en-US" dirty="0"/>
              <a:t>    </a:t>
            </a:r>
            <a:r>
              <a:rPr lang="en-US" dirty="0" err="1"/>
              <a:t>cout</a:t>
            </a:r>
            <a:r>
              <a:rPr lang="en-US" dirty="0"/>
              <a:t> &lt;&lt; "</a:t>
            </a:r>
            <a:r>
              <a:rPr lang="ru-RU" dirty="0"/>
              <a:t>Отрицательное число";</a:t>
            </a:r>
            <a:endParaRPr lang="en-US" dirty="0"/>
          </a:p>
          <a:p>
            <a:r>
              <a:rPr lang="en-US" dirty="0"/>
              <a:t>}</a:t>
            </a:r>
            <a:endParaRPr lang="ru-RU" dirty="0"/>
          </a:p>
        </p:txBody>
      </p:sp>
    </p:spTree>
    <p:extLst>
      <p:ext uri="{BB962C8B-B14F-4D97-AF65-F5344CB8AC3E}">
        <p14:creationId xmlns:p14="http://schemas.microsoft.com/office/powerpoint/2010/main" val="271046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normAutofit/>
          </a:bodyPr>
          <a:lstStyle/>
          <a:p>
            <a:r>
              <a:rPr lang="ru-RU" sz="4000" dirty="0"/>
              <a:t>Условные операторы </a:t>
            </a:r>
            <a:r>
              <a:rPr lang="ru-RU" sz="4000" dirty="0" err="1"/>
              <a:t>if</a:t>
            </a:r>
            <a:r>
              <a:rPr lang="ru-RU" sz="4000" dirty="0"/>
              <a:t> / </a:t>
            </a:r>
            <a:r>
              <a:rPr lang="ru-RU" sz="4000" dirty="0" err="1"/>
              <a:t>else</a:t>
            </a:r>
            <a:r>
              <a:rPr lang="ru-RU" sz="4000" dirty="0"/>
              <a:t> / </a:t>
            </a:r>
            <a:r>
              <a:rPr lang="ru-RU" sz="4000" dirty="0" err="1"/>
              <a:t>else</a:t>
            </a:r>
            <a:r>
              <a:rPr lang="ru-RU" sz="4000" dirty="0"/>
              <a:t> </a:t>
            </a:r>
            <a:r>
              <a:rPr lang="ru-RU" sz="4000" dirty="0" err="1"/>
              <a:t>if</a:t>
            </a:r>
            <a:r>
              <a:rPr lang="ru-RU" sz="4000" dirty="0"/>
              <a:t> – пример</a:t>
            </a:r>
          </a:p>
        </p:txBody>
      </p:sp>
      <p:sp>
        <p:nvSpPr>
          <p:cNvPr id="8" name="Объект 2">
            <a:extLst>
              <a:ext uri="{FF2B5EF4-FFF2-40B4-BE49-F238E27FC236}">
                <a16:creationId xmlns:a16="http://schemas.microsoft.com/office/drawing/2014/main" id="{027CDBEB-BB82-4C48-B83B-46537B8FCAEC}"/>
              </a:ext>
            </a:extLst>
          </p:cNvPr>
          <p:cNvSpPr txBox="1">
            <a:spLocks/>
          </p:cNvSpPr>
          <p:nvPr/>
        </p:nvSpPr>
        <p:spPr>
          <a:xfrm>
            <a:off x="836612" y="1782397"/>
            <a:ext cx="5259388" cy="4861087"/>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double</a:t>
            </a:r>
            <a:r>
              <a:rPr lang="en-US" dirty="0"/>
              <a:t> amount;</a:t>
            </a:r>
          </a:p>
          <a:p>
            <a:r>
              <a:rPr lang="en-US" dirty="0" err="1"/>
              <a:t>cout</a:t>
            </a:r>
            <a:r>
              <a:rPr lang="en-US" dirty="0"/>
              <a:t> &lt;&lt; </a:t>
            </a:r>
            <a:r>
              <a:rPr lang="en-US" dirty="0">
                <a:solidFill>
                  <a:schemeClr val="accent6"/>
                </a:solidFill>
              </a:rPr>
              <a:t>"</a:t>
            </a:r>
            <a:r>
              <a:rPr lang="ru-RU" dirty="0">
                <a:solidFill>
                  <a:schemeClr val="accent6"/>
                </a:solidFill>
              </a:rPr>
              <a:t>Введите сумму покупки: "</a:t>
            </a:r>
            <a:r>
              <a:rPr lang="ru-RU" dirty="0"/>
              <a:t>;</a:t>
            </a:r>
          </a:p>
          <a:p>
            <a:r>
              <a:rPr lang="en-US" dirty="0" err="1"/>
              <a:t>cin</a:t>
            </a:r>
            <a:r>
              <a:rPr lang="en-US" dirty="0"/>
              <a:t> &gt;&gt; amount;</a:t>
            </a:r>
          </a:p>
          <a:p>
            <a:endParaRPr lang="en-US" dirty="0"/>
          </a:p>
          <a:p>
            <a:r>
              <a:rPr lang="en-US" dirty="0">
                <a:solidFill>
                  <a:srgbClr val="CC66FF"/>
                </a:solidFill>
              </a:rPr>
              <a:t>double</a:t>
            </a:r>
            <a:r>
              <a:rPr lang="en-US" dirty="0"/>
              <a:t> discount = </a:t>
            </a:r>
            <a:r>
              <a:rPr lang="en-US" dirty="0">
                <a:solidFill>
                  <a:srgbClr val="CC66FF"/>
                </a:solidFill>
              </a:rPr>
              <a:t>0</a:t>
            </a:r>
            <a:r>
              <a:rPr lang="en-US" dirty="0"/>
              <a:t>;  </a:t>
            </a:r>
            <a:r>
              <a:rPr lang="en-US" dirty="0">
                <a:solidFill>
                  <a:schemeClr val="bg1">
                    <a:lumMod val="65000"/>
                  </a:schemeClr>
                </a:solidFill>
              </a:rPr>
              <a:t>// </a:t>
            </a:r>
            <a:r>
              <a:rPr lang="ru-RU" dirty="0">
                <a:solidFill>
                  <a:schemeClr val="bg1">
                    <a:lumMod val="65000"/>
                  </a:schemeClr>
                </a:solidFill>
              </a:rPr>
              <a:t>процент скидки</a:t>
            </a:r>
          </a:p>
          <a:p>
            <a:endParaRPr lang="ru-RU" dirty="0"/>
          </a:p>
          <a:p>
            <a:r>
              <a:rPr lang="en-US" dirty="0">
                <a:solidFill>
                  <a:schemeClr val="accent1"/>
                </a:solidFill>
              </a:rPr>
              <a:t>if</a:t>
            </a:r>
            <a:r>
              <a:rPr lang="en-US" dirty="0"/>
              <a:t> (amount &lt; </a:t>
            </a:r>
            <a:r>
              <a:rPr lang="en-US" dirty="0">
                <a:solidFill>
                  <a:srgbClr val="CC66FF"/>
                </a:solidFill>
              </a:rPr>
              <a:t>1000</a:t>
            </a:r>
            <a:r>
              <a:rPr lang="en-US" dirty="0"/>
              <a:t>) {</a:t>
            </a:r>
          </a:p>
          <a:p>
            <a:r>
              <a:rPr lang="en-US" dirty="0"/>
              <a:t>    discount = </a:t>
            </a:r>
            <a:r>
              <a:rPr lang="en-US" dirty="0">
                <a:solidFill>
                  <a:srgbClr val="CC66FF"/>
                </a:solidFill>
              </a:rPr>
              <a:t>0</a:t>
            </a:r>
            <a:r>
              <a:rPr lang="en-US" dirty="0"/>
              <a:t>;</a:t>
            </a:r>
          </a:p>
          <a:p>
            <a:r>
              <a:rPr lang="en-US" dirty="0"/>
              <a:t>    </a:t>
            </a:r>
            <a:r>
              <a:rPr lang="en-US" dirty="0" err="1"/>
              <a:t>cout</a:t>
            </a:r>
            <a:r>
              <a:rPr lang="en-US" dirty="0"/>
              <a:t> &lt;&lt; </a:t>
            </a:r>
            <a:r>
              <a:rPr lang="en-US" dirty="0">
                <a:solidFill>
                  <a:schemeClr val="accent6"/>
                </a:solidFill>
              </a:rPr>
              <a:t>"</a:t>
            </a:r>
            <a:r>
              <a:rPr lang="ru-RU" dirty="0">
                <a:solidFill>
                  <a:schemeClr val="accent6"/>
                </a:solidFill>
              </a:rPr>
              <a:t>Скидки нет.\</a:t>
            </a:r>
            <a:r>
              <a:rPr lang="en-US" dirty="0">
                <a:solidFill>
                  <a:schemeClr val="accent6"/>
                </a:solidFill>
              </a:rPr>
              <a:t>n"</a:t>
            </a:r>
            <a:r>
              <a:rPr lang="en-US" dirty="0"/>
              <a:t>;</a:t>
            </a:r>
          </a:p>
          <a:p>
            <a:r>
              <a:rPr lang="en-US" dirty="0"/>
              <a:t>}</a:t>
            </a:r>
            <a:endParaRPr lang="ru-RU" dirty="0"/>
          </a:p>
          <a:p>
            <a:r>
              <a:rPr lang="en-US" dirty="0">
                <a:solidFill>
                  <a:schemeClr val="accent1"/>
                </a:solidFill>
              </a:rPr>
              <a:t>else if </a:t>
            </a:r>
            <a:r>
              <a:rPr lang="en-US" dirty="0"/>
              <a:t>(amount &lt; </a:t>
            </a:r>
            <a:r>
              <a:rPr lang="en-US" dirty="0">
                <a:solidFill>
                  <a:srgbClr val="CC66FF"/>
                </a:solidFill>
              </a:rPr>
              <a:t>5000</a:t>
            </a:r>
            <a:r>
              <a:rPr lang="en-US" dirty="0"/>
              <a:t>) {</a:t>
            </a:r>
          </a:p>
          <a:p>
            <a:r>
              <a:rPr lang="en-US" dirty="0"/>
              <a:t>    discount = </a:t>
            </a:r>
            <a:r>
              <a:rPr lang="en-US" dirty="0">
                <a:solidFill>
                  <a:srgbClr val="CC66FF"/>
                </a:solidFill>
              </a:rPr>
              <a:t>5</a:t>
            </a:r>
            <a:r>
              <a:rPr lang="en-US" dirty="0"/>
              <a:t>;</a:t>
            </a:r>
          </a:p>
          <a:p>
            <a:r>
              <a:rPr lang="en-US" dirty="0"/>
              <a:t>    </a:t>
            </a:r>
            <a:r>
              <a:rPr lang="en-US" dirty="0" err="1"/>
              <a:t>cout</a:t>
            </a:r>
            <a:r>
              <a:rPr lang="en-US" dirty="0"/>
              <a:t> &lt;&lt; </a:t>
            </a:r>
            <a:r>
              <a:rPr lang="en-US" dirty="0">
                <a:solidFill>
                  <a:schemeClr val="accent6"/>
                </a:solidFill>
              </a:rPr>
              <a:t>"</a:t>
            </a:r>
            <a:r>
              <a:rPr lang="ru-RU" dirty="0">
                <a:solidFill>
                  <a:schemeClr val="accent6"/>
                </a:solidFill>
              </a:rPr>
              <a:t>Ваша скидка 5%.\</a:t>
            </a:r>
            <a:r>
              <a:rPr lang="en-US" dirty="0">
                <a:solidFill>
                  <a:schemeClr val="accent6"/>
                </a:solidFill>
              </a:rPr>
              <a:t>n"</a:t>
            </a:r>
            <a:r>
              <a:rPr lang="en-US" dirty="0"/>
              <a:t>;</a:t>
            </a:r>
          </a:p>
          <a:p>
            <a:r>
              <a:rPr lang="en-US" dirty="0"/>
              <a:t>}</a:t>
            </a:r>
          </a:p>
        </p:txBody>
      </p:sp>
      <p:sp>
        <p:nvSpPr>
          <p:cNvPr id="9" name="Объект 2">
            <a:extLst>
              <a:ext uri="{FF2B5EF4-FFF2-40B4-BE49-F238E27FC236}">
                <a16:creationId xmlns:a16="http://schemas.microsoft.com/office/drawing/2014/main" id="{62EA847C-F43E-48E1-97D2-613EB99F5F1A}"/>
              </a:ext>
            </a:extLst>
          </p:cNvPr>
          <p:cNvSpPr txBox="1">
            <a:spLocks/>
          </p:cNvSpPr>
          <p:nvPr/>
        </p:nvSpPr>
        <p:spPr>
          <a:xfrm>
            <a:off x="6096000" y="1782396"/>
            <a:ext cx="5806314" cy="486108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solidFill>
                  <a:schemeClr val="accent1"/>
                </a:solidFill>
              </a:rPr>
              <a:t>else if </a:t>
            </a:r>
            <a:r>
              <a:rPr lang="en-US" sz="2000" dirty="0"/>
              <a:t>(amount &lt; </a:t>
            </a:r>
            <a:r>
              <a:rPr lang="en-US" sz="2000" dirty="0">
                <a:solidFill>
                  <a:srgbClr val="CC66FF"/>
                </a:solidFill>
              </a:rPr>
              <a:t>10000</a:t>
            </a:r>
            <a:r>
              <a:rPr lang="en-US" sz="2000" dirty="0"/>
              <a:t>) {</a:t>
            </a:r>
          </a:p>
          <a:p>
            <a:r>
              <a:rPr lang="en-US" sz="2000" dirty="0"/>
              <a:t>    discount = </a:t>
            </a:r>
            <a:r>
              <a:rPr lang="en-US" sz="2000" dirty="0">
                <a:solidFill>
                  <a:srgbClr val="CC66FF"/>
                </a:solidFill>
              </a:rPr>
              <a:t>10</a:t>
            </a:r>
            <a:r>
              <a:rPr lang="en-US" sz="2000" dirty="0"/>
              <a:t>;</a:t>
            </a:r>
          </a:p>
          <a:p>
            <a:r>
              <a:rPr lang="en-US" sz="2000" dirty="0"/>
              <a:t>    </a:t>
            </a:r>
            <a:r>
              <a:rPr lang="en-US" sz="2000" dirty="0" err="1"/>
              <a:t>cout</a:t>
            </a:r>
            <a:r>
              <a:rPr lang="en-US" sz="2000" dirty="0"/>
              <a:t> &lt;&lt; </a:t>
            </a:r>
            <a:r>
              <a:rPr lang="en-US" sz="2000" dirty="0">
                <a:solidFill>
                  <a:schemeClr val="accent6"/>
                </a:solidFill>
              </a:rPr>
              <a:t>"</a:t>
            </a:r>
            <a:r>
              <a:rPr lang="ru-RU" sz="2000" dirty="0">
                <a:solidFill>
                  <a:schemeClr val="accent6"/>
                </a:solidFill>
              </a:rPr>
              <a:t>Ваша скидка 10%.\</a:t>
            </a:r>
            <a:r>
              <a:rPr lang="en-US" sz="2000" dirty="0">
                <a:solidFill>
                  <a:schemeClr val="accent6"/>
                </a:solidFill>
              </a:rPr>
              <a:t>n"</a:t>
            </a:r>
            <a:r>
              <a:rPr lang="en-US" sz="2000" dirty="0"/>
              <a:t>;</a:t>
            </a:r>
            <a:endParaRPr lang="ru-RU" sz="2000" dirty="0"/>
          </a:p>
          <a:p>
            <a:r>
              <a:rPr lang="en-US" sz="2000" dirty="0"/>
              <a:t>}</a:t>
            </a:r>
          </a:p>
          <a:p>
            <a:r>
              <a:rPr lang="en-US" sz="2000" dirty="0">
                <a:solidFill>
                  <a:schemeClr val="accent1"/>
                </a:solidFill>
              </a:rPr>
              <a:t>else</a:t>
            </a:r>
            <a:r>
              <a:rPr lang="en-US" sz="2000" dirty="0"/>
              <a:t> {</a:t>
            </a:r>
          </a:p>
          <a:p>
            <a:r>
              <a:rPr lang="en-US" sz="2000" dirty="0"/>
              <a:t>    discount = </a:t>
            </a:r>
            <a:r>
              <a:rPr lang="en-US" sz="2000" dirty="0">
                <a:solidFill>
                  <a:srgbClr val="CC66FF"/>
                </a:solidFill>
              </a:rPr>
              <a:t>15</a:t>
            </a:r>
            <a:r>
              <a:rPr lang="en-US" sz="2000" dirty="0"/>
              <a:t>;</a:t>
            </a:r>
          </a:p>
          <a:p>
            <a:r>
              <a:rPr lang="en-US" sz="2000" dirty="0"/>
              <a:t>    </a:t>
            </a:r>
            <a:r>
              <a:rPr lang="en-US" sz="2000" dirty="0" err="1"/>
              <a:t>cout</a:t>
            </a:r>
            <a:r>
              <a:rPr lang="en-US" sz="2000" dirty="0"/>
              <a:t> &lt;&lt; </a:t>
            </a:r>
            <a:r>
              <a:rPr lang="en-US" sz="2000" dirty="0">
                <a:solidFill>
                  <a:schemeClr val="accent6"/>
                </a:solidFill>
              </a:rPr>
              <a:t>"</a:t>
            </a:r>
            <a:r>
              <a:rPr lang="ru-RU" sz="2000" dirty="0">
                <a:solidFill>
                  <a:schemeClr val="accent6"/>
                </a:solidFill>
              </a:rPr>
              <a:t>Ваша скидка 15%.\</a:t>
            </a:r>
            <a:r>
              <a:rPr lang="en-US" sz="2000" dirty="0">
                <a:solidFill>
                  <a:schemeClr val="accent6"/>
                </a:solidFill>
              </a:rPr>
              <a:t>n"</a:t>
            </a:r>
            <a:r>
              <a:rPr lang="en-US" sz="2000" dirty="0"/>
              <a:t>;</a:t>
            </a:r>
          </a:p>
          <a:p>
            <a:r>
              <a:rPr lang="en-US" sz="2000" dirty="0"/>
              <a:t>}</a:t>
            </a:r>
          </a:p>
          <a:p>
            <a:endParaRPr lang="en-US" sz="2000" dirty="0"/>
          </a:p>
          <a:p>
            <a:r>
              <a:rPr lang="en-US" sz="2000" dirty="0">
                <a:solidFill>
                  <a:srgbClr val="CC66FF"/>
                </a:solidFill>
              </a:rPr>
              <a:t>double</a:t>
            </a:r>
            <a:r>
              <a:rPr lang="en-US" sz="2000" dirty="0"/>
              <a:t> </a:t>
            </a:r>
            <a:r>
              <a:rPr lang="en-US" sz="2000" dirty="0" err="1"/>
              <a:t>finalPrice</a:t>
            </a:r>
            <a:r>
              <a:rPr lang="en-US" sz="2000" dirty="0"/>
              <a:t> = amount - (amount * discount / 100);</a:t>
            </a:r>
          </a:p>
          <a:p>
            <a:r>
              <a:rPr lang="en-US" sz="2000" dirty="0" err="1"/>
              <a:t>cout</a:t>
            </a:r>
            <a:r>
              <a:rPr lang="en-US" sz="2000" dirty="0"/>
              <a:t> &lt;&lt; </a:t>
            </a:r>
            <a:r>
              <a:rPr lang="en-US" sz="2000" dirty="0">
                <a:solidFill>
                  <a:schemeClr val="accent6"/>
                </a:solidFill>
              </a:rPr>
              <a:t>"</a:t>
            </a:r>
            <a:r>
              <a:rPr lang="ru-RU" sz="2000" dirty="0">
                <a:solidFill>
                  <a:schemeClr val="accent6"/>
                </a:solidFill>
              </a:rPr>
              <a:t>К оплате: " </a:t>
            </a:r>
            <a:r>
              <a:rPr lang="ru-RU" sz="2000" dirty="0"/>
              <a:t>&lt;&lt; </a:t>
            </a:r>
            <a:r>
              <a:rPr lang="en-US" sz="2000" dirty="0" err="1"/>
              <a:t>finalPrice</a:t>
            </a:r>
            <a:r>
              <a:rPr lang="en-US" sz="2000" dirty="0"/>
              <a:t> &lt;&lt; </a:t>
            </a:r>
            <a:r>
              <a:rPr lang="en-US" sz="2000" dirty="0">
                <a:solidFill>
                  <a:schemeClr val="accent6"/>
                </a:solidFill>
              </a:rPr>
              <a:t>" </a:t>
            </a:r>
            <a:r>
              <a:rPr lang="ru-RU" sz="2000" dirty="0">
                <a:solidFill>
                  <a:schemeClr val="accent6"/>
                </a:solidFill>
              </a:rPr>
              <a:t>руб.\</a:t>
            </a:r>
            <a:r>
              <a:rPr lang="en-US" sz="2000" dirty="0">
                <a:solidFill>
                  <a:schemeClr val="accent6"/>
                </a:solidFill>
              </a:rPr>
              <a:t>n"</a:t>
            </a:r>
            <a:r>
              <a:rPr lang="en-US" sz="2000" dirty="0"/>
              <a:t>;</a:t>
            </a:r>
          </a:p>
        </p:txBody>
      </p:sp>
    </p:spTree>
    <p:extLst>
      <p:ext uri="{BB962C8B-B14F-4D97-AF65-F5344CB8AC3E}">
        <p14:creationId xmlns:p14="http://schemas.microsoft.com/office/powerpoint/2010/main" val="275161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Операторы, используемые в </a:t>
            </a:r>
            <a:r>
              <a:rPr lang="en-US" dirty="0"/>
              <a:t>if</a:t>
            </a:r>
            <a:endParaRPr lang="ru-RU" dirty="0"/>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4" y="1751310"/>
            <a:ext cx="4822012" cy="47415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2400" dirty="0"/>
              <a:t>	В условии </a:t>
            </a:r>
            <a:r>
              <a:rPr lang="ru-RU" sz="2400" dirty="0" err="1"/>
              <a:t>if</a:t>
            </a:r>
            <a:r>
              <a:rPr lang="ru-RU" sz="2400" dirty="0"/>
              <a:t> может использоваться любое выражение, которое возвращает логическое значение – </a:t>
            </a:r>
            <a:r>
              <a:rPr lang="ru-RU" sz="2400" dirty="0" err="1"/>
              <a:t>true</a:t>
            </a:r>
            <a:r>
              <a:rPr lang="ru-RU" sz="2400" dirty="0"/>
              <a:t> или </a:t>
            </a:r>
            <a:r>
              <a:rPr lang="ru-RU" sz="2400" dirty="0" err="1"/>
              <a:t>false</a:t>
            </a:r>
            <a:r>
              <a:rPr lang="ru-RU" sz="2400" dirty="0"/>
              <a:t>.</a:t>
            </a:r>
          </a:p>
          <a:p>
            <a:pPr marL="0" indent="0" algn="just">
              <a:buNone/>
            </a:pPr>
            <a:r>
              <a:rPr lang="ru-RU" sz="2400" dirty="0"/>
              <a:t>	Чаще всего это:</a:t>
            </a:r>
          </a:p>
          <a:p>
            <a:pPr algn="just"/>
            <a:r>
              <a:rPr lang="ru-RU" sz="2400" dirty="0"/>
              <a:t>Операторы сравнения: ==, !=, &lt;, &gt;, &lt;=, &gt;=</a:t>
            </a:r>
          </a:p>
          <a:p>
            <a:pPr algn="just"/>
            <a:r>
              <a:rPr lang="ru-RU" sz="2400" dirty="0"/>
              <a:t>Логические операторы: &amp;&amp;, ||, !</a:t>
            </a:r>
          </a:p>
          <a:p>
            <a:pPr algn="just"/>
            <a:r>
              <a:rPr lang="ru-RU" sz="2400" dirty="0"/>
              <a:t>Арифметические выражения, результат которых сравнивается с числом</a:t>
            </a:r>
          </a:p>
          <a:p>
            <a:pPr algn="just"/>
            <a:r>
              <a:rPr lang="ru-RU" sz="2400" dirty="0"/>
              <a:t>Функции, возвращающие значение типа </a:t>
            </a:r>
            <a:r>
              <a:rPr lang="ru-RU" sz="2400" dirty="0" err="1"/>
              <a:t>bool</a:t>
            </a:r>
            <a:endParaRPr lang="ru-RU" sz="2400" dirty="0"/>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6380649" y="1751310"/>
            <a:ext cx="5405791" cy="391645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50000"/>
              </a:lnSpc>
            </a:pPr>
            <a:r>
              <a:rPr lang="en-US" dirty="0">
                <a:solidFill>
                  <a:schemeClr val="accent1"/>
                </a:solidFill>
              </a:rPr>
              <a:t>if</a:t>
            </a:r>
            <a:r>
              <a:rPr lang="en-US" dirty="0"/>
              <a:t> (x &gt; </a:t>
            </a:r>
            <a:r>
              <a:rPr lang="en-US" dirty="0">
                <a:solidFill>
                  <a:srgbClr val="CC66FF"/>
                </a:solidFill>
              </a:rPr>
              <a:t>0</a:t>
            </a:r>
            <a:r>
              <a:rPr lang="en-US" dirty="0"/>
              <a:t>)</a:t>
            </a:r>
            <a:r>
              <a:rPr lang="ru-RU" dirty="0"/>
              <a:t>    </a:t>
            </a:r>
            <a:r>
              <a:rPr lang="en-US" dirty="0">
                <a:solidFill>
                  <a:schemeClr val="bg1">
                    <a:lumMod val="65000"/>
                  </a:schemeClr>
                </a:solidFill>
              </a:rPr>
              <a:t>// </a:t>
            </a:r>
            <a:r>
              <a:rPr lang="ru-RU" dirty="0">
                <a:solidFill>
                  <a:schemeClr val="bg1">
                    <a:lumMod val="65000"/>
                  </a:schemeClr>
                </a:solidFill>
              </a:rPr>
              <a:t>оператор сравнения</a:t>
            </a:r>
          </a:p>
          <a:p>
            <a:pPr>
              <a:lnSpc>
                <a:spcPct val="150000"/>
              </a:lnSpc>
            </a:pPr>
            <a:r>
              <a:rPr lang="en-US" dirty="0">
                <a:solidFill>
                  <a:schemeClr val="accent1"/>
                </a:solidFill>
              </a:rPr>
              <a:t>if</a:t>
            </a:r>
            <a:r>
              <a:rPr lang="en-US" dirty="0"/>
              <a:t> (a &gt; </a:t>
            </a:r>
            <a:r>
              <a:rPr lang="en-US" dirty="0">
                <a:solidFill>
                  <a:srgbClr val="CC66FF"/>
                </a:solidFill>
              </a:rPr>
              <a:t>0</a:t>
            </a:r>
            <a:r>
              <a:rPr lang="en-US" dirty="0"/>
              <a:t> &amp;&amp; b &gt; </a:t>
            </a:r>
            <a:r>
              <a:rPr lang="en-US" dirty="0">
                <a:solidFill>
                  <a:srgbClr val="CC66FF"/>
                </a:solidFill>
              </a:rPr>
              <a:t>0</a:t>
            </a:r>
            <a:r>
              <a:rPr lang="en-US" dirty="0"/>
              <a:t>)</a:t>
            </a:r>
            <a:r>
              <a:rPr lang="ru-RU" dirty="0"/>
              <a:t>    </a:t>
            </a:r>
            <a:r>
              <a:rPr lang="en-US" dirty="0">
                <a:solidFill>
                  <a:schemeClr val="bg1">
                    <a:lumMod val="65000"/>
                  </a:schemeClr>
                </a:solidFill>
              </a:rPr>
              <a:t>// </a:t>
            </a:r>
            <a:r>
              <a:rPr lang="ru-RU" dirty="0">
                <a:solidFill>
                  <a:schemeClr val="bg1">
                    <a:lumMod val="65000"/>
                  </a:schemeClr>
                </a:solidFill>
              </a:rPr>
              <a:t>логическое "и"</a:t>
            </a:r>
          </a:p>
          <a:p>
            <a:pPr>
              <a:lnSpc>
                <a:spcPct val="100000"/>
              </a:lnSpc>
            </a:pPr>
            <a:r>
              <a:rPr lang="en-US" dirty="0">
                <a:solidFill>
                  <a:schemeClr val="accent1"/>
                </a:solidFill>
              </a:rPr>
              <a:t>if</a:t>
            </a:r>
            <a:r>
              <a:rPr lang="en-US" dirty="0"/>
              <a:t> (score &gt;= </a:t>
            </a:r>
            <a:r>
              <a:rPr lang="en-US" dirty="0">
                <a:solidFill>
                  <a:srgbClr val="CC66FF"/>
                </a:solidFill>
              </a:rPr>
              <a:t>60</a:t>
            </a:r>
            <a:r>
              <a:rPr lang="en-US" dirty="0"/>
              <a:t> || bonus)  </a:t>
            </a:r>
            <a:r>
              <a:rPr lang="en-US" dirty="0">
                <a:solidFill>
                  <a:schemeClr val="bg1">
                    <a:lumMod val="65000"/>
                  </a:schemeClr>
                </a:solidFill>
              </a:rPr>
              <a:t>// </a:t>
            </a:r>
            <a:r>
              <a:rPr lang="ru-RU" dirty="0">
                <a:solidFill>
                  <a:schemeClr val="bg1">
                    <a:lumMod val="65000"/>
                  </a:schemeClr>
                </a:solidFill>
              </a:rPr>
              <a:t>логическое "или"</a:t>
            </a:r>
          </a:p>
          <a:p>
            <a:pPr>
              <a:lnSpc>
                <a:spcPct val="150000"/>
              </a:lnSpc>
            </a:pPr>
            <a:r>
              <a:rPr lang="en-US" dirty="0">
                <a:solidFill>
                  <a:schemeClr val="accent1"/>
                </a:solidFill>
              </a:rPr>
              <a:t>if</a:t>
            </a:r>
            <a:r>
              <a:rPr lang="en-US" dirty="0"/>
              <a:t> (!</a:t>
            </a:r>
            <a:r>
              <a:rPr lang="en-US" dirty="0" err="1"/>
              <a:t>isEmpty</a:t>
            </a:r>
            <a:r>
              <a:rPr lang="en-US" dirty="0"/>
              <a:t>)</a:t>
            </a:r>
            <a:r>
              <a:rPr lang="ru-RU" dirty="0"/>
              <a:t>    </a:t>
            </a:r>
            <a:r>
              <a:rPr lang="en-US" dirty="0">
                <a:solidFill>
                  <a:schemeClr val="bg1">
                    <a:lumMod val="65000"/>
                  </a:schemeClr>
                </a:solidFill>
              </a:rPr>
              <a:t>// </a:t>
            </a:r>
            <a:r>
              <a:rPr lang="ru-RU" dirty="0">
                <a:solidFill>
                  <a:schemeClr val="bg1">
                    <a:lumMod val="65000"/>
                  </a:schemeClr>
                </a:solidFill>
              </a:rPr>
              <a:t>логическое "не"</a:t>
            </a:r>
          </a:p>
          <a:p>
            <a:pPr>
              <a:lnSpc>
                <a:spcPct val="100000"/>
              </a:lnSpc>
            </a:pPr>
            <a:r>
              <a:rPr lang="en-US" dirty="0">
                <a:solidFill>
                  <a:schemeClr val="accent1"/>
                </a:solidFill>
              </a:rPr>
              <a:t>if</a:t>
            </a:r>
            <a:r>
              <a:rPr lang="en-US" dirty="0"/>
              <a:t> (</a:t>
            </a:r>
            <a:r>
              <a:rPr lang="en-US" dirty="0" err="1">
                <a:solidFill>
                  <a:srgbClr val="FFC000"/>
                </a:solidFill>
              </a:rPr>
              <a:t>isOpened</a:t>
            </a:r>
            <a:r>
              <a:rPr lang="en-US" dirty="0"/>
              <a:t>())</a:t>
            </a:r>
            <a:r>
              <a:rPr lang="ru-RU" dirty="0"/>
              <a:t>    </a:t>
            </a:r>
            <a:r>
              <a:rPr lang="en-US" dirty="0">
                <a:solidFill>
                  <a:schemeClr val="bg1">
                    <a:lumMod val="65000"/>
                  </a:schemeClr>
                </a:solidFill>
              </a:rPr>
              <a:t>// </a:t>
            </a:r>
            <a:r>
              <a:rPr lang="ru-RU" dirty="0">
                <a:solidFill>
                  <a:schemeClr val="bg1">
                    <a:lumMod val="65000"/>
                  </a:schemeClr>
                </a:solidFill>
              </a:rPr>
              <a:t>функция возвращает </a:t>
            </a:r>
            <a:r>
              <a:rPr lang="en-US" dirty="0">
                <a:solidFill>
                  <a:schemeClr val="bg1">
                    <a:lumMod val="65000"/>
                  </a:schemeClr>
                </a:solidFill>
              </a:rPr>
              <a:t>true/false</a:t>
            </a:r>
            <a:endParaRPr lang="ru-RU" dirty="0">
              <a:solidFill>
                <a:schemeClr val="bg1">
                  <a:lumMod val="65000"/>
                </a:schemeClr>
              </a:solidFill>
            </a:endParaRPr>
          </a:p>
        </p:txBody>
      </p:sp>
    </p:spTree>
    <p:extLst>
      <p:ext uri="{BB962C8B-B14F-4D97-AF65-F5344CB8AC3E}">
        <p14:creationId xmlns:p14="http://schemas.microsoft.com/office/powerpoint/2010/main" val="1752992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Операторы </a:t>
            </a:r>
            <a:r>
              <a:rPr lang="en-US" dirty="0"/>
              <a:t>switch / case / break / default</a:t>
            </a:r>
            <a:endParaRPr lang="ru-RU" dirty="0"/>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3" y="1751310"/>
            <a:ext cx="5189787" cy="4741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2400" dirty="0"/>
              <a:t>	Оператор </a:t>
            </a:r>
            <a:r>
              <a:rPr lang="ru-RU" sz="2400" dirty="0" err="1"/>
              <a:t>switch</a:t>
            </a:r>
            <a:r>
              <a:rPr lang="ru-RU" sz="2400" dirty="0"/>
              <a:t> позволяет выбирать одну из множества ветвей кода в зависимости от значения переменной.</a:t>
            </a:r>
          </a:p>
          <a:p>
            <a:pPr marL="0" indent="0" algn="just">
              <a:buNone/>
            </a:pPr>
            <a:r>
              <a:rPr lang="ru-RU" sz="2400" dirty="0"/>
              <a:t>	Каждое возможное значение проверяется с помощью </a:t>
            </a:r>
            <a:r>
              <a:rPr lang="ru-RU" sz="2400" dirty="0" err="1"/>
              <a:t>case</a:t>
            </a:r>
            <a:r>
              <a:rPr lang="ru-RU" sz="2400" dirty="0"/>
              <a:t>.</a:t>
            </a:r>
          </a:p>
          <a:p>
            <a:pPr marL="0" indent="0" algn="just">
              <a:buNone/>
            </a:pPr>
            <a:r>
              <a:rPr lang="ru-RU" sz="2400" dirty="0"/>
              <a:t>	При совпадении выполняется соответствующий блок кода.</a:t>
            </a:r>
          </a:p>
          <a:p>
            <a:pPr marL="0" indent="0" algn="just">
              <a:buNone/>
            </a:pPr>
            <a:r>
              <a:rPr lang="ru-RU" sz="2400" dirty="0"/>
              <a:t>	Оператор break завершает выполнение </a:t>
            </a:r>
            <a:r>
              <a:rPr lang="ru-RU" sz="2400" dirty="0" err="1"/>
              <a:t>switch</a:t>
            </a:r>
            <a:r>
              <a:rPr lang="ru-RU" sz="2400" dirty="0"/>
              <a:t>.</a:t>
            </a:r>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6481408" y="1751310"/>
            <a:ext cx="5851656" cy="4861087"/>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digit;</a:t>
            </a:r>
          </a:p>
          <a:p>
            <a:r>
              <a:rPr lang="en-US" dirty="0" err="1"/>
              <a:t>cin</a:t>
            </a:r>
            <a:r>
              <a:rPr lang="en-US" dirty="0"/>
              <a:t> &gt;&gt; digit;</a:t>
            </a:r>
          </a:p>
          <a:p>
            <a:endParaRPr lang="en-US" dirty="0"/>
          </a:p>
          <a:p>
            <a:r>
              <a:rPr lang="en-US" dirty="0">
                <a:solidFill>
                  <a:schemeClr val="accent1"/>
                </a:solidFill>
              </a:rPr>
              <a:t>switch</a:t>
            </a:r>
            <a:r>
              <a:rPr lang="en-US" dirty="0"/>
              <a:t> (digit) {</a:t>
            </a:r>
          </a:p>
          <a:p>
            <a:r>
              <a:rPr lang="en-US" dirty="0"/>
              <a:t>    </a:t>
            </a:r>
            <a:r>
              <a:rPr lang="en-US" dirty="0">
                <a:solidFill>
                  <a:schemeClr val="accent1"/>
                </a:solidFill>
              </a:rPr>
              <a:t>case</a:t>
            </a:r>
            <a:r>
              <a:rPr lang="en-US" dirty="0"/>
              <a:t> </a:t>
            </a:r>
            <a:r>
              <a:rPr lang="en-US" dirty="0">
                <a:solidFill>
                  <a:srgbClr val="CC66FF"/>
                </a:solidFill>
              </a:rPr>
              <a:t>1</a:t>
            </a:r>
            <a:r>
              <a:rPr lang="en-US" dirty="0"/>
              <a:t>: </a:t>
            </a:r>
          </a:p>
          <a:p>
            <a:r>
              <a:rPr lang="en-US" dirty="0"/>
              <a:t>        </a:t>
            </a:r>
            <a:r>
              <a:rPr lang="en-US" dirty="0" err="1"/>
              <a:t>cout</a:t>
            </a:r>
            <a:r>
              <a:rPr lang="en-US" dirty="0"/>
              <a:t> &lt;&lt; "</a:t>
            </a:r>
            <a:r>
              <a:rPr lang="ru-RU" dirty="0"/>
              <a:t>Введена цифра 1"; </a:t>
            </a:r>
          </a:p>
          <a:p>
            <a:r>
              <a:rPr lang="ru-RU" dirty="0"/>
              <a:t>        </a:t>
            </a:r>
            <a:r>
              <a:rPr lang="en-US" dirty="0"/>
              <a:t>break;</a:t>
            </a:r>
          </a:p>
          <a:p>
            <a:r>
              <a:rPr lang="en-US" dirty="0"/>
              <a:t>    </a:t>
            </a:r>
            <a:r>
              <a:rPr lang="en-US" dirty="0">
                <a:solidFill>
                  <a:schemeClr val="accent1"/>
                </a:solidFill>
              </a:rPr>
              <a:t>case</a:t>
            </a:r>
            <a:r>
              <a:rPr lang="en-US" dirty="0"/>
              <a:t> </a:t>
            </a:r>
            <a:r>
              <a:rPr lang="en-US" dirty="0">
                <a:solidFill>
                  <a:srgbClr val="CC66FF"/>
                </a:solidFill>
              </a:rPr>
              <a:t>2</a:t>
            </a:r>
            <a:r>
              <a:rPr lang="en-US" dirty="0"/>
              <a:t>: </a:t>
            </a:r>
          </a:p>
          <a:p>
            <a:r>
              <a:rPr lang="en-US" dirty="0"/>
              <a:t>        </a:t>
            </a:r>
            <a:r>
              <a:rPr lang="en-US" dirty="0" err="1"/>
              <a:t>cout</a:t>
            </a:r>
            <a:r>
              <a:rPr lang="en-US" dirty="0"/>
              <a:t> &lt;&lt; "</a:t>
            </a:r>
            <a:r>
              <a:rPr lang="ru-RU" dirty="0"/>
              <a:t> Введена цифра </a:t>
            </a:r>
            <a:r>
              <a:rPr lang="en-US" dirty="0"/>
              <a:t>2</a:t>
            </a:r>
            <a:r>
              <a:rPr lang="ru-RU" dirty="0"/>
              <a:t>"; </a:t>
            </a:r>
          </a:p>
          <a:p>
            <a:r>
              <a:rPr lang="ru-RU" dirty="0"/>
              <a:t>        </a:t>
            </a:r>
            <a:r>
              <a:rPr lang="en-US" dirty="0"/>
              <a:t>break;</a:t>
            </a:r>
            <a:endParaRPr lang="ru-RU" dirty="0"/>
          </a:p>
          <a:p>
            <a:r>
              <a:rPr lang="en-US" dirty="0"/>
              <a:t> </a:t>
            </a:r>
            <a:r>
              <a:rPr lang="ru-RU" dirty="0"/>
              <a:t>   </a:t>
            </a:r>
            <a:r>
              <a:rPr lang="en-US" dirty="0">
                <a:solidFill>
                  <a:schemeClr val="accent1"/>
                </a:solidFill>
              </a:rPr>
              <a:t>default</a:t>
            </a:r>
            <a:r>
              <a:rPr lang="en-US" dirty="0"/>
              <a:t>: </a:t>
            </a:r>
          </a:p>
          <a:p>
            <a:r>
              <a:rPr lang="en-US" dirty="0"/>
              <a:t>        </a:t>
            </a:r>
            <a:r>
              <a:rPr lang="en-US" dirty="0" err="1"/>
              <a:t>cout</a:t>
            </a:r>
            <a:r>
              <a:rPr lang="en-US" dirty="0"/>
              <a:t> &lt;&lt; “</a:t>
            </a:r>
            <a:r>
              <a:rPr lang="ru-RU" dirty="0"/>
              <a:t>Введено не 1 и не 2"; </a:t>
            </a:r>
          </a:p>
          <a:p>
            <a:r>
              <a:rPr lang="ru-RU" dirty="0"/>
              <a:t>}</a:t>
            </a:r>
          </a:p>
        </p:txBody>
      </p:sp>
    </p:spTree>
    <p:extLst>
      <p:ext uri="{BB962C8B-B14F-4D97-AF65-F5344CB8AC3E}">
        <p14:creationId xmlns:p14="http://schemas.microsoft.com/office/powerpoint/2010/main" val="4100406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Тернарный оператор ?:</a:t>
            </a:r>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2" y="1751311"/>
            <a:ext cx="10447587" cy="268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2400" dirty="0"/>
              <a:t>	Тернарный оператор – это компактная форма условного оператора </a:t>
            </a:r>
            <a:r>
              <a:rPr lang="ru-RU" sz="2400" dirty="0" err="1"/>
              <a:t>if</a:t>
            </a:r>
            <a:r>
              <a:rPr lang="ru-RU" sz="2400" dirty="0"/>
              <a:t>.</a:t>
            </a:r>
          </a:p>
          <a:p>
            <a:pPr marL="0" indent="0" algn="just">
              <a:buNone/>
            </a:pPr>
            <a:r>
              <a:rPr lang="ru-RU" sz="2400" dirty="0"/>
              <a:t>	Он записывается в одну строку и возвращает одно из двух значений в зависимости от условия.</a:t>
            </a:r>
          </a:p>
          <a:p>
            <a:pPr marL="0" indent="0" algn="just">
              <a:buNone/>
            </a:pPr>
            <a:r>
              <a:rPr lang="ru-RU" sz="2400" dirty="0"/>
              <a:t>	Оператор ?: работает по принципу: </a:t>
            </a:r>
          </a:p>
          <a:p>
            <a:pPr marL="0" indent="0" algn="just">
              <a:buNone/>
            </a:pPr>
            <a:endParaRPr lang="ru-RU" sz="2400" dirty="0"/>
          </a:p>
          <a:p>
            <a:pPr marL="0" indent="0" algn="ctr">
              <a:buNone/>
            </a:pPr>
            <a:r>
              <a:rPr lang="ru-RU" dirty="0"/>
              <a:t>условие </a:t>
            </a:r>
            <a:r>
              <a:rPr lang="ru-RU" dirty="0">
                <a:solidFill>
                  <a:srgbClr val="FF0000"/>
                </a:solidFill>
              </a:rPr>
              <a:t>?</a:t>
            </a:r>
            <a:r>
              <a:rPr lang="ru-RU" dirty="0"/>
              <a:t> </a:t>
            </a:r>
            <a:r>
              <a:rPr lang="ru-RU" dirty="0" err="1"/>
              <a:t>значение_если_истина</a:t>
            </a:r>
            <a:r>
              <a:rPr lang="ru-RU" dirty="0"/>
              <a:t> </a:t>
            </a:r>
            <a:r>
              <a:rPr lang="ru-RU" dirty="0">
                <a:solidFill>
                  <a:srgbClr val="FF0000"/>
                </a:solidFill>
              </a:rPr>
              <a:t>:</a:t>
            </a:r>
            <a:r>
              <a:rPr lang="ru-RU" dirty="0"/>
              <a:t> </a:t>
            </a:r>
            <a:r>
              <a:rPr lang="ru-RU" dirty="0" err="1"/>
              <a:t>значение_если_ложь</a:t>
            </a:r>
            <a:endParaRPr lang="ru-RU" dirty="0"/>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966668" y="4994665"/>
            <a:ext cx="9786978" cy="141369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x = </a:t>
            </a:r>
            <a:r>
              <a:rPr lang="en-US" dirty="0">
                <a:solidFill>
                  <a:srgbClr val="CC66FF"/>
                </a:solidFill>
              </a:rPr>
              <a:t>5</a:t>
            </a:r>
            <a:r>
              <a:rPr lang="en-US" dirty="0"/>
              <a:t>;</a:t>
            </a:r>
          </a:p>
          <a:p>
            <a:r>
              <a:rPr lang="en-US" dirty="0"/>
              <a:t>string result = (x &gt; </a:t>
            </a:r>
            <a:r>
              <a:rPr lang="en-US" dirty="0">
                <a:solidFill>
                  <a:srgbClr val="CC66FF"/>
                </a:solidFill>
              </a:rPr>
              <a:t>0</a:t>
            </a:r>
            <a:r>
              <a:rPr lang="en-US" dirty="0"/>
              <a:t>) </a:t>
            </a:r>
            <a:r>
              <a:rPr lang="en-US" dirty="0">
                <a:solidFill>
                  <a:srgbClr val="FF0000"/>
                </a:solidFill>
              </a:rPr>
              <a:t>?</a:t>
            </a:r>
            <a:r>
              <a:rPr lang="en-US" dirty="0"/>
              <a:t> </a:t>
            </a:r>
            <a:r>
              <a:rPr lang="en-US" dirty="0">
                <a:solidFill>
                  <a:schemeClr val="accent6"/>
                </a:solidFill>
              </a:rPr>
              <a:t>"</a:t>
            </a:r>
            <a:r>
              <a:rPr lang="ru-RU" dirty="0">
                <a:solidFill>
                  <a:schemeClr val="accent6"/>
                </a:solidFill>
              </a:rPr>
              <a:t>Положительное" </a:t>
            </a:r>
            <a:r>
              <a:rPr lang="ru-RU" dirty="0">
                <a:solidFill>
                  <a:srgbClr val="FF0000"/>
                </a:solidFill>
              </a:rPr>
              <a:t>:</a:t>
            </a:r>
            <a:r>
              <a:rPr lang="ru-RU" dirty="0"/>
              <a:t> </a:t>
            </a:r>
            <a:r>
              <a:rPr lang="ru-RU" dirty="0">
                <a:solidFill>
                  <a:schemeClr val="accent6"/>
                </a:solidFill>
              </a:rPr>
              <a:t>"Отрицательное"</a:t>
            </a:r>
            <a:r>
              <a:rPr lang="ru-RU" dirty="0"/>
              <a:t>;</a:t>
            </a:r>
          </a:p>
          <a:p>
            <a:r>
              <a:rPr lang="en-US" dirty="0" err="1"/>
              <a:t>cout</a:t>
            </a:r>
            <a:r>
              <a:rPr lang="en-US" dirty="0"/>
              <a:t> &lt;&lt; result;</a:t>
            </a:r>
            <a:r>
              <a:rPr lang="ru-RU" dirty="0"/>
              <a:t>    </a:t>
            </a:r>
            <a:r>
              <a:rPr lang="en-US" dirty="0">
                <a:solidFill>
                  <a:schemeClr val="bg1">
                    <a:lumMod val="65000"/>
                  </a:schemeClr>
                </a:solidFill>
              </a:rPr>
              <a:t>// </a:t>
            </a:r>
            <a:r>
              <a:rPr lang="ru-RU" dirty="0">
                <a:solidFill>
                  <a:schemeClr val="bg1">
                    <a:lumMod val="65000"/>
                  </a:schemeClr>
                </a:solidFill>
              </a:rPr>
              <a:t>будет выведено "Положительное"</a:t>
            </a:r>
          </a:p>
        </p:txBody>
      </p:sp>
      <p:cxnSp>
        <p:nvCxnSpPr>
          <p:cNvPr id="5" name="Прямая со стрелкой 4">
            <a:extLst>
              <a:ext uri="{FF2B5EF4-FFF2-40B4-BE49-F238E27FC236}">
                <a16:creationId xmlns:a16="http://schemas.microsoft.com/office/drawing/2014/main" id="{79C74E2B-083D-4EFB-8D9A-7BFBF6AE2EBA}"/>
              </a:ext>
            </a:extLst>
          </p:cNvPr>
          <p:cNvCxnSpPr>
            <a:cxnSpLocks/>
          </p:cNvCxnSpPr>
          <p:nvPr/>
        </p:nvCxnSpPr>
        <p:spPr>
          <a:xfrm>
            <a:off x="2516489" y="4352846"/>
            <a:ext cx="695247" cy="113355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a:extLst>
              <a:ext uri="{FF2B5EF4-FFF2-40B4-BE49-F238E27FC236}">
                <a16:creationId xmlns:a16="http://schemas.microsoft.com/office/drawing/2014/main" id="{2E8FD894-05C8-490C-A98D-1FAF5DAF222D}"/>
              </a:ext>
            </a:extLst>
          </p:cNvPr>
          <p:cNvCxnSpPr>
            <a:cxnSpLocks/>
          </p:cNvCxnSpPr>
          <p:nvPr/>
        </p:nvCxnSpPr>
        <p:spPr>
          <a:xfrm>
            <a:off x="5040536" y="4352846"/>
            <a:ext cx="0" cy="113355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5B5573BC-0C4C-4277-953E-3A652D812513}"/>
              </a:ext>
            </a:extLst>
          </p:cNvPr>
          <p:cNvCxnSpPr>
            <a:cxnSpLocks/>
          </p:cNvCxnSpPr>
          <p:nvPr/>
        </p:nvCxnSpPr>
        <p:spPr>
          <a:xfrm flipH="1">
            <a:off x="7730837" y="4435975"/>
            <a:ext cx="574333" cy="105042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19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Что такое цикл?</a:t>
            </a:r>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2" y="1751309"/>
            <a:ext cx="10447587" cy="1842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2400" dirty="0"/>
              <a:t>	Цикл – это конструкция, которая позволяет многократно выполнять один и тот же блок кода, пока выполняется заданное условие.</a:t>
            </a:r>
          </a:p>
          <a:p>
            <a:pPr marL="0" indent="0" algn="just">
              <a:buNone/>
            </a:pPr>
            <a:r>
              <a:rPr lang="ru-RU" sz="2400" dirty="0"/>
              <a:t>	Циклы используются, когда необходимо повторить действия несколько раз.</a:t>
            </a:r>
          </a:p>
        </p:txBody>
      </p:sp>
      <p:sp>
        <p:nvSpPr>
          <p:cNvPr id="19" name="Объект 2">
            <a:extLst>
              <a:ext uri="{FF2B5EF4-FFF2-40B4-BE49-F238E27FC236}">
                <a16:creationId xmlns:a16="http://schemas.microsoft.com/office/drawing/2014/main" id="{D11842ED-7250-4EA6-AC3D-70A76EC640FD}"/>
              </a:ext>
            </a:extLst>
          </p:cNvPr>
          <p:cNvSpPr txBox="1">
            <a:spLocks/>
          </p:cNvSpPr>
          <p:nvPr/>
        </p:nvSpPr>
        <p:spPr>
          <a:xfrm>
            <a:off x="2824279" y="3842538"/>
            <a:ext cx="6543441" cy="6207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ru-RU" sz="3200" dirty="0"/>
              <a:t>Основные типы циклов</a:t>
            </a:r>
            <a:endParaRPr lang="ru-RU" sz="4400" dirty="0"/>
          </a:p>
        </p:txBody>
      </p:sp>
      <p:sp>
        <p:nvSpPr>
          <p:cNvPr id="20" name="Объект 2">
            <a:extLst>
              <a:ext uri="{FF2B5EF4-FFF2-40B4-BE49-F238E27FC236}">
                <a16:creationId xmlns:a16="http://schemas.microsoft.com/office/drawing/2014/main" id="{AB153403-0780-4784-9D4D-FF2E61EE40B2}"/>
              </a:ext>
            </a:extLst>
          </p:cNvPr>
          <p:cNvSpPr txBox="1">
            <a:spLocks/>
          </p:cNvSpPr>
          <p:nvPr/>
        </p:nvSpPr>
        <p:spPr>
          <a:xfrm>
            <a:off x="838200" y="5323249"/>
            <a:ext cx="2521523"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accent1"/>
                </a:solidFill>
              </a:rPr>
              <a:t>for</a:t>
            </a:r>
            <a:endParaRPr lang="ru-RU" sz="3200" dirty="0">
              <a:solidFill>
                <a:schemeClr val="accent1"/>
              </a:solidFill>
            </a:endParaRPr>
          </a:p>
        </p:txBody>
      </p:sp>
      <p:sp>
        <p:nvSpPr>
          <p:cNvPr id="14" name="Объект 2">
            <a:extLst>
              <a:ext uri="{FF2B5EF4-FFF2-40B4-BE49-F238E27FC236}">
                <a16:creationId xmlns:a16="http://schemas.microsoft.com/office/drawing/2014/main" id="{895FD1CA-FAE8-4E80-A3A3-4BC40D0A8B83}"/>
              </a:ext>
            </a:extLst>
          </p:cNvPr>
          <p:cNvSpPr txBox="1">
            <a:spLocks/>
          </p:cNvSpPr>
          <p:nvPr/>
        </p:nvSpPr>
        <p:spPr>
          <a:xfrm>
            <a:off x="8832274" y="5323248"/>
            <a:ext cx="2521523"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accent1"/>
                </a:solidFill>
              </a:rPr>
              <a:t>do-while</a:t>
            </a:r>
            <a:endParaRPr lang="ru-RU" sz="3200" dirty="0">
              <a:solidFill>
                <a:schemeClr val="accent1"/>
              </a:solidFill>
            </a:endParaRPr>
          </a:p>
        </p:txBody>
      </p:sp>
      <p:sp>
        <p:nvSpPr>
          <p:cNvPr id="18" name="Объект 2">
            <a:extLst>
              <a:ext uri="{FF2B5EF4-FFF2-40B4-BE49-F238E27FC236}">
                <a16:creationId xmlns:a16="http://schemas.microsoft.com/office/drawing/2014/main" id="{E7517011-4558-4357-BFE4-EDF8C77C9089}"/>
              </a:ext>
            </a:extLst>
          </p:cNvPr>
          <p:cNvSpPr txBox="1">
            <a:spLocks/>
          </p:cNvSpPr>
          <p:nvPr/>
        </p:nvSpPr>
        <p:spPr>
          <a:xfrm>
            <a:off x="3961139" y="5323249"/>
            <a:ext cx="4269719"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chemeClr val="accent1"/>
                </a:solidFill>
              </a:rPr>
              <a:t>while</a:t>
            </a:r>
            <a:endParaRPr lang="ru-RU" sz="3200" dirty="0">
              <a:solidFill>
                <a:schemeClr val="accent1"/>
              </a:solidFill>
            </a:endParaRPr>
          </a:p>
        </p:txBody>
      </p:sp>
      <p:cxnSp>
        <p:nvCxnSpPr>
          <p:cNvPr id="5" name="Прямая со стрелкой 4">
            <a:extLst>
              <a:ext uri="{FF2B5EF4-FFF2-40B4-BE49-F238E27FC236}">
                <a16:creationId xmlns:a16="http://schemas.microsoft.com/office/drawing/2014/main" id="{5B8B8499-1FBC-4C6E-BA30-95570D1297CF}"/>
              </a:ext>
            </a:extLst>
          </p:cNvPr>
          <p:cNvCxnSpPr>
            <a:cxnSpLocks/>
          </p:cNvCxnSpPr>
          <p:nvPr/>
        </p:nvCxnSpPr>
        <p:spPr>
          <a:xfrm flipH="1">
            <a:off x="2098962" y="4340348"/>
            <a:ext cx="1862177" cy="881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10606B50-1C54-491D-8129-28E1C6EEC3A3}"/>
              </a:ext>
            </a:extLst>
          </p:cNvPr>
          <p:cNvCxnSpPr>
            <a:cxnSpLocks/>
          </p:cNvCxnSpPr>
          <p:nvPr/>
        </p:nvCxnSpPr>
        <p:spPr>
          <a:xfrm>
            <a:off x="8230858" y="4269719"/>
            <a:ext cx="1862177" cy="9521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id="{1D956A7F-FFE4-4EAD-9621-F10974018537}"/>
              </a:ext>
            </a:extLst>
          </p:cNvPr>
          <p:cNvCxnSpPr>
            <a:cxnSpLocks/>
            <a:endCxn id="18" idx="0"/>
          </p:cNvCxnSpPr>
          <p:nvPr/>
        </p:nvCxnSpPr>
        <p:spPr>
          <a:xfrm flipH="1">
            <a:off x="6095999" y="4412613"/>
            <a:ext cx="2" cy="910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90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Цикл</a:t>
            </a:r>
            <a:r>
              <a:rPr lang="en-US" dirty="0"/>
              <a:t> </a:t>
            </a:r>
            <a:r>
              <a:rPr lang="ru-RU" dirty="0"/>
              <a:t>со счётчиком (</a:t>
            </a:r>
            <a:r>
              <a:rPr lang="en-US" dirty="0"/>
              <a:t>for</a:t>
            </a:r>
            <a:r>
              <a:rPr lang="ru-RU" dirty="0"/>
              <a:t>)</a:t>
            </a:r>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4" y="1751310"/>
            <a:ext cx="4481946" cy="4741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	</a:t>
            </a:r>
            <a:r>
              <a:rPr lang="ru-RU" sz="2400" dirty="0"/>
              <a:t>Цикл </a:t>
            </a:r>
            <a:r>
              <a:rPr lang="ru-RU" sz="2400" dirty="0" err="1"/>
              <a:t>for</a:t>
            </a:r>
            <a:r>
              <a:rPr lang="ru-RU" sz="2400" dirty="0"/>
              <a:t> используется, когда заранее известно количество повторений.</a:t>
            </a:r>
            <a:endParaRPr lang="en-US" sz="2400" dirty="0"/>
          </a:p>
          <a:p>
            <a:pPr marL="0" indent="0" algn="just">
              <a:buNone/>
            </a:pPr>
            <a:r>
              <a:rPr lang="en-US" sz="2400" dirty="0"/>
              <a:t>	</a:t>
            </a:r>
            <a:r>
              <a:rPr lang="ru-RU" sz="2400" dirty="0"/>
              <a:t>Он состоит из трёх частей: инициализация, условие продолжения и шаг итерации.</a:t>
            </a:r>
            <a:endParaRPr lang="en-US" sz="2400" dirty="0"/>
          </a:p>
          <a:p>
            <a:pPr marL="0" indent="0" algn="just">
              <a:buNone/>
            </a:pPr>
            <a:r>
              <a:rPr lang="en-US" sz="2400" dirty="0"/>
              <a:t>	</a:t>
            </a:r>
            <a:r>
              <a:rPr lang="ru-RU" sz="2400" dirty="0"/>
              <a:t>Цикл продолжает выполняться, пока условие остаётся истинным.</a:t>
            </a:r>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6350104" y="3827368"/>
            <a:ext cx="4426213" cy="202667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n-NO" dirty="0">
                <a:solidFill>
                  <a:schemeClr val="accent1"/>
                </a:solidFill>
              </a:rPr>
              <a:t>for</a:t>
            </a:r>
            <a:r>
              <a:rPr lang="nn-NO" dirty="0"/>
              <a:t> (</a:t>
            </a:r>
            <a:r>
              <a:rPr lang="nn-NO" dirty="0">
                <a:solidFill>
                  <a:srgbClr val="CC66FF"/>
                </a:solidFill>
              </a:rPr>
              <a:t>int</a:t>
            </a:r>
            <a:r>
              <a:rPr lang="nn-NO" dirty="0"/>
              <a:t> i = </a:t>
            </a:r>
            <a:r>
              <a:rPr lang="nn-NO" dirty="0">
                <a:solidFill>
                  <a:srgbClr val="CC66FF"/>
                </a:solidFill>
              </a:rPr>
              <a:t>0</a:t>
            </a:r>
            <a:r>
              <a:rPr lang="nn-NO" dirty="0"/>
              <a:t>; i &lt; </a:t>
            </a:r>
            <a:r>
              <a:rPr lang="nn-NO" dirty="0">
                <a:solidFill>
                  <a:srgbClr val="CC66FF"/>
                </a:solidFill>
              </a:rPr>
              <a:t>5</a:t>
            </a:r>
            <a:r>
              <a:rPr lang="nn-NO" dirty="0"/>
              <a:t>; i++) {</a:t>
            </a:r>
          </a:p>
          <a:p>
            <a:r>
              <a:rPr lang="nn-NO" dirty="0"/>
              <a:t>    cout &lt;&lt; i &lt;&lt; </a:t>
            </a:r>
            <a:r>
              <a:rPr lang="nn-NO" dirty="0">
                <a:solidFill>
                  <a:schemeClr val="accent6"/>
                </a:solidFill>
              </a:rPr>
              <a:t>" "</a:t>
            </a:r>
            <a:r>
              <a:rPr lang="nn-NO" dirty="0"/>
              <a:t>;</a:t>
            </a:r>
            <a:r>
              <a:rPr lang="ru-RU" dirty="0"/>
              <a:t> </a:t>
            </a:r>
            <a:endParaRPr lang="nn-NO" dirty="0"/>
          </a:p>
          <a:p>
            <a:r>
              <a:rPr lang="nn-NO" dirty="0"/>
              <a:t>}</a:t>
            </a:r>
            <a:endParaRPr lang="ru-RU" dirty="0"/>
          </a:p>
          <a:p>
            <a:r>
              <a:rPr lang="en-US" dirty="0">
                <a:solidFill>
                  <a:schemeClr val="bg1">
                    <a:lumMod val="65000"/>
                  </a:schemeClr>
                </a:solidFill>
              </a:rPr>
              <a:t>// </a:t>
            </a:r>
            <a:r>
              <a:rPr lang="ru-RU" dirty="0">
                <a:solidFill>
                  <a:schemeClr val="bg1">
                    <a:lumMod val="65000"/>
                  </a:schemeClr>
                </a:solidFill>
              </a:rPr>
              <a:t>выведет в консоль 0 1 2 3 4</a:t>
            </a:r>
          </a:p>
        </p:txBody>
      </p:sp>
      <p:sp>
        <p:nvSpPr>
          <p:cNvPr id="5" name="Объект 3">
            <a:extLst>
              <a:ext uri="{FF2B5EF4-FFF2-40B4-BE49-F238E27FC236}">
                <a16:creationId xmlns:a16="http://schemas.microsoft.com/office/drawing/2014/main" id="{81785655-0564-48BE-A4FA-7DAF32DB01A9}"/>
              </a:ext>
            </a:extLst>
          </p:cNvPr>
          <p:cNvSpPr txBox="1">
            <a:spLocks/>
          </p:cNvSpPr>
          <p:nvPr/>
        </p:nvSpPr>
        <p:spPr>
          <a:xfrm>
            <a:off x="9481396" y="3332913"/>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dirty="0" err="1">
                <a:solidFill>
                  <a:schemeClr val="bg1">
                    <a:lumMod val="65000"/>
                  </a:schemeClr>
                </a:solidFill>
              </a:rPr>
              <a:t>i</a:t>
            </a:r>
            <a:r>
              <a:rPr lang="en-US" sz="1800" dirty="0">
                <a:solidFill>
                  <a:schemeClr val="bg1">
                    <a:lumMod val="65000"/>
                  </a:schemeClr>
                </a:solidFill>
              </a:rPr>
              <a:t> += 1</a:t>
            </a:r>
            <a:endParaRPr lang="ru-RU" sz="1800" dirty="0">
              <a:solidFill>
                <a:schemeClr val="bg1">
                  <a:lumMod val="65000"/>
                </a:schemeClr>
              </a:solidFill>
            </a:endParaRPr>
          </a:p>
        </p:txBody>
      </p:sp>
      <p:cxnSp>
        <p:nvCxnSpPr>
          <p:cNvPr id="6" name="Прямая со стрелкой 5">
            <a:extLst>
              <a:ext uri="{FF2B5EF4-FFF2-40B4-BE49-F238E27FC236}">
                <a16:creationId xmlns:a16="http://schemas.microsoft.com/office/drawing/2014/main" id="{F0ED678E-59D3-437F-A1D2-7F1C6980C96A}"/>
              </a:ext>
            </a:extLst>
          </p:cNvPr>
          <p:cNvCxnSpPr>
            <a:cxnSpLocks/>
            <a:stCxn id="5" idx="1"/>
          </p:cNvCxnSpPr>
          <p:nvPr/>
        </p:nvCxnSpPr>
        <p:spPr>
          <a:xfrm flipH="1">
            <a:off x="9038202" y="3514282"/>
            <a:ext cx="443194" cy="313086"/>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Объект 3">
            <a:extLst>
              <a:ext uri="{FF2B5EF4-FFF2-40B4-BE49-F238E27FC236}">
                <a16:creationId xmlns:a16="http://schemas.microsoft.com/office/drawing/2014/main" id="{85435EEE-0474-4AEF-A9BB-1D6978C7C6AC}"/>
              </a:ext>
            </a:extLst>
          </p:cNvPr>
          <p:cNvSpPr txBox="1">
            <a:spLocks/>
          </p:cNvSpPr>
          <p:nvPr/>
        </p:nvSpPr>
        <p:spPr>
          <a:xfrm>
            <a:off x="7409662" y="1717038"/>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dirty="0">
                <a:solidFill>
                  <a:schemeClr val="bg1">
                    <a:lumMod val="65000"/>
                  </a:schemeClr>
                </a:solidFill>
              </a:rPr>
              <a:t>Инициализация</a:t>
            </a:r>
          </a:p>
        </p:txBody>
      </p:sp>
      <p:sp>
        <p:nvSpPr>
          <p:cNvPr id="15" name="Объект 3">
            <a:extLst>
              <a:ext uri="{FF2B5EF4-FFF2-40B4-BE49-F238E27FC236}">
                <a16:creationId xmlns:a16="http://schemas.microsoft.com/office/drawing/2014/main" id="{16C1E171-9462-43BA-A172-67BF81B1672D}"/>
              </a:ext>
            </a:extLst>
          </p:cNvPr>
          <p:cNvSpPr txBox="1">
            <a:spLocks/>
          </p:cNvSpPr>
          <p:nvPr/>
        </p:nvSpPr>
        <p:spPr>
          <a:xfrm>
            <a:off x="8021782" y="2079775"/>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dirty="0">
                <a:solidFill>
                  <a:schemeClr val="bg1">
                    <a:lumMod val="65000"/>
                  </a:schemeClr>
                </a:solidFill>
              </a:rPr>
              <a:t>Условие продолжения</a:t>
            </a:r>
          </a:p>
        </p:txBody>
      </p:sp>
      <p:sp>
        <p:nvSpPr>
          <p:cNvPr id="16" name="Объект 3">
            <a:extLst>
              <a:ext uri="{FF2B5EF4-FFF2-40B4-BE49-F238E27FC236}">
                <a16:creationId xmlns:a16="http://schemas.microsoft.com/office/drawing/2014/main" id="{2F9EB78D-B56F-455D-A954-C78054CF88F3}"/>
              </a:ext>
            </a:extLst>
          </p:cNvPr>
          <p:cNvSpPr txBox="1">
            <a:spLocks/>
          </p:cNvSpPr>
          <p:nvPr/>
        </p:nvSpPr>
        <p:spPr>
          <a:xfrm>
            <a:off x="8704583" y="2383116"/>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dirty="0">
                <a:solidFill>
                  <a:schemeClr val="bg1">
                    <a:lumMod val="65000"/>
                  </a:schemeClr>
                </a:solidFill>
              </a:rPr>
              <a:t>Шаг итерации</a:t>
            </a:r>
          </a:p>
        </p:txBody>
      </p:sp>
      <p:cxnSp>
        <p:nvCxnSpPr>
          <p:cNvPr id="17" name="Прямая со стрелкой 16">
            <a:extLst>
              <a:ext uri="{FF2B5EF4-FFF2-40B4-BE49-F238E27FC236}">
                <a16:creationId xmlns:a16="http://schemas.microsoft.com/office/drawing/2014/main" id="{BCE8CA5F-739D-4827-9612-4DE0F234C4C5}"/>
              </a:ext>
            </a:extLst>
          </p:cNvPr>
          <p:cNvCxnSpPr>
            <a:cxnSpLocks/>
          </p:cNvCxnSpPr>
          <p:nvPr/>
        </p:nvCxnSpPr>
        <p:spPr>
          <a:xfrm flipH="1">
            <a:off x="7448078" y="2074903"/>
            <a:ext cx="207189" cy="175246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C0D9C6CA-086D-4182-B717-07890C8450BF}"/>
              </a:ext>
            </a:extLst>
          </p:cNvPr>
          <p:cNvCxnSpPr>
            <a:cxnSpLocks/>
          </p:cNvCxnSpPr>
          <p:nvPr/>
        </p:nvCxnSpPr>
        <p:spPr>
          <a:xfrm flipH="1">
            <a:off x="8259828" y="2439164"/>
            <a:ext cx="92461" cy="138820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9F6D957A-8086-4AE2-BFA1-BC94D5DBF16F}"/>
              </a:ext>
            </a:extLst>
          </p:cNvPr>
          <p:cNvCxnSpPr>
            <a:cxnSpLocks/>
          </p:cNvCxnSpPr>
          <p:nvPr/>
        </p:nvCxnSpPr>
        <p:spPr>
          <a:xfrm>
            <a:off x="8894618" y="2665311"/>
            <a:ext cx="0" cy="116205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2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Что такое оператор?</a:t>
            </a:r>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2" y="1751311"/>
            <a:ext cx="10447587" cy="1158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2400" dirty="0"/>
              <a:t>	Оператор – это команда, которую выполняет программа. Каждый оператор задаёт действие: вычисление, присваивание, сравнение или управление порядком выполнения.</a:t>
            </a:r>
          </a:p>
        </p:txBody>
      </p:sp>
      <p:sp>
        <p:nvSpPr>
          <p:cNvPr id="13" name="Объект 2">
            <a:extLst>
              <a:ext uri="{FF2B5EF4-FFF2-40B4-BE49-F238E27FC236}">
                <a16:creationId xmlns:a16="http://schemas.microsoft.com/office/drawing/2014/main" id="{82543994-8533-4BF1-ABBC-F3034E2ED138}"/>
              </a:ext>
            </a:extLst>
          </p:cNvPr>
          <p:cNvSpPr txBox="1">
            <a:spLocks/>
          </p:cNvSpPr>
          <p:nvPr/>
        </p:nvSpPr>
        <p:spPr>
          <a:xfrm>
            <a:off x="838199" y="3481270"/>
            <a:ext cx="5819539" cy="4672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t>Арифметические операторы</a:t>
            </a:r>
          </a:p>
        </p:txBody>
      </p:sp>
      <p:sp>
        <p:nvSpPr>
          <p:cNvPr id="15" name="Объект 2">
            <a:extLst>
              <a:ext uri="{FF2B5EF4-FFF2-40B4-BE49-F238E27FC236}">
                <a16:creationId xmlns:a16="http://schemas.microsoft.com/office/drawing/2014/main" id="{D00EE554-3F15-47E8-B5C7-4E7717D5317F}"/>
              </a:ext>
            </a:extLst>
          </p:cNvPr>
          <p:cNvSpPr txBox="1">
            <a:spLocks/>
          </p:cNvSpPr>
          <p:nvPr/>
        </p:nvSpPr>
        <p:spPr>
          <a:xfrm>
            <a:off x="7227039" y="3432779"/>
            <a:ext cx="4622223"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solidFill>
                  <a:schemeClr val="accent1"/>
                </a:solidFill>
              </a:rPr>
              <a:t>+   -   *   </a:t>
            </a:r>
            <a:r>
              <a:rPr lang="en-US" sz="3200" dirty="0">
                <a:solidFill>
                  <a:schemeClr val="accent1"/>
                </a:solidFill>
              </a:rPr>
              <a:t>/</a:t>
            </a:r>
            <a:r>
              <a:rPr lang="ru-RU" sz="3200" dirty="0">
                <a:solidFill>
                  <a:schemeClr val="accent1"/>
                </a:solidFill>
              </a:rPr>
              <a:t>   </a:t>
            </a:r>
            <a:r>
              <a:rPr lang="en-US" sz="3200" dirty="0">
                <a:solidFill>
                  <a:schemeClr val="accent1"/>
                </a:solidFill>
              </a:rPr>
              <a:t>%</a:t>
            </a:r>
            <a:endParaRPr lang="ru-RU" sz="3200" dirty="0">
              <a:solidFill>
                <a:schemeClr val="accent1"/>
              </a:solidFill>
            </a:endParaRPr>
          </a:p>
        </p:txBody>
      </p:sp>
      <p:sp>
        <p:nvSpPr>
          <p:cNvPr id="16" name="Объект 2">
            <a:extLst>
              <a:ext uri="{FF2B5EF4-FFF2-40B4-BE49-F238E27FC236}">
                <a16:creationId xmlns:a16="http://schemas.microsoft.com/office/drawing/2014/main" id="{70722DF2-55A8-4453-AB84-D0A2D2DD23EE}"/>
              </a:ext>
            </a:extLst>
          </p:cNvPr>
          <p:cNvSpPr txBox="1">
            <a:spLocks/>
          </p:cNvSpPr>
          <p:nvPr/>
        </p:nvSpPr>
        <p:spPr>
          <a:xfrm>
            <a:off x="838198" y="4073571"/>
            <a:ext cx="4126765" cy="4672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t>Операторы сравнения</a:t>
            </a:r>
            <a:endParaRPr lang="ru-RU" sz="4400" dirty="0"/>
          </a:p>
        </p:txBody>
      </p:sp>
      <p:sp>
        <p:nvSpPr>
          <p:cNvPr id="17" name="Объект 2">
            <a:extLst>
              <a:ext uri="{FF2B5EF4-FFF2-40B4-BE49-F238E27FC236}">
                <a16:creationId xmlns:a16="http://schemas.microsoft.com/office/drawing/2014/main" id="{32DBAF1C-E17F-4E8B-9070-A7879FB2AE27}"/>
              </a:ext>
            </a:extLst>
          </p:cNvPr>
          <p:cNvSpPr txBox="1">
            <a:spLocks/>
          </p:cNvSpPr>
          <p:nvPr/>
        </p:nvSpPr>
        <p:spPr>
          <a:xfrm>
            <a:off x="7227039" y="4029721"/>
            <a:ext cx="5278425"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solidFill>
                  <a:schemeClr val="accent1"/>
                </a:solidFill>
              </a:rPr>
              <a:t>==   !=   &lt;   &gt;   &lt;=   &gt;=</a:t>
            </a:r>
          </a:p>
        </p:txBody>
      </p:sp>
      <p:sp>
        <p:nvSpPr>
          <p:cNvPr id="19" name="Объект 2">
            <a:extLst>
              <a:ext uri="{FF2B5EF4-FFF2-40B4-BE49-F238E27FC236}">
                <a16:creationId xmlns:a16="http://schemas.microsoft.com/office/drawing/2014/main" id="{D11842ED-7250-4EA6-AC3D-70A76EC640FD}"/>
              </a:ext>
            </a:extLst>
          </p:cNvPr>
          <p:cNvSpPr txBox="1">
            <a:spLocks/>
          </p:cNvSpPr>
          <p:nvPr/>
        </p:nvSpPr>
        <p:spPr>
          <a:xfrm>
            <a:off x="838197" y="5814864"/>
            <a:ext cx="4451719" cy="4672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t>Логические операторы</a:t>
            </a:r>
            <a:endParaRPr lang="ru-RU" sz="4400" dirty="0"/>
          </a:p>
        </p:txBody>
      </p:sp>
      <p:sp>
        <p:nvSpPr>
          <p:cNvPr id="20" name="Объект 2">
            <a:extLst>
              <a:ext uri="{FF2B5EF4-FFF2-40B4-BE49-F238E27FC236}">
                <a16:creationId xmlns:a16="http://schemas.microsoft.com/office/drawing/2014/main" id="{AB153403-0780-4784-9D4D-FF2E61EE40B2}"/>
              </a:ext>
            </a:extLst>
          </p:cNvPr>
          <p:cNvSpPr txBox="1">
            <a:spLocks/>
          </p:cNvSpPr>
          <p:nvPr/>
        </p:nvSpPr>
        <p:spPr>
          <a:xfrm>
            <a:off x="7227038" y="5820544"/>
            <a:ext cx="5278425"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chemeClr val="accent1"/>
                </a:solidFill>
              </a:rPr>
              <a:t>&amp;&amp;   ||   ! </a:t>
            </a:r>
            <a:endParaRPr lang="ru-RU" sz="3200" dirty="0">
              <a:solidFill>
                <a:schemeClr val="accent1"/>
              </a:solidFill>
            </a:endParaRPr>
          </a:p>
        </p:txBody>
      </p:sp>
      <p:sp>
        <p:nvSpPr>
          <p:cNvPr id="21" name="Объект 2">
            <a:extLst>
              <a:ext uri="{FF2B5EF4-FFF2-40B4-BE49-F238E27FC236}">
                <a16:creationId xmlns:a16="http://schemas.microsoft.com/office/drawing/2014/main" id="{0DD4CDA0-88C3-4D6C-B913-4E49E526560F}"/>
              </a:ext>
            </a:extLst>
          </p:cNvPr>
          <p:cNvSpPr txBox="1">
            <a:spLocks/>
          </p:cNvSpPr>
          <p:nvPr/>
        </p:nvSpPr>
        <p:spPr>
          <a:xfrm>
            <a:off x="838197" y="4651074"/>
            <a:ext cx="6182275" cy="4672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t>Составные операторы присваивания</a:t>
            </a:r>
          </a:p>
        </p:txBody>
      </p:sp>
      <p:sp>
        <p:nvSpPr>
          <p:cNvPr id="22" name="Объект 2">
            <a:extLst>
              <a:ext uri="{FF2B5EF4-FFF2-40B4-BE49-F238E27FC236}">
                <a16:creationId xmlns:a16="http://schemas.microsoft.com/office/drawing/2014/main" id="{01F28023-2D4D-49A8-A660-0372AED8B314}"/>
              </a:ext>
            </a:extLst>
          </p:cNvPr>
          <p:cNvSpPr txBox="1">
            <a:spLocks/>
          </p:cNvSpPr>
          <p:nvPr/>
        </p:nvSpPr>
        <p:spPr>
          <a:xfrm>
            <a:off x="7227039" y="4626662"/>
            <a:ext cx="4622223"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solidFill>
                  <a:schemeClr val="accent1"/>
                </a:solidFill>
              </a:rPr>
              <a:t>+=   -=   *=   /=   %=</a:t>
            </a:r>
          </a:p>
        </p:txBody>
      </p:sp>
      <p:sp>
        <p:nvSpPr>
          <p:cNvPr id="23" name="Объект 2">
            <a:extLst>
              <a:ext uri="{FF2B5EF4-FFF2-40B4-BE49-F238E27FC236}">
                <a16:creationId xmlns:a16="http://schemas.microsoft.com/office/drawing/2014/main" id="{9B72886C-38EF-4E81-BED1-03949C309D76}"/>
              </a:ext>
            </a:extLst>
          </p:cNvPr>
          <p:cNvSpPr txBox="1">
            <a:spLocks/>
          </p:cNvSpPr>
          <p:nvPr/>
        </p:nvSpPr>
        <p:spPr>
          <a:xfrm>
            <a:off x="838197" y="5240108"/>
            <a:ext cx="4126765" cy="4672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t>Побитовые операторы</a:t>
            </a:r>
            <a:endParaRPr lang="ru-RU" sz="4400" dirty="0"/>
          </a:p>
        </p:txBody>
      </p:sp>
      <p:sp>
        <p:nvSpPr>
          <p:cNvPr id="24" name="Объект 2">
            <a:extLst>
              <a:ext uri="{FF2B5EF4-FFF2-40B4-BE49-F238E27FC236}">
                <a16:creationId xmlns:a16="http://schemas.microsoft.com/office/drawing/2014/main" id="{D5D89C3A-D230-4F67-92B1-F85FE8BDE325}"/>
              </a:ext>
            </a:extLst>
          </p:cNvPr>
          <p:cNvSpPr txBox="1">
            <a:spLocks/>
          </p:cNvSpPr>
          <p:nvPr/>
        </p:nvSpPr>
        <p:spPr>
          <a:xfrm>
            <a:off x="7227038" y="5223603"/>
            <a:ext cx="5278425" cy="5061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3200" dirty="0">
                <a:solidFill>
                  <a:schemeClr val="accent1"/>
                </a:solidFill>
              </a:rPr>
              <a:t>&amp;   |   ^   ~   &lt;&lt;   &gt;&gt;</a:t>
            </a:r>
          </a:p>
        </p:txBody>
      </p:sp>
    </p:spTree>
    <p:extLst>
      <p:ext uri="{BB962C8B-B14F-4D97-AF65-F5344CB8AC3E}">
        <p14:creationId xmlns:p14="http://schemas.microsoft.com/office/powerpoint/2010/main" val="19214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normAutofit/>
          </a:bodyPr>
          <a:lstStyle/>
          <a:p>
            <a:r>
              <a:rPr lang="ru-RU" dirty="0"/>
              <a:t>Цикл</a:t>
            </a:r>
            <a:r>
              <a:rPr lang="en-US" dirty="0"/>
              <a:t> </a:t>
            </a:r>
            <a:r>
              <a:rPr lang="ru-RU" dirty="0"/>
              <a:t>со счётчиком (</a:t>
            </a:r>
            <a:r>
              <a:rPr lang="en-US" dirty="0"/>
              <a:t>for</a:t>
            </a:r>
            <a:r>
              <a:rPr lang="ru-RU" dirty="0"/>
              <a:t>)</a:t>
            </a:r>
            <a:r>
              <a:rPr lang="en-US" dirty="0"/>
              <a:t> </a:t>
            </a:r>
            <a:r>
              <a:rPr lang="ru-RU" dirty="0"/>
              <a:t>– пример</a:t>
            </a:r>
          </a:p>
        </p:txBody>
      </p:sp>
      <p:sp>
        <p:nvSpPr>
          <p:cNvPr id="8" name="Объект 2">
            <a:extLst>
              <a:ext uri="{FF2B5EF4-FFF2-40B4-BE49-F238E27FC236}">
                <a16:creationId xmlns:a16="http://schemas.microsoft.com/office/drawing/2014/main" id="{027CDBEB-BB82-4C48-B83B-46537B8FCAEC}"/>
              </a:ext>
            </a:extLst>
          </p:cNvPr>
          <p:cNvSpPr txBox="1">
            <a:spLocks/>
          </p:cNvSpPr>
          <p:nvPr/>
        </p:nvSpPr>
        <p:spPr>
          <a:xfrm>
            <a:off x="836612" y="1631788"/>
            <a:ext cx="10515600" cy="4861087"/>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a:t>
            </a:r>
            <a:r>
              <a:rPr lang="en-US" dirty="0" err="1"/>
              <a:t>countEven</a:t>
            </a:r>
            <a:r>
              <a:rPr lang="en-US" dirty="0"/>
              <a:t> = </a:t>
            </a:r>
            <a:r>
              <a:rPr lang="en-US" dirty="0">
                <a:solidFill>
                  <a:srgbClr val="CC66FF"/>
                </a:solidFill>
              </a:rPr>
              <a:t>0</a:t>
            </a:r>
            <a:r>
              <a:rPr lang="en-US" dirty="0"/>
              <a:t>;   </a:t>
            </a:r>
            <a:r>
              <a:rPr lang="en-US" dirty="0">
                <a:solidFill>
                  <a:schemeClr val="bg1">
                    <a:lumMod val="65000"/>
                  </a:schemeClr>
                </a:solidFill>
              </a:rPr>
              <a:t>// </a:t>
            </a:r>
            <a:r>
              <a:rPr lang="ru-RU" dirty="0">
                <a:solidFill>
                  <a:schemeClr val="bg1">
                    <a:lumMod val="65000"/>
                  </a:schemeClr>
                </a:solidFill>
              </a:rPr>
              <a:t>количество чётных чисел</a:t>
            </a:r>
          </a:p>
          <a:p>
            <a:r>
              <a:rPr lang="en-US" dirty="0">
                <a:solidFill>
                  <a:srgbClr val="CC66FF"/>
                </a:solidFill>
              </a:rPr>
              <a:t>int</a:t>
            </a:r>
            <a:r>
              <a:rPr lang="en-US" dirty="0"/>
              <a:t> N;</a:t>
            </a:r>
          </a:p>
          <a:p>
            <a:endParaRPr lang="en-US" dirty="0"/>
          </a:p>
          <a:p>
            <a:r>
              <a:rPr lang="en-US" dirty="0" err="1"/>
              <a:t>cout</a:t>
            </a:r>
            <a:r>
              <a:rPr lang="en-US" dirty="0"/>
              <a:t> &lt;&lt; </a:t>
            </a:r>
            <a:r>
              <a:rPr lang="en-US" dirty="0">
                <a:solidFill>
                  <a:schemeClr val="accent6"/>
                </a:solidFill>
              </a:rPr>
              <a:t>"</a:t>
            </a:r>
            <a:r>
              <a:rPr lang="ru-RU" dirty="0">
                <a:solidFill>
                  <a:schemeClr val="accent6"/>
                </a:solidFill>
              </a:rPr>
              <a:t>Введите число </a:t>
            </a:r>
            <a:r>
              <a:rPr lang="en-US" dirty="0">
                <a:solidFill>
                  <a:schemeClr val="accent6"/>
                </a:solidFill>
              </a:rPr>
              <a:t>N: "</a:t>
            </a:r>
            <a:r>
              <a:rPr lang="en-US" dirty="0"/>
              <a:t>;</a:t>
            </a:r>
          </a:p>
          <a:p>
            <a:r>
              <a:rPr lang="en-US" dirty="0" err="1"/>
              <a:t>cin</a:t>
            </a:r>
            <a:r>
              <a:rPr lang="en-US" dirty="0"/>
              <a:t> &gt;&gt; N;</a:t>
            </a:r>
          </a:p>
          <a:p>
            <a:endParaRPr lang="en-US" dirty="0"/>
          </a:p>
          <a:p>
            <a:r>
              <a:rPr lang="en-US" dirty="0">
                <a:solidFill>
                  <a:schemeClr val="accent1"/>
                </a:solidFill>
              </a:rPr>
              <a:t>for</a:t>
            </a:r>
            <a:r>
              <a:rPr lang="en-US" dirty="0"/>
              <a:t> (</a:t>
            </a:r>
            <a:r>
              <a:rPr lang="en-US" dirty="0">
                <a:solidFill>
                  <a:srgbClr val="CC66FF"/>
                </a:solidFill>
              </a:rPr>
              <a:t>int</a:t>
            </a:r>
            <a:r>
              <a:rPr lang="en-US" dirty="0"/>
              <a:t> </a:t>
            </a:r>
            <a:r>
              <a:rPr lang="en-US" dirty="0" err="1"/>
              <a:t>i</a:t>
            </a:r>
            <a:r>
              <a:rPr lang="en-US" dirty="0"/>
              <a:t> = </a:t>
            </a:r>
            <a:r>
              <a:rPr lang="en-US" dirty="0">
                <a:solidFill>
                  <a:srgbClr val="CC66FF"/>
                </a:solidFill>
              </a:rPr>
              <a:t>1</a:t>
            </a:r>
            <a:r>
              <a:rPr lang="en-US" dirty="0"/>
              <a:t>; </a:t>
            </a:r>
            <a:r>
              <a:rPr lang="en-US" dirty="0" err="1"/>
              <a:t>i</a:t>
            </a:r>
            <a:r>
              <a:rPr lang="en-US" dirty="0"/>
              <a:t> &lt;= N; </a:t>
            </a:r>
            <a:r>
              <a:rPr lang="en-US" dirty="0" err="1"/>
              <a:t>i</a:t>
            </a:r>
            <a:r>
              <a:rPr lang="en-US" dirty="0"/>
              <a:t>++) {</a:t>
            </a:r>
          </a:p>
          <a:p>
            <a:r>
              <a:rPr lang="en-US" dirty="0"/>
              <a:t>    </a:t>
            </a:r>
            <a:r>
              <a:rPr lang="en-US" dirty="0">
                <a:solidFill>
                  <a:schemeClr val="accent1"/>
                </a:solidFill>
              </a:rPr>
              <a:t>if</a:t>
            </a:r>
            <a:r>
              <a:rPr lang="en-US" dirty="0"/>
              <a:t> (</a:t>
            </a:r>
            <a:r>
              <a:rPr lang="en-US" dirty="0" err="1"/>
              <a:t>i</a:t>
            </a:r>
            <a:r>
              <a:rPr lang="en-US" dirty="0"/>
              <a:t> % </a:t>
            </a:r>
            <a:r>
              <a:rPr lang="en-US" dirty="0">
                <a:solidFill>
                  <a:srgbClr val="CC66FF"/>
                </a:solidFill>
              </a:rPr>
              <a:t>2</a:t>
            </a:r>
            <a:r>
              <a:rPr lang="en-US" dirty="0"/>
              <a:t> == 0) {           </a:t>
            </a:r>
            <a:r>
              <a:rPr lang="en-US" dirty="0">
                <a:solidFill>
                  <a:schemeClr val="bg1">
                    <a:lumMod val="65000"/>
                  </a:schemeClr>
                </a:solidFill>
              </a:rPr>
              <a:t>// </a:t>
            </a:r>
            <a:r>
              <a:rPr lang="ru-RU" dirty="0">
                <a:solidFill>
                  <a:schemeClr val="bg1">
                    <a:lumMod val="65000"/>
                  </a:schemeClr>
                </a:solidFill>
              </a:rPr>
              <a:t>если число чётное</a:t>
            </a:r>
          </a:p>
          <a:p>
            <a:r>
              <a:rPr lang="ru-RU" dirty="0"/>
              <a:t>        </a:t>
            </a:r>
            <a:r>
              <a:rPr lang="en-US" dirty="0" err="1"/>
              <a:t>countEven</a:t>
            </a:r>
            <a:r>
              <a:rPr lang="en-US" dirty="0"/>
              <a:t>++;     </a:t>
            </a:r>
            <a:r>
              <a:rPr lang="en-US" dirty="0">
                <a:solidFill>
                  <a:schemeClr val="bg1">
                    <a:lumMod val="65000"/>
                  </a:schemeClr>
                </a:solidFill>
              </a:rPr>
              <a:t>// </a:t>
            </a:r>
            <a:r>
              <a:rPr lang="ru-RU" dirty="0">
                <a:solidFill>
                  <a:schemeClr val="bg1">
                    <a:lumMod val="65000"/>
                  </a:schemeClr>
                </a:solidFill>
              </a:rPr>
              <a:t>прибавляем один к </a:t>
            </a:r>
            <a:r>
              <a:rPr lang="en-US" dirty="0" err="1">
                <a:solidFill>
                  <a:schemeClr val="bg1">
                    <a:lumMod val="65000"/>
                  </a:schemeClr>
                </a:solidFill>
              </a:rPr>
              <a:t>count_even</a:t>
            </a:r>
            <a:endParaRPr lang="en-US" dirty="0">
              <a:solidFill>
                <a:schemeClr val="bg1">
                  <a:lumMod val="65000"/>
                </a:schemeClr>
              </a:solidFill>
            </a:endParaRPr>
          </a:p>
          <a:p>
            <a:r>
              <a:rPr lang="en-US" dirty="0"/>
              <a:t>    }</a:t>
            </a:r>
          </a:p>
          <a:p>
            <a:r>
              <a:rPr lang="en-US" dirty="0"/>
              <a:t>}</a:t>
            </a:r>
          </a:p>
          <a:p>
            <a:endParaRPr lang="en-US" dirty="0"/>
          </a:p>
          <a:p>
            <a:r>
              <a:rPr lang="en-US" dirty="0" err="1"/>
              <a:t>cout</a:t>
            </a:r>
            <a:r>
              <a:rPr lang="en-US" dirty="0"/>
              <a:t> &lt;&lt; </a:t>
            </a:r>
            <a:r>
              <a:rPr lang="en-US" dirty="0">
                <a:solidFill>
                  <a:schemeClr val="accent6"/>
                </a:solidFill>
              </a:rPr>
              <a:t>"</a:t>
            </a:r>
            <a:r>
              <a:rPr lang="ru-RU" dirty="0">
                <a:solidFill>
                  <a:schemeClr val="accent6"/>
                </a:solidFill>
              </a:rPr>
              <a:t>Количество чётных чисел от 1 до "</a:t>
            </a:r>
            <a:r>
              <a:rPr lang="ru-RU" dirty="0"/>
              <a:t> &lt;&lt; </a:t>
            </a:r>
            <a:r>
              <a:rPr lang="en-US" dirty="0"/>
              <a:t>N &lt;&lt; </a:t>
            </a:r>
            <a:r>
              <a:rPr lang="en-US" dirty="0">
                <a:solidFill>
                  <a:schemeClr val="accent6"/>
                </a:solidFill>
              </a:rPr>
              <a:t>": " </a:t>
            </a:r>
            <a:r>
              <a:rPr lang="en-US" dirty="0"/>
              <a:t>&lt;&lt; </a:t>
            </a:r>
            <a:r>
              <a:rPr lang="en-US" dirty="0" err="1"/>
              <a:t>countEven</a:t>
            </a:r>
            <a:r>
              <a:rPr lang="en-US" dirty="0"/>
              <a:t>;</a:t>
            </a:r>
          </a:p>
        </p:txBody>
      </p:sp>
    </p:spTree>
    <p:extLst>
      <p:ext uri="{BB962C8B-B14F-4D97-AF65-F5344CB8AC3E}">
        <p14:creationId xmlns:p14="http://schemas.microsoft.com/office/powerpoint/2010/main" val="320405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Цикл</a:t>
            </a:r>
            <a:r>
              <a:rPr lang="en-US" dirty="0"/>
              <a:t> </a:t>
            </a:r>
            <a:r>
              <a:rPr lang="ru-RU" dirty="0"/>
              <a:t>с предусловием</a:t>
            </a:r>
            <a:r>
              <a:rPr lang="en-US" dirty="0"/>
              <a:t> </a:t>
            </a:r>
            <a:r>
              <a:rPr lang="ru-RU" dirty="0"/>
              <a:t>(</a:t>
            </a:r>
            <a:r>
              <a:rPr lang="en-US" dirty="0"/>
              <a:t>while</a:t>
            </a:r>
            <a:r>
              <a:rPr lang="ru-RU" dirty="0"/>
              <a:t>)</a:t>
            </a:r>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4" y="1751310"/>
            <a:ext cx="4481946" cy="4741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	</a:t>
            </a:r>
            <a:r>
              <a:rPr lang="ru-RU" sz="2400" dirty="0"/>
              <a:t>Цикл </a:t>
            </a:r>
            <a:r>
              <a:rPr lang="ru-RU" sz="2400" dirty="0" err="1"/>
              <a:t>while</a:t>
            </a:r>
            <a:r>
              <a:rPr lang="ru-RU" sz="2400" dirty="0"/>
              <a:t> выполняет блок кода, пока выполняется заданное условие.</a:t>
            </a:r>
            <a:endParaRPr lang="en-US" sz="2400" dirty="0"/>
          </a:p>
          <a:p>
            <a:pPr marL="0" indent="0" algn="just">
              <a:buNone/>
            </a:pPr>
            <a:r>
              <a:rPr lang="en-US" sz="2400" dirty="0"/>
              <a:t>	</a:t>
            </a:r>
            <a:r>
              <a:rPr lang="ru-RU" sz="2400" dirty="0"/>
              <a:t>Условие проверяется перед каждой итерацией, и если оно истинно, цикл продолжает работать.</a:t>
            </a:r>
            <a:endParaRPr lang="en-US" sz="2400" dirty="0"/>
          </a:p>
          <a:p>
            <a:pPr marL="0" indent="0" algn="just">
              <a:buNone/>
            </a:pPr>
            <a:r>
              <a:rPr lang="en-US" sz="2400" dirty="0"/>
              <a:t>	</a:t>
            </a:r>
            <a:r>
              <a:rPr lang="ru-RU" sz="2400" dirty="0"/>
              <a:t>Цикл </a:t>
            </a:r>
            <a:r>
              <a:rPr lang="ru-RU" sz="2400" dirty="0" err="1"/>
              <a:t>while</a:t>
            </a:r>
            <a:r>
              <a:rPr lang="ru-RU" sz="2400" dirty="0"/>
              <a:t> используется, когда мы не знаем заранее, сколько раз нужно повторить действие.</a:t>
            </a:r>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6365218" y="3026323"/>
            <a:ext cx="4426213" cy="240717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n-NO" dirty="0">
                <a:solidFill>
                  <a:srgbClr val="CC66FF"/>
                </a:solidFill>
              </a:rPr>
              <a:t>int</a:t>
            </a:r>
            <a:r>
              <a:rPr lang="nn-NO" dirty="0"/>
              <a:t> i = </a:t>
            </a:r>
            <a:r>
              <a:rPr lang="nn-NO" dirty="0">
                <a:solidFill>
                  <a:srgbClr val="CC66FF"/>
                </a:solidFill>
              </a:rPr>
              <a:t>0</a:t>
            </a:r>
            <a:r>
              <a:rPr lang="nn-NO" dirty="0"/>
              <a:t>;</a:t>
            </a:r>
          </a:p>
          <a:p>
            <a:r>
              <a:rPr lang="nn-NO" dirty="0">
                <a:solidFill>
                  <a:schemeClr val="accent1"/>
                </a:solidFill>
              </a:rPr>
              <a:t>while</a:t>
            </a:r>
            <a:r>
              <a:rPr lang="nn-NO" dirty="0"/>
              <a:t> (i &lt; </a:t>
            </a:r>
            <a:r>
              <a:rPr lang="nn-NO" dirty="0">
                <a:solidFill>
                  <a:srgbClr val="CC66FF"/>
                </a:solidFill>
              </a:rPr>
              <a:t>5</a:t>
            </a:r>
            <a:r>
              <a:rPr lang="nn-NO" dirty="0"/>
              <a:t>) {</a:t>
            </a:r>
          </a:p>
          <a:p>
            <a:r>
              <a:rPr lang="nn-NO" dirty="0"/>
              <a:t>    cout &lt;&lt; i &lt;&lt; </a:t>
            </a:r>
            <a:r>
              <a:rPr lang="nn-NO" dirty="0">
                <a:solidFill>
                  <a:schemeClr val="accent6"/>
                </a:solidFill>
              </a:rPr>
              <a:t>" "</a:t>
            </a:r>
            <a:r>
              <a:rPr lang="nn-NO" dirty="0"/>
              <a:t>;</a:t>
            </a:r>
          </a:p>
          <a:p>
            <a:r>
              <a:rPr lang="nn-NO" dirty="0"/>
              <a:t>    i++;</a:t>
            </a:r>
          </a:p>
          <a:p>
            <a:r>
              <a:rPr lang="nn-NO" dirty="0"/>
              <a:t>}</a:t>
            </a:r>
          </a:p>
          <a:p>
            <a:r>
              <a:rPr lang="en-US" dirty="0">
                <a:solidFill>
                  <a:schemeClr val="bg1">
                    <a:lumMod val="65000"/>
                  </a:schemeClr>
                </a:solidFill>
              </a:rPr>
              <a:t>// </a:t>
            </a:r>
            <a:r>
              <a:rPr lang="ru-RU" dirty="0">
                <a:solidFill>
                  <a:schemeClr val="bg1">
                    <a:lumMod val="65000"/>
                  </a:schemeClr>
                </a:solidFill>
              </a:rPr>
              <a:t>выведет в консоль 0 1 2 3 4</a:t>
            </a:r>
          </a:p>
        </p:txBody>
      </p:sp>
      <p:sp>
        <p:nvSpPr>
          <p:cNvPr id="15" name="Объект 3">
            <a:extLst>
              <a:ext uri="{FF2B5EF4-FFF2-40B4-BE49-F238E27FC236}">
                <a16:creationId xmlns:a16="http://schemas.microsoft.com/office/drawing/2014/main" id="{16C1E171-9462-43BA-A172-67BF81B1672D}"/>
              </a:ext>
            </a:extLst>
          </p:cNvPr>
          <p:cNvSpPr txBox="1">
            <a:spLocks/>
          </p:cNvSpPr>
          <p:nvPr/>
        </p:nvSpPr>
        <p:spPr>
          <a:xfrm>
            <a:off x="8779073" y="2095155"/>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dirty="0">
                <a:solidFill>
                  <a:schemeClr val="bg1">
                    <a:lumMod val="65000"/>
                  </a:schemeClr>
                </a:solidFill>
              </a:rPr>
              <a:t>Условие</a:t>
            </a:r>
          </a:p>
        </p:txBody>
      </p:sp>
      <p:sp>
        <p:nvSpPr>
          <p:cNvPr id="16" name="Объект 3">
            <a:extLst>
              <a:ext uri="{FF2B5EF4-FFF2-40B4-BE49-F238E27FC236}">
                <a16:creationId xmlns:a16="http://schemas.microsoft.com/office/drawing/2014/main" id="{2F9EB78D-B56F-455D-A954-C78054CF88F3}"/>
              </a:ext>
            </a:extLst>
          </p:cNvPr>
          <p:cNvSpPr txBox="1">
            <a:spLocks/>
          </p:cNvSpPr>
          <p:nvPr/>
        </p:nvSpPr>
        <p:spPr>
          <a:xfrm>
            <a:off x="9012265" y="3999261"/>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b="1" dirty="0">
                <a:solidFill>
                  <a:schemeClr val="bg1">
                    <a:lumMod val="65000"/>
                  </a:schemeClr>
                </a:solidFill>
              </a:rPr>
              <a:t>Тело цикла</a:t>
            </a:r>
          </a:p>
        </p:txBody>
      </p:sp>
      <p:cxnSp>
        <p:nvCxnSpPr>
          <p:cNvPr id="18" name="Прямая со стрелкой 17">
            <a:extLst>
              <a:ext uri="{FF2B5EF4-FFF2-40B4-BE49-F238E27FC236}">
                <a16:creationId xmlns:a16="http://schemas.microsoft.com/office/drawing/2014/main" id="{C0D9C6CA-086D-4182-B717-07890C8450BF}"/>
              </a:ext>
            </a:extLst>
          </p:cNvPr>
          <p:cNvCxnSpPr>
            <a:cxnSpLocks/>
          </p:cNvCxnSpPr>
          <p:nvPr/>
        </p:nvCxnSpPr>
        <p:spPr>
          <a:xfrm flipH="1">
            <a:off x="7484154" y="2424781"/>
            <a:ext cx="1305127" cy="104389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Объект 3">
            <a:extLst>
              <a:ext uri="{FF2B5EF4-FFF2-40B4-BE49-F238E27FC236}">
                <a16:creationId xmlns:a16="http://schemas.microsoft.com/office/drawing/2014/main" id="{195C1C15-80AA-468E-BD22-BFCE13E2A4DE}"/>
              </a:ext>
            </a:extLst>
          </p:cNvPr>
          <p:cNvSpPr txBox="1">
            <a:spLocks/>
          </p:cNvSpPr>
          <p:nvPr/>
        </p:nvSpPr>
        <p:spPr>
          <a:xfrm>
            <a:off x="9602159" y="3963578"/>
            <a:ext cx="2589841" cy="2134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ru-RU" sz="1800" dirty="0">
              <a:solidFill>
                <a:schemeClr val="bg1">
                  <a:lumMod val="65000"/>
                </a:schemeClr>
              </a:solidFill>
            </a:endParaRPr>
          </a:p>
        </p:txBody>
      </p:sp>
      <p:sp>
        <p:nvSpPr>
          <p:cNvPr id="23" name="Объект 3">
            <a:extLst>
              <a:ext uri="{FF2B5EF4-FFF2-40B4-BE49-F238E27FC236}">
                <a16:creationId xmlns:a16="http://schemas.microsoft.com/office/drawing/2014/main" id="{E97A83FF-C809-4686-89BD-CF6250A231D7}"/>
              </a:ext>
            </a:extLst>
          </p:cNvPr>
          <p:cNvSpPr txBox="1">
            <a:spLocks/>
          </p:cNvSpPr>
          <p:nvPr/>
        </p:nvSpPr>
        <p:spPr>
          <a:xfrm>
            <a:off x="8534566" y="3630478"/>
            <a:ext cx="2589841" cy="110030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a:solidFill>
                  <a:schemeClr val="bg1">
                    <a:lumMod val="65000"/>
                  </a:schemeClr>
                </a:solidFill>
              </a:rPr>
              <a:t>}</a:t>
            </a:r>
            <a:endParaRPr lang="ru-RU" sz="7200" dirty="0">
              <a:solidFill>
                <a:schemeClr val="bg1">
                  <a:lumMod val="65000"/>
                </a:schemeClr>
              </a:solidFill>
            </a:endParaRPr>
          </a:p>
        </p:txBody>
      </p:sp>
    </p:spTree>
    <p:extLst>
      <p:ext uri="{BB962C8B-B14F-4D97-AF65-F5344CB8AC3E}">
        <p14:creationId xmlns:p14="http://schemas.microsoft.com/office/powerpoint/2010/main" val="496932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Цикл</a:t>
            </a:r>
            <a:r>
              <a:rPr lang="en-US" dirty="0"/>
              <a:t> </a:t>
            </a:r>
            <a:r>
              <a:rPr lang="ru-RU" dirty="0"/>
              <a:t>с постусловием</a:t>
            </a:r>
            <a:r>
              <a:rPr lang="en-US" dirty="0"/>
              <a:t> </a:t>
            </a:r>
            <a:r>
              <a:rPr lang="ru-RU" dirty="0"/>
              <a:t>(</a:t>
            </a:r>
            <a:r>
              <a:rPr lang="en-US" dirty="0"/>
              <a:t>do-while</a:t>
            </a:r>
            <a:r>
              <a:rPr lang="ru-RU" dirty="0"/>
              <a:t>)</a:t>
            </a:r>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4" y="1751310"/>
            <a:ext cx="4481946" cy="4741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	</a:t>
            </a:r>
            <a:r>
              <a:rPr lang="ru-RU" sz="2400" dirty="0"/>
              <a:t>Цикл </a:t>
            </a:r>
            <a:r>
              <a:rPr lang="ru-RU" sz="2400" dirty="0" err="1"/>
              <a:t>do-while</a:t>
            </a:r>
            <a:r>
              <a:rPr lang="ru-RU" sz="2400" dirty="0"/>
              <a:t> выполняет блок кода хотя бы один раз, а затем проверяет условие.</a:t>
            </a:r>
            <a:endParaRPr lang="en-US" sz="2400" dirty="0"/>
          </a:p>
          <a:p>
            <a:pPr marL="0" indent="0" algn="just">
              <a:buNone/>
            </a:pPr>
            <a:r>
              <a:rPr lang="en-US" sz="2400" dirty="0"/>
              <a:t>	</a:t>
            </a:r>
            <a:r>
              <a:rPr lang="ru-RU" sz="2400" dirty="0"/>
              <a:t>Цикл продолжает работать, пока условие остаётся истинным. </a:t>
            </a:r>
            <a:endParaRPr lang="en-US" sz="2400" dirty="0"/>
          </a:p>
          <a:p>
            <a:pPr marL="0" indent="0" algn="just">
              <a:buNone/>
            </a:pPr>
            <a:r>
              <a:rPr lang="en-US" sz="2400" dirty="0"/>
              <a:t>	</a:t>
            </a:r>
            <a:r>
              <a:rPr lang="ru-RU" sz="2400" dirty="0"/>
              <a:t>В отличие от </a:t>
            </a:r>
            <a:r>
              <a:rPr lang="ru-RU" sz="2400" dirty="0" err="1"/>
              <a:t>while</a:t>
            </a:r>
            <a:r>
              <a:rPr lang="ru-RU" sz="2400" dirty="0"/>
              <a:t>, условие проверяется после выполнения кода.</a:t>
            </a:r>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6375426" y="2290121"/>
            <a:ext cx="4426213" cy="240717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n-NO" dirty="0">
                <a:solidFill>
                  <a:srgbClr val="CC66FF"/>
                </a:solidFill>
              </a:rPr>
              <a:t>int</a:t>
            </a:r>
            <a:r>
              <a:rPr lang="nn-NO" dirty="0"/>
              <a:t> i = </a:t>
            </a:r>
            <a:r>
              <a:rPr lang="nn-NO" dirty="0">
                <a:solidFill>
                  <a:srgbClr val="CC66FF"/>
                </a:solidFill>
              </a:rPr>
              <a:t>0</a:t>
            </a:r>
            <a:r>
              <a:rPr lang="nn-NO" dirty="0"/>
              <a:t>;</a:t>
            </a:r>
          </a:p>
          <a:p>
            <a:r>
              <a:rPr lang="nn-NO" dirty="0">
                <a:solidFill>
                  <a:schemeClr val="accent1"/>
                </a:solidFill>
              </a:rPr>
              <a:t>do </a:t>
            </a:r>
            <a:r>
              <a:rPr lang="nn-NO" dirty="0"/>
              <a:t>{</a:t>
            </a:r>
          </a:p>
          <a:p>
            <a:r>
              <a:rPr lang="nn-NO" dirty="0"/>
              <a:t>    cout &lt;&lt; i &lt;&lt; </a:t>
            </a:r>
            <a:r>
              <a:rPr lang="nn-NO" dirty="0">
                <a:solidFill>
                  <a:schemeClr val="accent6"/>
                </a:solidFill>
              </a:rPr>
              <a:t>" "</a:t>
            </a:r>
            <a:r>
              <a:rPr lang="nn-NO" dirty="0"/>
              <a:t>;</a:t>
            </a:r>
          </a:p>
          <a:p>
            <a:r>
              <a:rPr lang="nn-NO" dirty="0"/>
              <a:t>    i++;</a:t>
            </a:r>
          </a:p>
          <a:p>
            <a:r>
              <a:rPr lang="nn-NO" dirty="0"/>
              <a:t>} </a:t>
            </a:r>
            <a:r>
              <a:rPr lang="nn-NO" dirty="0">
                <a:solidFill>
                  <a:schemeClr val="accent1"/>
                </a:solidFill>
              </a:rPr>
              <a:t>while</a:t>
            </a:r>
            <a:r>
              <a:rPr lang="nn-NO" dirty="0"/>
              <a:t> (i &lt; </a:t>
            </a:r>
            <a:r>
              <a:rPr lang="nn-NO" dirty="0">
                <a:solidFill>
                  <a:srgbClr val="CC66FF"/>
                </a:solidFill>
              </a:rPr>
              <a:t>5</a:t>
            </a:r>
            <a:r>
              <a:rPr lang="nn-NO" dirty="0"/>
              <a:t>)</a:t>
            </a:r>
          </a:p>
        </p:txBody>
      </p:sp>
      <p:sp>
        <p:nvSpPr>
          <p:cNvPr id="15" name="Объект 3">
            <a:extLst>
              <a:ext uri="{FF2B5EF4-FFF2-40B4-BE49-F238E27FC236}">
                <a16:creationId xmlns:a16="http://schemas.microsoft.com/office/drawing/2014/main" id="{16C1E171-9462-43BA-A172-67BF81B1672D}"/>
              </a:ext>
            </a:extLst>
          </p:cNvPr>
          <p:cNvSpPr txBox="1">
            <a:spLocks/>
          </p:cNvSpPr>
          <p:nvPr/>
        </p:nvSpPr>
        <p:spPr>
          <a:xfrm>
            <a:off x="8902636" y="5533812"/>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dirty="0">
                <a:solidFill>
                  <a:schemeClr val="bg1">
                    <a:lumMod val="65000"/>
                  </a:schemeClr>
                </a:solidFill>
              </a:rPr>
              <a:t>Условие</a:t>
            </a:r>
          </a:p>
        </p:txBody>
      </p:sp>
      <p:sp>
        <p:nvSpPr>
          <p:cNvPr id="16" name="Объект 3">
            <a:extLst>
              <a:ext uri="{FF2B5EF4-FFF2-40B4-BE49-F238E27FC236}">
                <a16:creationId xmlns:a16="http://schemas.microsoft.com/office/drawing/2014/main" id="{2F9EB78D-B56F-455D-A954-C78054CF88F3}"/>
              </a:ext>
            </a:extLst>
          </p:cNvPr>
          <p:cNvSpPr txBox="1">
            <a:spLocks/>
          </p:cNvSpPr>
          <p:nvPr/>
        </p:nvSpPr>
        <p:spPr>
          <a:xfrm>
            <a:off x="9251866" y="3430881"/>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b="1" dirty="0">
                <a:solidFill>
                  <a:schemeClr val="bg1">
                    <a:lumMod val="65000"/>
                  </a:schemeClr>
                </a:solidFill>
              </a:rPr>
              <a:t>Тело цикла</a:t>
            </a:r>
          </a:p>
        </p:txBody>
      </p:sp>
      <p:cxnSp>
        <p:nvCxnSpPr>
          <p:cNvPr id="18" name="Прямая со стрелкой 17">
            <a:extLst>
              <a:ext uri="{FF2B5EF4-FFF2-40B4-BE49-F238E27FC236}">
                <a16:creationId xmlns:a16="http://schemas.microsoft.com/office/drawing/2014/main" id="{C0D9C6CA-086D-4182-B717-07890C8450BF}"/>
              </a:ext>
            </a:extLst>
          </p:cNvPr>
          <p:cNvCxnSpPr>
            <a:cxnSpLocks/>
          </p:cNvCxnSpPr>
          <p:nvPr/>
        </p:nvCxnSpPr>
        <p:spPr>
          <a:xfrm flipH="1" flipV="1">
            <a:off x="7753508" y="4519102"/>
            <a:ext cx="1149128" cy="101471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Объект 3">
            <a:extLst>
              <a:ext uri="{FF2B5EF4-FFF2-40B4-BE49-F238E27FC236}">
                <a16:creationId xmlns:a16="http://schemas.microsoft.com/office/drawing/2014/main" id="{195C1C15-80AA-468E-BD22-BFCE13E2A4DE}"/>
              </a:ext>
            </a:extLst>
          </p:cNvPr>
          <p:cNvSpPr txBox="1">
            <a:spLocks/>
          </p:cNvSpPr>
          <p:nvPr/>
        </p:nvSpPr>
        <p:spPr>
          <a:xfrm>
            <a:off x="9602159" y="3963578"/>
            <a:ext cx="2589841" cy="2134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ru-RU" sz="1800" dirty="0">
              <a:solidFill>
                <a:schemeClr val="bg1">
                  <a:lumMod val="65000"/>
                </a:schemeClr>
              </a:solidFill>
            </a:endParaRPr>
          </a:p>
        </p:txBody>
      </p:sp>
      <p:sp>
        <p:nvSpPr>
          <p:cNvPr id="23" name="Объект 3">
            <a:extLst>
              <a:ext uri="{FF2B5EF4-FFF2-40B4-BE49-F238E27FC236}">
                <a16:creationId xmlns:a16="http://schemas.microsoft.com/office/drawing/2014/main" id="{E97A83FF-C809-4686-89BD-CF6250A231D7}"/>
              </a:ext>
            </a:extLst>
          </p:cNvPr>
          <p:cNvSpPr txBox="1">
            <a:spLocks/>
          </p:cNvSpPr>
          <p:nvPr/>
        </p:nvSpPr>
        <p:spPr>
          <a:xfrm>
            <a:off x="8774167" y="3062098"/>
            <a:ext cx="2589841" cy="110030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7200" dirty="0">
                <a:solidFill>
                  <a:schemeClr val="bg1">
                    <a:lumMod val="65000"/>
                  </a:schemeClr>
                </a:solidFill>
              </a:rPr>
              <a:t>}</a:t>
            </a:r>
            <a:endParaRPr lang="ru-RU" sz="7200" dirty="0">
              <a:solidFill>
                <a:schemeClr val="bg1">
                  <a:lumMod val="65000"/>
                </a:schemeClr>
              </a:solidFill>
            </a:endParaRPr>
          </a:p>
        </p:txBody>
      </p:sp>
    </p:spTree>
    <p:extLst>
      <p:ext uri="{BB962C8B-B14F-4D97-AF65-F5344CB8AC3E}">
        <p14:creationId xmlns:p14="http://schemas.microsoft.com/office/powerpoint/2010/main" val="294586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Операторы </a:t>
            </a:r>
            <a:r>
              <a:rPr lang="en-US" dirty="0"/>
              <a:t>break </a:t>
            </a:r>
            <a:r>
              <a:rPr lang="ru-RU" dirty="0"/>
              <a:t>и </a:t>
            </a:r>
            <a:r>
              <a:rPr lang="en-US" dirty="0"/>
              <a:t>continue</a:t>
            </a:r>
            <a:endParaRPr lang="ru-RU" dirty="0"/>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4" y="2163715"/>
            <a:ext cx="3372952" cy="1806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2400" dirty="0"/>
              <a:t>break – немедленно завершает ближайший цикл или оператор </a:t>
            </a:r>
            <a:r>
              <a:rPr lang="ru-RU" sz="2400" dirty="0" err="1"/>
              <a:t>switch</a:t>
            </a:r>
            <a:r>
              <a:rPr lang="ru-RU" sz="2400" dirty="0"/>
              <a:t>.</a:t>
            </a:r>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4541772" y="2163714"/>
            <a:ext cx="7483973" cy="180612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accent1"/>
                </a:solidFill>
              </a:rPr>
              <a:t>for</a:t>
            </a:r>
            <a:r>
              <a:rPr lang="en-US" dirty="0"/>
              <a:t> (</a:t>
            </a:r>
            <a:r>
              <a:rPr lang="en-US" dirty="0">
                <a:solidFill>
                  <a:srgbClr val="CC66FF"/>
                </a:solidFill>
              </a:rPr>
              <a:t>int</a:t>
            </a:r>
            <a:r>
              <a:rPr lang="en-US" dirty="0"/>
              <a:t> </a:t>
            </a:r>
            <a:r>
              <a:rPr lang="en-US" dirty="0" err="1"/>
              <a:t>i</a:t>
            </a:r>
            <a:r>
              <a:rPr lang="en-US" dirty="0"/>
              <a:t> = </a:t>
            </a:r>
            <a:r>
              <a:rPr lang="en-US" dirty="0">
                <a:solidFill>
                  <a:srgbClr val="CC66FF"/>
                </a:solidFill>
              </a:rPr>
              <a:t>1</a:t>
            </a:r>
            <a:r>
              <a:rPr lang="en-US" dirty="0"/>
              <a:t>; </a:t>
            </a:r>
            <a:r>
              <a:rPr lang="en-US" dirty="0" err="1"/>
              <a:t>i</a:t>
            </a:r>
            <a:r>
              <a:rPr lang="en-US" dirty="0"/>
              <a:t> &lt;= </a:t>
            </a:r>
            <a:r>
              <a:rPr lang="en-US" dirty="0">
                <a:solidFill>
                  <a:srgbClr val="CC66FF"/>
                </a:solidFill>
              </a:rPr>
              <a:t>5</a:t>
            </a:r>
            <a:r>
              <a:rPr lang="en-US" dirty="0"/>
              <a:t>; </a:t>
            </a:r>
            <a:r>
              <a:rPr lang="en-US" dirty="0" err="1"/>
              <a:t>i</a:t>
            </a:r>
            <a:r>
              <a:rPr lang="en-US" dirty="0"/>
              <a:t>++) {</a:t>
            </a:r>
          </a:p>
          <a:p>
            <a:r>
              <a:rPr lang="en-US" dirty="0"/>
              <a:t>    </a:t>
            </a:r>
            <a:r>
              <a:rPr lang="en-US" dirty="0">
                <a:solidFill>
                  <a:schemeClr val="accent1"/>
                </a:solidFill>
              </a:rPr>
              <a:t>if</a:t>
            </a:r>
            <a:r>
              <a:rPr lang="en-US" dirty="0"/>
              <a:t> (</a:t>
            </a:r>
            <a:r>
              <a:rPr lang="en-US" dirty="0" err="1"/>
              <a:t>i</a:t>
            </a:r>
            <a:r>
              <a:rPr lang="en-US" dirty="0"/>
              <a:t> == </a:t>
            </a:r>
            <a:r>
              <a:rPr lang="en-US" dirty="0">
                <a:solidFill>
                  <a:srgbClr val="CC66FF"/>
                </a:solidFill>
              </a:rPr>
              <a:t>3</a:t>
            </a:r>
            <a:r>
              <a:rPr lang="en-US" dirty="0"/>
              <a:t>) </a:t>
            </a:r>
            <a:r>
              <a:rPr lang="en-US" dirty="0">
                <a:solidFill>
                  <a:schemeClr val="accent1"/>
                </a:solidFill>
              </a:rPr>
              <a:t>break</a:t>
            </a:r>
            <a:r>
              <a:rPr lang="en-US" dirty="0"/>
              <a:t>;</a:t>
            </a:r>
            <a:r>
              <a:rPr lang="ru-RU" dirty="0"/>
              <a:t>    </a:t>
            </a:r>
            <a:r>
              <a:rPr lang="en-US" dirty="0">
                <a:solidFill>
                  <a:schemeClr val="bg1">
                    <a:lumMod val="65000"/>
                  </a:schemeClr>
                </a:solidFill>
              </a:rPr>
              <a:t>// </a:t>
            </a:r>
            <a:r>
              <a:rPr lang="ru-RU" dirty="0">
                <a:solidFill>
                  <a:schemeClr val="bg1">
                    <a:lumMod val="65000"/>
                  </a:schemeClr>
                </a:solidFill>
              </a:rPr>
              <a:t>завершает цикл, когда </a:t>
            </a:r>
            <a:r>
              <a:rPr lang="en-US" dirty="0" err="1">
                <a:solidFill>
                  <a:schemeClr val="bg1">
                    <a:lumMod val="65000"/>
                  </a:schemeClr>
                </a:solidFill>
              </a:rPr>
              <a:t>i</a:t>
            </a:r>
            <a:r>
              <a:rPr lang="en-US" dirty="0">
                <a:solidFill>
                  <a:schemeClr val="bg1">
                    <a:lumMod val="65000"/>
                  </a:schemeClr>
                </a:solidFill>
              </a:rPr>
              <a:t> </a:t>
            </a:r>
            <a:r>
              <a:rPr lang="ru-RU" dirty="0">
                <a:solidFill>
                  <a:schemeClr val="bg1">
                    <a:lumMod val="65000"/>
                  </a:schemeClr>
                </a:solidFill>
              </a:rPr>
              <a:t>равно 3</a:t>
            </a:r>
          </a:p>
          <a:p>
            <a:r>
              <a:rPr lang="ru-RU" dirty="0"/>
              <a:t>    </a:t>
            </a:r>
            <a:r>
              <a:rPr lang="en-US" dirty="0" err="1"/>
              <a:t>cout</a:t>
            </a:r>
            <a:r>
              <a:rPr lang="en-US" dirty="0"/>
              <a:t> &lt;&lt; </a:t>
            </a:r>
            <a:r>
              <a:rPr lang="en-US" dirty="0" err="1"/>
              <a:t>i</a:t>
            </a:r>
            <a:r>
              <a:rPr lang="en-US" dirty="0"/>
              <a:t> &lt;&lt; </a:t>
            </a:r>
            <a:r>
              <a:rPr lang="en-US" dirty="0">
                <a:solidFill>
                  <a:schemeClr val="accent6"/>
                </a:solidFill>
              </a:rPr>
              <a:t>" "</a:t>
            </a:r>
            <a:r>
              <a:rPr lang="en-US" dirty="0"/>
              <a:t>;</a:t>
            </a:r>
            <a:r>
              <a:rPr lang="ru-RU" dirty="0"/>
              <a:t>    </a:t>
            </a:r>
            <a:r>
              <a:rPr lang="en-US" dirty="0">
                <a:solidFill>
                  <a:schemeClr val="bg1">
                    <a:lumMod val="65000"/>
                  </a:schemeClr>
                </a:solidFill>
              </a:rPr>
              <a:t>// </a:t>
            </a:r>
            <a:r>
              <a:rPr lang="ru-RU" dirty="0">
                <a:solidFill>
                  <a:schemeClr val="bg1">
                    <a:lumMod val="65000"/>
                  </a:schemeClr>
                </a:solidFill>
              </a:rPr>
              <a:t>вывод: 1 2</a:t>
            </a:r>
          </a:p>
          <a:p>
            <a:r>
              <a:rPr lang="ru-RU" dirty="0"/>
              <a:t>}</a:t>
            </a:r>
          </a:p>
        </p:txBody>
      </p:sp>
      <p:sp>
        <p:nvSpPr>
          <p:cNvPr id="5" name="Объект 2">
            <a:extLst>
              <a:ext uri="{FF2B5EF4-FFF2-40B4-BE49-F238E27FC236}">
                <a16:creationId xmlns:a16="http://schemas.microsoft.com/office/drawing/2014/main" id="{86573270-CC6A-4EEB-B2A6-BA9033CA5817}"/>
              </a:ext>
            </a:extLst>
          </p:cNvPr>
          <p:cNvSpPr txBox="1">
            <a:spLocks/>
          </p:cNvSpPr>
          <p:nvPr/>
        </p:nvSpPr>
        <p:spPr>
          <a:xfrm>
            <a:off x="906214" y="4442869"/>
            <a:ext cx="3372952" cy="22526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sz="2400" dirty="0" err="1"/>
              <a:t>continue</a:t>
            </a:r>
            <a:r>
              <a:rPr lang="ru-RU" sz="2400" dirty="0"/>
              <a:t> – пропускает оставшуюся часть текущей итерации цикла и переходит к следующей итерации.</a:t>
            </a:r>
          </a:p>
        </p:txBody>
      </p:sp>
      <p:sp>
        <p:nvSpPr>
          <p:cNvPr id="6" name="Объект 2">
            <a:extLst>
              <a:ext uri="{FF2B5EF4-FFF2-40B4-BE49-F238E27FC236}">
                <a16:creationId xmlns:a16="http://schemas.microsoft.com/office/drawing/2014/main" id="{A5B3F04F-7E95-4C4D-BD8A-7916900E7D3A}"/>
              </a:ext>
            </a:extLst>
          </p:cNvPr>
          <p:cNvSpPr txBox="1">
            <a:spLocks/>
          </p:cNvSpPr>
          <p:nvPr/>
        </p:nvSpPr>
        <p:spPr>
          <a:xfrm>
            <a:off x="4541772" y="4442869"/>
            <a:ext cx="7483973" cy="1806128"/>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chemeClr val="accent1"/>
                </a:solidFill>
              </a:rPr>
              <a:t>for</a:t>
            </a:r>
            <a:r>
              <a:rPr lang="en-US" dirty="0"/>
              <a:t> (</a:t>
            </a:r>
            <a:r>
              <a:rPr lang="en-US" dirty="0">
                <a:solidFill>
                  <a:srgbClr val="CC66FF"/>
                </a:solidFill>
              </a:rPr>
              <a:t>int</a:t>
            </a:r>
            <a:r>
              <a:rPr lang="en-US" dirty="0"/>
              <a:t> </a:t>
            </a:r>
            <a:r>
              <a:rPr lang="en-US" dirty="0" err="1"/>
              <a:t>i</a:t>
            </a:r>
            <a:r>
              <a:rPr lang="en-US" dirty="0"/>
              <a:t> = </a:t>
            </a:r>
            <a:r>
              <a:rPr lang="en-US" dirty="0">
                <a:solidFill>
                  <a:srgbClr val="CC66FF"/>
                </a:solidFill>
              </a:rPr>
              <a:t>1</a:t>
            </a:r>
            <a:r>
              <a:rPr lang="en-US" dirty="0"/>
              <a:t>; </a:t>
            </a:r>
            <a:r>
              <a:rPr lang="en-US" dirty="0" err="1"/>
              <a:t>i</a:t>
            </a:r>
            <a:r>
              <a:rPr lang="en-US" dirty="0"/>
              <a:t> &lt;= </a:t>
            </a:r>
            <a:r>
              <a:rPr lang="en-US" dirty="0">
                <a:solidFill>
                  <a:srgbClr val="CC66FF"/>
                </a:solidFill>
              </a:rPr>
              <a:t>5</a:t>
            </a:r>
            <a:r>
              <a:rPr lang="en-US" dirty="0"/>
              <a:t>; </a:t>
            </a:r>
            <a:r>
              <a:rPr lang="en-US" dirty="0" err="1"/>
              <a:t>i</a:t>
            </a:r>
            <a:r>
              <a:rPr lang="en-US" dirty="0"/>
              <a:t>++) {</a:t>
            </a:r>
          </a:p>
          <a:p>
            <a:r>
              <a:rPr lang="en-US" dirty="0"/>
              <a:t>    </a:t>
            </a:r>
            <a:r>
              <a:rPr lang="en-US" dirty="0">
                <a:solidFill>
                  <a:schemeClr val="accent1"/>
                </a:solidFill>
              </a:rPr>
              <a:t>if</a:t>
            </a:r>
            <a:r>
              <a:rPr lang="en-US" dirty="0"/>
              <a:t> (</a:t>
            </a:r>
            <a:r>
              <a:rPr lang="en-US" dirty="0" err="1"/>
              <a:t>i</a:t>
            </a:r>
            <a:r>
              <a:rPr lang="en-US" dirty="0"/>
              <a:t> % </a:t>
            </a:r>
            <a:r>
              <a:rPr lang="en-US" dirty="0">
                <a:solidFill>
                  <a:srgbClr val="CC66FF"/>
                </a:solidFill>
              </a:rPr>
              <a:t>2</a:t>
            </a:r>
            <a:r>
              <a:rPr lang="en-US" dirty="0"/>
              <a:t> == </a:t>
            </a:r>
            <a:r>
              <a:rPr lang="en-US" dirty="0">
                <a:solidFill>
                  <a:srgbClr val="CC66FF"/>
                </a:solidFill>
              </a:rPr>
              <a:t>0</a:t>
            </a:r>
            <a:r>
              <a:rPr lang="en-US" dirty="0"/>
              <a:t>) </a:t>
            </a:r>
            <a:r>
              <a:rPr lang="en-US" dirty="0">
                <a:solidFill>
                  <a:schemeClr val="accent1"/>
                </a:solidFill>
              </a:rPr>
              <a:t>continue</a:t>
            </a:r>
            <a:r>
              <a:rPr lang="en-US" dirty="0"/>
              <a:t>;</a:t>
            </a:r>
            <a:r>
              <a:rPr lang="ru-RU" dirty="0"/>
              <a:t>    </a:t>
            </a:r>
            <a:r>
              <a:rPr lang="en-US" dirty="0">
                <a:solidFill>
                  <a:schemeClr val="bg1">
                    <a:lumMod val="65000"/>
                  </a:schemeClr>
                </a:solidFill>
              </a:rPr>
              <a:t>// </a:t>
            </a:r>
            <a:r>
              <a:rPr lang="ru-RU" dirty="0">
                <a:solidFill>
                  <a:schemeClr val="bg1">
                    <a:lumMod val="65000"/>
                  </a:schemeClr>
                </a:solidFill>
              </a:rPr>
              <a:t>пропускает чётные числа</a:t>
            </a:r>
          </a:p>
          <a:p>
            <a:r>
              <a:rPr lang="ru-RU" dirty="0"/>
              <a:t>    </a:t>
            </a:r>
            <a:r>
              <a:rPr lang="en-US" dirty="0" err="1"/>
              <a:t>cout</a:t>
            </a:r>
            <a:r>
              <a:rPr lang="en-US" dirty="0"/>
              <a:t> &lt;&lt; </a:t>
            </a:r>
            <a:r>
              <a:rPr lang="en-US" dirty="0" err="1"/>
              <a:t>i</a:t>
            </a:r>
            <a:r>
              <a:rPr lang="en-US" dirty="0"/>
              <a:t> &lt;&lt; </a:t>
            </a:r>
            <a:r>
              <a:rPr lang="en-US" dirty="0">
                <a:solidFill>
                  <a:schemeClr val="accent6"/>
                </a:solidFill>
              </a:rPr>
              <a:t>" "</a:t>
            </a:r>
            <a:r>
              <a:rPr lang="en-US" dirty="0"/>
              <a:t>;</a:t>
            </a:r>
            <a:r>
              <a:rPr lang="ru-RU" dirty="0"/>
              <a:t>    </a:t>
            </a:r>
            <a:r>
              <a:rPr lang="en-US" dirty="0">
                <a:solidFill>
                  <a:schemeClr val="bg1">
                    <a:lumMod val="65000"/>
                  </a:schemeClr>
                </a:solidFill>
              </a:rPr>
              <a:t>// </a:t>
            </a:r>
            <a:r>
              <a:rPr lang="ru-RU" dirty="0">
                <a:solidFill>
                  <a:schemeClr val="bg1">
                    <a:lumMod val="65000"/>
                  </a:schemeClr>
                </a:solidFill>
              </a:rPr>
              <a:t>вывод: 1 3 5</a:t>
            </a:r>
          </a:p>
          <a:p>
            <a:r>
              <a:rPr lang="ru-RU" dirty="0"/>
              <a:t>}</a:t>
            </a:r>
          </a:p>
        </p:txBody>
      </p:sp>
    </p:spTree>
    <p:extLst>
      <p:ext uri="{BB962C8B-B14F-4D97-AF65-F5344CB8AC3E}">
        <p14:creationId xmlns:p14="http://schemas.microsoft.com/office/powerpoint/2010/main" val="1292021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Оператор </a:t>
            </a:r>
            <a:r>
              <a:rPr lang="en-US" dirty="0" err="1"/>
              <a:t>goto</a:t>
            </a:r>
            <a:endParaRPr lang="ru-RU" dirty="0"/>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906214" y="2027689"/>
            <a:ext cx="4844682" cy="4108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2400" dirty="0"/>
              <a:t>	Оператор </a:t>
            </a:r>
            <a:r>
              <a:rPr lang="ru-RU" sz="2400" dirty="0" err="1"/>
              <a:t>goto</a:t>
            </a:r>
            <a:r>
              <a:rPr lang="ru-RU" sz="2400" dirty="0"/>
              <a:t> безусловно переносит выполнение программы к метке внутри той же функции.</a:t>
            </a:r>
          </a:p>
          <a:p>
            <a:pPr marL="0" indent="0" algn="just">
              <a:buNone/>
            </a:pPr>
            <a:r>
              <a:rPr lang="ru-RU" sz="2400" dirty="0"/>
              <a:t>	Оператор </a:t>
            </a:r>
            <a:r>
              <a:rPr lang="ru-RU" sz="2400" dirty="0" err="1"/>
              <a:t>goto</a:t>
            </a:r>
            <a:r>
              <a:rPr lang="ru-RU" sz="2400" dirty="0"/>
              <a:t> заменяется современными циклами и условными конструкциями</a:t>
            </a:r>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6096000" y="2027688"/>
            <a:ext cx="5929745" cy="410861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int </a:t>
            </a:r>
            <a:r>
              <a:rPr lang="en-US" dirty="0" err="1"/>
              <a:t>i</a:t>
            </a:r>
            <a:r>
              <a:rPr lang="en-US" dirty="0"/>
              <a:t> = </a:t>
            </a:r>
            <a:r>
              <a:rPr lang="en-US" dirty="0">
                <a:solidFill>
                  <a:srgbClr val="CC66FF"/>
                </a:solidFill>
              </a:rPr>
              <a:t>0</a:t>
            </a:r>
            <a:r>
              <a:rPr lang="en-US" dirty="0"/>
              <a:t>;</a:t>
            </a:r>
          </a:p>
          <a:p>
            <a:r>
              <a:rPr lang="en-US" dirty="0"/>
              <a:t>start:</a:t>
            </a:r>
          </a:p>
          <a:p>
            <a:r>
              <a:rPr lang="en-US" dirty="0">
                <a:solidFill>
                  <a:schemeClr val="accent1"/>
                </a:solidFill>
              </a:rPr>
              <a:t>if</a:t>
            </a:r>
            <a:r>
              <a:rPr lang="en-US" dirty="0"/>
              <a:t> (</a:t>
            </a:r>
            <a:r>
              <a:rPr lang="en-US" dirty="0" err="1"/>
              <a:t>i</a:t>
            </a:r>
            <a:r>
              <a:rPr lang="en-US" dirty="0"/>
              <a:t> &lt; </a:t>
            </a:r>
            <a:r>
              <a:rPr lang="en-US" dirty="0">
                <a:solidFill>
                  <a:srgbClr val="CC66FF"/>
                </a:solidFill>
              </a:rPr>
              <a:t>3</a:t>
            </a:r>
            <a:r>
              <a:rPr lang="en-US" dirty="0"/>
              <a:t>) {</a:t>
            </a:r>
          </a:p>
          <a:p>
            <a:r>
              <a:rPr lang="en-US" dirty="0"/>
              <a:t>    </a:t>
            </a:r>
            <a:r>
              <a:rPr lang="en-US" dirty="0" err="1"/>
              <a:t>cout</a:t>
            </a:r>
            <a:r>
              <a:rPr lang="en-US" dirty="0"/>
              <a:t> &lt;&lt; </a:t>
            </a:r>
            <a:r>
              <a:rPr lang="en-US" dirty="0" err="1"/>
              <a:t>i</a:t>
            </a:r>
            <a:r>
              <a:rPr lang="en-US" dirty="0"/>
              <a:t> &lt;&lt; </a:t>
            </a:r>
            <a:r>
              <a:rPr lang="en-US" dirty="0">
                <a:solidFill>
                  <a:schemeClr val="accent6"/>
                </a:solidFill>
              </a:rPr>
              <a:t>" "</a:t>
            </a:r>
            <a:r>
              <a:rPr lang="en-US" dirty="0"/>
              <a:t>;</a:t>
            </a:r>
          </a:p>
          <a:p>
            <a:r>
              <a:rPr lang="en-US" dirty="0"/>
              <a:t>    </a:t>
            </a:r>
            <a:r>
              <a:rPr lang="en-US" dirty="0" err="1"/>
              <a:t>i</a:t>
            </a:r>
            <a:r>
              <a:rPr lang="en-US" dirty="0"/>
              <a:t>++;</a:t>
            </a:r>
          </a:p>
          <a:p>
            <a:r>
              <a:rPr lang="en-US" dirty="0"/>
              <a:t>    </a:t>
            </a:r>
            <a:r>
              <a:rPr lang="en-US" dirty="0" err="1">
                <a:solidFill>
                  <a:schemeClr val="accent1"/>
                </a:solidFill>
              </a:rPr>
              <a:t>goto</a:t>
            </a:r>
            <a:r>
              <a:rPr lang="en-US" dirty="0"/>
              <a:t> start;   </a:t>
            </a:r>
            <a:r>
              <a:rPr lang="en-US" dirty="0">
                <a:solidFill>
                  <a:schemeClr val="bg1">
                    <a:lumMod val="65000"/>
                  </a:schemeClr>
                </a:solidFill>
              </a:rPr>
              <a:t>// </a:t>
            </a:r>
            <a:r>
              <a:rPr lang="ru-RU" dirty="0">
                <a:solidFill>
                  <a:schemeClr val="bg1">
                    <a:lumMod val="65000"/>
                  </a:schemeClr>
                </a:solidFill>
              </a:rPr>
              <a:t>переход к метке </a:t>
            </a:r>
            <a:r>
              <a:rPr lang="en-US" dirty="0">
                <a:solidFill>
                  <a:schemeClr val="bg1">
                    <a:lumMod val="65000"/>
                  </a:schemeClr>
                </a:solidFill>
              </a:rPr>
              <a:t>start</a:t>
            </a:r>
          </a:p>
          <a:p>
            <a:r>
              <a:rPr lang="en-US" dirty="0"/>
              <a:t>}</a:t>
            </a:r>
          </a:p>
        </p:txBody>
      </p:sp>
      <p:sp>
        <p:nvSpPr>
          <p:cNvPr id="7" name="Объект 3">
            <a:extLst>
              <a:ext uri="{FF2B5EF4-FFF2-40B4-BE49-F238E27FC236}">
                <a16:creationId xmlns:a16="http://schemas.microsoft.com/office/drawing/2014/main" id="{1612E5EE-E325-44EA-BA34-88841FDA9166}"/>
              </a:ext>
            </a:extLst>
          </p:cNvPr>
          <p:cNvSpPr txBox="1">
            <a:spLocks/>
          </p:cNvSpPr>
          <p:nvPr/>
        </p:nvSpPr>
        <p:spPr>
          <a:xfrm>
            <a:off x="8789282" y="2280174"/>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dirty="0">
                <a:solidFill>
                  <a:schemeClr val="bg1">
                    <a:lumMod val="65000"/>
                  </a:schemeClr>
                </a:solidFill>
              </a:rPr>
              <a:t>Метка </a:t>
            </a:r>
            <a:r>
              <a:rPr lang="en-US" sz="1800" dirty="0">
                <a:solidFill>
                  <a:schemeClr val="bg1">
                    <a:lumMod val="65000"/>
                  </a:schemeClr>
                </a:solidFill>
              </a:rPr>
              <a:t>start</a:t>
            </a:r>
            <a:endParaRPr lang="ru-RU" sz="1800" dirty="0">
              <a:solidFill>
                <a:schemeClr val="bg1">
                  <a:lumMod val="65000"/>
                </a:schemeClr>
              </a:solidFill>
            </a:endParaRPr>
          </a:p>
        </p:txBody>
      </p:sp>
      <p:cxnSp>
        <p:nvCxnSpPr>
          <p:cNvPr id="8" name="Прямая со стрелкой 7">
            <a:extLst>
              <a:ext uri="{FF2B5EF4-FFF2-40B4-BE49-F238E27FC236}">
                <a16:creationId xmlns:a16="http://schemas.microsoft.com/office/drawing/2014/main" id="{79917ECA-B5CB-42D5-9B22-43B1060B3359}"/>
              </a:ext>
            </a:extLst>
          </p:cNvPr>
          <p:cNvCxnSpPr>
            <a:cxnSpLocks/>
          </p:cNvCxnSpPr>
          <p:nvPr/>
        </p:nvCxnSpPr>
        <p:spPr>
          <a:xfrm flipH="1">
            <a:off x="6937350" y="2461542"/>
            <a:ext cx="1851932" cy="20608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09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DCC1A-6AD1-4D4C-89BC-2B7632E2AE4C}"/>
              </a:ext>
            </a:extLst>
          </p:cNvPr>
          <p:cNvSpPr>
            <a:spLocks noGrp="1"/>
          </p:cNvSpPr>
          <p:nvPr>
            <p:ph type="title"/>
          </p:nvPr>
        </p:nvSpPr>
        <p:spPr/>
        <p:txBody>
          <a:bodyPr/>
          <a:lstStyle/>
          <a:p>
            <a:r>
              <a:rPr lang="ru-RU" dirty="0"/>
              <a:t>Вложенные циклы</a:t>
            </a:r>
          </a:p>
        </p:txBody>
      </p:sp>
      <p:sp>
        <p:nvSpPr>
          <p:cNvPr id="11" name="Объект 2">
            <a:extLst>
              <a:ext uri="{FF2B5EF4-FFF2-40B4-BE49-F238E27FC236}">
                <a16:creationId xmlns:a16="http://schemas.microsoft.com/office/drawing/2014/main" id="{AF8ABFC1-8EBE-4BED-9E7E-8BF58DED2395}"/>
              </a:ext>
            </a:extLst>
          </p:cNvPr>
          <p:cNvSpPr txBox="1">
            <a:spLocks/>
          </p:cNvSpPr>
          <p:nvPr/>
        </p:nvSpPr>
        <p:spPr>
          <a:xfrm>
            <a:off x="838200" y="1516876"/>
            <a:ext cx="5076430" cy="4453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ru-RU" sz="2400" dirty="0"/>
              <a:t>	Вложенные циклы представляют собой конструкции, в которых один цикл размещается внутри другого.</a:t>
            </a:r>
          </a:p>
          <a:p>
            <a:pPr marL="0" indent="0" algn="just">
              <a:buNone/>
            </a:pPr>
            <a:r>
              <a:rPr lang="ru-RU" sz="2400" dirty="0"/>
              <a:t>	Они позволяют выполнять многократные переборы комбинаций значений, например, строки и столбцы двумерной таблицы или элементы матрицы.</a:t>
            </a:r>
          </a:p>
        </p:txBody>
      </p:sp>
      <p:sp>
        <p:nvSpPr>
          <p:cNvPr id="12" name="Объект 2">
            <a:extLst>
              <a:ext uri="{FF2B5EF4-FFF2-40B4-BE49-F238E27FC236}">
                <a16:creationId xmlns:a16="http://schemas.microsoft.com/office/drawing/2014/main" id="{4673214E-37C7-4CC6-8ED9-A0E273754222}"/>
              </a:ext>
            </a:extLst>
          </p:cNvPr>
          <p:cNvSpPr txBox="1">
            <a:spLocks/>
          </p:cNvSpPr>
          <p:nvPr/>
        </p:nvSpPr>
        <p:spPr>
          <a:xfrm>
            <a:off x="6277372" y="1516876"/>
            <a:ext cx="3743246" cy="52844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n = </a:t>
            </a:r>
            <a:r>
              <a:rPr lang="en-US" dirty="0">
                <a:solidFill>
                  <a:srgbClr val="CC66FF"/>
                </a:solidFill>
              </a:rPr>
              <a:t>3</a:t>
            </a:r>
            <a:r>
              <a:rPr lang="en-US" dirty="0"/>
              <a:t>;</a:t>
            </a:r>
          </a:p>
          <a:p>
            <a:r>
              <a:rPr lang="en-US" dirty="0">
                <a:solidFill>
                  <a:schemeClr val="accent1"/>
                </a:solidFill>
              </a:rPr>
              <a:t>for</a:t>
            </a:r>
            <a:r>
              <a:rPr lang="en-US" dirty="0"/>
              <a:t> (</a:t>
            </a:r>
            <a:r>
              <a:rPr lang="en-US" dirty="0">
                <a:solidFill>
                  <a:srgbClr val="CC66FF"/>
                </a:solidFill>
              </a:rPr>
              <a:t>int</a:t>
            </a:r>
            <a:r>
              <a:rPr lang="en-US" dirty="0"/>
              <a:t> </a:t>
            </a:r>
            <a:r>
              <a:rPr lang="en-US" dirty="0" err="1"/>
              <a:t>i</a:t>
            </a:r>
            <a:r>
              <a:rPr lang="en-US" dirty="0"/>
              <a:t> = </a:t>
            </a:r>
            <a:r>
              <a:rPr lang="en-US" dirty="0">
                <a:solidFill>
                  <a:srgbClr val="CC66FF"/>
                </a:solidFill>
              </a:rPr>
              <a:t>1</a:t>
            </a:r>
            <a:r>
              <a:rPr lang="en-US" dirty="0"/>
              <a:t>; </a:t>
            </a:r>
            <a:r>
              <a:rPr lang="en-US" dirty="0" err="1"/>
              <a:t>i</a:t>
            </a:r>
            <a:r>
              <a:rPr lang="en-US" dirty="0"/>
              <a:t> &lt;= n; </a:t>
            </a:r>
            <a:r>
              <a:rPr lang="en-US" dirty="0" err="1"/>
              <a:t>i</a:t>
            </a:r>
            <a:r>
              <a:rPr lang="en-US" dirty="0"/>
              <a:t>++) {</a:t>
            </a:r>
          </a:p>
          <a:p>
            <a:r>
              <a:rPr lang="en-US" dirty="0"/>
              <a:t>    </a:t>
            </a:r>
            <a:r>
              <a:rPr lang="en-US" dirty="0">
                <a:solidFill>
                  <a:schemeClr val="accent1"/>
                </a:solidFill>
              </a:rPr>
              <a:t>for</a:t>
            </a:r>
            <a:r>
              <a:rPr lang="en-US" dirty="0"/>
              <a:t> (</a:t>
            </a:r>
            <a:r>
              <a:rPr lang="en-US" dirty="0">
                <a:solidFill>
                  <a:srgbClr val="CC66FF"/>
                </a:solidFill>
              </a:rPr>
              <a:t>int</a:t>
            </a:r>
            <a:r>
              <a:rPr lang="en-US" dirty="0"/>
              <a:t> j = </a:t>
            </a:r>
            <a:r>
              <a:rPr lang="en-US" dirty="0">
                <a:solidFill>
                  <a:srgbClr val="CC66FF"/>
                </a:solidFill>
              </a:rPr>
              <a:t>1</a:t>
            </a:r>
            <a:r>
              <a:rPr lang="en-US" dirty="0"/>
              <a:t>; j &lt;= n; </a:t>
            </a:r>
            <a:r>
              <a:rPr lang="en-US" dirty="0" err="1"/>
              <a:t>j++</a:t>
            </a:r>
            <a:r>
              <a:rPr lang="en-US" dirty="0"/>
              <a:t>) {</a:t>
            </a:r>
          </a:p>
          <a:p>
            <a:r>
              <a:rPr lang="en-US" dirty="0"/>
              <a:t>        </a:t>
            </a:r>
            <a:r>
              <a:rPr lang="en-US" dirty="0" err="1"/>
              <a:t>cout</a:t>
            </a:r>
            <a:r>
              <a:rPr lang="en-US" dirty="0"/>
              <a:t> &lt;&lt; j</a:t>
            </a:r>
            <a:r>
              <a:rPr lang="ru-RU" dirty="0"/>
              <a:t> </a:t>
            </a:r>
            <a:r>
              <a:rPr lang="en-US" dirty="0"/>
              <a:t>&lt;&lt; </a:t>
            </a:r>
            <a:r>
              <a:rPr lang="en-US" dirty="0">
                <a:solidFill>
                  <a:schemeClr val="accent6"/>
                </a:solidFill>
              </a:rPr>
              <a:t>"\t"</a:t>
            </a:r>
            <a:r>
              <a:rPr lang="en-US" dirty="0"/>
              <a:t>;</a:t>
            </a:r>
          </a:p>
          <a:p>
            <a:r>
              <a:rPr lang="en-US" dirty="0"/>
              <a:t>    }</a:t>
            </a:r>
          </a:p>
          <a:p>
            <a:r>
              <a:rPr lang="en-US" dirty="0"/>
              <a:t>    </a:t>
            </a:r>
            <a:r>
              <a:rPr lang="en-US" dirty="0" err="1"/>
              <a:t>cout</a:t>
            </a:r>
            <a:r>
              <a:rPr lang="en-US" dirty="0"/>
              <a:t> &lt;&lt; </a:t>
            </a:r>
            <a:r>
              <a:rPr lang="en-US" dirty="0">
                <a:solidFill>
                  <a:schemeClr val="accent6"/>
                </a:solidFill>
              </a:rPr>
              <a:t>"\n"</a:t>
            </a:r>
            <a:r>
              <a:rPr lang="en-US" dirty="0"/>
              <a:t>;</a:t>
            </a:r>
          </a:p>
          <a:p>
            <a:r>
              <a:rPr lang="en-US" dirty="0"/>
              <a:t>}</a:t>
            </a:r>
            <a:endParaRPr lang="ru-RU" dirty="0"/>
          </a:p>
          <a:p>
            <a:r>
              <a:rPr lang="en-US" dirty="0">
                <a:solidFill>
                  <a:schemeClr val="bg1">
                    <a:lumMod val="65000"/>
                  </a:schemeClr>
                </a:solidFill>
              </a:rPr>
              <a:t>//    </a:t>
            </a:r>
            <a:r>
              <a:rPr lang="ru-RU" dirty="0">
                <a:solidFill>
                  <a:schemeClr val="bg1">
                    <a:lumMod val="65000"/>
                  </a:schemeClr>
                </a:solidFill>
              </a:rPr>
              <a:t>Результат работы:</a:t>
            </a:r>
            <a:endParaRPr lang="en-US" dirty="0">
              <a:solidFill>
                <a:schemeClr val="bg1">
                  <a:lumMod val="65000"/>
                </a:schemeClr>
              </a:solidFill>
            </a:endParaRPr>
          </a:p>
          <a:p>
            <a:r>
              <a:rPr lang="en-US" dirty="0">
                <a:solidFill>
                  <a:schemeClr val="bg1">
                    <a:lumMod val="65000"/>
                  </a:schemeClr>
                </a:solidFill>
              </a:rPr>
              <a:t>//</a:t>
            </a:r>
            <a:r>
              <a:rPr lang="ru-RU" dirty="0">
                <a:solidFill>
                  <a:schemeClr val="bg1">
                    <a:lumMod val="65000"/>
                  </a:schemeClr>
                </a:solidFill>
              </a:rPr>
              <a:t>    1 2 3</a:t>
            </a:r>
            <a:endParaRPr lang="en-US" dirty="0">
              <a:solidFill>
                <a:schemeClr val="bg1">
                  <a:lumMod val="65000"/>
                </a:schemeClr>
              </a:solidFill>
            </a:endParaRPr>
          </a:p>
          <a:p>
            <a:r>
              <a:rPr lang="en-US" dirty="0">
                <a:solidFill>
                  <a:schemeClr val="bg1">
                    <a:lumMod val="65000"/>
                  </a:schemeClr>
                </a:solidFill>
              </a:rPr>
              <a:t>//</a:t>
            </a:r>
            <a:r>
              <a:rPr lang="ru-RU" dirty="0">
                <a:solidFill>
                  <a:schemeClr val="bg1">
                    <a:lumMod val="65000"/>
                  </a:schemeClr>
                </a:solidFill>
              </a:rPr>
              <a:t>    1 2 3</a:t>
            </a:r>
            <a:endParaRPr lang="en-US" dirty="0">
              <a:solidFill>
                <a:schemeClr val="bg1">
                  <a:lumMod val="65000"/>
                </a:schemeClr>
              </a:solidFill>
            </a:endParaRPr>
          </a:p>
          <a:p>
            <a:r>
              <a:rPr lang="en-US" dirty="0">
                <a:solidFill>
                  <a:schemeClr val="bg1">
                    <a:lumMod val="65000"/>
                  </a:schemeClr>
                </a:solidFill>
              </a:rPr>
              <a:t>//</a:t>
            </a:r>
            <a:r>
              <a:rPr lang="ru-RU" dirty="0">
                <a:solidFill>
                  <a:schemeClr val="bg1">
                    <a:lumMod val="65000"/>
                  </a:schemeClr>
                </a:solidFill>
              </a:rPr>
              <a:t>    1 2 3</a:t>
            </a:r>
          </a:p>
        </p:txBody>
      </p:sp>
    </p:spTree>
    <p:extLst>
      <p:ext uri="{BB962C8B-B14F-4D97-AF65-F5344CB8AC3E}">
        <p14:creationId xmlns:p14="http://schemas.microsoft.com/office/powerpoint/2010/main" val="127978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5E9143-E6D8-4E6F-870C-0DCB83DACF77}"/>
              </a:ext>
            </a:extLst>
          </p:cNvPr>
          <p:cNvSpPr>
            <a:spLocks noGrp="1"/>
          </p:cNvSpPr>
          <p:nvPr>
            <p:ph type="ctrTitle"/>
          </p:nvPr>
        </p:nvSpPr>
        <p:spPr>
          <a:xfrm>
            <a:off x="1369423" y="1416511"/>
            <a:ext cx="9453153" cy="2387600"/>
          </a:xfrm>
        </p:spPr>
        <p:txBody>
          <a:bodyPr>
            <a:normAutofit/>
          </a:bodyPr>
          <a:lstStyle/>
          <a:p>
            <a:r>
              <a:rPr lang="ru-RU" dirty="0"/>
              <a:t>Спасибо за внимание!</a:t>
            </a:r>
          </a:p>
        </p:txBody>
      </p:sp>
    </p:spTree>
    <p:extLst>
      <p:ext uri="{BB962C8B-B14F-4D97-AF65-F5344CB8AC3E}">
        <p14:creationId xmlns:p14="http://schemas.microsoft.com/office/powerpoint/2010/main" val="4134287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lstStyle/>
          <a:p>
            <a:r>
              <a:rPr lang="ru-RU" dirty="0"/>
              <a:t>Арифметические операторы</a:t>
            </a:r>
          </a:p>
        </p:txBody>
      </p:sp>
      <p:sp>
        <p:nvSpPr>
          <p:cNvPr id="4" name="Объект 3">
            <a:extLst>
              <a:ext uri="{FF2B5EF4-FFF2-40B4-BE49-F238E27FC236}">
                <a16:creationId xmlns:a16="http://schemas.microsoft.com/office/drawing/2014/main" id="{2C94E9B9-BD38-4A9F-9FBD-7C13AB578BD5}"/>
              </a:ext>
            </a:extLst>
          </p:cNvPr>
          <p:cNvSpPr>
            <a:spLocks noGrp="1"/>
          </p:cNvSpPr>
          <p:nvPr>
            <p:ph sz="half" idx="2"/>
          </p:nvPr>
        </p:nvSpPr>
        <p:spPr>
          <a:xfrm>
            <a:off x="841376" y="5668379"/>
            <a:ext cx="10412620" cy="687079"/>
          </a:xfrm>
        </p:spPr>
        <p:txBody>
          <a:bodyPr>
            <a:normAutofit/>
          </a:bodyPr>
          <a:lstStyle/>
          <a:p>
            <a:pPr marL="0" indent="0" algn="just">
              <a:buNone/>
            </a:pPr>
            <a:r>
              <a:rPr lang="ru-RU" sz="2400" dirty="0"/>
              <a:t>Операции выполняются по приоритету: *, /, % — выше, чем + и -.</a:t>
            </a:r>
            <a:r>
              <a:rPr lang="en-US" sz="2400" dirty="0"/>
              <a:t> </a:t>
            </a:r>
          </a:p>
          <a:p>
            <a:pPr marL="0" indent="0" algn="just">
              <a:buNone/>
            </a:pPr>
            <a:endParaRPr lang="ru-RU" sz="2400" dirty="0"/>
          </a:p>
        </p:txBody>
      </p:sp>
      <p:graphicFrame>
        <p:nvGraphicFramePr>
          <p:cNvPr id="7" name="Таблица 7">
            <a:extLst>
              <a:ext uri="{FF2B5EF4-FFF2-40B4-BE49-F238E27FC236}">
                <a16:creationId xmlns:a16="http://schemas.microsoft.com/office/drawing/2014/main" id="{4D2CC9E5-B0FE-45A8-9EB2-60BFC5F9192A}"/>
              </a:ext>
            </a:extLst>
          </p:cNvPr>
          <p:cNvGraphicFramePr>
            <a:graphicFrameLocks noGrp="1"/>
          </p:cNvGraphicFramePr>
          <p:nvPr>
            <p:extLst>
              <p:ext uri="{D42A27DB-BD31-4B8C-83A1-F6EECF244321}">
                <p14:modId xmlns:p14="http://schemas.microsoft.com/office/powerpoint/2010/main" val="2880662586"/>
              </p:ext>
            </p:extLst>
          </p:nvPr>
        </p:nvGraphicFramePr>
        <p:xfrm>
          <a:off x="838200" y="1587718"/>
          <a:ext cx="10415796" cy="3840480"/>
        </p:xfrm>
        <a:graphic>
          <a:graphicData uri="http://schemas.openxmlformats.org/drawingml/2006/table">
            <a:tbl>
              <a:tblPr firstRow="1" bandRow="1">
                <a:tableStyleId>{7DF18680-E054-41AD-8BC1-D1AEF772440D}</a:tableStyleId>
              </a:tblPr>
              <a:tblGrid>
                <a:gridCol w="2603949">
                  <a:extLst>
                    <a:ext uri="{9D8B030D-6E8A-4147-A177-3AD203B41FA5}">
                      <a16:colId xmlns:a16="http://schemas.microsoft.com/office/drawing/2014/main" val="316720057"/>
                    </a:ext>
                  </a:extLst>
                </a:gridCol>
                <a:gridCol w="2603949">
                  <a:extLst>
                    <a:ext uri="{9D8B030D-6E8A-4147-A177-3AD203B41FA5}">
                      <a16:colId xmlns:a16="http://schemas.microsoft.com/office/drawing/2014/main" val="2133069011"/>
                    </a:ext>
                  </a:extLst>
                </a:gridCol>
                <a:gridCol w="2603949">
                  <a:extLst>
                    <a:ext uri="{9D8B030D-6E8A-4147-A177-3AD203B41FA5}">
                      <a16:colId xmlns:a16="http://schemas.microsoft.com/office/drawing/2014/main" val="2196605415"/>
                    </a:ext>
                  </a:extLst>
                </a:gridCol>
                <a:gridCol w="2603949">
                  <a:extLst>
                    <a:ext uri="{9D8B030D-6E8A-4147-A177-3AD203B41FA5}">
                      <a16:colId xmlns:a16="http://schemas.microsoft.com/office/drawing/2014/main" val="91148253"/>
                    </a:ext>
                  </a:extLst>
                </a:gridCol>
              </a:tblGrid>
              <a:tr h="640080">
                <a:tc>
                  <a:txBody>
                    <a:bodyPr/>
                    <a:lstStyle/>
                    <a:p>
                      <a:pPr algn="ctr"/>
                      <a:r>
                        <a:rPr lang="ru-RU" dirty="0"/>
                        <a:t>Оператор</a:t>
                      </a:r>
                    </a:p>
                  </a:txBody>
                  <a:tcPr anchor="ctr"/>
                </a:tc>
                <a:tc>
                  <a:txBody>
                    <a:bodyPr/>
                    <a:lstStyle/>
                    <a:p>
                      <a:pPr algn="ctr"/>
                      <a:r>
                        <a:rPr lang="ru-RU" dirty="0"/>
                        <a:t>Описание</a:t>
                      </a:r>
                    </a:p>
                  </a:txBody>
                  <a:tcPr anchor="ctr"/>
                </a:tc>
                <a:tc>
                  <a:txBody>
                    <a:bodyPr/>
                    <a:lstStyle/>
                    <a:p>
                      <a:pPr algn="ctr"/>
                      <a:r>
                        <a:rPr lang="ru-RU" dirty="0"/>
                        <a:t>Пример</a:t>
                      </a:r>
                    </a:p>
                  </a:txBody>
                  <a:tcPr anchor="ctr"/>
                </a:tc>
                <a:tc>
                  <a:txBody>
                    <a:bodyPr/>
                    <a:lstStyle/>
                    <a:p>
                      <a:pPr algn="ctr"/>
                      <a:r>
                        <a:rPr lang="ru-RU" dirty="0"/>
                        <a:t>Результат</a:t>
                      </a:r>
                    </a:p>
                  </a:txBody>
                  <a:tcPr anchor="ctr"/>
                </a:tc>
                <a:extLst>
                  <a:ext uri="{0D108BD9-81ED-4DB2-BD59-A6C34878D82A}">
                    <a16:rowId xmlns:a16="http://schemas.microsoft.com/office/drawing/2014/main" val="3644758739"/>
                  </a:ext>
                </a:extLst>
              </a:tr>
              <a:tr h="640080">
                <a:tc>
                  <a:txBody>
                    <a:bodyPr/>
                    <a:lstStyle/>
                    <a:p>
                      <a:pPr algn="ctr"/>
                      <a:r>
                        <a:rPr lang="en-US" dirty="0"/>
                        <a:t>+</a:t>
                      </a:r>
                      <a:endParaRPr lang="ru-RU" dirty="0"/>
                    </a:p>
                  </a:txBody>
                  <a:tcPr anchor="ctr"/>
                </a:tc>
                <a:tc>
                  <a:txBody>
                    <a:bodyPr/>
                    <a:lstStyle/>
                    <a:p>
                      <a:pPr algn="ctr"/>
                      <a:r>
                        <a:rPr lang="ru-RU" dirty="0"/>
                        <a:t>Сложение</a:t>
                      </a:r>
                    </a:p>
                  </a:txBody>
                  <a:tcPr anchor="ctr"/>
                </a:tc>
                <a:tc>
                  <a:txBody>
                    <a:bodyPr/>
                    <a:lstStyle/>
                    <a:p>
                      <a:pPr algn="ctr"/>
                      <a:r>
                        <a:rPr lang="ru-RU" dirty="0"/>
                        <a:t>5 + 3</a:t>
                      </a:r>
                    </a:p>
                  </a:txBody>
                  <a:tcPr anchor="ctr"/>
                </a:tc>
                <a:tc>
                  <a:txBody>
                    <a:bodyPr/>
                    <a:lstStyle/>
                    <a:p>
                      <a:pPr algn="ctr"/>
                      <a:r>
                        <a:rPr lang="en-US" dirty="0"/>
                        <a:t>8</a:t>
                      </a:r>
                      <a:endParaRPr lang="ru-RU" dirty="0"/>
                    </a:p>
                  </a:txBody>
                  <a:tcPr anchor="ctr"/>
                </a:tc>
                <a:extLst>
                  <a:ext uri="{0D108BD9-81ED-4DB2-BD59-A6C34878D82A}">
                    <a16:rowId xmlns:a16="http://schemas.microsoft.com/office/drawing/2014/main" val="3646924384"/>
                  </a:ext>
                </a:extLst>
              </a:tr>
              <a:tr h="640080">
                <a:tc>
                  <a:txBody>
                    <a:bodyPr/>
                    <a:lstStyle/>
                    <a:p>
                      <a:pPr algn="ctr"/>
                      <a:r>
                        <a:rPr lang="ru-RU" dirty="0"/>
                        <a:t>-</a:t>
                      </a:r>
                    </a:p>
                  </a:txBody>
                  <a:tcPr anchor="ctr"/>
                </a:tc>
                <a:tc>
                  <a:txBody>
                    <a:bodyPr/>
                    <a:lstStyle/>
                    <a:p>
                      <a:pPr algn="ctr"/>
                      <a:r>
                        <a:rPr lang="ru-RU" dirty="0"/>
                        <a:t>Вычитание</a:t>
                      </a:r>
                    </a:p>
                  </a:txBody>
                  <a:tcPr anchor="ctr"/>
                </a:tc>
                <a:tc>
                  <a:txBody>
                    <a:bodyPr/>
                    <a:lstStyle/>
                    <a:p>
                      <a:pPr algn="ctr"/>
                      <a:r>
                        <a:rPr lang="en-US" dirty="0"/>
                        <a:t>5 - 3</a:t>
                      </a:r>
                      <a:endParaRPr lang="ru-RU" dirty="0"/>
                    </a:p>
                  </a:txBody>
                  <a:tcPr anchor="ctr"/>
                </a:tc>
                <a:tc>
                  <a:txBody>
                    <a:bodyPr/>
                    <a:lstStyle/>
                    <a:p>
                      <a:pPr algn="ctr"/>
                      <a:r>
                        <a:rPr lang="en-US" dirty="0"/>
                        <a:t>2</a:t>
                      </a:r>
                      <a:endParaRPr lang="ru-RU" dirty="0"/>
                    </a:p>
                  </a:txBody>
                  <a:tcPr anchor="ctr"/>
                </a:tc>
                <a:extLst>
                  <a:ext uri="{0D108BD9-81ED-4DB2-BD59-A6C34878D82A}">
                    <a16:rowId xmlns:a16="http://schemas.microsoft.com/office/drawing/2014/main" val="515409924"/>
                  </a:ext>
                </a:extLst>
              </a:tr>
              <a:tr h="640080">
                <a:tc>
                  <a:txBody>
                    <a:bodyPr/>
                    <a:lstStyle/>
                    <a:p>
                      <a:pPr algn="ctr"/>
                      <a:r>
                        <a:rPr lang="ru-RU" dirty="0"/>
                        <a:t>*</a:t>
                      </a:r>
                    </a:p>
                  </a:txBody>
                  <a:tcPr anchor="ctr"/>
                </a:tc>
                <a:tc>
                  <a:txBody>
                    <a:bodyPr/>
                    <a:lstStyle/>
                    <a:p>
                      <a:pPr algn="ctr"/>
                      <a:r>
                        <a:rPr lang="ru-RU" sz="1800" b="0" kern="1200" dirty="0">
                          <a:solidFill>
                            <a:schemeClr val="dk1"/>
                          </a:solidFill>
                          <a:effectLst/>
                        </a:rPr>
                        <a:t>Умножение</a:t>
                      </a:r>
                      <a:endParaRPr lang="ru-RU" dirty="0"/>
                    </a:p>
                  </a:txBody>
                  <a:tcPr anchor="ctr"/>
                </a:tc>
                <a:tc>
                  <a:txBody>
                    <a:bodyPr/>
                    <a:lstStyle/>
                    <a:p>
                      <a:pPr algn="ctr"/>
                      <a:r>
                        <a:rPr lang="en-US" dirty="0"/>
                        <a:t>5 * 3</a:t>
                      </a:r>
                      <a:endParaRPr lang="ru-RU" dirty="0"/>
                    </a:p>
                  </a:txBody>
                  <a:tcPr anchor="ctr"/>
                </a:tc>
                <a:tc>
                  <a:txBody>
                    <a:bodyPr/>
                    <a:lstStyle/>
                    <a:p>
                      <a:pPr algn="ctr"/>
                      <a:r>
                        <a:rPr lang="en-US" dirty="0"/>
                        <a:t>15</a:t>
                      </a:r>
                      <a:endParaRPr lang="ru-RU" dirty="0"/>
                    </a:p>
                  </a:txBody>
                  <a:tcPr anchor="ctr"/>
                </a:tc>
                <a:extLst>
                  <a:ext uri="{0D108BD9-81ED-4DB2-BD59-A6C34878D82A}">
                    <a16:rowId xmlns:a16="http://schemas.microsoft.com/office/drawing/2014/main" val="722812132"/>
                  </a:ext>
                </a:extLst>
              </a:tr>
              <a:tr h="640080">
                <a:tc>
                  <a:txBody>
                    <a:bodyPr/>
                    <a:lstStyle/>
                    <a:p>
                      <a:pPr algn="ctr"/>
                      <a:r>
                        <a:rPr lang="en-US" dirty="0"/>
                        <a:t>/</a:t>
                      </a:r>
                      <a:endParaRPr lang="ru-RU" dirty="0"/>
                    </a:p>
                  </a:txBody>
                  <a:tcPr anchor="ctr"/>
                </a:tc>
                <a:tc>
                  <a:txBody>
                    <a:bodyPr/>
                    <a:lstStyle/>
                    <a:p>
                      <a:pPr algn="ctr"/>
                      <a:r>
                        <a:rPr lang="ru-RU" dirty="0"/>
                        <a:t>Деление</a:t>
                      </a:r>
                    </a:p>
                  </a:txBody>
                  <a:tcPr anchor="ctr"/>
                </a:tc>
                <a:tc>
                  <a:txBody>
                    <a:bodyPr/>
                    <a:lstStyle/>
                    <a:p>
                      <a:pPr algn="ctr"/>
                      <a:r>
                        <a:rPr lang="en-US" dirty="0"/>
                        <a:t>7 / 2</a:t>
                      </a:r>
                      <a:endParaRPr lang="ru-RU" dirty="0"/>
                    </a:p>
                  </a:txBody>
                  <a:tcPr anchor="ctr"/>
                </a:tc>
                <a:tc>
                  <a:txBody>
                    <a:bodyPr/>
                    <a:lstStyle/>
                    <a:p>
                      <a:pPr algn="ctr"/>
                      <a:r>
                        <a:rPr lang="en-US" dirty="0"/>
                        <a:t>3 </a:t>
                      </a:r>
                      <a:r>
                        <a:rPr lang="ru-RU" dirty="0"/>
                        <a:t>для </a:t>
                      </a:r>
                      <a:r>
                        <a:rPr lang="en-US" dirty="0"/>
                        <a:t>int</a:t>
                      </a:r>
                    </a:p>
                    <a:p>
                      <a:pPr algn="ctr"/>
                      <a:r>
                        <a:rPr lang="en-US" dirty="0"/>
                        <a:t>3.5 </a:t>
                      </a:r>
                      <a:r>
                        <a:rPr lang="ru-RU" dirty="0"/>
                        <a:t>для </a:t>
                      </a:r>
                      <a:r>
                        <a:rPr lang="en-US" dirty="0"/>
                        <a:t>float</a:t>
                      </a:r>
                      <a:endParaRPr lang="ru-RU" dirty="0"/>
                    </a:p>
                  </a:txBody>
                  <a:tcPr anchor="ctr"/>
                </a:tc>
                <a:extLst>
                  <a:ext uri="{0D108BD9-81ED-4DB2-BD59-A6C34878D82A}">
                    <a16:rowId xmlns:a16="http://schemas.microsoft.com/office/drawing/2014/main" val="57946659"/>
                  </a:ext>
                </a:extLst>
              </a:tr>
              <a:tr h="640080">
                <a:tc>
                  <a:txBody>
                    <a:bodyPr/>
                    <a:lstStyle/>
                    <a:p>
                      <a:pPr algn="ctr"/>
                      <a:r>
                        <a:rPr lang="en-US" dirty="0"/>
                        <a:t>%</a:t>
                      </a:r>
                      <a:endParaRPr lang="ru-RU" dirty="0"/>
                    </a:p>
                  </a:txBody>
                  <a:tcPr anchor="ctr"/>
                </a:tc>
                <a:tc>
                  <a:txBody>
                    <a:bodyPr/>
                    <a:lstStyle/>
                    <a:p>
                      <a:pPr algn="ctr"/>
                      <a:r>
                        <a:rPr lang="ru-RU" dirty="0"/>
                        <a:t>Остаток от деления</a:t>
                      </a:r>
                    </a:p>
                  </a:txBody>
                  <a:tcPr anchor="ctr"/>
                </a:tc>
                <a:tc>
                  <a:txBody>
                    <a:bodyPr/>
                    <a:lstStyle/>
                    <a:p>
                      <a:pPr algn="ctr"/>
                      <a:r>
                        <a:rPr lang="en-US" dirty="0"/>
                        <a:t>7 % 2</a:t>
                      </a:r>
                      <a:endParaRPr lang="ru-RU" dirty="0"/>
                    </a:p>
                  </a:txBody>
                  <a:tcPr anchor="ctr"/>
                </a:tc>
                <a:tc>
                  <a:txBody>
                    <a:bodyPr/>
                    <a:lstStyle/>
                    <a:p>
                      <a:pPr algn="ctr"/>
                      <a:r>
                        <a:rPr lang="en-US" dirty="0"/>
                        <a:t>1</a:t>
                      </a:r>
                      <a:endParaRPr lang="ru-RU" dirty="0"/>
                    </a:p>
                  </a:txBody>
                  <a:tcPr anchor="ctr"/>
                </a:tc>
                <a:extLst>
                  <a:ext uri="{0D108BD9-81ED-4DB2-BD59-A6C34878D82A}">
                    <a16:rowId xmlns:a16="http://schemas.microsoft.com/office/drawing/2014/main" val="1563800959"/>
                  </a:ext>
                </a:extLst>
              </a:tr>
            </a:tbl>
          </a:graphicData>
        </a:graphic>
      </p:graphicFrame>
    </p:spTree>
    <p:extLst>
      <p:ext uri="{BB962C8B-B14F-4D97-AF65-F5344CB8AC3E}">
        <p14:creationId xmlns:p14="http://schemas.microsoft.com/office/powerpoint/2010/main" val="362168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lstStyle/>
          <a:p>
            <a:r>
              <a:rPr lang="ru-RU" dirty="0"/>
              <a:t>Арифметические операторы – примеры</a:t>
            </a:r>
          </a:p>
        </p:txBody>
      </p:sp>
      <p:sp>
        <p:nvSpPr>
          <p:cNvPr id="8" name="Объект 2">
            <a:extLst>
              <a:ext uri="{FF2B5EF4-FFF2-40B4-BE49-F238E27FC236}">
                <a16:creationId xmlns:a16="http://schemas.microsoft.com/office/drawing/2014/main" id="{027CDBEB-BB82-4C48-B83B-46537B8FCAEC}"/>
              </a:ext>
            </a:extLst>
          </p:cNvPr>
          <p:cNvSpPr txBox="1">
            <a:spLocks/>
          </p:cNvSpPr>
          <p:nvPr/>
        </p:nvSpPr>
        <p:spPr>
          <a:xfrm>
            <a:off x="604861" y="1940236"/>
            <a:ext cx="5259388" cy="486108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a = </a:t>
            </a:r>
            <a:r>
              <a:rPr lang="en-US" dirty="0">
                <a:solidFill>
                  <a:srgbClr val="CC66FF"/>
                </a:solidFill>
              </a:rPr>
              <a:t>7</a:t>
            </a:r>
            <a:r>
              <a:rPr lang="en-US" dirty="0"/>
              <a:t>, b = </a:t>
            </a:r>
            <a:r>
              <a:rPr lang="en-US" dirty="0">
                <a:solidFill>
                  <a:srgbClr val="CC66FF"/>
                </a:solidFill>
              </a:rPr>
              <a:t>2</a:t>
            </a:r>
            <a:r>
              <a:rPr lang="en-US" dirty="0"/>
              <a:t>;</a:t>
            </a:r>
          </a:p>
          <a:p>
            <a:r>
              <a:rPr lang="en-US" dirty="0" err="1"/>
              <a:t>cout</a:t>
            </a:r>
            <a:r>
              <a:rPr lang="en-US" dirty="0"/>
              <a:t> &lt;&lt; a + b &lt;&lt; </a:t>
            </a:r>
            <a:r>
              <a:rPr lang="en-US" dirty="0">
                <a:solidFill>
                  <a:schemeClr val="accent6"/>
                </a:solidFill>
              </a:rPr>
              <a:t>"\n"</a:t>
            </a:r>
            <a:r>
              <a:rPr lang="en-US" dirty="0"/>
              <a:t>;     </a:t>
            </a:r>
            <a:r>
              <a:rPr lang="ru-RU" dirty="0"/>
              <a:t>  </a:t>
            </a:r>
            <a:r>
              <a:rPr lang="en-US" dirty="0"/>
              <a:t>  </a:t>
            </a:r>
            <a:r>
              <a:rPr lang="en-US" dirty="0">
                <a:solidFill>
                  <a:schemeClr val="bg1">
                    <a:lumMod val="65000"/>
                  </a:schemeClr>
                </a:solidFill>
              </a:rPr>
              <a:t>// 9</a:t>
            </a:r>
          </a:p>
          <a:p>
            <a:r>
              <a:rPr lang="en-US" dirty="0" err="1"/>
              <a:t>cout</a:t>
            </a:r>
            <a:r>
              <a:rPr lang="en-US" dirty="0"/>
              <a:t> &lt;&lt; a - b &lt;&lt; </a:t>
            </a:r>
            <a:r>
              <a:rPr lang="en-US" dirty="0">
                <a:solidFill>
                  <a:schemeClr val="accent6"/>
                </a:solidFill>
              </a:rPr>
              <a:t>"\n"</a:t>
            </a:r>
            <a:r>
              <a:rPr lang="en-US" dirty="0"/>
              <a:t>;     </a:t>
            </a:r>
            <a:r>
              <a:rPr lang="ru-RU" dirty="0"/>
              <a:t>   </a:t>
            </a:r>
            <a:r>
              <a:rPr lang="en-US" dirty="0"/>
              <a:t>  </a:t>
            </a:r>
            <a:r>
              <a:rPr lang="en-US" dirty="0">
                <a:solidFill>
                  <a:schemeClr val="bg1">
                    <a:lumMod val="65000"/>
                  </a:schemeClr>
                </a:solidFill>
              </a:rPr>
              <a:t>// 5</a:t>
            </a:r>
          </a:p>
          <a:p>
            <a:r>
              <a:rPr lang="en-US" dirty="0" err="1"/>
              <a:t>cout</a:t>
            </a:r>
            <a:r>
              <a:rPr lang="en-US" dirty="0"/>
              <a:t> &lt;&lt; a * b &lt;&lt; </a:t>
            </a:r>
            <a:r>
              <a:rPr lang="en-US" dirty="0">
                <a:solidFill>
                  <a:schemeClr val="accent6"/>
                </a:solidFill>
              </a:rPr>
              <a:t>"\n"</a:t>
            </a:r>
            <a:r>
              <a:rPr lang="en-US" dirty="0"/>
              <a:t>;     </a:t>
            </a:r>
            <a:r>
              <a:rPr lang="ru-RU" dirty="0"/>
              <a:t>  </a:t>
            </a:r>
            <a:r>
              <a:rPr lang="en-US" dirty="0"/>
              <a:t>  </a:t>
            </a:r>
            <a:r>
              <a:rPr lang="en-US" dirty="0">
                <a:solidFill>
                  <a:schemeClr val="bg1">
                    <a:lumMod val="65000"/>
                  </a:schemeClr>
                </a:solidFill>
              </a:rPr>
              <a:t>// 14</a:t>
            </a:r>
          </a:p>
          <a:p>
            <a:r>
              <a:rPr lang="en-US" dirty="0" err="1"/>
              <a:t>cout</a:t>
            </a:r>
            <a:r>
              <a:rPr lang="en-US" dirty="0"/>
              <a:t> &lt;&lt; a / b &lt;&lt; </a:t>
            </a:r>
            <a:r>
              <a:rPr lang="en-US" dirty="0">
                <a:solidFill>
                  <a:schemeClr val="accent6"/>
                </a:solidFill>
              </a:rPr>
              <a:t>"\n"</a:t>
            </a:r>
            <a:r>
              <a:rPr lang="en-US" dirty="0"/>
              <a:t>;      </a:t>
            </a:r>
            <a:r>
              <a:rPr lang="ru-RU" dirty="0"/>
              <a:t>  </a:t>
            </a:r>
            <a:r>
              <a:rPr lang="en-US" dirty="0"/>
              <a:t> </a:t>
            </a:r>
            <a:r>
              <a:rPr lang="en-US" dirty="0">
                <a:solidFill>
                  <a:schemeClr val="bg1">
                    <a:lumMod val="65000"/>
                  </a:schemeClr>
                </a:solidFill>
              </a:rPr>
              <a:t>// 3 (</a:t>
            </a:r>
            <a:r>
              <a:rPr lang="ru-RU" dirty="0">
                <a:solidFill>
                  <a:schemeClr val="bg1">
                    <a:lumMod val="65000"/>
                  </a:schemeClr>
                </a:solidFill>
              </a:rPr>
              <a:t>целое)</a:t>
            </a:r>
          </a:p>
          <a:p>
            <a:r>
              <a:rPr lang="en-US" dirty="0" err="1"/>
              <a:t>cout</a:t>
            </a:r>
            <a:r>
              <a:rPr lang="en-US" dirty="0"/>
              <a:t> &lt;&lt; a % b &lt;&lt; </a:t>
            </a:r>
            <a:r>
              <a:rPr lang="en-US" dirty="0">
                <a:solidFill>
                  <a:schemeClr val="accent6"/>
                </a:solidFill>
              </a:rPr>
              <a:t>"\n"</a:t>
            </a:r>
            <a:r>
              <a:rPr lang="en-US" dirty="0"/>
              <a:t>;       </a:t>
            </a:r>
            <a:r>
              <a:rPr lang="en-US" dirty="0">
                <a:solidFill>
                  <a:schemeClr val="bg1">
                    <a:lumMod val="65000"/>
                  </a:schemeClr>
                </a:solidFill>
              </a:rPr>
              <a:t>// 1 (</a:t>
            </a:r>
            <a:r>
              <a:rPr lang="ru-RU" dirty="0">
                <a:solidFill>
                  <a:schemeClr val="bg1">
                    <a:lumMod val="65000"/>
                  </a:schemeClr>
                </a:solidFill>
              </a:rPr>
              <a:t>остаток)</a:t>
            </a:r>
          </a:p>
        </p:txBody>
      </p:sp>
      <p:sp>
        <p:nvSpPr>
          <p:cNvPr id="9" name="Объект 2">
            <a:extLst>
              <a:ext uri="{FF2B5EF4-FFF2-40B4-BE49-F238E27FC236}">
                <a16:creationId xmlns:a16="http://schemas.microsoft.com/office/drawing/2014/main" id="{62EA847C-F43E-48E1-97D2-613EB99F5F1A}"/>
              </a:ext>
            </a:extLst>
          </p:cNvPr>
          <p:cNvSpPr txBox="1">
            <a:spLocks/>
          </p:cNvSpPr>
          <p:nvPr/>
        </p:nvSpPr>
        <p:spPr>
          <a:xfrm>
            <a:off x="6297522" y="1940236"/>
            <a:ext cx="5763489" cy="486108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ru-RU" dirty="0" err="1">
                <a:solidFill>
                  <a:srgbClr val="CC66FF"/>
                </a:solidFill>
              </a:rPr>
              <a:t>double</a:t>
            </a:r>
            <a:r>
              <a:rPr lang="ru-RU" dirty="0"/>
              <a:t> x = </a:t>
            </a:r>
            <a:r>
              <a:rPr lang="ru-RU" dirty="0">
                <a:solidFill>
                  <a:srgbClr val="CC66FF"/>
                </a:solidFill>
              </a:rPr>
              <a:t>7</a:t>
            </a:r>
            <a:r>
              <a:rPr lang="ru-RU" dirty="0"/>
              <a:t>, y = </a:t>
            </a:r>
            <a:r>
              <a:rPr lang="ru-RU" dirty="0">
                <a:solidFill>
                  <a:srgbClr val="CC66FF"/>
                </a:solidFill>
              </a:rPr>
              <a:t>2</a:t>
            </a:r>
            <a:r>
              <a:rPr lang="ru-RU" dirty="0"/>
              <a:t>;</a:t>
            </a:r>
          </a:p>
          <a:p>
            <a:r>
              <a:rPr lang="ru-RU" dirty="0" err="1"/>
              <a:t>cout</a:t>
            </a:r>
            <a:r>
              <a:rPr lang="ru-RU" dirty="0"/>
              <a:t> &lt;&lt; x / y;               </a:t>
            </a:r>
            <a:r>
              <a:rPr lang="ru-RU" dirty="0">
                <a:solidFill>
                  <a:schemeClr val="bg1">
                    <a:lumMod val="65000"/>
                  </a:schemeClr>
                </a:solidFill>
              </a:rPr>
              <a:t>// 3.5 (вещественное)</a:t>
            </a:r>
          </a:p>
          <a:p>
            <a:endParaRPr lang="ru-RU" dirty="0"/>
          </a:p>
          <a:p>
            <a:endParaRPr lang="ru-RU" dirty="0"/>
          </a:p>
          <a:p>
            <a:endParaRPr lang="ru-RU" dirty="0"/>
          </a:p>
          <a:p>
            <a:r>
              <a:rPr lang="en-US" dirty="0" err="1"/>
              <a:t>cout</a:t>
            </a:r>
            <a:r>
              <a:rPr lang="en-US" dirty="0"/>
              <a:t> &lt;&lt; (2 + 3) * 4;</a:t>
            </a:r>
            <a:r>
              <a:rPr lang="ru-RU" dirty="0"/>
              <a:t>   </a:t>
            </a:r>
            <a:r>
              <a:rPr lang="en-US" dirty="0"/>
              <a:t> </a:t>
            </a:r>
            <a:r>
              <a:rPr lang="ru-RU" dirty="0"/>
              <a:t> </a:t>
            </a:r>
            <a:r>
              <a:rPr lang="en-US" dirty="0">
                <a:solidFill>
                  <a:schemeClr val="bg1">
                    <a:lumMod val="65000"/>
                  </a:schemeClr>
                </a:solidFill>
              </a:rPr>
              <a:t>// 20</a:t>
            </a:r>
            <a:endParaRPr lang="ru-RU" dirty="0">
              <a:solidFill>
                <a:schemeClr val="bg1">
                  <a:lumMod val="65000"/>
                </a:schemeClr>
              </a:solidFill>
            </a:endParaRPr>
          </a:p>
          <a:p>
            <a:r>
              <a:rPr lang="en-US" dirty="0" err="1"/>
              <a:t>cout</a:t>
            </a:r>
            <a:r>
              <a:rPr lang="en-US" dirty="0"/>
              <a:t> &lt;&lt; 2 + 3 * 4;</a:t>
            </a:r>
            <a:r>
              <a:rPr lang="ru-RU" dirty="0"/>
              <a:t>   </a:t>
            </a:r>
            <a:r>
              <a:rPr lang="en-US" dirty="0"/>
              <a:t> </a:t>
            </a:r>
            <a:r>
              <a:rPr lang="ru-RU" dirty="0"/>
              <a:t>    </a:t>
            </a:r>
            <a:r>
              <a:rPr lang="en-US" dirty="0">
                <a:solidFill>
                  <a:schemeClr val="bg1">
                    <a:lumMod val="65000"/>
                  </a:schemeClr>
                </a:solidFill>
              </a:rPr>
              <a:t>// </a:t>
            </a:r>
            <a:r>
              <a:rPr lang="ru-RU" dirty="0">
                <a:solidFill>
                  <a:schemeClr val="bg1">
                    <a:lumMod val="65000"/>
                  </a:schemeClr>
                </a:solidFill>
              </a:rPr>
              <a:t>14</a:t>
            </a:r>
          </a:p>
          <a:p>
            <a:endParaRPr lang="ru-RU" dirty="0"/>
          </a:p>
        </p:txBody>
      </p:sp>
    </p:spTree>
    <p:extLst>
      <p:ext uri="{BB962C8B-B14F-4D97-AF65-F5344CB8AC3E}">
        <p14:creationId xmlns:p14="http://schemas.microsoft.com/office/powerpoint/2010/main" val="361785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lstStyle/>
          <a:p>
            <a:r>
              <a:rPr lang="ru-RU" dirty="0"/>
              <a:t>Операторы отношения (сравнения)</a:t>
            </a:r>
          </a:p>
        </p:txBody>
      </p:sp>
      <p:sp>
        <p:nvSpPr>
          <p:cNvPr id="4" name="Объект 3">
            <a:extLst>
              <a:ext uri="{FF2B5EF4-FFF2-40B4-BE49-F238E27FC236}">
                <a16:creationId xmlns:a16="http://schemas.microsoft.com/office/drawing/2014/main" id="{2C94E9B9-BD38-4A9F-9FBD-7C13AB578BD5}"/>
              </a:ext>
            </a:extLst>
          </p:cNvPr>
          <p:cNvSpPr>
            <a:spLocks noGrp="1"/>
          </p:cNvSpPr>
          <p:nvPr>
            <p:ph sz="half" idx="2"/>
          </p:nvPr>
        </p:nvSpPr>
        <p:spPr>
          <a:xfrm>
            <a:off x="839789" y="5629982"/>
            <a:ext cx="10412620" cy="778373"/>
          </a:xfrm>
        </p:spPr>
        <p:txBody>
          <a:bodyPr>
            <a:normAutofit/>
          </a:bodyPr>
          <a:lstStyle/>
          <a:p>
            <a:pPr marL="0" indent="0" algn="just">
              <a:buNone/>
            </a:pPr>
            <a:r>
              <a:rPr lang="ru-RU" sz="2400" dirty="0"/>
              <a:t>Результатом операции сравнения всегда является значение типа </a:t>
            </a:r>
            <a:r>
              <a:rPr lang="ru-RU" sz="2400" dirty="0" err="1"/>
              <a:t>bool</a:t>
            </a:r>
            <a:r>
              <a:rPr lang="ru-RU" sz="2400" dirty="0"/>
              <a:t>: </a:t>
            </a:r>
            <a:r>
              <a:rPr lang="ru-RU" sz="2400" dirty="0" err="1"/>
              <a:t>true</a:t>
            </a:r>
            <a:r>
              <a:rPr lang="ru-RU" sz="2400" dirty="0"/>
              <a:t> (истина) или </a:t>
            </a:r>
            <a:r>
              <a:rPr lang="ru-RU" sz="2400" dirty="0" err="1"/>
              <a:t>false</a:t>
            </a:r>
            <a:r>
              <a:rPr lang="ru-RU" sz="2400" dirty="0"/>
              <a:t> (ложь).</a:t>
            </a:r>
          </a:p>
        </p:txBody>
      </p:sp>
      <p:graphicFrame>
        <p:nvGraphicFramePr>
          <p:cNvPr id="7" name="Таблица 7">
            <a:extLst>
              <a:ext uri="{FF2B5EF4-FFF2-40B4-BE49-F238E27FC236}">
                <a16:creationId xmlns:a16="http://schemas.microsoft.com/office/drawing/2014/main" id="{4D2CC9E5-B0FE-45A8-9EB2-60BFC5F9192A}"/>
              </a:ext>
            </a:extLst>
          </p:cNvPr>
          <p:cNvGraphicFramePr>
            <a:graphicFrameLocks noGrp="1"/>
          </p:cNvGraphicFramePr>
          <p:nvPr>
            <p:extLst>
              <p:ext uri="{D42A27DB-BD31-4B8C-83A1-F6EECF244321}">
                <p14:modId xmlns:p14="http://schemas.microsoft.com/office/powerpoint/2010/main" val="1695515600"/>
              </p:ext>
            </p:extLst>
          </p:nvPr>
        </p:nvGraphicFramePr>
        <p:xfrm>
          <a:off x="838200" y="1587718"/>
          <a:ext cx="10415796" cy="3767622"/>
        </p:xfrm>
        <a:graphic>
          <a:graphicData uri="http://schemas.openxmlformats.org/drawingml/2006/table">
            <a:tbl>
              <a:tblPr firstRow="1" bandRow="1">
                <a:tableStyleId>{7DF18680-E054-41AD-8BC1-D1AEF772440D}</a:tableStyleId>
              </a:tblPr>
              <a:tblGrid>
                <a:gridCol w="2603949">
                  <a:extLst>
                    <a:ext uri="{9D8B030D-6E8A-4147-A177-3AD203B41FA5}">
                      <a16:colId xmlns:a16="http://schemas.microsoft.com/office/drawing/2014/main" val="316720057"/>
                    </a:ext>
                  </a:extLst>
                </a:gridCol>
                <a:gridCol w="2603949">
                  <a:extLst>
                    <a:ext uri="{9D8B030D-6E8A-4147-A177-3AD203B41FA5}">
                      <a16:colId xmlns:a16="http://schemas.microsoft.com/office/drawing/2014/main" val="2133069011"/>
                    </a:ext>
                  </a:extLst>
                </a:gridCol>
                <a:gridCol w="2603949">
                  <a:extLst>
                    <a:ext uri="{9D8B030D-6E8A-4147-A177-3AD203B41FA5}">
                      <a16:colId xmlns:a16="http://schemas.microsoft.com/office/drawing/2014/main" val="2196605415"/>
                    </a:ext>
                  </a:extLst>
                </a:gridCol>
                <a:gridCol w="2603949">
                  <a:extLst>
                    <a:ext uri="{9D8B030D-6E8A-4147-A177-3AD203B41FA5}">
                      <a16:colId xmlns:a16="http://schemas.microsoft.com/office/drawing/2014/main" val="91148253"/>
                    </a:ext>
                  </a:extLst>
                </a:gridCol>
              </a:tblGrid>
              <a:tr h="521257">
                <a:tc>
                  <a:txBody>
                    <a:bodyPr/>
                    <a:lstStyle/>
                    <a:p>
                      <a:pPr algn="ctr"/>
                      <a:r>
                        <a:rPr lang="ru-RU" dirty="0"/>
                        <a:t>Оператор</a:t>
                      </a:r>
                    </a:p>
                  </a:txBody>
                  <a:tcPr anchor="ctr"/>
                </a:tc>
                <a:tc>
                  <a:txBody>
                    <a:bodyPr/>
                    <a:lstStyle/>
                    <a:p>
                      <a:pPr algn="ctr"/>
                      <a:r>
                        <a:rPr lang="ru-RU" dirty="0"/>
                        <a:t>Описание</a:t>
                      </a:r>
                    </a:p>
                  </a:txBody>
                  <a:tcPr anchor="ctr"/>
                </a:tc>
                <a:tc>
                  <a:txBody>
                    <a:bodyPr/>
                    <a:lstStyle/>
                    <a:p>
                      <a:pPr algn="ctr"/>
                      <a:r>
                        <a:rPr lang="ru-RU" dirty="0"/>
                        <a:t>Пример</a:t>
                      </a:r>
                    </a:p>
                  </a:txBody>
                  <a:tcPr anchor="ctr"/>
                </a:tc>
                <a:tc>
                  <a:txBody>
                    <a:bodyPr/>
                    <a:lstStyle/>
                    <a:p>
                      <a:pPr algn="ctr"/>
                      <a:r>
                        <a:rPr lang="ru-RU" dirty="0"/>
                        <a:t>Результат</a:t>
                      </a:r>
                    </a:p>
                  </a:txBody>
                  <a:tcPr anchor="ctr"/>
                </a:tc>
                <a:extLst>
                  <a:ext uri="{0D108BD9-81ED-4DB2-BD59-A6C34878D82A}">
                    <a16:rowId xmlns:a16="http://schemas.microsoft.com/office/drawing/2014/main" val="3644758739"/>
                  </a:ext>
                </a:extLst>
              </a:tr>
              <a:tr h="521257">
                <a:tc>
                  <a:txBody>
                    <a:bodyPr/>
                    <a:lstStyle/>
                    <a:p>
                      <a:pPr algn="ctr"/>
                      <a:r>
                        <a:rPr lang="ru-RU" dirty="0"/>
                        <a:t>==</a:t>
                      </a:r>
                    </a:p>
                  </a:txBody>
                  <a:tcPr anchor="ctr"/>
                </a:tc>
                <a:tc>
                  <a:txBody>
                    <a:bodyPr/>
                    <a:lstStyle/>
                    <a:p>
                      <a:pPr algn="ctr"/>
                      <a:r>
                        <a:rPr lang="ru-RU" dirty="0"/>
                        <a:t>Проверка на равенство</a:t>
                      </a:r>
                    </a:p>
                  </a:txBody>
                  <a:tcPr anchor="ctr"/>
                </a:tc>
                <a:tc>
                  <a:txBody>
                    <a:bodyPr/>
                    <a:lstStyle/>
                    <a:p>
                      <a:pPr algn="ctr"/>
                      <a:r>
                        <a:rPr lang="ru-RU" dirty="0"/>
                        <a:t>5 == 5</a:t>
                      </a:r>
                    </a:p>
                  </a:txBody>
                  <a:tcPr anchor="ctr"/>
                </a:tc>
                <a:tc>
                  <a:txBody>
                    <a:bodyPr/>
                    <a:lstStyle/>
                    <a:p>
                      <a:pPr algn="ctr"/>
                      <a:r>
                        <a:rPr lang="en-US" dirty="0"/>
                        <a:t>true</a:t>
                      </a:r>
                      <a:endParaRPr lang="ru-RU" dirty="0"/>
                    </a:p>
                  </a:txBody>
                  <a:tcPr anchor="ctr"/>
                </a:tc>
                <a:extLst>
                  <a:ext uri="{0D108BD9-81ED-4DB2-BD59-A6C34878D82A}">
                    <a16:rowId xmlns:a16="http://schemas.microsoft.com/office/drawing/2014/main" val="3646924384"/>
                  </a:ext>
                </a:extLst>
              </a:tr>
              <a:tr h="521257">
                <a:tc>
                  <a:txBody>
                    <a:bodyPr/>
                    <a:lstStyle/>
                    <a:p>
                      <a:pPr algn="ctr"/>
                      <a:r>
                        <a:rPr lang="ru-RU" dirty="0"/>
                        <a:t>!=</a:t>
                      </a:r>
                    </a:p>
                  </a:txBody>
                  <a:tcPr anchor="ctr"/>
                </a:tc>
                <a:tc>
                  <a:txBody>
                    <a:bodyPr/>
                    <a:lstStyle/>
                    <a:p>
                      <a:pPr algn="ctr"/>
                      <a:r>
                        <a:rPr lang="ru-RU" dirty="0"/>
                        <a:t>Проверка на неравенство</a:t>
                      </a:r>
                    </a:p>
                  </a:txBody>
                  <a:tcPr anchor="ctr"/>
                </a:tc>
                <a:tc>
                  <a:txBody>
                    <a:bodyPr/>
                    <a:lstStyle/>
                    <a:p>
                      <a:pPr algn="ctr"/>
                      <a:r>
                        <a:rPr lang="en-US" dirty="0"/>
                        <a:t>5 != 3</a:t>
                      </a:r>
                      <a:endParaRPr lang="ru-RU" dirty="0"/>
                    </a:p>
                  </a:txBody>
                  <a:tcPr anchor="ctr"/>
                </a:tc>
                <a:tc>
                  <a:txBody>
                    <a:bodyPr/>
                    <a:lstStyle/>
                    <a:p>
                      <a:pPr algn="ctr"/>
                      <a:r>
                        <a:rPr lang="en-US" dirty="0"/>
                        <a:t>true</a:t>
                      </a:r>
                      <a:endParaRPr lang="ru-RU" dirty="0"/>
                    </a:p>
                  </a:txBody>
                  <a:tcPr anchor="ctr"/>
                </a:tc>
                <a:extLst>
                  <a:ext uri="{0D108BD9-81ED-4DB2-BD59-A6C34878D82A}">
                    <a16:rowId xmlns:a16="http://schemas.microsoft.com/office/drawing/2014/main" val="515409924"/>
                  </a:ext>
                </a:extLst>
              </a:tr>
              <a:tr h="521257">
                <a:tc>
                  <a:txBody>
                    <a:bodyPr/>
                    <a:lstStyle/>
                    <a:p>
                      <a:pPr algn="ctr"/>
                      <a:r>
                        <a:rPr lang="ru-RU" dirty="0"/>
                        <a:t>&lt;</a:t>
                      </a:r>
                    </a:p>
                  </a:txBody>
                  <a:tcPr anchor="ctr"/>
                </a:tc>
                <a:tc>
                  <a:txBody>
                    <a:bodyPr/>
                    <a:lstStyle/>
                    <a:p>
                      <a:pPr algn="ctr"/>
                      <a:r>
                        <a:rPr lang="ru-RU" sz="1800" b="0" kern="1200" dirty="0">
                          <a:solidFill>
                            <a:schemeClr val="dk1"/>
                          </a:solidFill>
                          <a:effectLst/>
                        </a:rPr>
                        <a:t>Меньше</a:t>
                      </a:r>
                      <a:endParaRPr lang="ru-RU" dirty="0"/>
                    </a:p>
                  </a:txBody>
                  <a:tcPr anchor="ctr"/>
                </a:tc>
                <a:tc>
                  <a:txBody>
                    <a:bodyPr/>
                    <a:lstStyle/>
                    <a:p>
                      <a:pPr algn="ctr"/>
                      <a:r>
                        <a:rPr lang="en-US" dirty="0"/>
                        <a:t>3 &lt; 5</a:t>
                      </a:r>
                      <a:endParaRPr lang="ru-RU" dirty="0"/>
                    </a:p>
                  </a:txBody>
                  <a:tcPr anchor="ctr"/>
                </a:tc>
                <a:tc>
                  <a:txBody>
                    <a:bodyPr/>
                    <a:lstStyle/>
                    <a:p>
                      <a:pPr algn="ctr"/>
                      <a:r>
                        <a:rPr lang="en-US" dirty="0"/>
                        <a:t>true</a:t>
                      </a:r>
                      <a:endParaRPr lang="ru-RU" dirty="0"/>
                    </a:p>
                  </a:txBody>
                  <a:tcPr anchor="ctr"/>
                </a:tc>
                <a:extLst>
                  <a:ext uri="{0D108BD9-81ED-4DB2-BD59-A6C34878D82A}">
                    <a16:rowId xmlns:a16="http://schemas.microsoft.com/office/drawing/2014/main" val="722812132"/>
                  </a:ext>
                </a:extLst>
              </a:tr>
              <a:tr h="521257">
                <a:tc>
                  <a:txBody>
                    <a:bodyPr/>
                    <a:lstStyle/>
                    <a:p>
                      <a:pPr algn="ctr"/>
                      <a:r>
                        <a:rPr lang="en-US" dirty="0"/>
                        <a:t>&gt;</a:t>
                      </a:r>
                      <a:endParaRPr lang="ru-RU" dirty="0"/>
                    </a:p>
                  </a:txBody>
                  <a:tcPr anchor="ctr"/>
                </a:tc>
                <a:tc>
                  <a:txBody>
                    <a:bodyPr/>
                    <a:lstStyle/>
                    <a:p>
                      <a:pPr algn="ctr"/>
                      <a:r>
                        <a:rPr lang="ru-RU" dirty="0"/>
                        <a:t>Больше</a:t>
                      </a:r>
                    </a:p>
                  </a:txBody>
                  <a:tcPr anchor="ctr"/>
                </a:tc>
                <a:tc>
                  <a:txBody>
                    <a:bodyPr/>
                    <a:lstStyle/>
                    <a:p>
                      <a:pPr algn="ctr"/>
                      <a:r>
                        <a:rPr lang="en-US" dirty="0"/>
                        <a:t>7 &gt; 10</a:t>
                      </a:r>
                      <a:endParaRPr lang="ru-RU" dirty="0"/>
                    </a:p>
                  </a:txBody>
                  <a:tcPr anchor="ctr"/>
                </a:tc>
                <a:tc>
                  <a:txBody>
                    <a:bodyPr/>
                    <a:lstStyle/>
                    <a:p>
                      <a:pPr algn="ctr"/>
                      <a:r>
                        <a:rPr lang="en-US" dirty="0"/>
                        <a:t>false</a:t>
                      </a:r>
                      <a:endParaRPr lang="ru-RU" dirty="0"/>
                    </a:p>
                  </a:txBody>
                  <a:tcPr anchor="ctr"/>
                </a:tc>
                <a:extLst>
                  <a:ext uri="{0D108BD9-81ED-4DB2-BD59-A6C34878D82A}">
                    <a16:rowId xmlns:a16="http://schemas.microsoft.com/office/drawing/2014/main" val="57946659"/>
                  </a:ext>
                </a:extLst>
              </a:tr>
              <a:tr h="521257">
                <a:tc>
                  <a:txBody>
                    <a:bodyPr/>
                    <a:lstStyle/>
                    <a:p>
                      <a:pPr algn="ctr"/>
                      <a:r>
                        <a:rPr lang="en-US" dirty="0"/>
                        <a:t>&lt;=</a:t>
                      </a:r>
                      <a:endParaRPr lang="ru-RU" dirty="0"/>
                    </a:p>
                  </a:txBody>
                  <a:tcPr anchor="ctr"/>
                </a:tc>
                <a:tc>
                  <a:txBody>
                    <a:bodyPr/>
                    <a:lstStyle/>
                    <a:p>
                      <a:pPr algn="ctr"/>
                      <a:r>
                        <a:rPr lang="ru-RU" dirty="0"/>
                        <a:t>Меньше или равно</a:t>
                      </a:r>
                    </a:p>
                  </a:txBody>
                  <a:tcPr anchor="ctr"/>
                </a:tc>
                <a:tc>
                  <a:txBody>
                    <a:bodyPr/>
                    <a:lstStyle/>
                    <a:p>
                      <a:pPr algn="ctr"/>
                      <a:r>
                        <a:rPr lang="en-US" dirty="0"/>
                        <a:t>4 &lt;= 4</a:t>
                      </a:r>
                      <a:endParaRPr lang="ru-RU" dirty="0"/>
                    </a:p>
                  </a:txBody>
                  <a:tcPr anchor="ctr"/>
                </a:tc>
                <a:tc>
                  <a:txBody>
                    <a:bodyPr/>
                    <a:lstStyle/>
                    <a:p>
                      <a:pPr algn="ctr"/>
                      <a:r>
                        <a:rPr lang="en-US" dirty="0"/>
                        <a:t>true</a:t>
                      </a:r>
                      <a:endParaRPr lang="ru-RU" dirty="0"/>
                    </a:p>
                  </a:txBody>
                  <a:tcPr anchor="ctr"/>
                </a:tc>
                <a:extLst>
                  <a:ext uri="{0D108BD9-81ED-4DB2-BD59-A6C34878D82A}">
                    <a16:rowId xmlns:a16="http://schemas.microsoft.com/office/drawing/2014/main" val="1563800959"/>
                  </a:ext>
                </a:extLst>
              </a:tr>
              <a:tr h="521257">
                <a:tc>
                  <a:txBody>
                    <a:bodyPr/>
                    <a:lstStyle/>
                    <a:p>
                      <a:pPr algn="ctr"/>
                      <a:r>
                        <a:rPr lang="ru-RU" dirty="0"/>
                        <a:t>&gt;=</a:t>
                      </a:r>
                    </a:p>
                  </a:txBody>
                  <a:tcPr anchor="ctr"/>
                </a:tc>
                <a:tc>
                  <a:txBody>
                    <a:bodyPr/>
                    <a:lstStyle/>
                    <a:p>
                      <a:pPr algn="ctr"/>
                      <a:r>
                        <a:rPr lang="ru-RU" dirty="0"/>
                        <a:t>Больше или равно</a:t>
                      </a:r>
                    </a:p>
                  </a:txBody>
                  <a:tcPr anchor="ctr"/>
                </a:tc>
                <a:tc>
                  <a:txBody>
                    <a:bodyPr/>
                    <a:lstStyle/>
                    <a:p>
                      <a:pPr algn="ctr"/>
                      <a:r>
                        <a:rPr lang="ru-RU" dirty="0"/>
                        <a:t>6 &gt;= 9</a:t>
                      </a:r>
                    </a:p>
                  </a:txBody>
                  <a:tcPr anchor="ctr"/>
                </a:tc>
                <a:tc>
                  <a:txBody>
                    <a:bodyPr/>
                    <a:lstStyle/>
                    <a:p>
                      <a:pPr algn="ctr"/>
                      <a:r>
                        <a:rPr lang="en-US" dirty="0"/>
                        <a:t>false</a:t>
                      </a:r>
                      <a:endParaRPr lang="ru-RU" dirty="0"/>
                    </a:p>
                  </a:txBody>
                  <a:tcPr anchor="ctr"/>
                </a:tc>
                <a:extLst>
                  <a:ext uri="{0D108BD9-81ED-4DB2-BD59-A6C34878D82A}">
                    <a16:rowId xmlns:a16="http://schemas.microsoft.com/office/drawing/2014/main" val="1690160972"/>
                  </a:ext>
                </a:extLst>
              </a:tr>
            </a:tbl>
          </a:graphicData>
        </a:graphic>
      </p:graphicFrame>
    </p:spTree>
    <p:extLst>
      <p:ext uri="{BB962C8B-B14F-4D97-AF65-F5344CB8AC3E}">
        <p14:creationId xmlns:p14="http://schemas.microsoft.com/office/powerpoint/2010/main" val="387135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lstStyle/>
          <a:p>
            <a:r>
              <a:rPr lang="ru-RU" dirty="0"/>
              <a:t>Операторы отношения – примеры</a:t>
            </a:r>
          </a:p>
        </p:txBody>
      </p:sp>
      <p:sp>
        <p:nvSpPr>
          <p:cNvPr id="8" name="Объект 2">
            <a:extLst>
              <a:ext uri="{FF2B5EF4-FFF2-40B4-BE49-F238E27FC236}">
                <a16:creationId xmlns:a16="http://schemas.microsoft.com/office/drawing/2014/main" id="{027CDBEB-BB82-4C48-B83B-46537B8FCAEC}"/>
              </a:ext>
            </a:extLst>
          </p:cNvPr>
          <p:cNvSpPr txBox="1">
            <a:spLocks/>
          </p:cNvSpPr>
          <p:nvPr/>
        </p:nvSpPr>
        <p:spPr>
          <a:xfrm>
            <a:off x="836612" y="1690688"/>
            <a:ext cx="10669561" cy="473278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t>cout</a:t>
            </a:r>
            <a:r>
              <a:rPr lang="en-US" dirty="0"/>
              <a:t> &lt;&lt; </a:t>
            </a:r>
            <a:r>
              <a:rPr lang="en-US" dirty="0" err="1"/>
              <a:t>boolalpha</a:t>
            </a:r>
            <a:r>
              <a:rPr lang="en-US" dirty="0"/>
              <a:t>;       </a:t>
            </a:r>
            <a:r>
              <a:rPr lang="ru-RU" dirty="0"/>
              <a:t>               </a:t>
            </a:r>
            <a:r>
              <a:rPr lang="en-US" dirty="0">
                <a:solidFill>
                  <a:schemeClr val="bg1">
                    <a:lumMod val="65000"/>
                  </a:schemeClr>
                </a:solidFill>
              </a:rPr>
              <a:t>// </a:t>
            </a:r>
            <a:r>
              <a:rPr lang="ru-RU" dirty="0">
                <a:solidFill>
                  <a:schemeClr val="bg1">
                    <a:lumMod val="65000"/>
                  </a:schemeClr>
                </a:solidFill>
              </a:rPr>
              <a:t>переводит вывод в формат </a:t>
            </a:r>
            <a:r>
              <a:rPr lang="en-US" dirty="0">
                <a:solidFill>
                  <a:schemeClr val="bg1">
                    <a:lumMod val="65000"/>
                  </a:schemeClr>
                </a:solidFill>
              </a:rPr>
              <a:t>true/false</a:t>
            </a:r>
            <a:endParaRPr lang="ru-RU" dirty="0">
              <a:solidFill>
                <a:schemeClr val="bg1">
                  <a:lumMod val="65000"/>
                </a:schemeClr>
              </a:solidFill>
            </a:endParaRPr>
          </a:p>
          <a:p>
            <a:endParaRPr lang="en-US" dirty="0">
              <a:solidFill>
                <a:schemeClr val="bg1">
                  <a:lumMod val="65000"/>
                </a:schemeClr>
              </a:solidFill>
            </a:endParaRPr>
          </a:p>
          <a:p>
            <a:r>
              <a:rPr lang="en-US" dirty="0" err="1"/>
              <a:t>cout</a:t>
            </a:r>
            <a:r>
              <a:rPr lang="en-US" dirty="0"/>
              <a:t> &lt;&lt; (</a:t>
            </a:r>
            <a:r>
              <a:rPr lang="en-US" dirty="0">
                <a:solidFill>
                  <a:srgbClr val="CC66FF"/>
                </a:solidFill>
              </a:rPr>
              <a:t>5</a:t>
            </a:r>
            <a:r>
              <a:rPr lang="en-US" dirty="0"/>
              <a:t> &lt; </a:t>
            </a:r>
            <a:r>
              <a:rPr lang="en-US" dirty="0">
                <a:solidFill>
                  <a:srgbClr val="CC66FF"/>
                </a:solidFill>
              </a:rPr>
              <a:t>8</a:t>
            </a:r>
            <a:r>
              <a:rPr lang="en-US" dirty="0"/>
              <a:t>)</a:t>
            </a:r>
            <a:r>
              <a:rPr lang="ru-RU" dirty="0"/>
              <a:t> </a:t>
            </a:r>
            <a:r>
              <a:rPr lang="en-US" dirty="0"/>
              <a:t>&lt;&lt; </a:t>
            </a:r>
            <a:r>
              <a:rPr lang="en-US" dirty="0">
                <a:solidFill>
                  <a:schemeClr val="accent6"/>
                </a:solidFill>
              </a:rPr>
              <a:t>"\n"</a:t>
            </a:r>
            <a:r>
              <a:rPr lang="en-US" dirty="0"/>
              <a:t>;</a:t>
            </a:r>
            <a:r>
              <a:rPr lang="ru-RU" dirty="0"/>
              <a:t>             </a:t>
            </a:r>
            <a:r>
              <a:rPr lang="en-US" dirty="0"/>
              <a:t> </a:t>
            </a:r>
            <a:r>
              <a:rPr lang="en-US" dirty="0">
                <a:solidFill>
                  <a:schemeClr val="bg1">
                    <a:lumMod val="65000"/>
                  </a:schemeClr>
                </a:solidFill>
              </a:rPr>
              <a:t>// true</a:t>
            </a:r>
          </a:p>
          <a:p>
            <a:r>
              <a:rPr lang="en-US" dirty="0" err="1"/>
              <a:t>cout</a:t>
            </a:r>
            <a:r>
              <a:rPr lang="en-US" dirty="0"/>
              <a:t> &lt;&lt; (</a:t>
            </a:r>
            <a:r>
              <a:rPr lang="en-US" dirty="0">
                <a:solidFill>
                  <a:srgbClr val="CC66FF"/>
                </a:solidFill>
              </a:rPr>
              <a:t>7</a:t>
            </a:r>
            <a:r>
              <a:rPr lang="en-US" dirty="0"/>
              <a:t> == </a:t>
            </a:r>
            <a:r>
              <a:rPr lang="en-US" dirty="0">
                <a:solidFill>
                  <a:srgbClr val="CC66FF"/>
                </a:solidFill>
              </a:rPr>
              <a:t>7</a:t>
            </a:r>
            <a:r>
              <a:rPr lang="en-US" dirty="0"/>
              <a:t>)</a:t>
            </a:r>
            <a:r>
              <a:rPr lang="ru-RU" dirty="0"/>
              <a:t> </a:t>
            </a:r>
            <a:r>
              <a:rPr lang="en-US" dirty="0"/>
              <a:t>&lt;&lt; </a:t>
            </a:r>
            <a:r>
              <a:rPr lang="en-US" dirty="0">
                <a:solidFill>
                  <a:schemeClr val="accent6"/>
                </a:solidFill>
              </a:rPr>
              <a:t>"\n"</a:t>
            </a:r>
            <a:r>
              <a:rPr lang="en-US" dirty="0"/>
              <a:t>;</a:t>
            </a:r>
            <a:r>
              <a:rPr lang="ru-RU" dirty="0"/>
              <a:t>           </a:t>
            </a:r>
            <a:r>
              <a:rPr lang="en-US" dirty="0"/>
              <a:t> </a:t>
            </a:r>
            <a:r>
              <a:rPr lang="en-US" dirty="0">
                <a:solidFill>
                  <a:schemeClr val="bg1">
                    <a:lumMod val="65000"/>
                  </a:schemeClr>
                </a:solidFill>
              </a:rPr>
              <a:t>// true</a:t>
            </a:r>
          </a:p>
          <a:p>
            <a:r>
              <a:rPr lang="en-US" dirty="0" err="1"/>
              <a:t>cout</a:t>
            </a:r>
            <a:r>
              <a:rPr lang="en-US" dirty="0"/>
              <a:t> &lt;&lt; (</a:t>
            </a:r>
            <a:r>
              <a:rPr lang="en-US" dirty="0">
                <a:solidFill>
                  <a:srgbClr val="CC66FF"/>
                </a:solidFill>
              </a:rPr>
              <a:t>3</a:t>
            </a:r>
            <a:r>
              <a:rPr lang="en-US" dirty="0"/>
              <a:t> != </a:t>
            </a:r>
            <a:r>
              <a:rPr lang="en-US" dirty="0">
                <a:solidFill>
                  <a:srgbClr val="CC66FF"/>
                </a:solidFill>
              </a:rPr>
              <a:t>3</a:t>
            </a:r>
            <a:r>
              <a:rPr lang="en-US" dirty="0"/>
              <a:t>)</a:t>
            </a:r>
            <a:r>
              <a:rPr lang="ru-RU" dirty="0"/>
              <a:t> </a:t>
            </a:r>
            <a:r>
              <a:rPr lang="en-US" dirty="0"/>
              <a:t>&lt;&lt; </a:t>
            </a:r>
            <a:r>
              <a:rPr lang="en-US" dirty="0">
                <a:solidFill>
                  <a:schemeClr val="accent6"/>
                </a:solidFill>
              </a:rPr>
              <a:t>"\n"</a:t>
            </a:r>
            <a:r>
              <a:rPr lang="en-US" dirty="0"/>
              <a:t>; </a:t>
            </a:r>
            <a:r>
              <a:rPr lang="ru-RU" dirty="0"/>
              <a:t>           </a:t>
            </a:r>
            <a:r>
              <a:rPr lang="en-US" dirty="0">
                <a:solidFill>
                  <a:schemeClr val="bg1">
                    <a:lumMod val="65000"/>
                  </a:schemeClr>
                </a:solidFill>
              </a:rPr>
              <a:t>// false</a:t>
            </a:r>
          </a:p>
          <a:p>
            <a:r>
              <a:rPr lang="en-US" dirty="0" err="1"/>
              <a:t>cout</a:t>
            </a:r>
            <a:r>
              <a:rPr lang="en-US" dirty="0"/>
              <a:t> &lt;&lt; (</a:t>
            </a:r>
            <a:r>
              <a:rPr lang="en-US" dirty="0">
                <a:solidFill>
                  <a:srgbClr val="CC66FF"/>
                </a:solidFill>
              </a:rPr>
              <a:t>10</a:t>
            </a:r>
            <a:r>
              <a:rPr lang="en-US" dirty="0"/>
              <a:t> &gt;= </a:t>
            </a:r>
            <a:r>
              <a:rPr lang="en-US" dirty="0">
                <a:solidFill>
                  <a:srgbClr val="CC66FF"/>
                </a:solidFill>
              </a:rPr>
              <a:t>12</a:t>
            </a:r>
            <a:r>
              <a:rPr lang="en-US" dirty="0"/>
              <a:t>)</a:t>
            </a:r>
            <a:r>
              <a:rPr lang="ru-RU" dirty="0"/>
              <a:t> </a:t>
            </a:r>
            <a:r>
              <a:rPr lang="en-US" dirty="0"/>
              <a:t>&lt;&lt; </a:t>
            </a:r>
            <a:r>
              <a:rPr lang="en-US" dirty="0">
                <a:solidFill>
                  <a:schemeClr val="accent6"/>
                </a:solidFill>
              </a:rPr>
              <a:t>"\n"</a:t>
            </a:r>
            <a:r>
              <a:rPr lang="en-US" dirty="0"/>
              <a:t>;</a:t>
            </a:r>
            <a:r>
              <a:rPr lang="ru-RU" dirty="0"/>
              <a:t>      </a:t>
            </a:r>
            <a:r>
              <a:rPr lang="en-US" dirty="0"/>
              <a:t> </a:t>
            </a:r>
            <a:r>
              <a:rPr lang="en-US" dirty="0">
                <a:solidFill>
                  <a:schemeClr val="bg1">
                    <a:lumMod val="65000"/>
                  </a:schemeClr>
                </a:solidFill>
              </a:rPr>
              <a:t>// false</a:t>
            </a:r>
          </a:p>
          <a:p>
            <a:r>
              <a:rPr lang="en-US" dirty="0" err="1"/>
              <a:t>cout</a:t>
            </a:r>
            <a:r>
              <a:rPr lang="en-US" dirty="0"/>
              <a:t> &lt;&lt; (</a:t>
            </a:r>
            <a:r>
              <a:rPr lang="en-US" dirty="0">
                <a:solidFill>
                  <a:srgbClr val="CC66FF"/>
                </a:solidFill>
              </a:rPr>
              <a:t>4.5</a:t>
            </a:r>
            <a:r>
              <a:rPr lang="en-US" dirty="0"/>
              <a:t> &lt;= </a:t>
            </a:r>
            <a:r>
              <a:rPr lang="en-US" dirty="0">
                <a:solidFill>
                  <a:srgbClr val="CC66FF"/>
                </a:solidFill>
              </a:rPr>
              <a:t>4.5</a:t>
            </a:r>
            <a:r>
              <a:rPr lang="en-US" dirty="0"/>
              <a:t>)</a:t>
            </a:r>
            <a:r>
              <a:rPr lang="ru-RU" dirty="0"/>
              <a:t> </a:t>
            </a:r>
            <a:r>
              <a:rPr lang="en-US" dirty="0"/>
              <a:t>&lt;&lt; </a:t>
            </a:r>
            <a:r>
              <a:rPr lang="en-US" dirty="0">
                <a:solidFill>
                  <a:schemeClr val="accent6"/>
                </a:solidFill>
              </a:rPr>
              <a:t>"\n"</a:t>
            </a:r>
            <a:r>
              <a:rPr lang="en-US" dirty="0"/>
              <a:t>; </a:t>
            </a:r>
            <a:r>
              <a:rPr lang="ru-RU" dirty="0"/>
              <a:t>   </a:t>
            </a:r>
            <a:r>
              <a:rPr lang="en-US" dirty="0">
                <a:solidFill>
                  <a:schemeClr val="bg1">
                    <a:lumMod val="65000"/>
                  </a:schemeClr>
                </a:solidFill>
              </a:rPr>
              <a:t>// true</a:t>
            </a:r>
          </a:p>
          <a:p>
            <a:r>
              <a:rPr lang="en-US" dirty="0" err="1"/>
              <a:t>cout</a:t>
            </a:r>
            <a:r>
              <a:rPr lang="en-US" dirty="0"/>
              <a:t> &lt;&lt; (</a:t>
            </a:r>
            <a:r>
              <a:rPr lang="en-US" dirty="0">
                <a:solidFill>
                  <a:srgbClr val="CC66FF"/>
                </a:solidFill>
              </a:rPr>
              <a:t>8</a:t>
            </a:r>
            <a:r>
              <a:rPr lang="en-US" dirty="0"/>
              <a:t> + </a:t>
            </a:r>
            <a:r>
              <a:rPr lang="en-US" dirty="0">
                <a:solidFill>
                  <a:srgbClr val="CC66FF"/>
                </a:solidFill>
              </a:rPr>
              <a:t>2</a:t>
            </a:r>
            <a:r>
              <a:rPr lang="en-US" dirty="0"/>
              <a:t> &gt; </a:t>
            </a:r>
            <a:r>
              <a:rPr lang="en-US" dirty="0">
                <a:solidFill>
                  <a:srgbClr val="CC66FF"/>
                </a:solidFill>
              </a:rPr>
              <a:t>9</a:t>
            </a:r>
            <a:r>
              <a:rPr lang="en-US" dirty="0"/>
              <a:t>)</a:t>
            </a:r>
            <a:r>
              <a:rPr lang="ru-RU" dirty="0"/>
              <a:t> </a:t>
            </a:r>
            <a:r>
              <a:rPr lang="en-US" dirty="0"/>
              <a:t>&lt;&lt; </a:t>
            </a:r>
            <a:r>
              <a:rPr lang="en-US" dirty="0">
                <a:solidFill>
                  <a:schemeClr val="accent6"/>
                </a:solidFill>
              </a:rPr>
              <a:t>"\n"</a:t>
            </a:r>
            <a:r>
              <a:rPr lang="en-US" dirty="0"/>
              <a:t>; </a:t>
            </a:r>
            <a:r>
              <a:rPr lang="ru-RU" dirty="0"/>
              <a:t>     </a:t>
            </a:r>
            <a:r>
              <a:rPr lang="en-US" dirty="0">
                <a:solidFill>
                  <a:schemeClr val="bg1">
                    <a:lumMod val="65000"/>
                  </a:schemeClr>
                </a:solidFill>
              </a:rPr>
              <a:t>// true</a:t>
            </a:r>
            <a:endParaRPr lang="ru-RU" dirty="0">
              <a:solidFill>
                <a:schemeClr val="bg1">
                  <a:lumMod val="65000"/>
                </a:schemeClr>
              </a:solidFill>
            </a:endParaRPr>
          </a:p>
          <a:p>
            <a:endParaRPr lang="ru-RU" dirty="0">
              <a:solidFill>
                <a:schemeClr val="bg1">
                  <a:lumMod val="65000"/>
                </a:schemeClr>
              </a:solidFill>
            </a:endParaRPr>
          </a:p>
          <a:p>
            <a:r>
              <a:rPr lang="ru-RU" dirty="0">
                <a:solidFill>
                  <a:srgbClr val="FF0000"/>
                </a:solidFill>
              </a:rPr>
              <a:t>(!)</a:t>
            </a:r>
            <a:r>
              <a:rPr lang="ru-RU" dirty="0"/>
              <a:t>  </a:t>
            </a:r>
            <a:r>
              <a:rPr lang="en-US" dirty="0" err="1"/>
              <a:t>cout</a:t>
            </a:r>
            <a:r>
              <a:rPr lang="en-US" dirty="0"/>
              <a:t> &lt;&lt; 5 &lt; 8;</a:t>
            </a:r>
            <a:r>
              <a:rPr lang="ru-RU" dirty="0"/>
              <a:t>    </a:t>
            </a:r>
            <a:r>
              <a:rPr lang="en-US" dirty="0">
                <a:solidFill>
                  <a:schemeClr val="bg1">
                    <a:lumMod val="65000"/>
                  </a:schemeClr>
                </a:solidFill>
              </a:rPr>
              <a:t>// </a:t>
            </a:r>
            <a:r>
              <a:rPr lang="ru-RU" dirty="0">
                <a:solidFill>
                  <a:schemeClr val="bg1">
                    <a:lumMod val="65000"/>
                  </a:schemeClr>
                </a:solidFill>
              </a:rPr>
              <a:t>это равно </a:t>
            </a:r>
            <a:r>
              <a:rPr lang="en-US" dirty="0">
                <a:solidFill>
                  <a:schemeClr val="bg1">
                    <a:lumMod val="65000"/>
                  </a:schemeClr>
                </a:solidFill>
              </a:rPr>
              <a:t>(</a:t>
            </a:r>
            <a:r>
              <a:rPr lang="en-US" dirty="0" err="1">
                <a:solidFill>
                  <a:schemeClr val="bg1">
                    <a:lumMod val="65000"/>
                  </a:schemeClr>
                </a:solidFill>
              </a:rPr>
              <a:t>cout</a:t>
            </a:r>
            <a:r>
              <a:rPr lang="en-US" dirty="0">
                <a:solidFill>
                  <a:schemeClr val="bg1">
                    <a:lumMod val="65000"/>
                  </a:schemeClr>
                </a:solidFill>
              </a:rPr>
              <a:t> &lt;&lt; 5) &lt; 8;</a:t>
            </a:r>
            <a:endParaRPr lang="ru-RU" dirty="0">
              <a:solidFill>
                <a:schemeClr val="bg1">
                  <a:lumMod val="65000"/>
                </a:schemeClr>
              </a:solidFill>
            </a:endParaRPr>
          </a:p>
        </p:txBody>
      </p:sp>
    </p:spTree>
    <p:extLst>
      <p:ext uri="{BB962C8B-B14F-4D97-AF65-F5344CB8AC3E}">
        <p14:creationId xmlns:p14="http://schemas.microsoft.com/office/powerpoint/2010/main" val="73732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lstStyle/>
          <a:p>
            <a:r>
              <a:rPr lang="ru-RU" dirty="0"/>
              <a:t>Оператор присваивания</a:t>
            </a:r>
          </a:p>
        </p:txBody>
      </p:sp>
      <p:sp>
        <p:nvSpPr>
          <p:cNvPr id="4" name="Объект 3">
            <a:extLst>
              <a:ext uri="{FF2B5EF4-FFF2-40B4-BE49-F238E27FC236}">
                <a16:creationId xmlns:a16="http://schemas.microsoft.com/office/drawing/2014/main" id="{2C94E9B9-BD38-4A9F-9FBD-7C13AB578BD5}"/>
              </a:ext>
            </a:extLst>
          </p:cNvPr>
          <p:cNvSpPr>
            <a:spLocks noGrp="1"/>
          </p:cNvSpPr>
          <p:nvPr>
            <p:ph sz="half" idx="2"/>
          </p:nvPr>
        </p:nvSpPr>
        <p:spPr>
          <a:xfrm>
            <a:off x="839788" y="1806150"/>
            <a:ext cx="10515599" cy="1178875"/>
          </a:xfrm>
        </p:spPr>
        <p:txBody>
          <a:bodyPr>
            <a:normAutofit/>
          </a:bodyPr>
          <a:lstStyle/>
          <a:p>
            <a:pPr marL="0" indent="0" algn="just">
              <a:buNone/>
            </a:pPr>
            <a:r>
              <a:rPr lang="en-US" sz="2400" dirty="0"/>
              <a:t>	</a:t>
            </a:r>
            <a:r>
              <a:rPr lang="ru-RU" sz="2400" dirty="0"/>
              <a:t>Оператор присваивания используется для записи значения в переменную. Он выполняет вычисление выражения справа и сохраняет результат в переменной слева.</a:t>
            </a:r>
          </a:p>
        </p:txBody>
      </p:sp>
      <p:sp>
        <p:nvSpPr>
          <p:cNvPr id="8" name="Объект 3">
            <a:extLst>
              <a:ext uri="{FF2B5EF4-FFF2-40B4-BE49-F238E27FC236}">
                <a16:creationId xmlns:a16="http://schemas.microsoft.com/office/drawing/2014/main" id="{7868DDCB-B69B-442A-8738-F967E25B69C3}"/>
              </a:ext>
            </a:extLst>
          </p:cNvPr>
          <p:cNvSpPr txBox="1">
            <a:spLocks/>
          </p:cNvSpPr>
          <p:nvPr/>
        </p:nvSpPr>
        <p:spPr>
          <a:xfrm>
            <a:off x="839788" y="5314000"/>
            <a:ext cx="10515599" cy="1178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2400" dirty="0"/>
              <a:t>	Важно не путать = (присваивание) и == (сравнение).</a:t>
            </a:r>
          </a:p>
          <a:p>
            <a:pPr marL="0" indent="0" algn="just">
              <a:buFont typeface="Arial" panose="020B0604020202020204" pitchFamily="34" charset="0"/>
              <a:buNone/>
            </a:pPr>
            <a:r>
              <a:rPr lang="ru-RU" sz="2400" dirty="0"/>
              <a:t>= изменяет значение, а == только проверяет равенство</a:t>
            </a:r>
          </a:p>
        </p:txBody>
      </p:sp>
      <p:sp>
        <p:nvSpPr>
          <p:cNvPr id="9" name="Объект 2">
            <a:extLst>
              <a:ext uri="{FF2B5EF4-FFF2-40B4-BE49-F238E27FC236}">
                <a16:creationId xmlns:a16="http://schemas.microsoft.com/office/drawing/2014/main" id="{D4DD7FB6-4663-47CE-88B4-D3518BD416B9}"/>
              </a:ext>
            </a:extLst>
          </p:cNvPr>
          <p:cNvSpPr txBox="1">
            <a:spLocks/>
          </p:cNvSpPr>
          <p:nvPr/>
        </p:nvSpPr>
        <p:spPr>
          <a:xfrm>
            <a:off x="1749871" y="3429000"/>
            <a:ext cx="1990855" cy="117887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int x = </a:t>
            </a:r>
            <a:r>
              <a:rPr lang="en-US" dirty="0">
                <a:solidFill>
                  <a:srgbClr val="CC66FF"/>
                </a:solidFill>
              </a:rPr>
              <a:t>5</a:t>
            </a:r>
            <a:r>
              <a:rPr lang="en-US" dirty="0"/>
              <a:t>;</a:t>
            </a:r>
          </a:p>
          <a:p>
            <a:r>
              <a:rPr lang="en-US" dirty="0"/>
              <a:t>int y = x + </a:t>
            </a:r>
            <a:r>
              <a:rPr lang="en-US" dirty="0">
                <a:solidFill>
                  <a:srgbClr val="CC66FF"/>
                </a:solidFill>
              </a:rPr>
              <a:t>2</a:t>
            </a:r>
            <a:r>
              <a:rPr lang="en-US" dirty="0"/>
              <a:t>;</a:t>
            </a:r>
          </a:p>
        </p:txBody>
      </p:sp>
      <p:cxnSp>
        <p:nvCxnSpPr>
          <p:cNvPr id="10" name="Прямая со стрелкой 9">
            <a:extLst>
              <a:ext uri="{FF2B5EF4-FFF2-40B4-BE49-F238E27FC236}">
                <a16:creationId xmlns:a16="http://schemas.microsoft.com/office/drawing/2014/main" id="{8C8278C6-6AB9-4BE9-BA86-F9B189CFE381}"/>
              </a:ext>
            </a:extLst>
          </p:cNvPr>
          <p:cNvCxnSpPr>
            <a:cxnSpLocks/>
          </p:cNvCxnSpPr>
          <p:nvPr/>
        </p:nvCxnSpPr>
        <p:spPr>
          <a:xfrm flipH="1">
            <a:off x="2614731" y="3264635"/>
            <a:ext cx="748145" cy="36273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Объект 3">
            <a:extLst>
              <a:ext uri="{FF2B5EF4-FFF2-40B4-BE49-F238E27FC236}">
                <a16:creationId xmlns:a16="http://schemas.microsoft.com/office/drawing/2014/main" id="{888D830E-3DC3-486A-8576-C949FFFDCC3C}"/>
              </a:ext>
            </a:extLst>
          </p:cNvPr>
          <p:cNvSpPr txBox="1">
            <a:spLocks/>
          </p:cNvSpPr>
          <p:nvPr/>
        </p:nvSpPr>
        <p:spPr>
          <a:xfrm>
            <a:off x="3362876" y="3035741"/>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dirty="0">
                <a:solidFill>
                  <a:schemeClr val="bg1">
                    <a:lumMod val="65000"/>
                  </a:schemeClr>
                </a:solidFill>
              </a:rPr>
              <a:t>оператор присваивания</a:t>
            </a:r>
          </a:p>
        </p:txBody>
      </p:sp>
      <p:sp>
        <p:nvSpPr>
          <p:cNvPr id="13" name="Объект 3">
            <a:extLst>
              <a:ext uri="{FF2B5EF4-FFF2-40B4-BE49-F238E27FC236}">
                <a16:creationId xmlns:a16="http://schemas.microsoft.com/office/drawing/2014/main" id="{86EAFBEE-6B09-40D9-88C5-42A76398AA14}"/>
              </a:ext>
            </a:extLst>
          </p:cNvPr>
          <p:cNvSpPr txBox="1">
            <a:spLocks/>
          </p:cNvSpPr>
          <p:nvPr/>
        </p:nvSpPr>
        <p:spPr>
          <a:xfrm>
            <a:off x="3854081" y="4638397"/>
            <a:ext cx="2589841" cy="362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ru-RU" sz="1800" dirty="0">
                <a:solidFill>
                  <a:schemeClr val="bg1">
                    <a:lumMod val="65000"/>
                  </a:schemeClr>
                </a:solidFill>
              </a:rPr>
              <a:t>оператор присваивания</a:t>
            </a:r>
          </a:p>
        </p:txBody>
      </p:sp>
      <p:cxnSp>
        <p:nvCxnSpPr>
          <p:cNvPr id="14" name="Прямая со стрелкой 13">
            <a:extLst>
              <a:ext uri="{FF2B5EF4-FFF2-40B4-BE49-F238E27FC236}">
                <a16:creationId xmlns:a16="http://schemas.microsoft.com/office/drawing/2014/main" id="{970BF025-C697-4062-BC24-8724979BC2FE}"/>
              </a:ext>
            </a:extLst>
          </p:cNvPr>
          <p:cNvCxnSpPr>
            <a:cxnSpLocks/>
            <a:stCxn id="13" idx="1"/>
          </p:cNvCxnSpPr>
          <p:nvPr/>
        </p:nvCxnSpPr>
        <p:spPr>
          <a:xfrm flipH="1" flipV="1">
            <a:off x="2614731" y="4395796"/>
            <a:ext cx="1239350" cy="42397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99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lstStyle/>
          <a:p>
            <a:r>
              <a:rPr lang="ru-RU" dirty="0"/>
              <a:t>Составные операторы присваивания</a:t>
            </a:r>
          </a:p>
        </p:txBody>
      </p:sp>
      <p:sp>
        <p:nvSpPr>
          <p:cNvPr id="4" name="Объект 3">
            <a:extLst>
              <a:ext uri="{FF2B5EF4-FFF2-40B4-BE49-F238E27FC236}">
                <a16:creationId xmlns:a16="http://schemas.microsoft.com/office/drawing/2014/main" id="{2C94E9B9-BD38-4A9F-9FBD-7C13AB578BD5}"/>
              </a:ext>
            </a:extLst>
          </p:cNvPr>
          <p:cNvSpPr>
            <a:spLocks noGrp="1"/>
          </p:cNvSpPr>
          <p:nvPr>
            <p:ph sz="half" idx="2"/>
          </p:nvPr>
        </p:nvSpPr>
        <p:spPr>
          <a:xfrm>
            <a:off x="841375" y="5668379"/>
            <a:ext cx="10720873" cy="1095158"/>
          </a:xfrm>
        </p:spPr>
        <p:txBody>
          <a:bodyPr>
            <a:normAutofit fontScale="92500"/>
          </a:bodyPr>
          <a:lstStyle/>
          <a:p>
            <a:pPr marL="0" indent="0" algn="just">
              <a:buNone/>
            </a:pPr>
            <a:r>
              <a:rPr lang="ru-RU" sz="2400" dirty="0"/>
              <a:t>Составные операторы сокращают запись выражений и повышают читаемость кода.</a:t>
            </a:r>
          </a:p>
          <a:p>
            <a:pPr marL="0" indent="0" algn="just">
              <a:buNone/>
            </a:pPr>
            <a:r>
              <a:rPr lang="ru-RU" sz="2400" dirty="0"/>
              <a:t>Используются так же, как обычное присваивание.</a:t>
            </a:r>
          </a:p>
        </p:txBody>
      </p:sp>
      <p:graphicFrame>
        <p:nvGraphicFramePr>
          <p:cNvPr id="7" name="Таблица 7">
            <a:extLst>
              <a:ext uri="{FF2B5EF4-FFF2-40B4-BE49-F238E27FC236}">
                <a16:creationId xmlns:a16="http://schemas.microsoft.com/office/drawing/2014/main" id="{4D2CC9E5-B0FE-45A8-9EB2-60BFC5F9192A}"/>
              </a:ext>
            </a:extLst>
          </p:cNvPr>
          <p:cNvGraphicFramePr>
            <a:graphicFrameLocks noGrp="1"/>
          </p:cNvGraphicFramePr>
          <p:nvPr>
            <p:extLst>
              <p:ext uri="{D42A27DB-BD31-4B8C-83A1-F6EECF244321}">
                <p14:modId xmlns:p14="http://schemas.microsoft.com/office/powerpoint/2010/main" val="3718354114"/>
              </p:ext>
            </p:extLst>
          </p:nvPr>
        </p:nvGraphicFramePr>
        <p:xfrm>
          <a:off x="838200" y="1587718"/>
          <a:ext cx="10415796" cy="3840480"/>
        </p:xfrm>
        <a:graphic>
          <a:graphicData uri="http://schemas.openxmlformats.org/drawingml/2006/table">
            <a:tbl>
              <a:tblPr firstRow="1" bandRow="1">
                <a:tableStyleId>{7DF18680-E054-41AD-8BC1-D1AEF772440D}</a:tableStyleId>
              </a:tblPr>
              <a:tblGrid>
                <a:gridCol w="2603949">
                  <a:extLst>
                    <a:ext uri="{9D8B030D-6E8A-4147-A177-3AD203B41FA5}">
                      <a16:colId xmlns:a16="http://schemas.microsoft.com/office/drawing/2014/main" val="316720057"/>
                    </a:ext>
                  </a:extLst>
                </a:gridCol>
                <a:gridCol w="2603949">
                  <a:extLst>
                    <a:ext uri="{9D8B030D-6E8A-4147-A177-3AD203B41FA5}">
                      <a16:colId xmlns:a16="http://schemas.microsoft.com/office/drawing/2014/main" val="2133069011"/>
                    </a:ext>
                  </a:extLst>
                </a:gridCol>
                <a:gridCol w="2603949">
                  <a:extLst>
                    <a:ext uri="{9D8B030D-6E8A-4147-A177-3AD203B41FA5}">
                      <a16:colId xmlns:a16="http://schemas.microsoft.com/office/drawing/2014/main" val="2196605415"/>
                    </a:ext>
                  </a:extLst>
                </a:gridCol>
                <a:gridCol w="2603949">
                  <a:extLst>
                    <a:ext uri="{9D8B030D-6E8A-4147-A177-3AD203B41FA5}">
                      <a16:colId xmlns:a16="http://schemas.microsoft.com/office/drawing/2014/main" val="91148253"/>
                    </a:ext>
                  </a:extLst>
                </a:gridCol>
              </a:tblGrid>
              <a:tr h="640080">
                <a:tc>
                  <a:txBody>
                    <a:bodyPr/>
                    <a:lstStyle/>
                    <a:p>
                      <a:pPr algn="ctr"/>
                      <a:r>
                        <a:rPr lang="ru-RU" dirty="0"/>
                        <a:t>Оператор</a:t>
                      </a:r>
                    </a:p>
                  </a:txBody>
                  <a:tcPr anchor="ctr"/>
                </a:tc>
                <a:tc>
                  <a:txBody>
                    <a:bodyPr/>
                    <a:lstStyle/>
                    <a:p>
                      <a:pPr algn="ctr"/>
                      <a:r>
                        <a:rPr lang="ru-RU" dirty="0"/>
                        <a:t>Описание</a:t>
                      </a:r>
                    </a:p>
                  </a:txBody>
                  <a:tcPr anchor="ctr"/>
                </a:tc>
                <a:tc>
                  <a:txBody>
                    <a:bodyPr/>
                    <a:lstStyle/>
                    <a:p>
                      <a:pPr algn="ctr"/>
                      <a:r>
                        <a:rPr lang="ru-RU" dirty="0"/>
                        <a:t>Пример</a:t>
                      </a:r>
                    </a:p>
                  </a:txBody>
                  <a:tcPr anchor="ctr"/>
                </a:tc>
                <a:tc>
                  <a:txBody>
                    <a:bodyPr/>
                    <a:lstStyle/>
                    <a:p>
                      <a:pPr algn="ctr"/>
                      <a:r>
                        <a:rPr lang="ru-RU" dirty="0"/>
                        <a:t>Эквивалентная запись</a:t>
                      </a:r>
                    </a:p>
                  </a:txBody>
                  <a:tcPr anchor="ctr"/>
                </a:tc>
                <a:extLst>
                  <a:ext uri="{0D108BD9-81ED-4DB2-BD59-A6C34878D82A}">
                    <a16:rowId xmlns:a16="http://schemas.microsoft.com/office/drawing/2014/main" val="3644758739"/>
                  </a:ext>
                </a:extLst>
              </a:tr>
              <a:tr h="640080">
                <a:tc>
                  <a:txBody>
                    <a:bodyPr/>
                    <a:lstStyle/>
                    <a:p>
                      <a:pPr algn="ctr"/>
                      <a:r>
                        <a:rPr lang="en-US" dirty="0"/>
                        <a:t>+</a:t>
                      </a:r>
                      <a:r>
                        <a:rPr lang="ru-RU" dirty="0"/>
                        <a:t>=</a:t>
                      </a:r>
                    </a:p>
                  </a:txBody>
                  <a:tcPr anchor="ctr"/>
                </a:tc>
                <a:tc>
                  <a:txBody>
                    <a:bodyPr/>
                    <a:lstStyle/>
                    <a:p>
                      <a:pPr algn="ctr"/>
                      <a:r>
                        <a:rPr lang="ru-RU" dirty="0"/>
                        <a:t>Прибавляет значение и сохраняет результат</a:t>
                      </a:r>
                    </a:p>
                  </a:txBody>
                  <a:tcPr anchor="ctr"/>
                </a:tc>
                <a:tc>
                  <a:txBody>
                    <a:bodyPr/>
                    <a:lstStyle/>
                    <a:p>
                      <a:pPr algn="ctr"/>
                      <a:r>
                        <a:rPr lang="en-US" dirty="0"/>
                        <a:t>x += </a:t>
                      </a:r>
                      <a:r>
                        <a:rPr lang="en-US" dirty="0">
                          <a:solidFill>
                            <a:srgbClr val="CC66FF"/>
                          </a:solidFill>
                        </a:rPr>
                        <a:t>5</a:t>
                      </a:r>
                      <a:r>
                        <a:rPr lang="en-US" dirty="0"/>
                        <a:t>;</a:t>
                      </a:r>
                      <a:endParaRPr lang="ru-RU" dirty="0"/>
                    </a:p>
                  </a:txBody>
                  <a:tcPr anchor="ctr"/>
                </a:tc>
                <a:tc>
                  <a:txBody>
                    <a:bodyPr/>
                    <a:lstStyle/>
                    <a:p>
                      <a:pPr algn="ctr"/>
                      <a:r>
                        <a:rPr lang="en-US" dirty="0"/>
                        <a:t>x = x + </a:t>
                      </a:r>
                      <a:r>
                        <a:rPr lang="en-US" dirty="0">
                          <a:solidFill>
                            <a:srgbClr val="CC66FF"/>
                          </a:solidFill>
                        </a:rPr>
                        <a:t>5</a:t>
                      </a:r>
                      <a:r>
                        <a:rPr lang="en-US" dirty="0"/>
                        <a:t>;</a:t>
                      </a:r>
                      <a:endParaRPr lang="ru-RU" dirty="0"/>
                    </a:p>
                  </a:txBody>
                  <a:tcPr anchor="ctr"/>
                </a:tc>
                <a:extLst>
                  <a:ext uri="{0D108BD9-81ED-4DB2-BD59-A6C34878D82A}">
                    <a16:rowId xmlns:a16="http://schemas.microsoft.com/office/drawing/2014/main" val="3646924384"/>
                  </a:ext>
                </a:extLst>
              </a:tr>
              <a:tr h="640080">
                <a:tc>
                  <a:txBody>
                    <a:bodyPr/>
                    <a:lstStyle/>
                    <a:p>
                      <a:pPr algn="ctr"/>
                      <a:r>
                        <a:rPr lang="ru-RU" dirty="0"/>
                        <a:t>-=</a:t>
                      </a:r>
                    </a:p>
                  </a:txBody>
                  <a:tcPr anchor="ctr"/>
                </a:tc>
                <a:tc>
                  <a:txBody>
                    <a:bodyPr/>
                    <a:lstStyle/>
                    <a:p>
                      <a:pPr algn="ctr"/>
                      <a:r>
                        <a:rPr lang="ru-RU" dirty="0"/>
                        <a:t>Вычитает значение и сохраняет результат</a:t>
                      </a:r>
                    </a:p>
                  </a:txBody>
                  <a:tcPr anchor="ctr"/>
                </a:tc>
                <a:tc>
                  <a:txBody>
                    <a:bodyPr/>
                    <a:lstStyle/>
                    <a:p>
                      <a:pPr algn="ctr"/>
                      <a:r>
                        <a:rPr lang="en-US" dirty="0"/>
                        <a:t>x -= </a:t>
                      </a:r>
                      <a:r>
                        <a:rPr lang="en-US" dirty="0">
                          <a:solidFill>
                            <a:srgbClr val="CC66FF"/>
                          </a:solidFill>
                        </a:rPr>
                        <a:t>3</a:t>
                      </a:r>
                      <a:r>
                        <a:rPr lang="en-US" dirty="0"/>
                        <a:t>;</a:t>
                      </a:r>
                      <a:endParaRPr lang="ru-RU" dirty="0"/>
                    </a:p>
                  </a:txBody>
                  <a:tcPr anchor="ctr"/>
                </a:tc>
                <a:tc>
                  <a:txBody>
                    <a:bodyPr/>
                    <a:lstStyle/>
                    <a:p>
                      <a:pPr algn="ctr"/>
                      <a:r>
                        <a:rPr lang="en-US" dirty="0"/>
                        <a:t>x = x - </a:t>
                      </a:r>
                      <a:r>
                        <a:rPr lang="en-US" dirty="0">
                          <a:solidFill>
                            <a:srgbClr val="CC66FF"/>
                          </a:solidFill>
                        </a:rPr>
                        <a:t>3</a:t>
                      </a:r>
                      <a:r>
                        <a:rPr lang="en-US" dirty="0"/>
                        <a:t>;</a:t>
                      </a:r>
                      <a:endParaRPr lang="ru-RU" dirty="0"/>
                    </a:p>
                  </a:txBody>
                  <a:tcPr anchor="ctr"/>
                </a:tc>
                <a:extLst>
                  <a:ext uri="{0D108BD9-81ED-4DB2-BD59-A6C34878D82A}">
                    <a16:rowId xmlns:a16="http://schemas.microsoft.com/office/drawing/2014/main" val="515409924"/>
                  </a:ext>
                </a:extLst>
              </a:tr>
              <a:tr h="640080">
                <a:tc>
                  <a:txBody>
                    <a:bodyPr/>
                    <a:lstStyle/>
                    <a:p>
                      <a:pPr algn="ctr"/>
                      <a:r>
                        <a:rPr lang="ru-RU" dirty="0"/>
                        <a:t>*=</a:t>
                      </a:r>
                    </a:p>
                  </a:txBody>
                  <a:tcPr anchor="ctr"/>
                </a:tc>
                <a:tc>
                  <a:txBody>
                    <a:bodyPr/>
                    <a:lstStyle/>
                    <a:p>
                      <a:pPr algn="ctr"/>
                      <a:r>
                        <a:rPr lang="ru-RU" sz="1800" b="0" kern="1200" dirty="0">
                          <a:solidFill>
                            <a:schemeClr val="dk1"/>
                          </a:solidFill>
                          <a:effectLst/>
                        </a:rPr>
                        <a:t>Умножает на значение</a:t>
                      </a:r>
                      <a:endParaRPr lang="ru-RU" dirty="0"/>
                    </a:p>
                  </a:txBody>
                  <a:tcPr anchor="ctr"/>
                </a:tc>
                <a:tc>
                  <a:txBody>
                    <a:bodyPr/>
                    <a:lstStyle/>
                    <a:p>
                      <a:pPr algn="ctr"/>
                      <a:r>
                        <a:rPr lang="en-US" dirty="0"/>
                        <a:t>x *= </a:t>
                      </a:r>
                      <a:r>
                        <a:rPr lang="en-US" dirty="0">
                          <a:solidFill>
                            <a:srgbClr val="CC66FF"/>
                          </a:solidFill>
                        </a:rPr>
                        <a:t>2</a:t>
                      </a:r>
                      <a:r>
                        <a:rPr lang="en-US" dirty="0"/>
                        <a:t>;</a:t>
                      </a:r>
                      <a:endParaRPr lang="ru-RU" dirty="0"/>
                    </a:p>
                  </a:txBody>
                  <a:tcPr anchor="ctr"/>
                </a:tc>
                <a:tc>
                  <a:txBody>
                    <a:bodyPr/>
                    <a:lstStyle/>
                    <a:p>
                      <a:pPr algn="ctr"/>
                      <a:r>
                        <a:rPr lang="en-US" dirty="0"/>
                        <a:t>x = x * </a:t>
                      </a:r>
                      <a:r>
                        <a:rPr lang="en-US" dirty="0">
                          <a:solidFill>
                            <a:srgbClr val="CC66FF"/>
                          </a:solidFill>
                        </a:rPr>
                        <a:t>2</a:t>
                      </a:r>
                      <a:r>
                        <a:rPr lang="en-US" dirty="0"/>
                        <a:t>;</a:t>
                      </a:r>
                      <a:endParaRPr lang="ru-RU" dirty="0"/>
                    </a:p>
                  </a:txBody>
                  <a:tcPr anchor="ctr"/>
                </a:tc>
                <a:extLst>
                  <a:ext uri="{0D108BD9-81ED-4DB2-BD59-A6C34878D82A}">
                    <a16:rowId xmlns:a16="http://schemas.microsoft.com/office/drawing/2014/main" val="722812132"/>
                  </a:ext>
                </a:extLst>
              </a:tr>
              <a:tr h="640080">
                <a:tc>
                  <a:txBody>
                    <a:bodyPr/>
                    <a:lstStyle/>
                    <a:p>
                      <a:pPr algn="ctr"/>
                      <a:r>
                        <a:rPr lang="en-US" dirty="0"/>
                        <a:t>/</a:t>
                      </a:r>
                      <a:r>
                        <a:rPr lang="ru-RU" dirty="0"/>
                        <a:t>=</a:t>
                      </a:r>
                    </a:p>
                  </a:txBody>
                  <a:tcPr anchor="ctr"/>
                </a:tc>
                <a:tc>
                  <a:txBody>
                    <a:bodyPr/>
                    <a:lstStyle/>
                    <a:p>
                      <a:pPr algn="ctr"/>
                      <a:r>
                        <a:rPr lang="ru-RU" dirty="0"/>
                        <a:t>Делит на значение</a:t>
                      </a:r>
                    </a:p>
                  </a:txBody>
                  <a:tcPr anchor="ctr"/>
                </a:tc>
                <a:tc>
                  <a:txBody>
                    <a:bodyPr/>
                    <a:lstStyle/>
                    <a:p>
                      <a:pPr algn="ctr"/>
                      <a:r>
                        <a:rPr lang="en-US" dirty="0"/>
                        <a:t>x /= </a:t>
                      </a:r>
                      <a:r>
                        <a:rPr lang="en-US" dirty="0">
                          <a:solidFill>
                            <a:srgbClr val="CC66FF"/>
                          </a:solidFill>
                        </a:rPr>
                        <a:t>4</a:t>
                      </a:r>
                      <a:r>
                        <a:rPr lang="en-US" dirty="0"/>
                        <a:t>;</a:t>
                      </a:r>
                      <a:endParaRPr lang="ru-RU" dirty="0"/>
                    </a:p>
                  </a:txBody>
                  <a:tcPr anchor="ctr"/>
                </a:tc>
                <a:tc>
                  <a:txBody>
                    <a:bodyPr/>
                    <a:lstStyle/>
                    <a:p>
                      <a:pPr algn="ctr"/>
                      <a:r>
                        <a:rPr lang="en-US" dirty="0"/>
                        <a:t>x = x / </a:t>
                      </a:r>
                      <a:r>
                        <a:rPr lang="en-US" dirty="0">
                          <a:solidFill>
                            <a:srgbClr val="CC66FF"/>
                          </a:solidFill>
                        </a:rPr>
                        <a:t>4</a:t>
                      </a:r>
                      <a:r>
                        <a:rPr lang="en-US" dirty="0"/>
                        <a:t>;</a:t>
                      </a:r>
                      <a:endParaRPr lang="ru-RU" dirty="0"/>
                    </a:p>
                  </a:txBody>
                  <a:tcPr anchor="ctr"/>
                </a:tc>
                <a:extLst>
                  <a:ext uri="{0D108BD9-81ED-4DB2-BD59-A6C34878D82A}">
                    <a16:rowId xmlns:a16="http://schemas.microsoft.com/office/drawing/2014/main" val="57946659"/>
                  </a:ext>
                </a:extLst>
              </a:tr>
              <a:tr h="640080">
                <a:tc>
                  <a:txBody>
                    <a:bodyPr/>
                    <a:lstStyle/>
                    <a:p>
                      <a:pPr algn="ctr"/>
                      <a:r>
                        <a:rPr lang="en-US" dirty="0"/>
                        <a:t>%</a:t>
                      </a:r>
                      <a:r>
                        <a:rPr lang="ru-RU" dirty="0"/>
                        <a:t>=</a:t>
                      </a:r>
                    </a:p>
                  </a:txBody>
                  <a:tcPr anchor="ctr"/>
                </a:tc>
                <a:tc>
                  <a:txBody>
                    <a:bodyPr/>
                    <a:lstStyle/>
                    <a:p>
                      <a:pPr algn="ctr"/>
                      <a:r>
                        <a:rPr lang="ru-RU" dirty="0"/>
                        <a:t>Сохраняет остаток от деления</a:t>
                      </a:r>
                    </a:p>
                  </a:txBody>
                  <a:tcPr anchor="ctr"/>
                </a:tc>
                <a:tc>
                  <a:txBody>
                    <a:bodyPr/>
                    <a:lstStyle/>
                    <a:p>
                      <a:pPr algn="ctr"/>
                      <a:r>
                        <a:rPr lang="en-US" dirty="0"/>
                        <a:t>x %= </a:t>
                      </a:r>
                      <a:r>
                        <a:rPr lang="en-US" dirty="0">
                          <a:solidFill>
                            <a:srgbClr val="CC66FF"/>
                          </a:solidFill>
                        </a:rPr>
                        <a:t>2</a:t>
                      </a:r>
                      <a:r>
                        <a:rPr lang="en-US" dirty="0"/>
                        <a:t>;</a:t>
                      </a:r>
                      <a:endParaRPr lang="ru-RU" dirty="0"/>
                    </a:p>
                  </a:txBody>
                  <a:tcPr anchor="ctr"/>
                </a:tc>
                <a:tc>
                  <a:txBody>
                    <a:bodyPr/>
                    <a:lstStyle/>
                    <a:p>
                      <a:pPr algn="ctr"/>
                      <a:r>
                        <a:rPr lang="en-US" dirty="0"/>
                        <a:t>x = x % </a:t>
                      </a:r>
                      <a:r>
                        <a:rPr lang="en-US" dirty="0">
                          <a:solidFill>
                            <a:srgbClr val="CC66FF"/>
                          </a:solidFill>
                        </a:rPr>
                        <a:t>2</a:t>
                      </a:r>
                      <a:r>
                        <a:rPr lang="en-US" dirty="0"/>
                        <a:t>;</a:t>
                      </a:r>
                      <a:endParaRPr lang="ru-RU" dirty="0"/>
                    </a:p>
                  </a:txBody>
                  <a:tcPr anchor="ctr"/>
                </a:tc>
                <a:extLst>
                  <a:ext uri="{0D108BD9-81ED-4DB2-BD59-A6C34878D82A}">
                    <a16:rowId xmlns:a16="http://schemas.microsoft.com/office/drawing/2014/main" val="1563800959"/>
                  </a:ext>
                </a:extLst>
              </a:tr>
            </a:tbl>
          </a:graphicData>
        </a:graphic>
      </p:graphicFrame>
    </p:spTree>
    <p:extLst>
      <p:ext uri="{BB962C8B-B14F-4D97-AF65-F5344CB8AC3E}">
        <p14:creationId xmlns:p14="http://schemas.microsoft.com/office/powerpoint/2010/main" val="265971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904D29-F825-4F03-81E8-30B39B11E583}"/>
              </a:ext>
            </a:extLst>
          </p:cNvPr>
          <p:cNvSpPr>
            <a:spLocks noGrp="1"/>
          </p:cNvSpPr>
          <p:nvPr>
            <p:ph type="title"/>
          </p:nvPr>
        </p:nvSpPr>
        <p:spPr/>
        <p:txBody>
          <a:bodyPr>
            <a:normAutofit/>
          </a:bodyPr>
          <a:lstStyle/>
          <a:p>
            <a:r>
              <a:rPr lang="ru-RU" sz="4000" dirty="0"/>
              <a:t>Составные операторы присваивания – примеры</a:t>
            </a:r>
          </a:p>
        </p:txBody>
      </p:sp>
      <p:sp>
        <p:nvSpPr>
          <p:cNvPr id="8" name="Объект 2">
            <a:extLst>
              <a:ext uri="{FF2B5EF4-FFF2-40B4-BE49-F238E27FC236}">
                <a16:creationId xmlns:a16="http://schemas.microsoft.com/office/drawing/2014/main" id="{027CDBEB-BB82-4C48-B83B-46537B8FCAEC}"/>
              </a:ext>
            </a:extLst>
          </p:cNvPr>
          <p:cNvSpPr txBox="1">
            <a:spLocks/>
          </p:cNvSpPr>
          <p:nvPr/>
        </p:nvSpPr>
        <p:spPr>
          <a:xfrm>
            <a:off x="836612" y="1798041"/>
            <a:ext cx="3002357" cy="486108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a = </a:t>
            </a:r>
            <a:r>
              <a:rPr lang="en-US" dirty="0">
                <a:solidFill>
                  <a:srgbClr val="CC66FF"/>
                </a:solidFill>
              </a:rPr>
              <a:t>5</a:t>
            </a:r>
            <a:r>
              <a:rPr lang="en-US" dirty="0"/>
              <a:t>;  </a:t>
            </a:r>
            <a:endParaRPr lang="ru-RU" dirty="0"/>
          </a:p>
          <a:p>
            <a:r>
              <a:rPr lang="en-US" dirty="0"/>
              <a:t>a += </a:t>
            </a:r>
            <a:r>
              <a:rPr lang="en-US" dirty="0">
                <a:solidFill>
                  <a:srgbClr val="CC66FF"/>
                </a:solidFill>
              </a:rPr>
              <a:t>3</a:t>
            </a:r>
            <a:r>
              <a:rPr lang="en-US" dirty="0"/>
              <a:t>;</a:t>
            </a:r>
            <a:r>
              <a:rPr lang="ru-RU" dirty="0"/>
              <a:t>    </a:t>
            </a:r>
            <a:r>
              <a:rPr lang="en-US" dirty="0">
                <a:solidFill>
                  <a:schemeClr val="bg1">
                    <a:lumMod val="65000"/>
                  </a:schemeClr>
                </a:solidFill>
              </a:rPr>
              <a:t>// 8</a:t>
            </a:r>
            <a:endParaRPr lang="ru-RU" dirty="0">
              <a:solidFill>
                <a:schemeClr val="bg1">
                  <a:lumMod val="65000"/>
                </a:schemeClr>
              </a:solidFill>
            </a:endParaRPr>
          </a:p>
          <a:p>
            <a:endParaRPr lang="ru-RU" dirty="0"/>
          </a:p>
          <a:p>
            <a:r>
              <a:rPr lang="en-US" dirty="0">
                <a:solidFill>
                  <a:srgbClr val="CC66FF"/>
                </a:solidFill>
              </a:rPr>
              <a:t>int</a:t>
            </a:r>
            <a:r>
              <a:rPr lang="en-US" dirty="0"/>
              <a:t> b = </a:t>
            </a:r>
            <a:r>
              <a:rPr lang="en-US" dirty="0">
                <a:solidFill>
                  <a:srgbClr val="CC66FF"/>
                </a:solidFill>
              </a:rPr>
              <a:t>10</a:t>
            </a:r>
            <a:r>
              <a:rPr lang="en-US" dirty="0"/>
              <a:t>; </a:t>
            </a:r>
            <a:endParaRPr lang="ru-RU" dirty="0"/>
          </a:p>
          <a:p>
            <a:r>
              <a:rPr lang="en-US" dirty="0"/>
              <a:t>b -= </a:t>
            </a:r>
            <a:r>
              <a:rPr lang="en-US" dirty="0">
                <a:solidFill>
                  <a:srgbClr val="CC66FF"/>
                </a:solidFill>
              </a:rPr>
              <a:t>12</a:t>
            </a:r>
            <a:r>
              <a:rPr lang="en-US" dirty="0"/>
              <a:t>;</a:t>
            </a:r>
            <a:r>
              <a:rPr lang="ru-RU" dirty="0"/>
              <a:t>    </a:t>
            </a:r>
            <a:r>
              <a:rPr lang="en-US" dirty="0">
                <a:solidFill>
                  <a:schemeClr val="bg1">
                    <a:lumMod val="65000"/>
                  </a:schemeClr>
                </a:solidFill>
              </a:rPr>
              <a:t>// -2</a:t>
            </a:r>
            <a:endParaRPr lang="ru-RU" dirty="0">
              <a:solidFill>
                <a:schemeClr val="bg1">
                  <a:lumMod val="65000"/>
                </a:schemeClr>
              </a:solidFill>
            </a:endParaRPr>
          </a:p>
          <a:p>
            <a:endParaRPr lang="ru-RU" dirty="0"/>
          </a:p>
          <a:p>
            <a:r>
              <a:rPr lang="en-US" dirty="0">
                <a:solidFill>
                  <a:srgbClr val="CC66FF"/>
                </a:solidFill>
              </a:rPr>
              <a:t>int</a:t>
            </a:r>
            <a:r>
              <a:rPr lang="en-US" dirty="0"/>
              <a:t> c = </a:t>
            </a:r>
            <a:r>
              <a:rPr lang="en-US" dirty="0">
                <a:solidFill>
                  <a:srgbClr val="CC66FF"/>
                </a:solidFill>
              </a:rPr>
              <a:t>4</a:t>
            </a:r>
            <a:r>
              <a:rPr lang="en-US" dirty="0"/>
              <a:t>;  </a:t>
            </a:r>
            <a:endParaRPr lang="ru-RU" dirty="0"/>
          </a:p>
          <a:p>
            <a:r>
              <a:rPr lang="en-US" dirty="0"/>
              <a:t>c *= </a:t>
            </a:r>
            <a:r>
              <a:rPr lang="en-US" dirty="0">
                <a:solidFill>
                  <a:srgbClr val="CC66FF"/>
                </a:solidFill>
              </a:rPr>
              <a:t>6</a:t>
            </a:r>
            <a:r>
              <a:rPr lang="en-US" dirty="0"/>
              <a:t>;</a:t>
            </a:r>
            <a:r>
              <a:rPr lang="ru-RU" dirty="0"/>
              <a:t>    </a:t>
            </a:r>
            <a:r>
              <a:rPr lang="en-US" dirty="0">
                <a:solidFill>
                  <a:schemeClr val="bg1">
                    <a:lumMod val="65000"/>
                  </a:schemeClr>
                </a:solidFill>
              </a:rPr>
              <a:t>// 24</a:t>
            </a:r>
          </a:p>
        </p:txBody>
      </p:sp>
      <p:sp>
        <p:nvSpPr>
          <p:cNvPr id="9" name="Объект 2">
            <a:extLst>
              <a:ext uri="{FF2B5EF4-FFF2-40B4-BE49-F238E27FC236}">
                <a16:creationId xmlns:a16="http://schemas.microsoft.com/office/drawing/2014/main" id="{62EA847C-F43E-48E1-97D2-613EB99F5F1A}"/>
              </a:ext>
            </a:extLst>
          </p:cNvPr>
          <p:cNvSpPr txBox="1">
            <a:spLocks/>
          </p:cNvSpPr>
          <p:nvPr/>
        </p:nvSpPr>
        <p:spPr>
          <a:xfrm>
            <a:off x="8111208" y="1798042"/>
            <a:ext cx="3768435" cy="486108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x = </a:t>
            </a:r>
            <a:r>
              <a:rPr lang="en-US" dirty="0">
                <a:solidFill>
                  <a:srgbClr val="CC66FF"/>
                </a:solidFill>
              </a:rPr>
              <a:t>8</a:t>
            </a:r>
            <a:r>
              <a:rPr lang="en-US" dirty="0"/>
              <a:t>;</a:t>
            </a:r>
          </a:p>
          <a:p>
            <a:r>
              <a:rPr lang="en-US" dirty="0"/>
              <a:t>x += </a:t>
            </a:r>
            <a:r>
              <a:rPr lang="en-US" dirty="0">
                <a:solidFill>
                  <a:srgbClr val="CC66FF"/>
                </a:solidFill>
              </a:rPr>
              <a:t>2</a:t>
            </a:r>
            <a:r>
              <a:rPr lang="en-US" dirty="0"/>
              <a:t>;</a:t>
            </a:r>
            <a:r>
              <a:rPr lang="ru-RU" dirty="0"/>
              <a:t>    </a:t>
            </a:r>
            <a:r>
              <a:rPr lang="en-US" dirty="0">
                <a:solidFill>
                  <a:schemeClr val="bg1">
                    <a:lumMod val="65000"/>
                  </a:schemeClr>
                </a:solidFill>
              </a:rPr>
              <a:t>// 10</a:t>
            </a:r>
          </a:p>
          <a:p>
            <a:r>
              <a:rPr lang="en-US" dirty="0"/>
              <a:t>x *= </a:t>
            </a:r>
            <a:r>
              <a:rPr lang="en-US" dirty="0">
                <a:solidFill>
                  <a:srgbClr val="CC66FF"/>
                </a:solidFill>
              </a:rPr>
              <a:t>3</a:t>
            </a:r>
            <a:r>
              <a:rPr lang="en-US" dirty="0"/>
              <a:t>;</a:t>
            </a:r>
            <a:r>
              <a:rPr lang="ru-RU" dirty="0"/>
              <a:t>    </a:t>
            </a:r>
            <a:r>
              <a:rPr lang="en-US" dirty="0">
                <a:solidFill>
                  <a:schemeClr val="bg1">
                    <a:lumMod val="65000"/>
                  </a:schemeClr>
                </a:solidFill>
              </a:rPr>
              <a:t>// 30</a:t>
            </a:r>
          </a:p>
          <a:p>
            <a:r>
              <a:rPr lang="en-US" dirty="0"/>
              <a:t>x -= </a:t>
            </a:r>
            <a:r>
              <a:rPr lang="en-US" dirty="0">
                <a:solidFill>
                  <a:srgbClr val="CC66FF"/>
                </a:solidFill>
              </a:rPr>
              <a:t>5</a:t>
            </a:r>
            <a:r>
              <a:rPr lang="en-US" dirty="0"/>
              <a:t>;</a:t>
            </a:r>
            <a:r>
              <a:rPr lang="ru-RU" dirty="0"/>
              <a:t>     </a:t>
            </a:r>
            <a:r>
              <a:rPr lang="en-US" dirty="0">
                <a:solidFill>
                  <a:schemeClr val="bg1">
                    <a:lumMod val="65000"/>
                  </a:schemeClr>
                </a:solidFill>
              </a:rPr>
              <a:t>// 25</a:t>
            </a:r>
          </a:p>
          <a:p>
            <a:r>
              <a:rPr lang="en-US" dirty="0" err="1"/>
              <a:t>cout</a:t>
            </a:r>
            <a:r>
              <a:rPr lang="en-US" dirty="0"/>
              <a:t> &lt;&lt; x ;</a:t>
            </a:r>
            <a:r>
              <a:rPr lang="ru-RU" dirty="0"/>
              <a:t>    </a:t>
            </a:r>
            <a:r>
              <a:rPr lang="en-US" dirty="0">
                <a:solidFill>
                  <a:schemeClr val="bg1">
                    <a:lumMod val="65000"/>
                  </a:schemeClr>
                </a:solidFill>
              </a:rPr>
              <a:t>//</a:t>
            </a:r>
            <a:r>
              <a:rPr lang="ru-RU" dirty="0">
                <a:solidFill>
                  <a:schemeClr val="bg1">
                    <a:lumMod val="65000"/>
                  </a:schemeClr>
                </a:solidFill>
              </a:rPr>
              <a:t> будет выведено 25</a:t>
            </a:r>
          </a:p>
        </p:txBody>
      </p:sp>
      <p:sp>
        <p:nvSpPr>
          <p:cNvPr id="5" name="Объект 2">
            <a:extLst>
              <a:ext uri="{FF2B5EF4-FFF2-40B4-BE49-F238E27FC236}">
                <a16:creationId xmlns:a16="http://schemas.microsoft.com/office/drawing/2014/main" id="{B20AD017-F850-4923-AE71-C2EA2BF924D7}"/>
              </a:ext>
            </a:extLst>
          </p:cNvPr>
          <p:cNvSpPr txBox="1">
            <a:spLocks/>
          </p:cNvSpPr>
          <p:nvPr/>
        </p:nvSpPr>
        <p:spPr>
          <a:xfrm>
            <a:off x="4473910" y="1798043"/>
            <a:ext cx="3002357" cy="486108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CC66FF"/>
                </a:solidFill>
              </a:rPr>
              <a:t>int</a:t>
            </a:r>
            <a:r>
              <a:rPr lang="en-US" dirty="0"/>
              <a:t> d = </a:t>
            </a:r>
            <a:r>
              <a:rPr lang="en-US" dirty="0">
                <a:solidFill>
                  <a:srgbClr val="CC66FF"/>
                </a:solidFill>
              </a:rPr>
              <a:t>7</a:t>
            </a:r>
            <a:r>
              <a:rPr lang="en-US" dirty="0"/>
              <a:t>;  </a:t>
            </a:r>
            <a:endParaRPr lang="ru-RU" dirty="0"/>
          </a:p>
          <a:p>
            <a:r>
              <a:rPr lang="en-US" dirty="0"/>
              <a:t>d /= </a:t>
            </a:r>
            <a:r>
              <a:rPr lang="en-US" dirty="0">
                <a:solidFill>
                  <a:srgbClr val="CC66FF"/>
                </a:solidFill>
              </a:rPr>
              <a:t>2</a:t>
            </a:r>
            <a:r>
              <a:rPr lang="en-US" dirty="0"/>
              <a:t>;</a:t>
            </a:r>
            <a:r>
              <a:rPr lang="ru-RU" dirty="0"/>
              <a:t>    </a:t>
            </a:r>
            <a:r>
              <a:rPr lang="en-US" dirty="0">
                <a:solidFill>
                  <a:schemeClr val="bg1">
                    <a:lumMod val="65000"/>
                  </a:schemeClr>
                </a:solidFill>
              </a:rPr>
              <a:t>// 3</a:t>
            </a:r>
            <a:endParaRPr lang="ru-RU" dirty="0">
              <a:solidFill>
                <a:schemeClr val="bg1">
                  <a:lumMod val="65000"/>
                </a:schemeClr>
              </a:solidFill>
            </a:endParaRPr>
          </a:p>
          <a:p>
            <a:endParaRPr lang="en-US" dirty="0">
              <a:solidFill>
                <a:schemeClr val="bg1">
                  <a:lumMod val="65000"/>
                </a:schemeClr>
              </a:solidFill>
            </a:endParaRPr>
          </a:p>
          <a:p>
            <a:r>
              <a:rPr lang="en-US" dirty="0">
                <a:solidFill>
                  <a:srgbClr val="CC66FF"/>
                </a:solidFill>
              </a:rPr>
              <a:t>int</a:t>
            </a:r>
            <a:r>
              <a:rPr lang="en-US" dirty="0"/>
              <a:t> e = </a:t>
            </a:r>
            <a:r>
              <a:rPr lang="en-US" dirty="0">
                <a:solidFill>
                  <a:srgbClr val="CC66FF"/>
                </a:solidFill>
              </a:rPr>
              <a:t>10</a:t>
            </a:r>
            <a:r>
              <a:rPr lang="en-US" dirty="0"/>
              <a:t>; </a:t>
            </a:r>
            <a:endParaRPr lang="ru-RU" dirty="0"/>
          </a:p>
          <a:p>
            <a:r>
              <a:rPr lang="en-US" dirty="0"/>
              <a:t>e %= </a:t>
            </a:r>
            <a:r>
              <a:rPr lang="en-US" dirty="0">
                <a:solidFill>
                  <a:srgbClr val="CC66FF"/>
                </a:solidFill>
              </a:rPr>
              <a:t>4</a:t>
            </a:r>
            <a:r>
              <a:rPr lang="en-US" dirty="0"/>
              <a:t>;</a:t>
            </a:r>
            <a:r>
              <a:rPr lang="ru-RU" dirty="0"/>
              <a:t>    </a:t>
            </a:r>
            <a:r>
              <a:rPr lang="en-US" dirty="0">
                <a:solidFill>
                  <a:schemeClr val="bg1">
                    <a:lumMod val="65000"/>
                  </a:schemeClr>
                </a:solidFill>
              </a:rPr>
              <a:t>// 2</a:t>
            </a:r>
            <a:endParaRPr lang="ru-RU" dirty="0">
              <a:solidFill>
                <a:schemeClr val="bg1">
                  <a:lumMod val="65000"/>
                </a:schemeClr>
              </a:solidFill>
            </a:endParaRPr>
          </a:p>
          <a:p>
            <a:endParaRPr lang="ru-RU" dirty="0">
              <a:solidFill>
                <a:schemeClr val="bg1">
                  <a:lumMod val="65000"/>
                </a:schemeClr>
              </a:solidFill>
            </a:endParaRPr>
          </a:p>
          <a:p>
            <a:r>
              <a:rPr lang="en-US" dirty="0">
                <a:solidFill>
                  <a:srgbClr val="CC66FF"/>
                </a:solidFill>
              </a:rPr>
              <a:t>double</a:t>
            </a:r>
            <a:r>
              <a:rPr lang="en-US" dirty="0"/>
              <a:t> f = </a:t>
            </a:r>
            <a:r>
              <a:rPr lang="en-US" dirty="0">
                <a:solidFill>
                  <a:srgbClr val="CC66FF"/>
                </a:solidFill>
              </a:rPr>
              <a:t>7</a:t>
            </a:r>
            <a:r>
              <a:rPr lang="ru-RU" dirty="0">
                <a:solidFill>
                  <a:srgbClr val="CC66FF"/>
                </a:solidFill>
              </a:rPr>
              <a:t>.0</a:t>
            </a:r>
            <a:r>
              <a:rPr lang="en-US" dirty="0"/>
              <a:t>;</a:t>
            </a:r>
          </a:p>
          <a:p>
            <a:r>
              <a:rPr lang="en-US" dirty="0"/>
              <a:t>f /= </a:t>
            </a:r>
            <a:r>
              <a:rPr lang="en-US" dirty="0">
                <a:solidFill>
                  <a:srgbClr val="CC66FF"/>
                </a:solidFill>
              </a:rPr>
              <a:t>2</a:t>
            </a:r>
            <a:r>
              <a:rPr lang="en-US" dirty="0"/>
              <a:t>;    </a:t>
            </a:r>
            <a:r>
              <a:rPr lang="en-US" dirty="0">
                <a:solidFill>
                  <a:schemeClr val="bg1">
                    <a:lumMod val="65000"/>
                  </a:schemeClr>
                </a:solidFill>
              </a:rPr>
              <a:t>//3.5</a:t>
            </a:r>
            <a:endParaRPr lang="ru-RU" dirty="0">
              <a:solidFill>
                <a:schemeClr val="bg1">
                  <a:lumMod val="65000"/>
                </a:schemeClr>
              </a:solidFill>
            </a:endParaRPr>
          </a:p>
        </p:txBody>
      </p:sp>
    </p:spTree>
    <p:extLst>
      <p:ext uri="{BB962C8B-B14F-4D97-AF65-F5344CB8AC3E}">
        <p14:creationId xmlns:p14="http://schemas.microsoft.com/office/powerpoint/2010/main" val="404384817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TotalTime>
  <Words>6386</Words>
  <Application>Microsoft Office PowerPoint</Application>
  <PresentationFormat>Широкоэкранный</PresentationFormat>
  <Paragraphs>567</Paragraphs>
  <Slides>26</Slides>
  <Notes>24</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26</vt:i4>
      </vt:variant>
    </vt:vector>
  </HeadingPairs>
  <TitlesOfParts>
    <vt:vector size="30" baseType="lpstr">
      <vt:lpstr>Arial</vt:lpstr>
      <vt:lpstr>Calibri</vt:lpstr>
      <vt:lpstr>Calibri Light</vt:lpstr>
      <vt:lpstr>Тема Office</vt:lpstr>
      <vt:lpstr>Операторы и циклы.</vt:lpstr>
      <vt:lpstr>Что такое оператор?</vt:lpstr>
      <vt:lpstr>Арифметические операторы</vt:lpstr>
      <vt:lpstr>Арифметические операторы – примеры</vt:lpstr>
      <vt:lpstr>Операторы отношения (сравнения)</vt:lpstr>
      <vt:lpstr>Операторы отношения – примеры</vt:lpstr>
      <vt:lpstr>Оператор присваивания</vt:lpstr>
      <vt:lpstr>Составные операторы присваивания</vt:lpstr>
      <vt:lpstr>Составные операторы присваивания – примеры</vt:lpstr>
      <vt:lpstr>Побитовые операторы</vt:lpstr>
      <vt:lpstr>Логические операторы</vt:lpstr>
      <vt:lpstr>Что такое условные конструкции?</vt:lpstr>
      <vt:lpstr>Условные операторы if / else / else if</vt:lpstr>
      <vt:lpstr>Условные операторы if / else / else if – пример</vt:lpstr>
      <vt:lpstr>Операторы, используемые в if</vt:lpstr>
      <vt:lpstr>Операторы switch / case / break / default</vt:lpstr>
      <vt:lpstr>Тернарный оператор ?:</vt:lpstr>
      <vt:lpstr>Что такое цикл?</vt:lpstr>
      <vt:lpstr>Цикл со счётчиком (for)</vt:lpstr>
      <vt:lpstr>Цикл со счётчиком (for) – пример</vt:lpstr>
      <vt:lpstr>Цикл с предусловием (while)</vt:lpstr>
      <vt:lpstr>Цикл с постусловием (do-while)</vt:lpstr>
      <vt:lpstr>Операторы break и continue</vt:lpstr>
      <vt:lpstr>Оператор goto</vt:lpstr>
      <vt:lpstr>Вложенные циклы</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программирование на языке С++.</dc:title>
  <dc:creator>Данил Мухаметов</dc:creator>
  <cp:lastModifiedBy>Данил Мухаметов</cp:lastModifiedBy>
  <cp:revision>120</cp:revision>
  <dcterms:created xsi:type="dcterms:W3CDTF">2025-09-10T08:11:02Z</dcterms:created>
  <dcterms:modified xsi:type="dcterms:W3CDTF">2025-10-15T13:54:36Z</dcterms:modified>
</cp:coreProperties>
</file>