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2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4116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0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1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1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17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5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6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6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0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0310312-F8AF-40F0-9778-D254B1693D46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5039661-5D90-4EEF-AF95-76EFC4B8C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2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0" y="1699404"/>
            <a:ext cx="1806804" cy="232340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57152" y="1"/>
            <a:ext cx="11734848" cy="107830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프로그래밍과 문제해결 </a:t>
            </a:r>
            <a:r>
              <a:rPr lang="en-US" altLang="ko-KR" sz="6000" dirty="0" smtClean="0"/>
              <a:t>SMP</a:t>
            </a:r>
            <a:endParaRPr lang="ko-KR" altLang="en-US" sz="6000" dirty="0"/>
          </a:p>
        </p:txBody>
      </p:sp>
      <p:sp>
        <p:nvSpPr>
          <p:cNvPr id="8" name="직사각형 7"/>
          <p:cNvSpPr/>
          <p:nvPr/>
        </p:nvSpPr>
        <p:spPr>
          <a:xfrm>
            <a:off x="2732887" y="1492370"/>
            <a:ext cx="718337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8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이신범 </a:t>
            </a:r>
            <a:r>
              <a:rPr lang="en-US" altLang="ko-KR" sz="28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28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컴퓨터공학과 </a:t>
            </a:r>
            <a:r>
              <a:rPr lang="en-US" altLang="ko-KR" sz="28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18</a:t>
            </a:r>
            <a:r>
              <a:rPr lang="ko-KR" altLang="en-US" sz="28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학번 </a:t>
            </a:r>
            <a:r>
              <a:rPr lang="en-US" altLang="ko-KR" sz="28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2800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일반고</a:t>
            </a:r>
            <a:r>
              <a:rPr lang="ko-KR" altLang="en-US" sz="28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졸업</a:t>
            </a:r>
            <a:endParaRPr lang="ko-KR" altLang="en-US" sz="2800" kern="0" dirty="0">
              <a:latin typeface="함초롬바탕" panose="020306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32887" y="2274122"/>
            <a:ext cx="889095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프로그래밍 경험 </a:t>
            </a:r>
            <a:r>
              <a:rPr lang="en-US" altLang="ko-KR" sz="12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X / </a:t>
            </a:r>
            <a:r>
              <a:rPr lang="en-US" altLang="ko-KR" sz="1200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smp</a:t>
            </a:r>
            <a:r>
              <a:rPr lang="en-US" altLang="ko-KR" sz="12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200" kern="0" dirty="0" err="1">
                <a:latin typeface="함초롬바탕" panose="02030604000101010101" pitchFamily="18" charset="-127"/>
                <a:ea typeface="함초롬바탕" panose="02030604000101010101" pitchFamily="18" charset="-127"/>
              </a:rPr>
              <a:t>멘티</a:t>
            </a:r>
            <a:r>
              <a:rPr lang="ko-KR" altLang="en-US" sz="12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2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/ 2018-2</a:t>
            </a:r>
            <a:r>
              <a:rPr lang="ko-KR" altLang="en-US" sz="12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학기 프로그래밍과 문제해결 </a:t>
            </a:r>
            <a:r>
              <a:rPr lang="en-US" altLang="ko-KR" sz="12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97, 97</a:t>
            </a:r>
            <a:r>
              <a:rPr lang="ko-KR" altLang="en-US" sz="12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점으로 </a:t>
            </a:r>
            <a:r>
              <a:rPr lang="en-US" altLang="ko-KR" sz="12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A+</a:t>
            </a:r>
            <a:endParaRPr lang="ko-KR" altLang="en-US" sz="1200" kern="0" dirty="0">
              <a:latin typeface="함초롬바탕" panose="020306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32887" y="3487281"/>
            <a:ext cx="558999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수업 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시간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집중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!! // Lab </a:t>
            </a:r>
            <a:r>
              <a:rPr lang="ko-KR" altLang="en-US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시간이 무엇보다도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중요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**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2887" y="4022812"/>
            <a:ext cx="416973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2. Assignment </a:t>
            </a:r>
            <a:r>
              <a:rPr lang="en-US" altLang="ko-KR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5 + **Weekly Lab HW</a:t>
            </a:r>
            <a:endParaRPr lang="en-US" altLang="ko-KR" kern="0" dirty="0">
              <a:latin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2887" y="3093277"/>
            <a:ext cx="1229824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공부방법</a:t>
            </a:r>
            <a:r>
              <a:rPr lang="en-US" altLang="ko-KR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endParaRPr lang="ko-KR" altLang="en-US" b="1" kern="0" dirty="0">
              <a:latin typeface="함초롬바탕" panose="020306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44108" y="4686289"/>
            <a:ext cx="120738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수업진행</a:t>
            </a:r>
            <a:r>
              <a:rPr lang="en-US" altLang="ko-KR" b="1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endParaRPr lang="ko-KR" altLang="en-US" b="1" kern="0" dirty="0">
              <a:latin typeface="함초롬바탕" panose="020306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2887" y="5221820"/>
            <a:ext cx="450315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개념 설명 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&lt;&lt;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 활용 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//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기출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인터넷 문제 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40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#PPT3 [27]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5" y="1665515"/>
            <a:ext cx="11604713" cy="51924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71" y="2653392"/>
            <a:ext cx="5684635" cy="36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2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3415" y="1367722"/>
            <a:ext cx="83493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effectLst/>
                <a:latin typeface="Apple SD Gothic Neo"/>
              </a:rPr>
              <a:t>키워드는 사용 불가</a:t>
            </a:r>
            <a:r>
              <a:rPr lang="en-US" altLang="ko-KR" sz="3200" b="1" i="0" dirty="0" smtClean="0">
                <a:effectLst/>
                <a:latin typeface="Apple SD Gothic Neo"/>
              </a:rPr>
              <a:t>, </a:t>
            </a:r>
            <a:r>
              <a:rPr lang="ko-KR" altLang="en-US" sz="3200" b="1" i="0" dirty="0" smtClean="0">
                <a:effectLst/>
                <a:latin typeface="Apple SD Gothic Neo"/>
              </a:rPr>
              <a:t>포함할 수는 있다</a:t>
            </a:r>
            <a:r>
              <a:rPr lang="en-US" altLang="ko-KR" sz="3200" b="1" i="0" dirty="0" smtClean="0">
                <a:effectLst/>
                <a:latin typeface="Apple SD Gothic Neo"/>
              </a:rPr>
              <a:t>.</a:t>
            </a:r>
          </a:p>
          <a:p>
            <a:r>
              <a:rPr lang="en-US" altLang="ko-KR" sz="3200" b="1" dirty="0" smtClean="0">
                <a:latin typeface="Apple SD Gothic Neo"/>
              </a:rPr>
              <a:t>Ex) </a:t>
            </a:r>
            <a:r>
              <a:rPr lang="en-US" altLang="ko-KR" sz="3200" b="1" dirty="0" err="1" smtClean="0">
                <a:latin typeface="Apple SD Gothic Neo"/>
              </a:rPr>
              <a:t>int</a:t>
            </a:r>
            <a:r>
              <a:rPr lang="en-US" altLang="ko-KR" sz="3200" b="1" dirty="0" smtClean="0">
                <a:latin typeface="Apple SD Gothic Neo"/>
              </a:rPr>
              <a:t> (X) </a:t>
            </a:r>
            <a:r>
              <a:rPr lang="en-US" altLang="ko-KR" sz="3200" b="1" dirty="0" err="1" smtClean="0">
                <a:latin typeface="Apple SD Gothic Neo"/>
              </a:rPr>
              <a:t>aaaint</a:t>
            </a:r>
            <a:r>
              <a:rPr lang="en-US" altLang="ko-KR" sz="3200" b="1" dirty="0" smtClean="0">
                <a:latin typeface="Apple SD Gothic Neo"/>
              </a:rPr>
              <a:t> (O)</a:t>
            </a:r>
            <a:endParaRPr lang="en-US" altLang="ko-KR" sz="3200" b="1" i="0" dirty="0" smtClean="0">
              <a:effectLst/>
              <a:latin typeface="Apple SD Gothic 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effectLst/>
                <a:latin typeface="Apple SD Gothic Neo"/>
              </a:rPr>
              <a:t>공백이 있어선 안된다</a:t>
            </a:r>
            <a:r>
              <a:rPr lang="en-US" altLang="ko-KR" sz="3200" b="1" i="0" dirty="0" smtClean="0">
                <a:effectLst/>
                <a:latin typeface="Apple SD Gothic Neo"/>
              </a:rPr>
              <a:t>.</a:t>
            </a:r>
          </a:p>
          <a:p>
            <a:r>
              <a:rPr lang="en-US" altLang="ko-KR" sz="3200" b="1" dirty="0" smtClean="0">
                <a:latin typeface="Apple SD Gothic Neo"/>
              </a:rPr>
              <a:t>Ex) ab </a:t>
            </a:r>
            <a:r>
              <a:rPr lang="en-US" altLang="ko-KR" sz="3200" b="1" dirty="0" err="1" smtClean="0">
                <a:latin typeface="Apple SD Gothic Neo"/>
              </a:rPr>
              <a:t>ced</a:t>
            </a:r>
            <a:r>
              <a:rPr lang="en-US" altLang="ko-KR" sz="3200" b="1" dirty="0" smtClean="0">
                <a:latin typeface="Apple SD Gothic Neo"/>
              </a:rPr>
              <a:t> = 7;</a:t>
            </a:r>
            <a:endParaRPr lang="en-US" altLang="ko-KR" sz="3200" b="1" i="0" dirty="0" smtClean="0">
              <a:effectLst/>
              <a:latin typeface="Apple SD Gothic 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effectLst/>
                <a:latin typeface="Apple SD Gothic Neo"/>
              </a:rPr>
              <a:t>첫 글자에 숫자를 쓰면 안된다</a:t>
            </a:r>
            <a:endParaRPr lang="en-US" altLang="ko-KR" sz="3200" b="1" i="0" dirty="0" smtClean="0">
              <a:effectLst/>
              <a:latin typeface="Apple SD Gothic Neo"/>
            </a:endParaRPr>
          </a:p>
          <a:p>
            <a:r>
              <a:rPr lang="en-US" altLang="ko-KR" sz="3200" b="1" dirty="0" smtClean="0">
                <a:latin typeface="Apple SD Gothic Neo"/>
              </a:rPr>
              <a:t>Ex) 1abc = 7;</a:t>
            </a:r>
            <a:endParaRPr lang="en-US" altLang="ko-KR" sz="3200" b="1" i="0" dirty="0" smtClean="0">
              <a:effectLst/>
              <a:latin typeface="Apple SD Gothic 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effectLst/>
                <a:latin typeface="Apple SD Gothic Neo"/>
              </a:rPr>
              <a:t>대소문자를 구별한다</a:t>
            </a:r>
            <a:r>
              <a:rPr lang="en-US" altLang="ko-KR" sz="3200" b="1" i="0" dirty="0" smtClean="0">
                <a:effectLst/>
                <a:latin typeface="Apple SD Gothic Neo"/>
              </a:rPr>
              <a:t>.</a:t>
            </a:r>
          </a:p>
          <a:p>
            <a:r>
              <a:rPr lang="en-US" altLang="ko-KR" sz="3200" b="1" i="0" dirty="0" smtClean="0">
                <a:effectLst/>
                <a:latin typeface="Apple SD Gothic Neo"/>
              </a:rPr>
              <a:t>Ex) </a:t>
            </a:r>
            <a:r>
              <a:rPr lang="en-US" altLang="ko-KR" sz="3200" b="1" i="0" dirty="0" err="1" smtClean="0">
                <a:effectLst/>
                <a:latin typeface="Apple SD Gothic Neo"/>
              </a:rPr>
              <a:t>abc</a:t>
            </a:r>
            <a:r>
              <a:rPr lang="en-US" altLang="ko-KR" sz="3200" b="1" i="0" dirty="0" smtClean="0">
                <a:effectLst/>
                <a:latin typeface="Apple SD Gothic Neo"/>
              </a:rPr>
              <a:t> != </a:t>
            </a:r>
            <a:r>
              <a:rPr lang="en-US" altLang="ko-KR" sz="3200" b="1" i="0" dirty="0" err="1" smtClean="0">
                <a:effectLst/>
                <a:latin typeface="Apple SD Gothic Neo"/>
              </a:rPr>
              <a:t>Abc</a:t>
            </a:r>
            <a:r>
              <a:rPr lang="en-US" altLang="ko-KR" sz="3200" b="1" i="0" dirty="0" smtClean="0">
                <a:effectLst/>
                <a:latin typeface="Apple SD Gothic Neo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i="0" dirty="0" smtClean="0">
                <a:effectLst/>
                <a:latin typeface="Apple SD Gothic Neo"/>
              </a:rPr>
              <a:t>특수문자는 대부분 사용할 수 없다</a:t>
            </a:r>
            <a:r>
              <a:rPr lang="en-US" altLang="ko-KR" sz="3200" b="1" i="0" dirty="0" smtClean="0">
                <a:effectLst/>
                <a:latin typeface="Apple SD Gothic Neo"/>
              </a:rPr>
              <a:t>.</a:t>
            </a:r>
          </a:p>
          <a:p>
            <a:r>
              <a:rPr lang="en-US" altLang="ko-KR" sz="3200" b="1" dirty="0" smtClean="0">
                <a:latin typeface="Apple SD Gothic Neo"/>
              </a:rPr>
              <a:t>ex) @@a = 7;</a:t>
            </a:r>
            <a:endParaRPr lang="en-US" altLang="ko-KR" sz="3200" b="1" i="0" dirty="0"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95036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43415" y="1546163"/>
            <a:ext cx="97802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Apple SD Gothic Neo"/>
              </a:rPr>
              <a:t>보통 변수나 </a:t>
            </a:r>
            <a:r>
              <a:rPr lang="ko-KR" altLang="en-US" b="1" dirty="0" err="1" smtClean="0">
                <a:latin typeface="Apple SD Gothic Neo"/>
              </a:rPr>
              <a:t>함수명을</a:t>
            </a:r>
            <a:r>
              <a:rPr lang="ko-KR" altLang="en-US" b="1" dirty="0" smtClean="0">
                <a:latin typeface="Apple SD Gothic Neo"/>
              </a:rPr>
              <a:t> 사용할 때는</a:t>
            </a:r>
            <a:r>
              <a:rPr lang="en-US" altLang="ko-KR" b="1" dirty="0" smtClean="0">
                <a:latin typeface="Apple SD Gothic Neo"/>
              </a:rPr>
              <a:t>, </a:t>
            </a:r>
            <a:r>
              <a:rPr lang="ko-KR" altLang="en-US" b="1" dirty="0" smtClean="0">
                <a:latin typeface="Apple SD Gothic Neo"/>
              </a:rPr>
              <a:t>둘 중 하나의 방법을 일관적으로 사용하는 것이 관습이다</a:t>
            </a:r>
            <a:r>
              <a:rPr lang="en-US" altLang="ko-KR" b="1" dirty="0" smtClean="0">
                <a:latin typeface="Apple SD Gothic Neo"/>
              </a:rPr>
              <a:t>.</a:t>
            </a:r>
          </a:p>
          <a:p>
            <a:endParaRPr lang="en-US" altLang="ko-KR" b="1" dirty="0">
              <a:latin typeface="Apple SD Gothic Neo"/>
            </a:endParaRPr>
          </a:p>
          <a:p>
            <a:endParaRPr lang="en-US" altLang="ko-KR" b="1" dirty="0">
              <a:latin typeface="Apple SD Gothic Neo"/>
            </a:endParaRPr>
          </a:p>
          <a:p>
            <a:pPr marL="342900" indent="-342900">
              <a:buAutoNum type="arabicParenR"/>
            </a:pPr>
            <a:r>
              <a:rPr lang="en-US" altLang="ko-KR" b="1" dirty="0" err="1" smtClean="0">
                <a:latin typeface="Apple SD Gothic Neo"/>
              </a:rPr>
              <a:t>abc_cd_efg</a:t>
            </a:r>
            <a:r>
              <a:rPr lang="en-US" altLang="ko-KR" b="1" dirty="0" smtClean="0">
                <a:latin typeface="Apple SD Gothic Neo"/>
              </a:rPr>
              <a:t> </a:t>
            </a:r>
            <a:r>
              <a:rPr lang="ko-KR" altLang="en-US" b="1" dirty="0" smtClean="0">
                <a:latin typeface="Apple SD Gothic Neo"/>
              </a:rPr>
              <a:t>와 같이 띄어쓰기 대신 </a:t>
            </a:r>
            <a:r>
              <a:rPr lang="en-US" altLang="ko-KR" b="1" dirty="0" smtClean="0">
                <a:latin typeface="Apple SD Gothic Neo"/>
              </a:rPr>
              <a:t>_ </a:t>
            </a:r>
            <a:r>
              <a:rPr lang="ko-KR" altLang="en-US" b="1" dirty="0" smtClean="0">
                <a:latin typeface="Apple SD Gothic Neo"/>
              </a:rPr>
              <a:t>사용</a:t>
            </a:r>
            <a:endParaRPr lang="en-US" altLang="ko-KR" b="1" dirty="0" smtClean="0">
              <a:latin typeface="Apple SD Gothic Neo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Apple SD Gothic Neo"/>
            </a:endParaRPr>
          </a:p>
          <a:p>
            <a:pPr marL="342900" indent="-342900">
              <a:buAutoNum type="arabicParenR"/>
            </a:pPr>
            <a:r>
              <a:rPr lang="en-US" altLang="ko-KR" b="1" dirty="0" err="1" smtClean="0">
                <a:latin typeface="Apple SD Gothic Neo"/>
              </a:rPr>
              <a:t>MyNameIs</a:t>
            </a:r>
            <a:r>
              <a:rPr lang="en-US" altLang="ko-KR" b="1" dirty="0" smtClean="0">
                <a:latin typeface="Apple SD Gothic Neo"/>
              </a:rPr>
              <a:t> = 222 ; </a:t>
            </a:r>
            <a:r>
              <a:rPr lang="ko-KR" altLang="en-US" b="1" dirty="0" smtClean="0">
                <a:latin typeface="Apple SD Gothic Neo"/>
              </a:rPr>
              <a:t>와 같이 띄어쓰기 대신 대문자 사용</a:t>
            </a:r>
            <a:endParaRPr lang="en-US" altLang="ko-KR" b="1" dirty="0"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58680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43415" y="1546163"/>
            <a:ext cx="317266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pple SD Gothic Neo"/>
              </a:rPr>
              <a:t>&lt;</a:t>
            </a:r>
            <a:r>
              <a:rPr lang="ko-KR" altLang="en-US" b="1" dirty="0" smtClean="0">
                <a:latin typeface="Apple SD Gothic Neo"/>
              </a:rPr>
              <a:t>연산자</a:t>
            </a:r>
            <a:r>
              <a:rPr lang="en-US" altLang="ko-KR" b="1" dirty="0" smtClean="0">
                <a:latin typeface="Apple SD Gothic Neo"/>
              </a:rPr>
              <a:t>&gt;</a:t>
            </a:r>
          </a:p>
          <a:p>
            <a:r>
              <a:rPr lang="ko-KR" altLang="en-US" b="1" dirty="0" smtClean="0">
                <a:latin typeface="Apple SD Gothic Neo"/>
              </a:rPr>
              <a:t>우선 순위 외우기</a:t>
            </a:r>
            <a:r>
              <a:rPr lang="en-US" altLang="ko-KR" b="1" dirty="0" smtClean="0">
                <a:latin typeface="Apple SD Gothic Neo"/>
              </a:rPr>
              <a:t>.</a:t>
            </a:r>
          </a:p>
          <a:p>
            <a:endParaRPr lang="en-US" altLang="ko-KR" b="1" dirty="0">
              <a:latin typeface="Apple SD Gothic Neo"/>
            </a:endParaRPr>
          </a:p>
          <a:p>
            <a:endParaRPr lang="en-US" altLang="ko-KR" b="1" dirty="0" smtClean="0">
              <a:latin typeface="Apple SD Gothic Neo"/>
            </a:endParaRPr>
          </a:p>
          <a:p>
            <a:r>
              <a:rPr lang="en-US" altLang="ko-KR" b="1" dirty="0" err="1" smtClean="0">
                <a:latin typeface="Apple SD Gothic Neo"/>
              </a:rPr>
              <a:t>Num</a:t>
            </a:r>
            <a:r>
              <a:rPr lang="en-US" altLang="ko-KR" b="1" dirty="0" smtClean="0">
                <a:latin typeface="Apple SD Gothic Neo"/>
              </a:rPr>
              <a:t> = A + B * C – ( E + G )</a:t>
            </a:r>
          </a:p>
          <a:p>
            <a:endParaRPr lang="en-US" altLang="ko-KR" b="1" dirty="0">
              <a:latin typeface="Apple SD Gothic Neo"/>
            </a:endParaRPr>
          </a:p>
          <a:p>
            <a:endParaRPr lang="en-US" altLang="ko-KR" b="1" dirty="0">
              <a:latin typeface="Apple SD Gothic Neo"/>
            </a:endParaRPr>
          </a:p>
        </p:txBody>
      </p:sp>
      <p:pic>
        <p:nvPicPr>
          <p:cNvPr id="6146" name="Picture 2" descr="https://modoocode.com/img/205C9C4F501D010E144AA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758" y="783771"/>
            <a:ext cx="7435642" cy="54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6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#PPT4 [5]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507737" y="1357745"/>
            <a:ext cx="5514109" cy="4209314"/>
            <a:chOff x="6359236" y="875304"/>
            <a:chExt cx="5514109" cy="4209314"/>
          </a:xfrm>
        </p:grpSpPr>
        <p:sp>
          <p:nvSpPr>
            <p:cNvPr id="7" name="직사각형 6"/>
            <p:cNvSpPr/>
            <p:nvPr/>
          </p:nvSpPr>
          <p:spPr>
            <a:xfrm>
              <a:off x="6359236" y="1357745"/>
              <a:ext cx="5514109" cy="3726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560529" y="1655998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x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031854" y="1655998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y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49469" y="2032441"/>
              <a:ext cx="2119746" cy="11222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20794" y="2032441"/>
              <a:ext cx="2119746" cy="11222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767476" y="875304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Add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00010" y="1357745"/>
            <a:ext cx="5514109" cy="4209314"/>
            <a:chOff x="6359236" y="875304"/>
            <a:chExt cx="5514109" cy="4209314"/>
          </a:xfrm>
        </p:grpSpPr>
        <p:sp>
          <p:nvSpPr>
            <p:cNvPr id="13" name="직사각형 12"/>
            <p:cNvSpPr/>
            <p:nvPr/>
          </p:nvSpPr>
          <p:spPr>
            <a:xfrm>
              <a:off x="6359236" y="1357745"/>
              <a:ext cx="5514109" cy="3726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60529" y="1655998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x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031854" y="1655998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Int</a:t>
              </a:r>
              <a:r>
                <a:rPr lang="en-US" altLang="ko-KR" dirty="0" smtClean="0"/>
                <a:t> y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49469" y="2032441"/>
              <a:ext cx="2119746" cy="11222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320794" y="2032441"/>
              <a:ext cx="2119746" cy="11222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767476" y="875304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Add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929543" y="29258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00868" y="29258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37270" y="29422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308595" y="292586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7" name="꺾인 연결선 26"/>
          <p:cNvCxnSpPr>
            <a:stCxn id="16" idx="2"/>
            <a:endCxn id="5" idx="2"/>
          </p:cNvCxnSpPr>
          <p:nvPr/>
        </p:nvCxnSpPr>
        <p:spPr>
          <a:xfrm rot="16200000" flipH="1">
            <a:off x="5103979" y="683236"/>
            <a:ext cx="12700" cy="59077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7" idx="0"/>
            <a:endCxn id="8" idx="0"/>
          </p:cNvCxnSpPr>
          <p:nvPr/>
        </p:nvCxnSpPr>
        <p:spPr>
          <a:xfrm rot="5400000" flipH="1" flipV="1">
            <a:off x="7575304" y="-438981"/>
            <a:ext cx="12700" cy="59077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696066" y="4229572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Int</a:t>
            </a:r>
            <a:r>
              <a:rPr lang="en-US" altLang="ko-KR" dirty="0" smtClean="0"/>
              <a:t> sum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150116" y="4746616"/>
            <a:ext cx="2250752" cy="6873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168672" y="219189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A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55645" y="217500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19039" y="494653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0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4" y="-2865990"/>
            <a:ext cx="11648585" cy="4041648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#HW </a:t>
            </a:r>
            <a:r>
              <a:rPr lang="ko-KR" altLang="en-US" sz="6000" dirty="0" smtClean="0"/>
              <a:t>계산기 만들기 </a:t>
            </a:r>
            <a:r>
              <a:rPr lang="en-US" altLang="ko-KR" sz="6000" dirty="0" smtClean="0"/>
              <a:t>with </a:t>
            </a:r>
            <a:r>
              <a:rPr lang="ko-KR" altLang="en-US" sz="6000" dirty="0" smtClean="0"/>
              <a:t>함수</a:t>
            </a:r>
            <a:endParaRPr lang="ko-KR" altLang="en-US" sz="6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682"/>
            <a:ext cx="4637377" cy="53056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78" y="1347490"/>
            <a:ext cx="5457825" cy="4191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78" y="1943184"/>
            <a:ext cx="5791200" cy="4095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178" y="2613966"/>
            <a:ext cx="5762625" cy="4572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178" y="3306480"/>
            <a:ext cx="5838825" cy="5524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168178" y="4116661"/>
            <a:ext cx="419377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Main </a:t>
            </a:r>
            <a:r>
              <a:rPr lang="ko-KR" altLang="en-US" dirty="0" smtClean="0"/>
              <a:t>함수에 변수는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사용가능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add, sub,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, div </a:t>
            </a:r>
            <a:r>
              <a:rPr lang="ko-KR" altLang="en-US" dirty="0" smtClean="0"/>
              <a:t>함수를 이용할 것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캐스팅      검색하여 공부한 뒤 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1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57152" y="1"/>
            <a:ext cx="11734848" cy="107830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프로그래밍과 문제해결 </a:t>
            </a:r>
            <a:r>
              <a:rPr lang="en-US" altLang="ko-KR" sz="6000" dirty="0" smtClean="0"/>
              <a:t>SMP</a:t>
            </a:r>
            <a:endParaRPr lang="ko-KR" altLang="en-US" sz="6000" dirty="0"/>
          </a:p>
        </p:txBody>
      </p:sp>
      <p:sp>
        <p:nvSpPr>
          <p:cNvPr id="2" name="직사각형 1"/>
          <p:cNvSpPr/>
          <p:nvPr/>
        </p:nvSpPr>
        <p:spPr>
          <a:xfrm>
            <a:off x="845240" y="1812350"/>
            <a:ext cx="2451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Assignment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845240" y="2761840"/>
            <a:ext cx="922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1)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시작 전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몇 개의 함수를 어떻게 이용할 것인지 초안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(1~2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페이지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을 보내서 검토를 받는다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240" y="3311221"/>
            <a:ext cx="862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2)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오류가 나는 부분은 디버깅하여 답을 찾아보고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기술적인 문제라면 도움을 받는다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5240" y="3860602"/>
            <a:ext cx="8464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3) Assignment</a:t>
            </a:r>
            <a:r>
              <a:rPr lang="ko-KR" altLang="en-US" dirty="0" smtClean="0"/>
              <a:t>를 직접 </a:t>
            </a:r>
            <a:r>
              <a:rPr lang="ko-KR" altLang="en-US" dirty="0" err="1" smtClean="0"/>
              <a:t>짜준다던가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함수를 구현해주는 등 직접적인 도움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8214" y="4409983"/>
            <a:ext cx="834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무조건 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ASSN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마감 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주 전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초안을 보낼 것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kern="0" dirty="0" err="1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smp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시간에 한 번은 도와줄 수 있도록</a:t>
            </a:r>
            <a:r>
              <a:rPr lang="en-US" altLang="ko-KR" kern="0" dirty="0" smtClean="0"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45240" y="4959364"/>
            <a:ext cx="9149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모든 과목의 교수님</a:t>
            </a:r>
            <a:r>
              <a:rPr lang="en-US" altLang="ko-KR" dirty="0"/>
              <a:t>, </a:t>
            </a:r>
            <a:r>
              <a:rPr lang="ko-KR" altLang="en-US" dirty="0"/>
              <a:t>조교님 성함 퀴즈 및 중간</a:t>
            </a:r>
            <a:r>
              <a:rPr lang="en-US" altLang="ko-KR" dirty="0"/>
              <a:t>/</a:t>
            </a:r>
            <a:r>
              <a:rPr lang="ko-KR" altLang="en-US" dirty="0"/>
              <a:t>기말 전 한 번 외우기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3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#PPT2 [4]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3415" y="2024744"/>
            <a:ext cx="9418320" cy="1691640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8Byte = 00000000 ​∼11111111 ​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=0∼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255 =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0∼0xFF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94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#PPT2 [5]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5" y="1926772"/>
            <a:ext cx="7194312" cy="4098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727" y="3559629"/>
            <a:ext cx="3959987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1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#PPT2 [16]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3415" y="2061223"/>
            <a:ext cx="6484147" cy="3454016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6188"/>
                </a:solidFill>
                <a:effectLst/>
                <a:latin typeface="+mn-ea"/>
              </a:rPr>
              <a:t>#</a:t>
            </a:r>
            <a:r>
              <a:rPr kumimoji="0" lang="ko-KR" altLang="ko-KR" sz="3600" b="0" i="0" u="none" strike="noStrike" cap="none" normalizeH="0" baseline="0" dirty="0" err="1" smtClean="0">
                <a:ln>
                  <a:noFill/>
                </a:ln>
                <a:solidFill>
                  <a:srgbClr val="FF6188"/>
                </a:solidFill>
                <a:effectLst/>
                <a:latin typeface="+mn-ea"/>
              </a:rPr>
              <a:t>include</a:t>
            </a:r>
            <a:r>
              <a:rPr lang="en-US" altLang="ko-KR" sz="3600" dirty="0">
                <a:solidFill>
                  <a:srgbClr val="FFFFFF"/>
                </a:solidFill>
                <a:latin typeface="+mn-ea"/>
              </a:rPr>
              <a:t> 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D866"/>
                </a:solidFill>
                <a:effectLst/>
                <a:latin typeface="+mn-ea"/>
              </a:rPr>
              <a:t>&lt;</a:t>
            </a:r>
            <a:r>
              <a:rPr kumimoji="0" lang="ko-KR" altLang="ko-KR" sz="3600" b="0" i="0" u="none" strike="noStrike" cap="none" normalizeH="0" baseline="0" dirty="0" err="1" smtClean="0">
                <a:ln>
                  <a:noFill/>
                </a:ln>
                <a:solidFill>
                  <a:srgbClr val="FFD866"/>
                </a:solidFill>
                <a:effectLst/>
                <a:latin typeface="+mn-ea"/>
              </a:rPr>
              <a:t>stdio.h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D866"/>
                </a:solidFill>
                <a:effectLst/>
                <a:latin typeface="+mn-ea"/>
              </a:rPr>
              <a:t>&gt;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</a:rPr>
              <a:t> </a:t>
            </a:r>
            <a:endParaRPr kumimoji="0" lang="en-US" altLang="ko-KR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 err="1" smtClean="0">
                <a:ln>
                  <a:noFill/>
                </a:ln>
                <a:solidFill>
                  <a:srgbClr val="78DCE8"/>
                </a:solidFill>
                <a:effectLst/>
                <a:latin typeface="+mn-ea"/>
              </a:rPr>
              <a:t>int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</a:rPr>
              <a:t> </a:t>
            </a:r>
            <a:r>
              <a:rPr kumimoji="0" lang="ko-KR" altLang="ko-KR" sz="3600" b="0" i="0" u="none" strike="noStrike" cap="none" normalizeH="0" baseline="0" dirty="0" err="1" smtClean="0">
                <a:ln>
                  <a:noFill/>
                </a:ln>
                <a:solidFill>
                  <a:srgbClr val="A9DC76"/>
                </a:solidFill>
                <a:effectLst/>
                <a:latin typeface="+mn-ea"/>
              </a:rPr>
              <a:t>main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</a:rPr>
              <a:t>() {</a:t>
            </a: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</a:rPr>
              <a:t> </a:t>
            </a:r>
            <a:r>
              <a:rPr lang="en-US" altLang="ko-KR" sz="3600" dirty="0" smtClean="0">
                <a:solidFill>
                  <a:srgbClr val="FFFFFF"/>
                </a:solidFill>
                <a:latin typeface="+mn-ea"/>
                <a:sym typeface="Wingdings" panose="05000000000000000000" pitchFamily="2" charset="2"/>
              </a:rPr>
              <a:t>== (void)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</a:rPr>
              <a:t> </a:t>
            </a:r>
            <a:endParaRPr kumimoji="0" lang="en-US" altLang="ko-KR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600" dirty="0">
                <a:solidFill>
                  <a:srgbClr val="FFFFFF"/>
                </a:solidFill>
                <a:latin typeface="+mn-ea"/>
              </a:rPr>
              <a:t>	</a:t>
            </a:r>
            <a:r>
              <a:rPr kumimoji="0" lang="ko-KR" altLang="ko-KR" sz="3600" b="0" i="0" u="none" strike="noStrike" cap="none" normalizeH="0" baseline="0" dirty="0" err="1" smtClean="0">
                <a:ln>
                  <a:noFill/>
                </a:ln>
                <a:solidFill>
                  <a:srgbClr val="A9DC76"/>
                </a:solidFill>
                <a:effectLst/>
                <a:latin typeface="+mn-ea"/>
              </a:rPr>
              <a:t>printf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</a:rPr>
              <a:t>(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D866"/>
                </a:solidFill>
                <a:effectLst/>
                <a:latin typeface="+mn-ea"/>
              </a:rPr>
              <a:t>"</a:t>
            </a:r>
            <a:r>
              <a:rPr kumimoji="0" lang="ko-KR" altLang="ko-KR" sz="3600" b="0" i="0" u="none" strike="noStrike" cap="none" normalizeH="0" baseline="0" dirty="0" err="1" smtClean="0">
                <a:ln>
                  <a:noFill/>
                </a:ln>
                <a:solidFill>
                  <a:srgbClr val="FFD866"/>
                </a:solidFill>
                <a:effectLst/>
                <a:latin typeface="+mn-ea"/>
              </a:rPr>
              <a:t>Hello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D866"/>
                </a:solidFill>
                <a:effectLst/>
                <a:latin typeface="+mn-ea"/>
              </a:rPr>
              <a:t>, World! \</a:t>
            </a:r>
            <a:r>
              <a:rPr kumimoji="0" lang="ko-KR" altLang="ko-KR" sz="3600" b="0" i="0" u="none" strike="noStrike" cap="none" normalizeH="0" baseline="0" dirty="0" err="1" smtClean="0">
                <a:ln>
                  <a:noFill/>
                </a:ln>
                <a:solidFill>
                  <a:srgbClr val="FFD866"/>
                </a:solidFill>
                <a:effectLst/>
                <a:latin typeface="+mn-ea"/>
              </a:rPr>
              <a:t>n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D866"/>
                </a:solidFill>
                <a:effectLst/>
                <a:latin typeface="+mn-ea"/>
              </a:rPr>
              <a:t>"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</a:rPr>
              <a:t>);</a:t>
            </a:r>
            <a:endParaRPr kumimoji="0" lang="en-US" altLang="ko-KR" sz="3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600" dirty="0">
              <a:solidFill>
                <a:srgbClr val="FFFFFF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 err="1" smtClean="0">
                <a:ln>
                  <a:noFill/>
                </a:ln>
                <a:solidFill>
                  <a:srgbClr val="FF6188"/>
                </a:solidFill>
                <a:effectLst/>
                <a:latin typeface="+mn-ea"/>
              </a:rPr>
              <a:t>return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</a:rPr>
              <a:t> 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AB9DF2"/>
                </a:solidFill>
                <a:effectLst/>
                <a:latin typeface="+mn-ea"/>
              </a:rPr>
              <a:t>0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ea"/>
              </a:rPr>
              <a:t>; }</a:t>
            </a:r>
            <a:r>
              <a:rPr kumimoji="0" lang="ko-KR" altLang="ko-K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1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#PPT3 [5]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573" y="1662023"/>
            <a:ext cx="5537427" cy="5195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5" y="1662023"/>
            <a:ext cx="5674859" cy="5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#PPT3 [9]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573" y="1662023"/>
            <a:ext cx="5537427" cy="5195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5" y="1662023"/>
            <a:ext cx="5674859" cy="5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7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114" y="1175658"/>
            <a:ext cx="11648585" cy="56823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/>
              <a:t>바뀔 수 있는 어떤 값을 보관하는 곳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#PPT3 [10]</a:t>
            </a:r>
            <a:endParaRPr lang="ko-KR" altLang="en-US" dirty="0"/>
          </a:p>
        </p:txBody>
      </p:sp>
      <p:pic>
        <p:nvPicPr>
          <p:cNvPr id="3074" name="Picture 2" descr="https://modoocode.com/img/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85" y="1423697"/>
            <a:ext cx="5819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odoocode.com/img/1411621C49EF238BBD31DF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6" y="1530802"/>
            <a:ext cx="39243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34828" y="2852447"/>
            <a:ext cx="22049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RAM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6829" y="4970761"/>
            <a:ext cx="7547259" cy="1236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5400" b="1" kern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minearal = mineral + 8</a:t>
            </a:r>
            <a:endParaRPr lang="en-US" altLang="ko-KR" sz="54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3415" y="-2865990"/>
            <a:ext cx="9418320" cy="4041648"/>
          </a:xfrm>
        </p:spPr>
        <p:txBody>
          <a:bodyPr/>
          <a:lstStyle/>
          <a:p>
            <a:r>
              <a:rPr lang="en-US" altLang="ko-KR" dirty="0" smtClean="0"/>
              <a:t>#PPT3 [10]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5" y="1926772"/>
            <a:ext cx="7194312" cy="4098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727" y="3559629"/>
            <a:ext cx="3959987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574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117</TotalTime>
  <Words>411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Apple SD Gothic Neo</vt:lpstr>
      <vt:lpstr>맑은 고딕</vt:lpstr>
      <vt:lpstr>함초롬바탕</vt:lpstr>
      <vt:lpstr>Arial</vt:lpstr>
      <vt:lpstr>Century Schoolbook</vt:lpstr>
      <vt:lpstr>Wingdings</vt:lpstr>
      <vt:lpstr>Wingdings 2</vt:lpstr>
      <vt:lpstr>View</vt:lpstr>
      <vt:lpstr>프로그래밍과 문제해결 SMP</vt:lpstr>
      <vt:lpstr>프로그래밍과 문제해결 SMP</vt:lpstr>
      <vt:lpstr>#PPT2 [4]</vt:lpstr>
      <vt:lpstr>#PPT2 [5]</vt:lpstr>
      <vt:lpstr>#PPT2 [16]</vt:lpstr>
      <vt:lpstr>#PPT3 [5]</vt:lpstr>
      <vt:lpstr>#PPT3 [9]</vt:lpstr>
      <vt:lpstr>#PPT3 [10]</vt:lpstr>
      <vt:lpstr>#PPT3 [10]</vt:lpstr>
      <vt:lpstr>#PPT3 [27]</vt:lpstr>
      <vt:lpstr>#PPT3</vt:lpstr>
      <vt:lpstr>#PPT3</vt:lpstr>
      <vt:lpstr>#PPT3</vt:lpstr>
      <vt:lpstr>#PPT4 [5]</vt:lpstr>
      <vt:lpstr>#HW 계산기 만들기 with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#PPT2 [4]</dc:title>
  <dc:creator>이신범</dc:creator>
  <cp:lastModifiedBy>이신범</cp:lastModifiedBy>
  <cp:revision>13</cp:revision>
  <dcterms:created xsi:type="dcterms:W3CDTF">2020-03-31T13:40:35Z</dcterms:created>
  <dcterms:modified xsi:type="dcterms:W3CDTF">2020-04-02T11:58:02Z</dcterms:modified>
</cp:coreProperties>
</file>