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73" r:id="rId9"/>
    <p:sldId id="263" r:id="rId10"/>
    <p:sldId id="272" r:id="rId11"/>
    <p:sldId id="271" r:id="rId12"/>
    <p:sldId id="264" r:id="rId13"/>
    <p:sldId id="274" r:id="rId14"/>
    <p:sldId id="269" r:id="rId15"/>
    <p:sldId id="275" r:id="rId16"/>
    <p:sldId id="260" r:id="rId17"/>
    <p:sldId id="265" r:id="rId18"/>
    <p:sldId id="266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8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2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2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6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5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8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AEE2-C3A9-484A-A6C4-8AAB963718B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ED7B-911B-4E76-A585-2157305EF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3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oark7.github.io/programming/algorithm/tower-of-hano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6073" y="375356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*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재귀함수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포인터 개념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*배열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+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구조체 개념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2020-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프로그래밍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SMP </a:t>
            </a:r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  <a:ea typeface="+mj-ea"/>
              </a:rPr>
              <a:t>회차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994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39" y="210234"/>
            <a:ext cx="5865779" cy="6453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5525310" y="5369668"/>
            <a:ext cx="1089498" cy="204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5812" y="3832698"/>
            <a:ext cx="165371" cy="191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83894" y="1225897"/>
            <a:ext cx="2469206" cy="265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프로그래밍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SMP 5</a:t>
            </a:r>
            <a:r>
              <a:rPr lang="ko-KR" altLang="en-US" b="1" dirty="0">
                <a:solidFill>
                  <a:schemeClr val="bg1"/>
                </a:solidFill>
              </a:rPr>
              <a:t>차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8811" y="520461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Int</a:t>
            </a:r>
            <a:r>
              <a:rPr lang="ko-KR" altLang="en-US" b="1" dirty="0" smtClean="0">
                <a:solidFill>
                  <a:schemeClr val="bg1"/>
                </a:solidFill>
              </a:rPr>
              <a:t>* </a:t>
            </a:r>
            <a:r>
              <a:rPr lang="en-US" altLang="ko-KR" b="1" dirty="0" smtClean="0">
                <a:solidFill>
                  <a:schemeClr val="bg1"/>
                </a:solidFill>
              </a:rPr>
              <a:t>b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 flipV="1">
            <a:off x="2156664" y="5369668"/>
            <a:ext cx="635175" cy="19615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9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" y="1389316"/>
            <a:ext cx="7086600" cy="5286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025" y="2451145"/>
            <a:ext cx="2905125" cy="3857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33728" y="512153"/>
            <a:ext cx="37117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b="1" dirty="0" smtClean="0">
                <a:solidFill>
                  <a:schemeClr val="bg1"/>
                </a:solidFill>
              </a:rPr>
              <a:t> score[10]</a:t>
            </a:r>
            <a:r>
              <a:rPr lang="ko-KR" altLang="en-US" b="1" dirty="0" smtClean="0">
                <a:solidFill>
                  <a:schemeClr val="bg1"/>
                </a:solidFill>
              </a:rPr>
              <a:t>의 이름은</a:t>
            </a:r>
            <a:r>
              <a:rPr lang="en-US" altLang="ko-KR" b="1" dirty="0" smtClean="0">
                <a:solidFill>
                  <a:schemeClr val="bg1"/>
                </a:solidFill>
              </a:rPr>
              <a:t>? = score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b="1" dirty="0" smtClean="0">
                <a:solidFill>
                  <a:schemeClr val="bg1"/>
                </a:solidFill>
              </a:rPr>
              <a:t> score[3][2]</a:t>
            </a:r>
            <a:r>
              <a:rPr lang="ko-KR" altLang="en-US" b="1" dirty="0" smtClean="0">
                <a:solidFill>
                  <a:schemeClr val="bg1"/>
                </a:solidFill>
              </a:rPr>
              <a:t>의 각 행의 이름은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score[0] = &amp;score[0][0]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score[1]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score[2]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37026" y="2551746"/>
            <a:ext cx="2905125" cy="9404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3346" y="1019984"/>
            <a:ext cx="2103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그렇다면 </a:t>
            </a:r>
            <a:r>
              <a:rPr lang="en-US" altLang="ko-KR" b="1" dirty="0" smtClean="0">
                <a:solidFill>
                  <a:schemeClr val="bg1"/>
                </a:solidFill>
              </a:rPr>
              <a:t>score</a:t>
            </a:r>
            <a:r>
              <a:rPr lang="ko-KR" altLang="en-US" b="1" dirty="0" smtClean="0">
                <a:solidFill>
                  <a:schemeClr val="bg1"/>
                </a:solidFill>
              </a:rPr>
              <a:t>은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0" name="꺾인 연결선 9"/>
          <p:cNvCxnSpPr>
            <a:stCxn id="8" idx="3"/>
            <a:endCxn id="7" idx="1"/>
          </p:cNvCxnSpPr>
          <p:nvPr/>
        </p:nvCxnSpPr>
        <p:spPr>
          <a:xfrm>
            <a:off x="6357255" y="1204650"/>
            <a:ext cx="1879771" cy="1817338"/>
          </a:xfrm>
          <a:prstGeom prst="bent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array_prob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1.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2" y="1653701"/>
            <a:ext cx="4055632" cy="49483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27990" y="2145109"/>
            <a:ext cx="525977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[5</a:t>
            </a:r>
            <a:r>
              <a:rPr lang="ko-KR" altLang="en-US" b="1" dirty="0" smtClean="0">
                <a:solidFill>
                  <a:schemeClr val="bg1"/>
                </a:solidFill>
              </a:rPr>
              <a:t>분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1000</a:t>
            </a:r>
            <a:r>
              <a:rPr lang="ko-KR" altLang="en-US" b="1" dirty="0" smtClean="0">
                <a:solidFill>
                  <a:schemeClr val="bg1"/>
                </a:solidFill>
              </a:rPr>
              <a:t>개 소수를 출력하는 프로그램을 작성하시오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Temp = 5 (</a:t>
            </a:r>
            <a:r>
              <a:rPr lang="ko-KR" altLang="en-US" b="1" dirty="0" smtClean="0">
                <a:solidFill>
                  <a:schemeClr val="bg1"/>
                </a:solidFill>
              </a:rPr>
              <a:t>시작 숫자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prime[] = array for primes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주어진 코드를 읽고 프로그램이 작동하도록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총 </a:t>
            </a: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</a:rPr>
              <a:t>줄을 작성하시면 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24" y="4809640"/>
            <a:ext cx="932951" cy="17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array_prob.2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8" y="1421775"/>
            <a:ext cx="3884073" cy="52883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73916" y="2145109"/>
            <a:ext cx="576792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[5</a:t>
            </a:r>
            <a:r>
              <a:rPr lang="ko-KR" altLang="en-US" b="1" dirty="0" smtClean="0">
                <a:solidFill>
                  <a:schemeClr val="bg1"/>
                </a:solidFill>
              </a:rPr>
              <a:t>분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아래의 프로그램은 배열의 원소 중 가장 큰 값을 찾아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그 값을 출력하는 프로그램이다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주어진 코드를 읽고 프로그램이 작동하도록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총 </a:t>
            </a: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줄을 작성하시면 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08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1" y="1318706"/>
            <a:ext cx="5972175" cy="37147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8891" y="5126265"/>
            <a:ext cx="4729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즉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사용자가 새롭게 정의한 새로운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자료형</a:t>
            </a:r>
            <a:r>
              <a:rPr lang="en-US" altLang="ko-KR" b="1" dirty="0" smtClean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61066" y="1318706"/>
            <a:ext cx="368883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***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그렇다면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구조체의 </a:t>
            </a:r>
            <a:r>
              <a:rPr lang="en-US" altLang="ko-KR" b="1" dirty="0" smtClean="0">
                <a:solidFill>
                  <a:schemeClr val="bg1"/>
                </a:solidFill>
              </a:rPr>
              <a:t>size</a:t>
            </a:r>
            <a:r>
              <a:rPr lang="ko-KR" altLang="en-US" b="1" dirty="0" smtClean="0">
                <a:solidFill>
                  <a:schemeClr val="bg1"/>
                </a:solidFill>
              </a:rPr>
              <a:t>는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b="1" dirty="0" smtClean="0">
                <a:solidFill>
                  <a:schemeClr val="bg1"/>
                </a:solidFill>
              </a:rPr>
              <a:t> + float </a:t>
            </a:r>
            <a:r>
              <a:rPr lang="ko-KR" altLang="en-US" b="1" dirty="0" smtClean="0">
                <a:solidFill>
                  <a:schemeClr val="bg1"/>
                </a:solidFill>
              </a:rPr>
              <a:t>* </a:t>
            </a:r>
            <a:r>
              <a:rPr lang="en-US" altLang="ko-KR" b="1" dirty="0" smtClean="0">
                <a:solidFill>
                  <a:schemeClr val="bg1"/>
                </a:solidFill>
              </a:rPr>
              <a:t>3 + float + char =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lain" startAt="4"/>
            </a:pPr>
            <a:r>
              <a:rPr lang="en-US" altLang="ko-KR" b="1" dirty="0" smtClean="0">
                <a:solidFill>
                  <a:schemeClr val="bg1"/>
                </a:solidFill>
              </a:rPr>
              <a:t>+    4   </a:t>
            </a:r>
            <a:r>
              <a:rPr lang="ko-KR" altLang="en-US" b="1" dirty="0" smtClean="0">
                <a:solidFill>
                  <a:schemeClr val="bg1"/>
                </a:solidFill>
              </a:rPr>
              <a:t>* </a:t>
            </a:r>
            <a:r>
              <a:rPr lang="en-US" altLang="ko-KR" b="1" dirty="0" smtClean="0">
                <a:solidFill>
                  <a:schemeClr val="bg1"/>
                </a:solidFill>
              </a:rPr>
              <a:t>3 +   4   +  </a:t>
            </a:r>
            <a:r>
              <a:rPr lang="en-US" altLang="ko-KR" b="1" dirty="0" smtClean="0">
                <a:solidFill>
                  <a:schemeClr val="bg1"/>
                </a:solidFill>
              </a:rPr>
              <a:t>(1 + 3)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일까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AutoNum type="arabicPlain" startAt="4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13" y="4134593"/>
            <a:ext cx="3683523" cy="8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05" y="1663936"/>
            <a:ext cx="7534275" cy="1876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33" y="2602148"/>
            <a:ext cx="4126047" cy="40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Chanllenges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623527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Chanllenge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859"/>
            <a:ext cx="3907503" cy="48651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07503" y="1992859"/>
            <a:ext cx="8284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다음은 학생의 성적을 입력 받는 프로그램이다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입력 받은 학생들의 성적을 </a:t>
            </a:r>
            <a:r>
              <a:rPr lang="en-US" altLang="ko-KR" b="1" dirty="0" smtClean="0">
                <a:solidFill>
                  <a:schemeClr val="bg1"/>
                </a:solidFill>
              </a:rPr>
              <a:t>“</a:t>
            </a:r>
            <a:r>
              <a:rPr lang="ko-KR" altLang="en-US" b="1" dirty="0" smtClean="0">
                <a:solidFill>
                  <a:schemeClr val="bg1"/>
                </a:solidFill>
              </a:rPr>
              <a:t>막대 그래프</a:t>
            </a:r>
            <a:r>
              <a:rPr lang="en-US" altLang="ko-KR" b="1" dirty="0" smtClean="0">
                <a:solidFill>
                  <a:schemeClr val="bg1"/>
                </a:solidFill>
              </a:rPr>
              <a:t>"</a:t>
            </a:r>
            <a:r>
              <a:rPr lang="ko-KR" altLang="en-US" b="1" dirty="0" smtClean="0">
                <a:solidFill>
                  <a:schemeClr val="bg1"/>
                </a:solidFill>
              </a:rPr>
              <a:t>로 나타내는 프로그램을 만들어라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왼쪽 코드와는 크게 관계없음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10962" y="6289091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1	</a:t>
            </a:r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2	</a:t>
            </a:r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3	…	</a:t>
            </a:r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9761" y="3611398"/>
            <a:ext cx="603115" cy="253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06771" y="5398851"/>
            <a:ext cx="603115" cy="74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09568" y="3923976"/>
            <a:ext cx="41549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7131" y="50181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9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1883" y="1813224"/>
            <a:ext cx="7972451" cy="4805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Chanllenges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1883" y="1429850"/>
            <a:ext cx="5535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Chanllenge</a:t>
            </a:r>
            <a:r>
              <a:rPr lang="en-US" altLang="ko-KR" b="1" dirty="0" smtClean="0">
                <a:solidFill>
                  <a:schemeClr val="bg1"/>
                </a:solidFill>
              </a:rPr>
              <a:t> 2 </a:t>
            </a:r>
            <a:r>
              <a:rPr lang="ko-KR" altLang="en-US" b="1" dirty="0" smtClean="0">
                <a:solidFill>
                  <a:schemeClr val="bg1"/>
                </a:solidFill>
              </a:rPr>
              <a:t>다음은 </a:t>
            </a:r>
            <a:r>
              <a:rPr lang="en-US" altLang="ko-KR" b="1" dirty="0" smtClean="0">
                <a:solidFill>
                  <a:schemeClr val="bg1"/>
                </a:solidFill>
              </a:rPr>
              <a:t>merge sort</a:t>
            </a:r>
            <a:r>
              <a:rPr lang="ko-KR" altLang="en-US" b="1" dirty="0" smtClean="0">
                <a:solidFill>
                  <a:schemeClr val="bg1"/>
                </a:solidFill>
              </a:rPr>
              <a:t>에 대한 설명이다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gmlwjd9405.github.io/images/algorithm-merge-sort/merge-sort-concep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18" y="1727592"/>
            <a:ext cx="7806516" cy="489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4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Chanllenges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53210" y="327864"/>
            <a:ext cx="6800518" cy="6345309"/>
            <a:chOff x="7533156" y="1542727"/>
            <a:chExt cx="4658844" cy="4852225"/>
          </a:xfrm>
        </p:grpSpPr>
        <p:sp>
          <p:nvSpPr>
            <p:cNvPr id="4" name="직사각형 3"/>
            <p:cNvSpPr/>
            <p:nvPr/>
          </p:nvSpPr>
          <p:spPr>
            <a:xfrm>
              <a:off x="7533156" y="1542727"/>
              <a:ext cx="4658844" cy="4852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4" descr="https://gmlwjd9405.github.io/images/algorithm-merge-sort/merge-sor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156" y="1712068"/>
              <a:ext cx="4658844" cy="4682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9153728" y="327864"/>
            <a:ext cx="286328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재귀함수와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배열을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이용하여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A[9] = {21, 10, 12, 20, 25, 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13, 15, 22, 30}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에 대한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merge sort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해보시오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이중 중첩된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for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문 사용 불가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내용이 이해가 안된다면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Youtube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참고하세요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822234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Prob</a:t>
            </a:r>
            <a:r>
              <a:rPr lang="en-US" altLang="ko-KR" sz="2000" b="1" dirty="0" smtClean="0"/>
              <a:t> 3.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5284720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02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5600" y="413008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재귀함수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하노이탑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(BREAK)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배열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구조체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도전과제 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1, 2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2020-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프로그래밍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SMP </a:t>
            </a:r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  <a:ea typeface="+mj-ea"/>
              </a:rPr>
              <a:t>회차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273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dojang.io/pluginfile.php/648/mod_page/content/21/unit67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036103"/>
            <a:ext cx="5487843" cy="30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29993" y="1507897"/>
            <a:ext cx="41472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재귀함수란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나 자신을 부르는 함수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Assignment1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에서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.. “main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에서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main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을 부르지 마십시오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"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3575" y="2666771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1. </a:t>
            </a:r>
            <a:r>
              <a:rPr lang="ko-KR" altLang="en-US" b="1" dirty="0" smtClean="0">
                <a:solidFill>
                  <a:srgbClr val="FFC000"/>
                </a:solidFill>
              </a:rPr>
              <a:t>형태 및 작동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3341" y="2666771"/>
            <a:ext cx="309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2. </a:t>
            </a:r>
            <a:r>
              <a:rPr lang="ko-KR" altLang="en-US" b="1" dirty="0" smtClean="0">
                <a:solidFill>
                  <a:srgbClr val="FFC000"/>
                </a:solidFill>
              </a:rPr>
              <a:t>종료조건</a:t>
            </a:r>
            <a:r>
              <a:rPr lang="en-US" altLang="ko-KR" b="1" dirty="0" smtClean="0">
                <a:solidFill>
                  <a:srgbClr val="FFC000"/>
                </a:solidFill>
              </a:rPr>
              <a:t>, if count == 0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 descr="https://dojang.io/pluginfile.php/648/mod_page/content/21/unit67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42" y="3040546"/>
            <a:ext cx="4416425" cy="30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9254478" y="5643418"/>
            <a:ext cx="258977" cy="193964"/>
          </a:xfrm>
          <a:custGeom>
            <a:avLst/>
            <a:gdLst>
              <a:gd name="connsiteX0" fmla="*/ 258977 w 258977"/>
              <a:gd name="connsiteY0" fmla="*/ 193964 h 193964"/>
              <a:gd name="connsiteX1" fmla="*/ 240504 w 258977"/>
              <a:gd name="connsiteY1" fmla="*/ 147782 h 193964"/>
              <a:gd name="connsiteX2" fmla="*/ 231267 w 258977"/>
              <a:gd name="connsiteY2" fmla="*/ 55418 h 193964"/>
              <a:gd name="connsiteX3" fmla="*/ 148140 w 258977"/>
              <a:gd name="connsiteY3" fmla="*/ 64655 h 193964"/>
              <a:gd name="connsiteX4" fmla="*/ 9595 w 258977"/>
              <a:gd name="connsiteY4" fmla="*/ 27709 h 193964"/>
              <a:gd name="connsiteX5" fmla="*/ 37304 w 258977"/>
              <a:gd name="connsiteY5" fmla="*/ 0 h 193964"/>
              <a:gd name="connsiteX6" fmla="*/ 28067 w 258977"/>
              <a:gd name="connsiteY6" fmla="*/ 36946 h 193964"/>
              <a:gd name="connsiteX7" fmla="*/ 28067 w 258977"/>
              <a:gd name="connsiteY7" fmla="*/ 73891 h 193964"/>
              <a:gd name="connsiteX8" fmla="*/ 83486 w 258977"/>
              <a:gd name="connsiteY8" fmla="*/ 110837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77" h="193964">
                <a:moveTo>
                  <a:pt x="258977" y="193964"/>
                </a:moveTo>
                <a:cubicBezTo>
                  <a:pt x="252819" y="178570"/>
                  <a:pt x="243756" y="164040"/>
                  <a:pt x="240504" y="147782"/>
                </a:cubicBezTo>
                <a:cubicBezTo>
                  <a:pt x="234436" y="117441"/>
                  <a:pt x="254266" y="76117"/>
                  <a:pt x="231267" y="55418"/>
                </a:cubicBezTo>
                <a:cubicBezTo>
                  <a:pt x="210544" y="36768"/>
                  <a:pt x="175849" y="61576"/>
                  <a:pt x="148140" y="64655"/>
                </a:cubicBezTo>
                <a:cubicBezTo>
                  <a:pt x="111546" y="62368"/>
                  <a:pt x="-39101" y="100751"/>
                  <a:pt x="9595" y="27709"/>
                </a:cubicBezTo>
                <a:cubicBezTo>
                  <a:pt x="16841" y="16841"/>
                  <a:pt x="28068" y="9236"/>
                  <a:pt x="37304" y="0"/>
                </a:cubicBezTo>
                <a:cubicBezTo>
                  <a:pt x="34225" y="12315"/>
                  <a:pt x="34365" y="25924"/>
                  <a:pt x="28067" y="36946"/>
                </a:cubicBezTo>
                <a:cubicBezTo>
                  <a:pt x="5927" y="75690"/>
                  <a:pt x="-21316" y="57431"/>
                  <a:pt x="28067" y="73891"/>
                </a:cubicBezTo>
                <a:lnTo>
                  <a:pt x="83486" y="110837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8940083" y="5449454"/>
            <a:ext cx="258977" cy="193964"/>
          </a:xfrm>
          <a:custGeom>
            <a:avLst/>
            <a:gdLst>
              <a:gd name="connsiteX0" fmla="*/ 258977 w 258977"/>
              <a:gd name="connsiteY0" fmla="*/ 193964 h 193964"/>
              <a:gd name="connsiteX1" fmla="*/ 240504 w 258977"/>
              <a:gd name="connsiteY1" fmla="*/ 147782 h 193964"/>
              <a:gd name="connsiteX2" fmla="*/ 231267 w 258977"/>
              <a:gd name="connsiteY2" fmla="*/ 55418 h 193964"/>
              <a:gd name="connsiteX3" fmla="*/ 148140 w 258977"/>
              <a:gd name="connsiteY3" fmla="*/ 64655 h 193964"/>
              <a:gd name="connsiteX4" fmla="*/ 9595 w 258977"/>
              <a:gd name="connsiteY4" fmla="*/ 27709 h 193964"/>
              <a:gd name="connsiteX5" fmla="*/ 37304 w 258977"/>
              <a:gd name="connsiteY5" fmla="*/ 0 h 193964"/>
              <a:gd name="connsiteX6" fmla="*/ 28067 w 258977"/>
              <a:gd name="connsiteY6" fmla="*/ 36946 h 193964"/>
              <a:gd name="connsiteX7" fmla="*/ 28067 w 258977"/>
              <a:gd name="connsiteY7" fmla="*/ 73891 h 193964"/>
              <a:gd name="connsiteX8" fmla="*/ 83486 w 258977"/>
              <a:gd name="connsiteY8" fmla="*/ 110837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77" h="193964">
                <a:moveTo>
                  <a:pt x="258977" y="193964"/>
                </a:moveTo>
                <a:cubicBezTo>
                  <a:pt x="252819" y="178570"/>
                  <a:pt x="243756" y="164040"/>
                  <a:pt x="240504" y="147782"/>
                </a:cubicBezTo>
                <a:cubicBezTo>
                  <a:pt x="234436" y="117441"/>
                  <a:pt x="254266" y="76117"/>
                  <a:pt x="231267" y="55418"/>
                </a:cubicBezTo>
                <a:cubicBezTo>
                  <a:pt x="210544" y="36768"/>
                  <a:pt x="175849" y="61576"/>
                  <a:pt x="148140" y="64655"/>
                </a:cubicBezTo>
                <a:cubicBezTo>
                  <a:pt x="111546" y="62368"/>
                  <a:pt x="-39101" y="100751"/>
                  <a:pt x="9595" y="27709"/>
                </a:cubicBezTo>
                <a:cubicBezTo>
                  <a:pt x="16841" y="16841"/>
                  <a:pt x="28068" y="9236"/>
                  <a:pt x="37304" y="0"/>
                </a:cubicBezTo>
                <a:cubicBezTo>
                  <a:pt x="34225" y="12315"/>
                  <a:pt x="34365" y="25924"/>
                  <a:pt x="28067" y="36946"/>
                </a:cubicBezTo>
                <a:cubicBezTo>
                  <a:pt x="5927" y="75690"/>
                  <a:pt x="-21316" y="57431"/>
                  <a:pt x="28067" y="73891"/>
                </a:cubicBezTo>
                <a:lnTo>
                  <a:pt x="83486" y="110837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8563744" y="5235141"/>
            <a:ext cx="258977" cy="193964"/>
          </a:xfrm>
          <a:custGeom>
            <a:avLst/>
            <a:gdLst>
              <a:gd name="connsiteX0" fmla="*/ 258977 w 258977"/>
              <a:gd name="connsiteY0" fmla="*/ 193964 h 193964"/>
              <a:gd name="connsiteX1" fmla="*/ 240504 w 258977"/>
              <a:gd name="connsiteY1" fmla="*/ 147782 h 193964"/>
              <a:gd name="connsiteX2" fmla="*/ 231267 w 258977"/>
              <a:gd name="connsiteY2" fmla="*/ 55418 h 193964"/>
              <a:gd name="connsiteX3" fmla="*/ 148140 w 258977"/>
              <a:gd name="connsiteY3" fmla="*/ 64655 h 193964"/>
              <a:gd name="connsiteX4" fmla="*/ 9595 w 258977"/>
              <a:gd name="connsiteY4" fmla="*/ 27709 h 193964"/>
              <a:gd name="connsiteX5" fmla="*/ 37304 w 258977"/>
              <a:gd name="connsiteY5" fmla="*/ 0 h 193964"/>
              <a:gd name="connsiteX6" fmla="*/ 28067 w 258977"/>
              <a:gd name="connsiteY6" fmla="*/ 36946 h 193964"/>
              <a:gd name="connsiteX7" fmla="*/ 28067 w 258977"/>
              <a:gd name="connsiteY7" fmla="*/ 73891 h 193964"/>
              <a:gd name="connsiteX8" fmla="*/ 83486 w 258977"/>
              <a:gd name="connsiteY8" fmla="*/ 110837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77" h="193964">
                <a:moveTo>
                  <a:pt x="258977" y="193964"/>
                </a:moveTo>
                <a:cubicBezTo>
                  <a:pt x="252819" y="178570"/>
                  <a:pt x="243756" y="164040"/>
                  <a:pt x="240504" y="147782"/>
                </a:cubicBezTo>
                <a:cubicBezTo>
                  <a:pt x="234436" y="117441"/>
                  <a:pt x="254266" y="76117"/>
                  <a:pt x="231267" y="55418"/>
                </a:cubicBezTo>
                <a:cubicBezTo>
                  <a:pt x="210544" y="36768"/>
                  <a:pt x="175849" y="61576"/>
                  <a:pt x="148140" y="64655"/>
                </a:cubicBezTo>
                <a:cubicBezTo>
                  <a:pt x="111546" y="62368"/>
                  <a:pt x="-39101" y="100751"/>
                  <a:pt x="9595" y="27709"/>
                </a:cubicBezTo>
                <a:cubicBezTo>
                  <a:pt x="16841" y="16841"/>
                  <a:pt x="28068" y="9236"/>
                  <a:pt x="37304" y="0"/>
                </a:cubicBezTo>
                <a:cubicBezTo>
                  <a:pt x="34225" y="12315"/>
                  <a:pt x="34365" y="25924"/>
                  <a:pt x="28067" y="36946"/>
                </a:cubicBezTo>
                <a:cubicBezTo>
                  <a:pt x="5927" y="75690"/>
                  <a:pt x="-21316" y="57431"/>
                  <a:pt x="28067" y="73891"/>
                </a:cubicBezTo>
                <a:lnTo>
                  <a:pt x="83486" y="110837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8304766" y="5041177"/>
            <a:ext cx="258977" cy="193964"/>
          </a:xfrm>
          <a:custGeom>
            <a:avLst/>
            <a:gdLst>
              <a:gd name="connsiteX0" fmla="*/ 258977 w 258977"/>
              <a:gd name="connsiteY0" fmla="*/ 193964 h 193964"/>
              <a:gd name="connsiteX1" fmla="*/ 240504 w 258977"/>
              <a:gd name="connsiteY1" fmla="*/ 147782 h 193964"/>
              <a:gd name="connsiteX2" fmla="*/ 231267 w 258977"/>
              <a:gd name="connsiteY2" fmla="*/ 55418 h 193964"/>
              <a:gd name="connsiteX3" fmla="*/ 148140 w 258977"/>
              <a:gd name="connsiteY3" fmla="*/ 64655 h 193964"/>
              <a:gd name="connsiteX4" fmla="*/ 9595 w 258977"/>
              <a:gd name="connsiteY4" fmla="*/ 27709 h 193964"/>
              <a:gd name="connsiteX5" fmla="*/ 37304 w 258977"/>
              <a:gd name="connsiteY5" fmla="*/ 0 h 193964"/>
              <a:gd name="connsiteX6" fmla="*/ 28067 w 258977"/>
              <a:gd name="connsiteY6" fmla="*/ 36946 h 193964"/>
              <a:gd name="connsiteX7" fmla="*/ 28067 w 258977"/>
              <a:gd name="connsiteY7" fmla="*/ 73891 h 193964"/>
              <a:gd name="connsiteX8" fmla="*/ 83486 w 258977"/>
              <a:gd name="connsiteY8" fmla="*/ 110837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77" h="193964">
                <a:moveTo>
                  <a:pt x="258977" y="193964"/>
                </a:moveTo>
                <a:cubicBezTo>
                  <a:pt x="252819" y="178570"/>
                  <a:pt x="243756" y="164040"/>
                  <a:pt x="240504" y="147782"/>
                </a:cubicBezTo>
                <a:cubicBezTo>
                  <a:pt x="234436" y="117441"/>
                  <a:pt x="254266" y="76117"/>
                  <a:pt x="231267" y="55418"/>
                </a:cubicBezTo>
                <a:cubicBezTo>
                  <a:pt x="210544" y="36768"/>
                  <a:pt x="175849" y="61576"/>
                  <a:pt x="148140" y="64655"/>
                </a:cubicBezTo>
                <a:cubicBezTo>
                  <a:pt x="111546" y="62368"/>
                  <a:pt x="-39101" y="100751"/>
                  <a:pt x="9595" y="27709"/>
                </a:cubicBezTo>
                <a:cubicBezTo>
                  <a:pt x="16841" y="16841"/>
                  <a:pt x="28068" y="9236"/>
                  <a:pt x="37304" y="0"/>
                </a:cubicBezTo>
                <a:cubicBezTo>
                  <a:pt x="34225" y="12315"/>
                  <a:pt x="34365" y="25924"/>
                  <a:pt x="28067" y="36946"/>
                </a:cubicBezTo>
                <a:cubicBezTo>
                  <a:pt x="5927" y="75690"/>
                  <a:pt x="-21316" y="57431"/>
                  <a:pt x="28067" y="73891"/>
                </a:cubicBezTo>
                <a:lnTo>
                  <a:pt x="83486" y="110837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8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err="1" smtClean="0">
                <a:solidFill>
                  <a:srgbClr val="FFC000"/>
                </a:solidFill>
              </a:rPr>
              <a:t>하노이탑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pic>
        <p:nvPicPr>
          <p:cNvPr id="5122" name="Picture 2" descr="Our goal in Hanoi tower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86" y="1487281"/>
            <a:ext cx="6158492" cy="142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25930" y="2915940"/>
            <a:ext cx="9292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i="0" dirty="0" smtClean="0">
                <a:solidFill>
                  <a:schemeClr val="bg1"/>
                </a:solidFill>
                <a:effectLst/>
                <a:latin typeface="Lato"/>
              </a:rPr>
              <a:t>한 번에 움직일 수 있는 원반은 기둥 위에 놓인 원반 하나뿐이다</a:t>
            </a:r>
            <a:r>
              <a:rPr lang="en-US" altLang="ko-KR" sz="2400" b="1" i="0" dirty="0" smtClean="0">
                <a:solidFill>
                  <a:schemeClr val="bg1"/>
                </a:solidFill>
                <a:effectLst/>
                <a:latin typeface="Lato"/>
              </a:rPr>
              <a:t>.</a:t>
            </a:r>
            <a:endParaRPr lang="ko-KR" altLang="en-US" sz="2400" b="0" i="0" dirty="0" smtClean="0">
              <a:solidFill>
                <a:schemeClr val="bg1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i="0" dirty="0" smtClean="0">
                <a:solidFill>
                  <a:schemeClr val="bg1"/>
                </a:solidFill>
                <a:effectLst/>
                <a:latin typeface="Lato"/>
              </a:rPr>
              <a:t>어떤 원반 위에 그보다 더 큰 원반을 쌓을 수 없다</a:t>
            </a:r>
            <a:r>
              <a:rPr lang="en-US" altLang="ko-KR" sz="2400" b="1" i="0" dirty="0" smtClean="0">
                <a:solidFill>
                  <a:schemeClr val="bg1"/>
                </a:solidFill>
                <a:effectLst/>
                <a:latin typeface="Lato"/>
              </a:rPr>
              <a:t>.</a:t>
            </a:r>
            <a:endParaRPr lang="ko-KR" altLang="en-US" sz="2400" b="0" i="0" dirty="0">
              <a:solidFill>
                <a:schemeClr val="bg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9596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Hanoi tower process of each m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19" y="1031131"/>
            <a:ext cx="10163045" cy="558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9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" y="1488332"/>
            <a:ext cx="3991934" cy="51653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90" y="1488331"/>
            <a:ext cx="6746640" cy="51653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62765" y="1041231"/>
            <a:ext cx="6971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4"/>
              </a:rPr>
              <a:t>https://shoark7.github.io/programming/algorithm/tower-of-hanoi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79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088272" y="2139684"/>
                <a:ext cx="3991093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𝑭𝒏</m:t>
                      </m:r>
                      <m:r>
                        <a:rPr lang="ko-KR" alt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   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  <m:r>
                                <a:rPr lang="ko-KR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   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  <m:r>
                                <a:rPr lang="ko-KR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   </m:t>
                              </m:r>
                              <m:sSub>
                                <m:sSubPr>
                                  <m:ctrlPr>
                                    <a:rPr lang="ko-KR" alt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ko-KR" alt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ko-KR" alt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ko-KR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ko-KR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72" y="2139684"/>
                <a:ext cx="3991093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3210392" y="1034869"/>
            <a:ext cx="6194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[10</a:t>
            </a:r>
            <a:r>
              <a:rPr lang="ko-KR" altLang="en-US" b="1" dirty="0" smtClean="0">
                <a:solidFill>
                  <a:schemeClr val="bg1"/>
                </a:solidFill>
              </a:rPr>
              <a:t>분</a:t>
            </a:r>
            <a:r>
              <a:rPr lang="en-US" altLang="ko-KR" b="1" dirty="0" smtClean="0">
                <a:solidFill>
                  <a:schemeClr val="bg1"/>
                </a:solidFill>
              </a:rPr>
              <a:t>] 2014</a:t>
            </a:r>
            <a:r>
              <a:rPr lang="ko-KR" altLang="en-US" b="1" dirty="0" smtClean="0">
                <a:solidFill>
                  <a:schemeClr val="bg1"/>
                </a:solidFill>
              </a:rPr>
              <a:t>년도 </a:t>
            </a:r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r>
              <a:rPr lang="ko-KR" altLang="en-US" b="1" dirty="0" smtClean="0">
                <a:solidFill>
                  <a:schemeClr val="bg1"/>
                </a:solidFill>
              </a:rPr>
              <a:t>번 문제</a:t>
            </a:r>
            <a:r>
              <a:rPr lang="en-US" altLang="ko-KR" b="1" dirty="0" smtClean="0">
                <a:solidFill>
                  <a:schemeClr val="bg1"/>
                </a:solidFill>
              </a:rPr>
              <a:t>(4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피보나치는 다음과 같은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점화식으로</a:t>
            </a:r>
            <a:r>
              <a:rPr lang="ko-KR" altLang="en-US" b="1" dirty="0" smtClean="0">
                <a:solidFill>
                  <a:schemeClr val="bg1"/>
                </a:solidFill>
              </a:rPr>
              <a:t> 정의되는 수열입니다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051" y="3297783"/>
            <a:ext cx="5917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번째 피보나치 수를 출력하는 프로그램을 작성하시오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for, while</a:t>
            </a:r>
            <a:r>
              <a:rPr lang="ko-KR" altLang="en-US" b="1" dirty="0" smtClean="0">
                <a:solidFill>
                  <a:schemeClr val="bg1"/>
                </a:solidFill>
              </a:rPr>
              <a:t>과 같은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반복문은</a:t>
            </a:r>
            <a:r>
              <a:rPr lang="ko-KR" altLang="en-US" b="1" dirty="0" smtClean="0">
                <a:solidFill>
                  <a:schemeClr val="bg1"/>
                </a:solidFill>
              </a:rPr>
              <a:t> 사용되지 않는다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3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39563" y="2621133"/>
            <a:ext cx="15359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입력 </a:t>
            </a:r>
            <a:r>
              <a:rPr lang="en-US" altLang="ko-KR" b="1" dirty="0" smtClean="0">
                <a:solidFill>
                  <a:schemeClr val="bg1"/>
                </a:solidFill>
              </a:rPr>
              <a:t>: 54321</a:t>
            </a: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출력 </a:t>
            </a:r>
            <a:r>
              <a:rPr lang="en-US" altLang="ko-KR" b="1" dirty="0" smtClean="0">
                <a:solidFill>
                  <a:schemeClr val="bg1"/>
                </a:solidFill>
              </a:rPr>
              <a:t>: 12345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7749" y="1034869"/>
            <a:ext cx="98796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[10</a:t>
            </a:r>
            <a:r>
              <a:rPr lang="ko-KR" altLang="en-US" b="1" dirty="0" smtClean="0">
                <a:solidFill>
                  <a:schemeClr val="bg1"/>
                </a:solidFill>
              </a:rPr>
              <a:t>분</a:t>
            </a:r>
            <a:r>
              <a:rPr lang="en-US" altLang="ko-KR" b="1" dirty="0" smtClean="0">
                <a:solidFill>
                  <a:schemeClr val="bg1"/>
                </a:solidFill>
              </a:rPr>
              <a:t>] 2014</a:t>
            </a:r>
            <a:r>
              <a:rPr lang="ko-KR" altLang="en-US" b="1" dirty="0" smtClean="0">
                <a:solidFill>
                  <a:schemeClr val="bg1"/>
                </a:solidFill>
              </a:rPr>
              <a:t>년도 </a:t>
            </a:r>
            <a:r>
              <a:rPr lang="en-US" altLang="ko-KR" b="1" dirty="0" smtClean="0">
                <a:solidFill>
                  <a:schemeClr val="bg1"/>
                </a:solidFill>
              </a:rPr>
              <a:t>9</a:t>
            </a:r>
            <a:r>
              <a:rPr lang="ko-KR" altLang="en-US" b="1" dirty="0" smtClean="0">
                <a:solidFill>
                  <a:schemeClr val="bg1"/>
                </a:solidFill>
              </a:rPr>
              <a:t>번 문제</a:t>
            </a:r>
            <a:r>
              <a:rPr lang="en-US" altLang="ko-KR" b="1" dirty="0" smtClean="0">
                <a:solidFill>
                  <a:schemeClr val="bg1"/>
                </a:solidFill>
              </a:rPr>
              <a:t>(5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사용자로부터 양의 정수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개를 입력 받아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숫자를 거꾸로 출력하는 프로그램을 만들려고 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다음은 프로그램의 입력과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출력값이다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9082" y="3745732"/>
            <a:ext cx="7156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bg1"/>
                </a:solidFill>
              </a:rPr>
              <a:t>reverseInt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en-US" altLang="ko-KR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b="1" dirty="0" smtClean="0">
                <a:solidFill>
                  <a:schemeClr val="bg1"/>
                </a:solidFill>
              </a:rPr>
              <a:t> n) </a:t>
            </a:r>
            <a:r>
              <a:rPr lang="ko-KR" altLang="en-US" b="1" dirty="0" smtClean="0">
                <a:solidFill>
                  <a:schemeClr val="bg1"/>
                </a:solidFill>
              </a:rPr>
              <a:t>함수를 이용하여 재귀 프로그램을 만드시오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for, while</a:t>
            </a:r>
            <a:r>
              <a:rPr lang="ko-KR" altLang="en-US" b="1" dirty="0" smtClean="0">
                <a:solidFill>
                  <a:schemeClr val="bg1"/>
                </a:solidFill>
              </a:rPr>
              <a:t>과 같은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반복문은</a:t>
            </a:r>
            <a:r>
              <a:rPr lang="ko-KR" altLang="en-US" b="1" dirty="0" smtClean="0">
                <a:solidFill>
                  <a:schemeClr val="bg1"/>
                </a:solidFill>
              </a:rPr>
              <a:t> 사용되지 않는다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6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Prob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3.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modoocode.com/img/167AEA0F4ABA04DB7B57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86" y="1225897"/>
            <a:ext cx="4667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" y="1768822"/>
            <a:ext cx="3609975" cy="1962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09921" y="1533197"/>
            <a:ext cx="1039135" cy="2258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91386" y="4366231"/>
            <a:ext cx="2090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 = &amp;</a:t>
            </a:r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[0]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 + 1 = &amp;</a:t>
            </a:r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[1]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455268" y="3346315"/>
            <a:ext cx="21485" cy="9275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30327" y="4366231"/>
            <a:ext cx="21659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*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) = </a:t>
            </a:r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[0]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*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 + 4) = </a:t>
            </a:r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[4]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10" idx="1"/>
          </p:cNvCxnSpPr>
          <p:nvPr/>
        </p:nvCxnSpPr>
        <p:spPr>
          <a:xfrm>
            <a:off x="5982023" y="4827896"/>
            <a:ext cx="4483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90959" y="538189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변수명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‘</a:t>
            </a:r>
            <a:r>
              <a:rPr lang="ko-KR" altLang="en-US" b="1" dirty="0" smtClean="0">
                <a:solidFill>
                  <a:schemeClr val="bg1"/>
                </a:solidFill>
              </a:rPr>
              <a:t>주소</a:t>
            </a:r>
            <a:r>
              <a:rPr lang="en-US" altLang="ko-KR" b="1" dirty="0" smtClean="0">
                <a:solidFill>
                  <a:schemeClr val="bg1"/>
                </a:solidFill>
              </a:rPr>
              <a:t>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7572" y="538189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역참조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‘</a:t>
            </a:r>
            <a:r>
              <a:rPr lang="ko-KR" altLang="en-US" b="1" dirty="0" smtClean="0">
                <a:solidFill>
                  <a:schemeClr val="bg1"/>
                </a:solidFill>
              </a:rPr>
              <a:t>값</a:t>
            </a:r>
            <a:r>
              <a:rPr lang="en-US" altLang="ko-KR" b="1" dirty="0" smtClean="0">
                <a:solidFill>
                  <a:schemeClr val="bg1"/>
                </a:solidFill>
              </a:rPr>
              <a:t>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7088221" y="3346315"/>
            <a:ext cx="21485" cy="9275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10864" y="1859951"/>
            <a:ext cx="489152" cy="14863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 descr="https://modoocode.com/img/167AEA0F4ABA04DB7B57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648" y="1225896"/>
            <a:ext cx="4667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574</Words>
  <Application>Microsoft Office PowerPoint</Application>
  <PresentationFormat>와이드스크린</PresentationFormat>
  <Paragraphs>156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Lato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이신범</dc:creator>
  <cp:lastModifiedBy>이신범</cp:lastModifiedBy>
  <cp:revision>21</cp:revision>
  <dcterms:created xsi:type="dcterms:W3CDTF">2020-05-14T08:56:54Z</dcterms:created>
  <dcterms:modified xsi:type="dcterms:W3CDTF">2020-05-14T14:09:19Z</dcterms:modified>
</cp:coreProperties>
</file>