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sldIdLst>
    <p:sldId id="256" r:id="rId2"/>
    <p:sldId id="374" r:id="rId3"/>
    <p:sldId id="433" r:id="rId4"/>
    <p:sldId id="440" r:id="rId5"/>
    <p:sldId id="441" r:id="rId6"/>
    <p:sldId id="434" r:id="rId7"/>
    <p:sldId id="437" r:id="rId8"/>
    <p:sldId id="436" r:id="rId9"/>
    <p:sldId id="439" r:id="rId10"/>
    <p:sldId id="445" r:id="rId11"/>
    <p:sldId id="447" r:id="rId12"/>
    <p:sldId id="444" r:id="rId13"/>
    <p:sldId id="443" r:id="rId14"/>
    <p:sldId id="442" r:id="rId15"/>
    <p:sldId id="446" r:id="rId16"/>
    <p:sldId id="431" r:id="rId17"/>
    <p:sldId id="418" r:id="rId18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A4855"/>
    <a:srgbClr val="EFBC7A"/>
    <a:srgbClr val="0C4CA3"/>
    <a:srgbClr val="FF6699"/>
    <a:srgbClr val="35889A"/>
    <a:srgbClr val="F1EBC7"/>
    <a:srgbClr val="C1B853"/>
    <a:srgbClr val="90AEB0"/>
    <a:srgbClr val="5C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943" autoAdjust="0"/>
  </p:normalViewPr>
  <p:slideViewPr>
    <p:cSldViewPr snapToGrid="0">
      <p:cViewPr varScale="1">
        <p:scale>
          <a:sx n="81" d="100"/>
          <a:sy n="81" d="100"/>
        </p:scale>
        <p:origin x="600" y="58"/>
      </p:cViewPr>
      <p:guideLst>
        <p:guide orient="horz" pos="2727"/>
        <p:guide pos="1935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7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0BA4A36-529B-4381-BAAE-617AD79FB9BB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7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86D5CFE-A967-46BA-8167-F2474FC6476F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24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2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75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72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7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2B4-9583-4F95-AB6B-82CF27B33F83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/>
          <a:srcRect r="27707"/>
          <a:stretch/>
        </p:blipFill>
        <p:spPr>
          <a:xfrm>
            <a:off x="9502928" y="1"/>
            <a:ext cx="2586528" cy="53838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521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6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2FDA-6574-43EE-8D2C-A6A6C140861B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/>
          <a:srcRect r="26913" b="13577"/>
          <a:stretch/>
        </p:blipFill>
        <p:spPr>
          <a:xfrm>
            <a:off x="1" y="6387394"/>
            <a:ext cx="1948441" cy="34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514" y="11318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908079"/>
            <a:ext cx="11452532" cy="5479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  <a:lvl2pPr>
              <a:lnSpc>
                <a:spcPct val="150000"/>
              </a:lnSpc>
              <a:defRPr sz="20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2pPr>
            <a:lvl3pPr>
              <a:lnSpc>
                <a:spcPct val="150000"/>
              </a:lnSpc>
              <a:defRPr sz="18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3pPr>
            <a:lvl4pPr>
              <a:lnSpc>
                <a:spcPct val="150000"/>
              </a:lnSpc>
              <a:defRPr sz="16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4pPr>
            <a:lvl5pPr>
              <a:lnSpc>
                <a:spcPct val="150000"/>
              </a:lnSpc>
              <a:defRPr sz="1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41079" y="6542628"/>
            <a:ext cx="927315" cy="22564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5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2D47-8E9D-44A1-AA94-EC4211699979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8C7-7701-422F-AB83-73127A9A1960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78-6F0D-4104-BD05-0FCFE6B52846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D1DF-CDAC-44B9-9286-51161F46265F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2A1B-3D74-449E-BC9B-16F447F8C6CC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2C1A-525A-416B-94AC-E2FFBA0E9C2A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F55D-9DD7-4714-BFF0-027EBAFF9C41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A116-F605-4740-B6F5-502E3BD553CA}" type="datetime1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80"/>
            <a:ext cx="7815055" cy="20148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 smtClean="0"/>
              <a:t>배열과 함수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Array &amp; Function</a:t>
            </a:r>
            <a:endParaRPr lang="ko-KR" altLang="en-US" sz="4000" b="1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732074" y="4639611"/>
            <a:ext cx="7488887" cy="1402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11184554" y="6492875"/>
            <a:ext cx="494727" cy="365125"/>
          </a:xfrm>
        </p:spPr>
        <p:txBody>
          <a:bodyPr/>
          <a:lstStyle/>
          <a:p>
            <a:fld id="{72A20885-C44A-412E-83E8-8F645C9E607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84838" y="48543"/>
            <a:ext cx="7674082" cy="649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#include&lt;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stdio.h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main(void)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score[5]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= {10, 20, 30, 40, 50};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n, sum=0;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n =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sizeof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(score)/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sizeof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 //</a:t>
            </a:r>
            <a:r>
              <a:rPr lang="ko-KR" altLang="en-US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배열원소의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수</a:t>
            </a:r>
          </a:p>
          <a:p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</a:p>
          <a:p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 ** score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 **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 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for( 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 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&lt;n ; ++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{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score[%d] :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%d\n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score[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 //</a:t>
            </a:r>
            <a:r>
              <a:rPr lang="ko-KR" altLang="en-US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배열원소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값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	   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("\n** score </a:t>
            </a:r>
            <a:r>
              <a:rPr lang="ko-KR" altLang="en-US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배열주소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**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 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for(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&lt;n ; ++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{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 &amp;score[%d] :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%d\n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&amp;score[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);//</a:t>
            </a:r>
            <a:r>
              <a:rPr lang="ko-KR" altLang="en-US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배열원소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주소값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	   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 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for(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&lt;n ; ++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{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 += score[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]; // sum = sum + score[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 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 원소의 합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} 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 </a:t>
            </a:r>
            <a:r>
              <a:rPr lang="ko-KR" altLang="en-US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배열합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%4d\n",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sum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return 0;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732" y="201736"/>
            <a:ext cx="2478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*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 예제 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1.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원소 값 출력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2.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원소 </a:t>
            </a:r>
            <a:r>
              <a:rPr lang="ko-KR" altLang="en-US" sz="20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주소값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출력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3.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원소 합 출력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0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73396" y="352565"/>
            <a:ext cx="2478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*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 예제 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1.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원소 값 출력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2.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원소 </a:t>
            </a:r>
            <a:r>
              <a:rPr lang="ko-KR" altLang="en-US" sz="20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주소값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출력</a:t>
            </a:r>
            <a:endParaRPr lang="en-US" altLang="ko-KR" sz="20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3. </a:t>
            </a:r>
            <a:r>
              <a:rPr lang="ko-KR" altLang="en-US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원소 합 출력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1" y="663650"/>
            <a:ext cx="6081494" cy="5265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48" y="2432353"/>
            <a:ext cx="2733675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5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821" y="1209223"/>
            <a:ext cx="5889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함수를 이용한 배열의 합 구하기 문제 </a:t>
            </a:r>
            <a:endParaRPr lang="en-US" altLang="ko-KR" sz="2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main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함수에 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x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y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배열을 선언하고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x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배열과 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y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배열의 각각 원소를 더하여 </a:t>
            </a:r>
            <a:r>
              <a:rPr lang="en-US" altLang="ko-KR" sz="2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xysum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배열에 결과를 저장하고 출력하는 프로그램을 작성하시오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단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en-US" altLang="ko-KR" sz="2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xysum</a:t>
            </a:r>
            <a:r>
              <a:rPr lang="en-US" altLang="ko-KR" sz="2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배열의 연산은 </a:t>
            </a:r>
            <a:r>
              <a:rPr lang="en-US" altLang="ko-KR" sz="2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add_arrays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함수를 만들어서 처리하시오</a:t>
            </a:r>
            <a:r>
              <a:rPr lang="en-US" altLang="ko-KR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r>
              <a:rPr lang="ko-KR" altLang="en-US" sz="2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</a:t>
            </a:r>
            <a:endParaRPr lang="ko-KR" altLang="en-US" sz="2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30737" y="895723"/>
            <a:ext cx="5043341" cy="547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68704" y="455093"/>
            <a:ext cx="31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</a:rPr>
              <a:t>main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7103" y="1070874"/>
            <a:ext cx="162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x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01435"/>
              </p:ext>
            </p:extLst>
          </p:nvPr>
        </p:nvGraphicFramePr>
        <p:xfrm>
          <a:off x="7072037" y="1767589"/>
          <a:ext cx="4251775" cy="41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55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41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24315"/>
              </p:ext>
            </p:extLst>
          </p:nvPr>
        </p:nvGraphicFramePr>
        <p:xfrm>
          <a:off x="7073764" y="3665730"/>
          <a:ext cx="4276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33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04374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22328"/>
              </p:ext>
            </p:extLst>
          </p:nvPr>
        </p:nvGraphicFramePr>
        <p:xfrm>
          <a:off x="7073763" y="5432266"/>
          <a:ext cx="4276105" cy="36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21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36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013834" y="2923512"/>
            <a:ext cx="162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y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87025" y="4712554"/>
            <a:ext cx="2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xysum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3309" y="2140086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x[0]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2257" y="2133560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x[1]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10803" y="2135748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x[2]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89132" y="2148747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x[3]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2390" y="2130563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x[4]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5456" y="3979880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y[0]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94404" y="3973354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y[1]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02950" y="3975542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y[2]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81279" y="3988541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y[3]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24537" y="3970357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y[4]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62713" y="5763118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[0]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68466" y="5771282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[1]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55365" y="5779446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[2]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34422" y="5771282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[3]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84333" y="5771282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[4]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560881" y="2467466"/>
            <a:ext cx="2943" cy="108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96519" y="2809492"/>
            <a:ext cx="40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+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557938" y="4283894"/>
            <a:ext cx="2943" cy="108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배열과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8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33252" y="810882"/>
            <a:ext cx="5488230" cy="547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23082" y="810881"/>
            <a:ext cx="3830715" cy="547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68057" y="267248"/>
            <a:ext cx="31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</a:rPr>
              <a:t>main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795" y="150255"/>
            <a:ext cx="405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anose="020B0609020204030204" pitchFamily="49" charset="0"/>
              </a:rPr>
              <a:t>add_arrays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1276" y="986033"/>
            <a:ext cx="162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x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56797"/>
              </p:ext>
            </p:extLst>
          </p:nvPr>
        </p:nvGraphicFramePr>
        <p:xfrm>
          <a:off x="1576210" y="1682748"/>
          <a:ext cx="4251775" cy="41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55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41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97867"/>
              </p:ext>
            </p:extLst>
          </p:nvPr>
        </p:nvGraphicFramePr>
        <p:xfrm>
          <a:off x="1577937" y="3580889"/>
          <a:ext cx="4276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33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04374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36046"/>
              </p:ext>
            </p:extLst>
          </p:nvPr>
        </p:nvGraphicFramePr>
        <p:xfrm>
          <a:off x="1577936" y="5347425"/>
          <a:ext cx="4276105" cy="36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21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36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18007" y="2838671"/>
            <a:ext cx="162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y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198" y="4627713"/>
            <a:ext cx="2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xysum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42598" y="1190274"/>
            <a:ext cx="687372" cy="412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75124" y="759492"/>
            <a:ext cx="83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a[]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13668" y="3072597"/>
            <a:ext cx="687372" cy="412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35725" y="2632077"/>
            <a:ext cx="83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b</a:t>
            </a:r>
            <a:r>
              <a:rPr lang="en-US" altLang="ko-KR" sz="2400" dirty="0" smtClean="0">
                <a:latin typeface="Consolas" panose="020B0609020204030204" pitchFamily="49" charset="0"/>
              </a:rPr>
              <a:t>[]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42598" y="4814752"/>
            <a:ext cx="687372" cy="412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22049" y="4343564"/>
            <a:ext cx="137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absum</a:t>
            </a:r>
            <a:r>
              <a:rPr lang="en-US" altLang="ko-KR" sz="2400" dirty="0" smtClean="0">
                <a:latin typeface="Consolas" panose="020B0609020204030204" pitchFamily="49" charset="0"/>
              </a:rPr>
              <a:t>[]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7482" y="2055245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x[0]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6430" y="2048719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x[1]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14976" y="2050907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x[2]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3305" y="2063906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x[3]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6563" y="2045722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x[4]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9629" y="3895039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y[0]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98577" y="3888513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y[1]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07123" y="3890701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y[2]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5452" y="3903700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y[3]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28710" y="3885516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y[4]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6886" y="5678277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[0]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72639" y="5686441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[1]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59538" y="5694605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[2]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38595" y="5686441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[3]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88506" y="5686441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[4]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018531" y="6449658"/>
            <a:ext cx="927315" cy="225642"/>
          </a:xfrm>
        </p:spPr>
        <p:txBody>
          <a:bodyPr/>
          <a:lstStyle/>
          <a:p>
            <a:fld id="{5E6F22A6-AC25-417A-9E1C-13C41396CE2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0960" y="886296"/>
            <a:ext cx="5488230" cy="547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60790" y="886295"/>
            <a:ext cx="3830715" cy="547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5765" y="342662"/>
            <a:ext cx="31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Consolas" panose="020B0609020204030204" pitchFamily="49" charset="0"/>
              </a:rPr>
              <a:t>main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2503" y="225669"/>
            <a:ext cx="405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latin typeface="Consolas" panose="020B0609020204030204" pitchFamily="49" charset="0"/>
              </a:rPr>
              <a:t>add_arrays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8984" y="1061447"/>
            <a:ext cx="162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x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59644"/>
              </p:ext>
            </p:extLst>
          </p:nvPr>
        </p:nvGraphicFramePr>
        <p:xfrm>
          <a:off x="1613918" y="1758162"/>
          <a:ext cx="4251775" cy="41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355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50355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419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04592"/>
              </p:ext>
            </p:extLst>
          </p:nvPr>
        </p:nvGraphicFramePr>
        <p:xfrm>
          <a:off x="1615645" y="3656303"/>
          <a:ext cx="4276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33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67933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04374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44739"/>
              </p:ext>
            </p:extLst>
          </p:nvPr>
        </p:nvGraphicFramePr>
        <p:xfrm>
          <a:off x="1615644" y="5422839"/>
          <a:ext cx="4276105" cy="36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21">
                  <a:extLst>
                    <a:ext uri="{9D8B030D-6E8A-4147-A177-3AD203B41FA5}">
                      <a16:colId xmlns:a16="http://schemas.microsoft.com/office/drawing/2014/main" val="2047635506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2754655168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584485648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121601696"/>
                    </a:ext>
                  </a:extLst>
                </a:gridCol>
                <a:gridCol w="855221">
                  <a:extLst>
                    <a:ext uri="{9D8B030D-6E8A-4147-A177-3AD203B41FA5}">
                      <a16:colId xmlns:a16="http://schemas.microsoft.com/office/drawing/2014/main" val="64885180"/>
                    </a:ext>
                  </a:extLst>
                </a:gridCol>
              </a:tblGrid>
              <a:tr h="369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3509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55715" y="2914085"/>
            <a:ext cx="162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y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8906" y="4703127"/>
            <a:ext cx="262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array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xysum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0306" y="1265688"/>
            <a:ext cx="687372" cy="412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12832" y="834906"/>
            <a:ext cx="83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a[]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4" name="꺾인 연결선 23"/>
          <p:cNvCxnSpPr>
            <a:endCxn id="7" idx="1"/>
          </p:cNvCxnSpPr>
          <p:nvPr/>
        </p:nvCxnSpPr>
        <p:spPr>
          <a:xfrm rot="10800000" flipV="1">
            <a:off x="1613918" y="1459532"/>
            <a:ext cx="7266388" cy="508292"/>
          </a:xfrm>
          <a:prstGeom prst="bentConnector3">
            <a:avLst>
              <a:gd name="adj1" fmla="val 103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851376" y="3148011"/>
            <a:ext cx="687372" cy="412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73433" y="2707491"/>
            <a:ext cx="83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b</a:t>
            </a:r>
            <a:r>
              <a:rPr lang="en-US" altLang="ko-KR" sz="2400" dirty="0" smtClean="0">
                <a:latin typeface="Consolas" panose="020B0609020204030204" pitchFamily="49" charset="0"/>
              </a:rPr>
              <a:t>[]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3" name="꺾인 연결선 22"/>
          <p:cNvCxnSpPr/>
          <p:nvPr/>
        </p:nvCxnSpPr>
        <p:spPr>
          <a:xfrm rot="10800000" flipV="1">
            <a:off x="1584988" y="3336354"/>
            <a:ext cx="7266388" cy="508292"/>
          </a:xfrm>
          <a:prstGeom prst="bentConnector3">
            <a:avLst>
              <a:gd name="adj1" fmla="val 103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880306" y="4890166"/>
            <a:ext cx="687372" cy="412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59757" y="4418978"/>
            <a:ext cx="137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absum</a:t>
            </a:r>
            <a:r>
              <a:rPr lang="en-US" altLang="ko-KR" sz="2400" dirty="0" smtClean="0">
                <a:latin typeface="Consolas" panose="020B0609020204030204" pitchFamily="49" charset="0"/>
              </a:rPr>
              <a:t>[]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27" name="꺾인 연결선 26"/>
          <p:cNvCxnSpPr/>
          <p:nvPr/>
        </p:nvCxnSpPr>
        <p:spPr>
          <a:xfrm rot="10800000" flipV="1">
            <a:off x="1613918" y="5078509"/>
            <a:ext cx="7266388" cy="508292"/>
          </a:xfrm>
          <a:prstGeom prst="bentConnector3">
            <a:avLst>
              <a:gd name="adj1" fmla="val 103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5190" y="2130659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x[0]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44138" y="2124133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x[1]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2684" y="2126321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x[2]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1013" y="2139320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x[3]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4271" y="2121136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x[4]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3044" y="2402551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a[0]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1992" y="2396025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a[1]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0538" y="2398213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a[2]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18867" y="2411212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a[3]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2125" y="2393028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a[4]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7337" y="3970453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y[0]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6285" y="3963927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y[1]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4831" y="3966115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y[2]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23160" y="3979114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y[3]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6418" y="3960930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y[4]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95191" y="4242345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b[0]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4139" y="4235819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b[1]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32685" y="4238007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b[2]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11014" y="4251006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b[3]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54272" y="4232822"/>
            <a:ext cx="64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b[4]</a:t>
            </a:r>
            <a:endParaRPr lang="ko-KR" altLang="en-US" sz="16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4594" y="5753691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[0]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0347" y="5761855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[1]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97246" y="5770019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[2]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76303" y="5761855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[3]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6214" y="5761855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latin typeface="Consolas" panose="020B0609020204030204" pitchFamily="49" charset="0"/>
              </a:rPr>
              <a:t>xysum</a:t>
            </a:r>
            <a:r>
              <a:rPr lang="en-US" altLang="ko-KR" sz="1500" dirty="0" smtClean="0">
                <a:latin typeface="Consolas" panose="020B0609020204030204" pitchFamily="49" charset="0"/>
              </a:rPr>
              <a:t>[4]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96735" y="5972080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solidFill>
                  <a:srgbClr val="3333FF"/>
                </a:solidFill>
                <a:latin typeface="Consolas" panose="020B0609020204030204" pitchFamily="49" charset="0"/>
              </a:rPr>
              <a:t>absum</a:t>
            </a:r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[0]</a:t>
            </a:r>
            <a:endParaRPr lang="ko-KR" altLang="en-US" sz="15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02488" y="5980244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solidFill>
                  <a:srgbClr val="3333FF"/>
                </a:solidFill>
                <a:latin typeface="Consolas" panose="020B0609020204030204" pitchFamily="49" charset="0"/>
              </a:rPr>
              <a:t>absum</a:t>
            </a:r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[1]</a:t>
            </a:r>
            <a:endParaRPr lang="ko-KR" altLang="en-US" sz="15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89387" y="5988408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solidFill>
                  <a:srgbClr val="3333FF"/>
                </a:solidFill>
                <a:latin typeface="Consolas" panose="020B0609020204030204" pitchFamily="49" charset="0"/>
              </a:rPr>
              <a:t>absum</a:t>
            </a:r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[2]</a:t>
            </a:r>
            <a:endParaRPr lang="ko-KR" altLang="en-US" sz="15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68444" y="5980244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 smtClean="0">
                <a:solidFill>
                  <a:srgbClr val="3333FF"/>
                </a:solidFill>
                <a:latin typeface="Consolas" panose="020B0609020204030204" pitchFamily="49" charset="0"/>
              </a:rPr>
              <a:t>absum</a:t>
            </a:r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[3]</a:t>
            </a:r>
            <a:endParaRPr lang="ko-KR" altLang="en-US" sz="15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74917" y="5980244"/>
            <a:ext cx="10845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 smtClean="0">
                <a:solidFill>
                  <a:srgbClr val="3333FF"/>
                </a:solidFill>
                <a:latin typeface="Consolas" panose="020B0609020204030204" pitchFamily="49" charset="0"/>
              </a:rPr>
              <a:t>absum</a:t>
            </a:r>
            <a:r>
              <a:rPr lang="en-US" altLang="ko-KR" sz="1500" dirty="0" smtClean="0">
                <a:solidFill>
                  <a:srgbClr val="3333FF"/>
                </a:solidFill>
                <a:latin typeface="Consolas" panose="020B0609020204030204" pitchFamily="49" charset="0"/>
              </a:rPr>
              <a:t>[4]</a:t>
            </a:r>
            <a:endParaRPr lang="ko-KR" altLang="en-US" sz="15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9848" y="182882"/>
            <a:ext cx="5260820" cy="649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#include&lt;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stdio.h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add_arrays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const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a[],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const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b[],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absum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[],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n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main(void)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x[5] = {10, 20, 30, 40, 50};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y[5] = {45, 55, 33, 28, 35};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xysum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[5] ={0};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= 0, n = 5;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 x </a:t>
            </a:r>
            <a:r>
              <a:rPr lang="ko-KR" altLang="en-US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배열원소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출력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" 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for(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&lt;n ; ++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{ 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("%3d", x[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 }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("\n\n y </a:t>
            </a:r>
            <a:r>
              <a:rPr lang="ko-KR" altLang="en-US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배열원소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출력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" 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for(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&lt;n ; ++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{ 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("%3d", y[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 } </a:t>
            </a:r>
          </a:p>
          <a:p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add_arrays</a:t>
            </a:r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(x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y, 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xysum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n);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//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함수 호출 </a:t>
            </a:r>
          </a:p>
          <a:p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("\n\n x + y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결과 출력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");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for(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&lt;n ; ++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{ 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("%3d",xysum[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);}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0;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7508" y="1900560"/>
            <a:ext cx="5173571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add_arrays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const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a[], 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const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b[],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absum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[],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n 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for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&lt;n ; ++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	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{   </a:t>
            </a:r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main</a:t>
            </a:r>
            <a:r>
              <a:rPr lang="ko-KR" altLang="en-US" sz="16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의 </a:t>
            </a:r>
            <a:r>
              <a:rPr lang="en-US" altLang="ko-KR" sz="1600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xysum</a:t>
            </a:r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 </a:t>
            </a:r>
            <a:r>
              <a:rPr lang="ko-KR" altLang="en-US" sz="16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값을 직접 바꿈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absum</a:t>
            </a:r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 = a[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 + b[</a:t>
            </a:r>
            <a:r>
              <a:rPr lang="en-US" altLang="ko-KR" sz="1600" dirty="0" err="1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]; </a:t>
            </a:r>
            <a:endParaRPr lang="en-US" altLang="ko-KR" sz="1600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설명선 2 3"/>
          <p:cNvSpPr/>
          <p:nvPr/>
        </p:nvSpPr>
        <p:spPr>
          <a:xfrm>
            <a:off x="8455843" y="269722"/>
            <a:ext cx="3612551" cy="480767"/>
          </a:xfrm>
          <a:prstGeom prst="borderCallout2">
            <a:avLst>
              <a:gd name="adj1" fmla="val 22672"/>
              <a:gd name="adj2" fmla="val -352"/>
              <a:gd name="adj3" fmla="val 18750"/>
              <a:gd name="adj4" fmla="val -16667"/>
              <a:gd name="adj5" fmla="val 461519"/>
              <a:gd name="adj6" fmla="val -1133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원본 배열의 값을 변경할 수 없도록 </a:t>
            </a:r>
            <a:r>
              <a:rPr lang="en-US" altLang="ko-KR" sz="16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const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6721311" y="1190372"/>
            <a:ext cx="5213023" cy="480767"/>
          </a:xfrm>
          <a:prstGeom prst="borderCallout2">
            <a:avLst>
              <a:gd name="adj1" fmla="val 22672"/>
              <a:gd name="adj2" fmla="val -352"/>
              <a:gd name="adj3" fmla="val 18750"/>
              <a:gd name="adj4" fmla="val -16667"/>
              <a:gd name="adj5" fmla="val 328186"/>
              <a:gd name="adj6" fmla="val -52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원본 배열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xysum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의 값을 변경해야 하므로 </a:t>
            </a:r>
            <a:r>
              <a:rPr lang="en-US" altLang="ko-KR" sz="16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const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생략 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6249972" y="4930748"/>
            <a:ext cx="5478544" cy="1479479"/>
          </a:xfrm>
          <a:prstGeom prst="borderCallout2">
            <a:avLst>
              <a:gd name="adj1" fmla="val 22672"/>
              <a:gd name="adj2" fmla="val -352"/>
              <a:gd name="adj3" fmla="val 18750"/>
              <a:gd name="adj4" fmla="val -16667"/>
              <a:gd name="adj5" fmla="val -155016"/>
              <a:gd name="adj6" fmla="val 5061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매개변수에서 </a:t>
            </a:r>
            <a:r>
              <a:rPr lang="ko-KR" altLang="en-US" sz="16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배열형식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[ ]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으로 받아줄 경우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포인터 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* 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를 쓰지 않아도 </a:t>
            </a:r>
            <a:r>
              <a:rPr lang="en-US" altLang="ko-KR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[ ] 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연산자를 사용하여 원본의 배열을 직접 접근하여 읽거나 쓸 수 있는 기능을 제공함</a:t>
            </a:r>
            <a:endParaRPr lang="en-US" altLang="ko-KR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원본 배열의 값이 쉽게 바뀔 수 있으므로 </a:t>
            </a:r>
            <a:r>
              <a:rPr lang="en-US" altLang="ko-KR" sz="16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사용하여 제어 권장</a:t>
            </a:r>
            <a:endParaRPr lang="en-US" altLang="ko-KR" sz="1600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7835" y="228676"/>
            <a:ext cx="2972293" cy="661182"/>
          </a:xfrm>
        </p:spPr>
        <p:txBody>
          <a:bodyPr/>
          <a:lstStyle/>
          <a:p>
            <a:r>
              <a:rPr lang="ko-KR" altLang="en-US" dirty="0" smtClean="0"/>
              <a:t>예제 실행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77" y="2400774"/>
            <a:ext cx="381952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98" y="115855"/>
            <a:ext cx="5841761" cy="6426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77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200" dirty="0" smtClean="0">
                <a:latin typeface="HY울릉도M" panose="02030600000101010101" pitchFamily="18" charset="-127"/>
              </a:rPr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배열 </a:t>
            </a:r>
            <a:r>
              <a:rPr lang="ko-KR" altLang="en-US" sz="2800" dirty="0">
                <a:latin typeface="HY울릉도M" panose="02030600000101010101" pitchFamily="18" charset="-127"/>
              </a:rPr>
              <a:t>개념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sz="2800" dirty="0">
                <a:latin typeface="HY울릉도M" panose="02030600000101010101" pitchFamily="18" charset="-127"/>
              </a:rPr>
              <a:t> </a:t>
            </a:r>
            <a:r>
              <a:rPr lang="ko-KR" altLang="en-US" sz="2800" dirty="0">
                <a:latin typeface="HY울릉도M" panose="02030600000101010101" pitchFamily="18" charset="-127"/>
              </a:rPr>
              <a:t>배열 선언과 메모리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sz="2800" dirty="0">
                <a:latin typeface="HY울릉도M" panose="02030600000101010101" pitchFamily="18" charset="-127"/>
              </a:rPr>
              <a:t> </a:t>
            </a:r>
            <a:r>
              <a:rPr lang="ko-KR" altLang="en-US" sz="2800" dirty="0">
                <a:latin typeface="HY울릉도M" panose="02030600000101010101" pitchFamily="18" charset="-127"/>
              </a:rPr>
              <a:t>배열 원소의 합 구하기 예제 실습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sz="2800" dirty="0">
                <a:latin typeface="HY울릉도M" panose="02030600000101010101" pitchFamily="18" charset="-127"/>
              </a:rPr>
              <a:t> </a:t>
            </a:r>
            <a:r>
              <a:rPr lang="ko-KR" altLang="en-US" sz="2800" dirty="0">
                <a:latin typeface="HY울릉도M" panose="02030600000101010101" pitchFamily="18" charset="-127"/>
              </a:rPr>
              <a:t>배열과 함수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sz="2800" dirty="0">
                <a:latin typeface="HY울릉도M" panose="02030600000101010101" pitchFamily="18" charset="-127"/>
              </a:rPr>
              <a:t> 함수를 활용하여 배열 원소의 합 구하기 예제 실습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endParaRPr lang="en-US" altLang="ko-KR" sz="2800" dirty="0">
              <a:solidFill>
                <a:schemeClr val="bg2">
                  <a:lumMod val="75000"/>
                </a:schemeClr>
              </a:solidFill>
              <a:latin typeface="HY울릉도M" panose="02030600000101010101" pitchFamily="18" charset="-127"/>
            </a:endParaRPr>
          </a:p>
          <a:p>
            <a:pPr lvl="1"/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9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862825" y="1105063"/>
            <a:ext cx="10377604" cy="4935537"/>
          </a:xfrm>
        </p:spPr>
        <p:txBody>
          <a:bodyPr/>
          <a:lstStyle/>
          <a:p>
            <a:pPr>
              <a:defRPr/>
            </a:pPr>
            <a:r>
              <a:rPr lang="ko-KR" altLang="en-US" sz="3200" dirty="0" smtClean="0">
                <a:latin typeface="HY울릉도M" panose="02030600000101010101" pitchFamily="18" charset="-127"/>
              </a:rPr>
              <a:t> </a:t>
            </a:r>
            <a:r>
              <a:rPr lang="ko-KR" altLang="en-US" dirty="0" smtClean="0">
                <a:latin typeface="HY울릉도M" panose="02030600000101010101" pitchFamily="18" charset="-127"/>
              </a:rPr>
              <a:t>배열 개념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latin typeface="HY울릉도M" panose="02030600000101010101" pitchFamily="18" charset="-127"/>
              </a:rPr>
              <a:t> </a:t>
            </a:r>
            <a:r>
              <a:rPr lang="ko-KR" altLang="en-US" dirty="0" smtClean="0">
                <a:latin typeface="HY울릉도M" panose="02030600000101010101" pitchFamily="18" charset="-127"/>
              </a:rPr>
              <a:t>배열 선언과 메모리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dirty="0">
                <a:latin typeface="HY울릉도M" panose="02030600000101010101" pitchFamily="18" charset="-127"/>
              </a:rPr>
              <a:t> </a:t>
            </a:r>
            <a:r>
              <a:rPr lang="ko-KR" altLang="en-US" dirty="0" smtClean="0">
                <a:latin typeface="HY울릉도M" panose="02030600000101010101" pitchFamily="18" charset="-127"/>
              </a:rPr>
              <a:t>배열 원소의 합 구하기 예제 실습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dirty="0" smtClean="0">
                <a:latin typeface="HY울릉도M" panose="02030600000101010101" pitchFamily="18" charset="-127"/>
              </a:rPr>
              <a:t> </a:t>
            </a:r>
            <a:r>
              <a:rPr lang="ko-KR" altLang="en-US" dirty="0" smtClean="0">
                <a:latin typeface="HY울릉도M" panose="02030600000101010101" pitchFamily="18" charset="-127"/>
              </a:rPr>
              <a:t>배열과 함수</a:t>
            </a:r>
            <a:endParaRPr lang="en-US" altLang="ko-KR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latin typeface="HY울릉도M" panose="02030600000101010101" pitchFamily="18" charset="-127"/>
              </a:rPr>
              <a:t> 함수를 </a:t>
            </a:r>
            <a:r>
              <a:rPr lang="ko-KR" altLang="en-US" dirty="0">
                <a:latin typeface="HY울릉도M" panose="02030600000101010101" pitchFamily="18" charset="-127"/>
              </a:rPr>
              <a:t>활용하여 배열 원소의 합 구하기 예제 실습</a:t>
            </a:r>
            <a:endParaRPr lang="en-US" altLang="ko-KR" dirty="0">
              <a:latin typeface="HY울릉도M" panose="02030600000101010101" pitchFamily="18" charset="-127"/>
            </a:endParaRPr>
          </a:p>
          <a:p>
            <a:pPr>
              <a:defRPr/>
            </a:pPr>
            <a:endParaRPr lang="en-US" altLang="ko-KR" dirty="0">
              <a:solidFill>
                <a:schemeClr val="bg2">
                  <a:lumMod val="75000"/>
                </a:schemeClr>
              </a:solidFill>
              <a:latin typeface="HY울릉도M" panose="02030600000101010101" pitchFamily="18" charset="-127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862825" y="383518"/>
            <a:ext cx="10377604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HY울릉도M" panose="02030600000101010101" pitchFamily="18" charset="-127"/>
              </a:rPr>
              <a:t>목차</a:t>
            </a:r>
            <a:endParaRPr lang="ko-KR" altLang="en-US" dirty="0">
              <a:latin typeface="HY울릉도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7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1"/>
          <p:cNvSpPr>
            <a:spLocks noGrp="1"/>
          </p:cNvSpPr>
          <p:nvPr>
            <p:ph idx="1"/>
          </p:nvPr>
        </p:nvSpPr>
        <p:spPr>
          <a:xfrm>
            <a:off x="883697" y="995365"/>
            <a:ext cx="10616228" cy="3470544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배열</a:t>
            </a:r>
            <a:r>
              <a:rPr lang="en-US" altLang="ko-KR" dirty="0"/>
              <a:t>(array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필요성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2000" dirty="0"/>
              <a:t>동일한 </a:t>
            </a:r>
            <a:r>
              <a:rPr lang="ko-KR" altLang="en-US" sz="2000" dirty="0" err="1"/>
              <a:t>자료형의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데이터가 여러 개 </a:t>
            </a:r>
            <a:r>
              <a:rPr lang="ko-KR" altLang="en-US" sz="2000" dirty="0" smtClean="0"/>
              <a:t>필요한 경우 변수를 하나씩 선언하여 사용할 수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 성적 처리와 같이 많은 자료를 처리해야 할 때는 하나씩 선언하는 것보다 여러 개를 한번에 선언하고 각각의 데이터에 접근하여 처리할 수 있는 </a:t>
            </a:r>
            <a:r>
              <a:rPr lang="ko-KR" altLang="en-US" sz="2000" dirty="0"/>
              <a:t>방</a:t>
            </a:r>
            <a:r>
              <a:rPr lang="ko-KR" altLang="en-US" sz="2000" dirty="0" smtClean="0"/>
              <a:t>법이 필요 </a:t>
            </a:r>
            <a:endParaRPr lang="en-US" altLang="ko-KR" sz="2000" dirty="0" smtClean="0"/>
          </a:p>
          <a:p>
            <a:pPr>
              <a:defRPr/>
            </a:pPr>
            <a:r>
              <a:rPr lang="ko-KR" altLang="en-US" dirty="0">
                <a:latin typeface="HY울릉도M" panose="02030600000101010101" pitchFamily="18" charset="-127"/>
              </a:rPr>
              <a:t>배열</a:t>
            </a:r>
            <a:r>
              <a:rPr lang="en-US" altLang="ko-KR" dirty="0">
                <a:latin typeface="HY울릉도M" panose="02030600000101010101" pitchFamily="18" charset="-127"/>
              </a:rPr>
              <a:t>(array)</a:t>
            </a:r>
          </a:p>
          <a:p>
            <a:pPr marL="0" indent="0">
              <a:buNone/>
              <a:defRPr/>
            </a:pPr>
            <a:r>
              <a:rPr lang="ko-KR" altLang="en-US" sz="2000" dirty="0"/>
              <a:t>동일한 </a:t>
            </a:r>
            <a:r>
              <a:rPr lang="ko-KR" altLang="en-US" sz="2000" dirty="0" err="1"/>
              <a:t>자료형의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데이터가 여러 개 연속적으로 저장되어 있는 데이터 저장 장소</a:t>
            </a:r>
            <a:endParaRPr lang="en-US" altLang="ko-KR" sz="2000" dirty="0"/>
          </a:p>
          <a:p>
            <a:pPr lvl="1">
              <a:defRPr/>
            </a:pP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배열</a:t>
            </a:r>
            <a:r>
              <a:rPr lang="en-US" altLang="ko-KR" dirty="0" smtClean="0"/>
              <a:t>(arrays)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73156" y="4687893"/>
            <a:ext cx="3708059" cy="7207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score[5];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279485" y="6051167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000" b="1" dirty="0" err="1">
                <a:solidFill>
                  <a:srgbClr val="3333FF"/>
                </a:solidFill>
                <a:latin typeface="+mn-ea"/>
                <a:ea typeface="+mn-ea"/>
              </a:rPr>
              <a:t>자료형</a:t>
            </a:r>
            <a:endParaRPr lang="en-US" altLang="ko-KR" sz="2000" b="1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254209" y="6039503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000" b="1" dirty="0">
                <a:solidFill>
                  <a:srgbClr val="3333FF"/>
                </a:solidFill>
                <a:latin typeface="+mn-ea"/>
                <a:ea typeface="+mn-ea"/>
              </a:rPr>
              <a:t>배열이름</a:t>
            </a:r>
            <a:endParaRPr lang="en-US" altLang="ko-KR" sz="2000" b="1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392339" y="6032117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000" b="1" dirty="0" err="1">
                <a:solidFill>
                  <a:srgbClr val="3333FF"/>
                </a:solidFill>
                <a:latin typeface="+mn-ea"/>
                <a:ea typeface="+mn-ea"/>
              </a:rPr>
              <a:t>배열크기</a:t>
            </a:r>
            <a:endParaRPr lang="en-US" altLang="ko-KR" sz="2000" b="1" dirty="0">
              <a:solidFill>
                <a:srgbClr val="3333FF"/>
              </a:solidFill>
              <a:latin typeface="+mn-ea"/>
              <a:ea typeface="+mn-ea"/>
            </a:endParaRPr>
          </a:p>
        </p:txBody>
      </p:sp>
      <p:grpSp>
        <p:nvGrpSpPr>
          <p:cNvPr id="8201" name="그룹 4"/>
          <p:cNvGrpSpPr>
            <a:grpSpLocks/>
          </p:cNvGrpSpPr>
          <p:nvPr/>
        </p:nvGrpSpPr>
        <p:grpSpPr bwMode="auto">
          <a:xfrm flipV="1">
            <a:off x="4509671" y="5401879"/>
            <a:ext cx="431800" cy="630238"/>
            <a:chOff x="739305" y="1309450"/>
            <a:chExt cx="431800" cy="565150"/>
          </a:xfrm>
        </p:grpSpPr>
        <p:sp>
          <p:nvSpPr>
            <p:cNvPr id="16" name="오른쪽 대괄호 15"/>
            <p:cNvSpPr/>
            <p:nvPr/>
          </p:nvSpPr>
          <p:spPr>
            <a:xfrm rot="16200000">
              <a:off x="851997" y="1555492"/>
              <a:ext cx="206415" cy="431800"/>
            </a:xfrm>
            <a:prstGeom prst="rightBracke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955205" y="1309450"/>
              <a:ext cx="0" cy="3587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2" name="그룹 17"/>
          <p:cNvGrpSpPr>
            <a:grpSpLocks/>
          </p:cNvGrpSpPr>
          <p:nvPr/>
        </p:nvGrpSpPr>
        <p:grpSpPr bwMode="auto">
          <a:xfrm flipV="1">
            <a:off x="5293102" y="5414579"/>
            <a:ext cx="1016000" cy="630238"/>
            <a:chOff x="739305" y="1309450"/>
            <a:chExt cx="431800" cy="565150"/>
          </a:xfrm>
        </p:grpSpPr>
        <p:sp>
          <p:nvSpPr>
            <p:cNvPr id="19" name="오른쪽 대괄호 18"/>
            <p:cNvSpPr/>
            <p:nvPr/>
          </p:nvSpPr>
          <p:spPr>
            <a:xfrm rot="16200000">
              <a:off x="851997" y="1555492"/>
              <a:ext cx="206415" cy="431800"/>
            </a:xfrm>
            <a:prstGeom prst="rightBracke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955205" y="1309450"/>
              <a:ext cx="0" cy="3587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3" name="그룹 20"/>
          <p:cNvGrpSpPr>
            <a:grpSpLocks/>
          </p:cNvGrpSpPr>
          <p:nvPr/>
        </p:nvGrpSpPr>
        <p:grpSpPr bwMode="auto">
          <a:xfrm flipV="1">
            <a:off x="6574124" y="5435606"/>
            <a:ext cx="309562" cy="630238"/>
            <a:chOff x="739305" y="1309450"/>
            <a:chExt cx="431800" cy="565150"/>
          </a:xfrm>
        </p:grpSpPr>
        <p:sp>
          <p:nvSpPr>
            <p:cNvPr id="22" name="오른쪽 대괄호 21"/>
            <p:cNvSpPr/>
            <p:nvPr/>
          </p:nvSpPr>
          <p:spPr>
            <a:xfrm rot="16200000">
              <a:off x="851997" y="1555492"/>
              <a:ext cx="206415" cy="431800"/>
            </a:xfrm>
            <a:prstGeom prst="rightBracke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956313" y="1309450"/>
              <a:ext cx="0" cy="3587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90161" y="343002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배열의 초기화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305B3-25E6-451D-8259-F548F402C87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pSp>
        <p:nvGrpSpPr>
          <p:cNvPr id="10244" name="그룹 25"/>
          <p:cNvGrpSpPr>
            <a:grpSpLocks/>
          </p:cNvGrpSpPr>
          <p:nvPr/>
        </p:nvGrpSpPr>
        <p:grpSpPr bwMode="auto">
          <a:xfrm>
            <a:off x="1588288" y="1103836"/>
            <a:ext cx="9552791" cy="2286000"/>
            <a:chOff x="698345" y="1072026"/>
            <a:chExt cx="7690079" cy="2284965"/>
          </a:xfrm>
          <a:noFill/>
        </p:grpSpPr>
        <p:sp>
          <p:nvSpPr>
            <p:cNvPr id="53" name="직사각형 52"/>
            <p:cNvSpPr/>
            <p:nvPr/>
          </p:nvSpPr>
          <p:spPr>
            <a:xfrm>
              <a:off x="698345" y="1072026"/>
              <a:ext cx="7690079" cy="2284965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Consolas" panose="020B0609020204030204" pitchFamily="49" charset="0"/>
                <a:ea typeface="HY울릉도M" panose="02030600000101010101" pitchFamily="18" charset="-127"/>
              </a:endParaRPr>
            </a:p>
          </p:txBody>
        </p:sp>
        <p:grpSp>
          <p:nvGrpSpPr>
            <p:cNvPr id="10264" name="그룹 10"/>
            <p:cNvGrpSpPr>
              <a:grpSpLocks/>
            </p:cNvGrpSpPr>
            <p:nvPr/>
          </p:nvGrpSpPr>
          <p:grpSpPr bwMode="auto">
            <a:xfrm>
              <a:off x="899964" y="1152951"/>
              <a:ext cx="5651668" cy="1947410"/>
              <a:chOff x="864079" y="584203"/>
              <a:chExt cx="5651668" cy="1947410"/>
            </a:xfrm>
            <a:grpFill/>
          </p:grpSpPr>
          <p:grpSp>
            <p:nvGrpSpPr>
              <p:cNvPr id="25" name="그룹 23"/>
              <p:cNvGrpSpPr>
                <a:grpSpLocks/>
              </p:cNvGrpSpPr>
              <p:nvPr/>
            </p:nvGrpSpPr>
            <p:grpSpPr bwMode="auto">
              <a:xfrm>
                <a:off x="2884025" y="1628794"/>
                <a:ext cx="3488175" cy="642535"/>
                <a:chOff x="3173408" y="3659513"/>
                <a:chExt cx="1783730" cy="360671"/>
              </a:xfrm>
              <a:grpFill/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3173408" y="3659513"/>
                  <a:ext cx="360342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90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533235" y="3659515"/>
                  <a:ext cx="358754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80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3887227" y="3659513"/>
                  <a:ext cx="360341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70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242805" y="3659513"/>
                  <a:ext cx="358754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60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596796" y="3659513"/>
                  <a:ext cx="360342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50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</p:grpSp>
          <p:grpSp>
            <p:nvGrpSpPr>
              <p:cNvPr id="10266" name="그룹 6"/>
              <p:cNvGrpSpPr>
                <a:grpSpLocks/>
              </p:cNvGrpSpPr>
              <p:nvPr/>
            </p:nvGrpSpPr>
            <p:grpSpPr bwMode="auto">
              <a:xfrm>
                <a:off x="3029699" y="2270950"/>
                <a:ext cx="3298874" cy="260663"/>
                <a:chOff x="3040184" y="2373595"/>
                <a:chExt cx="3622349" cy="122709"/>
              </a:xfrm>
              <a:grpFill/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3040184" y="2373595"/>
                  <a:ext cx="744354" cy="11947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 eaLnBrk="1" latinLnBrk="1" hangingPunct="1">
                    <a:defRPr/>
                  </a:pPr>
                  <a:r>
                    <a:rPr lang="en-US" altLang="ko-KR" sz="1050" b="1" dirty="0" smtClean="0"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score[0</a:t>
                  </a:r>
                  <a:r>
                    <a:rPr lang="en-US" altLang="ko-KR" sz="1050" b="1" dirty="0"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]</a:t>
                  </a:r>
                  <a:endParaRPr lang="ko-KR" altLang="en-US" sz="1050" b="1" dirty="0"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1187" y="2373595"/>
                  <a:ext cx="746096" cy="11947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050" b="1" dirty="0"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score[1]</a:t>
                  </a:r>
                  <a:endParaRPr lang="ko-KR" altLang="en-US" sz="1050" b="1" dirty="0"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651229" y="2373595"/>
                  <a:ext cx="746096" cy="11947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050" b="1" dirty="0"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score[2]</a:t>
                  </a:r>
                  <a:endParaRPr lang="ko-KR" altLang="en-US" sz="1050" b="1" dirty="0"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5239906" y="2376825"/>
                  <a:ext cx="746096" cy="11947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050" b="1" dirty="0"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score[3]</a:t>
                  </a:r>
                  <a:endParaRPr lang="ko-KR" altLang="en-US" sz="1050" b="1" dirty="0"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923409" y="2373595"/>
                  <a:ext cx="739124" cy="119479"/>
                </a:xfrm>
                <a:prstGeom prst="rect">
                  <a:avLst/>
                </a:prstGeom>
                <a:grp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050" b="1" dirty="0"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score[4]</a:t>
                  </a:r>
                  <a:endParaRPr lang="ko-KR" altLang="en-US" sz="1050" b="1" dirty="0"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</p:grpSp>
          <p:sp>
            <p:nvSpPr>
              <p:cNvPr id="10267" name="Freeform 10"/>
              <p:cNvSpPr>
                <a:spLocks/>
              </p:cNvSpPr>
              <p:nvPr/>
            </p:nvSpPr>
            <p:spPr bwMode="auto">
              <a:xfrm>
                <a:off x="3181967" y="1328116"/>
                <a:ext cx="336555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68" name="Freeform 10"/>
              <p:cNvSpPr>
                <a:spLocks/>
              </p:cNvSpPr>
              <p:nvPr/>
            </p:nvSpPr>
            <p:spPr bwMode="auto">
              <a:xfrm>
                <a:off x="3758099" y="1327358"/>
                <a:ext cx="336555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69" name="Freeform 10"/>
              <p:cNvSpPr>
                <a:spLocks/>
              </p:cNvSpPr>
              <p:nvPr/>
            </p:nvSpPr>
            <p:spPr bwMode="auto">
              <a:xfrm flipH="1">
                <a:off x="5192571" y="1327358"/>
                <a:ext cx="266991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70" name="Freeform 10"/>
              <p:cNvSpPr>
                <a:spLocks/>
              </p:cNvSpPr>
              <p:nvPr/>
            </p:nvSpPr>
            <p:spPr bwMode="auto">
              <a:xfrm flipH="1">
                <a:off x="5659793" y="1327358"/>
                <a:ext cx="266991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71" name="Freeform 10"/>
              <p:cNvSpPr>
                <a:spLocks/>
              </p:cNvSpPr>
              <p:nvPr/>
            </p:nvSpPr>
            <p:spPr bwMode="auto">
              <a:xfrm>
                <a:off x="4468150" y="1327358"/>
                <a:ext cx="164117" cy="294943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864079" y="987245"/>
                <a:ext cx="5651668" cy="4252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en-US" altLang="ko-KR" sz="2400" b="1" dirty="0" err="1">
                    <a:latin typeface="Consolas" panose="020B0609020204030204" pitchFamily="49" charset="0"/>
                    <a:ea typeface="HY울릉도M" panose="02030600000101010101" pitchFamily="18" charset="-127"/>
                  </a:rPr>
                  <a:t>int</a:t>
                </a:r>
                <a:r>
                  <a:rPr lang="en-US" altLang="ko-KR" sz="2400" b="1" dirty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 </a:t>
                </a:r>
                <a:r>
                  <a:rPr lang="en-US" altLang="ko-KR" sz="2400" b="1" dirty="0" smtClean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score[5</a:t>
                </a:r>
                <a:r>
                  <a:rPr lang="en-US" altLang="ko-KR" sz="2400" b="1" dirty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] = { 90, 80, 70, 60, 50 };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864079" y="584203"/>
                <a:ext cx="1654224" cy="4252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en-US" altLang="ko-KR" sz="2400" b="1" dirty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(1) </a:t>
                </a:r>
                <a:r>
                  <a:rPr lang="ko-KR" altLang="en-US" sz="2400" b="1" dirty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초기화</a:t>
                </a:r>
                <a:endParaRPr lang="en-US" altLang="ko-KR" sz="2400" b="1" dirty="0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</p:grpSp>
      </p:grpSp>
      <p:grpSp>
        <p:nvGrpSpPr>
          <p:cNvPr id="10245" name="그룹 27"/>
          <p:cNvGrpSpPr>
            <a:grpSpLocks/>
          </p:cNvGrpSpPr>
          <p:nvPr/>
        </p:nvGrpSpPr>
        <p:grpSpPr bwMode="auto">
          <a:xfrm>
            <a:off x="1588289" y="3696498"/>
            <a:ext cx="9552790" cy="2479675"/>
            <a:chOff x="726961" y="3717032"/>
            <a:chExt cx="7661464" cy="2478767"/>
          </a:xfrm>
          <a:noFill/>
        </p:grpSpPr>
        <p:sp>
          <p:nvSpPr>
            <p:cNvPr id="56" name="직사각형 55"/>
            <p:cNvSpPr/>
            <p:nvPr/>
          </p:nvSpPr>
          <p:spPr>
            <a:xfrm>
              <a:off x="726961" y="3717032"/>
              <a:ext cx="7661464" cy="2478767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Consolas" panose="020B0609020204030204" pitchFamily="49" charset="0"/>
                <a:ea typeface="HY울릉도M" panose="02030600000101010101" pitchFamily="18" charset="-127"/>
              </a:endParaRPr>
            </a:p>
          </p:txBody>
        </p:sp>
        <p:grpSp>
          <p:nvGrpSpPr>
            <p:cNvPr id="10247" name="그룹 54"/>
            <p:cNvGrpSpPr>
              <a:grpSpLocks/>
            </p:cNvGrpSpPr>
            <p:nvPr/>
          </p:nvGrpSpPr>
          <p:grpSpPr bwMode="auto">
            <a:xfrm>
              <a:off x="928579" y="3797964"/>
              <a:ext cx="5651639" cy="1687119"/>
              <a:chOff x="864079" y="584210"/>
              <a:chExt cx="5651639" cy="1687119"/>
            </a:xfrm>
            <a:grpFill/>
          </p:grpSpPr>
          <p:grpSp>
            <p:nvGrpSpPr>
              <p:cNvPr id="57" name="그룹 23"/>
              <p:cNvGrpSpPr>
                <a:grpSpLocks/>
              </p:cNvGrpSpPr>
              <p:nvPr/>
            </p:nvGrpSpPr>
            <p:grpSpPr bwMode="auto">
              <a:xfrm>
                <a:off x="2884175" y="1628794"/>
                <a:ext cx="3488030" cy="642535"/>
                <a:chOff x="3173483" y="3659513"/>
                <a:chExt cx="1783655" cy="360671"/>
              </a:xfrm>
              <a:grpFill/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173483" y="3659513"/>
                  <a:ext cx="360342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90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3533235" y="3659515"/>
                  <a:ext cx="358754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80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3887227" y="3659513"/>
                  <a:ext cx="360341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70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242805" y="3659513"/>
                  <a:ext cx="358754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60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4596796" y="3659513"/>
                  <a:ext cx="360342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HY울릉도M" panose="02030600000101010101" pitchFamily="18" charset="-127"/>
                    </a:rPr>
                    <a:t>50</a:t>
                  </a:r>
                  <a:endParaRPr lang="ko-KR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HY울릉도M" panose="02030600000101010101" pitchFamily="18" charset="-127"/>
                  </a:endParaRPr>
                </a:p>
              </p:txBody>
            </p:sp>
          </p:grpSp>
          <p:sp>
            <p:nvSpPr>
              <p:cNvPr id="10251" name="Freeform 10"/>
              <p:cNvSpPr>
                <a:spLocks/>
              </p:cNvSpPr>
              <p:nvPr/>
            </p:nvSpPr>
            <p:spPr bwMode="auto">
              <a:xfrm>
                <a:off x="3181967" y="1328116"/>
                <a:ext cx="336555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52" name="Freeform 10"/>
              <p:cNvSpPr>
                <a:spLocks/>
              </p:cNvSpPr>
              <p:nvPr/>
            </p:nvSpPr>
            <p:spPr bwMode="auto">
              <a:xfrm>
                <a:off x="3758099" y="1327358"/>
                <a:ext cx="336555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53" name="Freeform 10"/>
              <p:cNvSpPr>
                <a:spLocks/>
              </p:cNvSpPr>
              <p:nvPr/>
            </p:nvSpPr>
            <p:spPr bwMode="auto">
              <a:xfrm flipH="1">
                <a:off x="5192571" y="1327358"/>
                <a:ext cx="266991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54" name="Freeform 10"/>
              <p:cNvSpPr>
                <a:spLocks/>
              </p:cNvSpPr>
              <p:nvPr/>
            </p:nvSpPr>
            <p:spPr bwMode="auto">
              <a:xfrm flipH="1">
                <a:off x="5659793" y="1327358"/>
                <a:ext cx="266991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10255" name="Freeform 10"/>
              <p:cNvSpPr>
                <a:spLocks/>
              </p:cNvSpPr>
              <p:nvPr/>
            </p:nvSpPr>
            <p:spPr bwMode="auto">
              <a:xfrm>
                <a:off x="4468150" y="1327358"/>
                <a:ext cx="164117" cy="294943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864079" y="987287"/>
                <a:ext cx="5651639" cy="425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en-US" altLang="ko-KR" sz="2400" b="1" dirty="0" err="1">
                    <a:latin typeface="Consolas" panose="020B0609020204030204" pitchFamily="49" charset="0"/>
                    <a:ea typeface="HY울릉도M" panose="02030600000101010101" pitchFamily="18" charset="-127"/>
                  </a:rPr>
                  <a:t>int</a:t>
                </a:r>
                <a:r>
                  <a:rPr lang="en-US" altLang="ko-KR" sz="2400" b="1" dirty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 </a:t>
                </a:r>
                <a:r>
                  <a:rPr lang="en-US" altLang="ko-KR" sz="2400" b="1" dirty="0" smtClean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score[ </a:t>
                </a:r>
                <a:r>
                  <a:rPr lang="en-US" altLang="ko-KR" sz="2400" b="1" dirty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] = { 90, 80, 70, 60, 50 };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864079" y="584210"/>
                <a:ext cx="4137127" cy="4252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en-US" altLang="ko-KR" sz="2400" b="1" dirty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(2) </a:t>
                </a:r>
                <a:r>
                  <a:rPr lang="ko-KR" altLang="en-US" sz="2400" b="1" dirty="0">
                    <a:latin typeface="Consolas" panose="020B0609020204030204" pitchFamily="49" charset="0"/>
                    <a:ea typeface="HY울릉도M" panose="02030600000101010101" pitchFamily="18" charset="-127"/>
                  </a:rPr>
                  <a:t>배열의 크기 없이 초기화</a:t>
                </a:r>
                <a:endParaRPr lang="en-US" altLang="ko-KR" sz="2400" b="1" dirty="0">
                  <a:latin typeface="Consolas" panose="020B0609020204030204" pitchFamily="49" charset="0"/>
                  <a:ea typeface="HY울릉도M" panose="02030600000101010101" pitchFamily="18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953980" y="5841916"/>
              <a:ext cx="6410483" cy="2888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FF6600"/>
                </a:buClr>
                <a:defRPr/>
              </a:pPr>
              <a:r>
                <a:rPr lang="ko-KR" altLang="en-US" b="1" dirty="0">
                  <a:solidFill>
                    <a:srgbClr val="3333FF"/>
                  </a:solidFill>
                  <a:latin typeface="Consolas" panose="020B0609020204030204" pitchFamily="49" charset="0"/>
                  <a:ea typeface="HY울릉도M" panose="02030600000101010101" pitchFamily="18" charset="-127"/>
                </a:rPr>
                <a:t>자동적으로 초기값의 원소 </a:t>
              </a:r>
              <a:r>
                <a:rPr lang="ko-KR" altLang="en-US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HY울릉도M" panose="02030600000101010101" pitchFamily="18" charset="-127"/>
                </a:rPr>
                <a:t>개수 만큼 </a:t>
              </a:r>
              <a:r>
                <a:rPr lang="ko-KR" altLang="en-US" b="1" dirty="0">
                  <a:solidFill>
                    <a:srgbClr val="3333FF"/>
                  </a:solidFill>
                  <a:latin typeface="Consolas" panose="020B0609020204030204" pitchFamily="49" charset="0"/>
                  <a:ea typeface="HY울릉도M" panose="02030600000101010101" pitchFamily="18" charset="-127"/>
                </a:rPr>
                <a:t>배열 크기로 </a:t>
              </a:r>
              <a:r>
                <a:rPr lang="ko-KR" altLang="en-US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HY울릉도M" panose="02030600000101010101" pitchFamily="18" charset="-127"/>
                </a:rPr>
                <a:t>생성</a:t>
              </a:r>
              <a:r>
                <a:rPr lang="en-US" altLang="ko-KR" b="1" dirty="0" smtClean="0">
                  <a:solidFill>
                    <a:srgbClr val="3333FF"/>
                  </a:solidFill>
                  <a:latin typeface="Consolas" panose="020B0609020204030204" pitchFamily="49" charset="0"/>
                  <a:ea typeface="HY울릉도M" panose="02030600000101010101" pitchFamily="18" charset="-127"/>
                </a:rPr>
                <a:t> </a:t>
              </a:r>
              <a:endParaRPr lang="en-US" altLang="ko-KR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 bwMode="auto">
          <a:xfrm>
            <a:off x="4500718" y="5455705"/>
            <a:ext cx="842082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5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score[0</a:t>
            </a: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360548" y="5455705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score[1]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6145133" y="5455705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score[2]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004962" y="5455705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score[3]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7908645" y="5471853"/>
            <a:ext cx="836166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score[4]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0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9388" y="237332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배열의 초기화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fld id="{A2BA69E4-9E1B-4807-9213-4043D9B51FB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2292" name="그룹 25"/>
          <p:cNvGrpSpPr>
            <a:grpSpLocks/>
          </p:cNvGrpSpPr>
          <p:nvPr/>
        </p:nvGrpSpPr>
        <p:grpSpPr bwMode="auto">
          <a:xfrm>
            <a:off x="1334172" y="1167905"/>
            <a:ext cx="9402185" cy="2286000"/>
            <a:chOff x="698345" y="1072026"/>
            <a:chExt cx="7690079" cy="2284965"/>
          </a:xfrm>
          <a:noFill/>
        </p:grpSpPr>
        <p:sp>
          <p:nvSpPr>
            <p:cNvPr id="53" name="직사각형 52"/>
            <p:cNvSpPr/>
            <p:nvPr/>
          </p:nvSpPr>
          <p:spPr>
            <a:xfrm>
              <a:off x="698345" y="1072026"/>
              <a:ext cx="7690079" cy="2284965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2309" name="그룹 10"/>
            <p:cNvGrpSpPr>
              <a:grpSpLocks/>
            </p:cNvGrpSpPr>
            <p:nvPr/>
          </p:nvGrpSpPr>
          <p:grpSpPr bwMode="auto">
            <a:xfrm>
              <a:off x="899964" y="1152951"/>
              <a:ext cx="7118562" cy="1687126"/>
              <a:chOff x="864079" y="584203"/>
              <a:chExt cx="7118562" cy="1687126"/>
            </a:xfrm>
            <a:grpFill/>
          </p:grpSpPr>
          <p:grpSp>
            <p:nvGrpSpPr>
              <p:cNvPr id="25" name="그룹 23"/>
              <p:cNvGrpSpPr>
                <a:grpSpLocks/>
              </p:cNvGrpSpPr>
              <p:nvPr/>
            </p:nvGrpSpPr>
            <p:grpSpPr bwMode="auto">
              <a:xfrm>
                <a:off x="2883400" y="1628794"/>
                <a:ext cx="3488800" cy="642535"/>
                <a:chOff x="3173088" y="3659513"/>
                <a:chExt cx="1784050" cy="360671"/>
              </a:xfrm>
              <a:grpFill/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3173088" y="3659513"/>
                  <a:ext cx="360342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90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533235" y="3659515"/>
                  <a:ext cx="358754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80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3887227" y="3659513"/>
                  <a:ext cx="360341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4242805" y="3659513"/>
                  <a:ext cx="358754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596796" y="3659513"/>
                  <a:ext cx="360342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12" name="Freeform 10"/>
              <p:cNvSpPr>
                <a:spLocks/>
              </p:cNvSpPr>
              <p:nvPr/>
            </p:nvSpPr>
            <p:spPr bwMode="auto">
              <a:xfrm>
                <a:off x="3209864" y="1311267"/>
                <a:ext cx="336555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3" name="Freeform 10"/>
              <p:cNvSpPr>
                <a:spLocks/>
              </p:cNvSpPr>
              <p:nvPr/>
            </p:nvSpPr>
            <p:spPr bwMode="auto">
              <a:xfrm>
                <a:off x="3758099" y="1327358"/>
                <a:ext cx="336555" cy="300672"/>
              </a:xfrm>
              <a:custGeom>
                <a:avLst/>
                <a:gdLst>
                  <a:gd name="T0" fmla="*/ 2147483646 w 771"/>
                  <a:gd name="T1" fmla="*/ 0 h 635"/>
                  <a:gd name="T2" fmla="*/ 2147483646 w 771"/>
                  <a:gd name="T3" fmla="*/ 2147483646 h 635"/>
                  <a:gd name="T4" fmla="*/ 0 w 771"/>
                  <a:gd name="T5" fmla="*/ 2147483646 h 635"/>
                  <a:gd name="T6" fmla="*/ 0 60000 65536"/>
                  <a:gd name="T7" fmla="*/ 0 60000 65536"/>
                  <a:gd name="T8" fmla="*/ 0 60000 65536"/>
                  <a:gd name="T9" fmla="*/ 0 w 771"/>
                  <a:gd name="T10" fmla="*/ 0 h 635"/>
                  <a:gd name="T11" fmla="*/ 771 w 771"/>
                  <a:gd name="T12" fmla="*/ 635 h 6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71" h="635">
                    <a:moveTo>
                      <a:pt x="771" y="0"/>
                    </a:moveTo>
                    <a:cubicBezTo>
                      <a:pt x="540" y="106"/>
                      <a:pt x="309" y="212"/>
                      <a:pt x="181" y="318"/>
                    </a:cubicBezTo>
                    <a:cubicBezTo>
                      <a:pt x="53" y="424"/>
                      <a:pt x="26" y="529"/>
                      <a:pt x="0" y="635"/>
                    </a:cubicBezTo>
                  </a:path>
                </a:pathLst>
              </a:custGeom>
              <a:grpFill/>
              <a:ln w="38100">
                <a:solidFill>
                  <a:srgbClr val="00B0F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518512" y="968378"/>
                <a:ext cx="5653255" cy="4252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en-US" altLang="ko-KR" sz="2400" b="1" dirty="0" err="1"/>
                  <a:t>int</a:t>
                </a:r>
                <a:r>
                  <a:rPr lang="en-US" altLang="ko-KR" sz="2400" b="1" dirty="0"/>
                  <a:t> </a:t>
                </a:r>
                <a:r>
                  <a:rPr lang="en-US" altLang="ko-KR" sz="2400" b="1" dirty="0" smtClean="0"/>
                  <a:t>score[5</a:t>
                </a:r>
                <a:r>
                  <a:rPr lang="en-US" altLang="ko-KR" sz="2400" b="1" dirty="0"/>
                  <a:t>] = { 90, 80 };</a:t>
                </a: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864079" y="584203"/>
                <a:ext cx="2792495" cy="4252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en-US" altLang="ko-KR" sz="2400" b="1" dirty="0"/>
                  <a:t>(3) </a:t>
                </a:r>
                <a:r>
                  <a:rPr lang="ko-KR" altLang="en-US" sz="2400" b="1" dirty="0"/>
                  <a:t>일부만 초기화</a:t>
                </a:r>
                <a:endParaRPr lang="en-US" altLang="ko-KR" sz="24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77368" y="844435"/>
                <a:ext cx="3305273" cy="28879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ko-KR" altLang="en-US" b="1" dirty="0">
                    <a:solidFill>
                      <a:srgbClr val="3333FF"/>
                    </a:solidFill>
                  </a:rPr>
                  <a:t>나머지 원소들은 </a:t>
                </a:r>
                <a:r>
                  <a:rPr lang="en-US" altLang="ko-KR" b="1" dirty="0">
                    <a:solidFill>
                      <a:srgbClr val="3333FF"/>
                    </a:solidFill>
                  </a:rPr>
                  <a:t>0</a:t>
                </a:r>
                <a:r>
                  <a:rPr lang="ko-KR" altLang="en-US" b="1" dirty="0">
                    <a:solidFill>
                      <a:srgbClr val="3333FF"/>
                    </a:solidFill>
                  </a:rPr>
                  <a:t>으로 초기화</a:t>
                </a:r>
                <a:endParaRPr lang="en-US" altLang="ko-KR" b="1" dirty="0">
                  <a:solidFill>
                    <a:srgbClr val="3333FF"/>
                  </a:solidFill>
                </a:endParaRPr>
              </a:p>
            </p:txBody>
          </p:sp>
        </p:grpSp>
      </p:grpSp>
      <p:grpSp>
        <p:nvGrpSpPr>
          <p:cNvPr id="12293" name="그룹 26"/>
          <p:cNvGrpSpPr>
            <a:grpSpLocks/>
          </p:cNvGrpSpPr>
          <p:nvPr/>
        </p:nvGrpSpPr>
        <p:grpSpPr bwMode="auto">
          <a:xfrm>
            <a:off x="1334172" y="3735192"/>
            <a:ext cx="9402185" cy="2286000"/>
            <a:chOff x="726960" y="3717032"/>
            <a:chExt cx="7690079" cy="2284965"/>
          </a:xfrm>
          <a:noFill/>
        </p:grpSpPr>
        <p:sp>
          <p:nvSpPr>
            <p:cNvPr id="56" name="직사각형 55"/>
            <p:cNvSpPr/>
            <p:nvPr/>
          </p:nvSpPr>
          <p:spPr>
            <a:xfrm>
              <a:off x="726960" y="3717032"/>
              <a:ext cx="7690079" cy="2284965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2298" name="그룹 54"/>
            <p:cNvGrpSpPr>
              <a:grpSpLocks/>
            </p:cNvGrpSpPr>
            <p:nvPr/>
          </p:nvGrpSpPr>
          <p:grpSpPr bwMode="auto">
            <a:xfrm>
              <a:off x="928579" y="3797957"/>
              <a:ext cx="6307688" cy="1687126"/>
              <a:chOff x="864079" y="584203"/>
              <a:chExt cx="6307688" cy="1687126"/>
            </a:xfrm>
            <a:grpFill/>
          </p:grpSpPr>
          <p:grpSp>
            <p:nvGrpSpPr>
              <p:cNvPr id="57" name="그룹 23"/>
              <p:cNvGrpSpPr>
                <a:grpSpLocks/>
              </p:cNvGrpSpPr>
              <p:nvPr/>
            </p:nvGrpSpPr>
            <p:grpSpPr bwMode="auto">
              <a:xfrm>
                <a:off x="2883400" y="1628794"/>
                <a:ext cx="3488800" cy="642535"/>
                <a:chOff x="3173088" y="3659513"/>
                <a:chExt cx="1784050" cy="360671"/>
              </a:xfrm>
              <a:grpFill/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173088" y="3659513"/>
                  <a:ext cx="360342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3533235" y="3659515"/>
                  <a:ext cx="358754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3887227" y="3659513"/>
                  <a:ext cx="360341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242805" y="3659513"/>
                  <a:ext cx="358754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4596796" y="3659513"/>
                  <a:ext cx="360342" cy="360669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</a:rPr>
                    <a:t>0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4" name="직사각형 63"/>
              <p:cNvSpPr/>
              <p:nvPr/>
            </p:nvSpPr>
            <p:spPr>
              <a:xfrm>
                <a:off x="1520099" y="1016518"/>
                <a:ext cx="5651668" cy="4252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en-US" altLang="ko-KR" sz="2400" b="1" dirty="0" err="1"/>
                  <a:t>int</a:t>
                </a:r>
                <a:r>
                  <a:rPr lang="en-US" altLang="ko-KR" sz="2400" b="1" dirty="0"/>
                  <a:t> </a:t>
                </a:r>
                <a:r>
                  <a:rPr lang="en-US" altLang="ko-KR" sz="2400" b="1" dirty="0" smtClean="0"/>
                  <a:t>score[5</a:t>
                </a:r>
                <a:r>
                  <a:rPr lang="en-US" altLang="ko-KR" sz="2400" b="1" dirty="0"/>
                  <a:t>] = { 0 };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864079" y="584203"/>
                <a:ext cx="4137148" cy="4252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rgbClr val="FF6600"/>
                  </a:buClr>
                  <a:defRPr/>
                </a:pPr>
                <a:r>
                  <a:rPr lang="en-US" altLang="ko-KR" sz="2400" b="1" dirty="0"/>
                  <a:t>(4) 0</a:t>
                </a:r>
                <a:r>
                  <a:rPr lang="ko-KR" altLang="en-US" sz="2400" b="1" dirty="0"/>
                  <a:t>으로 초기화</a:t>
                </a:r>
                <a:endParaRPr lang="en-US" altLang="ko-KR" sz="2400" b="1" dirty="0"/>
              </a:p>
            </p:txBody>
          </p:sp>
        </p:grpSp>
      </p:grpSp>
      <p:grpSp>
        <p:nvGrpSpPr>
          <p:cNvPr id="12294" name="그룹 53"/>
          <p:cNvGrpSpPr>
            <a:grpSpLocks/>
          </p:cNvGrpSpPr>
          <p:nvPr/>
        </p:nvGrpSpPr>
        <p:grpSpPr bwMode="auto">
          <a:xfrm>
            <a:off x="6200796" y="1769868"/>
            <a:ext cx="1584325" cy="460375"/>
            <a:chOff x="739305" y="1309450"/>
            <a:chExt cx="431800" cy="565150"/>
          </a:xfrm>
          <a:noFill/>
        </p:grpSpPr>
        <p:sp>
          <p:nvSpPr>
            <p:cNvPr id="76" name="오른쪽 대괄호 75"/>
            <p:cNvSpPr/>
            <p:nvPr/>
          </p:nvSpPr>
          <p:spPr>
            <a:xfrm rot="16200000">
              <a:off x="851919" y="1555414"/>
              <a:ext cx="206572" cy="431800"/>
            </a:xfrm>
            <a:prstGeom prst="rightBracket">
              <a:avLst/>
            </a:prstGeom>
            <a:grp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V="1">
              <a:off x="955205" y="1309450"/>
              <a:ext cx="0" cy="358578"/>
            </a:xfrm>
            <a:prstGeom prst="straightConnector1">
              <a:avLst/>
            </a:prstGeom>
            <a:grpFill/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 bwMode="auto">
          <a:xfrm>
            <a:off x="4097707" y="2886781"/>
            <a:ext cx="842082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5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score[0</a:t>
            </a: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060440" y="2886781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score[1]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5920270" y="2886781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score[2]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6683481" y="2906396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score[3]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7529716" y="2895307"/>
            <a:ext cx="836166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score[4]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4123573" y="5549524"/>
            <a:ext cx="842082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05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score[0</a:t>
            </a: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992704" y="5556251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score[1]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863806" y="5562207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score[2]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620900" y="5556251"/>
            <a:ext cx="844053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score[3]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7485360" y="5549524"/>
            <a:ext cx="836166" cy="2539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50" b="1" dirty="0">
                <a:latin typeface="Consolas" panose="020B0609020204030204" pitchFamily="49" charset="0"/>
                <a:ea typeface="HY울릉도M" panose="02030600000101010101" pitchFamily="18" charset="-127"/>
              </a:rPr>
              <a:t>score[4]</a:t>
            </a:r>
            <a:endParaRPr lang="ko-KR" altLang="en-US" sz="1050" b="1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9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1763" y="263262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메모리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36892" y="953490"/>
            <a:ext cx="6614161" cy="507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main(void)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score1,score2,score3,score4,score5;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score1 = 55;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score2 = 66;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score3 = 77;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score4 = 88;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score5 = 99;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// 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주소를 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진수로 출력 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(%d), 16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진수로 출력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(%p) 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("%d, %d\n", score1, &amp;score1); 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("%d, %d\n", score2, &amp;score2);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("%d, %d\n", score3, &amp;score3);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("%d, %d\n", score4, &amp;score4);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("%d, %d\n", score5, &amp;score5</a:t>
            </a: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return 0; </a:t>
            </a:r>
            <a:endParaRPr lang="en-US" altLang="ko-KR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71915" y="1186393"/>
            <a:ext cx="1301675" cy="1011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55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67739" y="146116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score1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1915" y="260993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3333FF"/>
                </a:solidFill>
                <a:latin typeface="Consolas" panose="020B0609020204030204" pitchFamily="49" charset="0"/>
              </a:rPr>
              <a:t>Memory</a:t>
            </a:r>
            <a:endParaRPr lang="ko-KR" altLang="en-US" sz="2400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01758" y="817061"/>
            <a:ext cx="107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4 byte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37095" y="1851363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변수명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567735" y="1877021"/>
            <a:ext cx="234842" cy="1454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1105935" y="722658"/>
            <a:ext cx="862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변수값</a:t>
            </a:r>
            <a:endParaRPr lang="en-US" altLang="ko-KR" b="1" dirty="0" smtClean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value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33" idx="2"/>
          </p:cNvCxnSpPr>
          <p:nvPr/>
        </p:nvCxnSpPr>
        <p:spPr>
          <a:xfrm flipH="1">
            <a:off x="10897496" y="1368989"/>
            <a:ext cx="639808" cy="3230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915724" y="535808"/>
            <a:ext cx="1173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변수주소</a:t>
            </a:r>
            <a:endParaRPr lang="en-US" altLang="ko-KR" b="1" dirty="0" smtClean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&amp;score1</a:t>
            </a:r>
            <a:endParaRPr lang="ko-KR" altLang="en-US" dirty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955592" y="1057231"/>
            <a:ext cx="848667" cy="1777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815536" y="161357"/>
            <a:ext cx="1374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</a:rPr>
              <a:t>62FE4C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71914" y="2338333"/>
            <a:ext cx="1301675" cy="1011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66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67738" y="261310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</a:rPr>
              <a:t>score2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71913" y="3490273"/>
            <a:ext cx="1301675" cy="1011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77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67737" y="376504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</a:rPr>
              <a:t>score3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771912" y="4642213"/>
            <a:ext cx="1301675" cy="1011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88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67736" y="491698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</a:rPr>
              <a:t>score4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771911" y="5794153"/>
            <a:ext cx="1301675" cy="1011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99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67735" y="606892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</a:rPr>
              <a:t>score5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1762" y="395234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선언과 메모리 예제 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4" y="1833562"/>
            <a:ext cx="5619750" cy="3190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09" y="3428999"/>
            <a:ext cx="313372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배열</a:t>
            </a:r>
            <a:r>
              <a:rPr lang="en-US" altLang="ko-KR" dirty="0" smtClean="0"/>
              <a:t>(arrays) </a:t>
            </a:r>
            <a:r>
              <a:rPr lang="ko-KR" altLang="en-US" dirty="0" smtClean="0"/>
              <a:t>선언과 메모리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60648" y="1109099"/>
            <a:ext cx="6886904" cy="7207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a[5]={10,20,30,40,50} </a:t>
            </a:r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95467"/>
              </p:ext>
            </p:extLst>
          </p:nvPr>
        </p:nvGraphicFramePr>
        <p:xfrm>
          <a:off x="4426964" y="4072159"/>
          <a:ext cx="6714115" cy="111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823">
                  <a:extLst>
                    <a:ext uri="{9D8B030D-6E8A-4147-A177-3AD203B41FA5}">
                      <a16:colId xmlns:a16="http://schemas.microsoft.com/office/drawing/2014/main" val="733770716"/>
                    </a:ext>
                  </a:extLst>
                </a:gridCol>
                <a:gridCol w="1342823">
                  <a:extLst>
                    <a:ext uri="{9D8B030D-6E8A-4147-A177-3AD203B41FA5}">
                      <a16:colId xmlns:a16="http://schemas.microsoft.com/office/drawing/2014/main" val="504306593"/>
                    </a:ext>
                  </a:extLst>
                </a:gridCol>
                <a:gridCol w="1342823">
                  <a:extLst>
                    <a:ext uri="{9D8B030D-6E8A-4147-A177-3AD203B41FA5}">
                      <a16:colId xmlns:a16="http://schemas.microsoft.com/office/drawing/2014/main" val="2588289486"/>
                    </a:ext>
                  </a:extLst>
                </a:gridCol>
                <a:gridCol w="1342823">
                  <a:extLst>
                    <a:ext uri="{9D8B030D-6E8A-4147-A177-3AD203B41FA5}">
                      <a16:colId xmlns:a16="http://schemas.microsoft.com/office/drawing/2014/main" val="1358113628"/>
                    </a:ext>
                  </a:extLst>
                </a:gridCol>
                <a:gridCol w="1342823">
                  <a:extLst>
                    <a:ext uri="{9D8B030D-6E8A-4147-A177-3AD203B41FA5}">
                      <a16:colId xmlns:a16="http://schemas.microsoft.com/office/drawing/2014/main" val="3628395799"/>
                    </a:ext>
                  </a:extLst>
                </a:gridCol>
              </a:tblGrid>
              <a:tr h="1119891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20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30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40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50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7166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66371" y="4339715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Consolas" panose="020B0609020204030204" pitchFamily="49" charset="0"/>
              </a:rPr>
              <a:t>a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4573639" y="5191905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a[0]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1272" y="6080963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원소명</a:t>
            </a:r>
            <a:endParaRPr lang="en-US" altLang="ko-KR" sz="2400" b="1" dirty="0" smtClean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>
          <a:xfrm flipV="1">
            <a:off x="4495652" y="5705827"/>
            <a:ext cx="240601" cy="3751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310438" y="6111740"/>
            <a:ext cx="3166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첨자</a:t>
            </a:r>
            <a:r>
              <a:rPr lang="en-US" altLang="ko-KR" sz="2000" b="1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(index)</a:t>
            </a:r>
            <a:r>
              <a:rPr lang="ko-KR" altLang="en-US" sz="2000" b="1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는 </a:t>
            </a:r>
            <a:r>
              <a:rPr lang="en-US" altLang="ko-KR" sz="2000" b="1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</a:t>
            </a:r>
            <a:r>
              <a:rPr lang="ko-KR" altLang="en-US" sz="2000" b="1" dirty="0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부터 시작</a:t>
            </a:r>
            <a:endParaRPr lang="en-US" altLang="ko-KR" sz="2000" b="1" dirty="0" smtClean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0221" y="5191979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a[1]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6804" y="5192053"/>
            <a:ext cx="932788" cy="533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a[2]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13387" y="5192127"/>
            <a:ext cx="932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a[3]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59970" y="5192201"/>
            <a:ext cx="932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a[4]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38372" y="4114687"/>
            <a:ext cx="18614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배열명</a:t>
            </a:r>
            <a:endParaRPr lang="en-US" altLang="ko-KR" sz="2400" b="1" dirty="0" smtClean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 시작 주소</a:t>
            </a:r>
            <a:endParaRPr lang="en-US" altLang="ko-KR" sz="20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주소 상수</a:t>
            </a:r>
            <a:r>
              <a:rPr lang="en-US" altLang="ko-KR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949264" y="4632103"/>
            <a:ext cx="691126" cy="55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1039" y="2162525"/>
            <a:ext cx="112237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배열이 선언되면 </a:t>
            </a:r>
            <a:r>
              <a:rPr lang="ko-KR" altLang="en-US" sz="2000" dirty="0" err="1" smtClean="0">
                <a:latin typeface="Consolas" panose="020B0609020204030204" pitchFamily="49" charset="0"/>
                <a:ea typeface="HY울릉도M" panose="02030600000101010101" pitchFamily="18" charset="-127"/>
              </a:rPr>
              <a:t>배열명을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Consolas" panose="020B0609020204030204" pitchFamily="49" charset="0"/>
                <a:ea typeface="HY울릉도M" panose="02030600000101010101" pitchFamily="18" charset="-127"/>
              </a:rPr>
              <a:t>시작주소로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 연속된 메모리 공간</a:t>
            </a:r>
            <a:r>
              <a:rPr lang="en-US" altLang="ko-KR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(5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개</a:t>
            </a:r>
            <a:r>
              <a:rPr lang="en-US" altLang="ko-KR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이 만들어짐</a:t>
            </a:r>
            <a:endParaRPr lang="en-US" altLang="ko-KR" sz="2000" dirty="0" smtClean="0"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연속된 공간에 저장이 되어 있으므로 </a:t>
            </a:r>
            <a:r>
              <a:rPr lang="ko-KR" altLang="en-US" sz="2000" dirty="0" err="1" smtClean="0">
                <a:latin typeface="Consolas" panose="020B0609020204030204" pitchFamily="49" charset="0"/>
                <a:ea typeface="HY울릉도M" panose="02030600000101010101" pitchFamily="18" charset="-127"/>
              </a:rPr>
              <a:t>원소명으로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 원소</a:t>
            </a:r>
            <a:r>
              <a:rPr lang="en-US" altLang="ko-KR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데이터</a:t>
            </a:r>
            <a:r>
              <a:rPr lang="en-US" altLang="ko-KR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에 접근하거나 포인터</a:t>
            </a:r>
            <a:r>
              <a:rPr lang="en-US" altLang="ko-KR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(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주소</a:t>
            </a:r>
            <a:r>
              <a:rPr lang="en-US" altLang="ko-KR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)</a:t>
            </a:r>
            <a:r>
              <a:rPr lang="ko-KR" altLang="en-US" sz="2000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를 사용하여 원소에 접근하여 값을 읽거나 변경 가능 </a:t>
            </a:r>
            <a:endParaRPr lang="ko-KR" altLang="en-US" sz="20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0069" y="369992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  <a:latin typeface="Comic Sans MS" panose="030F0702030302020204" pitchFamily="66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1000</a:t>
            </a:r>
            <a:endParaRPr lang="ko-KR" altLang="en-US" b="1" dirty="0">
              <a:solidFill>
                <a:srgbClr val="3333FF"/>
              </a:solidFill>
              <a:latin typeface="Comic Sans MS" panose="030F0702030302020204" pitchFamily="66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5529" y="36755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  <a:latin typeface="Comic Sans MS" panose="030F0702030302020204" pitchFamily="66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1004</a:t>
            </a:r>
            <a:endParaRPr lang="ko-KR" altLang="en-US" b="1" dirty="0">
              <a:solidFill>
                <a:srgbClr val="3333FF"/>
              </a:solidFill>
              <a:latin typeface="Comic Sans MS" panose="030F0702030302020204" pitchFamily="66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6702" y="36755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  <a:latin typeface="Comic Sans MS" panose="030F0702030302020204" pitchFamily="66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1008</a:t>
            </a:r>
            <a:endParaRPr lang="ko-KR" altLang="en-US" b="1" dirty="0">
              <a:solidFill>
                <a:srgbClr val="3333FF"/>
              </a:solidFill>
              <a:latin typeface="Comic Sans MS" panose="030F0702030302020204" pitchFamily="66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46268" y="365533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  <a:latin typeface="Comic Sans MS" panose="030F0702030302020204" pitchFamily="66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1012</a:t>
            </a:r>
            <a:endParaRPr lang="ko-KR" altLang="en-US" b="1" dirty="0">
              <a:solidFill>
                <a:srgbClr val="3333FF"/>
              </a:solidFill>
              <a:latin typeface="Comic Sans MS" panose="030F0702030302020204" pitchFamily="66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77441" y="362698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  <a:latin typeface="Comic Sans MS" panose="030F0702030302020204" pitchFamily="66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1014</a:t>
            </a:r>
            <a:endParaRPr lang="ko-KR" altLang="en-US" b="1" dirty="0">
              <a:solidFill>
                <a:srgbClr val="3333FF"/>
              </a:solidFill>
              <a:latin typeface="Comic Sans MS" panose="030F0702030302020204" pitchFamily="66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11036" y="37095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  <a:latin typeface="Comic Sans MS" panose="030F0702030302020204" pitchFamily="66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주소</a:t>
            </a:r>
            <a:endParaRPr lang="ko-KR" altLang="en-US" b="1" dirty="0">
              <a:solidFill>
                <a:srgbClr val="3333FF"/>
              </a:solidFill>
              <a:latin typeface="Comic Sans MS" panose="030F0702030302020204" pitchFamily="66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9" name="직선 화살표 연결선 8"/>
          <p:cNvCxnSpPr>
            <a:stCxn id="30" idx="3"/>
            <a:endCxn id="5" idx="1"/>
          </p:cNvCxnSpPr>
          <p:nvPr/>
        </p:nvCxnSpPr>
        <p:spPr>
          <a:xfrm flipV="1">
            <a:off x="3657367" y="3884591"/>
            <a:ext cx="672702" cy="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51484" y="3291855"/>
            <a:ext cx="866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a+0</a:t>
            </a:r>
            <a:endParaRPr lang="ko-KR" altLang="en-US" sz="2000" dirty="0"/>
          </a:p>
        </p:txBody>
      </p:sp>
      <p:sp>
        <p:nvSpPr>
          <p:cNvPr id="31" name="직사각형 30"/>
          <p:cNvSpPr/>
          <p:nvPr/>
        </p:nvSpPr>
        <p:spPr>
          <a:xfrm>
            <a:off x="5570963" y="3291855"/>
            <a:ext cx="866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a+1</a:t>
            </a:r>
            <a:endParaRPr lang="ko-KR" altLang="en-US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6890442" y="3291855"/>
            <a:ext cx="866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a+2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209921" y="3291855"/>
            <a:ext cx="866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a+3</a:t>
            </a:r>
            <a:endParaRPr lang="ko-KR" altLang="en-US" sz="2000" dirty="0"/>
          </a:p>
        </p:txBody>
      </p:sp>
      <p:sp>
        <p:nvSpPr>
          <p:cNvPr id="34" name="직사각형 33"/>
          <p:cNvSpPr/>
          <p:nvPr/>
        </p:nvSpPr>
        <p:spPr>
          <a:xfrm>
            <a:off x="9529400" y="3291855"/>
            <a:ext cx="866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</a:rPr>
              <a:t>a+4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60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배열</a:t>
            </a:r>
            <a:r>
              <a:rPr lang="en-US" altLang="ko-KR" dirty="0" smtClean="0"/>
              <a:t>(arrays) </a:t>
            </a:r>
            <a:r>
              <a:rPr lang="ko-KR" altLang="en-US" dirty="0" smtClean="0"/>
              <a:t>선언과 메모리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659272" y="1236987"/>
            <a:ext cx="6886904" cy="7207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3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a[5]={10,20,30,40,50} </a:t>
            </a:r>
            <a:r>
              <a:rPr lang="en-US" altLang="ko-KR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ko-KR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27352"/>
              </p:ext>
            </p:extLst>
          </p:nvPr>
        </p:nvGraphicFramePr>
        <p:xfrm>
          <a:off x="4426964" y="2637591"/>
          <a:ext cx="6714115" cy="111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823">
                  <a:extLst>
                    <a:ext uri="{9D8B030D-6E8A-4147-A177-3AD203B41FA5}">
                      <a16:colId xmlns:a16="http://schemas.microsoft.com/office/drawing/2014/main" val="733770716"/>
                    </a:ext>
                  </a:extLst>
                </a:gridCol>
                <a:gridCol w="1342823">
                  <a:extLst>
                    <a:ext uri="{9D8B030D-6E8A-4147-A177-3AD203B41FA5}">
                      <a16:colId xmlns:a16="http://schemas.microsoft.com/office/drawing/2014/main" val="504306593"/>
                    </a:ext>
                  </a:extLst>
                </a:gridCol>
                <a:gridCol w="1342823">
                  <a:extLst>
                    <a:ext uri="{9D8B030D-6E8A-4147-A177-3AD203B41FA5}">
                      <a16:colId xmlns:a16="http://schemas.microsoft.com/office/drawing/2014/main" val="2588289486"/>
                    </a:ext>
                  </a:extLst>
                </a:gridCol>
                <a:gridCol w="1342823">
                  <a:extLst>
                    <a:ext uri="{9D8B030D-6E8A-4147-A177-3AD203B41FA5}">
                      <a16:colId xmlns:a16="http://schemas.microsoft.com/office/drawing/2014/main" val="1358113628"/>
                    </a:ext>
                  </a:extLst>
                </a:gridCol>
                <a:gridCol w="1342823">
                  <a:extLst>
                    <a:ext uri="{9D8B030D-6E8A-4147-A177-3AD203B41FA5}">
                      <a16:colId xmlns:a16="http://schemas.microsoft.com/office/drawing/2014/main" val="3628395799"/>
                    </a:ext>
                  </a:extLst>
                </a:gridCol>
              </a:tblGrid>
              <a:tr h="1119891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10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20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70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40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HY울릉도M" panose="02030600000101010101" pitchFamily="18" charset="-127"/>
                          <a:ea typeface="HY울릉도M" panose="02030600000101010101" pitchFamily="18" charset="-127"/>
                        </a:rPr>
                        <a:t>50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HY울릉도M" panose="02030600000101010101" pitchFamily="18" charset="-127"/>
                        <a:ea typeface="HY울릉도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7166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66371" y="2905147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Consolas" panose="020B0609020204030204" pitchFamily="49" charset="0"/>
              </a:rPr>
              <a:t>a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4573639" y="3757337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a[0]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833" y="3933780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원소명</a:t>
            </a:r>
            <a:endParaRPr lang="en-US" altLang="ko-KR" sz="2400" b="1" dirty="0" smtClean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endCxn id="10" idx="1"/>
          </p:cNvCxnSpPr>
          <p:nvPr/>
        </p:nvCxnSpPr>
        <p:spPr>
          <a:xfrm flipV="1">
            <a:off x="4073584" y="4018947"/>
            <a:ext cx="500055" cy="1353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14528" y="4429476"/>
            <a:ext cx="3166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첨자</a:t>
            </a:r>
            <a:r>
              <a:rPr lang="en-US" altLang="ko-KR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(index)</a:t>
            </a:r>
            <a:r>
              <a:rPr lang="ko-KR" altLang="en-US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는 </a:t>
            </a:r>
            <a:r>
              <a:rPr lang="en-US" altLang="ko-KR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0</a:t>
            </a:r>
            <a:r>
              <a:rPr lang="ko-KR" altLang="en-US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부터 시작</a:t>
            </a:r>
            <a:endParaRPr lang="en-US" altLang="ko-KR" sz="20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20221" y="3757411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a[1]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66804" y="3757485"/>
            <a:ext cx="932788" cy="533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a[2]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13387" y="3757559"/>
            <a:ext cx="932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a[3]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959970" y="3757633"/>
            <a:ext cx="932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a[4]</a:t>
            </a:r>
            <a:endParaRPr lang="ko-KR" altLang="en-US" sz="2800" dirty="0"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6734" y="2987043"/>
            <a:ext cx="18614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rgbClr val="3333FF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배열명</a:t>
            </a:r>
            <a:endParaRPr lang="en-US" altLang="ko-KR" sz="2400" b="1" dirty="0" smtClean="0">
              <a:solidFill>
                <a:srgbClr val="3333FF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ko-KR" altLang="en-US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배열 시작 주소</a:t>
            </a:r>
            <a:endParaRPr lang="en-US" altLang="ko-KR" sz="2000" b="1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algn="ctr"/>
            <a:r>
              <a:rPr lang="en-US" altLang="ko-KR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주소 상수</a:t>
            </a:r>
            <a:r>
              <a:rPr lang="en-US" altLang="ko-KR" sz="2000" b="1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62290" y="5246620"/>
            <a:ext cx="5818768" cy="1138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 </a:t>
            </a:r>
            <a:r>
              <a:rPr lang="en-US" altLang="ko-KR" sz="2400" b="1" dirty="0">
                <a:latin typeface="Consolas" panose="020B0609020204030204" pitchFamily="49" charset="0"/>
                <a:ea typeface="HY울릉도M" panose="02030600000101010101" pitchFamily="18" charset="-127"/>
              </a:rPr>
              <a:t>== &amp;a[0</a:t>
            </a:r>
            <a:r>
              <a:rPr lang="en-US" altLang="ko-KR" sz="2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] </a:t>
            </a:r>
            <a:r>
              <a:rPr lang="en-US" altLang="ko-KR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배열 시작 주소</a:t>
            </a:r>
            <a:endParaRPr lang="en-US" altLang="ko-KR" sz="2000" b="1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a+1 == &amp;a[1] </a:t>
            </a:r>
            <a:r>
              <a:rPr lang="en-US" altLang="ko-KR" sz="20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en-US" altLang="ko-KR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a[1]</a:t>
            </a:r>
            <a:r>
              <a:rPr lang="ko-KR" altLang="en-US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원소의 주소</a:t>
            </a:r>
            <a:endParaRPr lang="en-US" altLang="ko-KR" sz="2000" b="1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ko-KR" altLang="en-US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주소에 </a:t>
            </a:r>
            <a:r>
              <a:rPr lang="en-US" altLang="ko-KR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+ 1</a:t>
            </a:r>
            <a:r>
              <a:rPr lang="ko-KR" altLang="en-US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은 그 다음 칸 주소를 의미함</a:t>
            </a:r>
            <a:endParaRPr lang="ko-KR" altLang="en-US" sz="2400" dirty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949264" y="3197535"/>
            <a:ext cx="691126" cy="55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62290" y="2109045"/>
            <a:ext cx="6950942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  <a:ea typeface="HY울릉도M" panose="02030600000101010101" pitchFamily="18" charset="-127"/>
              </a:rPr>
              <a:t>a = a+1;(x) </a:t>
            </a:r>
            <a:r>
              <a:rPr lang="en-US" altLang="ko-KR" sz="20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//a</a:t>
            </a:r>
            <a:r>
              <a:rPr lang="ko-KR" altLang="en-US" sz="2000" b="1" dirty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는 주소 상수이므로 변경 불가능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33198" y="4717888"/>
            <a:ext cx="188384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a[2] = 70;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8085965" y="3524791"/>
            <a:ext cx="725413" cy="117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733198" y="5395228"/>
            <a:ext cx="413514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Consolas" panose="020B0609020204030204" pitchFamily="49" charset="0"/>
                <a:ea typeface="HY울릉도M" panose="02030600000101010101" pitchFamily="18" charset="-127"/>
              </a:rPr>
              <a:t>*(a+2) = 70;</a:t>
            </a:r>
          </a:p>
          <a:p>
            <a:r>
              <a:rPr lang="en-US" altLang="ko-KR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//a+2 </a:t>
            </a:r>
            <a:r>
              <a:rPr lang="ko-KR" altLang="en-US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주소에 역참조연산자 이용하여 </a:t>
            </a:r>
            <a:r>
              <a:rPr lang="ko-KR" altLang="en-US" sz="20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원소값</a:t>
            </a:r>
            <a:r>
              <a:rPr lang="ko-KR" altLang="en-US" sz="2000" b="1" dirty="0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변경 가능</a:t>
            </a:r>
            <a:endParaRPr lang="en-US" altLang="ko-KR" sz="2000" b="1" dirty="0" smtClean="0">
              <a:solidFill>
                <a:srgbClr val="3333FF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1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16577</TotalTime>
  <Words>1364</Words>
  <Application>Microsoft Office PowerPoint</Application>
  <PresentationFormat>와이드스크린</PresentationFormat>
  <Paragraphs>395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Unicode MS</vt:lpstr>
      <vt:lpstr>HY울릉도M</vt:lpstr>
      <vt:lpstr>Microsoft JhengHei UI</vt:lpstr>
      <vt:lpstr>맑은 고딕</vt:lpstr>
      <vt:lpstr>Arial</vt:lpstr>
      <vt:lpstr>Comic Sans MS</vt:lpstr>
      <vt:lpstr>Consolas</vt:lpstr>
      <vt:lpstr>정보통신대학원ppt</vt:lpstr>
      <vt:lpstr>배열과 함수 Array &amp; Function</vt:lpstr>
      <vt:lpstr>목차</vt:lpstr>
      <vt:lpstr>배열(arrays)이란?</vt:lpstr>
      <vt:lpstr>배열의 초기화 (1/2)</vt:lpstr>
      <vt:lpstr>배열의 초기화 (2/2)</vt:lpstr>
      <vt:lpstr>변수 선언과 메모리</vt:lpstr>
      <vt:lpstr>변수 선언과 메모리 예제 실행</vt:lpstr>
      <vt:lpstr>배열(arrays) 선언과 메모리</vt:lpstr>
      <vt:lpstr>배열(arrays) 선언과 메모리</vt:lpstr>
      <vt:lpstr>PowerPoint 프레젠테이션</vt:lpstr>
      <vt:lpstr>PowerPoint 프레젠테이션</vt:lpstr>
      <vt:lpstr>배열과 함수</vt:lpstr>
      <vt:lpstr>PowerPoint 프레젠테이션</vt:lpstr>
      <vt:lpstr>PowerPoint 프레젠테이션</vt:lpstr>
      <vt:lpstr>PowerPoint 프레젠테이션</vt:lpstr>
      <vt:lpstr>예제 실행 화면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eyyoun</cp:lastModifiedBy>
  <cp:revision>1032</cp:revision>
  <cp:lastPrinted>2016-10-25T08:14:24Z</cp:lastPrinted>
  <dcterms:created xsi:type="dcterms:W3CDTF">2016-10-21T02:21:15Z</dcterms:created>
  <dcterms:modified xsi:type="dcterms:W3CDTF">2017-10-30T22:04:40Z</dcterms:modified>
</cp:coreProperties>
</file>