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67" r:id="rId5"/>
    <p:sldId id="268" r:id="rId6"/>
    <p:sldId id="283" r:id="rId7"/>
    <p:sldId id="260" r:id="rId8"/>
    <p:sldId id="25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59" r:id="rId23"/>
    <p:sldId id="26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CCFE7-D2CE-43F5-BEBC-58A1A43386CF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AC15B-ACB5-4F34-9614-5BFC2B18B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9300" indent="-2873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52525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12900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74863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441C223C-ADE1-4F7C-B17B-DA5D5640F39A}" type="slidenum">
              <a:rPr lang="en-US" altLang="ko-KR" smtClean="0"/>
              <a:pPr latinLnBrk="0">
                <a:spcBef>
                  <a:spcPct val="0"/>
                </a:spcBef>
              </a:pPr>
              <a:t>9</a:t>
            </a:fld>
            <a:endParaRPr lang="en-US" altLang="ko-K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2079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9300" indent="-2873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52525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12900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74863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B8C5A2BB-54EC-424E-92AA-3E7788C48E99}" type="slidenum">
              <a:rPr lang="en-US" altLang="ko-KR" smtClean="0"/>
              <a:pPr latinLnBrk="0">
                <a:spcBef>
                  <a:spcPct val="0"/>
                </a:spcBef>
              </a:pPr>
              <a:t>10</a:t>
            </a:fld>
            <a:endParaRPr lang="en-US" altLang="ko-K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2033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9300" indent="-2873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52525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12900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74863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8D0E4F8B-4FBB-46B7-9FBE-E0F289B1963D}" type="slidenum">
              <a:rPr lang="en-US" altLang="ko-KR" smtClean="0"/>
              <a:pPr latinLnBrk="0">
                <a:spcBef>
                  <a:spcPct val="0"/>
                </a:spcBef>
              </a:pPr>
              <a:t>11</a:t>
            </a:fld>
            <a:endParaRPr lang="en-US" altLang="ko-K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2846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9300" indent="-2873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52525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12900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74863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54355F36-4919-437E-881C-1B0A09CCBCD8}" type="slidenum">
              <a:rPr lang="en-US" altLang="ko-KR" smtClean="0"/>
              <a:pPr latinLnBrk="0">
                <a:spcBef>
                  <a:spcPct val="0"/>
                </a:spcBef>
              </a:pPr>
              <a:t>12</a:t>
            </a:fld>
            <a:endParaRPr lang="en-US" altLang="ko-K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3562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9300" indent="-2873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52525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12900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74863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FCA4DA1A-129E-4D77-AE22-6ADF5BE65CF7}" type="slidenum">
              <a:rPr lang="en-US" altLang="ko-KR" smtClean="0"/>
              <a:pPr latinLnBrk="0">
                <a:spcBef>
                  <a:spcPct val="0"/>
                </a:spcBef>
              </a:pPr>
              <a:t>13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9563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9300" indent="-2873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52525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12900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74863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56CCE944-D4DB-41B7-BBB3-8CA88BBE905C}" type="slidenum">
              <a:rPr lang="en-US" altLang="ko-KR" smtClean="0"/>
              <a:pPr latinLnBrk="0">
                <a:spcBef>
                  <a:spcPct val="0"/>
                </a:spcBef>
              </a:pPr>
              <a:t>14</a:t>
            </a:fld>
            <a:endParaRPr lang="en-US" altLang="ko-K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3620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9300" indent="-2873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52525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12900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74863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66F2C82A-A199-41FF-9F99-BE1BC3869696}" type="slidenum">
              <a:rPr lang="en-US" altLang="ko-KR" smtClean="0"/>
              <a:pPr latinLnBrk="0">
                <a:spcBef>
                  <a:spcPct val="0"/>
                </a:spcBef>
              </a:pPr>
              <a:t>18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2161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9300" indent="-2873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52525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12900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74863" indent="-2301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5471FC2D-1AD0-4B67-9ACA-21A03EE1A5C8}" type="slidenum">
              <a:rPr lang="en-US" altLang="ko-KR" smtClean="0"/>
              <a:pPr latinLnBrk="0">
                <a:spcBef>
                  <a:spcPct val="0"/>
                </a:spcBef>
              </a:pPr>
              <a:t>20</a:t>
            </a:fld>
            <a:endParaRPr lang="en-US" altLang="ko-K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483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9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3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F9B95-DE35-4E55-B783-AB487D9D576A}" type="datetime1">
              <a:rPr lang="ko-KR" altLang="en-US"/>
              <a:pPr>
                <a:defRPr/>
              </a:pPr>
              <a:t>2020-05-23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76184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CS103 Lab. Spring 2007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84167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57807-F17C-4366-82D4-58DFD0C42E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45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2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0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8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6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951C-C7A9-4030-9BF7-FE5FEE0C53A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DCE2-8BE6-4645-A822-580E4E3C6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7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6073" y="375356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*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동적할당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링크드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리스트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배열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포인터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기출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2020-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프로그래밍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SMP 6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  <a:ea typeface="+mj-ea"/>
              </a:rPr>
              <a:t>회차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626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536BEBA-9A7A-4360-BA94-6DAE59C950EA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dirty="0"/>
              <a:t>연결 리스트</a:t>
            </a:r>
            <a:r>
              <a:rPr altLang="ko-KR" dirty="0"/>
              <a:t>(linked list)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276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자기 참조 구조체를 이용해서 자기 자신의 형을 가리키는 포인터를 이용해 같은 형의 데이터를 연결해서 사용하는 데이터구조</a:t>
            </a:r>
          </a:p>
          <a:p>
            <a:pPr>
              <a:lnSpc>
                <a:spcPct val="90000"/>
              </a:lnSpc>
            </a:pPr>
            <a:r>
              <a:rPr lang="ko-KR" altLang="en-US"/>
              <a:t>종류</a:t>
            </a:r>
          </a:p>
          <a:p>
            <a:pPr lvl="1">
              <a:lnSpc>
                <a:spcPct val="90000"/>
              </a:lnSpc>
            </a:pPr>
            <a:r>
              <a:rPr lang="ko-KR" altLang="en-US" smtClean="0"/>
              <a:t>단방향</a:t>
            </a:r>
          </a:p>
          <a:p>
            <a:pPr lvl="1">
              <a:lnSpc>
                <a:spcPct val="90000"/>
              </a:lnSpc>
            </a:pPr>
            <a:r>
              <a:rPr lang="ko-KR" altLang="en-US" smtClean="0"/>
              <a:t>양방향</a:t>
            </a:r>
          </a:p>
        </p:txBody>
      </p:sp>
    </p:spTree>
    <p:extLst>
      <p:ext uri="{BB962C8B-B14F-4D97-AF65-F5344CB8AC3E}">
        <p14:creationId xmlns:p14="http://schemas.microsoft.com/office/powerpoint/2010/main" val="36318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</a:rPr>
              <a:t>연결 리스트와 배열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660651" y="2643189"/>
            <a:ext cx="7921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data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3452813" y="2643189"/>
            <a:ext cx="7921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>
              <a:latin typeface="+mn-ea"/>
            </a:endParaRP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3884613" y="29321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4460876" y="2643189"/>
            <a:ext cx="7921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data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5253039" y="2643189"/>
            <a:ext cx="7191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>
              <a:latin typeface="+mn-ea"/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5684839" y="293211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3503613" y="2289176"/>
            <a:ext cx="633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>
                <a:latin typeface="+mn-ea"/>
              </a:rPr>
              <a:t>next</a:t>
            </a:r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5303838" y="2289176"/>
            <a:ext cx="633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>
                <a:latin typeface="+mn-ea"/>
              </a:rPr>
              <a:t>next</a:t>
            </a:r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6167438" y="2649539"/>
            <a:ext cx="7921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data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6959600" y="2649539"/>
            <a:ext cx="7191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>
              <a:latin typeface="+mn-ea"/>
            </a:endParaRPr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7391400" y="29384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6638" name="Text Box 16"/>
          <p:cNvSpPr txBox="1">
            <a:spLocks noChangeArrowheads="1"/>
          </p:cNvSpPr>
          <p:nvPr/>
        </p:nvSpPr>
        <p:spPr bwMode="auto">
          <a:xfrm>
            <a:off x="7010401" y="2295526"/>
            <a:ext cx="633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>
                <a:latin typeface="+mn-ea"/>
              </a:rPr>
              <a:t>next</a:t>
            </a:r>
          </a:p>
        </p:txBody>
      </p:sp>
      <p:sp>
        <p:nvSpPr>
          <p:cNvPr id="26639" name="Rectangle 17"/>
          <p:cNvSpPr>
            <a:spLocks noChangeArrowheads="1"/>
          </p:cNvSpPr>
          <p:nvPr/>
        </p:nvSpPr>
        <p:spPr bwMode="auto">
          <a:xfrm>
            <a:off x="7896226" y="2649539"/>
            <a:ext cx="7921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data</a:t>
            </a:r>
          </a:p>
        </p:txBody>
      </p:sp>
      <p:sp>
        <p:nvSpPr>
          <p:cNvPr id="26640" name="Rectangle 18"/>
          <p:cNvSpPr>
            <a:spLocks noChangeArrowheads="1"/>
          </p:cNvSpPr>
          <p:nvPr/>
        </p:nvSpPr>
        <p:spPr bwMode="auto">
          <a:xfrm>
            <a:off x="8688389" y="2649539"/>
            <a:ext cx="7191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NULL</a:t>
            </a:r>
          </a:p>
        </p:txBody>
      </p:sp>
      <p:sp>
        <p:nvSpPr>
          <p:cNvPr id="26641" name="Text Box 20"/>
          <p:cNvSpPr txBox="1">
            <a:spLocks noChangeArrowheads="1"/>
          </p:cNvSpPr>
          <p:nvPr/>
        </p:nvSpPr>
        <p:spPr bwMode="auto">
          <a:xfrm>
            <a:off x="8739188" y="2295526"/>
            <a:ext cx="633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>
                <a:latin typeface="+mn-ea"/>
              </a:rPr>
              <a:t>next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38625" y="4500563"/>
          <a:ext cx="3571876" cy="723900"/>
        </p:xfrm>
        <a:graphic>
          <a:graphicData uri="http://schemas.openxmlformats.org/drawingml/2006/table">
            <a:tbl>
              <a:tblPr/>
              <a:tblGrid>
                <a:gridCol w="89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a[0]</a:t>
                      </a:r>
                      <a:endParaRPr lang="ko-KR" altLang="ko-KR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a[1]</a:t>
                      </a:r>
                      <a:endParaRPr lang="ko-KR" altLang="ko-KR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a[2]</a:t>
                      </a:r>
                      <a:endParaRPr lang="ko-KR" altLang="ko-KR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</a:t>
                      </a:r>
                      <a:endParaRPr lang="ko-KR" altLang="ko-KR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ko-KR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ko-KR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ko-KR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ko-KR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59" name="Text Box 116"/>
          <p:cNvSpPr txBox="1">
            <a:spLocks noChangeArrowheads="1"/>
          </p:cNvSpPr>
          <p:nvPr/>
        </p:nvSpPr>
        <p:spPr bwMode="auto">
          <a:xfrm>
            <a:off x="2309814" y="1928814"/>
            <a:ext cx="1309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</a:rPr>
              <a:t>Linked list</a:t>
            </a:r>
            <a:endParaRPr lang="el-GR" altLang="ko-KR" b="1">
              <a:latin typeface="+mn-ea"/>
            </a:endParaRPr>
          </a:p>
        </p:txBody>
      </p:sp>
      <p:sp>
        <p:nvSpPr>
          <p:cNvPr id="26660" name="Text Box 116"/>
          <p:cNvSpPr txBox="1">
            <a:spLocks noChangeArrowheads="1"/>
          </p:cNvSpPr>
          <p:nvPr/>
        </p:nvSpPr>
        <p:spPr bwMode="auto">
          <a:xfrm>
            <a:off x="2452689" y="4000500"/>
            <a:ext cx="777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</a:rPr>
              <a:t>Array</a:t>
            </a:r>
            <a:endParaRPr lang="el-GR" altLang="ko-KR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4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1D7FEA3-20D2-4776-B4C8-3EBF651ECD52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</a:rPr>
              <a:t>연결 리스트와 배열</a:t>
            </a:r>
          </a:p>
        </p:txBody>
      </p:sp>
      <p:graphicFrame>
        <p:nvGraphicFramePr>
          <p:cNvPr id="530549" name="Group 117"/>
          <p:cNvGraphicFramePr>
            <a:graphicFrameLocks noGrp="1"/>
          </p:cNvGraphicFramePr>
          <p:nvPr>
            <p:ph idx="1"/>
          </p:nvPr>
        </p:nvGraphicFramePr>
        <p:xfrm>
          <a:off x="1992314" y="1412876"/>
          <a:ext cx="8218487" cy="4105275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연결 리스트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배열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임의의 위치 접근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어려움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한번에 가능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임의의 위치 삽입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쉬움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어려움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가변 개수 데이터 지원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쉬움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수용 가능 개수 이하로만 쉬움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정렬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어려움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쉬움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기억 공간 차지</a:t>
                      </a:r>
                      <a:endParaRPr kumimoji="1" lang="ko-KR" alt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데이터의 크기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포인터의 크기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1" lang="el-GR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α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연결 개수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수용 가능 개수 *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데이터당 크기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1" lang="el-GR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β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l-G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사용하지 않는 기억 공간으로 인한 낭비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수용 가능 개수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실제로 사용하는 데이터 수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초기화 후 유지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포인터 사용으로 인해 까다로움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배열의 인덱스 값만 조절하면 되므로 쉬움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값을 가지는 데이터 찾기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정렬 여부에 관계없이 어려움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정렬된 배열에서는 쉬움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694" name="Text Box 116"/>
          <p:cNvSpPr txBox="1">
            <a:spLocks noChangeArrowheads="1"/>
          </p:cNvSpPr>
          <p:nvPr/>
        </p:nvSpPr>
        <p:spPr bwMode="auto">
          <a:xfrm>
            <a:off x="1992314" y="5949951"/>
            <a:ext cx="813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l-GR" altLang="ko-KR" dirty="0">
                <a:latin typeface="+mn-ea"/>
              </a:rPr>
              <a:t>α</a:t>
            </a:r>
            <a:r>
              <a:rPr lang="en-US" altLang="ko-KR" dirty="0">
                <a:latin typeface="+mn-ea"/>
              </a:rPr>
              <a:t>, </a:t>
            </a:r>
            <a:r>
              <a:rPr lang="el-GR" altLang="ko-KR" dirty="0">
                <a:latin typeface="+mn-ea"/>
              </a:rPr>
              <a:t>β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컴퓨터 내부의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바이트 단위 정렬로 인한 공백 고려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구조체에만 해당됨</a:t>
            </a:r>
            <a:r>
              <a:rPr lang="en-US" altLang="ko-KR" dirty="0">
                <a:latin typeface="+mn-ea"/>
              </a:rPr>
              <a:t>.</a:t>
            </a:r>
            <a:endParaRPr lang="el-GR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92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2E901CCE-CC9A-4AA3-98F3-398B598627BF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dirty="0" err="1"/>
              <a:t>단방향</a:t>
            </a:r>
            <a:r>
              <a:rPr lang="ko-KR" altLang="en-US" dirty="0"/>
              <a:t> 선형 연결 리스트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2692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ko-KR" altLang="en-US" sz="2400"/>
              <a:t>기본 구조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400"/>
              <a:t>	</a:t>
            </a:r>
            <a:r>
              <a:rPr altLang="ko-KR" sz="2400"/>
              <a:t>struct list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altLang="ko-KR" sz="240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altLang="ko-KR" sz="2400"/>
              <a:t>		int data;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altLang="ko-KR" sz="2400"/>
              <a:t>		struct list *next;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altLang="ko-KR" sz="2400"/>
              <a:t>	};</a:t>
            </a:r>
          </a:p>
          <a:p>
            <a:pPr>
              <a:lnSpc>
                <a:spcPct val="80000"/>
              </a:lnSpc>
              <a:buFontTx/>
              <a:buNone/>
            </a:pPr>
            <a:endParaRPr altLang="ko-KR" sz="2400"/>
          </a:p>
          <a:p>
            <a:pPr>
              <a:lnSpc>
                <a:spcPct val="80000"/>
              </a:lnSpc>
            </a:pPr>
            <a:r>
              <a:rPr lang="ko-KR" altLang="en-US" sz="2400"/>
              <a:t>장점</a:t>
            </a:r>
            <a:r>
              <a:rPr altLang="ko-KR" sz="2400"/>
              <a:t>: </a:t>
            </a:r>
            <a:r>
              <a:rPr lang="ko-KR" altLang="en-US" sz="2400"/>
              <a:t>다른 연결 리스트보다는 메모리 낭비 적음</a:t>
            </a:r>
          </a:p>
          <a:p>
            <a:pPr>
              <a:lnSpc>
                <a:spcPct val="80000"/>
              </a:lnSpc>
            </a:pPr>
            <a:r>
              <a:rPr lang="ko-KR" altLang="en-US" sz="2400"/>
              <a:t>단점</a:t>
            </a:r>
            <a:r>
              <a:rPr altLang="ko-KR" sz="2400"/>
              <a:t>: </a:t>
            </a:r>
            <a:r>
              <a:rPr lang="ko-KR" altLang="en-US" sz="2400"/>
              <a:t>이전에 연결된 데이터를 검색하기가 매우 불편함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711451" y="5581651"/>
            <a:ext cx="7921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data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503613" y="5581651"/>
            <a:ext cx="7921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>
              <a:latin typeface="+mn-ea"/>
            </a:endParaRP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935413" y="58705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4511676" y="5581651"/>
            <a:ext cx="7921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data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5303839" y="5581651"/>
            <a:ext cx="7191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>
              <a:latin typeface="+mn-ea"/>
            </a:endParaRPr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5735639" y="587057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554413" y="5227638"/>
            <a:ext cx="633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>
                <a:latin typeface="+mn-ea"/>
              </a:rPr>
              <a:t>next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54638" y="5227638"/>
            <a:ext cx="633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>
                <a:latin typeface="+mn-ea"/>
              </a:rPr>
              <a:t>next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218238" y="5588001"/>
            <a:ext cx="7921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data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7010400" y="5588001"/>
            <a:ext cx="7191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>
              <a:latin typeface="+mn-ea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7442200" y="58769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7061201" y="5233988"/>
            <a:ext cx="633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>
                <a:latin typeface="+mn-ea"/>
              </a:rPr>
              <a:t>next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7947026" y="5588001"/>
            <a:ext cx="7921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data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8739189" y="5588001"/>
            <a:ext cx="7191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>
                <a:latin typeface="+mn-ea"/>
              </a:rPr>
              <a:t>NULL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8789988" y="5233988"/>
            <a:ext cx="633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>
                <a:latin typeface="+mn-ea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1668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C7911D2-BA28-42E8-9F18-0E763D9BC676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1" y="0"/>
            <a:ext cx="8569325" cy="90805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sz="3200" dirty="0" err="1"/>
              <a:t>단방향</a:t>
            </a:r>
            <a:r>
              <a:rPr lang="ko-KR" altLang="en-US" sz="3200" dirty="0"/>
              <a:t> 연결 리스트 </a:t>
            </a:r>
            <a:r>
              <a:rPr lang="ko-KR" altLang="ko-KR" sz="3200" dirty="0"/>
              <a:t>– </a:t>
            </a:r>
            <a:r>
              <a:rPr lang="ko-KR" altLang="en-US" sz="3200" dirty="0"/>
              <a:t>선언</a:t>
            </a:r>
            <a:r>
              <a:rPr lang="ko-KR" altLang="ko-KR" sz="3200" dirty="0"/>
              <a:t>, </a:t>
            </a:r>
            <a:r>
              <a:rPr lang="ko-KR" altLang="en-US" sz="3200" dirty="0"/>
              <a:t>초기화</a:t>
            </a:r>
            <a:r>
              <a:rPr lang="ko-KR" altLang="ko-KR" sz="3200" dirty="0"/>
              <a:t>, </a:t>
            </a:r>
            <a:r>
              <a:rPr lang="ko-KR" altLang="en-US" sz="3200" dirty="0"/>
              <a:t>전체 삭제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024063" y="3071814"/>
            <a:ext cx="3382962" cy="32924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ko-KR" sz="1600" dirty="0">
                <a:latin typeface="+mn-ea"/>
                <a:cs typeface="나눔고딕_코딩"/>
              </a:rPr>
              <a:t> node {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600" dirty="0">
                <a:latin typeface="+mn-ea"/>
                <a:cs typeface="나눔고딕_코딩"/>
              </a:rPr>
              <a:t> data;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ko-KR" sz="1600" dirty="0">
                <a:latin typeface="+mn-ea"/>
                <a:cs typeface="나눔고딕_코딩"/>
              </a:rPr>
              <a:t> node *next;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};</a:t>
            </a:r>
          </a:p>
          <a:p>
            <a:pPr eaLnBrk="1" latinLnBrk="1" hangingPunct="1">
              <a:defRPr/>
            </a:pPr>
            <a:endParaRPr lang="en-US" altLang="ko-KR" sz="1600" dirty="0">
              <a:latin typeface="+mn-ea"/>
              <a:cs typeface="나눔고딕_코딩"/>
            </a:endParaRPr>
          </a:p>
          <a:p>
            <a:pPr eaLnBrk="1" latinLnBrk="1" hangingPunct="1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>
                <a:latin typeface="+mn-ea"/>
                <a:cs typeface="나눔고딕_코딩"/>
              </a:rPr>
              <a:t>node </a:t>
            </a:r>
            <a:r>
              <a:rPr lang="en-US" altLang="ko-KR" sz="1600" dirty="0" err="1">
                <a:latin typeface="+mn-ea"/>
                <a:cs typeface="나눔고딕_코딩"/>
              </a:rPr>
              <a:t>NODE</a:t>
            </a:r>
            <a:r>
              <a:rPr lang="en-US" altLang="ko-KR" sz="1600" dirty="0">
                <a:latin typeface="+mn-ea"/>
                <a:cs typeface="나눔고딕_코딩"/>
              </a:rPr>
              <a:t> ;</a:t>
            </a:r>
          </a:p>
          <a:p>
            <a:pPr eaLnBrk="1" latinLnBrk="1" hangingPunct="1">
              <a:defRPr/>
            </a:pPr>
            <a:endParaRPr lang="en-US" altLang="ko-KR" sz="1600" dirty="0">
              <a:latin typeface="+mn-ea"/>
              <a:cs typeface="나눔고딕_코딩"/>
            </a:endParaRPr>
          </a:p>
          <a:p>
            <a:pPr eaLnBrk="1" latinLnBrk="1" hangingPunct="1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ko-KR" sz="1600" dirty="0">
                <a:latin typeface="+mn-ea"/>
                <a:cs typeface="나눔고딕_코딩"/>
              </a:rPr>
              <a:t> list {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600" dirty="0">
                <a:latin typeface="+mn-ea"/>
                <a:cs typeface="나눔고딕_코딩"/>
              </a:rPr>
              <a:t> count;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    NODE *head;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};</a:t>
            </a:r>
          </a:p>
          <a:p>
            <a:pPr eaLnBrk="1" latinLnBrk="1" hangingPunct="1">
              <a:defRPr/>
            </a:pPr>
            <a:endParaRPr lang="en-US" altLang="ko-KR" sz="1600" dirty="0">
              <a:latin typeface="+mn-ea"/>
              <a:cs typeface="나눔고딕_코딩"/>
            </a:endParaRPr>
          </a:p>
          <a:p>
            <a:pPr eaLnBrk="1" latinLnBrk="1" hangingPunct="1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>
                <a:latin typeface="+mn-ea"/>
                <a:cs typeface="나눔고딕_코딩"/>
              </a:rPr>
              <a:t>list LIST_INFO;</a:t>
            </a:r>
          </a:p>
        </p:txBody>
      </p:sp>
      <p:sp>
        <p:nvSpPr>
          <p:cNvPr id="26629" name="Rectangle 20"/>
          <p:cNvSpPr>
            <a:spLocks noChangeArrowheads="1"/>
          </p:cNvSpPr>
          <p:nvPr/>
        </p:nvSpPr>
        <p:spPr bwMode="auto">
          <a:xfrm>
            <a:off x="4098925" y="1341438"/>
            <a:ext cx="647700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9702" name="Rectangle 21"/>
          <p:cNvSpPr>
            <a:spLocks noChangeArrowheads="1"/>
          </p:cNvSpPr>
          <p:nvPr/>
        </p:nvSpPr>
        <p:spPr bwMode="auto">
          <a:xfrm>
            <a:off x="4746626" y="1341438"/>
            <a:ext cx="6270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29703" name="Text Box 22"/>
          <p:cNvSpPr txBox="1">
            <a:spLocks noChangeArrowheads="1"/>
          </p:cNvSpPr>
          <p:nvPr/>
        </p:nvSpPr>
        <p:spPr bwMode="auto">
          <a:xfrm>
            <a:off x="4746626" y="1008064"/>
            <a:ext cx="600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head</a:t>
            </a:r>
          </a:p>
        </p:txBody>
      </p:sp>
      <p:sp>
        <p:nvSpPr>
          <p:cNvPr id="29704" name="Text Box 23"/>
          <p:cNvSpPr txBox="1">
            <a:spLocks noChangeArrowheads="1"/>
          </p:cNvSpPr>
          <p:nvPr/>
        </p:nvSpPr>
        <p:spPr bwMode="auto">
          <a:xfrm>
            <a:off x="4079876" y="1000126"/>
            <a:ext cx="65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count</a:t>
            </a:r>
          </a:p>
        </p:txBody>
      </p:sp>
      <p:sp>
        <p:nvSpPr>
          <p:cNvPr id="29705" name="Rectangle 30"/>
          <p:cNvSpPr>
            <a:spLocks noChangeArrowheads="1"/>
          </p:cNvSpPr>
          <p:nvPr/>
        </p:nvSpPr>
        <p:spPr bwMode="auto">
          <a:xfrm>
            <a:off x="5810250" y="3071814"/>
            <a:ext cx="4572000" cy="1323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ko-KR" sz="1600" dirty="0">
                <a:latin typeface="+mn-ea"/>
                <a:cs typeface="나눔고딕_코딩"/>
              </a:rPr>
              <a:t> </a:t>
            </a:r>
            <a:r>
              <a:rPr lang="en-US" altLang="ko-KR" sz="1600" dirty="0" err="1">
                <a:latin typeface="+mn-ea"/>
                <a:cs typeface="나눔고딕_코딩"/>
              </a:rPr>
              <a:t>init_list</a:t>
            </a:r>
            <a:r>
              <a:rPr lang="en-US" altLang="ko-KR" sz="1600" dirty="0">
                <a:latin typeface="+mn-ea"/>
                <a:cs typeface="나눔고딕_코딩"/>
              </a:rPr>
              <a:t>(LIST_INFO *</a:t>
            </a: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r>
              <a:rPr lang="en-US" altLang="ko-KR" sz="1600" dirty="0">
                <a:latin typeface="+mn-ea"/>
                <a:cs typeface="나눔고딕_코딩"/>
              </a:rPr>
              <a:t>)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    </a:t>
            </a: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r>
              <a:rPr lang="en-US" altLang="ko-KR" sz="1600" dirty="0">
                <a:latin typeface="+mn-ea"/>
                <a:cs typeface="나눔고딕_코딩"/>
              </a:rPr>
              <a:t>-&gt;head = NULL;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    </a:t>
            </a: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r>
              <a:rPr lang="en-US" altLang="ko-KR" sz="1600" dirty="0">
                <a:latin typeface="+mn-ea"/>
                <a:cs typeface="나눔고딕_코딩"/>
              </a:rPr>
              <a:t>-&gt;count = 0;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}</a:t>
            </a:r>
          </a:p>
        </p:txBody>
      </p:sp>
      <p:sp>
        <p:nvSpPr>
          <p:cNvPr id="29706" name="Rectangle 33"/>
          <p:cNvSpPr>
            <a:spLocks noChangeArrowheads="1"/>
          </p:cNvSpPr>
          <p:nvPr/>
        </p:nvSpPr>
        <p:spPr bwMode="auto">
          <a:xfrm>
            <a:off x="5810250" y="5000626"/>
            <a:ext cx="4572000" cy="1323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ko-KR" sz="1600" dirty="0">
                <a:latin typeface="+mn-ea"/>
                <a:cs typeface="나눔고딕_코딩"/>
              </a:rPr>
              <a:t> </a:t>
            </a:r>
            <a:r>
              <a:rPr lang="en-US" altLang="ko-KR" sz="1600" dirty="0" err="1">
                <a:latin typeface="+mn-ea"/>
                <a:cs typeface="나눔고딕_코딩"/>
              </a:rPr>
              <a:t>delete_linked_list</a:t>
            </a:r>
            <a:r>
              <a:rPr lang="en-US" altLang="ko-KR" sz="1600" dirty="0">
                <a:latin typeface="+mn-ea"/>
                <a:cs typeface="나눔고딕_코딩"/>
              </a:rPr>
              <a:t>(LIST_INFO * </a:t>
            </a: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r>
              <a:rPr lang="en-US" altLang="ko-KR" sz="1600" dirty="0">
                <a:latin typeface="+mn-ea"/>
                <a:cs typeface="나눔고딕_코딩"/>
              </a:rPr>
              <a:t>)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ko-KR" sz="1600" dirty="0">
                <a:latin typeface="+mn-ea"/>
                <a:cs typeface="나눔고딕_코딩"/>
              </a:rPr>
              <a:t>(</a:t>
            </a: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r>
              <a:rPr lang="en-US" altLang="ko-KR" sz="1600" dirty="0">
                <a:latin typeface="+mn-ea"/>
                <a:cs typeface="나눔고딕_코딩"/>
              </a:rPr>
              <a:t>-&gt;head != NULL)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        </a:t>
            </a:r>
            <a:r>
              <a:rPr lang="en-US" altLang="ko-KR" sz="1600" dirty="0" err="1">
                <a:latin typeface="+mn-ea"/>
                <a:cs typeface="나눔고딕_코딩"/>
              </a:rPr>
              <a:t>delete_node</a:t>
            </a:r>
            <a:r>
              <a:rPr lang="en-US" altLang="ko-KR" sz="1600" dirty="0">
                <a:latin typeface="+mn-ea"/>
                <a:cs typeface="나눔고딕_코딩"/>
              </a:rPr>
              <a:t>(</a:t>
            </a: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r>
              <a:rPr lang="en-US" altLang="ko-KR" sz="1600" dirty="0">
                <a:latin typeface="+mn-ea"/>
                <a:cs typeface="나눔고딕_코딩"/>
              </a:rPr>
              <a:t>, </a:t>
            </a: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r>
              <a:rPr lang="en-US" altLang="ko-KR" sz="1600" dirty="0">
                <a:latin typeface="+mn-ea"/>
                <a:cs typeface="나눔고딕_코딩"/>
              </a:rPr>
              <a:t>-&gt;head);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}</a:t>
            </a:r>
          </a:p>
        </p:txBody>
      </p:sp>
      <p:sp>
        <p:nvSpPr>
          <p:cNvPr id="26635" name="Rectangle 34"/>
          <p:cNvSpPr>
            <a:spLocks noChangeArrowheads="1"/>
          </p:cNvSpPr>
          <p:nvPr/>
        </p:nvSpPr>
        <p:spPr bwMode="auto">
          <a:xfrm>
            <a:off x="3811589" y="227806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9708" name="Rectangle 35"/>
          <p:cNvSpPr>
            <a:spLocks noChangeArrowheads="1"/>
          </p:cNvSpPr>
          <p:nvPr/>
        </p:nvSpPr>
        <p:spPr bwMode="auto">
          <a:xfrm>
            <a:off x="4386264" y="227806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26637" name="Rectangle 42"/>
          <p:cNvSpPr>
            <a:spLocks noChangeArrowheads="1"/>
          </p:cNvSpPr>
          <p:nvPr/>
        </p:nvSpPr>
        <p:spPr bwMode="auto">
          <a:xfrm>
            <a:off x="5035551" y="227806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9710" name="Rectangle 43"/>
          <p:cNvSpPr>
            <a:spLocks noChangeArrowheads="1"/>
          </p:cNvSpPr>
          <p:nvPr/>
        </p:nvSpPr>
        <p:spPr bwMode="auto">
          <a:xfrm>
            <a:off x="5610226" y="227806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26639" name="Rectangle 44"/>
          <p:cNvSpPr>
            <a:spLocks noChangeArrowheads="1"/>
          </p:cNvSpPr>
          <p:nvPr/>
        </p:nvSpPr>
        <p:spPr bwMode="auto">
          <a:xfrm>
            <a:off x="6261101" y="227806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9712" name="Rectangle 45"/>
          <p:cNvSpPr>
            <a:spLocks noChangeArrowheads="1"/>
          </p:cNvSpPr>
          <p:nvPr/>
        </p:nvSpPr>
        <p:spPr bwMode="auto">
          <a:xfrm>
            <a:off x="6835776" y="227806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26641" name="Rectangle 46"/>
          <p:cNvSpPr>
            <a:spLocks noChangeArrowheads="1"/>
          </p:cNvSpPr>
          <p:nvPr/>
        </p:nvSpPr>
        <p:spPr bwMode="auto">
          <a:xfrm>
            <a:off x="7485064" y="227806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9714" name="Rectangle 47"/>
          <p:cNvSpPr>
            <a:spLocks noChangeArrowheads="1"/>
          </p:cNvSpPr>
          <p:nvPr/>
        </p:nvSpPr>
        <p:spPr bwMode="auto">
          <a:xfrm>
            <a:off x="8059739" y="227806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400">
                <a:latin typeface="+mn-ea"/>
              </a:rPr>
              <a:t>NULL</a:t>
            </a:r>
          </a:p>
        </p:txBody>
      </p:sp>
      <p:sp>
        <p:nvSpPr>
          <p:cNvPr id="29715" name="Line 48"/>
          <p:cNvSpPr>
            <a:spLocks noChangeShapeType="1"/>
          </p:cNvSpPr>
          <p:nvPr/>
        </p:nvSpPr>
        <p:spPr bwMode="auto">
          <a:xfrm>
            <a:off x="4602164" y="2493963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9716" name="Line 49"/>
          <p:cNvSpPr>
            <a:spLocks noChangeShapeType="1"/>
          </p:cNvSpPr>
          <p:nvPr/>
        </p:nvSpPr>
        <p:spPr bwMode="auto">
          <a:xfrm>
            <a:off x="5899151" y="24939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9717" name="Line 50"/>
          <p:cNvSpPr>
            <a:spLocks noChangeShapeType="1"/>
          </p:cNvSpPr>
          <p:nvPr/>
        </p:nvSpPr>
        <p:spPr bwMode="auto">
          <a:xfrm>
            <a:off x="7051675" y="2493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9718" name="Line 51"/>
          <p:cNvSpPr>
            <a:spLocks noChangeShapeType="1"/>
          </p:cNvSpPr>
          <p:nvPr/>
        </p:nvSpPr>
        <p:spPr bwMode="auto">
          <a:xfrm flipH="1">
            <a:off x="4459288" y="1557339"/>
            <a:ext cx="5762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9719" name="Text Box 52"/>
          <p:cNvSpPr txBox="1">
            <a:spLocks noChangeArrowheads="1"/>
          </p:cNvSpPr>
          <p:nvPr/>
        </p:nvSpPr>
        <p:spPr bwMode="auto">
          <a:xfrm>
            <a:off x="3810000" y="1989138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data   next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63925" y="1362075"/>
            <a:ext cx="6159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18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dirty="0" err="1"/>
              <a:t>단방향</a:t>
            </a:r>
            <a:r>
              <a:rPr lang="ko-KR" altLang="en-US" dirty="0"/>
              <a:t> 연결 리스트 </a:t>
            </a:r>
            <a:r>
              <a:rPr altLang="ko-KR" dirty="0"/>
              <a:t>- </a:t>
            </a:r>
            <a:r>
              <a:rPr lang="ko-KR" altLang="en-US" dirty="0"/>
              <a:t>초기화</a:t>
            </a:r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A5FE19D0-F632-4289-A42E-F9239003177E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8676" name="Rectangle 20"/>
          <p:cNvSpPr>
            <a:spLocks noChangeArrowheads="1"/>
          </p:cNvSpPr>
          <p:nvPr/>
        </p:nvSpPr>
        <p:spPr bwMode="auto">
          <a:xfrm>
            <a:off x="2082800" y="2401888"/>
            <a:ext cx="647700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730501" y="2401888"/>
            <a:ext cx="6270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NULL</a:t>
            </a:r>
            <a:endParaRPr lang="ko-KR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730501" y="2068514"/>
            <a:ext cx="600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head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063751" y="2060576"/>
            <a:ext cx="65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count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295776" y="2205039"/>
            <a:ext cx="5275263" cy="5540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LIST_INFO *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 = (LIST_INFO *)</a:t>
            </a:r>
            <a:r>
              <a:rPr lang="en-US" altLang="ko-KR" sz="1400" b="1" dirty="0" err="1">
                <a:latin typeface="+mn-ea"/>
              </a:rPr>
              <a:t>malloc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ko-KR" sz="1400" b="1" dirty="0">
                <a:latin typeface="+mn-ea"/>
              </a:rPr>
              <a:t>(LIST_INFO));</a:t>
            </a:r>
          </a:p>
          <a:p>
            <a:pPr eaLnBrk="1" latinLnBrk="1" hangingPunct="1">
              <a:defRPr/>
            </a:pPr>
            <a:r>
              <a:rPr lang="en-US" altLang="ko-KR" sz="1400" b="1" dirty="0" err="1">
                <a:latin typeface="+mn-ea"/>
              </a:rPr>
              <a:t>init_list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); 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4295775" y="2997201"/>
            <a:ext cx="120650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LIST_INFO l;</a:t>
            </a:r>
          </a:p>
          <a:p>
            <a:pPr eaLnBrk="1" latinLnBrk="1" hangingPunct="1">
              <a:defRPr/>
            </a:pPr>
            <a:r>
              <a:rPr lang="en-US" altLang="ko-KR" sz="1400" b="1" dirty="0" err="1">
                <a:latin typeface="+mn-ea"/>
              </a:rPr>
              <a:t>init_list</a:t>
            </a:r>
            <a:r>
              <a:rPr lang="en-US" altLang="ko-KR" sz="1400" b="1" dirty="0">
                <a:latin typeface="+mn-ea"/>
              </a:rPr>
              <a:t>(&amp;l);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711451" y="4365625"/>
            <a:ext cx="6270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NULL</a:t>
            </a:r>
            <a:endParaRPr lang="ko-KR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711451" y="4076701"/>
            <a:ext cx="600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head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224339" y="4202114"/>
            <a:ext cx="3411537" cy="3063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NODE *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 = NULL; </a:t>
            </a:r>
            <a:r>
              <a:rPr lang="en-US" altLang="ko-KR" sz="140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+mn-ea"/>
              </a:rPr>
              <a:t>선언과 초기화</a:t>
            </a:r>
            <a:endParaRPr lang="en-US" altLang="ko-KR" sz="140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92314" y="1700214"/>
            <a:ext cx="7056437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** </a:t>
            </a:r>
            <a:r>
              <a:rPr lang="ko-KR" altLang="en-US" sz="1400" b="1" dirty="0">
                <a:latin typeface="+mn-ea"/>
              </a:rPr>
              <a:t>리스트 헤드의 구조 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 err="1">
                <a:latin typeface="+mn-ea"/>
              </a:rPr>
              <a:t>노드의</a:t>
            </a:r>
            <a:r>
              <a:rPr lang="ko-KR" altLang="en-US" sz="1400" b="1" dirty="0">
                <a:latin typeface="+mn-ea"/>
              </a:rPr>
              <a:t> 전체개수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리스트의  </a:t>
            </a:r>
            <a:r>
              <a:rPr lang="ko-KR" altLang="en-US" sz="1400" b="1" dirty="0" err="1">
                <a:latin typeface="+mn-ea"/>
              </a:rPr>
              <a:t>첫번째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노드를</a:t>
            </a:r>
            <a:r>
              <a:rPr lang="ko-KR" altLang="en-US" sz="1400" b="1" dirty="0">
                <a:latin typeface="+mn-ea"/>
              </a:rPr>
              <a:t> 가리키는 포인터</a:t>
            </a:r>
            <a:r>
              <a:rPr lang="en-US" altLang="ko-KR" sz="1400" b="1" dirty="0">
                <a:latin typeface="+mn-ea"/>
              </a:rPr>
              <a:t>)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92314" y="3789364"/>
            <a:ext cx="7056437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** </a:t>
            </a:r>
            <a:r>
              <a:rPr lang="ko-KR" altLang="en-US" sz="1400" b="1" dirty="0" err="1">
                <a:latin typeface="+mn-ea"/>
              </a:rPr>
              <a:t>첫번째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노드를</a:t>
            </a:r>
            <a:r>
              <a:rPr lang="ko-KR" altLang="en-US" sz="1400" b="1" dirty="0">
                <a:latin typeface="+mn-ea"/>
              </a:rPr>
              <a:t> 가리키는 포인터만 있는 경우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8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sz="3200" dirty="0" err="1"/>
              <a:t>단방향</a:t>
            </a:r>
            <a:r>
              <a:rPr lang="ko-KR" altLang="en-US" sz="3200" dirty="0"/>
              <a:t> 연결 리스트 </a:t>
            </a:r>
            <a:r>
              <a:rPr altLang="ko-KR" sz="3200" dirty="0"/>
              <a:t>- </a:t>
            </a:r>
            <a:r>
              <a:rPr lang="ko-KR" altLang="en-US" sz="3200" dirty="0"/>
              <a:t>삽입</a:t>
            </a:r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B05CB0AD-CD70-4FD3-B5DD-7F51CD515ACA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774826" y="1557339"/>
            <a:ext cx="3673475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리스트의 처음에 삽입하는 경우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9701" name="Rectangle 20"/>
          <p:cNvSpPr>
            <a:spLocks noChangeArrowheads="1"/>
          </p:cNvSpPr>
          <p:nvPr/>
        </p:nvSpPr>
        <p:spPr bwMode="auto">
          <a:xfrm>
            <a:off x="2278063" y="3403600"/>
            <a:ext cx="647700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925763" y="3403600"/>
            <a:ext cx="6270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29703" name="Rectangle 34"/>
          <p:cNvSpPr>
            <a:spLocks noChangeArrowheads="1"/>
          </p:cNvSpPr>
          <p:nvPr/>
        </p:nvSpPr>
        <p:spPr bwMode="auto">
          <a:xfrm>
            <a:off x="3878264" y="3403600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452939" y="3403600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29705" name="Rectangle 42"/>
          <p:cNvSpPr>
            <a:spLocks noChangeArrowheads="1"/>
          </p:cNvSpPr>
          <p:nvPr/>
        </p:nvSpPr>
        <p:spPr bwMode="auto">
          <a:xfrm>
            <a:off x="5207001" y="3403600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5781676" y="3403600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400" dirty="0">
                <a:latin typeface="+mn-ea"/>
              </a:rPr>
              <a:t>NULL</a:t>
            </a:r>
            <a:endParaRPr lang="ko-KR" altLang="ko-KR" sz="1400" dirty="0">
              <a:latin typeface="+mn-ea"/>
            </a:endParaRPr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>
            <a:off x="4773614" y="36195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5" name="Line 51"/>
          <p:cNvSpPr>
            <a:spLocks noChangeShapeType="1"/>
          </p:cNvSpPr>
          <p:nvPr/>
        </p:nvSpPr>
        <p:spPr bwMode="auto">
          <a:xfrm flipV="1">
            <a:off x="3270251" y="3619500"/>
            <a:ext cx="56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6" name="Text Box 52"/>
          <p:cNvSpPr txBox="1">
            <a:spLocks noChangeArrowheads="1"/>
          </p:cNvSpPr>
          <p:nvPr/>
        </p:nvSpPr>
        <p:spPr bwMode="auto">
          <a:xfrm>
            <a:off x="3917950" y="3116263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data   next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2909889" y="3116264"/>
            <a:ext cx="6000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head</a:t>
            </a: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2243138" y="3108325"/>
            <a:ext cx="6588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count</a:t>
            </a:r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3103564" y="5011738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en-US" altLang="ko-KR" sz="1400" dirty="0">
              <a:latin typeface="+mn-ea"/>
            </a:endParaRP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3678239" y="5011738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85925" y="3425825"/>
            <a:ext cx="6159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endParaRPr lang="ko-KR" altLang="en-US" sz="1600" dirty="0"/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143251" y="230981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en-US" altLang="ko-KR" sz="1400" dirty="0">
              <a:latin typeface="+mn-ea"/>
            </a:endParaRP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3717926" y="230981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17700" y="2147889"/>
            <a:ext cx="668338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temp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1" name="Line 51"/>
          <p:cNvSpPr>
            <a:spLocks noChangeShapeType="1"/>
          </p:cNvSpPr>
          <p:nvPr/>
        </p:nvSpPr>
        <p:spPr bwMode="auto">
          <a:xfrm>
            <a:off x="3917951" y="2590800"/>
            <a:ext cx="60325" cy="812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2" name="Line 51"/>
          <p:cNvSpPr>
            <a:spLocks noChangeShapeType="1"/>
          </p:cNvSpPr>
          <p:nvPr/>
        </p:nvSpPr>
        <p:spPr bwMode="auto">
          <a:xfrm>
            <a:off x="2566988" y="2381251"/>
            <a:ext cx="565150" cy="142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2" name="그룹 68"/>
          <p:cNvGrpSpPr>
            <a:grpSpLocks/>
          </p:cNvGrpSpPr>
          <p:nvPr/>
        </p:nvGrpSpPr>
        <p:grpSpPr bwMode="auto">
          <a:xfrm>
            <a:off x="3486150" y="3475038"/>
            <a:ext cx="215900" cy="215900"/>
            <a:chOff x="755576" y="4869160"/>
            <a:chExt cx="216024" cy="216024"/>
          </a:xfrm>
        </p:grpSpPr>
        <p:cxnSp>
          <p:nvCxnSpPr>
            <p:cNvPr id="65" name="직선 연결선 64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72"/>
          <p:cNvSpPr/>
          <p:nvPr/>
        </p:nvSpPr>
        <p:spPr>
          <a:xfrm>
            <a:off x="3233738" y="1995489"/>
            <a:ext cx="4508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(2)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1774826" y="4437064"/>
            <a:ext cx="3673475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 err="1">
                <a:latin typeface="+mn-ea"/>
              </a:rPr>
              <a:t>빈리스트인</a:t>
            </a:r>
            <a:r>
              <a:rPr lang="ko-KR" altLang="en-US" sz="1400" b="1" dirty="0">
                <a:latin typeface="+mn-ea"/>
              </a:rPr>
              <a:t> 경우는</a:t>
            </a:r>
            <a:r>
              <a:rPr lang="en-US" altLang="ko-KR" sz="1400" b="1" dirty="0">
                <a:latin typeface="+mn-ea"/>
              </a:rPr>
              <a:t>?</a:t>
            </a:r>
          </a:p>
        </p:txBody>
      </p:sp>
      <p:grpSp>
        <p:nvGrpSpPr>
          <p:cNvPr id="4" name="그룹 75"/>
          <p:cNvGrpSpPr>
            <a:grpSpLocks/>
          </p:cNvGrpSpPr>
          <p:nvPr/>
        </p:nvGrpSpPr>
        <p:grpSpPr bwMode="auto">
          <a:xfrm>
            <a:off x="2478088" y="3475038"/>
            <a:ext cx="215900" cy="215900"/>
            <a:chOff x="755576" y="4869160"/>
            <a:chExt cx="216024" cy="216024"/>
          </a:xfrm>
        </p:grpSpPr>
        <p:cxnSp>
          <p:nvCxnSpPr>
            <p:cNvPr id="77" name="직선 연결선 76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2478088" y="4051301"/>
            <a:ext cx="2984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3</a:t>
            </a:r>
            <a:endParaRPr lang="ko-KR" altLang="en-US" sz="1600" dirty="0"/>
          </a:p>
        </p:txBody>
      </p:sp>
      <p:sp>
        <p:nvSpPr>
          <p:cNvPr id="80" name="Line 51"/>
          <p:cNvSpPr>
            <a:spLocks noChangeShapeType="1"/>
          </p:cNvSpPr>
          <p:nvPr/>
        </p:nvSpPr>
        <p:spPr bwMode="auto">
          <a:xfrm flipH="1" flipV="1">
            <a:off x="2611438" y="3690938"/>
            <a:ext cx="0" cy="36036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2217738" y="5784850"/>
            <a:ext cx="647700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82" name="Rectangle 21"/>
          <p:cNvSpPr>
            <a:spLocks noChangeArrowheads="1"/>
          </p:cNvSpPr>
          <p:nvPr/>
        </p:nvSpPr>
        <p:spPr bwMode="auto">
          <a:xfrm>
            <a:off x="2865438" y="5784850"/>
            <a:ext cx="6270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400" dirty="0">
                <a:latin typeface="+mn-ea"/>
              </a:rPr>
              <a:t>NULL</a:t>
            </a:r>
            <a:endParaRPr lang="ko-KR" altLang="ko-KR" sz="1400" dirty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587500" y="5754689"/>
            <a:ext cx="6159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endParaRPr lang="ko-KR" altLang="en-US" sz="1600" dirty="0"/>
          </a:p>
        </p:txBody>
      </p:sp>
      <p:sp>
        <p:nvSpPr>
          <p:cNvPr id="86" name="Line 51"/>
          <p:cNvSpPr>
            <a:spLocks noChangeShapeType="1"/>
          </p:cNvSpPr>
          <p:nvPr/>
        </p:nvSpPr>
        <p:spPr bwMode="auto">
          <a:xfrm>
            <a:off x="2500314" y="5159376"/>
            <a:ext cx="528637" cy="984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160713" y="4684714"/>
            <a:ext cx="4508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(2)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" name="그룹 88"/>
          <p:cNvGrpSpPr>
            <a:grpSpLocks/>
          </p:cNvGrpSpPr>
          <p:nvPr/>
        </p:nvGrpSpPr>
        <p:grpSpPr bwMode="auto">
          <a:xfrm>
            <a:off x="3094038" y="5921375"/>
            <a:ext cx="215900" cy="215900"/>
            <a:chOff x="755576" y="4869160"/>
            <a:chExt cx="216024" cy="216024"/>
          </a:xfrm>
        </p:grpSpPr>
        <p:cxnSp>
          <p:nvCxnSpPr>
            <p:cNvPr id="90" name="직선 연결선 89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직사각형 96"/>
          <p:cNvSpPr/>
          <p:nvPr/>
        </p:nvSpPr>
        <p:spPr>
          <a:xfrm>
            <a:off x="7021513" y="5413376"/>
            <a:ext cx="6223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cs typeface="나눔고딕_코딩"/>
              </a:rPr>
              <a:t>NULL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2700338" y="2874964"/>
            <a:ext cx="4508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(4)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676525" y="2066925"/>
            <a:ext cx="4508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6" name="Line 51"/>
          <p:cNvSpPr>
            <a:spLocks noChangeShapeType="1"/>
          </p:cNvSpPr>
          <p:nvPr/>
        </p:nvSpPr>
        <p:spPr bwMode="auto">
          <a:xfrm flipV="1">
            <a:off x="3101976" y="2757489"/>
            <a:ext cx="207963" cy="8016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07" name="Text Box 22"/>
          <p:cNvSpPr txBox="1">
            <a:spLocks noChangeArrowheads="1"/>
          </p:cNvSpPr>
          <p:nvPr/>
        </p:nvSpPr>
        <p:spPr bwMode="auto">
          <a:xfrm>
            <a:off x="5627689" y="2254251"/>
            <a:ext cx="4899025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(1) temp = (NODE *)</a:t>
            </a:r>
            <a:r>
              <a:rPr lang="en-US" altLang="ko-KR" sz="1400" b="1" dirty="0" err="1">
                <a:latin typeface="+mn-ea"/>
              </a:rPr>
              <a:t>malloc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latin typeface="+mn-ea"/>
              </a:rPr>
              <a:t>sizeof</a:t>
            </a:r>
            <a:r>
              <a:rPr lang="en-US" altLang="ko-KR" sz="1400" b="1" dirty="0">
                <a:latin typeface="+mn-ea"/>
              </a:rPr>
              <a:t>(NODE));</a:t>
            </a:r>
          </a:p>
        </p:txBody>
      </p:sp>
      <p:sp>
        <p:nvSpPr>
          <p:cNvPr id="108" name="Text Box 22"/>
          <p:cNvSpPr txBox="1">
            <a:spLocks noChangeArrowheads="1"/>
          </p:cNvSpPr>
          <p:nvPr/>
        </p:nvSpPr>
        <p:spPr bwMode="auto">
          <a:xfrm>
            <a:off x="5627689" y="2551114"/>
            <a:ext cx="4899025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1400" b="1" dirty="0">
                <a:latin typeface="+mn-ea"/>
              </a:rPr>
              <a:t>(2) temp-&gt;data = data;</a:t>
            </a:r>
          </a:p>
        </p:txBody>
      </p:sp>
      <p:sp>
        <p:nvSpPr>
          <p:cNvPr id="109" name="Text Box 22"/>
          <p:cNvSpPr txBox="1">
            <a:spLocks noChangeArrowheads="1"/>
          </p:cNvSpPr>
          <p:nvPr/>
        </p:nvSpPr>
        <p:spPr bwMode="auto">
          <a:xfrm>
            <a:off x="5627689" y="3995739"/>
            <a:ext cx="4899025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1400" b="1" dirty="0">
                <a:latin typeface="+mn-ea"/>
              </a:rPr>
              <a:t>(4) 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-&gt;head = temp;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790951" y="2001839"/>
            <a:ext cx="4492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(3)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1" name="Text Box 22"/>
          <p:cNvSpPr txBox="1">
            <a:spLocks noChangeArrowheads="1"/>
          </p:cNvSpPr>
          <p:nvPr/>
        </p:nvSpPr>
        <p:spPr bwMode="auto">
          <a:xfrm>
            <a:off x="5627689" y="2854326"/>
            <a:ext cx="4899025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1400" b="1" dirty="0">
                <a:latin typeface="+mn-ea"/>
              </a:rPr>
              <a:t>(3) temp-&gt;next = 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-&gt;head; 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2414588" y="6577014"/>
            <a:ext cx="2984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1</a:t>
            </a:r>
            <a:endParaRPr lang="ko-KR" altLang="en-US" sz="1600" dirty="0"/>
          </a:p>
        </p:txBody>
      </p:sp>
      <p:grpSp>
        <p:nvGrpSpPr>
          <p:cNvPr id="6" name="그룹 75"/>
          <p:cNvGrpSpPr>
            <a:grpSpLocks/>
          </p:cNvGrpSpPr>
          <p:nvPr/>
        </p:nvGrpSpPr>
        <p:grpSpPr bwMode="auto">
          <a:xfrm>
            <a:off x="2414588" y="5929313"/>
            <a:ext cx="215900" cy="215900"/>
            <a:chOff x="755576" y="4869160"/>
            <a:chExt cx="216024" cy="216024"/>
          </a:xfrm>
        </p:grpSpPr>
        <p:cxnSp>
          <p:nvCxnSpPr>
            <p:cNvPr id="115" name="직선 연결선 114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Line 51"/>
          <p:cNvSpPr>
            <a:spLocks noChangeShapeType="1"/>
          </p:cNvSpPr>
          <p:nvPr/>
        </p:nvSpPr>
        <p:spPr bwMode="auto">
          <a:xfrm flipH="1" flipV="1">
            <a:off x="2547938" y="6145213"/>
            <a:ext cx="0" cy="36036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4943475" y="5157789"/>
            <a:ext cx="4897438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(3) </a:t>
            </a:r>
            <a:r>
              <a:rPr lang="en-US" altLang="ko-KR" sz="1400" b="1" dirty="0">
                <a:latin typeface="+mn-ea"/>
              </a:rPr>
              <a:t>temp-&gt;next  = 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-&gt;head;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6672264" y="5465763"/>
            <a:ext cx="9985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711575" y="4684714"/>
            <a:ext cx="4508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(3)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62238" y="5399089"/>
            <a:ext cx="4508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(4)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286126" y="2381251"/>
            <a:ext cx="2841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cs typeface="나눔고딕_코딩"/>
              </a:rPr>
              <a:t>1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3248026" y="5084764"/>
            <a:ext cx="2841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cs typeface="나눔고딕_코딩"/>
              </a:rPr>
              <a:t>2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3625850" y="5084764"/>
            <a:ext cx="6223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cs typeface="나눔고딕_코딩"/>
              </a:rPr>
              <a:t>NULL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1882775" y="4978401"/>
            <a:ext cx="668338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temp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44763" y="4852989"/>
            <a:ext cx="4508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6" name="Line 51"/>
          <p:cNvSpPr>
            <a:spLocks noChangeShapeType="1"/>
          </p:cNvSpPr>
          <p:nvPr/>
        </p:nvSpPr>
        <p:spPr bwMode="auto">
          <a:xfrm flipV="1">
            <a:off x="3028951" y="5465764"/>
            <a:ext cx="296863" cy="5048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8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8" grpId="0" animBg="1"/>
      <p:bldP spid="59" grpId="0" animBg="1"/>
      <p:bldP spid="60" grpId="0"/>
      <p:bldP spid="73" grpId="0"/>
      <p:bldP spid="75" grpId="0" animBg="1"/>
      <p:bldP spid="79" grpId="0"/>
      <p:bldP spid="81" grpId="0" animBg="1"/>
      <p:bldP spid="82" grpId="0" animBg="1"/>
      <p:bldP spid="83" grpId="0"/>
      <p:bldP spid="87" grpId="0"/>
      <p:bldP spid="97" grpId="0"/>
      <p:bldP spid="102" grpId="0"/>
      <p:bldP spid="103" grpId="0"/>
      <p:bldP spid="107" grpId="0" animBg="1"/>
      <p:bldP spid="108" grpId="0" animBg="1"/>
      <p:bldP spid="109" grpId="0" animBg="1"/>
      <p:bldP spid="110" grpId="0"/>
      <p:bldP spid="111" grpId="0" animBg="1"/>
      <p:bldP spid="112" grpId="0"/>
      <p:bldP spid="118" grpId="0" animBg="1"/>
      <p:bldP spid="120" grpId="0"/>
      <p:bldP spid="121" grpId="0"/>
      <p:bldP spid="122" grpId="0"/>
      <p:bldP spid="123" grpId="0"/>
      <p:bldP spid="125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sz="3200" dirty="0" err="1"/>
              <a:t>단방향</a:t>
            </a:r>
            <a:r>
              <a:rPr lang="ko-KR" altLang="en-US" sz="3200" dirty="0"/>
              <a:t> 연결 리스트 </a:t>
            </a:r>
            <a:r>
              <a:rPr altLang="ko-KR" sz="3200" dirty="0"/>
              <a:t>- </a:t>
            </a:r>
            <a:r>
              <a:rPr lang="ko-KR" altLang="en-US" sz="3200" dirty="0"/>
              <a:t>삽입</a:t>
            </a:r>
          </a:p>
        </p:txBody>
      </p:sp>
      <p:sp>
        <p:nvSpPr>
          <p:cNvPr id="3072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BC82ECD-BAAA-42A1-BCEE-F0F1E6EF9B4E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774826" y="1268414"/>
            <a:ext cx="3673475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리스트의 중간에 삽입하는 경우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30725" name="Rectangle 20"/>
          <p:cNvSpPr>
            <a:spLocks noChangeArrowheads="1"/>
          </p:cNvSpPr>
          <p:nvPr/>
        </p:nvSpPr>
        <p:spPr bwMode="auto">
          <a:xfrm>
            <a:off x="2051050" y="3224213"/>
            <a:ext cx="647700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698751" y="3224213"/>
            <a:ext cx="6270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30727" name="Rectangle 34"/>
          <p:cNvSpPr>
            <a:spLocks noChangeArrowheads="1"/>
          </p:cNvSpPr>
          <p:nvPr/>
        </p:nvSpPr>
        <p:spPr bwMode="auto">
          <a:xfrm>
            <a:off x="3651251" y="322421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225926" y="322421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30729" name="Rectangle 42"/>
          <p:cNvSpPr>
            <a:spLocks noChangeArrowheads="1"/>
          </p:cNvSpPr>
          <p:nvPr/>
        </p:nvSpPr>
        <p:spPr bwMode="auto">
          <a:xfrm>
            <a:off x="4979989" y="322421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5554664" y="322421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 dirty="0">
              <a:latin typeface="+mn-ea"/>
            </a:endParaRPr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>
            <a:off x="4546600" y="344011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5" name="Line 51"/>
          <p:cNvSpPr>
            <a:spLocks noChangeShapeType="1"/>
          </p:cNvSpPr>
          <p:nvPr/>
        </p:nvSpPr>
        <p:spPr bwMode="auto">
          <a:xfrm flipV="1">
            <a:off x="3043239" y="3440113"/>
            <a:ext cx="56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6" name="Text Box 52"/>
          <p:cNvSpPr txBox="1">
            <a:spLocks noChangeArrowheads="1"/>
          </p:cNvSpPr>
          <p:nvPr/>
        </p:nvSpPr>
        <p:spPr bwMode="auto">
          <a:xfrm>
            <a:off x="3690938" y="2935288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data   next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2682876" y="2935289"/>
            <a:ext cx="600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head</a:t>
            </a: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2016126" y="2927351"/>
            <a:ext cx="65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count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458913" y="3244850"/>
            <a:ext cx="615951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endParaRPr lang="ko-KR" altLang="en-US" sz="1600" dirty="0"/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5578476" y="2109788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en-US" altLang="ko-KR" sz="1400" dirty="0">
              <a:latin typeface="+mn-ea"/>
            </a:endParaRP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6153151" y="2109788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1" name="Line 51"/>
          <p:cNvSpPr>
            <a:spLocks noChangeShapeType="1"/>
          </p:cNvSpPr>
          <p:nvPr/>
        </p:nvSpPr>
        <p:spPr bwMode="auto">
          <a:xfrm>
            <a:off x="6446838" y="2397126"/>
            <a:ext cx="196850" cy="8048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2" name="Line 51"/>
          <p:cNvSpPr>
            <a:spLocks noChangeShapeType="1"/>
          </p:cNvSpPr>
          <p:nvPr/>
        </p:nvSpPr>
        <p:spPr bwMode="auto">
          <a:xfrm flipH="1" flipV="1">
            <a:off x="5808663" y="2541589"/>
            <a:ext cx="0" cy="898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2" name="그룹 68"/>
          <p:cNvGrpSpPr>
            <a:grpSpLocks/>
          </p:cNvGrpSpPr>
          <p:nvPr/>
        </p:nvGrpSpPr>
        <p:grpSpPr bwMode="auto">
          <a:xfrm>
            <a:off x="5995988" y="3295650"/>
            <a:ext cx="215900" cy="215900"/>
            <a:chOff x="755576" y="4869160"/>
            <a:chExt cx="216024" cy="216024"/>
          </a:xfrm>
        </p:grpSpPr>
        <p:cxnSp>
          <p:nvCxnSpPr>
            <p:cNvPr id="65" name="직선 연결선 64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6778626" y="2116139"/>
            <a:ext cx="3889375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1400" b="1" dirty="0">
                <a:latin typeface="+mn-ea"/>
              </a:rPr>
              <a:t>(2) temp-&gt;data = data;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640388" y="1708150"/>
            <a:ext cx="4508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(2)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그룹 75"/>
          <p:cNvGrpSpPr>
            <a:grpSpLocks/>
          </p:cNvGrpSpPr>
          <p:nvPr/>
        </p:nvGrpSpPr>
        <p:grpSpPr bwMode="auto">
          <a:xfrm>
            <a:off x="2251075" y="3295650"/>
            <a:ext cx="215900" cy="215900"/>
            <a:chOff x="755576" y="4869160"/>
            <a:chExt cx="216024" cy="216024"/>
          </a:xfrm>
        </p:grpSpPr>
        <p:cxnSp>
          <p:nvCxnSpPr>
            <p:cNvPr id="77" name="직선 연결선 76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2251075" y="3871914"/>
            <a:ext cx="2984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4</a:t>
            </a:r>
            <a:endParaRPr lang="ko-KR" altLang="en-US" sz="1600" dirty="0"/>
          </a:p>
        </p:txBody>
      </p:sp>
      <p:sp>
        <p:nvSpPr>
          <p:cNvPr id="80" name="Line 51"/>
          <p:cNvSpPr>
            <a:spLocks noChangeShapeType="1"/>
          </p:cNvSpPr>
          <p:nvPr/>
        </p:nvSpPr>
        <p:spPr bwMode="auto">
          <a:xfrm flipH="1" flipV="1">
            <a:off x="2384425" y="3511551"/>
            <a:ext cx="0" cy="3603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0747" name="Rectangle 34"/>
          <p:cNvSpPr>
            <a:spLocks noChangeArrowheads="1"/>
          </p:cNvSpPr>
          <p:nvPr/>
        </p:nvSpPr>
        <p:spPr bwMode="auto">
          <a:xfrm>
            <a:off x="6313489" y="322421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6" name="Rectangle 35"/>
          <p:cNvSpPr>
            <a:spLocks noChangeArrowheads="1"/>
          </p:cNvSpPr>
          <p:nvPr/>
        </p:nvSpPr>
        <p:spPr bwMode="auto">
          <a:xfrm>
            <a:off x="6888164" y="322421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400" dirty="0">
                <a:latin typeface="+mn-ea"/>
              </a:rPr>
              <a:t>NULL</a:t>
            </a:r>
            <a:endParaRPr lang="ko-KR" altLang="ko-KR" sz="1400" dirty="0">
              <a:latin typeface="+mn-ea"/>
            </a:endParaRPr>
          </a:p>
        </p:txBody>
      </p:sp>
      <p:sp>
        <p:nvSpPr>
          <p:cNvPr id="63" name="Line 48"/>
          <p:cNvSpPr>
            <a:spLocks noChangeShapeType="1"/>
          </p:cNvSpPr>
          <p:nvPr/>
        </p:nvSpPr>
        <p:spPr bwMode="auto">
          <a:xfrm>
            <a:off x="5883275" y="344011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73700" y="4984751"/>
            <a:ext cx="604838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  <a:cs typeface="나눔고딕_코딩"/>
              </a:rPr>
              <a:t>pPre</a:t>
            </a:r>
            <a:endParaRPr lang="ko-KR" altLang="en-US" sz="1600" dirty="0"/>
          </a:p>
        </p:txBody>
      </p:sp>
      <p:sp>
        <p:nvSpPr>
          <p:cNvPr id="68" name="Line 51"/>
          <p:cNvSpPr>
            <a:spLocks noChangeShapeType="1"/>
          </p:cNvSpPr>
          <p:nvPr/>
        </p:nvSpPr>
        <p:spPr bwMode="auto">
          <a:xfrm>
            <a:off x="4841876" y="2703513"/>
            <a:ext cx="50482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37150" y="1916114"/>
            <a:ext cx="4508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847850" y="4292601"/>
            <a:ext cx="3671888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latin typeface="+mn-ea"/>
              </a:rPr>
              <a:t>리스트의 마지막에 삽입하는 경우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2051050" y="5576888"/>
            <a:ext cx="647700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2698751" y="5576888"/>
            <a:ext cx="6270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3651251" y="5576888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4225926" y="5576888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88" name="Rectangle 42"/>
          <p:cNvSpPr>
            <a:spLocks noChangeArrowheads="1"/>
          </p:cNvSpPr>
          <p:nvPr/>
        </p:nvSpPr>
        <p:spPr bwMode="auto">
          <a:xfrm>
            <a:off x="4979989" y="5576888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9" name="Rectangle 43"/>
          <p:cNvSpPr>
            <a:spLocks noChangeArrowheads="1"/>
          </p:cNvSpPr>
          <p:nvPr/>
        </p:nvSpPr>
        <p:spPr bwMode="auto">
          <a:xfrm>
            <a:off x="5554664" y="5576888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 dirty="0">
              <a:latin typeface="+mn-ea"/>
            </a:endParaRPr>
          </a:p>
        </p:txBody>
      </p:sp>
      <p:sp>
        <p:nvSpPr>
          <p:cNvPr id="92" name="Line 48"/>
          <p:cNvSpPr>
            <a:spLocks noChangeShapeType="1"/>
          </p:cNvSpPr>
          <p:nvPr/>
        </p:nvSpPr>
        <p:spPr bwMode="auto">
          <a:xfrm>
            <a:off x="4546600" y="57927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V="1">
            <a:off x="3043239" y="5792788"/>
            <a:ext cx="56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95" name="Text Box 52"/>
          <p:cNvSpPr txBox="1">
            <a:spLocks noChangeArrowheads="1"/>
          </p:cNvSpPr>
          <p:nvPr/>
        </p:nvSpPr>
        <p:spPr bwMode="auto">
          <a:xfrm>
            <a:off x="3690938" y="5287963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data   next</a:t>
            </a:r>
          </a:p>
        </p:txBody>
      </p:sp>
      <p:sp>
        <p:nvSpPr>
          <p:cNvPr id="96" name="Text Box 22"/>
          <p:cNvSpPr txBox="1">
            <a:spLocks noChangeArrowheads="1"/>
          </p:cNvSpPr>
          <p:nvPr/>
        </p:nvSpPr>
        <p:spPr bwMode="auto">
          <a:xfrm>
            <a:off x="2682876" y="5287964"/>
            <a:ext cx="600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head</a:t>
            </a:r>
          </a:p>
        </p:txBody>
      </p:sp>
      <p:sp>
        <p:nvSpPr>
          <p:cNvPr id="98" name="Text Box 23"/>
          <p:cNvSpPr txBox="1">
            <a:spLocks noChangeArrowheads="1"/>
          </p:cNvSpPr>
          <p:nvPr/>
        </p:nvSpPr>
        <p:spPr bwMode="auto">
          <a:xfrm>
            <a:off x="2016126" y="5280026"/>
            <a:ext cx="65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count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458913" y="5597526"/>
            <a:ext cx="615951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endParaRPr lang="ko-KR" altLang="en-US" sz="1600" dirty="0"/>
          </a:p>
        </p:txBody>
      </p:sp>
      <p:sp>
        <p:nvSpPr>
          <p:cNvPr id="100" name="Rectangle 34"/>
          <p:cNvSpPr>
            <a:spLocks noChangeArrowheads="1"/>
          </p:cNvSpPr>
          <p:nvPr/>
        </p:nvSpPr>
        <p:spPr bwMode="auto">
          <a:xfrm>
            <a:off x="7905751" y="5568950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en-US" altLang="ko-KR" sz="1400" dirty="0">
              <a:latin typeface="+mn-ea"/>
            </a:endParaRPr>
          </a:p>
        </p:txBody>
      </p:sp>
      <p:sp>
        <p:nvSpPr>
          <p:cNvPr id="101" name="Rectangle 35"/>
          <p:cNvSpPr>
            <a:spLocks noChangeArrowheads="1"/>
          </p:cNvSpPr>
          <p:nvPr/>
        </p:nvSpPr>
        <p:spPr bwMode="auto">
          <a:xfrm>
            <a:off x="8480426" y="5568950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3" name="Line 51"/>
          <p:cNvSpPr>
            <a:spLocks noChangeShapeType="1"/>
          </p:cNvSpPr>
          <p:nvPr/>
        </p:nvSpPr>
        <p:spPr bwMode="auto">
          <a:xfrm>
            <a:off x="7169150" y="5280026"/>
            <a:ext cx="750888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999413" y="5222875"/>
            <a:ext cx="4508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(2)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" name="그룹 75"/>
          <p:cNvGrpSpPr>
            <a:grpSpLocks/>
          </p:cNvGrpSpPr>
          <p:nvPr/>
        </p:nvGrpSpPr>
        <p:grpSpPr bwMode="auto">
          <a:xfrm>
            <a:off x="2251075" y="5721350"/>
            <a:ext cx="215900" cy="215900"/>
            <a:chOff x="755576" y="4869160"/>
            <a:chExt cx="216024" cy="216024"/>
          </a:xfrm>
        </p:grpSpPr>
        <p:cxnSp>
          <p:nvCxnSpPr>
            <p:cNvPr id="110" name="직선 연결선 109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2251075" y="6296026"/>
            <a:ext cx="2984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4</a:t>
            </a:r>
            <a:endParaRPr lang="ko-KR" altLang="en-US" sz="1600" dirty="0"/>
          </a:p>
        </p:txBody>
      </p:sp>
      <p:sp>
        <p:nvSpPr>
          <p:cNvPr id="113" name="Line 51"/>
          <p:cNvSpPr>
            <a:spLocks noChangeShapeType="1"/>
          </p:cNvSpPr>
          <p:nvPr/>
        </p:nvSpPr>
        <p:spPr bwMode="auto">
          <a:xfrm flipH="1" flipV="1">
            <a:off x="2384425" y="5937251"/>
            <a:ext cx="0" cy="3587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4" name="Rectangle 34"/>
          <p:cNvSpPr>
            <a:spLocks noChangeArrowheads="1"/>
          </p:cNvSpPr>
          <p:nvPr/>
        </p:nvSpPr>
        <p:spPr bwMode="auto">
          <a:xfrm>
            <a:off x="6313489" y="5576888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6888164" y="5576888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400" dirty="0">
                <a:latin typeface="+mn-ea"/>
              </a:rPr>
              <a:t>NULL</a:t>
            </a:r>
            <a:endParaRPr lang="ko-KR" altLang="ko-KR" sz="1400" dirty="0">
              <a:latin typeface="+mn-ea"/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>
            <a:off x="5883275" y="57927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7" name="Line 51"/>
          <p:cNvSpPr>
            <a:spLocks noChangeShapeType="1"/>
          </p:cNvSpPr>
          <p:nvPr/>
        </p:nvSpPr>
        <p:spPr bwMode="auto">
          <a:xfrm>
            <a:off x="6105525" y="5254626"/>
            <a:ext cx="5016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6" name="그룹 68"/>
          <p:cNvGrpSpPr>
            <a:grpSpLocks/>
          </p:cNvGrpSpPr>
          <p:nvPr/>
        </p:nvGrpSpPr>
        <p:grpSpPr bwMode="auto">
          <a:xfrm>
            <a:off x="7038975" y="5648325"/>
            <a:ext cx="215900" cy="215900"/>
            <a:chOff x="755576" y="4869160"/>
            <a:chExt cx="216024" cy="216024"/>
          </a:xfrm>
        </p:grpSpPr>
        <p:cxnSp>
          <p:nvCxnSpPr>
            <p:cNvPr id="120" name="직선 연결선 119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/>
          <p:cNvSpPr/>
          <p:nvPr/>
        </p:nvSpPr>
        <p:spPr>
          <a:xfrm>
            <a:off x="7383463" y="5903914"/>
            <a:ext cx="449262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(4)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310064" y="2397125"/>
            <a:ext cx="604837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  <a:cs typeface="나눔고딕_코딩"/>
              </a:rPr>
              <a:t>pPre</a:t>
            </a:r>
            <a:endParaRPr lang="ko-KR" altLang="en-US" sz="1600" dirty="0"/>
          </a:p>
        </p:txBody>
      </p:sp>
      <p:sp>
        <p:nvSpPr>
          <p:cNvPr id="126" name="직사각형 125"/>
          <p:cNvSpPr/>
          <p:nvPr/>
        </p:nvSpPr>
        <p:spPr>
          <a:xfrm>
            <a:off x="9551988" y="4889501"/>
            <a:ext cx="6223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cs typeface="나눔고딕_코딩"/>
              </a:rPr>
              <a:t>NULL</a:t>
            </a:r>
            <a:endParaRPr lang="ko-KR" altLang="en-US" sz="1400" dirty="0"/>
          </a:p>
        </p:txBody>
      </p:sp>
      <p:sp>
        <p:nvSpPr>
          <p:cNvPr id="127" name="직사각형 126"/>
          <p:cNvSpPr/>
          <p:nvPr/>
        </p:nvSpPr>
        <p:spPr>
          <a:xfrm>
            <a:off x="4570414" y="1941514"/>
            <a:ext cx="668337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ea"/>
                <a:cs typeface="나눔고딕_코딩"/>
              </a:rPr>
              <a:t>temp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8" name="Line 51"/>
          <p:cNvSpPr>
            <a:spLocks noChangeShapeType="1"/>
          </p:cNvSpPr>
          <p:nvPr/>
        </p:nvSpPr>
        <p:spPr bwMode="auto">
          <a:xfrm>
            <a:off x="5140325" y="2259014"/>
            <a:ext cx="438150" cy="1539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9" name="Text Box 22"/>
          <p:cNvSpPr txBox="1">
            <a:spLocks noChangeArrowheads="1"/>
          </p:cNvSpPr>
          <p:nvPr/>
        </p:nvSpPr>
        <p:spPr bwMode="auto">
          <a:xfrm>
            <a:off x="6783388" y="1778000"/>
            <a:ext cx="3884612" cy="3381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1400" b="1" dirty="0">
                <a:latin typeface="+mn-ea"/>
              </a:rPr>
              <a:t>(1) temp = (NODE *)</a:t>
            </a:r>
            <a:r>
              <a:rPr lang="en-US" altLang="ko-KR" sz="1400" b="1" dirty="0" err="1">
                <a:latin typeface="+mn-ea"/>
              </a:rPr>
              <a:t>malloc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latin typeface="+mn-ea"/>
              </a:rPr>
              <a:t>sizeof</a:t>
            </a:r>
            <a:r>
              <a:rPr lang="en-US" altLang="ko-KR" sz="1400" b="1" dirty="0">
                <a:latin typeface="+mn-ea"/>
              </a:rPr>
              <a:t>(NODE)</a:t>
            </a:r>
            <a:r>
              <a:rPr lang="en-US" altLang="ko-KR" sz="1600" b="1" dirty="0">
                <a:latin typeface="+mn-ea"/>
              </a:rPr>
              <a:t>);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30" name="Text Box 22"/>
          <p:cNvSpPr txBox="1">
            <a:spLocks noChangeArrowheads="1"/>
          </p:cNvSpPr>
          <p:nvPr/>
        </p:nvSpPr>
        <p:spPr bwMode="auto">
          <a:xfrm>
            <a:off x="6780214" y="2411414"/>
            <a:ext cx="3887787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1400" b="1" dirty="0">
                <a:latin typeface="+mn-ea"/>
              </a:rPr>
              <a:t>(3) temp-&gt;next = </a:t>
            </a:r>
            <a:r>
              <a:rPr lang="en-US" altLang="ko-KR" sz="1400" b="1" dirty="0" err="1">
                <a:latin typeface="+mn-ea"/>
              </a:rPr>
              <a:t>pPre</a:t>
            </a:r>
            <a:r>
              <a:rPr lang="en-US" altLang="ko-KR" sz="1400" b="1" dirty="0">
                <a:latin typeface="+mn-ea"/>
              </a:rPr>
              <a:t>-&gt;next; </a:t>
            </a:r>
          </a:p>
        </p:txBody>
      </p:sp>
      <p:sp>
        <p:nvSpPr>
          <p:cNvPr id="131" name="Text Box 22"/>
          <p:cNvSpPr txBox="1">
            <a:spLocks noChangeArrowheads="1"/>
          </p:cNvSpPr>
          <p:nvPr/>
        </p:nvSpPr>
        <p:spPr bwMode="auto">
          <a:xfrm>
            <a:off x="7740651" y="4651376"/>
            <a:ext cx="2879725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(3) </a:t>
            </a:r>
            <a:r>
              <a:rPr lang="en-US" altLang="ko-KR" sz="1400" b="1" dirty="0">
                <a:latin typeface="+mn-ea"/>
              </a:rPr>
              <a:t>temp-&gt;next = </a:t>
            </a:r>
            <a:r>
              <a:rPr lang="en-US" altLang="ko-KR" sz="1400" b="1" dirty="0" err="1">
                <a:latin typeface="+mn-ea"/>
              </a:rPr>
              <a:t>pPre</a:t>
            </a:r>
            <a:r>
              <a:rPr lang="en-US" altLang="ko-KR" sz="1400" b="1" dirty="0">
                <a:latin typeface="+mn-ea"/>
              </a:rPr>
              <a:t>-&gt;next  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721350" y="2181225"/>
            <a:ext cx="2984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3</a:t>
            </a:r>
            <a:endParaRPr lang="ko-KR" altLang="en-US" sz="1600" dirty="0"/>
          </a:p>
        </p:txBody>
      </p:sp>
      <p:sp>
        <p:nvSpPr>
          <p:cNvPr id="134" name="직사각형 133"/>
          <p:cNvSpPr/>
          <p:nvPr/>
        </p:nvSpPr>
        <p:spPr>
          <a:xfrm>
            <a:off x="6153150" y="2635250"/>
            <a:ext cx="4508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(3)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5" name="Text Box 22"/>
          <p:cNvSpPr txBox="1">
            <a:spLocks noChangeArrowheads="1"/>
          </p:cNvSpPr>
          <p:nvPr/>
        </p:nvSpPr>
        <p:spPr bwMode="auto">
          <a:xfrm>
            <a:off x="6777039" y="2717801"/>
            <a:ext cx="3887787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1400" b="1" dirty="0">
                <a:latin typeface="+mn-ea"/>
              </a:rPr>
              <a:t>(4) </a:t>
            </a:r>
            <a:r>
              <a:rPr lang="en-US" altLang="ko-KR" sz="1400" b="1" dirty="0" err="1">
                <a:latin typeface="+mn-ea"/>
              </a:rPr>
              <a:t>pPre</a:t>
            </a:r>
            <a:r>
              <a:rPr lang="en-US" altLang="ko-KR" sz="1400" b="1" dirty="0">
                <a:latin typeface="+mn-ea"/>
              </a:rPr>
              <a:t>-&gt;next = temp; 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5384800" y="2749550"/>
            <a:ext cx="4508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(4)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9264650" y="4940300"/>
            <a:ext cx="11509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8507413" y="5233989"/>
            <a:ext cx="449262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(3)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037513" y="5640389"/>
            <a:ext cx="29845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5</a:t>
            </a:r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453438" y="5640389"/>
            <a:ext cx="6223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cs typeface="나눔고딕_코딩"/>
              </a:rPr>
              <a:t>NULL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6638925" y="4941889"/>
            <a:ext cx="668338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ea"/>
                <a:cs typeface="나눔고딕_코딩"/>
              </a:rPr>
              <a:t>temp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29475" y="5076825"/>
            <a:ext cx="4508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6" name="Line 51"/>
          <p:cNvSpPr>
            <a:spLocks noChangeShapeType="1"/>
          </p:cNvSpPr>
          <p:nvPr/>
        </p:nvSpPr>
        <p:spPr bwMode="auto">
          <a:xfrm>
            <a:off x="7256464" y="5810251"/>
            <a:ext cx="663575" cy="47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98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72" grpId="0" animBg="1"/>
      <p:bldP spid="73" grpId="0"/>
      <p:bldP spid="79" grpId="0"/>
      <p:bldP spid="64" grpId="0"/>
      <p:bldP spid="69" grpId="0"/>
      <p:bldP spid="71" grpId="0" animBg="1"/>
      <p:bldP spid="74" grpId="0" animBg="1"/>
      <p:bldP spid="76" grpId="0" animBg="1"/>
      <p:bldP spid="84" grpId="0" animBg="1"/>
      <p:bldP spid="85" grpId="0" animBg="1"/>
      <p:bldP spid="88" grpId="0" animBg="1"/>
      <p:bldP spid="89" grpId="0" animBg="1"/>
      <p:bldP spid="95" grpId="0"/>
      <p:bldP spid="96" grpId="0"/>
      <p:bldP spid="98" grpId="0"/>
      <p:bldP spid="99" grpId="0"/>
      <p:bldP spid="100" grpId="0" animBg="1"/>
      <p:bldP spid="101" grpId="0" animBg="1"/>
      <p:bldP spid="108" grpId="0"/>
      <p:bldP spid="112" grpId="0"/>
      <p:bldP spid="114" grpId="0" animBg="1"/>
      <p:bldP spid="115" grpId="0" animBg="1"/>
      <p:bldP spid="122" grpId="0"/>
      <p:bldP spid="126" grpId="0"/>
      <p:bldP spid="127" grpId="0"/>
      <p:bldP spid="129" grpId="0" animBg="1"/>
      <p:bldP spid="130" grpId="0" animBg="1"/>
      <p:bldP spid="131" grpId="0" animBg="1"/>
      <p:bldP spid="132" grpId="0"/>
      <p:bldP spid="134" grpId="0"/>
      <p:bldP spid="135" grpId="0" animBg="1"/>
      <p:bldP spid="136" grpId="0"/>
      <p:bldP spid="140" grpId="0"/>
      <p:bldP spid="141" grpId="0"/>
      <p:bldP spid="143" grpId="0"/>
      <p:bldP spid="82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35216403-69ED-4111-BBF2-CA01CD243A27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8509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sz="3200" dirty="0" err="1"/>
              <a:t>단방향</a:t>
            </a:r>
            <a:r>
              <a:rPr lang="ko-KR" altLang="en-US" sz="3200" dirty="0"/>
              <a:t> 연결 리스트 </a:t>
            </a:r>
            <a:r>
              <a:rPr altLang="ko-KR" sz="3200" dirty="0"/>
              <a:t>- </a:t>
            </a:r>
            <a:r>
              <a:rPr lang="ko-KR" altLang="en-US" sz="3200" dirty="0"/>
              <a:t>삽입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82789" y="1557338"/>
            <a:ext cx="8434387" cy="483076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err="1">
                <a:latin typeface="+mn-ea"/>
              </a:rPr>
              <a:t>insert_node</a:t>
            </a:r>
            <a:r>
              <a:rPr lang="en-US" altLang="ko-KR" sz="1400" b="1" dirty="0">
                <a:latin typeface="+mn-ea"/>
              </a:rPr>
              <a:t> (LIST *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, NODE *</a:t>
            </a:r>
            <a:r>
              <a:rPr lang="en-US" altLang="ko-KR" sz="1400" b="1" dirty="0" err="1">
                <a:latin typeface="+mn-ea"/>
              </a:rPr>
              <a:t>pPre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400" b="1" dirty="0">
                <a:latin typeface="+mn-ea"/>
              </a:rPr>
              <a:t> data)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	NODE *temp;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temp = (NODE *)</a:t>
            </a:r>
            <a:r>
              <a:rPr lang="en-US" altLang="ko-KR" sz="1400" b="1" dirty="0" err="1">
                <a:latin typeface="+mn-ea"/>
              </a:rPr>
              <a:t>malloc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ko-KR" sz="1400" b="1" dirty="0">
                <a:latin typeface="+mn-ea"/>
              </a:rPr>
              <a:t>(NODE));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temp-&gt;data = data;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	</a:t>
            </a:r>
            <a:endParaRPr lang="ko-KR" altLang="en-US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400" b="1" dirty="0">
                <a:latin typeface="+mn-ea"/>
              </a:rPr>
              <a:t>	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latin typeface="+mn-ea"/>
              </a:rPr>
              <a:t>pPre</a:t>
            </a:r>
            <a:r>
              <a:rPr lang="en-US" altLang="ko-KR" sz="1400" b="1" dirty="0">
                <a:latin typeface="+mn-ea"/>
              </a:rPr>
              <a:t> == NULL) 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//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리스트의 처음 또는 빈 리스트에 삽입하는 경우</a:t>
            </a:r>
            <a:endParaRPr lang="en-US" altLang="ko-KR" sz="1400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400" b="1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	temp-&gt;next = 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-&gt;head;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	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-&gt;head = temp;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}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else</a:t>
            </a:r>
            <a:r>
              <a:rPr lang="en-US" altLang="ko-KR" sz="1400" b="1" dirty="0">
                <a:latin typeface="+mn-ea"/>
              </a:rPr>
              <a:t>                  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리스트의 중간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또는 끝에 삽입하는 경우</a:t>
            </a:r>
          </a:p>
          <a:p>
            <a:pPr eaLnBrk="1" latinLnBrk="1" hangingPunct="1">
              <a:defRPr/>
            </a:pPr>
            <a:r>
              <a:rPr lang="ko-KR" altLang="en-US" sz="1400" b="1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	temp-&gt;next = </a:t>
            </a:r>
            <a:r>
              <a:rPr lang="en-US" altLang="ko-KR" sz="1400" b="1" dirty="0" err="1">
                <a:latin typeface="+mn-ea"/>
              </a:rPr>
              <a:t>pPre</a:t>
            </a:r>
            <a:r>
              <a:rPr lang="en-US" altLang="ko-KR" sz="1400" b="1" dirty="0">
                <a:latin typeface="+mn-ea"/>
              </a:rPr>
              <a:t>-&gt;next;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	</a:t>
            </a:r>
            <a:r>
              <a:rPr lang="en-US" altLang="ko-KR" sz="1400" b="1" dirty="0" err="1">
                <a:latin typeface="+mn-ea"/>
              </a:rPr>
              <a:t>pPre</a:t>
            </a:r>
            <a:r>
              <a:rPr lang="en-US" altLang="ko-KR" sz="1400" b="1" dirty="0">
                <a:latin typeface="+mn-ea"/>
              </a:rPr>
              <a:t>-&gt;next = temp;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}</a:t>
            </a:r>
          </a:p>
          <a:p>
            <a:pPr eaLnBrk="1" latinLnBrk="1" hangingPunct="1">
              <a:defRPr/>
            </a:pPr>
            <a:r>
              <a:rPr lang="ko-KR" altLang="en-US" sz="1400" b="1" dirty="0">
                <a:latin typeface="+mn-ea"/>
              </a:rPr>
              <a:t>	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(</a:t>
            </a: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-&gt;count)++;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	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	return</a:t>
            </a:r>
            <a:r>
              <a:rPr lang="en-US" altLang="ko-KR" sz="1400" b="1" dirty="0">
                <a:latin typeface="+mn-ea"/>
              </a:rPr>
              <a:t>;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sz="3200" dirty="0" err="1"/>
              <a:t>단방향</a:t>
            </a:r>
            <a:r>
              <a:rPr lang="ko-KR" altLang="en-US" sz="3200" dirty="0"/>
              <a:t> 연결 리스트 </a:t>
            </a:r>
            <a:r>
              <a:rPr altLang="ko-KR" sz="3200" dirty="0"/>
              <a:t>- </a:t>
            </a:r>
            <a:r>
              <a:rPr lang="ko-KR" altLang="en-US" sz="3200" dirty="0"/>
              <a:t>삭제</a:t>
            </a:r>
          </a:p>
        </p:txBody>
      </p:sp>
      <p:sp>
        <p:nvSpPr>
          <p:cNvPr id="3379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A3D82C3-B265-493C-8035-214924872E18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92314" y="1125539"/>
            <a:ext cx="3671887" cy="30638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첫 번째 </a:t>
            </a:r>
            <a:r>
              <a:rPr lang="ko-KR" altLang="en-US" sz="1400" b="1" dirty="0" err="1">
                <a:latin typeface="+mn-ea"/>
              </a:rPr>
              <a:t>노드</a:t>
            </a:r>
            <a:r>
              <a:rPr lang="ko-KR" altLang="en-US" sz="1400" b="1" dirty="0">
                <a:latin typeface="+mn-ea"/>
              </a:rPr>
              <a:t> 삭제하기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33797" name="Rectangle 20"/>
          <p:cNvSpPr>
            <a:spLocks noChangeArrowheads="1"/>
          </p:cNvSpPr>
          <p:nvPr/>
        </p:nvSpPr>
        <p:spPr bwMode="auto">
          <a:xfrm>
            <a:off x="2079625" y="2276475"/>
            <a:ext cx="647700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727326" y="2276475"/>
            <a:ext cx="6270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33799" name="Rectangle 34"/>
          <p:cNvSpPr>
            <a:spLocks noChangeArrowheads="1"/>
          </p:cNvSpPr>
          <p:nvPr/>
        </p:nvSpPr>
        <p:spPr bwMode="auto">
          <a:xfrm>
            <a:off x="3679826" y="2276475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254501" y="2276475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33801" name="Rectangle 42"/>
          <p:cNvSpPr>
            <a:spLocks noChangeArrowheads="1"/>
          </p:cNvSpPr>
          <p:nvPr/>
        </p:nvSpPr>
        <p:spPr bwMode="auto">
          <a:xfrm>
            <a:off x="5008564" y="2276475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5583239" y="2276475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 dirty="0">
              <a:latin typeface="+mn-ea"/>
            </a:endParaRPr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>
            <a:off x="4575175" y="2492375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5" name="Line 51"/>
          <p:cNvSpPr>
            <a:spLocks noChangeShapeType="1"/>
          </p:cNvSpPr>
          <p:nvPr/>
        </p:nvSpPr>
        <p:spPr bwMode="auto">
          <a:xfrm flipV="1">
            <a:off x="3071814" y="2492375"/>
            <a:ext cx="56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2711451" y="1989139"/>
            <a:ext cx="600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head</a:t>
            </a: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2044701" y="1981201"/>
            <a:ext cx="65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count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487488" y="2298700"/>
            <a:ext cx="615951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endParaRPr lang="ko-KR" altLang="en-US" sz="1600" dirty="0"/>
          </a:p>
        </p:txBody>
      </p:sp>
      <p:grpSp>
        <p:nvGrpSpPr>
          <p:cNvPr id="2" name="그룹 68"/>
          <p:cNvGrpSpPr>
            <a:grpSpLocks/>
          </p:cNvGrpSpPr>
          <p:nvPr/>
        </p:nvGrpSpPr>
        <p:grpSpPr bwMode="auto">
          <a:xfrm>
            <a:off x="3359150" y="2349500"/>
            <a:ext cx="215900" cy="215900"/>
            <a:chOff x="755576" y="4869160"/>
            <a:chExt cx="216024" cy="216024"/>
          </a:xfrm>
        </p:grpSpPr>
        <p:cxnSp>
          <p:nvCxnSpPr>
            <p:cNvPr id="65" name="직선 연결선 64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7248526" y="2924176"/>
            <a:ext cx="287972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Both"/>
              <a:defRPr/>
            </a:pPr>
            <a:r>
              <a:rPr lang="en-US" altLang="ko-KR" sz="1400" b="1" dirty="0" err="1">
                <a:latin typeface="+mn-ea"/>
              </a:rPr>
              <a:t>pList</a:t>
            </a:r>
            <a:r>
              <a:rPr lang="en-US" altLang="ko-KR" sz="1400" b="1" dirty="0">
                <a:latin typeface="+mn-ea"/>
              </a:rPr>
              <a:t>-&gt;head = pos-&gt;next;</a:t>
            </a:r>
          </a:p>
          <a:p>
            <a:pPr marL="342900" indent="-342900">
              <a:defRPr/>
            </a:pPr>
            <a:r>
              <a:rPr lang="en-US" altLang="ko-KR" sz="1400" b="1" dirty="0">
                <a:latin typeface="+mn-ea"/>
              </a:rPr>
              <a:t>free(pos);</a:t>
            </a:r>
          </a:p>
        </p:txBody>
      </p:sp>
      <p:grpSp>
        <p:nvGrpSpPr>
          <p:cNvPr id="4" name="그룹 75"/>
          <p:cNvGrpSpPr>
            <a:grpSpLocks/>
          </p:cNvGrpSpPr>
          <p:nvPr/>
        </p:nvGrpSpPr>
        <p:grpSpPr bwMode="auto">
          <a:xfrm>
            <a:off x="2279650" y="2349500"/>
            <a:ext cx="215900" cy="215900"/>
            <a:chOff x="755576" y="4869160"/>
            <a:chExt cx="216024" cy="216024"/>
          </a:xfrm>
        </p:grpSpPr>
        <p:cxnSp>
          <p:nvCxnSpPr>
            <p:cNvPr id="77" name="직선 연결선 76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2279650" y="2924176"/>
            <a:ext cx="2984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2</a:t>
            </a:r>
            <a:endParaRPr lang="ko-KR" altLang="en-US" sz="1600" dirty="0"/>
          </a:p>
        </p:txBody>
      </p:sp>
      <p:sp>
        <p:nvSpPr>
          <p:cNvPr id="80" name="Line 51"/>
          <p:cNvSpPr>
            <a:spLocks noChangeShapeType="1"/>
          </p:cNvSpPr>
          <p:nvPr/>
        </p:nvSpPr>
        <p:spPr bwMode="auto">
          <a:xfrm flipH="1" flipV="1">
            <a:off x="2413000" y="2565401"/>
            <a:ext cx="0" cy="3587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3813" name="Rectangle 34"/>
          <p:cNvSpPr>
            <a:spLocks noChangeArrowheads="1"/>
          </p:cNvSpPr>
          <p:nvPr/>
        </p:nvSpPr>
        <p:spPr bwMode="auto">
          <a:xfrm>
            <a:off x="6342064" y="2276475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6" name="Rectangle 35"/>
          <p:cNvSpPr>
            <a:spLocks noChangeArrowheads="1"/>
          </p:cNvSpPr>
          <p:nvPr/>
        </p:nvSpPr>
        <p:spPr bwMode="auto">
          <a:xfrm>
            <a:off x="6916739" y="2276475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400" dirty="0">
                <a:latin typeface="+mn-ea"/>
              </a:rPr>
              <a:t>NULL</a:t>
            </a:r>
            <a:endParaRPr lang="ko-KR" altLang="ko-KR" sz="1400" dirty="0">
              <a:latin typeface="+mn-ea"/>
            </a:endParaRPr>
          </a:p>
        </p:txBody>
      </p:sp>
      <p:sp>
        <p:nvSpPr>
          <p:cNvPr id="63" name="Line 48"/>
          <p:cNvSpPr>
            <a:spLocks noChangeShapeType="1"/>
          </p:cNvSpPr>
          <p:nvPr/>
        </p:nvSpPr>
        <p:spPr bwMode="auto">
          <a:xfrm>
            <a:off x="5911850" y="2492375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8" name="Line 51"/>
          <p:cNvSpPr>
            <a:spLocks noChangeShapeType="1"/>
          </p:cNvSpPr>
          <p:nvPr/>
        </p:nvSpPr>
        <p:spPr bwMode="auto">
          <a:xfrm flipH="1">
            <a:off x="4008438" y="1700214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08438" y="3068639"/>
            <a:ext cx="4508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847850" y="3716339"/>
            <a:ext cx="3671888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나머지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중간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마지막</a:t>
            </a:r>
            <a:r>
              <a:rPr lang="en-US" altLang="ko-KR" sz="1400" b="1" dirty="0">
                <a:latin typeface="+mn-ea"/>
              </a:rPr>
              <a:t>) </a:t>
            </a:r>
            <a:r>
              <a:rPr lang="ko-KR" altLang="en-US" sz="1400" b="1" dirty="0" err="1">
                <a:latin typeface="+mn-ea"/>
              </a:rPr>
              <a:t>노드의</a:t>
            </a:r>
            <a:r>
              <a:rPr lang="ko-KR" altLang="en-US" sz="1400" b="1" dirty="0">
                <a:latin typeface="+mn-ea"/>
              </a:rPr>
              <a:t> 경우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2116138" y="4652963"/>
            <a:ext cx="647700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2763838" y="4652963"/>
            <a:ext cx="6270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3716339" y="465296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4291014" y="465296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>
              <a:latin typeface="+mn-ea"/>
            </a:endParaRPr>
          </a:p>
        </p:txBody>
      </p:sp>
      <p:sp>
        <p:nvSpPr>
          <p:cNvPr id="88" name="Rectangle 42"/>
          <p:cNvSpPr>
            <a:spLocks noChangeArrowheads="1"/>
          </p:cNvSpPr>
          <p:nvPr/>
        </p:nvSpPr>
        <p:spPr bwMode="auto">
          <a:xfrm>
            <a:off x="5045076" y="465296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9" name="Rectangle 43"/>
          <p:cNvSpPr>
            <a:spLocks noChangeArrowheads="1"/>
          </p:cNvSpPr>
          <p:nvPr/>
        </p:nvSpPr>
        <p:spPr bwMode="auto">
          <a:xfrm>
            <a:off x="5619751" y="465296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ko-KR" sz="1400" dirty="0">
              <a:latin typeface="+mn-ea"/>
            </a:endParaRPr>
          </a:p>
        </p:txBody>
      </p:sp>
      <p:sp>
        <p:nvSpPr>
          <p:cNvPr id="92" name="Line 48"/>
          <p:cNvSpPr>
            <a:spLocks noChangeShapeType="1"/>
          </p:cNvSpPr>
          <p:nvPr/>
        </p:nvSpPr>
        <p:spPr bwMode="auto">
          <a:xfrm>
            <a:off x="4611689" y="4868863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V="1">
            <a:off x="3108326" y="4868863"/>
            <a:ext cx="56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96" name="Text Box 22"/>
          <p:cNvSpPr txBox="1">
            <a:spLocks noChangeArrowheads="1"/>
          </p:cNvSpPr>
          <p:nvPr/>
        </p:nvSpPr>
        <p:spPr bwMode="auto">
          <a:xfrm>
            <a:off x="2747964" y="4365626"/>
            <a:ext cx="600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head</a:t>
            </a:r>
          </a:p>
        </p:txBody>
      </p:sp>
      <p:sp>
        <p:nvSpPr>
          <p:cNvPr id="98" name="Text Box 23"/>
          <p:cNvSpPr txBox="1">
            <a:spLocks noChangeArrowheads="1"/>
          </p:cNvSpPr>
          <p:nvPr/>
        </p:nvSpPr>
        <p:spPr bwMode="auto">
          <a:xfrm>
            <a:off x="2081213" y="4357689"/>
            <a:ext cx="658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count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524000" y="4675189"/>
            <a:ext cx="6159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  <a:cs typeface="나눔고딕_코딩"/>
              </a:rPr>
              <a:t>pList</a:t>
            </a:r>
            <a:endParaRPr lang="ko-KR" altLang="en-US" sz="1600" dirty="0"/>
          </a:p>
        </p:txBody>
      </p:sp>
      <p:grpSp>
        <p:nvGrpSpPr>
          <p:cNvPr id="5" name="그룹 75"/>
          <p:cNvGrpSpPr>
            <a:grpSpLocks/>
          </p:cNvGrpSpPr>
          <p:nvPr/>
        </p:nvGrpSpPr>
        <p:grpSpPr bwMode="auto">
          <a:xfrm>
            <a:off x="2279650" y="4797425"/>
            <a:ext cx="215900" cy="215900"/>
            <a:chOff x="755576" y="4869160"/>
            <a:chExt cx="216024" cy="216024"/>
          </a:xfrm>
        </p:grpSpPr>
        <p:cxnSp>
          <p:nvCxnSpPr>
            <p:cNvPr id="110" name="직선 연결선 109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2279650" y="5373689"/>
            <a:ext cx="2984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cs typeface="나눔고딕_코딩"/>
              </a:rPr>
              <a:t>2</a:t>
            </a:r>
            <a:endParaRPr lang="ko-KR" altLang="en-US" sz="1600" dirty="0"/>
          </a:p>
        </p:txBody>
      </p:sp>
      <p:sp>
        <p:nvSpPr>
          <p:cNvPr id="113" name="Line 51"/>
          <p:cNvSpPr>
            <a:spLocks noChangeShapeType="1"/>
          </p:cNvSpPr>
          <p:nvPr/>
        </p:nvSpPr>
        <p:spPr bwMode="auto">
          <a:xfrm flipH="1" flipV="1">
            <a:off x="2413000" y="5013326"/>
            <a:ext cx="0" cy="3603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4" name="Rectangle 34"/>
          <p:cNvSpPr>
            <a:spLocks noChangeArrowheads="1"/>
          </p:cNvSpPr>
          <p:nvPr/>
        </p:nvSpPr>
        <p:spPr bwMode="auto">
          <a:xfrm>
            <a:off x="6378576" y="4652963"/>
            <a:ext cx="5746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6953251" y="4652963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400" dirty="0">
                <a:latin typeface="+mn-ea"/>
              </a:rPr>
              <a:t>NULL</a:t>
            </a:r>
            <a:endParaRPr lang="ko-KR" altLang="ko-KR" sz="1400" dirty="0">
              <a:latin typeface="+mn-ea"/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>
            <a:off x="5948364" y="4868863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7" name="Line 51"/>
          <p:cNvSpPr>
            <a:spLocks noChangeShapeType="1"/>
          </p:cNvSpPr>
          <p:nvPr/>
        </p:nvSpPr>
        <p:spPr bwMode="auto">
          <a:xfrm flipH="1">
            <a:off x="5303838" y="4149725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208463" y="1484314"/>
            <a:ext cx="51911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</a:rPr>
              <a:t>pos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4" name="Text Box 22"/>
          <p:cNvSpPr txBox="1">
            <a:spLocks noChangeArrowheads="1"/>
          </p:cNvSpPr>
          <p:nvPr/>
        </p:nvSpPr>
        <p:spPr bwMode="auto">
          <a:xfrm>
            <a:off x="5735638" y="5589589"/>
            <a:ext cx="2881312" cy="5222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Both"/>
              <a:defRPr/>
            </a:pPr>
            <a:r>
              <a:rPr lang="en-US" altLang="ko-KR" sz="1400" b="1" dirty="0" err="1">
                <a:latin typeface="+mn-ea"/>
              </a:rPr>
              <a:t>pPre</a:t>
            </a:r>
            <a:r>
              <a:rPr lang="en-US" altLang="ko-KR" sz="1400" b="1" dirty="0">
                <a:latin typeface="+mn-ea"/>
              </a:rPr>
              <a:t>-&gt;next = pos-&gt;next;</a:t>
            </a:r>
          </a:p>
          <a:p>
            <a:pPr marL="342900" indent="-342900">
              <a:defRPr/>
            </a:pPr>
            <a:r>
              <a:rPr lang="en-US" altLang="ko-KR" sz="1400" b="1" dirty="0">
                <a:latin typeface="+mn-ea"/>
              </a:rPr>
              <a:t>free(pos);</a:t>
            </a:r>
          </a:p>
        </p:txBody>
      </p:sp>
      <p:grpSp>
        <p:nvGrpSpPr>
          <p:cNvPr id="6" name="그룹 104"/>
          <p:cNvGrpSpPr>
            <a:grpSpLocks/>
          </p:cNvGrpSpPr>
          <p:nvPr/>
        </p:nvGrpSpPr>
        <p:grpSpPr bwMode="auto">
          <a:xfrm>
            <a:off x="3071813" y="2492375"/>
            <a:ext cx="2254250" cy="217488"/>
            <a:chOff x="1547664" y="2492896"/>
            <a:chExt cx="2254350" cy="217612"/>
          </a:xfrm>
        </p:grpSpPr>
        <p:cxnSp>
          <p:nvCxnSpPr>
            <p:cNvPr id="83" name="Shape 82"/>
            <p:cNvCxnSpPr/>
            <p:nvPr/>
          </p:nvCxnSpPr>
          <p:spPr>
            <a:xfrm rot="16200000" flipH="1">
              <a:off x="2674045" y="1582539"/>
              <a:ext cx="1589" cy="2254350"/>
            </a:xfrm>
            <a:prstGeom prst="bentConnector3">
              <a:avLst>
                <a:gd name="adj1" fmla="val 19932185"/>
              </a:avLst>
            </a:prstGeom>
            <a:ln w="1270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Line 51"/>
            <p:cNvSpPr>
              <a:spLocks noChangeShapeType="1"/>
            </p:cNvSpPr>
            <p:nvPr/>
          </p:nvSpPr>
          <p:spPr bwMode="auto">
            <a:xfrm flipH="1" flipV="1">
              <a:off x="1547664" y="2492896"/>
              <a:ext cx="0" cy="21602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5664201" y="3933825"/>
            <a:ext cx="519113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pos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그룹 105"/>
          <p:cNvGrpSpPr>
            <a:grpSpLocks/>
          </p:cNvGrpSpPr>
          <p:nvPr/>
        </p:nvGrpSpPr>
        <p:grpSpPr bwMode="auto">
          <a:xfrm>
            <a:off x="4583113" y="4868864"/>
            <a:ext cx="2089150" cy="217487"/>
            <a:chOff x="1547664" y="2492896"/>
            <a:chExt cx="2254350" cy="217612"/>
          </a:xfrm>
        </p:grpSpPr>
        <p:cxnSp>
          <p:nvCxnSpPr>
            <p:cNvPr id="107" name="Shape 82"/>
            <p:cNvCxnSpPr/>
            <p:nvPr/>
          </p:nvCxnSpPr>
          <p:spPr>
            <a:xfrm rot="16200000" flipH="1">
              <a:off x="2674045" y="1582540"/>
              <a:ext cx="1588" cy="2254350"/>
            </a:xfrm>
            <a:prstGeom prst="bentConnector3">
              <a:avLst>
                <a:gd name="adj1" fmla="val 19932185"/>
              </a:avLst>
            </a:prstGeom>
            <a:ln w="1270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 flipH="1" flipV="1">
              <a:off x="1547664" y="2492896"/>
              <a:ext cx="0" cy="2160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18" name="Line 51"/>
          <p:cNvSpPr>
            <a:spLocks noChangeShapeType="1"/>
          </p:cNvSpPr>
          <p:nvPr/>
        </p:nvSpPr>
        <p:spPr bwMode="auto">
          <a:xfrm flipH="1">
            <a:off x="4440238" y="4149725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835525" y="3933825"/>
            <a:ext cx="604838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pPre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00601" y="5445125"/>
            <a:ext cx="449263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나눔고딕_코딩"/>
              </a:rPr>
              <a:t>(1)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8" name="그룹 68"/>
          <p:cNvGrpSpPr>
            <a:grpSpLocks/>
          </p:cNvGrpSpPr>
          <p:nvPr/>
        </p:nvGrpSpPr>
        <p:grpSpPr bwMode="auto">
          <a:xfrm>
            <a:off x="4791075" y="4762500"/>
            <a:ext cx="215900" cy="215900"/>
            <a:chOff x="755576" y="4869160"/>
            <a:chExt cx="216024" cy="216024"/>
          </a:xfrm>
        </p:grpSpPr>
        <p:cxnSp>
          <p:nvCxnSpPr>
            <p:cNvPr id="129" name="직선 연결선 128"/>
            <p:cNvCxnSpPr/>
            <p:nvPr/>
          </p:nvCxnSpPr>
          <p:spPr>
            <a:xfrm rot="16200000" flipH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5400000" flipH="1" flipV="1">
              <a:off x="755576" y="4869160"/>
              <a:ext cx="2160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4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9" grpId="0"/>
      <p:bldP spid="69" grpId="0"/>
      <p:bldP spid="69" grpId="1"/>
      <p:bldP spid="71" grpId="0" animBg="1"/>
      <p:bldP spid="74" grpId="0" animBg="1"/>
      <p:bldP spid="76" grpId="0" animBg="1"/>
      <p:bldP spid="84" grpId="0" animBg="1"/>
      <p:bldP spid="85" grpId="0" animBg="1"/>
      <p:bldP spid="88" grpId="0" animBg="1"/>
      <p:bldP spid="89" grpId="0" animBg="1"/>
      <p:bldP spid="96" grpId="0"/>
      <p:bldP spid="98" grpId="0"/>
      <p:bldP spid="99" grpId="0"/>
      <p:bldP spid="112" grpId="0"/>
      <p:bldP spid="114" grpId="0" animBg="1"/>
      <p:bldP spid="115" grpId="0" animBg="1"/>
      <p:bldP spid="124" grpId="0" animBg="1"/>
      <p:bldP spid="97" grpId="0"/>
      <p:bldP spid="119" grpId="0"/>
      <p:bldP spid="1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5600" y="41300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1. Challenge code review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동적할당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</a:rPr>
              <a:t>기출문제 풀이</a:t>
            </a:r>
            <a:endParaRPr lang="en-US" altLang="ko-KR" sz="1600" b="1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링크드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 리스트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2020-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프로그래밍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SMP 6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  <a:ea typeface="+mj-ea"/>
              </a:rPr>
              <a:t>회차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52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6579A084-C9F7-43A7-B9D9-5EB214084F04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765175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 sz="3200" dirty="0" err="1"/>
              <a:t>단방향</a:t>
            </a:r>
            <a:r>
              <a:rPr lang="ko-KR" altLang="en-US" sz="3200" dirty="0"/>
              <a:t> 연결 리스트 </a:t>
            </a:r>
            <a:r>
              <a:rPr altLang="ko-KR" sz="3200" dirty="0">
                <a:latin typeface="Arial"/>
              </a:rPr>
              <a:t>–</a:t>
            </a:r>
            <a:r>
              <a:rPr altLang="ko-KR" sz="3200" dirty="0"/>
              <a:t> </a:t>
            </a:r>
            <a:r>
              <a:rPr lang="ko-KR" altLang="en-US" sz="3200" dirty="0"/>
              <a:t>삭제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66913" y="765175"/>
            <a:ext cx="8280400" cy="6002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delete_node</a:t>
            </a:r>
            <a:r>
              <a:rPr lang="en-US" altLang="ko-KR" sz="1200" b="1" dirty="0">
                <a:latin typeface="+mn-ea"/>
              </a:rPr>
              <a:t>(LIST *</a:t>
            </a:r>
            <a:r>
              <a:rPr lang="en-US" altLang="ko-KR" sz="1200" b="1" dirty="0" err="1">
                <a:latin typeface="+mn-ea"/>
              </a:rPr>
              <a:t>pList</a:t>
            </a:r>
            <a:r>
              <a:rPr lang="en-US" altLang="ko-KR" sz="1200" b="1" dirty="0">
                <a:latin typeface="+mn-ea"/>
              </a:rPr>
              <a:t>, NODE *pos)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NODE *temp;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pList</a:t>
            </a:r>
            <a:r>
              <a:rPr lang="en-US" altLang="ko-KR" sz="1200" b="1" dirty="0">
                <a:latin typeface="+mn-ea"/>
              </a:rPr>
              <a:t>-&gt;head == pos)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첫 번째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노드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삭제 하는 경우</a:t>
            </a:r>
            <a:endParaRPr lang="ko-KR" altLang="en-US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</a:t>
            </a:r>
            <a:r>
              <a:rPr lang="en-US" altLang="ko-KR" sz="1200" b="1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</a:t>
            </a:r>
            <a:r>
              <a:rPr lang="en-US" altLang="ko-KR" sz="1200" b="1" dirty="0" err="1">
                <a:latin typeface="+mn-ea"/>
              </a:rPr>
              <a:t>pList</a:t>
            </a:r>
            <a:r>
              <a:rPr lang="en-US" altLang="ko-KR" sz="1200" b="1" dirty="0">
                <a:latin typeface="+mn-ea"/>
              </a:rPr>
              <a:t>-&gt;head = pos-&gt;next;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free(pos);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</a:t>
            </a:r>
            <a:r>
              <a:rPr lang="en-US" altLang="ko-KR" sz="1200" b="1" dirty="0">
                <a:latin typeface="+mn-ea"/>
              </a:rPr>
              <a:t>}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else</a:t>
            </a:r>
            <a:r>
              <a:rPr lang="en-US" altLang="ko-KR" sz="1200" b="1" dirty="0">
                <a:latin typeface="+mn-ea"/>
              </a:rPr>
              <a:t>    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나머지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중간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노드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마지막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노드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)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의 경우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</a:t>
            </a:r>
            <a:r>
              <a:rPr lang="en-US" altLang="ko-KR" sz="1200" b="1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	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ko-KR" sz="1200" b="1" dirty="0">
                <a:latin typeface="+mn-ea"/>
              </a:rPr>
              <a:t>(temp = </a:t>
            </a:r>
            <a:r>
              <a:rPr lang="en-US" altLang="ko-KR" sz="1200" b="1" dirty="0" err="1">
                <a:latin typeface="+mn-ea"/>
              </a:rPr>
              <a:t>pList</a:t>
            </a:r>
            <a:r>
              <a:rPr lang="en-US" altLang="ko-KR" sz="1200" b="1" dirty="0">
                <a:latin typeface="+mn-ea"/>
              </a:rPr>
              <a:t>-&gt;head; temp-&gt;next != NULL; temp = temp-&gt;next)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	</a:t>
            </a:r>
            <a:r>
              <a:rPr lang="en-US" altLang="ko-KR" sz="1200" b="1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	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200" b="1" dirty="0">
                <a:latin typeface="+mn-ea"/>
              </a:rPr>
              <a:t>(temp-&gt;next == pos)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	         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break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	</a:t>
            </a:r>
            <a:r>
              <a:rPr lang="en-US" altLang="ko-KR" sz="1200" b="1" dirty="0">
                <a:latin typeface="+mn-ea"/>
              </a:rPr>
              <a:t>}</a:t>
            </a:r>
          </a:p>
          <a:p>
            <a:pPr eaLnBrk="1" latinLnBrk="1" hangingPunct="1">
              <a:defRPr/>
            </a:pPr>
            <a:endParaRPr lang="ko-KR" altLang="en-US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200" b="1" dirty="0">
                <a:latin typeface="+mn-ea"/>
              </a:rPr>
              <a:t>(temp-&gt;next == pos)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	</a:t>
            </a:r>
            <a:r>
              <a:rPr lang="en-US" altLang="ko-KR" sz="1200" b="1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	temp-&gt;next = pos-&gt;next;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	free(pos);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	</a:t>
            </a:r>
            <a:r>
              <a:rPr lang="en-US" altLang="ko-KR" sz="1200" b="1" dirty="0">
                <a:latin typeface="+mn-ea"/>
              </a:rPr>
              <a:t>}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else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	</a:t>
            </a:r>
            <a:r>
              <a:rPr lang="en-US" altLang="ko-KR" sz="1200" b="1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	</a:t>
            </a:r>
            <a:r>
              <a:rPr lang="en-US" altLang="ko-KR" sz="1200" b="1" dirty="0" err="1">
                <a:latin typeface="+mn-ea"/>
              </a:rPr>
              <a:t>printf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("No such position %p in this linked list!\n"</a:t>
            </a:r>
            <a:r>
              <a:rPr lang="en-US" altLang="ko-KR" sz="1200" b="1" dirty="0">
                <a:latin typeface="+mn-ea"/>
              </a:rPr>
              <a:t>, pos);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		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	</a:t>
            </a:r>
            <a:r>
              <a:rPr lang="en-US" altLang="ko-KR" sz="1200" b="1" dirty="0">
                <a:latin typeface="+mn-ea"/>
              </a:rPr>
              <a:t>}</a:t>
            </a:r>
          </a:p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</a:rPr>
              <a:t>	</a:t>
            </a:r>
            <a:r>
              <a:rPr lang="en-US" altLang="ko-KR" sz="1200" b="1" dirty="0">
                <a:latin typeface="+mn-ea"/>
              </a:rPr>
              <a:t>}</a:t>
            </a:r>
          </a:p>
          <a:p>
            <a:pPr eaLnBrk="1" latinLnBrk="1" hangingPunct="1">
              <a:defRPr/>
            </a:pPr>
            <a:endParaRPr lang="ko-KR" altLang="en-US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(</a:t>
            </a:r>
            <a:r>
              <a:rPr lang="en-US" altLang="ko-KR" sz="1200" b="1" dirty="0" err="1">
                <a:latin typeface="+mn-ea"/>
              </a:rPr>
              <a:t>pList</a:t>
            </a:r>
            <a:r>
              <a:rPr lang="en-US" altLang="ko-KR" sz="1200" b="1" dirty="0">
                <a:latin typeface="+mn-ea"/>
              </a:rPr>
              <a:t>-&gt;count)--;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	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7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3896519" y="3104357"/>
            <a:ext cx="5762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ko-KR">
              <a:latin typeface="+mn-ea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20256" y="3609182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latin typeface="+mn-ea"/>
                <a:ea typeface="+mn-ea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20256" y="3104357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NULL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183856" y="3464719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320256" y="2743994"/>
            <a:ext cx="593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prev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896519" y="2743994"/>
            <a:ext cx="582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next</a:t>
            </a: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336381" y="3104357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ko-KR">
              <a:latin typeface="+mn-ea"/>
              <a:ea typeface="+mn-ea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760119" y="3609182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latin typeface="+mn-ea"/>
                <a:ea typeface="+mn-ea"/>
              </a:rPr>
              <a:t>data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760119" y="3104357"/>
            <a:ext cx="5762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ko-KR">
              <a:latin typeface="+mn-ea"/>
              <a:ea typeface="+mn-ea"/>
            </a:endParaRP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5623719" y="3464719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760119" y="2743994"/>
            <a:ext cx="593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prev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5336381" y="2743994"/>
            <a:ext cx="582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next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6776244" y="3104357"/>
            <a:ext cx="5762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ko-KR">
              <a:latin typeface="+mn-ea"/>
              <a:ea typeface="+mn-ea"/>
            </a:endParaRP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6199981" y="3609182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latin typeface="+mn-ea"/>
                <a:ea typeface="+mn-ea"/>
              </a:rPr>
              <a:t>data</a:t>
            </a: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6199981" y="3104357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ko-KR">
              <a:latin typeface="+mn-ea"/>
              <a:ea typeface="+mn-ea"/>
            </a:endParaRPr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7065169" y="3464719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6199981" y="2743994"/>
            <a:ext cx="593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prev</a:t>
            </a: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6776244" y="2743994"/>
            <a:ext cx="582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next</a:t>
            </a: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8216106" y="3104357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NULL</a:t>
            </a: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7639844" y="3609182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latin typeface="+mn-ea"/>
                <a:ea typeface="+mn-ea"/>
              </a:rPr>
              <a:t>data</a:t>
            </a: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7639844" y="3104357"/>
            <a:ext cx="5762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ko-KR">
              <a:latin typeface="+mn-ea"/>
              <a:ea typeface="+mn-ea"/>
            </a:endParaRPr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7712869" y="2743994"/>
            <a:ext cx="593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prev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8289131" y="2743994"/>
            <a:ext cx="582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next</a:t>
            </a:r>
          </a:p>
        </p:txBody>
      </p:sp>
      <p:sp>
        <p:nvSpPr>
          <p:cNvPr id="27" name="Line 46"/>
          <p:cNvSpPr>
            <a:spLocks noChangeShapeType="1"/>
          </p:cNvSpPr>
          <p:nvPr/>
        </p:nvSpPr>
        <p:spPr bwMode="auto">
          <a:xfrm flipH="1">
            <a:off x="4472781" y="3320257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Line 47"/>
          <p:cNvSpPr>
            <a:spLocks noChangeShapeType="1"/>
          </p:cNvSpPr>
          <p:nvPr/>
        </p:nvSpPr>
        <p:spPr bwMode="auto">
          <a:xfrm flipH="1">
            <a:off x="5912644" y="3320257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29" name="Line 48"/>
          <p:cNvSpPr>
            <a:spLocks noChangeShapeType="1"/>
          </p:cNvSpPr>
          <p:nvPr/>
        </p:nvSpPr>
        <p:spPr bwMode="auto">
          <a:xfrm flipH="1">
            <a:off x="7352506" y="3320257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121921"/>
            <a:ext cx="8229600" cy="765175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양</a:t>
            </a:r>
            <a:r>
              <a:rPr lang="ko-KR" altLang="en-US" sz="3200" dirty="0" smtClean="0"/>
              <a:t>방향 </a:t>
            </a:r>
            <a:r>
              <a:rPr lang="ko-KR" altLang="en-US" sz="3200" dirty="0"/>
              <a:t>연결 </a:t>
            </a:r>
            <a:r>
              <a:rPr lang="ko-KR" altLang="en-US" sz="3200" dirty="0" smtClean="0"/>
              <a:t>리스트</a:t>
            </a:r>
            <a:endParaRPr lang="ko-KR" altLang="en-US" sz="3200" dirty="0"/>
          </a:p>
        </p:txBody>
      </p:sp>
      <p:sp>
        <p:nvSpPr>
          <p:cNvPr id="31" name="직사각형 30"/>
          <p:cNvSpPr/>
          <p:nvPr/>
        </p:nvSpPr>
        <p:spPr>
          <a:xfrm>
            <a:off x="2564210" y="968653"/>
            <a:ext cx="7271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단방향</a:t>
            </a:r>
            <a:r>
              <a:rPr lang="ko-KR" altLang="en-US" dirty="0" smtClean="0"/>
              <a:t> 연결 리스트를 참고하여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양방향 연결 리스트를 </a:t>
            </a:r>
            <a:r>
              <a:rPr lang="ko-KR" altLang="en-US" dirty="0" err="1" smtClean="0"/>
              <a:t>만들어보시오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050381" y="1529141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struct</a:t>
            </a:r>
            <a:r>
              <a:rPr lang="en-US" altLang="ko-KR" dirty="0"/>
              <a:t> list2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data;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/>
              <a:t>		</a:t>
            </a:r>
            <a:r>
              <a:rPr lang="en-US" altLang="ko-KR" b="1" dirty="0" err="1">
                <a:solidFill>
                  <a:schemeClr val="accent2"/>
                </a:solidFill>
              </a:rPr>
              <a:t>struct</a:t>
            </a:r>
            <a:r>
              <a:rPr lang="en-US" altLang="ko-KR" b="1" dirty="0">
                <a:solidFill>
                  <a:schemeClr val="accent2"/>
                </a:solidFill>
              </a:rPr>
              <a:t> list2 *</a:t>
            </a:r>
            <a:r>
              <a:rPr lang="en-US" altLang="ko-KR" b="1" dirty="0" err="1">
                <a:solidFill>
                  <a:schemeClr val="accent2"/>
                </a:solidFill>
              </a:rPr>
              <a:t>prev</a:t>
            </a:r>
            <a:r>
              <a:rPr lang="en-US" altLang="ko-KR" b="1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struct</a:t>
            </a:r>
            <a:r>
              <a:rPr lang="en-US" altLang="ko-KR" dirty="0"/>
              <a:t> list2 *next;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/>
              <a:t>	}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842654" y="2102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6</a:t>
            </a:r>
            <a:r>
              <a:rPr lang="ko-KR" altLang="en-US" sz="2000" b="1" dirty="0" smtClean="0"/>
              <a:t>차</a:t>
            </a:r>
            <a:endParaRPr lang="en-US" altLang="ko-KR" sz="2000" b="1" dirty="0"/>
          </a:p>
          <a:p>
            <a:pPr algn="ctr"/>
            <a:r>
              <a:rPr lang="ko-KR" altLang="en-US" sz="2000" b="1" dirty="0" err="1" smtClean="0"/>
              <a:t>링크드</a:t>
            </a:r>
            <a:r>
              <a:rPr lang="ko-KR" altLang="en-US" sz="2000" b="1" dirty="0" smtClean="0"/>
              <a:t> 리스트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(Linked List)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Challenge-1</a:t>
            </a:r>
          </a:p>
        </p:txBody>
      </p:sp>
    </p:spTree>
    <p:extLst>
      <p:ext uri="{BB962C8B-B14F-4D97-AF65-F5344CB8AC3E}">
        <p14:creationId xmlns:p14="http://schemas.microsoft.com/office/powerpoint/2010/main" val="190302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842654" y="21023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6</a:t>
            </a:r>
            <a:r>
              <a:rPr lang="ko-KR" altLang="en-US" sz="2000" b="1" dirty="0" smtClean="0"/>
              <a:t>차</a:t>
            </a:r>
            <a:endParaRPr lang="en-US" altLang="ko-KR" sz="2000" b="1" dirty="0"/>
          </a:p>
          <a:p>
            <a:pPr algn="ctr"/>
            <a:r>
              <a:rPr lang="ko-KR" altLang="en-US" sz="2000" b="1" dirty="0" err="1" smtClean="0"/>
              <a:t>링크드</a:t>
            </a:r>
            <a:r>
              <a:rPr lang="ko-KR" altLang="en-US" sz="2000" b="1" dirty="0" smtClean="0"/>
              <a:t> 리스트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(Linked List)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*Next week* </a:t>
            </a:r>
          </a:p>
          <a:p>
            <a:pPr algn="ctr"/>
            <a:r>
              <a:rPr lang="en-US" altLang="ko-KR" sz="2000" b="1" dirty="0" smtClean="0"/>
              <a:t>                 Challenge (2018 Lab 11)</a:t>
            </a:r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40" y="2149226"/>
            <a:ext cx="3860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89330" y="1263293"/>
            <a:ext cx="695895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단방향</a:t>
            </a:r>
            <a:r>
              <a:rPr lang="ko-KR" altLang="en-US" dirty="0" smtClean="0"/>
              <a:t> 연결 리스트를 참고하여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성적처리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0722" y="2573774"/>
            <a:ext cx="4633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dd: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정보 추가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평균을 기준으로 내림차순 정렬할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en-US" altLang="ko-KR" dirty="0" smtClean="0"/>
              <a:t>rint: </a:t>
            </a:r>
            <a:r>
              <a:rPr lang="ko-KR" altLang="en-US" dirty="0" smtClean="0"/>
              <a:t>저장된 학생 정보 전체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ind: </a:t>
            </a:r>
            <a:r>
              <a:rPr lang="ko-KR" altLang="en-US" dirty="0" smtClean="0"/>
              <a:t>검색할 학생의 이름을 입력 받아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q</a:t>
            </a:r>
            <a:r>
              <a:rPr lang="en-US" altLang="ko-KR" dirty="0" smtClean="0"/>
              <a:t>uit: </a:t>
            </a:r>
            <a:r>
              <a:rPr lang="ko-KR" altLang="en-US" dirty="0" smtClean="0"/>
              <a:t>프로그램 종료</a:t>
            </a:r>
            <a:r>
              <a:rPr lang="en-US" altLang="ko-KR" dirty="0" smtClean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08" y="4768601"/>
            <a:ext cx="2276475" cy="18288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72834" y="3244334"/>
            <a:ext cx="14574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90~100 = A</a:t>
            </a:r>
          </a:p>
          <a:p>
            <a:r>
              <a:rPr lang="en-US" altLang="ko-KR" dirty="0" smtClean="0"/>
              <a:t>80~89 = B</a:t>
            </a:r>
          </a:p>
          <a:p>
            <a:r>
              <a:rPr lang="en-US" altLang="ko-KR" dirty="0" smtClean="0"/>
              <a:t>70~79 = C</a:t>
            </a:r>
          </a:p>
          <a:p>
            <a:r>
              <a:rPr lang="en-US" altLang="ko-KR" dirty="0" smtClean="0"/>
              <a:t>60~69 = D</a:t>
            </a:r>
          </a:p>
          <a:p>
            <a:r>
              <a:rPr lang="ko-KR" altLang="en-US" dirty="0" smtClean="0"/>
              <a:t>나머지 </a:t>
            </a:r>
            <a:r>
              <a:rPr lang="en-US" altLang="ko-KR" dirty="0" smtClean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8509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끝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>
                <a:solidFill>
                  <a:schemeClr val="bg1"/>
                </a:solidFill>
              </a:rPr>
              <a:t>6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Chanllenges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623527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Chanllenge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859"/>
            <a:ext cx="3907503" cy="48651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07503" y="1992859"/>
            <a:ext cx="8284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다음은 학생의 성적을 입력 받는 프로그램이다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입력 받은 학생들의 성적을 </a:t>
            </a:r>
            <a:r>
              <a:rPr lang="en-US" altLang="ko-KR" b="1" dirty="0" smtClean="0">
                <a:solidFill>
                  <a:schemeClr val="bg1"/>
                </a:solidFill>
              </a:rPr>
              <a:t>“</a:t>
            </a:r>
            <a:r>
              <a:rPr lang="ko-KR" altLang="en-US" b="1" dirty="0" smtClean="0">
                <a:solidFill>
                  <a:schemeClr val="bg1"/>
                </a:solidFill>
              </a:rPr>
              <a:t>막대 그래프</a:t>
            </a:r>
            <a:r>
              <a:rPr lang="en-US" altLang="ko-KR" b="1" dirty="0" smtClean="0">
                <a:solidFill>
                  <a:schemeClr val="bg1"/>
                </a:solidFill>
              </a:rPr>
              <a:t>"</a:t>
            </a:r>
            <a:r>
              <a:rPr lang="ko-KR" altLang="en-US" b="1" dirty="0" smtClean="0">
                <a:solidFill>
                  <a:schemeClr val="bg1"/>
                </a:solidFill>
              </a:rPr>
              <a:t>로 나타내는 프로그램을 만들어라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왼쪽 코드와는 크게 관계없음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10962" y="6289091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1	</a:t>
            </a:r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2	</a:t>
            </a:r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3	…	</a:t>
            </a:r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9761" y="3611398"/>
            <a:ext cx="603115" cy="253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06771" y="5398851"/>
            <a:ext cx="603115" cy="74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09568" y="3923976"/>
            <a:ext cx="41549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7131" y="50181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254517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1883" y="1813224"/>
            <a:ext cx="7972451" cy="4805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6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Chanllenges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1883" y="1429850"/>
            <a:ext cx="5535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Chanllenge</a:t>
            </a:r>
            <a:r>
              <a:rPr lang="en-US" altLang="ko-KR" b="1" dirty="0" smtClean="0">
                <a:solidFill>
                  <a:schemeClr val="bg1"/>
                </a:solidFill>
              </a:rPr>
              <a:t> 2 </a:t>
            </a:r>
            <a:r>
              <a:rPr lang="ko-KR" altLang="en-US" b="1" dirty="0" smtClean="0">
                <a:solidFill>
                  <a:schemeClr val="bg1"/>
                </a:solidFill>
              </a:rPr>
              <a:t>다음은 </a:t>
            </a:r>
            <a:r>
              <a:rPr lang="en-US" altLang="ko-KR" b="1" dirty="0" smtClean="0">
                <a:solidFill>
                  <a:schemeClr val="bg1"/>
                </a:solidFill>
              </a:rPr>
              <a:t>merge sort</a:t>
            </a:r>
            <a:r>
              <a:rPr lang="ko-KR" altLang="en-US" b="1" dirty="0" smtClean="0">
                <a:solidFill>
                  <a:schemeClr val="bg1"/>
                </a:solidFill>
              </a:rPr>
              <a:t>에 대한 설명이다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gmlwjd9405.github.io/images/algorithm-merge-sort/merge-sort-concep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18" y="1727592"/>
            <a:ext cx="7806516" cy="489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85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6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Chanllenges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53210" y="327864"/>
            <a:ext cx="6800518" cy="6345309"/>
            <a:chOff x="7533156" y="1542727"/>
            <a:chExt cx="4658844" cy="4852225"/>
          </a:xfrm>
        </p:grpSpPr>
        <p:sp>
          <p:nvSpPr>
            <p:cNvPr id="4" name="직사각형 3"/>
            <p:cNvSpPr/>
            <p:nvPr/>
          </p:nvSpPr>
          <p:spPr>
            <a:xfrm>
              <a:off x="7533156" y="1542727"/>
              <a:ext cx="4658844" cy="4852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4" descr="https://gmlwjd9405.github.io/images/algorithm-merge-sort/merge-sor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156" y="1712068"/>
              <a:ext cx="4658844" cy="4682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9153728" y="327864"/>
            <a:ext cx="286328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재귀함수와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배열을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이용하여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A[9] = {21, 10, 12, 20, 25, 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13, 15, 22, 30}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에 대한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merge sort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해보시오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이중 중첩된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for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문 사용 불가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내용이 이해가 안된다면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Youtube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참고하세요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61395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6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동적 할당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7378" y="1225897"/>
            <a:ext cx="21156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s</a:t>
            </a:r>
            <a:r>
              <a:rPr lang="en-US" altLang="ko-KR" b="1" dirty="0" err="1" smtClean="0">
                <a:solidFill>
                  <a:schemeClr val="bg1"/>
                </a:solidFill>
              </a:rPr>
              <a:t>canf</a:t>
            </a:r>
            <a:r>
              <a:rPr lang="en-US" altLang="ko-KR" b="1" dirty="0" smtClean="0">
                <a:solidFill>
                  <a:schemeClr val="bg1"/>
                </a:solidFill>
              </a:rPr>
              <a:t>(“%d”, </a:t>
            </a:r>
            <a:r>
              <a:rPr lang="en-US" altLang="ko-KR" b="1" dirty="0" err="1" smtClean="0">
                <a:solidFill>
                  <a:schemeClr val="bg1"/>
                </a:solidFill>
              </a:rPr>
              <a:t>num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en-US" altLang="ko-KR" b="1" dirty="0" err="1" smtClean="0">
                <a:solidFill>
                  <a:schemeClr val="bg1"/>
                </a:solidFill>
              </a:rPr>
              <a:t>num</a:t>
            </a:r>
            <a:r>
              <a:rPr lang="en-US" altLang="ko-KR" b="1" dirty="0" smtClean="0">
                <a:solidFill>
                  <a:schemeClr val="bg1"/>
                </a:solidFill>
              </a:rPr>
              <a:t>];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이거 안됨</a:t>
            </a:r>
            <a:r>
              <a:rPr lang="en-US" altLang="ko-KR" b="1" dirty="0" smtClean="0">
                <a:solidFill>
                  <a:schemeClr val="bg1"/>
                </a:solidFill>
              </a:rPr>
              <a:t>..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4126547"/>
            <a:ext cx="8877300" cy="657225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7" idx="2"/>
            <a:endCxn id="8" idx="0"/>
          </p:cNvCxnSpPr>
          <p:nvPr/>
        </p:nvCxnSpPr>
        <p:spPr>
          <a:xfrm>
            <a:off x="6045200" y="2703225"/>
            <a:ext cx="0" cy="1423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97199" y="50128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rr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=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int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</a:rPr>
              <a:t>* </a:t>
            </a:r>
            <a:r>
              <a:rPr lang="en-US" altLang="ko-KR" b="1" i="0" dirty="0" err="1" smtClean="0">
                <a:solidFill>
                  <a:schemeClr val="bg1"/>
                </a:solidFill>
                <a:effectLst/>
                <a:latin typeface="+mn-ea"/>
              </a:rPr>
              <a:t>calloc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원소개수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en-US" altLang="ko-KR" b="1" i="0" dirty="0" err="1" smtClean="0">
                <a:solidFill>
                  <a:schemeClr val="bg1"/>
                </a:solidFill>
                <a:effectLst/>
                <a:latin typeface="+mn-ea"/>
              </a:rPr>
              <a:t>int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b="1" i="0" dirty="0" err="1" smtClean="0">
                <a:solidFill>
                  <a:schemeClr val="bg1"/>
                </a:solidFill>
                <a:effectLst/>
                <a:latin typeface="+mn-ea"/>
              </a:rPr>
              <a:t>원소사이즈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</a:rPr>
              <a:t>) // </a:t>
            </a:r>
            <a:r>
              <a:rPr lang="en-US" altLang="ko-KR" b="1" i="0" dirty="0" err="1" smtClean="0">
                <a:solidFill>
                  <a:schemeClr val="bg1"/>
                </a:solidFill>
                <a:effectLst/>
                <a:latin typeface="+mn-ea"/>
              </a:rPr>
              <a:t>calloc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001798" y="5434678"/>
            <a:ext cx="43402" cy="531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800017" y="5965794"/>
            <a:ext cx="115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f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ree(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);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40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85" y="1495547"/>
            <a:ext cx="7198995" cy="52627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802640" y="139114"/>
            <a:ext cx="39993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6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Array-prob.1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02050" y="800833"/>
            <a:ext cx="6187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아래의 프로그램은 배열의 원소 중 가장 작은 값을 찾아 그 값을 출력한다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배열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arr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에서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pmin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 가장 작은 값을 가리키도록 빈 칸을 채우시오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99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842654" y="21023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6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</a:rPr>
              <a:t>링크드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리스트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(Linked List)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211" y="6363454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참고자료</a:t>
            </a:r>
            <a:r>
              <a:rPr lang="en-US" altLang="ko-KR" b="1" dirty="0" smtClean="0">
                <a:solidFill>
                  <a:schemeClr val="bg1"/>
                </a:solidFill>
              </a:rPr>
              <a:t>: 2018 Lab PPT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32" y="1640205"/>
            <a:ext cx="6962775" cy="1809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12" y="3875354"/>
            <a:ext cx="6962995" cy="17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2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0413AFFA-5998-461A-B6C9-5B0109856B08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/>
              <a:t>자기 참조 구조체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801813"/>
            <a:ext cx="8291513" cy="452596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ko-KR" altLang="en-US" sz="2500"/>
              <a:t>자기 자신의 형을 가리키는 포인터 멤버를 가진 구조체</a:t>
            </a:r>
          </a:p>
          <a:p>
            <a:pPr>
              <a:lnSpc>
                <a:spcPct val="80000"/>
              </a:lnSpc>
            </a:pPr>
            <a:r>
              <a:rPr lang="ko-KR" altLang="en-US" sz="2500"/>
              <a:t>이러한 자료구조를 동적 자료구조라 함</a:t>
            </a:r>
          </a:p>
          <a:p>
            <a:pPr>
              <a:lnSpc>
                <a:spcPct val="80000"/>
              </a:lnSpc>
            </a:pPr>
            <a:r>
              <a:rPr lang="ko-KR" altLang="en-US" sz="2500"/>
              <a:t>배열이나 단순 변수와 달리 필요할 때 메모리를 할당 받고</a:t>
            </a:r>
            <a:r>
              <a:rPr altLang="ko-KR" sz="2500"/>
              <a:t>, </a:t>
            </a:r>
            <a:r>
              <a:rPr lang="ko-KR" altLang="en-US" sz="2500"/>
              <a:t>더 이상 필요하지 않을 때는 메모리 할당을 해제함</a:t>
            </a:r>
            <a:endParaRPr altLang="ko-KR" sz="2500"/>
          </a:p>
          <a:p>
            <a:pPr>
              <a:lnSpc>
                <a:spcPct val="80000"/>
              </a:lnSpc>
            </a:pPr>
            <a:endParaRPr lang="ko-KR" altLang="en-US" sz="2500"/>
          </a:p>
          <a:p>
            <a:pPr>
              <a:lnSpc>
                <a:spcPct val="80000"/>
              </a:lnSpc>
            </a:pPr>
            <a:r>
              <a:rPr lang="ko-KR" altLang="en-US" sz="2500"/>
              <a:t>예</a:t>
            </a:r>
            <a:r>
              <a:rPr altLang="ko-KR" sz="250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altLang="ko-KR" sz="2500"/>
              <a:t>	</a:t>
            </a:r>
            <a:r>
              <a:rPr altLang="ko-KR" sz="2500" b="1">
                <a:solidFill>
                  <a:schemeClr val="hlink"/>
                </a:solidFill>
              </a:rPr>
              <a:t>struct list</a:t>
            </a:r>
            <a:r>
              <a:rPr altLang="ko-KR" sz="25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altLang="ko-KR" sz="250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altLang="ko-KR" sz="2500"/>
              <a:t>		int data;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altLang="ko-KR" sz="2500"/>
              <a:t>		</a:t>
            </a:r>
            <a:r>
              <a:rPr altLang="ko-KR" sz="2500" b="1">
                <a:solidFill>
                  <a:schemeClr val="hlink"/>
                </a:solidFill>
              </a:rPr>
              <a:t>struct list *next;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altLang="ko-KR" sz="2500"/>
              <a:t>	};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097589" y="4003676"/>
            <a:ext cx="10810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dirty="0">
                <a:latin typeface="+mn-ea"/>
              </a:rPr>
              <a:t>data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178675" y="4003676"/>
            <a:ext cx="10810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굴림" panose="020B0600000101010101" pitchFamily="50" charset="-127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7681914" y="4292601"/>
            <a:ext cx="2889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464425" y="4868864"/>
            <a:ext cx="10810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dirty="0">
                <a:latin typeface="+mn-ea"/>
              </a:rPr>
              <a:t>data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545514" y="4868864"/>
            <a:ext cx="10810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굴림" panose="020B0600000101010101" pitchFamily="50" charset="-127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9048750" y="5157788"/>
            <a:ext cx="2174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9194800" y="5588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…</a:t>
            </a:r>
            <a:endParaRPr lang="en-US" altLang="ko-KR" sz="1800" b="1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1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1089</Words>
  <Application>Microsoft Office PowerPoint</Application>
  <PresentationFormat>와이드스크린</PresentationFormat>
  <Paragraphs>439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나눔고딕_코딩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자기 참조 구조체</vt:lpstr>
      <vt:lpstr>연결 리스트(linked list)</vt:lpstr>
      <vt:lpstr>연결 리스트와 배열</vt:lpstr>
      <vt:lpstr>연결 리스트와 배열</vt:lpstr>
      <vt:lpstr>단방향 선형 연결 리스트</vt:lpstr>
      <vt:lpstr>단방향 연결 리스트 – 선언, 초기화, 전체 삭제</vt:lpstr>
      <vt:lpstr>단방향 연결 리스트 - 초기화</vt:lpstr>
      <vt:lpstr>단방향 연결 리스트 - 삽입</vt:lpstr>
      <vt:lpstr>단방향 연결 리스트 - 삽입</vt:lpstr>
      <vt:lpstr>단방향 연결 리스트 - 삽입</vt:lpstr>
      <vt:lpstr>단방향 연결 리스트 - 삭제</vt:lpstr>
      <vt:lpstr>단방향 연결 리스트 – 삭제</vt:lpstr>
      <vt:lpstr>양방향 연결 리스트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이신범</dc:creator>
  <cp:lastModifiedBy>이신범</cp:lastModifiedBy>
  <cp:revision>14</cp:revision>
  <dcterms:created xsi:type="dcterms:W3CDTF">2020-05-20T11:21:18Z</dcterms:created>
  <dcterms:modified xsi:type="dcterms:W3CDTF">2020-05-23T12:04:28Z</dcterms:modified>
</cp:coreProperties>
</file>