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1" r:id="rId14"/>
    <p:sldId id="273" r:id="rId15"/>
    <p:sldId id="275" r:id="rId16"/>
    <p:sldId id="278" r:id="rId17"/>
    <p:sldId id="279" r:id="rId18"/>
    <p:sldId id="287" r:id="rId19"/>
    <p:sldId id="280" r:id="rId20"/>
    <p:sldId id="281" r:id="rId21"/>
    <p:sldId id="282" r:id="rId22"/>
    <p:sldId id="283" r:id="rId23"/>
    <p:sldId id="284" r:id="rId24"/>
    <p:sldId id="276" r:id="rId25"/>
    <p:sldId id="285" r:id="rId26"/>
    <p:sldId id="286" r:id="rId27"/>
    <p:sldId id="262" r:id="rId28"/>
    <p:sldId id="27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DEA1-56A0-46C1-AED5-2E3FB21BB2CA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C91E-29F0-4F37-AA23-7A4D1800F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0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2961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3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397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714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1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2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4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6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8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CE09-0B88-4BAC-A6D4-52836619F3B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53C8-8CD6-48F3-94CF-40957EA9F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9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sp1116.tistory.com/3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bsQiiubO7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CUu3fF5Dw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6I9Z7bS1i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6073" y="375356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C000"/>
                </a:solidFill>
                <a:latin typeface="+mj-ea"/>
                <a:ea typeface="+mj-ea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정렬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배열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포인터 기출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smtClean="0">
                <a:solidFill>
                  <a:srgbClr val="FFC000"/>
                </a:solidFill>
                <a:latin typeface="+mj-ea"/>
                <a:ea typeface="+mj-ea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문자열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2020-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프로그래밍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200" b="1" dirty="0" smtClean="0">
                <a:solidFill>
                  <a:srgbClr val="FFC000"/>
                </a:solidFill>
                <a:latin typeface="+mj-ea"/>
                <a:ea typeface="+mj-ea"/>
              </a:rPr>
              <a:t>SMP</a:t>
            </a:r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 7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  <a:ea typeface="+mj-ea"/>
              </a:rPr>
              <a:t>회차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175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25" y="3211607"/>
            <a:ext cx="4667250" cy="2514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19621" y="1619960"/>
            <a:ext cx="63786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2014 [2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위의 함수를 아래와 같이 호출하였을 때 출력 결과를 쓰시오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b="1" dirty="0" smtClean="0">
                <a:solidFill>
                  <a:schemeClr val="bg1"/>
                </a:solidFill>
              </a:rPr>
              <a:t> list[] = {56, 3, 21, 92, 47, 33};</a:t>
            </a:r>
          </a:p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Bubble_sort</a:t>
            </a:r>
            <a:r>
              <a:rPr lang="en-US" altLang="ko-KR" b="1" dirty="0" smtClean="0">
                <a:solidFill>
                  <a:schemeClr val="bg1"/>
                </a:solidFill>
              </a:rPr>
              <a:t> (list, 5);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9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1350" y="9181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C000"/>
                </a:solidFill>
              </a:rPr>
              <a:t>순차탐색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80" y="281626"/>
            <a:ext cx="6369831" cy="63144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713" y="2191014"/>
            <a:ext cx="48221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2014 3</a:t>
            </a:r>
            <a:r>
              <a:rPr lang="ko-KR" altLang="en-US" b="1" dirty="0" smtClean="0">
                <a:solidFill>
                  <a:schemeClr val="bg1"/>
                </a:solidFill>
              </a:rPr>
              <a:t>번 문제 </a:t>
            </a:r>
            <a:r>
              <a:rPr lang="en-US" altLang="ko-KR" b="1" dirty="0" smtClean="0">
                <a:solidFill>
                  <a:schemeClr val="bg1"/>
                </a:solidFill>
              </a:rPr>
              <a:t>[5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다음은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순차탐색을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수행하는 프로그램이다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배열의 원소 중 찾고자 하는 값이 있으면 그 값의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index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출력하고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없으면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“Not fount.”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다음을 참고하여 빈 칸을 채우시오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2" y="3982960"/>
            <a:ext cx="5077385" cy="6366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98" y="4841860"/>
            <a:ext cx="5077385" cy="5684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473" y="4935600"/>
            <a:ext cx="876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0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594" y="918120"/>
            <a:ext cx="169950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92D050"/>
                </a:solidFill>
              </a:rPr>
              <a:t>배열 </a:t>
            </a:r>
            <a:r>
              <a:rPr lang="en-US" altLang="ko-KR" b="1" dirty="0" smtClean="0">
                <a:solidFill>
                  <a:srgbClr val="92D050"/>
                </a:solidFill>
              </a:rPr>
              <a:t>&amp; </a:t>
            </a:r>
            <a:r>
              <a:rPr lang="ko-KR" altLang="en-US" b="1" dirty="0" smtClean="0">
                <a:solidFill>
                  <a:srgbClr val="92D050"/>
                </a:solidFill>
              </a:rPr>
              <a:t>포인터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algn="ctr"/>
            <a:endParaRPr lang="en-US" altLang="ko-KR" sz="1200" b="1" dirty="0">
              <a:solidFill>
                <a:srgbClr val="92D05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92D050"/>
                </a:solidFill>
              </a:rPr>
              <a:t>[</a:t>
            </a:r>
            <a:r>
              <a:rPr lang="ko-KR" altLang="en-US" sz="1200" b="1" dirty="0" err="1" smtClean="0">
                <a:solidFill>
                  <a:srgbClr val="92D050"/>
                </a:solidFill>
              </a:rPr>
              <a:t>다음시간</a:t>
            </a:r>
            <a:r>
              <a:rPr lang="en-US" altLang="ko-KR" sz="1200" b="1" dirty="0" smtClean="0">
                <a:solidFill>
                  <a:srgbClr val="92D050"/>
                </a:solidFill>
              </a:rPr>
              <a:t>]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23" y="2456049"/>
            <a:ext cx="5000625" cy="24479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21182" y="1612757"/>
            <a:ext cx="2236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2011 3</a:t>
            </a:r>
            <a:r>
              <a:rPr lang="ko-KR" altLang="en-US" b="1" dirty="0" smtClean="0">
                <a:solidFill>
                  <a:schemeClr val="bg1"/>
                </a:solidFill>
              </a:rPr>
              <a:t>번 문제</a:t>
            </a:r>
            <a:r>
              <a:rPr lang="en-US" altLang="ko-KR" b="1" dirty="0" smtClean="0">
                <a:solidFill>
                  <a:schemeClr val="bg1"/>
                </a:solidFill>
              </a:rPr>
              <a:t>(2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빈 칸을 채우시오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1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5594" y="918120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92D050"/>
                </a:solidFill>
              </a:rPr>
              <a:t>배열 </a:t>
            </a:r>
            <a:r>
              <a:rPr lang="en-US" altLang="ko-KR" b="1" dirty="0" smtClean="0">
                <a:solidFill>
                  <a:srgbClr val="92D050"/>
                </a:solidFill>
              </a:rPr>
              <a:t>&amp; </a:t>
            </a:r>
            <a:r>
              <a:rPr lang="ko-KR" altLang="en-US" b="1" dirty="0" smtClean="0">
                <a:solidFill>
                  <a:srgbClr val="92D050"/>
                </a:solidFill>
              </a:rPr>
              <a:t>포인터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816" y="364104"/>
            <a:ext cx="7043893" cy="23740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35" y="2959388"/>
            <a:ext cx="5972175" cy="10828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534" y="4263456"/>
            <a:ext cx="5972175" cy="1118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534" y="5601700"/>
            <a:ext cx="5972175" cy="10995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53299" y="3446072"/>
            <a:ext cx="595688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2011 (2</a:t>
            </a:r>
            <a:r>
              <a:rPr lang="ko-KR" altLang="en-US" b="1" dirty="0" smtClean="0">
                <a:solidFill>
                  <a:schemeClr val="bg1"/>
                </a:solidFill>
              </a:rPr>
              <a:t>점 </a:t>
            </a:r>
            <a:r>
              <a:rPr lang="en-US" altLang="ko-KR" b="1" dirty="0" smtClean="0">
                <a:solidFill>
                  <a:schemeClr val="bg1"/>
                </a:solidFill>
              </a:rPr>
              <a:t>+ 2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+ 2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Explain 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grammatical mistakes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 following function calls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and correct them. If there is no error to correct, just leave it blank.</a:t>
            </a:r>
          </a:p>
        </p:txBody>
      </p:sp>
      <p:cxnSp>
        <p:nvCxnSpPr>
          <p:cNvPr id="10" name="꺾인 연결선 9"/>
          <p:cNvCxnSpPr>
            <a:stCxn id="8" idx="0"/>
            <a:endCxn id="2" idx="1"/>
          </p:cNvCxnSpPr>
          <p:nvPr/>
        </p:nvCxnSpPr>
        <p:spPr>
          <a:xfrm rot="5400000" flipH="1" flipV="1">
            <a:off x="3042517" y="1433774"/>
            <a:ext cx="1894927" cy="2129671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55594" y="918120"/>
            <a:ext cx="169950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92D050"/>
                </a:solidFill>
              </a:rPr>
              <a:t>배열 </a:t>
            </a:r>
            <a:r>
              <a:rPr lang="en-US" altLang="ko-KR" b="1" smtClean="0">
                <a:solidFill>
                  <a:srgbClr val="92D050"/>
                </a:solidFill>
              </a:rPr>
              <a:t>&amp; </a:t>
            </a:r>
            <a:r>
              <a:rPr lang="ko-KR" altLang="en-US" b="1" smtClean="0">
                <a:solidFill>
                  <a:srgbClr val="92D050"/>
                </a:solidFill>
              </a:rPr>
              <a:t>포인터</a:t>
            </a:r>
            <a:endParaRPr lang="en-US" altLang="ko-KR" b="1" smtClean="0">
              <a:solidFill>
                <a:srgbClr val="92D050"/>
              </a:solidFill>
            </a:endParaRPr>
          </a:p>
          <a:p>
            <a:pPr algn="ctr"/>
            <a:endParaRPr lang="en-US" altLang="ko-KR" sz="1200" b="1">
              <a:solidFill>
                <a:srgbClr val="92D050"/>
              </a:solidFill>
            </a:endParaRPr>
          </a:p>
          <a:p>
            <a:pPr algn="ctr"/>
            <a:r>
              <a:rPr lang="en-US" altLang="ko-KR" sz="1200" b="1" smtClean="0">
                <a:solidFill>
                  <a:srgbClr val="92D050"/>
                </a:solidFill>
              </a:rPr>
              <a:t>[</a:t>
            </a:r>
            <a:r>
              <a:rPr lang="ko-KR" altLang="en-US" sz="1200" b="1" smtClean="0">
                <a:solidFill>
                  <a:srgbClr val="92D050"/>
                </a:solidFill>
              </a:rPr>
              <a:t>다음시간</a:t>
            </a:r>
            <a:r>
              <a:rPr lang="en-US" altLang="ko-KR" sz="1200" b="1" smtClean="0">
                <a:solidFill>
                  <a:srgbClr val="92D050"/>
                </a:solidFill>
              </a:rPr>
              <a:t>]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3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5594" y="918120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92D050"/>
                </a:solidFill>
              </a:rPr>
              <a:t>배열 </a:t>
            </a:r>
            <a:r>
              <a:rPr lang="en-US" altLang="ko-KR" b="1" dirty="0" smtClean="0">
                <a:solidFill>
                  <a:srgbClr val="92D050"/>
                </a:solidFill>
              </a:rPr>
              <a:t>&amp; </a:t>
            </a:r>
            <a:r>
              <a:rPr lang="ko-KR" altLang="en-US" b="1" dirty="0" smtClean="0">
                <a:solidFill>
                  <a:srgbClr val="92D050"/>
                </a:solidFill>
              </a:rPr>
              <a:t>포인터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210234"/>
            <a:ext cx="3594990" cy="64394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596778" y="3106798"/>
            <a:ext cx="29411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2011 6</a:t>
            </a:r>
            <a:r>
              <a:rPr lang="ko-KR" altLang="en-US" b="1" dirty="0" smtClean="0">
                <a:solidFill>
                  <a:schemeClr val="bg1"/>
                </a:solidFill>
              </a:rPr>
              <a:t>번 문제</a:t>
            </a:r>
            <a:r>
              <a:rPr lang="en-US" altLang="ko-KR" b="1" dirty="0" smtClean="0">
                <a:solidFill>
                  <a:schemeClr val="bg1"/>
                </a:solidFill>
              </a:rPr>
              <a:t>(6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What is the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ouput</a:t>
            </a:r>
            <a:r>
              <a:rPr lang="en-US" altLang="ko-KR" b="1" dirty="0" smtClean="0">
                <a:solidFill>
                  <a:schemeClr val="bg1"/>
                </a:solidFill>
              </a:rPr>
              <a:t> of the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</a:t>
            </a:r>
            <a:r>
              <a:rPr lang="en-US" altLang="ko-KR" b="1" dirty="0" smtClean="0">
                <a:solidFill>
                  <a:schemeClr val="bg1"/>
                </a:solidFill>
              </a:rPr>
              <a:t>ollowing program?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594" y="918120"/>
            <a:ext cx="169950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92D050"/>
                </a:solidFill>
              </a:rPr>
              <a:t>배열 </a:t>
            </a:r>
            <a:r>
              <a:rPr lang="en-US" altLang="ko-KR" b="1" smtClean="0">
                <a:solidFill>
                  <a:srgbClr val="92D050"/>
                </a:solidFill>
              </a:rPr>
              <a:t>&amp; </a:t>
            </a:r>
            <a:r>
              <a:rPr lang="ko-KR" altLang="en-US" b="1" smtClean="0">
                <a:solidFill>
                  <a:srgbClr val="92D050"/>
                </a:solidFill>
              </a:rPr>
              <a:t>포인터</a:t>
            </a:r>
            <a:endParaRPr lang="en-US" altLang="ko-KR" b="1" smtClean="0">
              <a:solidFill>
                <a:srgbClr val="92D050"/>
              </a:solidFill>
            </a:endParaRPr>
          </a:p>
          <a:p>
            <a:pPr algn="ctr"/>
            <a:endParaRPr lang="en-US" altLang="ko-KR" sz="1200" b="1">
              <a:solidFill>
                <a:srgbClr val="92D050"/>
              </a:solidFill>
            </a:endParaRPr>
          </a:p>
          <a:p>
            <a:pPr algn="ctr"/>
            <a:r>
              <a:rPr lang="en-US" altLang="ko-KR" sz="1200" b="1" smtClean="0">
                <a:solidFill>
                  <a:srgbClr val="92D050"/>
                </a:solidFill>
              </a:rPr>
              <a:t>[</a:t>
            </a:r>
            <a:r>
              <a:rPr lang="ko-KR" altLang="en-US" sz="1200" b="1" smtClean="0">
                <a:solidFill>
                  <a:srgbClr val="92D050"/>
                </a:solidFill>
              </a:rPr>
              <a:t>다음시간</a:t>
            </a:r>
            <a:r>
              <a:rPr lang="en-US" altLang="ko-KR" sz="1200" b="1" smtClean="0">
                <a:solidFill>
                  <a:srgbClr val="92D050"/>
                </a:solidFill>
              </a:rPr>
              <a:t>]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5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70C0"/>
                </a:solidFill>
              </a:rPr>
              <a:t>문자열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20711" y="2383723"/>
            <a:ext cx="2945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출처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en-US" altLang="ko-KR" b="1" dirty="0" smtClean="0">
                <a:solidFill>
                  <a:srgbClr val="0070C0"/>
                </a:solidFill>
              </a:rPr>
              <a:t>2018 lab PPT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#1 </a:t>
            </a:r>
            <a:r>
              <a:rPr lang="ko-KR" altLang="en-US" b="1" dirty="0" smtClean="0">
                <a:solidFill>
                  <a:schemeClr val="bg1"/>
                </a:solidFill>
              </a:rPr>
              <a:t>문자열 관련 개념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설명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#2 </a:t>
            </a:r>
            <a:r>
              <a:rPr lang="ko-KR" altLang="en-US" b="1" dirty="0" smtClean="0">
                <a:solidFill>
                  <a:schemeClr val="bg1"/>
                </a:solidFill>
              </a:rPr>
              <a:t>문자열 함수 개념 설명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5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idx="1"/>
          </p:nvPr>
        </p:nvSpPr>
        <p:spPr>
          <a:xfrm>
            <a:off x="1981200" y="1801814"/>
            <a:ext cx="8229600" cy="4867275"/>
          </a:xfrm>
        </p:spPr>
        <p:txBody>
          <a:bodyPr/>
          <a:lstStyle/>
          <a:p>
            <a:pPr>
              <a:defRPr/>
            </a:pPr>
            <a:r>
              <a:rPr altLang="ko-KR" sz="2400" dirty="0">
                <a:latin typeface="+mj-ea"/>
                <a:ea typeface="+mj-ea"/>
              </a:rPr>
              <a:t>String</a:t>
            </a:r>
          </a:p>
          <a:p>
            <a:pPr lvl="1">
              <a:defRPr/>
            </a:pPr>
            <a:r>
              <a:rPr altLang="ko-KR" sz="2000" dirty="0">
                <a:latin typeface="+mj-ea"/>
                <a:ea typeface="+mj-ea"/>
              </a:rPr>
              <a:t>One-dimensional arrays of type char</a:t>
            </a:r>
          </a:p>
          <a:p>
            <a:pPr lvl="1">
              <a:defRPr/>
            </a:pPr>
            <a:r>
              <a:rPr altLang="ko-KR" sz="2000" dirty="0">
                <a:latin typeface="+mj-ea"/>
                <a:ea typeface="+mj-ea"/>
              </a:rPr>
              <a:t>Terminated by end-of-string sentinel '\0'</a:t>
            </a:r>
          </a:p>
          <a:p>
            <a:pPr lvl="2">
              <a:defRPr/>
            </a:pPr>
            <a:r>
              <a:rPr altLang="ko-KR" dirty="0">
                <a:latin typeface="+mj-ea"/>
                <a:ea typeface="+mj-ea"/>
              </a:rPr>
              <a:t>'\0' </a:t>
            </a:r>
            <a:r>
              <a:rPr lang="ko-KR" altLang="en-US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altLang="ko-KR" dirty="0">
                <a:latin typeface="+mj-ea"/>
                <a:ea typeface="+mj-ea"/>
                <a:sym typeface="Wingdings" panose="05000000000000000000" pitchFamily="2" charset="2"/>
              </a:rPr>
              <a:t>null character</a:t>
            </a:r>
          </a:p>
          <a:p>
            <a:pPr lvl="2">
              <a:defRPr/>
            </a:pPr>
            <a:r>
              <a:rPr altLang="ko-KR" dirty="0">
                <a:latin typeface="+mj-ea"/>
                <a:ea typeface="+mj-ea"/>
              </a:rPr>
              <a:t>ex) char </a:t>
            </a:r>
            <a:r>
              <a:rPr altLang="ko-KR" dirty="0" err="1">
                <a:latin typeface="+mj-ea"/>
                <a:ea typeface="+mj-ea"/>
              </a:rPr>
              <a:t>str</a:t>
            </a:r>
            <a:r>
              <a:rPr altLang="ko-KR" dirty="0">
                <a:latin typeface="+mj-ea"/>
                <a:ea typeface="+mj-ea"/>
              </a:rPr>
              <a:t>[] = "Hello";</a:t>
            </a:r>
          </a:p>
          <a:p>
            <a:pPr lvl="2">
              <a:defRPr/>
            </a:pPr>
            <a:endParaRPr altLang="ko-KR" sz="1800" dirty="0">
              <a:latin typeface="+mj-ea"/>
              <a:ea typeface="+mj-ea"/>
            </a:endParaRPr>
          </a:p>
          <a:p>
            <a:pPr>
              <a:defRPr/>
            </a:pPr>
            <a:r>
              <a:rPr altLang="ko-KR" sz="2400" dirty="0">
                <a:latin typeface="+mj-ea"/>
                <a:ea typeface="+mj-ea"/>
              </a:rPr>
              <a:t>I/O with Strings</a:t>
            </a:r>
          </a:p>
          <a:p>
            <a:pPr lvl="1">
              <a:defRPr/>
            </a:pPr>
            <a:r>
              <a:rPr altLang="ko-KR" sz="2000" dirty="0">
                <a:latin typeface="+mj-ea"/>
                <a:ea typeface="+mj-ea"/>
              </a:rPr>
              <a:t>char str1[] = "Hello";</a:t>
            </a:r>
          </a:p>
          <a:p>
            <a:pPr lvl="1">
              <a:defRPr/>
            </a:pPr>
            <a:r>
              <a:rPr altLang="ko-KR" sz="2000" dirty="0">
                <a:latin typeface="+mj-ea"/>
                <a:ea typeface="+mj-ea"/>
              </a:rPr>
              <a:t>char str2[100];</a:t>
            </a:r>
          </a:p>
          <a:p>
            <a:pPr lvl="1">
              <a:defRPr/>
            </a:pPr>
            <a:r>
              <a:rPr altLang="ko-KR" sz="2000" dirty="0" err="1">
                <a:latin typeface="+mj-ea"/>
                <a:ea typeface="+mj-ea"/>
              </a:rPr>
              <a:t>scanf</a:t>
            </a:r>
            <a:r>
              <a:rPr altLang="ko-KR" sz="2000" dirty="0">
                <a:latin typeface="+mj-ea"/>
                <a:ea typeface="+mj-ea"/>
              </a:rPr>
              <a:t>("</a:t>
            </a:r>
            <a:r>
              <a:rPr altLang="ko-KR" sz="2000" dirty="0">
                <a:solidFill>
                  <a:srgbClr val="FF0000"/>
                </a:solidFill>
                <a:latin typeface="+mj-ea"/>
                <a:ea typeface="+mj-ea"/>
              </a:rPr>
              <a:t>%s</a:t>
            </a:r>
            <a:r>
              <a:rPr altLang="ko-KR" sz="2000" dirty="0">
                <a:latin typeface="+mj-ea"/>
                <a:ea typeface="+mj-ea"/>
              </a:rPr>
              <a:t>", str2);</a:t>
            </a:r>
          </a:p>
          <a:p>
            <a:pPr lvl="1">
              <a:defRPr/>
            </a:pPr>
            <a:r>
              <a:rPr altLang="ko-KR" sz="2000" dirty="0" err="1">
                <a:latin typeface="+mj-ea"/>
                <a:ea typeface="+mj-ea"/>
              </a:rPr>
              <a:t>printf</a:t>
            </a:r>
            <a:r>
              <a:rPr altLang="ko-KR" sz="2000" dirty="0">
                <a:latin typeface="+mj-ea"/>
                <a:ea typeface="+mj-ea"/>
              </a:rPr>
              <a:t>("str1: </a:t>
            </a:r>
            <a:r>
              <a:rPr altLang="ko-KR" sz="2000" dirty="0">
                <a:solidFill>
                  <a:srgbClr val="FF0000"/>
                </a:solidFill>
                <a:latin typeface="+mj-ea"/>
                <a:ea typeface="+mj-ea"/>
              </a:rPr>
              <a:t>%s</a:t>
            </a:r>
            <a:r>
              <a:rPr altLang="ko-KR" sz="2000" dirty="0">
                <a:latin typeface="+mj-ea"/>
                <a:ea typeface="+mj-ea"/>
              </a:rPr>
              <a:t>, str2: </a:t>
            </a:r>
            <a:r>
              <a:rPr altLang="ko-KR" sz="2000" dirty="0">
                <a:solidFill>
                  <a:srgbClr val="FF0000"/>
                </a:solidFill>
                <a:latin typeface="+mj-ea"/>
                <a:ea typeface="+mj-ea"/>
              </a:rPr>
              <a:t>%s</a:t>
            </a:r>
            <a:r>
              <a:rPr altLang="ko-KR" sz="2000" dirty="0">
                <a:latin typeface="+mj-ea"/>
                <a:ea typeface="+mj-ea"/>
              </a:rPr>
              <a:t>\n", str1, str2);</a:t>
            </a:r>
          </a:p>
          <a:p>
            <a:pPr lvl="1">
              <a:defRPr/>
            </a:pPr>
            <a:r>
              <a:rPr altLang="ko-KR" sz="2000" dirty="0">
                <a:latin typeface="+mj-ea"/>
                <a:ea typeface="+mj-ea"/>
              </a:rPr>
              <a:t>gets(str2); </a:t>
            </a:r>
            <a:r>
              <a:rPr altLang="ko-KR" sz="20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// char *gets(char *s);</a:t>
            </a:r>
          </a:p>
          <a:p>
            <a:pPr lvl="1">
              <a:defRPr/>
            </a:pPr>
            <a:r>
              <a:rPr altLang="ko-KR" sz="2000" dirty="0" err="1">
                <a:latin typeface="+mj-ea"/>
                <a:ea typeface="+mj-ea"/>
              </a:rPr>
              <a:t>fgets</a:t>
            </a:r>
            <a:r>
              <a:rPr altLang="ko-KR" sz="2000" dirty="0">
                <a:latin typeface="+mj-ea"/>
                <a:ea typeface="+mj-ea"/>
              </a:rPr>
              <a:t>(str2, 100, </a:t>
            </a:r>
            <a:r>
              <a:rPr altLang="ko-KR" sz="2000" dirty="0" err="1">
                <a:latin typeface="+mj-ea"/>
                <a:ea typeface="+mj-ea"/>
              </a:rPr>
              <a:t>stdin</a:t>
            </a:r>
            <a:r>
              <a:rPr altLang="ko-KR" sz="2000" dirty="0">
                <a:latin typeface="+mj-ea"/>
                <a:ea typeface="+mj-ea"/>
              </a:rPr>
              <a:t>);  </a:t>
            </a:r>
            <a:r>
              <a:rPr altLang="ko-KR" sz="20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char* </a:t>
            </a:r>
            <a:r>
              <a:rPr altLang="ko-KR" sz="200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fgets</a:t>
            </a:r>
            <a:r>
              <a:rPr altLang="ko-KR" sz="20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(char *s, </a:t>
            </a:r>
            <a:r>
              <a:rPr altLang="ko-KR" sz="200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int</a:t>
            </a:r>
            <a:r>
              <a:rPr altLang="ko-KR" sz="20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size,  FILE* </a:t>
            </a:r>
            <a:r>
              <a:rPr altLang="ko-KR" sz="200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sp</a:t>
            </a:r>
            <a:r>
              <a:rPr altLang="ko-KR" sz="20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altLang="ko-KR" dirty="0"/>
              <a:t>Strings</a:t>
            </a: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1295F59C-EE04-4CA4-8A46-FE8071727CDD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grpSp>
        <p:nvGrpSpPr>
          <p:cNvPr id="17413" name="그룹 1"/>
          <p:cNvGrpSpPr>
            <a:grpSpLocks/>
          </p:cNvGrpSpPr>
          <p:nvPr/>
        </p:nvGrpSpPr>
        <p:grpSpPr bwMode="auto">
          <a:xfrm>
            <a:off x="6745288" y="3573463"/>
            <a:ext cx="2159000" cy="400050"/>
            <a:chOff x="5221634" y="3770312"/>
            <a:chExt cx="2159000" cy="400050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5221634" y="3770312"/>
              <a:ext cx="358775" cy="400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H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5580409" y="3770312"/>
              <a:ext cx="360362" cy="400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e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5940771" y="3770312"/>
              <a:ext cx="360363" cy="400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l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6301134" y="3770312"/>
              <a:ext cx="360362" cy="400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l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6661496" y="3770312"/>
              <a:ext cx="358775" cy="400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o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7020271" y="3770312"/>
              <a:ext cx="360363" cy="3984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400" b="1" dirty="0">
                  <a:solidFill>
                    <a:srgbClr val="FF0000"/>
                  </a:solidFill>
                  <a:latin typeface="+mn-ea"/>
                </a:rPr>
                <a:t>\0</a:t>
              </a:r>
              <a:endParaRPr lang="ko-KR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6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idx="1"/>
          </p:nvPr>
        </p:nvSpPr>
        <p:spPr>
          <a:xfrm>
            <a:off x="1981200" y="1801813"/>
            <a:ext cx="4114800" cy="4525962"/>
          </a:xfrm>
        </p:spPr>
        <p:txBody>
          <a:bodyPr/>
          <a:lstStyle/>
          <a:p>
            <a:pPr>
              <a:defRPr/>
            </a:pPr>
            <a:r>
              <a:rPr altLang="ko-KR" b="1" dirty="0">
                <a:latin typeface="+mn-ea"/>
              </a:rPr>
              <a:t>Arrays</a:t>
            </a:r>
          </a:p>
          <a:p>
            <a:pPr marL="0" indent="0">
              <a:buNone/>
              <a:defRPr/>
            </a:pPr>
            <a:r>
              <a:rPr altLang="ko-KR" dirty="0">
                <a:latin typeface="+mn-ea"/>
              </a:rPr>
              <a:t>   char </a:t>
            </a:r>
            <a:r>
              <a:rPr altLang="ko-KR" dirty="0" err="1">
                <a:latin typeface="+mn-ea"/>
              </a:rPr>
              <a:t>str</a:t>
            </a:r>
            <a:r>
              <a:rPr altLang="ko-KR" dirty="0">
                <a:latin typeface="+mn-ea"/>
              </a:rPr>
              <a:t>[] = "</a:t>
            </a:r>
            <a:r>
              <a:rPr altLang="ko-KR" dirty="0" err="1">
                <a:latin typeface="+mn-ea"/>
              </a:rPr>
              <a:t>abcde</a:t>
            </a:r>
            <a:r>
              <a:rPr altLang="ko-KR" dirty="0">
                <a:latin typeface="+mn-ea"/>
              </a:rPr>
              <a:t>";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altLang="ko-KR"/>
              <a:t>Strings - Declarations</a:t>
            </a:r>
            <a:endParaRPr lang="ko-KR" altLang="en-US" dirty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2D709CE3-3FA7-4F70-B87F-B3E83D21F5C3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gray">
          <a:xfrm>
            <a:off x="6310313" y="1801813"/>
            <a:ext cx="4114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  <a:defRPr/>
            </a:pPr>
            <a:r>
              <a:rPr lang="en-US" altLang="ko-KR" sz="2800" b="1" dirty="0">
                <a:latin typeface="+mn-ea"/>
              </a:rPr>
              <a:t>Pointers</a:t>
            </a:r>
          </a:p>
          <a:p>
            <a:pPr latinLnBrk="1">
              <a:spcBef>
                <a:spcPct val="20000"/>
              </a:spcBef>
              <a:buClr>
                <a:srgbClr val="FE8C2E"/>
              </a:buClr>
              <a:buSzPct val="85000"/>
              <a:defRPr/>
            </a:pPr>
            <a:r>
              <a:rPr lang="en-US" altLang="ko-KR" sz="2800" dirty="0">
                <a:latin typeface="+mn-ea"/>
              </a:rPr>
              <a:t>   char *</a:t>
            </a:r>
            <a:r>
              <a:rPr lang="en-US" altLang="ko-KR" sz="2800" dirty="0" err="1">
                <a:latin typeface="+mn-ea"/>
              </a:rPr>
              <a:t>pStr</a:t>
            </a:r>
            <a:r>
              <a:rPr lang="en-US" altLang="ko-KR" sz="2800" dirty="0">
                <a:latin typeface="+mn-ea"/>
              </a:rPr>
              <a:t> = "</a:t>
            </a:r>
            <a:r>
              <a:rPr lang="en-US" altLang="ko-KR" sz="2800" dirty="0" err="1">
                <a:latin typeface="+mn-ea"/>
              </a:rPr>
              <a:t>abcde</a:t>
            </a:r>
            <a:r>
              <a:rPr lang="en-US" altLang="ko-KR" sz="2800" dirty="0">
                <a:latin typeface="+mn-ea"/>
              </a:rPr>
              <a:t>";</a:t>
            </a:r>
            <a:endParaRPr lang="ko-KR" altLang="en-US" sz="28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09813" y="4071939"/>
          <a:ext cx="354806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\0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81251" y="3714750"/>
            <a:ext cx="4556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dirty="0" err="1"/>
              <a:t>str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596063" y="4071939"/>
          <a:ext cx="354806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\0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596064" y="3286126"/>
          <a:ext cx="8334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/>
                        <a:t>pStr</a:t>
                      </a:r>
                      <a:endParaRPr lang="ko-KR" altLang="en-US" sz="1800" b="0" dirty="0"/>
                    </a:p>
                  </a:txBody>
                  <a:tcPr marL="91442" marR="91442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rot="5400000">
            <a:off x="6810376" y="3857626"/>
            <a:ext cx="430212" cy="15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21645" y="4426654"/>
            <a:ext cx="472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dirty="0"/>
              <a:t>Single </a:t>
            </a:r>
            <a:r>
              <a:rPr lang="en-US" altLang="ko-KR" dirty="0" smtClean="0"/>
              <a:t>array</a:t>
            </a:r>
          </a:p>
          <a:p>
            <a:pPr algn="ctr" eaLnBrk="1" latinLnBrk="1" hangingPunct="1">
              <a:defRPr/>
            </a:pPr>
            <a:endParaRPr lang="en-US" altLang="ko-KR" dirty="0"/>
          </a:p>
          <a:p>
            <a:pPr algn="ctr" eaLnBrk="1" latinLnBrk="1" hangingPunct="1">
              <a:defRPr/>
            </a:pPr>
            <a:endParaRPr lang="en-US" altLang="ko-KR" dirty="0" smtClean="0"/>
          </a:p>
          <a:p>
            <a:pPr algn="ctr" eaLnBrk="1" latinLnBrk="1" hangingPunct="1">
              <a:defRPr/>
            </a:pPr>
            <a:r>
              <a:rPr lang="en-US" altLang="ko-KR" dirty="0" smtClean="0"/>
              <a:t>Actually, it is translated to</a:t>
            </a:r>
          </a:p>
          <a:p>
            <a:pPr algn="ctr" eaLnBrk="1" latinLnBrk="1" hangingPunct="1">
              <a:defRPr/>
            </a:pPr>
            <a:r>
              <a:rPr lang="ko-KR" altLang="en-US" dirty="0" smtClean="0"/>
              <a:t>▼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096125" y="4714875"/>
            <a:ext cx="26431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dirty="0"/>
              <a:t>Single array + pointer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13117" y="5909508"/>
            <a:ext cx="2741456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</a:rPr>
              <a:t>char </a:t>
            </a:r>
            <a:r>
              <a:rPr lang="en-US" altLang="ko-KR" dirty="0" err="1">
                <a:latin typeface="+mn-ea"/>
              </a:rPr>
              <a:t>str</a:t>
            </a:r>
            <a:r>
              <a:rPr lang="en-US" altLang="ko-KR" dirty="0">
                <a:latin typeface="+mn-ea"/>
              </a:rPr>
              <a:t>[] = </a:t>
            </a:r>
            <a:r>
              <a:rPr lang="en-US" altLang="ko-KR" dirty="0" smtClean="0">
                <a:latin typeface="+mn-ea"/>
              </a:rPr>
              <a:t>{a, b, c, d, e}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7" y="155575"/>
            <a:ext cx="39624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6" y="2171127"/>
            <a:ext cx="7266934" cy="28397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59" y="2290856"/>
            <a:ext cx="45434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idx="1"/>
          </p:nvPr>
        </p:nvSpPr>
        <p:spPr>
          <a:xfrm>
            <a:off x="1981200" y="1801813"/>
            <a:ext cx="8229600" cy="4525962"/>
          </a:xfrm>
        </p:spPr>
        <p:txBody>
          <a:bodyPr/>
          <a:lstStyle/>
          <a:p>
            <a:r>
              <a:rPr altLang="ko-KR" sz="2600"/>
              <a:t>Although there is no string data type in C, C has library &lt;string.h&gt; that can perform actions on strings.</a:t>
            </a:r>
          </a:p>
          <a:p>
            <a:r>
              <a:rPr altLang="ko-KR" sz="2600"/>
              <a:t> Example of string functions</a:t>
            </a:r>
          </a:p>
          <a:p>
            <a:pPr lvl="1"/>
            <a:r>
              <a:rPr altLang="ko-KR" sz="2600"/>
              <a:t>int strcmp(const char *s1, const char *s2);</a:t>
            </a:r>
          </a:p>
          <a:p>
            <a:pPr lvl="1"/>
            <a:r>
              <a:rPr altLang="ko-KR" sz="2600"/>
              <a:t>char *strcpy(char *s1, const char *s2);</a:t>
            </a:r>
          </a:p>
          <a:p>
            <a:pPr lvl="1"/>
            <a:r>
              <a:rPr altLang="ko-KR" sz="2600"/>
              <a:t>char *strcat(char *s1, const char *s2);</a:t>
            </a:r>
          </a:p>
          <a:p>
            <a:pPr lvl="1"/>
            <a:r>
              <a:rPr altLang="ko-KR" sz="2600"/>
              <a:t>size_t strlen(const char *s); </a:t>
            </a:r>
            <a:r>
              <a:rPr altLang="ko-KR"/>
              <a:t>(size_t is </a:t>
            </a:r>
            <a:r>
              <a:rPr altLang="ko-KR" i="1"/>
              <a:t>unsigned int</a:t>
            </a:r>
            <a:r>
              <a:rPr altLang="ko-KR"/>
              <a:t>)</a:t>
            </a:r>
          </a:p>
          <a:p>
            <a:pPr lvl="1"/>
            <a:r>
              <a:rPr altLang="ko-KR" sz="2600"/>
              <a:t>Etc</a:t>
            </a:r>
            <a:endParaRPr lang="ko-KR" altLang="en-US" sz="2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altLang="ko-KR"/>
              <a:t>Strings - functions</a:t>
            </a:r>
            <a:endParaRPr lang="ko-KR" altLang="en-US" dirty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2498B1FC-BAAB-4A42-8FC0-F49AA4A39CF7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5600" y="413008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1-1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정렬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1-2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정렬 기출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2-1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배열 포인터 기출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3-1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문자열 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2020-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프로그래밍</a:t>
            </a:r>
            <a:endParaRPr lang="en-US" altLang="ko-KR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200" b="1" dirty="0" smtClean="0">
                <a:solidFill>
                  <a:srgbClr val="FFC000"/>
                </a:solidFill>
                <a:latin typeface="+mj-ea"/>
                <a:ea typeface="+mj-ea"/>
              </a:rPr>
              <a:t>SMP</a:t>
            </a:r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  <a:ea typeface="+mj-ea"/>
              </a:rPr>
              <a:t>회차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80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altLang="ko-KR" dirty="0" err="1"/>
              <a:t>strcmp</a:t>
            </a:r>
            <a:r>
              <a:rPr altLang="ko-KR" dirty="0"/>
              <a:t>() – </a:t>
            </a:r>
            <a:r>
              <a:rPr lang="ko-KR" altLang="en-US" dirty="0"/>
              <a:t>문자열 비교</a:t>
            </a: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DCE6549A-8E19-4685-9C9E-6C3ADC26E82D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8213" y="1268413"/>
            <a:ext cx="5688012" cy="4000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strcmp</a:t>
            </a:r>
            <a:r>
              <a:rPr lang="en-US" altLang="ko-KR" sz="2000" b="1" dirty="0">
                <a:latin typeface="+mn-ea"/>
              </a:rPr>
              <a:t>(const char* s1, const char* s2)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844676"/>
            <a:ext cx="60467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83563" y="1919288"/>
            <a:ext cx="1657350" cy="6461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+mn-ea"/>
              </a:rPr>
              <a:t>비교 기준은 아스키 </a:t>
            </a:r>
            <a:r>
              <a:rPr lang="ko-KR" altLang="en-US" b="1" dirty="0" err="1">
                <a:latin typeface="+mn-ea"/>
              </a:rPr>
              <a:t>코드값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4064" y="2924175"/>
            <a:ext cx="1512887" cy="369888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latin typeface="+mn-ea"/>
              </a:rPr>
              <a:t>0 </a:t>
            </a:r>
            <a:r>
              <a:rPr lang="ko-KR" altLang="en-US" b="1" dirty="0">
                <a:latin typeface="+mn-ea"/>
              </a:rPr>
              <a:t>반환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0325" y="5084764"/>
            <a:ext cx="1511300" cy="3698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+mn-ea"/>
              </a:rPr>
              <a:t>양수 반환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3750" y="6237289"/>
            <a:ext cx="1511300" cy="36988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+mn-ea"/>
              </a:rPr>
              <a:t>음수 반환</a:t>
            </a:r>
          </a:p>
        </p:txBody>
      </p:sp>
    </p:spTree>
    <p:extLst>
      <p:ext uri="{BB962C8B-B14F-4D97-AF65-F5344CB8AC3E}">
        <p14:creationId xmlns:p14="http://schemas.microsoft.com/office/powerpoint/2010/main" val="42649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>
              <a:defRPr/>
            </a:pPr>
            <a:r>
              <a:rPr kumimoji="1" altLang="ko-KR" dirty="0" err="1"/>
              <a:t>strcpy</a:t>
            </a:r>
            <a:r>
              <a:rPr kumimoji="1" altLang="ko-KR" dirty="0"/>
              <a:t>() – </a:t>
            </a:r>
            <a:r>
              <a:rPr kumimoji="1" lang="ko-KR" altLang="en-US" dirty="0"/>
              <a:t>문자열 복사</a:t>
            </a: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592027B-6519-4BFD-A6EB-22CE70D46639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8213" y="1268413"/>
            <a:ext cx="5688012" cy="4000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2000" b="1" dirty="0">
                <a:latin typeface="+mn-ea"/>
              </a:rPr>
              <a:t>char* </a:t>
            </a:r>
            <a:r>
              <a:rPr lang="en-US" altLang="ko-KR" sz="2000" b="1" dirty="0" err="1">
                <a:latin typeface="+mn-ea"/>
              </a:rPr>
              <a:t>strcpy</a:t>
            </a:r>
            <a:r>
              <a:rPr lang="en-US" altLang="ko-KR" sz="2000" b="1" dirty="0">
                <a:latin typeface="+mn-ea"/>
              </a:rPr>
              <a:t>(char* s1, const char* s2)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8213" y="2276476"/>
            <a:ext cx="5688012" cy="1108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</a:rPr>
              <a:t>char s1[30];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</a:rPr>
              <a:t>char s2[] = </a:t>
            </a:r>
            <a:r>
              <a:rPr lang="en-US" altLang="ko-KR" sz="1600" dirty="0"/>
              <a:t>"</a:t>
            </a:r>
            <a:r>
              <a:rPr lang="en-US" altLang="ko-KR" sz="1600" dirty="0">
                <a:latin typeface="+mn-ea"/>
              </a:rPr>
              <a:t>Good Day</a:t>
            </a:r>
            <a:r>
              <a:rPr lang="en-US" altLang="ko-KR" sz="1600" dirty="0"/>
              <a:t>"</a:t>
            </a:r>
            <a:r>
              <a:rPr lang="en-US" altLang="ko-KR" sz="1600" dirty="0">
                <a:latin typeface="+mn-ea"/>
              </a:rPr>
              <a:t>;</a:t>
            </a:r>
          </a:p>
          <a:p>
            <a:pPr eaLnBrk="1" latinLnBrk="1" hangingPunct="1">
              <a:defRPr/>
            </a:pPr>
            <a:endParaRPr lang="en-US" altLang="ko-KR" sz="16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dirty="0" err="1">
                <a:latin typeface="+mn-ea"/>
              </a:rPr>
              <a:t>strcpy</a:t>
            </a:r>
            <a:r>
              <a:rPr lang="en-US" altLang="ko-KR" sz="1600" dirty="0">
                <a:latin typeface="+mn-ea"/>
              </a:rPr>
              <a:t>(s1, s2);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3425826"/>
            <a:ext cx="60483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32025" y="6022976"/>
            <a:ext cx="5689600" cy="64611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dirty="0" err="1">
                <a:latin typeface="+mn-ea"/>
              </a:rPr>
              <a:t>strcpy</a:t>
            </a:r>
            <a:r>
              <a:rPr lang="en-US" altLang="ko-KR" dirty="0">
                <a:latin typeface="+mn-ea"/>
              </a:rPr>
              <a:t>(s1, </a:t>
            </a:r>
            <a:r>
              <a:rPr lang="en-US" altLang="ko-KR" dirty="0"/>
              <a:t>"</a:t>
            </a:r>
            <a:r>
              <a:rPr lang="en-US" altLang="ko-KR" dirty="0">
                <a:latin typeface="+mn-ea"/>
              </a:rPr>
              <a:t>Hello</a:t>
            </a:r>
            <a:r>
              <a:rPr lang="en-US" altLang="ko-KR" dirty="0"/>
              <a:t>"</a:t>
            </a:r>
            <a:r>
              <a:rPr lang="en-US" altLang="ko-KR" dirty="0">
                <a:latin typeface="+mn-ea"/>
              </a:rPr>
              <a:t>);  </a:t>
            </a:r>
          </a:p>
          <a:p>
            <a:pPr eaLnBrk="1" latinLnBrk="1" hangingPunct="1">
              <a:defRPr/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/>
              <a:t>"</a:t>
            </a:r>
            <a:r>
              <a:rPr lang="en-US" altLang="ko-KR" dirty="0">
                <a:latin typeface="+mn-ea"/>
              </a:rPr>
              <a:t>%s</a:t>
            </a:r>
            <a:r>
              <a:rPr lang="en-US" altLang="ko-KR" dirty="0"/>
              <a:t>"</a:t>
            </a:r>
            <a:r>
              <a:rPr lang="en-US" altLang="ko-KR" dirty="0">
                <a:latin typeface="+mn-ea"/>
              </a:rPr>
              <a:t> ,s1); // </a:t>
            </a:r>
            <a:r>
              <a:rPr lang="ko-KR" altLang="en-US" dirty="0">
                <a:latin typeface="+mn-ea"/>
              </a:rPr>
              <a:t>결과는</a:t>
            </a:r>
            <a:r>
              <a:rPr lang="en-US" altLang="ko-KR" dirty="0">
                <a:latin typeface="+mn-ea"/>
              </a:rPr>
              <a:t>??</a:t>
            </a:r>
            <a:endParaRPr lang="ko-KR" altLang="en-US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08214" y="1773239"/>
            <a:ext cx="6624637" cy="33813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>
                <a:latin typeface="+mn-ea"/>
              </a:rPr>
              <a:t>앞 문자열의 처음에 </a:t>
            </a:r>
            <a:r>
              <a:rPr lang="ko-KR" altLang="en-US" sz="1600" b="1" dirty="0" err="1">
                <a:latin typeface="+mn-ea"/>
              </a:rPr>
              <a:t>뒷</a:t>
            </a:r>
            <a:r>
              <a:rPr lang="ko-KR" altLang="en-US" sz="1600" b="1" dirty="0">
                <a:latin typeface="+mn-ea"/>
              </a:rPr>
              <a:t> 문자열을 복사하여 그 복사된 문자열을 반환 </a:t>
            </a:r>
          </a:p>
        </p:txBody>
      </p:sp>
    </p:spTree>
    <p:extLst>
      <p:ext uri="{BB962C8B-B14F-4D97-AF65-F5344CB8AC3E}">
        <p14:creationId xmlns:p14="http://schemas.microsoft.com/office/powerpoint/2010/main" val="10903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altLang="ko-KR" dirty="0" err="1"/>
              <a:t>strcat</a:t>
            </a:r>
            <a:r>
              <a:rPr altLang="ko-KR" dirty="0"/>
              <a:t>() – </a:t>
            </a:r>
            <a:r>
              <a:rPr lang="ko-KR" altLang="en-US" dirty="0"/>
              <a:t>문자열 연결</a:t>
            </a:r>
          </a:p>
        </p:txBody>
      </p:sp>
      <p:sp>
        <p:nvSpPr>
          <p:cNvPr id="2560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30D95AF-AD63-4CAE-9087-24CEF45137ED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8213" y="1268413"/>
            <a:ext cx="5688012" cy="4000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2000" b="1" dirty="0">
                <a:latin typeface="+mn-ea"/>
              </a:rPr>
              <a:t>char* </a:t>
            </a:r>
            <a:r>
              <a:rPr lang="en-US" altLang="ko-KR" sz="2000" b="1" dirty="0" err="1">
                <a:latin typeface="+mn-ea"/>
              </a:rPr>
              <a:t>strcat</a:t>
            </a:r>
            <a:r>
              <a:rPr lang="en-US" altLang="ko-KR" sz="2000" b="1" dirty="0">
                <a:latin typeface="+mn-ea"/>
              </a:rPr>
              <a:t>(char* s1, const char* s2)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25605" name="그룹 63"/>
          <p:cNvGrpSpPr>
            <a:grpSpLocks/>
          </p:cNvGrpSpPr>
          <p:nvPr/>
        </p:nvGrpSpPr>
        <p:grpSpPr bwMode="auto">
          <a:xfrm>
            <a:off x="2208214" y="3933826"/>
            <a:ext cx="7991475" cy="2447925"/>
            <a:chOff x="611560" y="3501008"/>
            <a:chExt cx="7992888" cy="2448272"/>
          </a:xfrm>
        </p:grpSpPr>
        <p:sp>
          <p:nvSpPr>
            <p:cNvPr id="7" name="TextBox 6"/>
            <p:cNvSpPr txBox="1"/>
            <p:nvPr/>
          </p:nvSpPr>
          <p:spPr>
            <a:xfrm>
              <a:off x="756048" y="3645491"/>
              <a:ext cx="358838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H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4886" y="3645491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E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313" y="3645491"/>
              <a:ext cx="360426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L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5738" y="3645491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L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6165" y="3645491"/>
              <a:ext cx="358838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O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004" y="3645491"/>
              <a:ext cx="360426" cy="3985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\0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5429" y="3645491"/>
              <a:ext cx="360427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5856" y="3645491"/>
              <a:ext cx="360426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36282" y="3645491"/>
              <a:ext cx="360427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6708" y="3645491"/>
              <a:ext cx="358838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5547" y="3645491"/>
              <a:ext cx="360426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5973" y="3645491"/>
              <a:ext cx="360427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76399" y="3645491"/>
              <a:ext cx="360426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36825" y="3645491"/>
              <a:ext cx="358838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6048" y="4077353"/>
              <a:ext cx="1381369" cy="400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s1-before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6090" y="3645491"/>
              <a:ext cx="360426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W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6516" y="3645491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O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76943" y="3645491"/>
              <a:ext cx="358838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R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5781" y="3645491"/>
              <a:ext cx="360426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L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96207" y="3645491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D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56633" y="3645491"/>
              <a:ext cx="360426" cy="3985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\0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56090" y="4077353"/>
              <a:ext cx="1382956" cy="400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s2-before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6048" y="5117312"/>
              <a:ext cx="358838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H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14886" y="5117312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E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5313" y="5117312"/>
              <a:ext cx="360426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L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35738" y="5117312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L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6165" y="5117312"/>
              <a:ext cx="358838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O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6048" y="5549173"/>
              <a:ext cx="1381369" cy="400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s1-before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6090" y="5117312"/>
              <a:ext cx="360426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W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16516" y="5117312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O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76943" y="5117312"/>
              <a:ext cx="358838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R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781" y="5117312"/>
              <a:ext cx="360426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L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6207" y="5117312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D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56633" y="5117312"/>
              <a:ext cx="360426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\0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56090" y="5549173"/>
              <a:ext cx="1382956" cy="400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s2-before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55004" y="5117312"/>
              <a:ext cx="360426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W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15429" y="5117312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O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75856" y="5117312"/>
              <a:ext cx="360426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R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36282" y="5117312"/>
              <a:ext cx="360427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L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96708" y="5117312"/>
              <a:ext cx="358838" cy="40010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000" b="1" dirty="0">
                  <a:latin typeface="+mn-ea"/>
                </a:rPr>
                <a:t>D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547" y="5117312"/>
              <a:ext cx="360426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\0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5973" y="5117312"/>
              <a:ext cx="360427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76399" y="5117312"/>
              <a:ext cx="360426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36825" y="5117312"/>
              <a:ext cx="358838" cy="40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11560" y="3501008"/>
              <a:ext cx="7992888" cy="244827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6048" y="4509214"/>
              <a:ext cx="7561012" cy="4001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2000" b="1" dirty="0" err="1">
                  <a:latin typeface="+mn-ea"/>
                </a:rPr>
                <a:t>strcat</a:t>
              </a:r>
              <a:r>
                <a:rPr lang="en-US" altLang="ko-KR" sz="2000" b="1" dirty="0">
                  <a:latin typeface="+mn-ea"/>
                </a:rPr>
                <a:t>(s1, s2)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208213" y="2565400"/>
            <a:ext cx="5688012" cy="12001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dirty="0">
                <a:latin typeface="+mn-ea"/>
              </a:rPr>
              <a:t>char s1[30] = </a:t>
            </a:r>
            <a:r>
              <a:rPr lang="en-US" altLang="ko-KR" dirty="0"/>
              <a:t>"</a:t>
            </a:r>
            <a:r>
              <a:rPr lang="en-US" altLang="ko-KR" dirty="0">
                <a:latin typeface="+mn-ea"/>
              </a:rPr>
              <a:t>HELLO</a:t>
            </a:r>
            <a:r>
              <a:rPr lang="en-US" altLang="ko-KR" dirty="0"/>
              <a:t>"</a:t>
            </a:r>
            <a:r>
              <a:rPr lang="en-US" altLang="ko-KR" dirty="0">
                <a:latin typeface="+mn-ea"/>
              </a:rPr>
              <a:t>;</a:t>
            </a:r>
          </a:p>
          <a:p>
            <a:pPr eaLnBrk="1" latinLnBrk="1" hangingPunct="1">
              <a:defRPr/>
            </a:pPr>
            <a:r>
              <a:rPr lang="en-US" altLang="ko-KR" dirty="0">
                <a:latin typeface="+mn-ea"/>
              </a:rPr>
              <a:t>char s2[] = </a:t>
            </a:r>
            <a:r>
              <a:rPr lang="en-US" altLang="ko-KR" dirty="0"/>
              <a:t>"</a:t>
            </a:r>
            <a:r>
              <a:rPr lang="en-US" altLang="ko-KR" dirty="0">
                <a:latin typeface="+mn-ea"/>
              </a:rPr>
              <a:t>WORLD</a:t>
            </a:r>
            <a:r>
              <a:rPr lang="en-US" altLang="ko-KR" dirty="0"/>
              <a:t>"</a:t>
            </a:r>
            <a:r>
              <a:rPr lang="en-US" altLang="ko-KR" dirty="0">
                <a:latin typeface="+mn-ea"/>
              </a:rPr>
              <a:t>;</a:t>
            </a:r>
          </a:p>
          <a:p>
            <a:pPr eaLnBrk="1" latinLnBrk="1" hangingPunct="1">
              <a:defRPr/>
            </a:pPr>
            <a:endParaRPr lang="en-US" altLang="ko-KR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dirty="0" err="1">
                <a:latin typeface="+mn-ea"/>
              </a:rPr>
              <a:t>strcat</a:t>
            </a:r>
            <a:r>
              <a:rPr lang="en-US" altLang="ko-KR" dirty="0">
                <a:latin typeface="+mn-ea"/>
              </a:rPr>
              <a:t>(s1, s2);</a:t>
            </a:r>
            <a:endParaRPr lang="ko-KR" altLang="en-US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8214" y="1773238"/>
            <a:ext cx="7991475" cy="5842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>
                <a:latin typeface="+mn-ea"/>
              </a:rPr>
              <a:t>앞 문자열의 마지막 </a:t>
            </a:r>
            <a:r>
              <a:rPr lang="en-US" altLang="ko-KR" sz="1600" b="1" dirty="0">
                <a:latin typeface="+mn-ea"/>
              </a:rPr>
              <a:t>NULL </a:t>
            </a:r>
            <a:r>
              <a:rPr lang="ko-KR" altLang="en-US" sz="1600" b="1" dirty="0">
                <a:latin typeface="+mn-ea"/>
              </a:rPr>
              <a:t>문자에서부터 </a:t>
            </a:r>
            <a:r>
              <a:rPr lang="ko-KR" altLang="en-US" sz="1600" b="1" dirty="0" err="1">
                <a:latin typeface="+mn-ea"/>
              </a:rPr>
              <a:t>뒷</a:t>
            </a:r>
            <a:r>
              <a:rPr lang="ko-KR" altLang="en-US" sz="1600" b="1" dirty="0">
                <a:latin typeface="+mn-ea"/>
              </a:rPr>
              <a:t> 문자열의 </a:t>
            </a:r>
            <a:r>
              <a:rPr lang="en-US" altLang="ko-KR" sz="1600" b="1" dirty="0">
                <a:latin typeface="+mn-ea"/>
              </a:rPr>
              <a:t>NULL </a:t>
            </a:r>
            <a:r>
              <a:rPr lang="ko-KR" altLang="en-US" sz="1600" b="1" dirty="0">
                <a:latin typeface="+mn-ea"/>
              </a:rPr>
              <a:t>문자까지 연결하여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 eaLnBrk="1" latinLnBrk="1" hangingPunct="1">
              <a:defRPr/>
            </a:pPr>
            <a:r>
              <a:rPr lang="ko-KR" altLang="en-US" sz="1600" b="1" dirty="0">
                <a:latin typeface="+mn-ea"/>
              </a:rPr>
              <a:t>앞의 문자열 주소를 반환 </a:t>
            </a:r>
          </a:p>
        </p:txBody>
      </p:sp>
    </p:spTree>
    <p:extLst>
      <p:ext uri="{BB962C8B-B14F-4D97-AF65-F5344CB8AC3E}">
        <p14:creationId xmlns:p14="http://schemas.microsoft.com/office/powerpoint/2010/main" val="1552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idx="1"/>
          </p:nvPr>
        </p:nvSpPr>
        <p:spPr>
          <a:xfrm>
            <a:off x="1981200" y="1801813"/>
            <a:ext cx="8229600" cy="4525962"/>
          </a:xfrm>
        </p:spPr>
        <p:txBody>
          <a:bodyPr/>
          <a:lstStyle/>
          <a:p>
            <a:r>
              <a:rPr altLang="ko-KR" smtClean="0"/>
              <a:t>An array of character pointers is quite useful for working with an array of strings</a:t>
            </a:r>
          </a:p>
          <a:p>
            <a:pPr lvl="1"/>
            <a:r>
              <a:rPr altLang="ko-KR"/>
              <a:t>char *season[4];</a:t>
            </a:r>
          </a:p>
          <a:p>
            <a:pPr lvl="2"/>
            <a:r>
              <a:rPr altLang="ko-KR"/>
              <a:t>Create an array of four elements</a:t>
            </a:r>
          </a:p>
          <a:p>
            <a:pPr lvl="2"/>
            <a:r>
              <a:rPr altLang="ko-KR"/>
              <a:t>Each element is a pointer to a character</a:t>
            </a:r>
          </a:p>
          <a:p>
            <a:pPr lvl="2"/>
            <a:r>
              <a:rPr altLang="ko-KR"/>
              <a:t>Each pointer can be assigned to a pointer to string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altLang="ko-KR"/>
              <a:t>Arrays of String</a:t>
            </a:r>
            <a:endParaRPr lang="ko-KR" altLang="en-US" dirty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840C61F8-084B-40CB-A01D-7256B88734F6}" type="slidenum">
              <a:rPr lang="en-US" altLang="ko-KR" sz="1200">
                <a:solidFill>
                  <a:srgbClr val="898989"/>
                </a:solidFill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064" y="4500564"/>
            <a:ext cx="3500437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2400" dirty="0">
                <a:latin typeface="+mn-ea"/>
              </a:rPr>
              <a:t>char *season[4];</a:t>
            </a:r>
          </a:p>
          <a:p>
            <a:pPr eaLnBrk="1" latinLnBrk="1" hangingPunct="1">
              <a:defRPr/>
            </a:pPr>
            <a:r>
              <a:rPr lang="en-US" altLang="ko-KR" sz="2400" dirty="0">
                <a:latin typeface="+mn-ea"/>
              </a:rPr>
              <a:t>season[0] = "Spring";</a:t>
            </a:r>
          </a:p>
          <a:p>
            <a:pPr eaLnBrk="1" latinLnBrk="1" hangingPunct="1">
              <a:defRPr/>
            </a:pPr>
            <a:r>
              <a:rPr lang="en-US" altLang="ko-KR" sz="2400" dirty="0">
                <a:latin typeface="+mn-ea"/>
              </a:rPr>
              <a:t>season[1] = "Summer";</a:t>
            </a:r>
          </a:p>
          <a:p>
            <a:pPr eaLnBrk="1" latinLnBrk="1" hangingPunct="1">
              <a:defRPr/>
            </a:pPr>
            <a:r>
              <a:rPr lang="en-US" altLang="ko-KR" sz="2400" dirty="0">
                <a:latin typeface="+mn-ea"/>
              </a:rPr>
              <a:t>season[2] = "Fall";</a:t>
            </a:r>
          </a:p>
          <a:p>
            <a:pPr eaLnBrk="1" latinLnBrk="1" hangingPunct="1">
              <a:defRPr/>
            </a:pPr>
            <a:r>
              <a:rPr lang="en-US" altLang="ko-KR" sz="2400" dirty="0">
                <a:latin typeface="+mn-ea"/>
              </a:rPr>
              <a:t>season[3] = "Winter";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810250" y="4500564"/>
          <a:ext cx="476250" cy="187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43" marR="91443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43" marR="91443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91443" marR="91443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738939" y="4500564"/>
          <a:ext cx="340518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\0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6310314" y="4684714"/>
            <a:ext cx="428625" cy="15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738939" y="5030789"/>
          <a:ext cx="340518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\0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6310314" y="5214939"/>
            <a:ext cx="428625" cy="15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738938" y="5511801"/>
          <a:ext cx="243205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91431" marR="9143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1" marR="9143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</a:t>
                      </a:r>
                      <a:endParaRPr lang="ko-KR" altLang="en-US" sz="1400" dirty="0"/>
                    </a:p>
                  </a:txBody>
                  <a:tcPr marL="91431" marR="9143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</a:t>
                      </a:r>
                      <a:endParaRPr lang="ko-KR" altLang="en-US" sz="1400" dirty="0"/>
                    </a:p>
                  </a:txBody>
                  <a:tcPr marL="91431" marR="9143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\0</a:t>
                      </a:r>
                      <a:endParaRPr lang="ko-KR" altLang="en-US" sz="1400" dirty="0"/>
                    </a:p>
                  </a:txBody>
                  <a:tcPr marL="91431" marR="9143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6310314" y="5695950"/>
            <a:ext cx="428625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738939" y="5959476"/>
          <a:ext cx="340518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\0</a:t>
                      </a:r>
                      <a:endParaRPr lang="ko-KR" altLang="en-US" sz="14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6310314" y="6143625"/>
            <a:ext cx="428625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67376" y="6357939"/>
            <a:ext cx="7425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j-lt"/>
              </a:rPr>
              <a:t>season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70C0"/>
                </a:solidFill>
              </a:rPr>
              <a:t>문자열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50519" y="2383723"/>
            <a:ext cx="5285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다음 시간에는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문자열 함수 코드</a:t>
            </a:r>
            <a:r>
              <a:rPr lang="ko-KR" altLang="en-US" b="1" dirty="0" smtClean="0">
                <a:solidFill>
                  <a:schemeClr val="bg1"/>
                </a:solidFill>
              </a:rPr>
              <a:t>를 리뷰하고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문자열 함수 관련 기출</a:t>
            </a:r>
            <a:r>
              <a:rPr lang="ko-KR" altLang="en-US" b="1" dirty="0" smtClean="0">
                <a:solidFill>
                  <a:schemeClr val="bg1"/>
                </a:solidFill>
              </a:rPr>
              <a:t>을 풀어보도록 하겠습니다</a:t>
            </a:r>
            <a:r>
              <a:rPr lang="en-US" altLang="ko-KR" b="1" dirty="0" smtClean="0">
                <a:solidFill>
                  <a:schemeClr val="bg1"/>
                </a:solidFill>
              </a:rPr>
              <a:t>!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23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70602" y="32169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252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842654" y="21023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Assignment</a:t>
            </a:r>
          </a:p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review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02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Linked list_prob.1</a:t>
            </a:r>
            <a:endParaRPr lang="en-US" altLang="ko-KR" sz="2000" b="1" dirty="0" smtClean="0">
              <a:solidFill>
                <a:srgbClr val="FFFF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86407" y="2383723"/>
            <a:ext cx="5413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만약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수업 시간에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링크드</a:t>
            </a:r>
            <a:r>
              <a:rPr lang="ko-KR" altLang="en-US" b="1" dirty="0" smtClean="0">
                <a:solidFill>
                  <a:srgbClr val="FFFF00"/>
                </a:solidFill>
              </a:rPr>
              <a:t> 리스트 </a:t>
            </a:r>
            <a:r>
              <a:rPr lang="ko-KR" altLang="en-US" b="1" dirty="0" smtClean="0">
                <a:solidFill>
                  <a:schemeClr val="bg1"/>
                </a:solidFill>
              </a:rPr>
              <a:t>진도가 나간다면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양방향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링크드</a:t>
            </a:r>
            <a:r>
              <a:rPr lang="ko-KR" altLang="en-US" b="1" dirty="0" smtClean="0">
                <a:solidFill>
                  <a:schemeClr val="bg1"/>
                </a:solidFill>
              </a:rPr>
              <a:t> 리스트 설명하고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링크드</a:t>
            </a:r>
            <a:r>
              <a:rPr lang="ko-KR" altLang="en-US" b="1" dirty="0" smtClean="0">
                <a:solidFill>
                  <a:schemeClr val="bg1"/>
                </a:solidFill>
              </a:rPr>
              <a:t> 리스트 기출 풀이를 하겠습니다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1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Linked list_prob.2</a:t>
            </a:r>
            <a:endParaRPr lang="en-US" altLang="ko-KR" sz="2000" b="1" dirty="0" smtClean="0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86407" y="2383723"/>
            <a:ext cx="5413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만약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수업 시간에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링크드</a:t>
            </a:r>
            <a:r>
              <a:rPr lang="ko-KR" altLang="en-US" b="1" dirty="0" smtClean="0">
                <a:solidFill>
                  <a:srgbClr val="FFFF00"/>
                </a:solidFill>
              </a:rPr>
              <a:t> 리스트 </a:t>
            </a:r>
            <a:r>
              <a:rPr lang="ko-KR" altLang="en-US" b="1" dirty="0" smtClean="0">
                <a:solidFill>
                  <a:schemeClr val="bg1"/>
                </a:solidFill>
              </a:rPr>
              <a:t>진도가 나간다면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양방향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링크드</a:t>
            </a:r>
            <a:r>
              <a:rPr lang="ko-KR" altLang="en-US" b="1" dirty="0" smtClean="0">
                <a:solidFill>
                  <a:schemeClr val="bg1"/>
                </a:solidFill>
              </a:rPr>
              <a:t> 리스트 설명하고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링크드</a:t>
            </a:r>
            <a:r>
              <a:rPr lang="ko-KR" altLang="en-US" b="1" dirty="0" smtClean="0">
                <a:solidFill>
                  <a:schemeClr val="bg1"/>
                </a:solidFill>
              </a:rPr>
              <a:t> 리스트 기출 풀이를 하겠습니다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2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7265" y="1507897"/>
            <a:ext cx="535274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정렬이란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배열 안의 원소를 순서대로 나열하는</a:t>
            </a:r>
            <a:r>
              <a:rPr lang="ko-KR" altLang="en-US" b="1" dirty="0">
                <a:solidFill>
                  <a:schemeClr val="bg1"/>
                </a:solidFill>
              </a:rPr>
              <a:t> 것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FFC000"/>
                </a:solidFill>
              </a:rPr>
              <a:t>“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버블 정렬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”</a:t>
            </a:r>
          </a:p>
          <a:p>
            <a:pPr algn="ctr"/>
            <a:r>
              <a:rPr lang="en-US" altLang="ko-KR" sz="1200" b="1" dirty="0" smtClean="0">
                <a:solidFill>
                  <a:srgbClr val="FFC000"/>
                </a:solidFill>
              </a:rPr>
              <a:t>“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선택 정렬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“</a:t>
            </a:r>
          </a:p>
          <a:p>
            <a:pPr algn="ctr"/>
            <a:r>
              <a:rPr lang="en-US" altLang="ko-KR" sz="1200" b="1" dirty="0" smtClean="0">
                <a:solidFill>
                  <a:srgbClr val="FFC000"/>
                </a:solidFill>
              </a:rPr>
              <a:t>“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삽입 정렬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”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합병 정렬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수업 순서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#1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알고리즘 동영상 시청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#2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보충 설명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#3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코드 리뷰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▼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기출문제 풀이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0012" y="6301571"/>
            <a:ext cx="336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https://hsp1116.tistory.com/33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59391" y="6024572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정렬에 대한 설명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&amp; gif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3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1347" y="9181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C000"/>
                </a:solidFill>
              </a:rPr>
              <a:t>버블정렬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pic>
        <p:nvPicPr>
          <p:cNvPr id="4098" name="Picture 2" descr="https://t1.daumcdn.net/cfile/tistory/275F9A4A545095BD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56" y="2143963"/>
            <a:ext cx="5570159" cy="45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t1.daumcdn.net/cfile/tistory/2413054D545095E0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19" y="2143963"/>
            <a:ext cx="4426287" cy="45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96456" y="1774631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앞의 원소부터 시작해서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바로 다음 원소와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대소비교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68498" y="1774631"/>
            <a:ext cx="4593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For</a:t>
            </a:r>
            <a:r>
              <a:rPr lang="ko-KR" altLang="en-US" b="1" dirty="0" smtClean="0">
                <a:solidFill>
                  <a:schemeClr val="bg1"/>
                </a:solidFill>
              </a:rPr>
              <a:t>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err="1" smtClean="0">
                <a:solidFill>
                  <a:schemeClr val="bg1"/>
                </a:solidFill>
              </a:rPr>
              <a:t>번마다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뒤에는 제일 큰 원소 배치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16361" y="103970"/>
            <a:ext cx="529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https://www.youtube.com/watch?v=YbsQiiubO74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6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1346" y="9181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C000"/>
                </a:solidFill>
              </a:rPr>
              <a:t>선택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정렬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82287" y="918120"/>
            <a:ext cx="4632040" cy="5864063"/>
            <a:chOff x="4253342" y="1287451"/>
            <a:chExt cx="3828475" cy="5343231"/>
          </a:xfrm>
        </p:grpSpPr>
        <p:sp>
          <p:nvSpPr>
            <p:cNvPr id="2" name="직사각형 1"/>
            <p:cNvSpPr/>
            <p:nvPr/>
          </p:nvSpPr>
          <p:spPr>
            <a:xfrm>
              <a:off x="4253342" y="1287452"/>
              <a:ext cx="3828475" cy="5307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https://gmlwjd9405.github.io/images/algorithm-selection-sort/selection-sor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343" y="1287451"/>
              <a:ext cx="3828474" cy="5343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333818" y="3480819"/>
            <a:ext cx="3050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직접 보는게 이해가 쉬울 것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03217" y="25568"/>
            <a:ext cx="5388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https://www.youtube.com/watch?v=uCUu3fF5Dws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8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1347" y="9181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C000"/>
                </a:solidFill>
              </a:rPr>
              <a:t>삽입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정렬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pic>
        <p:nvPicPr>
          <p:cNvPr id="2050" name="Picture 2" descr="정렬 알고리즘] Insertion Sort(삽입정렬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01" y="1287452"/>
            <a:ext cx="5072207" cy="513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92985" y="113206"/>
            <a:ext cx="5299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www.youtube.com/watch?v=16I9Z7bS1iM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분 </a:t>
            </a:r>
            <a:r>
              <a:rPr lang="en-US" altLang="ko-KR" dirty="0" smtClean="0">
                <a:solidFill>
                  <a:schemeClr val="bg1"/>
                </a:solidFill>
              </a:rPr>
              <a:t>45</a:t>
            </a:r>
            <a:r>
              <a:rPr lang="ko-KR" altLang="en-US" dirty="0" smtClean="0">
                <a:solidFill>
                  <a:schemeClr val="bg1"/>
                </a:solidFill>
              </a:rPr>
              <a:t>초 </a:t>
            </a:r>
            <a:r>
              <a:rPr lang="en-US" altLang="ko-KR" dirty="0" smtClean="0">
                <a:solidFill>
                  <a:schemeClr val="bg1"/>
                </a:solidFill>
              </a:rPr>
              <a:t>~ 4</a:t>
            </a:r>
            <a:r>
              <a:rPr lang="ko-KR" altLang="en-US" dirty="0" smtClean="0">
                <a:solidFill>
                  <a:schemeClr val="bg1"/>
                </a:solidFill>
              </a:rPr>
              <a:t>분 </a:t>
            </a:r>
            <a:r>
              <a:rPr lang="en-US" altLang="ko-KR" dirty="0" smtClean="0">
                <a:solidFill>
                  <a:schemeClr val="bg1"/>
                </a:solidFill>
              </a:rPr>
              <a:t>25</a:t>
            </a:r>
            <a:r>
              <a:rPr lang="ko-KR" altLang="en-US" dirty="0" smtClean="0">
                <a:solidFill>
                  <a:schemeClr val="bg1"/>
                </a:solidFill>
              </a:rPr>
              <a:t>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0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201" y="286870"/>
            <a:ext cx="5897238" cy="63234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0183" y="2848425"/>
            <a:ext cx="540808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2011 [6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Sort an array of integers in an ascending order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Using a </a:t>
            </a:r>
            <a:r>
              <a:rPr lang="en-US" altLang="ko-KR" b="1" dirty="0" smtClean="0">
                <a:solidFill>
                  <a:srgbClr val="FFC000"/>
                </a:solidFill>
              </a:rPr>
              <a:t>selection sort</a:t>
            </a:r>
          </a:p>
          <a:p>
            <a:pPr algn="ctr"/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ascending order ==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오름차순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Swap_value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에는 포인터 단위를 넣으세요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70201" y="286870"/>
            <a:ext cx="3813295" cy="2209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6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38" y="3300457"/>
            <a:ext cx="4848225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88353" y="1619960"/>
            <a:ext cx="76411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2011 [5</a:t>
            </a:r>
            <a:r>
              <a:rPr lang="ko-KR" altLang="en-US" b="1" dirty="0" smtClean="0">
                <a:solidFill>
                  <a:schemeClr val="bg1"/>
                </a:solidFill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Write the sorting steps of this array using </a:t>
            </a:r>
            <a:r>
              <a:rPr lang="en-US" altLang="ko-KR" b="1" dirty="0" smtClean="0">
                <a:solidFill>
                  <a:srgbClr val="FFC000"/>
                </a:solidFill>
              </a:rPr>
              <a:t>insertion sort </a:t>
            </a:r>
            <a:r>
              <a:rPr lang="en-US" altLang="ko-KR" b="1" dirty="0" smtClean="0">
                <a:solidFill>
                  <a:schemeClr val="bg1"/>
                </a:solidFill>
              </a:rPr>
              <a:t>algorithm.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23, 78, 45, 8, 32, 56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2020-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프로그래밍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SMP 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870822"/>
            <a:ext cx="8439150" cy="4514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44090" y="918120"/>
            <a:ext cx="88374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2014 [5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아래의 함수는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bubble sort algorithm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사용하여 배열을 오름차순으로 정렬한다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뒤에서부터 시작한다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1060</Words>
  <Application>Microsoft Office PowerPoint</Application>
  <PresentationFormat>와이드스크린</PresentationFormat>
  <Paragraphs>308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Strings</vt:lpstr>
      <vt:lpstr>Strings - Declarations</vt:lpstr>
      <vt:lpstr>PowerPoint 프레젠테이션</vt:lpstr>
      <vt:lpstr>Strings - functions</vt:lpstr>
      <vt:lpstr>strcmp() – 문자열 비교</vt:lpstr>
      <vt:lpstr>strcpy() – 문자열 복사</vt:lpstr>
      <vt:lpstr>strcat() – 문자열 연결</vt:lpstr>
      <vt:lpstr>Arrays of 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이신범</dc:creator>
  <cp:lastModifiedBy>이신범</cp:lastModifiedBy>
  <cp:revision>33</cp:revision>
  <dcterms:created xsi:type="dcterms:W3CDTF">2020-05-26T13:48:46Z</dcterms:created>
  <dcterms:modified xsi:type="dcterms:W3CDTF">2020-05-27T09:55:38Z</dcterms:modified>
</cp:coreProperties>
</file>