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258" r:id="rId4"/>
    <p:sldId id="257" r:id="rId5"/>
    <p:sldId id="259" r:id="rId6"/>
    <p:sldId id="260" r:id="rId7"/>
    <p:sldId id="261" r:id="rId8"/>
    <p:sldId id="267" r:id="rId9"/>
    <p:sldId id="277" r:id="rId10"/>
    <p:sldId id="268" r:id="rId11"/>
    <p:sldId id="269" r:id="rId12"/>
    <p:sldId id="271" r:id="rId13"/>
    <p:sldId id="272" r:id="rId14"/>
    <p:sldId id="270" r:id="rId15"/>
    <p:sldId id="280" r:id="rId16"/>
    <p:sldId id="276" r:id="rId17"/>
    <p:sldId id="273" r:id="rId18"/>
    <p:sldId id="274" r:id="rId19"/>
    <p:sldId id="275" r:id="rId20"/>
    <p:sldId id="281" r:id="rId21"/>
    <p:sldId id="282" r:id="rId22"/>
    <p:sldId id="283" r:id="rId23"/>
    <p:sldId id="284" r:id="rId24"/>
    <p:sldId id="288" r:id="rId25"/>
    <p:sldId id="287" r:id="rId26"/>
    <p:sldId id="286" r:id="rId27"/>
    <p:sldId id="289" r:id="rId28"/>
    <p:sldId id="285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4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3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6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5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8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148F-8915-4676-A0A4-0758765379B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9CF3-2798-436E-BB4B-0039D2D4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4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bsQiiubO7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CUu3fF5Dw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6I9Z7bS1i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6073" y="3753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언어 기초 총 복습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2020-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프로그래밍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200" b="1" dirty="0" smtClean="0">
                <a:solidFill>
                  <a:srgbClr val="FFC000"/>
                </a:solidFill>
                <a:latin typeface="+mj-ea"/>
                <a:ea typeface="+mj-ea"/>
              </a:rPr>
              <a:t>SMP</a:t>
            </a:r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  <a:ea typeface="+mj-ea"/>
              </a:rPr>
              <a:t>회차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198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3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 내용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91226" y="564177"/>
            <a:ext cx="4823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“Random number”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44" y="1626006"/>
            <a:ext cx="66294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1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91226" y="564177"/>
            <a:ext cx="4823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“Random number”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1488141"/>
            <a:ext cx="9144000" cy="4724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3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 내용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4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5216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/>
              <a:t>반복문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8392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1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번문제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000" b="1" dirty="0">
                <a:solidFill>
                  <a:schemeClr val="bg1"/>
                </a:solidFill>
              </a:rPr>
              <a:t>7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분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+ 7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901" y="2595662"/>
            <a:ext cx="1061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C000"/>
                </a:solidFill>
              </a:rPr>
              <a:t>Prob</a:t>
            </a:r>
            <a:r>
              <a:rPr lang="en-US" altLang="ko-KR" b="1" dirty="0" smtClean="0">
                <a:solidFill>
                  <a:srgbClr val="FFC000"/>
                </a:solidFill>
              </a:rPr>
              <a:t> 1.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1932" y="1282329"/>
            <a:ext cx="1061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Prob</a:t>
            </a:r>
            <a:r>
              <a:rPr lang="en-US" altLang="ko-KR" b="1" dirty="0" smtClean="0">
                <a:solidFill>
                  <a:schemeClr val="bg1"/>
                </a:solidFill>
              </a:rPr>
              <a:t> 2.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80372" y="394899"/>
            <a:ext cx="5203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시험에 나올 것이 별로 없음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아마도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b="1" dirty="0" smtClean="0">
                <a:solidFill>
                  <a:schemeClr val="bg1"/>
                </a:solidFill>
              </a:rPr>
              <a:t> 관련한 문제가 많이 나올 것 같다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1" y="3041523"/>
            <a:ext cx="4443435" cy="1877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32" y="1718631"/>
            <a:ext cx="4400550" cy="3200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19216" y="49974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height == 'maximum width * 4' and </a:t>
            </a:r>
            <a:endParaRPr lang="en-US" altLang="ko-KR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 bottom of the flag, you need to make a block which has width == 'maximum width' */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2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2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번문제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(10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28" y="3031506"/>
            <a:ext cx="5043513" cy="1786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50923" y="2179337"/>
            <a:ext cx="6430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자연수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N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을 소인수분해 하는 프로그램을 작성하시오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60913" y="0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풀이는 </a:t>
            </a:r>
            <a:r>
              <a:rPr lang="en-US" altLang="ko-KR" b="1" dirty="0">
                <a:solidFill>
                  <a:schemeClr val="bg1"/>
                </a:solidFill>
              </a:rPr>
              <a:t>smp3</a:t>
            </a:r>
            <a:r>
              <a:rPr lang="ko-KR" altLang="en-US" b="1" dirty="0">
                <a:solidFill>
                  <a:schemeClr val="bg1"/>
                </a:solidFill>
              </a:rPr>
              <a:t>차 참고</a:t>
            </a:r>
          </a:p>
        </p:txBody>
      </p:sp>
    </p:spTree>
    <p:extLst>
      <p:ext uri="{BB962C8B-B14F-4D97-AF65-F5344CB8AC3E}">
        <p14:creationId xmlns:p14="http://schemas.microsoft.com/office/powerpoint/2010/main" val="118131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3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번문제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(20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859"/>
            <a:ext cx="3907503" cy="48651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07503" y="1682588"/>
            <a:ext cx="82844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다음은 학생의 성적을 입력 받는 프로그램이다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‘T’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명의 입력 받은 학생들의 성적을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막대 그래프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"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 나타내는 프로그램을 만들어라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단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학생의 정보는 크기가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인 구조체 배열로 관리한다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왼쪽 코드와는 크게 관계없음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 0 &lt;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성적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&lt;= 100) /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성적은 자연수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10962" y="6289091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1	</a:t>
            </a:r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2	</a:t>
            </a:r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3	…	</a:t>
            </a:r>
            <a:r>
              <a:rPr lang="ko-KR" altLang="en-US" b="1" dirty="0" smtClean="0">
                <a:solidFill>
                  <a:schemeClr val="bg1"/>
                </a:solidFill>
              </a:rPr>
              <a:t>학생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9761" y="3611398"/>
            <a:ext cx="603115" cy="253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06771" y="5398851"/>
            <a:ext cx="603115" cy="74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09568" y="3923976"/>
            <a:ext cx="41549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7131" y="50181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20036" y="0"/>
            <a:ext cx="241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풀이는 </a:t>
            </a:r>
            <a:r>
              <a:rPr lang="en-US" altLang="ko-KR" b="1" dirty="0" err="1" smtClean="0">
                <a:solidFill>
                  <a:schemeClr val="bg1"/>
                </a:solidFill>
              </a:rPr>
              <a:t>smp</a:t>
            </a:r>
            <a:r>
              <a:rPr lang="en-US" altLang="ko-KR" b="1" dirty="0" smtClean="0">
                <a:solidFill>
                  <a:schemeClr val="bg1"/>
                </a:solidFill>
              </a:rPr>
              <a:t> 6</a:t>
            </a:r>
            <a:r>
              <a:rPr lang="ko-KR" altLang="en-US" b="1" dirty="0" smtClean="0">
                <a:solidFill>
                  <a:schemeClr val="bg1"/>
                </a:solidFill>
              </a:rPr>
              <a:t>차 </a:t>
            </a:r>
            <a:r>
              <a:rPr lang="ko-KR" altLang="en-US" b="1" dirty="0">
                <a:solidFill>
                  <a:schemeClr val="bg1"/>
                </a:solidFill>
              </a:rPr>
              <a:t>참고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07503" y="3693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grade;</a:t>
            </a:r>
          </a:p>
          <a:p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 name[3];</a:t>
            </a:r>
          </a:p>
          <a:p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5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52164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/>
              <a:t>***</a:t>
            </a:r>
          </a:p>
          <a:p>
            <a:pPr algn="ctr"/>
            <a:r>
              <a:rPr lang="ko-KR" altLang="en-US" sz="6000" b="1" dirty="0" err="1" smtClean="0"/>
              <a:t>파일입출력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8131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-652508" y="2032632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latin typeface="+mn-ea"/>
              </a:rPr>
              <a:t>#include&lt;</a:t>
            </a:r>
            <a:r>
              <a:rPr lang="en-US" altLang="ko-KR" sz="1400" dirty="0" err="1" smtClean="0">
                <a:latin typeface="+mn-ea"/>
              </a:rPr>
              <a:t>stdio.h</a:t>
            </a:r>
            <a:r>
              <a:rPr lang="en-US" altLang="ko-KR" sz="1400" dirty="0" smtClean="0">
                <a:latin typeface="+mn-ea"/>
              </a:rPr>
              <a:t>&gt;</a:t>
            </a:r>
          </a:p>
          <a:p>
            <a:pPr>
              <a:defRPr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main()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char </a:t>
            </a:r>
            <a:r>
              <a:rPr lang="en-US" altLang="ko-KR" sz="1400" dirty="0" err="1" smtClean="0">
                <a:latin typeface="+mn-ea"/>
              </a:rPr>
              <a:t>ch</a:t>
            </a:r>
            <a:r>
              <a:rPr lang="en-US" altLang="ko-KR" sz="1400" dirty="0" smtClean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FILE *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infile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infile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fopen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("test.txt", "r");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if (</a:t>
            </a:r>
            <a:r>
              <a:rPr lang="en-US" altLang="ko-KR" sz="1400" dirty="0" err="1" smtClean="0">
                <a:latin typeface="+mn-ea"/>
              </a:rPr>
              <a:t>infile</a:t>
            </a:r>
            <a:r>
              <a:rPr lang="en-US" altLang="ko-KR" sz="1400" dirty="0" smtClean="0">
                <a:latin typeface="+mn-ea"/>
              </a:rPr>
              <a:t> == NULL)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	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 smtClean="0">
                <a:latin typeface="+mn-ea"/>
              </a:rPr>
              <a:t>("Cannot open file.\n");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else 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{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	while(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fscanf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infile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"%c", &amp;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ch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 != EOF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 			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 smtClean="0">
                <a:latin typeface="+mn-ea"/>
              </a:rPr>
              <a:t>("%c", </a:t>
            </a:r>
            <a:r>
              <a:rPr lang="en-US" altLang="ko-KR" sz="1400" dirty="0" err="1" smtClean="0">
                <a:latin typeface="+mn-ea"/>
              </a:rPr>
              <a:t>ch</a:t>
            </a:r>
            <a:r>
              <a:rPr lang="en-US" altLang="ko-KR" sz="1400" dirty="0" smtClean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	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fclose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infile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}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return 0;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}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29" y="2032632"/>
            <a:ext cx="48672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" b="27382"/>
          <a:stretch>
            <a:fillRect/>
          </a:stretch>
        </p:blipFill>
        <p:spPr bwMode="auto">
          <a:xfrm>
            <a:off x="6949304" y="3113719"/>
            <a:ext cx="48164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2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endParaRPr lang="ko-KR" altLang="en-US" sz="2000" b="1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38546" y="661526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#include&lt;</a:t>
            </a:r>
            <a:r>
              <a:rPr lang="en-US" altLang="ko-KR" sz="1400" b="1" dirty="0" err="1" smtClean="0">
                <a:latin typeface="+mn-ea"/>
              </a:rPr>
              <a:t>stdio.h</a:t>
            </a:r>
            <a:r>
              <a:rPr lang="en-US" altLang="ko-KR" sz="1400" b="1" dirty="0" smtClean="0">
                <a:latin typeface="+mn-ea"/>
              </a:rPr>
              <a:t>&gt;</a:t>
            </a:r>
          </a:p>
          <a:p>
            <a:pPr>
              <a:defRPr/>
            </a:pPr>
            <a:r>
              <a:rPr lang="en-US" altLang="ko-KR" sz="1400" b="1" dirty="0" err="1" smtClean="0">
                <a:latin typeface="+mn-ea"/>
              </a:rPr>
              <a:t>int</a:t>
            </a:r>
            <a:r>
              <a:rPr lang="en-US" altLang="ko-KR" sz="1400" b="1" dirty="0" smtClean="0">
                <a:latin typeface="+mn-ea"/>
              </a:rPr>
              <a:t> main()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</a:t>
            </a:r>
            <a:r>
              <a:rPr lang="en-US" altLang="ko-KR" sz="1400" b="1" dirty="0" err="1" smtClean="0">
                <a:latin typeface="+mn-ea"/>
              </a:rPr>
              <a:t>int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b="1" dirty="0" err="1" smtClean="0">
                <a:latin typeface="+mn-ea"/>
              </a:rPr>
              <a:t>i</a:t>
            </a:r>
            <a:r>
              <a:rPr lang="en-US" altLang="ko-KR" sz="1400" b="1" dirty="0" smtClean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FILE *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outfile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;</a:t>
            </a:r>
          </a:p>
          <a:p>
            <a:pPr>
              <a:defRPr/>
            </a:pPr>
            <a:endParaRPr lang="en-US" altLang="ko-KR" sz="1400" b="1" dirty="0" smtClean="0">
              <a:latin typeface="+mn-ea"/>
            </a:endParaRP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outfile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fopen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("test.txt", "w");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if (</a:t>
            </a:r>
            <a:r>
              <a:rPr lang="en-US" altLang="ko-KR" sz="1400" b="1" dirty="0" err="1" smtClean="0">
                <a:latin typeface="+mn-ea"/>
              </a:rPr>
              <a:t>outfile</a:t>
            </a:r>
            <a:r>
              <a:rPr lang="en-US" altLang="ko-KR" sz="1400" b="1" dirty="0" smtClean="0">
                <a:latin typeface="+mn-ea"/>
              </a:rPr>
              <a:t> == NULL)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	</a:t>
            </a:r>
            <a:r>
              <a:rPr lang="en-US" altLang="ko-KR" sz="1400" b="1" dirty="0" err="1" smtClean="0">
                <a:latin typeface="+mn-ea"/>
              </a:rPr>
              <a:t>printf</a:t>
            </a:r>
            <a:r>
              <a:rPr lang="en-US" altLang="ko-KR" sz="1400" b="1" dirty="0" smtClean="0">
                <a:latin typeface="+mn-ea"/>
              </a:rPr>
              <a:t>("Cannot open file.\n");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else 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{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	for (</a:t>
            </a:r>
            <a:r>
              <a:rPr lang="en-US" altLang="ko-KR" sz="1400" b="1" dirty="0" err="1" smtClean="0">
                <a:latin typeface="+mn-ea"/>
              </a:rPr>
              <a:t>i</a:t>
            </a:r>
            <a:r>
              <a:rPr lang="en-US" altLang="ko-KR" sz="1400" b="1" dirty="0" smtClean="0">
                <a:latin typeface="+mn-ea"/>
              </a:rPr>
              <a:t>=0; </a:t>
            </a:r>
            <a:r>
              <a:rPr lang="en-US" altLang="ko-KR" sz="1400" b="1" dirty="0" err="1" smtClean="0">
                <a:latin typeface="+mn-ea"/>
              </a:rPr>
              <a:t>i</a:t>
            </a:r>
            <a:r>
              <a:rPr lang="en-US" altLang="ko-KR" sz="1400" b="1" dirty="0" smtClean="0">
                <a:latin typeface="+mn-ea"/>
              </a:rPr>
              <a:t> &lt; 20; </a:t>
            </a:r>
            <a:r>
              <a:rPr lang="en-US" altLang="ko-KR" sz="1400" b="1" dirty="0" err="1" smtClean="0">
                <a:latin typeface="+mn-ea"/>
              </a:rPr>
              <a:t>i</a:t>
            </a:r>
            <a:r>
              <a:rPr lang="en-US" altLang="ko-KR" sz="1400" b="1" dirty="0" smtClean="0">
                <a:latin typeface="+mn-ea"/>
              </a:rPr>
              <a:t>++)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		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fprintf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outfile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"%d ",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i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solidFill>
                <a:srgbClr val="C00000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		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fprintf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outfile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"\n");</a:t>
            </a:r>
          </a:p>
          <a:p>
            <a:pPr>
              <a:defRPr/>
            </a:pP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		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fclose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outfile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}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return 0;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}</a:t>
            </a:r>
          </a:p>
          <a:p>
            <a:pPr>
              <a:defRPr/>
            </a:pPr>
            <a:endParaRPr lang="en-US" altLang="ko-KR" sz="1400" b="1" dirty="0" smtClean="0">
              <a:latin typeface="+mn-ea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72" y="918120"/>
            <a:ext cx="48672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86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-945472" y="1846202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latin typeface="+mn-ea"/>
              </a:rPr>
              <a:t>#include&lt;</a:t>
            </a:r>
            <a:r>
              <a:rPr lang="en-US" altLang="ko-KR" sz="1400" dirty="0" err="1" smtClean="0">
                <a:latin typeface="+mn-ea"/>
              </a:rPr>
              <a:t>stdio.h</a:t>
            </a:r>
            <a:r>
              <a:rPr lang="en-US" altLang="ko-KR" sz="1400" dirty="0" smtClean="0">
                <a:latin typeface="+mn-ea"/>
              </a:rPr>
              <a:t>&gt;</a:t>
            </a:r>
          </a:p>
          <a:p>
            <a:pPr>
              <a:defRPr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main()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</a:t>
            </a:r>
            <a:r>
              <a:rPr lang="en-US" altLang="ko-KR" sz="1400" dirty="0" smtClean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FILE *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outfile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b="1" dirty="0" err="1" smtClean="0">
                <a:latin typeface="+mn-ea"/>
              </a:rPr>
              <a:t>outfile</a:t>
            </a:r>
            <a:r>
              <a:rPr lang="en-US" altLang="ko-KR" sz="1400" b="1" dirty="0" smtClean="0">
                <a:latin typeface="+mn-ea"/>
              </a:rPr>
              <a:t> = </a:t>
            </a:r>
            <a:r>
              <a:rPr lang="en-US" altLang="ko-KR" sz="1400" b="1" dirty="0" err="1" smtClean="0">
                <a:latin typeface="+mn-ea"/>
              </a:rPr>
              <a:t>fopen</a:t>
            </a:r>
            <a:r>
              <a:rPr lang="en-US" altLang="ko-KR" sz="1400" b="1" dirty="0" smtClean="0">
                <a:latin typeface="+mn-ea"/>
              </a:rPr>
              <a:t>("test.txt",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"a"</a:t>
            </a:r>
            <a:r>
              <a:rPr lang="en-US" altLang="ko-KR" sz="1400" b="1" dirty="0" smtClean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if (</a:t>
            </a:r>
            <a:r>
              <a:rPr lang="en-US" altLang="ko-KR" sz="1400" dirty="0" err="1" smtClean="0">
                <a:latin typeface="+mn-ea"/>
              </a:rPr>
              <a:t>outfile</a:t>
            </a:r>
            <a:r>
              <a:rPr lang="en-US" altLang="ko-KR" sz="1400" dirty="0" smtClean="0">
                <a:latin typeface="+mn-ea"/>
              </a:rPr>
              <a:t> == NULL)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	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 smtClean="0">
                <a:latin typeface="+mn-ea"/>
              </a:rPr>
              <a:t>("Cannot open file.\n");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else {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	for (</a:t>
            </a:r>
            <a:r>
              <a:rPr lang="en-US" altLang="ko-KR" sz="1400" dirty="0" err="1" smtClean="0">
                <a:latin typeface="+mn-ea"/>
              </a:rPr>
              <a:t>i</a:t>
            </a:r>
            <a:r>
              <a:rPr lang="en-US" altLang="ko-KR" sz="1400" dirty="0" smtClean="0">
                <a:latin typeface="+mn-ea"/>
              </a:rPr>
              <a:t>=</a:t>
            </a:r>
            <a:r>
              <a:rPr lang="en-US" altLang="ko-KR" sz="1400" b="1" dirty="0" smtClean="0">
                <a:latin typeface="+mn-ea"/>
              </a:rPr>
              <a:t>20</a:t>
            </a:r>
            <a:r>
              <a:rPr lang="en-US" altLang="ko-KR" sz="1400" dirty="0" smtClean="0">
                <a:latin typeface="+mn-ea"/>
              </a:rPr>
              <a:t>; </a:t>
            </a:r>
            <a:r>
              <a:rPr lang="en-US" altLang="ko-KR" sz="1400" dirty="0" err="1" smtClean="0">
                <a:latin typeface="+mn-ea"/>
              </a:rPr>
              <a:t>i</a:t>
            </a:r>
            <a:r>
              <a:rPr lang="en-US" altLang="ko-KR" sz="1400" dirty="0" smtClean="0">
                <a:latin typeface="+mn-ea"/>
              </a:rPr>
              <a:t> &lt; </a:t>
            </a:r>
            <a:r>
              <a:rPr lang="en-US" altLang="ko-KR" sz="1400" b="1" dirty="0" smtClean="0">
                <a:latin typeface="+mn-ea"/>
              </a:rPr>
              <a:t>40</a:t>
            </a:r>
            <a:r>
              <a:rPr lang="en-US" altLang="ko-KR" sz="1400" dirty="0" smtClean="0">
                <a:latin typeface="+mn-ea"/>
              </a:rPr>
              <a:t>; </a:t>
            </a:r>
            <a:r>
              <a:rPr lang="en-US" altLang="ko-KR" sz="1400" dirty="0" err="1" smtClean="0">
                <a:latin typeface="+mn-ea"/>
              </a:rPr>
              <a:t>i</a:t>
            </a:r>
            <a:r>
              <a:rPr lang="en-US" altLang="ko-KR" sz="1400" dirty="0" smtClean="0">
                <a:latin typeface="+mn-ea"/>
              </a:rPr>
              <a:t>++)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		</a:t>
            </a:r>
            <a:r>
              <a:rPr lang="en-US" altLang="ko-KR" sz="1400" b="1" dirty="0" err="1" smtClean="0">
                <a:latin typeface="+mn-ea"/>
              </a:rPr>
              <a:t>fprintf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en-US" altLang="ko-KR" sz="1400" b="1" dirty="0" err="1" smtClean="0">
                <a:latin typeface="+mn-ea"/>
              </a:rPr>
              <a:t>outfile</a:t>
            </a:r>
            <a:r>
              <a:rPr lang="en-US" altLang="ko-KR" sz="1400" b="1" dirty="0" smtClean="0">
                <a:latin typeface="+mn-ea"/>
              </a:rPr>
              <a:t>, "%d ", </a:t>
            </a:r>
            <a:r>
              <a:rPr lang="en-US" altLang="ko-KR" sz="1400" b="1" dirty="0" err="1" smtClean="0">
                <a:latin typeface="+mn-ea"/>
              </a:rPr>
              <a:t>i</a:t>
            </a:r>
            <a:r>
              <a:rPr lang="en-US" altLang="ko-KR" sz="1400" b="1" dirty="0" smtClean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	</a:t>
            </a:r>
            <a:r>
              <a:rPr lang="en-US" altLang="ko-KR" sz="1400" b="1" dirty="0" err="1" smtClean="0">
                <a:latin typeface="+mn-ea"/>
              </a:rPr>
              <a:t>fprintf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en-US" altLang="ko-KR" sz="1400" b="1" dirty="0" err="1" smtClean="0">
                <a:latin typeface="+mn-ea"/>
              </a:rPr>
              <a:t>outfile</a:t>
            </a:r>
            <a:r>
              <a:rPr lang="en-US" altLang="ko-KR" sz="1400" b="1" dirty="0" smtClean="0">
                <a:latin typeface="+mn-ea"/>
              </a:rPr>
              <a:t>, "\n");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		</a:t>
            </a:r>
            <a:r>
              <a:rPr lang="en-US" altLang="ko-KR" sz="1400" b="1" dirty="0" err="1" smtClean="0">
                <a:latin typeface="+mn-ea"/>
              </a:rPr>
              <a:t>fclose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en-US" altLang="ko-KR" sz="1400" b="1" dirty="0" err="1" smtClean="0">
                <a:latin typeface="+mn-ea"/>
              </a:rPr>
              <a:t>outfile</a:t>
            </a:r>
            <a:r>
              <a:rPr lang="en-US" altLang="ko-KR" sz="1400" b="1" dirty="0" smtClean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}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return 0;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}</a:t>
            </a:r>
          </a:p>
          <a:p>
            <a:pPr>
              <a:defRPr/>
            </a:pPr>
            <a:endParaRPr lang="en-US" altLang="ko-KR" sz="1400" dirty="0" smtClean="0">
              <a:latin typeface="+mn-ea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30" y="2007263"/>
            <a:ext cx="48672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30" y="3447125"/>
            <a:ext cx="4895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43630" y="1718338"/>
            <a:ext cx="108108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C00000"/>
                </a:solidFill>
                <a:latin typeface="+mn-lt"/>
                <a:ea typeface="+mn-ea"/>
              </a:rPr>
              <a:t>실행 이전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3630" y="3128038"/>
            <a:ext cx="108108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C00000"/>
                </a:solidFill>
                <a:latin typeface="+mn-lt"/>
                <a:ea typeface="+mn-ea"/>
              </a:rPr>
              <a:t>실행 이후</a:t>
            </a:r>
          </a:p>
        </p:txBody>
      </p:sp>
    </p:spTree>
    <p:extLst>
      <p:ext uri="{BB962C8B-B14F-4D97-AF65-F5344CB8AC3E}">
        <p14:creationId xmlns:p14="http://schemas.microsoft.com/office/powerpoint/2010/main" val="152753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5216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기초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61517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5216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정렬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9605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 내용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1347" y="9181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C000"/>
                </a:solidFill>
              </a:rPr>
              <a:t>버블정렬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pic>
        <p:nvPicPr>
          <p:cNvPr id="4098" name="Picture 2" descr="https://t1.daumcdn.net/cfile/tistory/275F9A4A545095BD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56" y="2143963"/>
            <a:ext cx="5570159" cy="45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t1.daumcdn.net/cfile/tistory/2413054D545095E0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19" y="2143963"/>
            <a:ext cx="4426287" cy="45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96456" y="1774631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앞의 원소부터 시작해서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바로 다음 원소와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대소비교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68498" y="1774631"/>
            <a:ext cx="4593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For</a:t>
            </a:r>
            <a:r>
              <a:rPr lang="ko-KR" altLang="en-US" b="1" dirty="0" smtClean="0">
                <a:solidFill>
                  <a:schemeClr val="bg1"/>
                </a:solidFill>
              </a:rPr>
              <a:t>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err="1" smtClean="0">
                <a:solidFill>
                  <a:schemeClr val="bg1"/>
                </a:solidFill>
              </a:rPr>
              <a:t>번마다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뒤에는 제일 큰 원소 배치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16361" y="103970"/>
            <a:ext cx="529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https://www.youtube.com/watch?v=YbsQiiubO74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5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 내용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1346" y="9181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C000"/>
                </a:solidFill>
              </a:rPr>
              <a:t>선택정렬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82287" y="918120"/>
            <a:ext cx="4632040" cy="5864063"/>
            <a:chOff x="4253342" y="1287451"/>
            <a:chExt cx="3828475" cy="5343231"/>
          </a:xfrm>
        </p:grpSpPr>
        <p:sp>
          <p:nvSpPr>
            <p:cNvPr id="2" name="직사각형 1"/>
            <p:cNvSpPr/>
            <p:nvPr/>
          </p:nvSpPr>
          <p:spPr>
            <a:xfrm>
              <a:off x="4253342" y="1287452"/>
              <a:ext cx="3828475" cy="5307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https://gmlwjd9405.github.io/images/algorithm-selection-sort/selection-sor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343" y="1287451"/>
              <a:ext cx="3828474" cy="5343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333818" y="3480819"/>
            <a:ext cx="3050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직접 보는게 이해가 쉬울 것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03217" y="25568"/>
            <a:ext cx="5388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https://www.youtube.com/watch?v=uCUu3fF5Dws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4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 내용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1347" y="9181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C000"/>
                </a:solidFill>
              </a:rPr>
              <a:t>삽입정렬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pic>
        <p:nvPicPr>
          <p:cNvPr id="2050" name="Picture 2" descr="정렬 알고리즘] Insertion Sort(삽입정렬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69" y="1287452"/>
            <a:ext cx="5072207" cy="513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92985" y="113206"/>
            <a:ext cx="5299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www.youtube.com/watch?v=16I9Z7bS1iM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분 </a:t>
            </a:r>
            <a:r>
              <a:rPr lang="en-US" altLang="ko-KR" dirty="0" smtClean="0">
                <a:solidFill>
                  <a:schemeClr val="bg1"/>
                </a:solidFill>
              </a:rPr>
              <a:t>45</a:t>
            </a:r>
            <a:r>
              <a:rPr lang="ko-KR" altLang="en-US" dirty="0" smtClean="0">
                <a:solidFill>
                  <a:schemeClr val="bg1"/>
                </a:solidFill>
              </a:rPr>
              <a:t>초 </a:t>
            </a:r>
            <a:r>
              <a:rPr lang="en-US" altLang="ko-KR" dirty="0" smtClean="0">
                <a:solidFill>
                  <a:schemeClr val="bg1"/>
                </a:solidFill>
              </a:rPr>
              <a:t>~ 4</a:t>
            </a:r>
            <a:r>
              <a:rPr lang="ko-KR" altLang="en-US" dirty="0" smtClean="0">
                <a:solidFill>
                  <a:schemeClr val="bg1"/>
                </a:solidFill>
              </a:rPr>
              <a:t>분 </a:t>
            </a:r>
            <a:r>
              <a:rPr lang="en-US" altLang="ko-KR" dirty="0" smtClean="0">
                <a:solidFill>
                  <a:schemeClr val="bg1"/>
                </a:solidFill>
              </a:rPr>
              <a:t>25</a:t>
            </a:r>
            <a:r>
              <a:rPr lang="ko-KR" altLang="en-US" dirty="0" smtClean="0">
                <a:solidFill>
                  <a:schemeClr val="bg1"/>
                </a:solidFill>
              </a:rPr>
              <a:t>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7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5216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문자열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8497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25" y="598668"/>
            <a:ext cx="6271800" cy="6146676"/>
          </a:xfrm>
          <a:prstGeom prst="rect">
            <a:avLst/>
          </a:prstGeom>
        </p:spPr>
      </p:pic>
      <p:pic>
        <p:nvPicPr>
          <p:cNvPr id="1026" name="Picture 2" descr="https://modoocode.com/img/127C1E1D4B59E46F05B6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541" y="598668"/>
            <a:ext cx="2842185" cy="16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odoocode.com/img/207CC11D4B59E5270372B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540" y="2786500"/>
            <a:ext cx="2842185" cy="168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odoocode.com/img/163DC31C4B59E62A0DE39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542" y="5056751"/>
            <a:ext cx="2842185" cy="168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71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0" y="1250223"/>
            <a:ext cx="4787848" cy="4700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3" y="1250223"/>
            <a:ext cx="4936618" cy="4711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11669"/>
            <a:ext cx="1461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1. FLUSH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8568" y="911669"/>
            <a:ext cx="1461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getchar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7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6" y="1670797"/>
            <a:ext cx="3343275" cy="400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6" y="5671297"/>
            <a:ext cx="3343275" cy="619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410" y="1234398"/>
            <a:ext cx="2106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</a:rPr>
              <a:t>Getchar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문제점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051" name="Picture 3" descr="https://modoocode.com/img/1416F5184B5C68F604F2A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011" y="272372"/>
            <a:ext cx="3238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modoocode.com/img/196982264B5C697793720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011" y="2490753"/>
            <a:ext cx="3238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modoocode.com/img/116E46254B5C69DB816B7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011" y="4709134"/>
            <a:ext cx="3238500" cy="19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59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1" y="2160356"/>
            <a:ext cx="6988112" cy="2730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653" y="2108877"/>
            <a:ext cx="4951332" cy="28337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10234"/>
            <a:ext cx="4253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문자열 주의사항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17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9563" y="2621133"/>
            <a:ext cx="15359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입력 </a:t>
            </a:r>
            <a:r>
              <a:rPr lang="en-US" altLang="ko-KR" b="1" dirty="0" smtClean="0">
                <a:solidFill>
                  <a:schemeClr val="bg1"/>
                </a:solidFill>
              </a:rPr>
              <a:t>: 54321</a:t>
            </a: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출력 </a:t>
            </a:r>
            <a:r>
              <a:rPr lang="en-US" altLang="ko-KR" b="1" dirty="0" smtClean="0">
                <a:solidFill>
                  <a:schemeClr val="bg1"/>
                </a:solidFill>
              </a:rPr>
              <a:t>: 12345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593" y="1034869"/>
            <a:ext cx="55659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***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사용자로부터 양의 정수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개를 배열에 입력 받아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숫자를 거꾸로 출력하는 프로그램을 만들려고 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다음은 프로그램의 입력과 출력 값이다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6197" y="3745732"/>
            <a:ext cx="8122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bg1"/>
                </a:solidFill>
              </a:rPr>
              <a:t>reverseInt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en-US" altLang="ko-KR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b="1" dirty="0" smtClean="0">
                <a:solidFill>
                  <a:schemeClr val="bg1"/>
                </a:solidFill>
              </a:rPr>
              <a:t> n) </a:t>
            </a:r>
            <a:r>
              <a:rPr lang="ko-KR" altLang="en-US" b="1" dirty="0" smtClean="0">
                <a:solidFill>
                  <a:schemeClr val="bg1"/>
                </a:solidFill>
              </a:rPr>
              <a:t>함수를 이용하여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구현하시오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단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입력받은</a:t>
            </a:r>
            <a:r>
              <a:rPr lang="ko-KR" altLang="en-US" b="1" dirty="0" smtClean="0">
                <a:solidFill>
                  <a:schemeClr val="bg1"/>
                </a:solidFill>
              </a:rPr>
              <a:t> 정수는 </a:t>
            </a:r>
            <a:r>
              <a:rPr lang="en-US" altLang="ko-KR" b="1" dirty="0" smtClean="0">
                <a:solidFill>
                  <a:schemeClr val="bg1"/>
                </a:solidFill>
              </a:rPr>
              <a:t>‘</a:t>
            </a:r>
            <a:r>
              <a:rPr lang="en-US" altLang="ko-KR" b="1" dirty="0" err="1" smtClean="0">
                <a:solidFill>
                  <a:schemeClr val="bg1"/>
                </a:solidFill>
              </a:rPr>
              <a:t>num</a:t>
            </a:r>
            <a:r>
              <a:rPr lang="en-US" altLang="ko-KR" b="1" dirty="0" smtClean="0">
                <a:solidFill>
                  <a:schemeClr val="bg1"/>
                </a:solidFill>
              </a:rPr>
              <a:t>’ </a:t>
            </a:r>
            <a:r>
              <a:rPr lang="ko-KR" altLang="en-US" b="1" dirty="0" smtClean="0">
                <a:solidFill>
                  <a:schemeClr val="bg1"/>
                </a:solidFill>
              </a:rPr>
              <a:t>변수에 있으며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다른 변수로 값을 복사할 수 없다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번문제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000" b="1" dirty="0">
                <a:solidFill>
                  <a:schemeClr val="bg1"/>
                </a:solidFill>
              </a:rPr>
              <a:t>7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4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5" y="1665515"/>
            <a:ext cx="11604713" cy="51924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71" y="2653392"/>
            <a:ext cx="5684635" cy="3682093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543415" y="0"/>
            <a:ext cx="9418320" cy="117565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***</a:t>
            </a:r>
            <a:r>
              <a:rPr lang="ko-KR" altLang="en-US" dirty="0" smtClean="0">
                <a:solidFill>
                  <a:schemeClr val="bg1"/>
                </a:solidFill>
              </a:rPr>
              <a:t>출력 문법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4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***</a:t>
            </a:r>
            <a:r>
              <a:rPr lang="ko-KR" altLang="en-US" dirty="0" err="1" smtClean="0">
                <a:solidFill>
                  <a:schemeClr val="bg1"/>
                </a:solidFill>
              </a:rPr>
              <a:t>변수명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415" y="1367722"/>
            <a:ext cx="83493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키워드는 사용 불가</a:t>
            </a:r>
            <a:r>
              <a:rPr lang="en-US" altLang="ko-KR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, </a:t>
            </a:r>
            <a:r>
              <a:rPr lang="ko-KR" altLang="en-US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포함할 수는 있다</a:t>
            </a:r>
            <a:r>
              <a:rPr lang="en-US" altLang="ko-KR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pple SD Gothic Neo"/>
              </a:rPr>
              <a:t>Ex) 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Apple SD Gothic Neo"/>
              </a:rPr>
              <a:t>int</a:t>
            </a:r>
            <a:r>
              <a:rPr lang="en-US" altLang="ko-KR" sz="3200" b="1" dirty="0" smtClean="0">
                <a:solidFill>
                  <a:schemeClr val="bg1"/>
                </a:solidFill>
                <a:latin typeface="Apple SD Gothic Neo"/>
              </a:rPr>
              <a:t> (X) 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Apple SD Gothic Neo"/>
              </a:rPr>
              <a:t>aaaint</a:t>
            </a:r>
            <a:r>
              <a:rPr lang="en-US" altLang="ko-KR" sz="3200" b="1" dirty="0" smtClean="0">
                <a:solidFill>
                  <a:schemeClr val="bg1"/>
                </a:solidFill>
                <a:latin typeface="Apple SD Gothic Neo"/>
              </a:rPr>
              <a:t> (O)</a:t>
            </a:r>
            <a:endParaRPr lang="en-US" altLang="ko-KR" sz="3200" b="1" i="0" dirty="0" smtClean="0">
              <a:solidFill>
                <a:schemeClr val="bg1"/>
              </a:solidFill>
              <a:effectLst/>
              <a:latin typeface="Apple SD Gothic 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공백이 있어선 안된다</a:t>
            </a:r>
            <a:r>
              <a:rPr lang="en-US" altLang="ko-KR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pple SD Gothic Neo"/>
              </a:rPr>
              <a:t>Ex) ab 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Apple SD Gothic Neo"/>
              </a:rPr>
              <a:t>ced</a:t>
            </a:r>
            <a:r>
              <a:rPr lang="en-US" altLang="ko-KR" sz="3200" b="1" dirty="0" smtClean="0">
                <a:solidFill>
                  <a:schemeClr val="bg1"/>
                </a:solidFill>
                <a:latin typeface="Apple SD Gothic Neo"/>
              </a:rPr>
              <a:t> = 7;</a:t>
            </a:r>
            <a:endParaRPr lang="en-US" altLang="ko-KR" sz="3200" b="1" i="0" dirty="0" smtClean="0">
              <a:solidFill>
                <a:schemeClr val="bg1"/>
              </a:solidFill>
              <a:effectLst/>
              <a:latin typeface="Apple SD Gothic 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첫 글자에 숫자를 쓰면 안된다</a:t>
            </a:r>
            <a:endParaRPr lang="en-US" altLang="ko-KR" sz="3200" b="1" i="0" dirty="0" smtClean="0">
              <a:solidFill>
                <a:schemeClr val="bg1"/>
              </a:solidFill>
              <a:effectLst/>
              <a:latin typeface="Apple SD Gothic Neo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pple SD Gothic Neo"/>
              </a:rPr>
              <a:t>Ex) 1abc = 7;</a:t>
            </a:r>
            <a:endParaRPr lang="en-US" altLang="ko-KR" sz="3200" b="1" i="0" dirty="0" smtClean="0">
              <a:solidFill>
                <a:schemeClr val="bg1"/>
              </a:solidFill>
              <a:effectLst/>
              <a:latin typeface="Apple SD Gothic 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대소문자를 구별한다</a:t>
            </a:r>
            <a:r>
              <a:rPr lang="en-US" altLang="ko-KR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Ex) </a:t>
            </a:r>
            <a:r>
              <a:rPr lang="en-US" altLang="ko-KR" sz="3200" b="1" i="0" dirty="0" err="1" smtClean="0">
                <a:solidFill>
                  <a:schemeClr val="bg1"/>
                </a:solidFill>
                <a:effectLst/>
                <a:latin typeface="Apple SD Gothic Neo"/>
              </a:rPr>
              <a:t>abc</a:t>
            </a:r>
            <a:r>
              <a:rPr lang="en-US" altLang="ko-KR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 != </a:t>
            </a:r>
            <a:r>
              <a:rPr lang="en-US" altLang="ko-KR" sz="3200" b="1" i="0" dirty="0" err="1" smtClean="0">
                <a:solidFill>
                  <a:schemeClr val="bg1"/>
                </a:solidFill>
                <a:effectLst/>
                <a:latin typeface="Apple SD Gothic Neo"/>
              </a:rPr>
              <a:t>Abc</a:t>
            </a:r>
            <a:r>
              <a:rPr lang="en-US" altLang="ko-KR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특수문자는 대부분 사용할 수 없다</a:t>
            </a:r>
            <a:r>
              <a:rPr lang="en-US" altLang="ko-KR" sz="3200" b="1" i="0" dirty="0" smtClean="0">
                <a:solidFill>
                  <a:schemeClr val="bg1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pple SD Gothic Neo"/>
              </a:rPr>
              <a:t>ex) @@a = 7;</a:t>
            </a:r>
            <a:endParaRPr lang="en-US" altLang="ko-KR" sz="3200" b="1" i="0" dirty="0">
              <a:solidFill>
                <a:schemeClr val="bg1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00205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415" y="1546163"/>
            <a:ext cx="23423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Apple SD Gothic Neo"/>
              </a:rPr>
              <a:t>&lt;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"/>
              </a:rPr>
              <a:t>연산자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"/>
              </a:rPr>
              <a:t>&gt;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Apple SD Gothic Neo"/>
              </a:rPr>
              <a:t>***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"/>
              </a:rPr>
              <a:t>우선 순위 외우기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"/>
              </a:rPr>
              <a:t>.</a:t>
            </a:r>
            <a:endParaRPr lang="en-US" altLang="ko-KR" b="1" dirty="0">
              <a:solidFill>
                <a:schemeClr val="bg1"/>
              </a:solidFill>
              <a:latin typeface="Apple SD Gothic Neo"/>
            </a:endParaRPr>
          </a:p>
          <a:p>
            <a:endParaRPr lang="en-US" altLang="ko-KR" b="1" dirty="0">
              <a:solidFill>
                <a:schemeClr val="bg1"/>
              </a:solidFill>
              <a:latin typeface="Apple SD Gothic Neo"/>
            </a:endParaRPr>
          </a:p>
        </p:txBody>
      </p:sp>
      <p:pic>
        <p:nvPicPr>
          <p:cNvPr id="6146" name="Picture 2" descr="https://modoocode.com/img/205C9C4F501D010E144AA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758" y="783771"/>
            <a:ext cx="7435642" cy="54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10" y="1468580"/>
            <a:ext cx="7079672" cy="48803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8255" y="2826326"/>
            <a:ext cx="2244436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8255" y="4630138"/>
            <a:ext cx="2244436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8255" y="5308443"/>
            <a:ext cx="2244436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5891" y="2826326"/>
            <a:ext cx="1039091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46306" y="1582175"/>
            <a:ext cx="1564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=&gt; , =&lt;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43099" y="1511106"/>
            <a:ext cx="1568058" cy="665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73612" y="4622954"/>
            <a:ext cx="42611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data = num1 &gt; num2 ? </a:t>
            </a:r>
            <a:r>
              <a:rPr lang="en-US" altLang="ko-KR" sz="1600" b="1" dirty="0">
                <a:solidFill>
                  <a:schemeClr val="bg1"/>
                </a:solidFill>
              </a:rPr>
              <a:t>n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um1 : num2;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If num1 &gt; num2, data == num1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if num1 &lt; num2, data == num2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포인트가 5개인 별 2"/>
          <p:cNvSpPr/>
          <p:nvPr/>
        </p:nvSpPr>
        <p:spPr>
          <a:xfrm>
            <a:off x="10626436" y="1416884"/>
            <a:ext cx="1122217" cy="114620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10626435" y="2940884"/>
            <a:ext cx="1122217" cy="114620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10626435" y="4464884"/>
            <a:ext cx="1122217" cy="114620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8" y="1061604"/>
            <a:ext cx="10230717" cy="55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5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2826327"/>
            <a:ext cx="8536017" cy="39023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273" y="3999828"/>
            <a:ext cx="3805382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646854" y="2849003"/>
            <a:ext cx="906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Case 1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Case 2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Case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60394" y="3999828"/>
            <a:ext cx="10454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Case ‘a’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Case ‘b’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Case ‘c’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0506" y="5150653"/>
            <a:ext cx="10679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Case ‘-’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Case ‘+’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Case ‘/’</a:t>
            </a:r>
          </a:p>
        </p:txBody>
      </p:sp>
    </p:spTree>
    <p:extLst>
      <p:ext uri="{BB962C8B-B14F-4D97-AF65-F5344CB8AC3E}">
        <p14:creationId xmlns:p14="http://schemas.microsoft.com/office/powerpoint/2010/main" val="41601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5216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/>
              <a:t>난수</a:t>
            </a:r>
            <a:r>
              <a:rPr lang="en-US" altLang="ko-KR" sz="6000" b="1" dirty="0" smtClean="0"/>
              <a:t>(random)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7969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506</Words>
  <Application>Microsoft Office PowerPoint</Application>
  <PresentationFormat>와이드스크린</PresentationFormat>
  <Paragraphs>180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Apple SD Gothic Neo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***출력 문법</vt:lpstr>
      <vt:lpstr>***변수명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이신범</dc:creator>
  <cp:lastModifiedBy>이신범</cp:lastModifiedBy>
  <cp:revision>44</cp:revision>
  <dcterms:created xsi:type="dcterms:W3CDTF">2020-06-13T14:43:25Z</dcterms:created>
  <dcterms:modified xsi:type="dcterms:W3CDTF">2020-09-12T15:17:48Z</dcterms:modified>
</cp:coreProperties>
</file>