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sldIdLst>
    <p:sldId id="256" r:id="rId2"/>
    <p:sldId id="374" r:id="rId3"/>
    <p:sldId id="450" r:id="rId4"/>
    <p:sldId id="448" r:id="rId5"/>
    <p:sldId id="449" r:id="rId6"/>
    <p:sldId id="451" r:id="rId7"/>
    <p:sldId id="454" r:id="rId8"/>
    <p:sldId id="457" r:id="rId9"/>
    <p:sldId id="456" r:id="rId10"/>
    <p:sldId id="445" r:id="rId11"/>
    <p:sldId id="452" r:id="rId12"/>
    <p:sldId id="437" r:id="rId13"/>
    <p:sldId id="453" r:id="rId14"/>
    <p:sldId id="418" r:id="rId15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27" userDrawn="1">
          <p15:clr>
            <a:srgbClr val="A4A3A4"/>
          </p15:clr>
        </p15:guide>
        <p15:guide id="2" pos="1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FF"/>
    <a:srgbClr val="DA4855"/>
    <a:srgbClr val="EFBC7A"/>
    <a:srgbClr val="0C4CA3"/>
    <a:srgbClr val="FF6699"/>
    <a:srgbClr val="35889A"/>
    <a:srgbClr val="F1EBC7"/>
    <a:srgbClr val="C1B853"/>
    <a:srgbClr val="90AEB0"/>
    <a:srgbClr val="5C5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943" autoAdjust="0"/>
  </p:normalViewPr>
  <p:slideViewPr>
    <p:cSldViewPr snapToGrid="0">
      <p:cViewPr varScale="1">
        <p:scale>
          <a:sx n="110" d="100"/>
          <a:sy n="110" d="100"/>
        </p:scale>
        <p:origin x="-516" y="-78"/>
      </p:cViewPr>
      <p:guideLst>
        <p:guide orient="horz" pos="2727"/>
        <p:guide pos="1935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BD471-70B2-4B3B-877E-D349C1A61CF5}" type="datetimeFigureOut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4B12E-F81D-4FA8-B145-80F987F008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744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93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133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81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214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47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6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414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75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92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35013" indent="-2825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31888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85913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38350" indent="-2254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254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1AA61CE-E18A-492A-B31D-D0AEE0EDF9F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572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586" y="1122363"/>
            <a:ext cx="11724829" cy="1176456"/>
          </a:xfrm>
        </p:spPr>
        <p:txBody>
          <a:bodyPr anchor="b"/>
          <a:lstStyle>
            <a:lvl1pPr algn="ctr">
              <a:defRPr sz="45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86604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latin typeface="HY울릉도M" panose="02030600000101010101" pitchFamily="18" charset="-127"/>
                <a:ea typeface="HY울릉도M" panose="02030600000101010101" pitchFamily="18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2B4-9583-4F95-AB6B-82CF27B33F83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/>
          <a:srcRect r="27707"/>
          <a:stretch/>
        </p:blipFill>
        <p:spPr>
          <a:xfrm>
            <a:off x="9502928" y="1"/>
            <a:ext cx="2586528" cy="538385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1521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586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2FDA-6574-43EE-8D2C-A6A6C140861B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47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/>
          <a:srcRect r="26913" b="13577"/>
          <a:stretch/>
        </p:blipFill>
        <p:spPr>
          <a:xfrm>
            <a:off x="1" y="6387394"/>
            <a:ext cx="1948441" cy="34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514" y="113185"/>
            <a:ext cx="11268223" cy="661182"/>
          </a:xfrm>
          <a:noFill/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908079"/>
            <a:ext cx="11452532" cy="54793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1pPr>
            <a:lvl2pPr>
              <a:lnSpc>
                <a:spcPct val="150000"/>
              </a:lnSpc>
              <a:defRPr sz="20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2pPr>
            <a:lvl3pPr>
              <a:lnSpc>
                <a:spcPct val="150000"/>
              </a:lnSpc>
              <a:defRPr sz="18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3pPr>
            <a:lvl4pPr>
              <a:lnSpc>
                <a:spcPct val="150000"/>
              </a:lnSpc>
              <a:defRPr sz="16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4pPr>
            <a:lvl5pPr>
              <a:lnSpc>
                <a:spcPct val="150000"/>
              </a:lnSpc>
              <a:defRPr sz="1400" b="1" i="0">
                <a:latin typeface="Microsoft JhengHei UI" panose="020B0604030504040204" pitchFamily="34" charset="-120"/>
                <a:ea typeface="HY울릉도M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141079" y="6542628"/>
            <a:ext cx="927315" cy="22564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5E6F22A6-AC25-417A-9E1C-13C41396CE2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5" t="99182" r="-430" b="1"/>
          <a:stretch/>
        </p:blipFill>
        <p:spPr bwMode="auto">
          <a:xfrm>
            <a:off x="0" y="6802452"/>
            <a:ext cx="12192000" cy="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0855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2D47-8E9D-44A1-AA94-EC4211699979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33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D8C7-7701-422F-AB83-73127A9A1960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93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A78-6F0D-4104-BD05-0FCFE6B52846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15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D1DF-CDAC-44B9-9286-51161F46265F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6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2A1B-3D74-449E-BC9B-16F447F8C6CC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39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2C1A-525A-416B-94AC-E2FFBA0E9C2A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135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F55D-9DD7-4714-BFF0-027EBAFF9C41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9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A116-F605-4740-B6F5-502E3BD553CA}" type="datetime1">
              <a:rPr lang="ko-KR" altLang="en-US" smtClean="0"/>
              <a:pPr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0885-C44A-412E-83E8-8F645C9E6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04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405906" y="2255480"/>
            <a:ext cx="7815055" cy="2014800"/>
          </a:xfrm>
        </p:spPr>
        <p:txBody>
          <a:bodyPr anchor="ctr">
            <a:normAutofit/>
          </a:bodyPr>
          <a:lstStyle/>
          <a:p>
            <a:r>
              <a:rPr lang="ko-KR" altLang="en-US" sz="4000" b="1" dirty="0" smtClean="0"/>
              <a:t>배열과 구조체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en-US" altLang="ko-KR" sz="4000" b="1" dirty="0" smtClean="0"/>
              <a:t>Array &amp; Structure</a:t>
            </a:r>
            <a:endParaRPr lang="ko-KR" altLang="en-US" sz="4000" b="1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2732074" y="4639611"/>
            <a:ext cx="7488887" cy="1402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포항공대 컴퓨터공학과</a:t>
            </a:r>
            <a:endParaRPr lang="en-US" altLang="ko-KR" sz="28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윤은영</a:t>
            </a:r>
            <a:r>
              <a:rPr lang="en-US" altLang="ko-KR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교수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A20885-C44A-412E-83E8-8F645C9E607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2232" y="76823"/>
            <a:ext cx="9164938" cy="6740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 smtClean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#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include &lt;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stdio.h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#define MAX 3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//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구조체 정의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사용자 정의 </a:t>
            </a:r>
            <a:r>
              <a:rPr lang="ko-KR" altLang="en-US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자료형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만들기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 </a:t>
            </a:r>
          </a:p>
          <a:p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struct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stu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ID;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float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eng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math;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float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avg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char grade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; };</a:t>
            </a:r>
          </a:p>
          <a:p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main(void)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struct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stu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s[MAX]; // 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구조체 변수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배열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선언 </a:t>
            </a:r>
            <a:endParaRPr lang="en-US" altLang="ko-KR" sz="1600" dirty="0" smtClean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ko-KR" altLang="en-US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float 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korsum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=0,engsum=0,mathsum=0; // 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변수 선언</a:t>
            </a:r>
            <a:endParaRPr lang="en-US" altLang="ko-KR" sz="1600" dirty="0" smtClean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i,j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학번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점수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국어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영어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수학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을 입력하세요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.\n"); </a:t>
            </a:r>
            <a:endParaRPr lang="en-US" altLang="ko-KR" sz="1600" dirty="0" smtClean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for(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=0;i&lt;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MAX;i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{ </a:t>
            </a:r>
            <a:endParaRPr lang="en-US" altLang="ko-KR" sz="1600" dirty="0" smtClean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scanf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("%d %f %f %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f",&amp;s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].ID, &amp;s[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&amp;s[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eng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&amp;s[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].math); }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("\n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입력된 점수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"); // 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입력된 점수 출력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for(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=0;i&lt;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MAX;i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{ </a:t>
            </a:r>
            <a:endParaRPr lang="en-US" altLang="ko-KR" sz="1600" dirty="0" smtClean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("%d %5.2f %5.2f %5.2f\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n",s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].ID,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eng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].math);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}  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7588" y="738542"/>
            <a:ext cx="3436536" cy="51706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*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구조체 배열 예제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(1/2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1.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구조체 정의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2.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구조체 변수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배열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선언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3.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일반 변수 선언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4.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학번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점수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입력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5.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입력된 점수 출력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6.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평균 계산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7.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과목 총점 계산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8.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학점 계산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9.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학번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평균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학점 출력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10.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과목별 평균 출력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668253" y="1020278"/>
            <a:ext cx="3859730" cy="474831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330792" y="2020484"/>
            <a:ext cx="3197191" cy="1110966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894363" y="2438564"/>
            <a:ext cx="2563225" cy="1204968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264634" y="2922041"/>
            <a:ext cx="3192954" cy="205431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655212" y="3426946"/>
            <a:ext cx="2872771" cy="248224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50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3462" y="94298"/>
            <a:ext cx="10558020" cy="649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for(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=0;i&lt;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MAX;i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++)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{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avg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= (s[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+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eng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+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].math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)/3.0;//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평균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계산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korsum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+=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kor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; //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과목 총점 계산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engsum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+=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eng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mathsum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+=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].math;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for(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=0;i&lt;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MAX;i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++) //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학점 계산 </a:t>
            </a:r>
          </a:p>
          <a:p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{   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if(s[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avg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&gt;=90)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   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].grade='A';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else if(s[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avg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&gt;=80)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   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].grade='B';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else if(s[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avg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&gt;=70)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   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].grade='C';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else if(s[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avg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&gt;=60)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   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].grade='D';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else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     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].grade='F';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("\n **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성적**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\n"); 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// 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학번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평균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학점 출력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for(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=0;i&lt;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MAX;i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++)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 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학번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%5d\t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평균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:%5.2f\t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학점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%c\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n",s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].ID, s[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avg,s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].grade);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("\n **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과목별 평균 **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\n");  </a:t>
            </a:r>
          </a:p>
          <a:p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printf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국어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%5.2f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영어 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%5.2f </a:t>
            </a:r>
            <a:r>
              <a:rPr lang="ko-KR" altLang="en-US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수학</a:t>
            </a:r>
            <a:r>
              <a:rPr lang="en-US" altLang="ko-KR" sz="1600" dirty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: %5.2f\n",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korsum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/MAX, 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engsum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/MAX, </a:t>
            </a:r>
            <a:r>
              <a:rPr lang="en-US" altLang="ko-KR" sz="1600" dirty="0" err="1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mathsum</a:t>
            </a:r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/MAX); 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  <a:ea typeface="HY울릉도M" panose="02030600000101010101" pitchFamily="18" charset="-127"/>
                <a:cs typeface="Consolas" panose="020B0609020204030204" pitchFamily="49" charset="0"/>
              </a:rPr>
              <a:t>return 0; }</a:t>
            </a:r>
            <a:endParaRPr lang="en-US" altLang="ko-KR" sz="1600" dirty="0">
              <a:latin typeface="Consolas" panose="020B0609020204030204" pitchFamily="49" charset="0"/>
              <a:ea typeface="HY울릉도M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2729" y="97248"/>
            <a:ext cx="3358947" cy="51706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*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구조체 배열 예제</a:t>
            </a:r>
            <a:r>
              <a:rPr lang="en-US" altLang="ko-KR" sz="20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(1/2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)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1.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구조체 정의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2.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구조체 변수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배열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)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선언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3.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일반 변수 선언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4.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학번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점수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입력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5.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입력된 점수 출력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6.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평균 계산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7.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과목 총점 계산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8.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학점 계산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9.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학번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평균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학점 출력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10.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과목별 평균 출력</a:t>
            </a:r>
            <a:endParaRPr lang="en-US" altLang="ko-KR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302895" y="839719"/>
            <a:ext cx="1435817" cy="2188835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068182" y="2000451"/>
            <a:ext cx="3670530" cy="2056207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993907" y="1062127"/>
            <a:ext cx="2744805" cy="2525784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302895" y="4523821"/>
            <a:ext cx="1435817" cy="336939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453885" y="5025011"/>
            <a:ext cx="3284827" cy="843682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04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34628" y="187844"/>
            <a:ext cx="7886700" cy="649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dirty="0" smtClean="0"/>
              <a:t>구조체 배열 성적처리 실습 실행 화면</a:t>
            </a:r>
            <a:r>
              <a:rPr lang="en-US" altLang="ko-KR" sz="2800" dirty="0" smtClean="0"/>
              <a:t>(1/2)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776" y="952132"/>
            <a:ext cx="8051042" cy="53097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976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34628" y="187844"/>
            <a:ext cx="7886700" cy="649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dirty="0" smtClean="0"/>
              <a:t>구조체 배열 성적처리 실습 실행 화면</a:t>
            </a:r>
            <a:r>
              <a:rPr lang="en-US" altLang="ko-KR" sz="2800" dirty="0" smtClean="0"/>
              <a:t>(2/2)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446" y="1046871"/>
            <a:ext cx="7707384" cy="5199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0297" y="837131"/>
            <a:ext cx="4295775" cy="3724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82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6845" y="908079"/>
            <a:ext cx="11452532" cy="53230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dirty="0" smtClean="0">
                <a:latin typeface="HY울릉도M" panose="02030600000101010101" pitchFamily="18" charset="-127"/>
              </a:rPr>
              <a:t>사용자 정의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자료형</a:t>
            </a:r>
            <a:endParaRPr lang="en-US" altLang="ko-KR" sz="2800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sz="2800" dirty="0" smtClean="0">
                <a:latin typeface="HY울릉도M" panose="02030600000101010101" pitchFamily="18" charset="-127"/>
              </a:rPr>
              <a:t> 구조체 정의</a:t>
            </a:r>
            <a:endParaRPr lang="en-US" altLang="ko-KR" sz="2800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sz="2800" dirty="0" smtClean="0">
                <a:latin typeface="HY울릉도M" panose="02030600000101010101" pitchFamily="18" charset="-127"/>
              </a:rPr>
              <a:t> 구조체 변수 선언</a:t>
            </a:r>
            <a:endParaRPr lang="en-US" altLang="ko-KR" sz="2800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sz="2800" dirty="0">
                <a:latin typeface="HY울릉도M" panose="02030600000101010101" pitchFamily="18" charset="-127"/>
              </a:rPr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멤버 참조 연산자</a:t>
            </a:r>
            <a:endParaRPr lang="en-US" altLang="ko-KR" sz="2800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sz="2800" dirty="0">
                <a:latin typeface="HY울릉도M" panose="02030600000101010101" pitchFamily="18" charset="-127"/>
              </a:rPr>
              <a:t>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구조체 배열 선언</a:t>
            </a:r>
            <a:endParaRPr lang="en-US" altLang="ko-KR" sz="2800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sz="2800" dirty="0" smtClean="0">
                <a:latin typeface="HY울릉도M" panose="02030600000101010101" pitchFamily="18" charset="-127"/>
              </a:rPr>
              <a:t> 구조체 </a:t>
            </a:r>
            <a:r>
              <a:rPr lang="ko-KR" altLang="en-US" sz="2800" dirty="0">
                <a:latin typeface="HY울릉도M" panose="02030600000101010101" pitchFamily="18" charset="-127"/>
              </a:rPr>
              <a:t>배열 활용한 성적처리 예제 </a:t>
            </a:r>
            <a:r>
              <a:rPr lang="ko-KR" altLang="en-US" sz="2800" dirty="0" smtClean="0">
                <a:latin typeface="HY울릉도M" panose="02030600000101010101" pitchFamily="18" charset="-127"/>
              </a:rPr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59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862825" y="1105063"/>
            <a:ext cx="10377604" cy="493553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latin typeface="HY울릉도M" panose="02030600000101010101" pitchFamily="18" charset="-127"/>
              </a:rPr>
              <a:t>사용자 정의 </a:t>
            </a:r>
            <a:r>
              <a:rPr lang="ko-KR" altLang="en-US" sz="2800" dirty="0" err="1">
                <a:latin typeface="HY울릉도M" panose="02030600000101010101" pitchFamily="18" charset="-127"/>
              </a:rPr>
              <a:t>자료형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sz="2800" dirty="0">
                <a:latin typeface="HY울릉도M" panose="02030600000101010101" pitchFamily="18" charset="-127"/>
              </a:rPr>
              <a:t> 구조체 정의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sz="2800" dirty="0">
                <a:latin typeface="HY울릉도M" panose="02030600000101010101" pitchFamily="18" charset="-127"/>
              </a:rPr>
              <a:t> 구조체 변수 선언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sz="2800" dirty="0">
                <a:latin typeface="HY울릉도M" panose="02030600000101010101" pitchFamily="18" charset="-127"/>
              </a:rPr>
              <a:t> </a:t>
            </a:r>
            <a:r>
              <a:rPr lang="ko-KR" altLang="en-US" sz="2800" dirty="0">
                <a:latin typeface="HY울릉도M" panose="02030600000101010101" pitchFamily="18" charset="-127"/>
              </a:rPr>
              <a:t>멤버 참조 연산자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en-US" altLang="ko-KR" sz="2800" dirty="0">
                <a:latin typeface="HY울릉도M" panose="02030600000101010101" pitchFamily="18" charset="-127"/>
              </a:rPr>
              <a:t> </a:t>
            </a:r>
            <a:r>
              <a:rPr lang="ko-KR" altLang="en-US" sz="2800" dirty="0">
                <a:latin typeface="HY울릉도M" panose="02030600000101010101" pitchFamily="18" charset="-127"/>
              </a:rPr>
              <a:t>구조체 배열 선언</a:t>
            </a:r>
            <a:endParaRPr lang="en-US" altLang="ko-KR" sz="2800" dirty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sz="2800" dirty="0" smtClean="0">
                <a:latin typeface="HY울릉도M" panose="02030600000101010101" pitchFamily="18" charset="-127"/>
              </a:rPr>
              <a:t> 구조체 </a:t>
            </a:r>
            <a:r>
              <a:rPr lang="ko-KR" altLang="en-US" sz="2800" dirty="0">
                <a:latin typeface="HY울릉도M" panose="02030600000101010101" pitchFamily="18" charset="-127"/>
              </a:rPr>
              <a:t>배열 활용한 성적처리 예제 실습</a:t>
            </a:r>
            <a:endParaRPr lang="ko-KR" altLang="en-US" sz="2800" dirty="0"/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862825" y="383518"/>
            <a:ext cx="10377604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latin typeface="HY울릉도M" panose="02030600000101010101" pitchFamily="18" charset="-127"/>
              </a:rPr>
              <a:t>목차</a:t>
            </a:r>
            <a:endParaRPr lang="ko-KR" altLang="en-US" dirty="0">
              <a:latin typeface="HY울릉도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2A6-AC25-417A-9E1C-13C41396CE2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727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1"/>
          <p:cNvSpPr>
            <a:spLocks noGrp="1"/>
          </p:cNvSpPr>
          <p:nvPr>
            <p:ph idx="1"/>
          </p:nvPr>
        </p:nvSpPr>
        <p:spPr>
          <a:xfrm>
            <a:off x="827136" y="995363"/>
            <a:ext cx="10616228" cy="5396010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800" dirty="0" smtClean="0">
                <a:latin typeface="HY울릉도M" panose="02030600000101010101" pitchFamily="18" charset="-127"/>
              </a:rPr>
              <a:t>기본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자료형</a:t>
            </a:r>
            <a:endParaRPr lang="en-US" altLang="ko-KR" sz="2800" dirty="0" smtClean="0">
              <a:latin typeface="HY울릉도M" panose="02030600000101010101" pitchFamily="18" charset="-127"/>
            </a:endParaRPr>
          </a:p>
          <a:p>
            <a:pPr lvl="1">
              <a:defRPr/>
            </a:pPr>
            <a:r>
              <a:rPr lang="ko-KR" altLang="en-US" sz="2400" dirty="0" smtClean="0">
                <a:latin typeface="HY울릉도M" panose="02030600000101010101" pitchFamily="18" charset="-127"/>
              </a:rPr>
              <a:t>프로그래밍 언어에서 기본적으로 제공하는 </a:t>
            </a:r>
            <a:r>
              <a:rPr lang="ko-KR" altLang="en-US" sz="2400" dirty="0" err="1" smtClean="0">
                <a:latin typeface="HY울릉도M" panose="02030600000101010101" pitchFamily="18" charset="-127"/>
              </a:rPr>
              <a:t>자료형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 </a:t>
            </a:r>
            <a:endParaRPr lang="en-US" altLang="ko-KR" sz="2400" dirty="0">
              <a:latin typeface="HY울릉도M" panose="02030600000101010101" pitchFamily="18" charset="-127"/>
            </a:endParaRPr>
          </a:p>
          <a:p>
            <a:pPr lvl="1">
              <a:defRPr/>
            </a:pPr>
            <a:r>
              <a:rPr lang="en-US" altLang="ko-KR" sz="2400" dirty="0" err="1" smtClean="0">
                <a:latin typeface="HY울릉도M" panose="02030600000101010101" pitchFamily="18" charset="-127"/>
              </a:rPr>
              <a:t>int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, float, double, char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등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>
              <a:defRPr/>
            </a:pPr>
            <a:r>
              <a:rPr lang="ko-KR" altLang="en-US" sz="2800" dirty="0" smtClean="0">
                <a:latin typeface="HY울릉도M" panose="02030600000101010101" pitchFamily="18" charset="-127"/>
              </a:rPr>
              <a:t>사용자 정의 </a:t>
            </a:r>
            <a:r>
              <a:rPr lang="ko-KR" altLang="en-US" sz="2800" dirty="0" err="1" smtClean="0">
                <a:latin typeface="HY울릉도M" panose="02030600000101010101" pitchFamily="18" charset="-127"/>
              </a:rPr>
              <a:t>자료형</a:t>
            </a:r>
            <a:endParaRPr lang="en-US" altLang="ko-KR" sz="2800" dirty="0" smtClean="0">
              <a:latin typeface="HY울릉도M" panose="02030600000101010101" pitchFamily="18" charset="-127"/>
            </a:endParaRPr>
          </a:p>
          <a:p>
            <a:pPr lvl="1">
              <a:defRPr/>
            </a:pPr>
            <a:r>
              <a:rPr lang="ko-KR" altLang="en-US" sz="2400" dirty="0">
                <a:latin typeface="HY울릉도M" panose="02030600000101010101" pitchFamily="18" charset="-127"/>
              </a:rPr>
              <a:t>일상생활에 다양한 형태의 문제를 해결하기 위해서는 기본 자료형만으로는 자료의 선언과 저장에 한계가 있으므로</a:t>
            </a:r>
            <a:r>
              <a:rPr lang="en-US" altLang="ko-KR" sz="2400" dirty="0">
                <a:latin typeface="HY울릉도M" panose="02030600000101010101" pitchFamily="18" charset="-127"/>
              </a:rPr>
              <a:t>, </a:t>
            </a:r>
            <a:r>
              <a:rPr lang="ko-KR" altLang="en-US" sz="2400" dirty="0">
                <a:latin typeface="HY울릉도M" panose="02030600000101010101" pitchFamily="18" charset="-127"/>
              </a:rPr>
              <a:t>해결하려는 문제와 가장 가까운 자료구조를 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사용자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(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프로그래머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)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가 직접 </a:t>
            </a:r>
            <a:r>
              <a:rPr lang="ko-KR" altLang="en-US" sz="2400" dirty="0" err="1" smtClean="0">
                <a:latin typeface="HY울릉도M" panose="02030600000101010101" pitchFamily="18" charset="-127"/>
              </a:rPr>
              <a:t>자료형으로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 만들어서 문제를 해결 할 수 있는 </a:t>
            </a:r>
            <a:r>
              <a:rPr lang="ko-KR" altLang="en-US" sz="2400" dirty="0" err="1" smtClean="0">
                <a:latin typeface="HY울릉도M" panose="02030600000101010101" pitchFamily="18" charset="-127"/>
              </a:rPr>
              <a:t>자료형</a:t>
            </a:r>
            <a:r>
              <a:rPr lang="ko-KR" altLang="en-US" sz="2400" dirty="0" smtClean="0">
                <a:latin typeface="HY울릉도M" panose="02030600000101010101" pitchFamily="18" charset="-127"/>
              </a:rPr>
              <a:t> </a:t>
            </a:r>
            <a:endParaRPr lang="en-US" altLang="ko-KR" sz="2400" dirty="0" smtClean="0">
              <a:latin typeface="HY울릉도M" panose="02030600000101010101" pitchFamily="18" charset="-127"/>
            </a:endParaRPr>
          </a:p>
          <a:p>
            <a:pPr lvl="1">
              <a:defRPr/>
            </a:pPr>
            <a:r>
              <a:rPr lang="ko-KR" altLang="en-US" sz="2400" dirty="0" smtClean="0">
                <a:latin typeface="HY울릉도M" panose="02030600000101010101" pitchFamily="18" charset="-127"/>
              </a:rPr>
              <a:t>구조체</a:t>
            </a:r>
            <a:r>
              <a:rPr lang="en-US" altLang="ko-KR" sz="2400" dirty="0">
                <a:latin typeface="HY울릉도M" panose="02030600000101010101" pitchFamily="18" charset="-127"/>
              </a:rPr>
              <a:t> </a:t>
            </a:r>
            <a:r>
              <a:rPr lang="en-US" altLang="ko-KR" sz="2400" dirty="0" smtClean="0">
                <a:latin typeface="HY울릉도M" panose="02030600000101010101" pitchFamily="18" charset="-127"/>
              </a:rPr>
              <a:t>: </a:t>
            </a:r>
            <a:r>
              <a:rPr lang="en-US" altLang="ko-KR" sz="2400" dirty="0" err="1" smtClean="0">
                <a:latin typeface="HY울릉도M" panose="02030600000101010101" pitchFamily="18" charset="-127"/>
              </a:rPr>
              <a:t>struct</a:t>
            </a:r>
            <a:endParaRPr lang="en-US" altLang="ko-KR" sz="2400" dirty="0" smtClean="0">
              <a:latin typeface="HY울릉도M" panose="02030600000101010101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6"/>
            <a:ext cx="10348322" cy="649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사용자 정의 </a:t>
            </a:r>
            <a:r>
              <a:rPr lang="ko-KR" altLang="en-US" dirty="0" err="1" smtClean="0"/>
              <a:t>자료형</a:t>
            </a:r>
            <a:r>
              <a:rPr lang="en-US" altLang="ko-KR" dirty="0"/>
              <a:t>(User-defined </a:t>
            </a:r>
            <a:r>
              <a:rPr lang="en-US" altLang="ko-KR" dirty="0" smtClean="0"/>
              <a:t>data types)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307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1"/>
          <p:cNvSpPr>
            <a:spLocks noGrp="1"/>
          </p:cNvSpPr>
          <p:nvPr>
            <p:ph idx="1"/>
          </p:nvPr>
        </p:nvSpPr>
        <p:spPr>
          <a:xfrm>
            <a:off x="827136" y="995364"/>
            <a:ext cx="10616228" cy="2388858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구조체의 필요성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2000" dirty="0"/>
              <a:t>동일한 </a:t>
            </a:r>
            <a:r>
              <a:rPr lang="ko-KR" altLang="en-US" sz="2000" dirty="0" err="1"/>
              <a:t>자료형의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데이터가 여러 개 </a:t>
            </a:r>
            <a:r>
              <a:rPr lang="ko-KR" altLang="en-US" sz="2000" dirty="0" smtClean="0"/>
              <a:t>필요한 경우에 배열을 사용하여 처리할 수 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성적 처리와 같이 학번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점수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학점 등 서로 다른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가진 데이터를 함께 저장하고 처리하기 위해서는 새로운 </a:t>
            </a:r>
            <a:r>
              <a:rPr lang="ko-KR" altLang="en-US" sz="2000" dirty="0" err="1" smtClean="0"/>
              <a:t>자료형이</a:t>
            </a:r>
            <a:r>
              <a:rPr lang="ko-KR" altLang="en-US" sz="2000" dirty="0" smtClean="0"/>
              <a:t> 필요함 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구조체</a:t>
            </a:r>
            <a:r>
              <a:rPr lang="en-US" altLang="ko-KR" dirty="0" smtClean="0"/>
              <a:t>(structure)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54944" y="4033509"/>
            <a:ext cx="3365370" cy="1894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학번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ID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국어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float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kor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float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eng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수학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float math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평균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float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avg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학점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char grade</a:t>
            </a:r>
          </a:p>
          <a:p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9641" y="35675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학생 성적 정보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15212" y="3120272"/>
            <a:ext cx="3365370" cy="325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다양한 </a:t>
            </a:r>
            <a:r>
              <a:rPr lang="ko-KR" altLang="en-US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자료형을</a:t>
            </a:r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가진 연관된 데이터를 묶어서 </a:t>
            </a:r>
            <a:r>
              <a:rPr lang="ko-KR" altLang="en-US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자료형을</a:t>
            </a:r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만들고</a:t>
            </a:r>
            <a:r>
              <a:rPr lang="en-US" altLang="ko-KR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그 </a:t>
            </a:r>
            <a:r>
              <a:rPr lang="ko-KR" altLang="en-US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자료형을</a:t>
            </a:r>
            <a:r>
              <a:rPr lang="ko-KR" altLang="en-US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사용하여 변수를 선언하여 데이터를 관리하는 것이 필요 </a:t>
            </a:r>
            <a:endParaRPr lang="en-US" altLang="ko-KR" dirty="0" smtClean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ko-KR" altLang="en-US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0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1"/>
          <p:cNvSpPr>
            <a:spLocks noGrp="1"/>
          </p:cNvSpPr>
          <p:nvPr>
            <p:ph idx="1"/>
          </p:nvPr>
        </p:nvSpPr>
        <p:spPr>
          <a:xfrm>
            <a:off x="681039" y="1097804"/>
            <a:ext cx="10847942" cy="1700702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연관된 데이터를 묶어서 선언할 수 있도록 </a:t>
            </a:r>
            <a:r>
              <a:rPr lang="ko-KR" altLang="en-US" dirty="0" smtClean="0">
                <a:solidFill>
                  <a:srgbClr val="3333FF"/>
                </a:solidFill>
              </a:rPr>
              <a:t>사용자 정의 </a:t>
            </a:r>
            <a:r>
              <a:rPr lang="ko-KR" altLang="en-US" dirty="0" err="1" smtClean="0">
                <a:solidFill>
                  <a:srgbClr val="3333FF"/>
                </a:solidFill>
              </a:rPr>
              <a:t>자료형을</a:t>
            </a:r>
            <a:r>
              <a:rPr lang="ko-KR" altLang="en-US" dirty="0" smtClean="0">
                <a:solidFill>
                  <a:srgbClr val="3333FF"/>
                </a:solidFill>
              </a:rPr>
              <a:t> </a:t>
            </a:r>
            <a:r>
              <a:rPr lang="ko-KR" altLang="en-US" dirty="0" smtClean="0"/>
              <a:t>만드는 것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템플릿</a:t>
            </a:r>
            <a:r>
              <a:rPr lang="en-US" altLang="ko-KR" dirty="0" smtClean="0"/>
              <a:t>(template)</a:t>
            </a:r>
            <a:r>
              <a:rPr lang="ko-KR" altLang="en-US" dirty="0" smtClean="0"/>
              <a:t>과 같은 역할을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정의는 메모리에 변수를 생성하지 않음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구조체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81666" y="4038630"/>
            <a:ext cx="3365370" cy="1894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학번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ID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국어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float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kor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영어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float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eng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수학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float math</a:t>
            </a: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평균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float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avg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학점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: char grade</a:t>
            </a:r>
          </a:p>
          <a:p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9546" y="337481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학생 성적 정보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6157" y="3744149"/>
            <a:ext cx="4061382" cy="2483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ID;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kor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eng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math;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char grade;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};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8976" y="324458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구조체 정의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326145" y="4634574"/>
            <a:ext cx="584462" cy="35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 2 12"/>
          <p:cNvSpPr/>
          <p:nvPr/>
        </p:nvSpPr>
        <p:spPr>
          <a:xfrm>
            <a:off x="8311726" y="3113235"/>
            <a:ext cx="2613941" cy="480767"/>
          </a:xfrm>
          <a:prstGeom prst="borderCallout2">
            <a:avLst>
              <a:gd name="adj1" fmla="val 22672"/>
              <a:gd name="adj2" fmla="val -352"/>
              <a:gd name="adj3" fmla="val 18750"/>
              <a:gd name="adj4" fmla="val -16667"/>
              <a:gd name="adj5" fmla="val 171324"/>
              <a:gd name="adj6" fmla="val -3107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구조체 </a:t>
            </a:r>
            <a:r>
              <a:rPr lang="ko-KR" altLang="en-US" sz="1600" dirty="0" err="1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자료형</a:t>
            </a:r>
            <a:r>
              <a:rPr lang="ko-KR" altLang="en-US" sz="1600" dirty="0" smtClean="0">
                <a:solidFill>
                  <a:schemeClr val="tx1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이름</a:t>
            </a:r>
            <a:endParaRPr lang="ko-KR" altLang="en-US" sz="1600" dirty="0">
              <a:solidFill>
                <a:schemeClr val="tx1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58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1"/>
          <p:cNvSpPr>
            <a:spLocks noGrp="1"/>
          </p:cNvSpPr>
          <p:nvPr>
            <p:ph idx="1"/>
          </p:nvPr>
        </p:nvSpPr>
        <p:spPr>
          <a:xfrm>
            <a:off x="681039" y="1097804"/>
            <a:ext cx="10847942" cy="1700702"/>
          </a:xfrm>
          <a:ln>
            <a:noFill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구조체 변수 선언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구조체 정의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사용하여 변수를 선언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구조체 변수를 선언하면 구조체 멤버의 크기 만큼 메모리에 할당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구조체 변수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99376" y="2900946"/>
            <a:ext cx="4499566" cy="343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정의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ID;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kor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eng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math;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char grade;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sz="20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s1;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변수 선언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05010" y="2900946"/>
            <a:ext cx="5529655" cy="3381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정의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ID;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kor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eng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math;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char grade;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};</a:t>
            </a:r>
          </a:p>
          <a:p>
            <a:r>
              <a:rPr lang="en-US" altLang="ko-KR" sz="2000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typedef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</a:t>
            </a:r>
            <a:r>
              <a:rPr lang="ko-KR" alt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타입이름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변경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sz="2000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s1;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변수 선언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2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구조체 변수 멤버 참조 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8291" y="1100427"/>
            <a:ext cx="10352788" cy="510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정의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ID;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kor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eng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math;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char grade;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s1 = {10001,99.5,88.7,77.9}; 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변수 선언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s2; 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</a:t>
            </a:r>
            <a:r>
              <a:rPr lang="ko-KR" altLang="en-US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변수 선언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s2.ID = 10001; // .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연산자를 사용하여 구조체 멤버에 접근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s2.kor = 90.5;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s2.eng = 80.3;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s2.math = 95.4;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32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구조체 배열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8291" y="1100427"/>
            <a:ext cx="10352788" cy="4461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정의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ID;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kor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eng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math;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char grade;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</a:p>
          <a:p>
            <a:r>
              <a:rPr lang="en-US" altLang="ko-KR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s[3]; //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배열 선언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s[0].ID = 10001; // .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연산자를 사용하여 구조체 멤버에 접근</a:t>
            </a:r>
            <a:endParaRPr lang="en-US" altLang="ko-KR" dirty="0" smtClean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s[0].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= 90.5;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s[0].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= 80.3;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s[0].math = 95.4;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239" y="5666877"/>
            <a:ext cx="1079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다른 배열과 같이 구조체 배열도 첨자를 이용하여 각 원소를 참조하며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첨자는 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0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부터 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배열크기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-1)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까지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20047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9" y="346077"/>
            <a:ext cx="7886700" cy="6492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구조체 배열 출력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F2E2-5588-4211-930D-8EF1EAA19D7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8291" y="1100427"/>
            <a:ext cx="10352788" cy="493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// </a:t>
            </a:r>
            <a:r>
              <a:rPr lang="ko-KR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구조체 정의</a:t>
            </a: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ID;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kor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eng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, math;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float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avg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  char grade;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 </a:t>
            </a:r>
            <a:r>
              <a:rPr lang="en-US" altLang="ko-KR" sz="2000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};</a:t>
            </a:r>
          </a:p>
          <a:p>
            <a:pPr>
              <a:defRPr/>
            </a:pPr>
            <a:r>
              <a:rPr lang="en-US" altLang="ko-KR" b="1" dirty="0" err="1" smtClean="0">
                <a:solidFill>
                  <a:srgbClr val="3333FF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struct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stu</a:t>
            </a:r>
            <a:r>
              <a:rPr lang="en-US" altLang="ko-KR" dirty="0" smtClean="0">
                <a:solidFill>
                  <a:schemeClr val="tx1"/>
                </a:solidFill>
                <a:latin typeface="Consolas" panose="020B0609020204030204" pitchFamily="49" charset="0"/>
                <a:ea typeface="HY울릉도M" panose="02030600000101010101" pitchFamily="18" charset="-127"/>
              </a:rPr>
              <a:t> s[3] =</a:t>
            </a:r>
            <a:r>
              <a:rPr kumimoji="1" lang="en-US" altLang="ko-KR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{{1001, 85, 98, 89},</a:t>
            </a:r>
          </a:p>
          <a:p>
            <a:pPr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kumimoji="1" lang="en-US" altLang="ko-KR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                  {1002, 77, 99, 88},</a:t>
            </a:r>
          </a:p>
          <a:p>
            <a:pPr>
              <a:defRPr/>
            </a:pPr>
            <a:r>
              <a:rPr kumimoji="1" lang="en-US" altLang="ko-KR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kumimoji="1" lang="en-US" altLang="ko-KR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                   {1003, 97, 79, 89}</a:t>
            </a:r>
            <a:r>
              <a:rPr kumimoji="1" lang="fr-FR" altLang="ko-KR" b="1" dirty="0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};</a:t>
            </a:r>
          </a:p>
          <a:p>
            <a:pPr>
              <a:defRPr/>
            </a:pPr>
            <a:endParaRPr kumimoji="1" lang="nn-NO" altLang="ko-KR" dirty="0" smtClean="0">
              <a:solidFill>
                <a:srgbClr val="000000"/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>
              <a:defRPr/>
            </a:pPr>
            <a:r>
              <a:rPr kumimoji="1" lang="nn-NO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for(i=0;i&lt;3;i</a:t>
            </a:r>
            <a:r>
              <a:rPr kumimoji="1"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++)</a:t>
            </a:r>
          </a:p>
          <a:p>
            <a:pPr>
              <a:defRPr/>
            </a:pPr>
            <a:r>
              <a:rPr kumimoji="1" lang="nn-NO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{ </a:t>
            </a:r>
          </a:p>
          <a:p>
            <a:pPr>
              <a:defRPr/>
            </a:pPr>
            <a:r>
              <a:rPr kumimoji="1"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 </a:t>
            </a:r>
            <a:r>
              <a:rPr kumimoji="1" lang="ko-KR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 </a:t>
            </a:r>
            <a:r>
              <a:rPr kumimoji="1" lang="nn-NO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printf</a:t>
            </a:r>
            <a:r>
              <a:rPr kumimoji="1" lang="nn-NO" altLang="ko-KR" dirty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("%d %5.2f %5.2f %5.2f\n",s[i].ID, s[i].kor, s[i].eng, s[i].math); </a:t>
            </a:r>
            <a:endParaRPr kumimoji="1" lang="nn-NO" altLang="ko-KR" dirty="0" smtClean="0">
              <a:solidFill>
                <a:srgbClr val="000000"/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>
              <a:defRPr/>
            </a:pPr>
            <a:r>
              <a:rPr kumimoji="1" lang="nn-NO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}</a:t>
            </a:r>
            <a:r>
              <a:rPr kumimoji="1"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굴림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61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정보통신대학원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정보통신대학원ppt" id="{CB5B46B3-D173-4AEC-9C93-8E54E094A820}" vid="{6819FB2A-FC43-4068-BAD0-E18DE50E2D2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17391</TotalTime>
  <Words>1237</Words>
  <Application>Microsoft Office PowerPoint</Application>
  <PresentationFormat>사용자 지정</PresentationFormat>
  <Paragraphs>227</Paragraphs>
  <Slides>14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정보통신대학원ppt</vt:lpstr>
      <vt:lpstr>배열과 구조체  Array &amp; Structure</vt:lpstr>
      <vt:lpstr>목차</vt:lpstr>
      <vt:lpstr>사용자 정의 자료형(User-defined data types)</vt:lpstr>
      <vt:lpstr>구조체(structure)란?</vt:lpstr>
      <vt:lpstr>구조체 정의</vt:lpstr>
      <vt:lpstr>구조체 변수 선언</vt:lpstr>
      <vt:lpstr>구조체 변수 멤버 참조 연산자</vt:lpstr>
      <vt:lpstr>구조체 배열 선언</vt:lpstr>
      <vt:lpstr>구조체 배열 출력  </vt:lpstr>
      <vt:lpstr>슬라이드 10</vt:lpstr>
      <vt:lpstr>슬라이드 11</vt:lpstr>
      <vt:lpstr>구조체 배열 성적처리 실습 실행 화면(1/2)</vt:lpstr>
      <vt:lpstr>구조체 배열 성적처리 실습 실행 화면(2/2)</vt:lpstr>
      <vt:lpstr>요약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user</cp:lastModifiedBy>
  <cp:revision>1068</cp:revision>
  <cp:lastPrinted>2016-10-25T08:14:24Z</cp:lastPrinted>
  <dcterms:created xsi:type="dcterms:W3CDTF">2016-10-21T02:21:15Z</dcterms:created>
  <dcterms:modified xsi:type="dcterms:W3CDTF">2017-11-23T00:17:00Z</dcterms:modified>
</cp:coreProperties>
</file>