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sldIdLst>
    <p:sldId id="256" r:id="rId2"/>
    <p:sldId id="293" r:id="rId3"/>
    <p:sldId id="297" r:id="rId4"/>
    <p:sldId id="288" r:id="rId5"/>
    <p:sldId id="281" r:id="rId6"/>
    <p:sldId id="304" r:id="rId7"/>
    <p:sldId id="305" r:id="rId8"/>
    <p:sldId id="306" r:id="rId9"/>
    <p:sldId id="307" r:id="rId10"/>
    <p:sldId id="276" r:id="rId11"/>
    <p:sldId id="277" r:id="rId12"/>
    <p:sldId id="294" r:id="rId13"/>
    <p:sldId id="295" r:id="rId14"/>
    <p:sldId id="290" r:id="rId15"/>
    <p:sldId id="311" r:id="rId16"/>
    <p:sldId id="308" r:id="rId17"/>
    <p:sldId id="312" r:id="rId18"/>
    <p:sldId id="291" r:id="rId19"/>
    <p:sldId id="289" r:id="rId20"/>
    <p:sldId id="292" r:id="rId21"/>
    <p:sldId id="296" r:id="rId22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27" userDrawn="1">
          <p15:clr>
            <a:srgbClr val="A4A3A4"/>
          </p15:clr>
        </p15:guide>
        <p15:guide id="2" pos="1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C4CA3"/>
    <a:srgbClr val="FF6699"/>
    <a:srgbClr val="DA4855"/>
    <a:srgbClr val="3333FF"/>
    <a:srgbClr val="35889A"/>
    <a:srgbClr val="F1EBC7"/>
    <a:srgbClr val="C1B853"/>
    <a:srgbClr val="90AEB0"/>
    <a:srgbClr val="EFBC7A"/>
    <a:srgbClr val="5C5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6716" autoAdjust="0"/>
  </p:normalViewPr>
  <p:slideViewPr>
    <p:cSldViewPr snapToGrid="0">
      <p:cViewPr varScale="1">
        <p:scale>
          <a:sx n="96" d="100"/>
          <a:sy n="96" d="100"/>
        </p:scale>
        <p:origin x="-108" y="-306"/>
      </p:cViewPr>
      <p:guideLst>
        <p:guide orient="horz" pos="2727"/>
        <p:guide pos="1935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D471-70B2-4B3B-877E-D349C1A61CF5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4B12E-F81D-4FA8-B145-80F987F00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744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684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716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Computational</a:t>
            </a:r>
            <a:r>
              <a:rPr lang="en-US" altLang="ko-KR" baseline="0" dirty="0" smtClean="0"/>
              <a:t> Thinking</a:t>
            </a:r>
            <a:r>
              <a:rPr lang="ko-KR" altLang="en-US" baseline="0" dirty="0" smtClean="0"/>
              <a:t>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E9C1-50E6-4337-A746-83350CA981A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933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586" y="1122363"/>
            <a:ext cx="11724829" cy="1176456"/>
          </a:xfrm>
        </p:spPr>
        <p:txBody>
          <a:bodyPr anchor="b"/>
          <a:lstStyle>
            <a:lvl1pPr algn="ctr">
              <a:defRPr sz="4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6604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49BC-769D-430E-B444-5066CB2B500A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/>
          <a:srcRect r="27707"/>
          <a:stretch/>
        </p:blipFill>
        <p:spPr>
          <a:xfrm>
            <a:off x="9502928" y="1"/>
            <a:ext cx="2586528" cy="53838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758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8A7-0CA5-43C9-877D-8B90AC541763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47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/>
          <a:srcRect r="26913" b="13577"/>
          <a:stretch/>
        </p:blipFill>
        <p:spPr>
          <a:xfrm>
            <a:off x="1" y="6387394"/>
            <a:ext cx="1948441" cy="34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6514" y="113185"/>
            <a:ext cx="11268223" cy="661182"/>
          </a:xfrm>
          <a:noFill/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908079"/>
            <a:ext cx="11452532" cy="54793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  <a:lvl2pPr>
              <a:lnSpc>
                <a:spcPct val="150000"/>
              </a:lnSpc>
              <a:defRPr sz="20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2pPr>
            <a:lvl3pPr>
              <a:lnSpc>
                <a:spcPct val="150000"/>
              </a:lnSpc>
              <a:defRPr sz="18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3pPr>
            <a:lvl4pPr>
              <a:lnSpc>
                <a:spcPct val="150000"/>
              </a:lnSpc>
              <a:defRPr sz="16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4pPr>
            <a:lvl5pPr>
              <a:lnSpc>
                <a:spcPct val="150000"/>
              </a:lnSpc>
              <a:defRPr sz="1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53875" y="6611590"/>
            <a:ext cx="927315" cy="22564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6F22A6-AC25-417A-9E1C-13C41396CE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0855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74A-563B-4472-AFEE-AA1A6994F177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33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ADEC-259B-4B3B-8F15-67464AFC04CB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93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FA22-22AA-4586-9493-3B269A9B87BA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15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B706-A0D0-45E1-A002-B7F0197D3424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36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B6AF-51B1-4D70-B3BD-D6EFE9090CC1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390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5DB6-685E-473D-BBB0-5CCFEA343432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135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CACB-ABD3-450B-8869-4EF6C5BBDA4D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9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4F7F-F4DF-46ED-B35E-B60D89F95C55}" type="datetime1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0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AWgzLTa3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THhadOkdTW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THhadOkdTW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THhadOkdTW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79"/>
            <a:ext cx="7815055" cy="1696761"/>
          </a:xfrm>
        </p:spPr>
        <p:txBody>
          <a:bodyPr anchor="ctr">
            <a:normAutofit/>
          </a:bodyPr>
          <a:lstStyle/>
          <a:p>
            <a:r>
              <a:rPr lang="ko-KR" altLang="en-US" sz="4000" b="1" dirty="0"/>
              <a:t>문제 해결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/>
              <a:t>(problem solving)</a:t>
            </a:r>
            <a:endParaRPr lang="ko-KR" altLang="en-US" sz="4000" b="1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026713" y="5022671"/>
            <a:ext cx="6858000" cy="8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포항공대 컴퓨터공학과</a:t>
            </a:r>
            <a:endParaRPr lang="en-US" altLang="ko-KR" sz="28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윤은영</a:t>
            </a:r>
            <a:r>
              <a:rPr lang="en-US" altLang="ko-KR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xmlns="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6546" y="743105"/>
            <a:ext cx="8451167" cy="66118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ea typeface="Microsoft JhengHei UI" panose="020B0604030504040204" pitchFamily="34" charset="-120"/>
              </a:rPr>
              <a:t>What is Computational Thinking?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39064" y="1615947"/>
            <a:ext cx="7776865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“CT</a:t>
            </a:r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는 읽기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쓰기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셈하기와 더불어 누구나 갖춰야 하는 기본 역량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”</a:t>
            </a:r>
          </a:p>
          <a:p>
            <a:pPr algn="ctr"/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CT</a:t>
            </a:r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는 컴퓨터과학의 이론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기술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도구를 활용하여 현실의 복잡한 문제를 해결하는 사고 방식이다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의학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법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경제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정치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예술 등 사회 모든 분야에서 보편적으로 필요한 핵심 능력이다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r>
              <a:rPr lang="en-US" altLang="ko-KR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(Jeannette M. Wing)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103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8306" y="1312065"/>
            <a:ext cx="8451167" cy="66118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컴퓨터공학 사고력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7186" y="2121199"/>
            <a:ext cx="8522287" cy="265400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 algn="ctr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ko-KR" dirty="0">
              <a:latin typeface="HY울릉도M" pitchFamily="18" charset="-127"/>
            </a:endParaRPr>
          </a:p>
          <a:p>
            <a:pPr lvl="0" algn="ctr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ko-KR" altLang="en-US" dirty="0">
                <a:latin typeface="HY울릉도M" pitchFamily="18" charset="-127"/>
              </a:rPr>
              <a:t>“</a:t>
            </a:r>
            <a:r>
              <a:rPr lang="ko-KR" altLang="en-US" dirty="0">
                <a:latin typeface="HY울릉도M" pitchFamily="18" charset="-127"/>
                <a:cs typeface="나눔명조"/>
                <a:sym typeface="나눔명조"/>
              </a:rPr>
              <a:t>주어진 문제를 분석</a:t>
            </a:r>
            <a:r>
              <a:rPr lang="en-US" altLang="ko-KR" dirty="0">
                <a:latin typeface="HY울릉도M" pitchFamily="18" charset="-127"/>
                <a:cs typeface="나눔명조"/>
                <a:sym typeface="나눔명조"/>
              </a:rPr>
              <a:t>, </a:t>
            </a:r>
            <a:r>
              <a:rPr lang="ko-KR" altLang="en-US" dirty="0">
                <a:latin typeface="HY울릉도M" pitchFamily="18" charset="-127"/>
                <a:cs typeface="나눔명조"/>
                <a:sym typeface="나눔명조"/>
              </a:rPr>
              <a:t>이해하고 </a:t>
            </a:r>
          </a:p>
          <a:p>
            <a:pPr lvl="0" algn="ctr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ko-KR" altLang="en-US" dirty="0">
                <a:latin typeface="HY울릉도M" pitchFamily="18" charset="-127"/>
                <a:cs typeface="나눔명조"/>
                <a:sym typeface="나눔명조"/>
              </a:rPr>
              <a:t>문제의 해결 방법을 컴퓨터 공학의 원리를 적용하여 </a:t>
            </a:r>
            <a:endParaRPr lang="en-US" altLang="ko-KR" dirty="0">
              <a:latin typeface="HY울릉도M" pitchFamily="18" charset="-127"/>
              <a:cs typeface="나눔명조"/>
              <a:sym typeface="나눔명조"/>
            </a:endParaRPr>
          </a:p>
          <a:p>
            <a:pPr lvl="0" algn="ctr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ko-KR" altLang="en-US" dirty="0">
                <a:latin typeface="HY울릉도M" pitchFamily="18" charset="-127"/>
                <a:cs typeface="나눔명조"/>
                <a:sym typeface="나눔명조"/>
              </a:rPr>
              <a:t>알고리즘을 도출하고 </a:t>
            </a:r>
            <a:endParaRPr lang="en-US" altLang="ko-KR" dirty="0">
              <a:latin typeface="HY울릉도M" pitchFamily="18" charset="-127"/>
              <a:cs typeface="나눔명조"/>
              <a:sym typeface="나눔명조"/>
            </a:endParaRPr>
          </a:p>
          <a:p>
            <a:pPr lvl="0" algn="ctr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ko-KR" altLang="en-US" dirty="0">
                <a:latin typeface="HY울릉도M" pitchFamily="18" charset="-127"/>
                <a:cs typeface="나눔명조"/>
                <a:sym typeface="나눔명조"/>
              </a:rPr>
              <a:t>컴퓨터가 이해하는 프로그래밍 언어로 제시하는 사고능력</a:t>
            </a:r>
            <a:r>
              <a:rPr lang="ko-KR" altLang="en-US" dirty="0">
                <a:latin typeface="HY울릉도M" pitchFamily="18" charset="-127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xmlns="" val="37520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1520" y="236728"/>
            <a:ext cx="8435280" cy="72847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 </a:t>
            </a:r>
            <a:r>
              <a:rPr lang="ko-KR" altLang="en-US" dirty="0">
                <a:latin typeface="HY울릉도M" panose="02030600000101010101" pitchFamily="18" charset="-127"/>
              </a:rPr>
              <a:t>일반적 문제해결과 컴퓨터공학적 문제해결 과정</a:t>
            </a:r>
            <a:endParaRPr lang="en-US" altLang="ko-KR" dirty="0">
              <a:latin typeface="HY울릉도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1521" y="2950022"/>
            <a:ext cx="1508741" cy="822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문제이해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및 분석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483628" y="1664297"/>
            <a:ext cx="1508741" cy="822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문제해결</a:t>
            </a:r>
            <a:endParaRPr lang="en-US" altLang="ko-KR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방안탐색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28252" y="1664296"/>
            <a:ext cx="1508741" cy="822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해결방법</a:t>
            </a:r>
            <a:endParaRPr lang="en-US" altLang="ko-KR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도출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72876" y="1664295"/>
            <a:ext cx="1508741" cy="822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실행 및 평가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992369" y="1924602"/>
            <a:ext cx="435883" cy="301892"/>
          </a:xfrm>
          <a:prstGeom prst="rightArrow">
            <a:avLst>
              <a:gd name="adj1" fmla="val 50000"/>
              <a:gd name="adj2" fmla="val 45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7936993" y="1924602"/>
            <a:ext cx="435883" cy="301892"/>
          </a:xfrm>
          <a:prstGeom prst="rightArrow">
            <a:avLst>
              <a:gd name="adj1" fmla="val 50000"/>
              <a:gd name="adj2" fmla="val 45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9953888">
            <a:off x="3513003" y="2764339"/>
            <a:ext cx="1078163" cy="340086"/>
          </a:xfrm>
          <a:prstGeom prst="rightArrow">
            <a:avLst>
              <a:gd name="adj1" fmla="val 50000"/>
              <a:gd name="adj2" fmla="val 45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47211" y="276728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일반적 문제 해결과정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508012" y="3983825"/>
            <a:ext cx="1508741" cy="822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컴퓨터공학</a:t>
            </a:r>
            <a:endParaRPr lang="en-US" altLang="ko-KR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원리적용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52636" y="3983824"/>
            <a:ext cx="1508741" cy="822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알고리즘 </a:t>
            </a:r>
            <a:endParaRPr lang="en-US" altLang="ko-KR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설계와 구현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397260" y="3983823"/>
            <a:ext cx="1508741" cy="822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결과 검토</a:t>
            </a:r>
          </a:p>
        </p:txBody>
      </p:sp>
      <p:sp>
        <p:nvSpPr>
          <p:cNvPr id="56" name="오른쪽 화살표 55"/>
          <p:cNvSpPr/>
          <p:nvPr/>
        </p:nvSpPr>
        <p:spPr>
          <a:xfrm>
            <a:off x="6016753" y="4244130"/>
            <a:ext cx="435883" cy="301892"/>
          </a:xfrm>
          <a:prstGeom prst="rightArrow">
            <a:avLst>
              <a:gd name="adj1" fmla="val 50000"/>
              <a:gd name="adj2" fmla="val 45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>
            <a:off x="7961377" y="4244130"/>
            <a:ext cx="435883" cy="301892"/>
          </a:xfrm>
          <a:prstGeom prst="rightArrow">
            <a:avLst>
              <a:gd name="adj1" fmla="val 50000"/>
              <a:gd name="adj2" fmla="val 45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688132" y="513609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컴퓨터공학적 문제 해결과정</a:t>
            </a:r>
          </a:p>
        </p:txBody>
      </p:sp>
      <p:sp>
        <p:nvSpPr>
          <p:cNvPr id="59" name="오른쪽 화살표 58"/>
          <p:cNvSpPr/>
          <p:nvPr/>
        </p:nvSpPr>
        <p:spPr>
          <a:xfrm rot="1463275">
            <a:off x="3535914" y="3593202"/>
            <a:ext cx="998790" cy="340086"/>
          </a:xfrm>
          <a:prstGeom prst="rightArrow">
            <a:avLst>
              <a:gd name="adj1" fmla="val 50000"/>
              <a:gd name="adj2" fmla="val 45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5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155448"/>
            <a:ext cx="8435280" cy="12527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컴퓨터공학적 문제 해결과정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7082" y="1218975"/>
            <a:ext cx="8589399" cy="54793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HY울릉도M" panose="02030600000101010101" pitchFamily="18" charset="-127"/>
              </a:rPr>
              <a:t>컴퓨터 공학적 문제해결</a:t>
            </a:r>
            <a:endParaRPr lang="en-US" altLang="ko-KR" sz="2000" dirty="0">
              <a:latin typeface="HY울릉도M" panose="02030600000101010101" pitchFamily="18" charset="-127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800" dirty="0">
                <a:latin typeface="HY울릉도M" panose="02030600000101010101" pitchFamily="18" charset="-127"/>
              </a:rPr>
              <a:t>컴퓨터 공학 사고력은 정보를 처리하는 과정과 방식을 이해하고</a:t>
            </a:r>
            <a:r>
              <a:rPr lang="en-US" altLang="ko-KR" sz="1800" dirty="0">
                <a:latin typeface="HY울릉도M" panose="02030600000101010101" pitchFamily="18" charset="-127"/>
              </a:rPr>
              <a:t>, </a:t>
            </a:r>
            <a:r>
              <a:rPr lang="ko-KR" altLang="en-US" sz="1800" dirty="0">
                <a:latin typeface="HY울릉도M" panose="02030600000101010101" pitchFamily="18" charset="-127"/>
              </a:rPr>
              <a:t>다시 컴퓨터에게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프로그래밍 언어로 명령 할 </a:t>
            </a:r>
            <a:r>
              <a:rPr lang="ko-KR" altLang="en-US" sz="1800" dirty="0">
                <a:latin typeface="HY울릉도M" panose="02030600000101010101" pitchFamily="18" charset="-127"/>
              </a:rPr>
              <a:t>수 있는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사고력</a:t>
            </a:r>
            <a:endParaRPr lang="en-US" altLang="ko-KR" sz="1800" dirty="0">
              <a:latin typeface="HY울릉도M" panose="02030600000101010101" pitchFamily="18" charset="-127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800" dirty="0">
                <a:latin typeface="HY울릉도M" panose="02030600000101010101" pitchFamily="18" charset="-127"/>
              </a:rPr>
              <a:t>컴퓨터 공학적 문제 해결 과정은 ‘문제 이해 및 분석’ → ‘컴퓨터 공학적 원리 적용’ → ‘문제 해결 방법의 설계</a:t>
            </a:r>
            <a:r>
              <a:rPr lang="en-US" altLang="ko-KR" sz="1800" dirty="0">
                <a:latin typeface="HY울릉도M" panose="02030600000101010101" pitchFamily="18" charset="-127"/>
              </a:rPr>
              <a:t>(</a:t>
            </a:r>
            <a:r>
              <a:rPr lang="ko-KR" altLang="en-US" sz="1800" dirty="0">
                <a:latin typeface="HY울릉도M" panose="02030600000101010101" pitchFamily="18" charset="-127"/>
              </a:rPr>
              <a:t>알고리즘 설계</a:t>
            </a:r>
            <a:r>
              <a:rPr lang="en-US" altLang="ko-KR" sz="1800" dirty="0">
                <a:latin typeface="HY울릉도M" panose="02030600000101010101" pitchFamily="18" charset="-127"/>
              </a:rPr>
              <a:t>)’ →  ‘</a:t>
            </a:r>
            <a:r>
              <a:rPr lang="ko-KR" altLang="en-US" sz="1800" dirty="0">
                <a:latin typeface="HY울릉도M" panose="02030600000101010101" pitchFamily="18" charset="-127"/>
              </a:rPr>
              <a:t>문제 해결 방법의 프로그래밍</a:t>
            </a:r>
            <a:r>
              <a:rPr lang="en-US" altLang="ko-KR" sz="1800" dirty="0">
                <a:latin typeface="HY울릉도M" panose="02030600000101010101" pitchFamily="18" charset="-127"/>
              </a:rPr>
              <a:t>(</a:t>
            </a:r>
            <a:r>
              <a:rPr lang="ko-KR" altLang="en-US" sz="1800" dirty="0">
                <a:latin typeface="HY울릉도M" panose="02030600000101010101" pitchFamily="18" charset="-127"/>
              </a:rPr>
              <a:t>알고리즘 구현</a:t>
            </a:r>
            <a:r>
              <a:rPr lang="en-US" altLang="ko-KR" sz="1800" dirty="0">
                <a:latin typeface="HY울릉도M" panose="02030600000101010101" pitchFamily="18" charset="-127"/>
              </a:rPr>
              <a:t>)’ → ‘</a:t>
            </a:r>
            <a:r>
              <a:rPr lang="ko-KR" altLang="en-US" sz="1800" dirty="0">
                <a:latin typeface="HY울릉도M" panose="02030600000101010101" pitchFamily="18" charset="-127"/>
              </a:rPr>
              <a:t>결과 검토’의 </a:t>
            </a:r>
            <a:r>
              <a:rPr lang="en-US" altLang="ko-KR" sz="1800" dirty="0">
                <a:latin typeface="HY울릉도M" panose="02030600000101010101" pitchFamily="18" charset="-127"/>
              </a:rPr>
              <a:t>5</a:t>
            </a:r>
            <a:r>
              <a:rPr lang="ko-KR" altLang="en-US" sz="1800" dirty="0">
                <a:latin typeface="HY울릉도M" panose="02030600000101010101" pitchFamily="18" charset="-127"/>
              </a:rPr>
              <a:t>단계의 과정으로 이루어진다</a:t>
            </a:r>
            <a:r>
              <a:rPr lang="en-US" altLang="ko-KR" sz="1800" dirty="0">
                <a:latin typeface="HY울릉도M" panose="02030600000101010101" pitchFamily="18" charset="-127"/>
              </a:rPr>
              <a:t>. 1</a:t>
            </a:r>
            <a:r>
              <a:rPr lang="ko-KR" altLang="en-US" sz="1800" dirty="0">
                <a:latin typeface="HY울릉도M" panose="02030600000101010101" pitchFamily="18" charset="-127"/>
              </a:rPr>
              <a:t>단계인 ‘문제 이해와 분석’ 단계는 일반적인 문제 해결 과정과 동일</a:t>
            </a:r>
            <a:endParaRPr lang="en-US" altLang="ko-KR" sz="1800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1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264052"/>
            <a:ext cx="8435280" cy="77724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컴퓨터공학적 문제 해결과정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7082" y="1072671"/>
            <a:ext cx="8589399" cy="54793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HY울릉도M" panose="02030600000101010101" pitchFamily="18" charset="-127"/>
              </a:rPr>
              <a:t>컴퓨터공학의 원리 적용</a:t>
            </a:r>
            <a:endParaRPr lang="en-US" altLang="ko-KR" sz="2000" dirty="0">
              <a:latin typeface="HY울릉도M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5943351"/>
              </p:ext>
            </p:extLst>
          </p:nvPr>
        </p:nvGraphicFramePr>
        <p:xfrm>
          <a:off x="1757836" y="1787153"/>
          <a:ext cx="8658644" cy="405035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42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157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2000" dirty="0"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개념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2000" dirty="0"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정의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800" dirty="0"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데이터 수집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문제의 이해와 분석을 토대로 문제를 해결하기 위한 자료를 모으는 단계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170">
                <a:tc>
                  <a:txBody>
                    <a:bodyPr/>
                    <a:lstStyle/>
                    <a:p>
                      <a:pPr algn="ctr" fontAlgn="base" latinLnBrk="1">
                        <a:spcAft>
                          <a:spcPts val="0"/>
                        </a:spcAft>
                      </a:pPr>
                      <a:r>
                        <a:rPr lang="ko-KR" sz="1800" dirty="0"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자료분석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수집된 자료와 문제에 주어진 자료를 세심히 분류하고 분석하는 단계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170">
                <a:tc>
                  <a:txBody>
                    <a:bodyPr/>
                    <a:lstStyle/>
                    <a:p>
                      <a:pPr algn="ctr" fontAlgn="base" latinLnBrk="1">
                        <a:spcAft>
                          <a:spcPts val="0"/>
                        </a:spcAft>
                      </a:pPr>
                      <a:r>
                        <a:rPr lang="ko-KR" sz="1800" dirty="0"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데이터 표현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문제의 자료 내용을 그래프</a:t>
                      </a:r>
                      <a:r>
                        <a:rPr lang="en-US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, </a:t>
                      </a: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차트</a:t>
                      </a:r>
                      <a:r>
                        <a:rPr lang="en-US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, </a:t>
                      </a: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단어</a:t>
                      </a:r>
                      <a:r>
                        <a:rPr lang="en-US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, </a:t>
                      </a:r>
                      <a:r>
                        <a:rPr lang="ko-KR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이미지</a:t>
                      </a:r>
                      <a:r>
                        <a:rPr lang="en-US" altLang="ko-KR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등</a:t>
                      </a:r>
                      <a:r>
                        <a:rPr lang="en-US" altLang="ko-KR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으로 </a:t>
                      </a: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표현하는 단계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330">
                <a:tc>
                  <a:txBody>
                    <a:bodyPr/>
                    <a:lstStyle/>
                    <a:p>
                      <a:pPr algn="ctr" fontAlgn="base" latinLnBrk="1">
                        <a:spcAft>
                          <a:spcPts val="0"/>
                        </a:spcAft>
                      </a:pPr>
                      <a:r>
                        <a:rPr lang="ko-KR" sz="1800" dirty="0"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문제분석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문제를 해결해나가기 위해 문제를 </a:t>
                      </a:r>
                      <a:r>
                        <a:rPr lang="ko-KR" altLang="en-US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모듈로 나누어 </a:t>
                      </a:r>
                      <a:r>
                        <a:rPr lang="ko-KR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분석하는 </a:t>
                      </a: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단계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1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800" dirty="0"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추상화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문제의 복잡도를 줄이기 위해 기본 주요 개념의 </a:t>
                      </a:r>
                      <a:r>
                        <a:rPr lang="ko-KR" altLang="en-US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일반화 </a:t>
                      </a:r>
                      <a:r>
                        <a:rPr lang="ko-KR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정의를 </a:t>
                      </a: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설정하는 단계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1170">
                <a:tc>
                  <a:txBody>
                    <a:bodyPr/>
                    <a:lstStyle/>
                    <a:p>
                      <a:pPr algn="ctr" fontAlgn="base" latinLnBrk="1">
                        <a:spcAft>
                          <a:spcPts val="0"/>
                        </a:spcAft>
                      </a:pPr>
                      <a:r>
                        <a:rPr lang="ko-KR" sz="1800" dirty="0"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알고리즘과 절차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지금까지 문제를 해결하기 위한 과정을 순서적 단계로 표현하는 단계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1170">
                <a:tc>
                  <a:txBody>
                    <a:bodyPr/>
                    <a:lstStyle/>
                    <a:p>
                      <a:pPr algn="ctr" fontAlgn="base" latinLnBrk="1">
                        <a:spcAft>
                          <a:spcPts val="0"/>
                        </a:spcAft>
                      </a:pPr>
                      <a:r>
                        <a:rPr lang="ko-KR" sz="1800" dirty="0"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자동화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분석한 문제 중 </a:t>
                      </a:r>
                      <a:r>
                        <a:rPr lang="ko-KR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컴퓨</a:t>
                      </a:r>
                      <a:r>
                        <a:rPr lang="ko-KR" altLang="en-US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터가</a:t>
                      </a:r>
                      <a:r>
                        <a:rPr lang="ko-KR" sz="1500" b="1" dirty="0" smtClean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수행할 수 있도록 해결과정을 알고리즘화하는 단계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0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800" dirty="0">
                          <a:solidFill>
                            <a:schemeClr val="tx1"/>
                          </a:solidFill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시뮬레이션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1500" b="1" dirty="0">
                          <a:effectLst/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문제해결을 위한 실험모델을 만드는 단계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148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1247040" cy="72913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컴퓨터공학적 문제 해결과정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HY울릉도M" panose="02030600000101010101" pitchFamily="18" charset="-127"/>
              </a:rPr>
              <a:t>문제해결 방법의 설계</a:t>
            </a:r>
            <a:r>
              <a:rPr lang="en-US" altLang="ko-KR" dirty="0" smtClean="0">
                <a:latin typeface="HY울릉도M" panose="02030600000101010101" pitchFamily="18" charset="-127"/>
              </a:rPr>
              <a:t>(</a:t>
            </a:r>
            <a:r>
              <a:rPr lang="ko-KR" altLang="en-US" dirty="0" smtClean="0">
                <a:latin typeface="HY울릉도M" panose="02030600000101010101" pitchFamily="18" charset="-127"/>
              </a:rPr>
              <a:t>알고리즘 설계</a:t>
            </a:r>
            <a:r>
              <a:rPr lang="en-US" altLang="ko-KR" dirty="0" smtClean="0">
                <a:latin typeface="HY울릉도M" panose="02030600000101010101" pitchFamily="18" charset="-127"/>
              </a:rPr>
              <a:t>)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울릉도M" panose="02030600000101010101" pitchFamily="18" charset="-127"/>
              </a:rPr>
              <a:t> </a:t>
            </a:r>
            <a:r>
              <a:rPr lang="ko-KR" altLang="en-US" dirty="0" smtClean="0">
                <a:latin typeface="HY울릉도M" panose="02030600000101010101" pitchFamily="18" charset="-127"/>
              </a:rPr>
              <a:t>컴퓨터 용어로서 알고리즘 </a:t>
            </a:r>
            <a:r>
              <a:rPr lang="en-US" altLang="ko-KR" dirty="0" smtClean="0">
                <a:latin typeface="HY울릉도M" panose="02030600000101010101" pitchFamily="18" charset="-127"/>
              </a:rPr>
              <a:t>:  </a:t>
            </a:r>
            <a:r>
              <a:rPr lang="ko-KR" altLang="en-US" dirty="0" smtClean="0">
                <a:latin typeface="HY울릉도M" panose="02030600000101010101" pitchFamily="18" charset="-127"/>
              </a:rPr>
              <a:t>어떤 문제의 해결을 위해 컴퓨터가 사용 가능한 정확한 방법</a:t>
            </a:r>
            <a:r>
              <a:rPr lang="en-US" altLang="ko-KR" dirty="0" smtClean="0">
                <a:latin typeface="HY울릉도M" panose="02030600000101010101" pitchFamily="18" charset="-127"/>
              </a:rPr>
              <a:t> 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HY울릉도M" panose="02030600000101010101" pitchFamily="18" charset="-127"/>
              </a:rPr>
              <a:t>알고리즘은 여러 단계의 유한한 집합으로 구성되는데</a:t>
            </a:r>
            <a:r>
              <a:rPr lang="en-US" altLang="ko-KR" dirty="0" smtClean="0">
                <a:latin typeface="HY울릉도M" panose="02030600000101010101" pitchFamily="18" charset="-127"/>
              </a:rPr>
              <a:t>, </a:t>
            </a:r>
            <a:r>
              <a:rPr lang="ko-KR" altLang="en-US" dirty="0" smtClean="0">
                <a:latin typeface="HY울릉도M" panose="02030600000101010101" pitchFamily="18" charset="-127"/>
              </a:rPr>
              <a:t>여기서 각 단계는 하나 또는 그 이상의 연산을 필요로 함</a:t>
            </a:r>
            <a:endParaRPr lang="en-US" altLang="ko-KR" dirty="0" smtClean="0">
              <a:latin typeface="HY울릉도M" panose="02030600000101010101" pitchFamily="18" charset="-127"/>
            </a:endParaRPr>
          </a:p>
          <a:p>
            <a:pPr>
              <a:lnSpc>
                <a:spcPct val="200000"/>
              </a:lnSpc>
              <a:buNone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1247040" cy="72913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컴퓨터공학적 문제 해결과정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HY울릉도M" panose="02030600000101010101" pitchFamily="18" charset="-127"/>
              </a:rPr>
              <a:t>문제해결 방법의 설계</a:t>
            </a:r>
            <a:r>
              <a:rPr lang="en-US" altLang="ko-KR" dirty="0" smtClean="0">
                <a:latin typeface="HY울릉도M" panose="02030600000101010101" pitchFamily="18" charset="-127"/>
              </a:rPr>
              <a:t>(</a:t>
            </a:r>
            <a:r>
              <a:rPr lang="ko-KR" altLang="en-US" dirty="0" smtClean="0">
                <a:latin typeface="HY울릉도M" panose="02030600000101010101" pitchFamily="18" charset="-127"/>
              </a:rPr>
              <a:t>알고리즘 설계</a:t>
            </a:r>
            <a:r>
              <a:rPr lang="en-US" altLang="ko-KR" dirty="0" smtClean="0">
                <a:latin typeface="HY울릉도M" panose="02030600000101010101" pitchFamily="18" charset="-127"/>
              </a:rPr>
              <a:t>)</a:t>
            </a:r>
          </a:p>
          <a:p>
            <a:pPr lvl="1">
              <a:lnSpc>
                <a:spcPct val="200000"/>
              </a:lnSpc>
              <a:buNone/>
            </a:pPr>
            <a:r>
              <a:rPr lang="ko-KR" altLang="en-US" dirty="0" smtClean="0">
                <a:latin typeface="HY울릉도M" panose="02030600000101010101" pitchFamily="18" charset="-127"/>
              </a:rPr>
              <a:t>컴퓨터가 </a:t>
            </a:r>
            <a:r>
              <a:rPr lang="ko-KR" altLang="en-US" dirty="0" smtClean="0">
                <a:latin typeface="HY울릉도M" panose="02030600000101010101" pitchFamily="18" charset="-127"/>
              </a:rPr>
              <a:t>각 연산들을 수행하기 위해서는 다음의 조건을 만족해야 한다</a:t>
            </a:r>
            <a:r>
              <a:rPr lang="en-US" altLang="ko-KR" dirty="0" smtClean="0">
                <a:latin typeface="HY울릉도M" panose="02030600000101010101" pitchFamily="18" charset="-127"/>
              </a:rPr>
              <a:t>. </a:t>
            </a:r>
          </a:p>
          <a:p>
            <a:pPr lvl="1">
              <a:lnSpc>
                <a:spcPct val="200000"/>
              </a:lnSpc>
              <a:buNone/>
            </a:pPr>
            <a:r>
              <a:rPr lang="en-US" altLang="ko-KR" dirty="0" smtClean="0">
                <a:latin typeface="HY울릉도M" panose="02030600000101010101" pitchFamily="18" charset="-127"/>
              </a:rPr>
              <a:t>① </a:t>
            </a:r>
            <a:r>
              <a:rPr lang="ko-KR" altLang="en-US" dirty="0" smtClean="0">
                <a:latin typeface="HY울릉도M" panose="02030600000101010101" pitchFamily="18" charset="-127"/>
              </a:rPr>
              <a:t>명확성</a:t>
            </a:r>
            <a:r>
              <a:rPr lang="en-US" altLang="ko-KR" dirty="0" smtClean="0">
                <a:latin typeface="HY울릉도M" panose="02030600000101010101" pitchFamily="18" charset="-127"/>
              </a:rPr>
              <a:t>: </a:t>
            </a:r>
            <a:r>
              <a:rPr lang="ko-KR" altLang="en-US" dirty="0" smtClean="0">
                <a:latin typeface="HY울릉도M" panose="02030600000101010101" pitchFamily="18" charset="-127"/>
              </a:rPr>
              <a:t>각 연산들은 명확한 의미를 가져야 한다</a:t>
            </a:r>
            <a:r>
              <a:rPr lang="en-US" altLang="ko-KR" dirty="0" smtClean="0">
                <a:latin typeface="HY울릉도M" panose="02030600000101010101" pitchFamily="18" charset="-127"/>
              </a:rPr>
              <a:t>. </a:t>
            </a:r>
            <a:endParaRPr lang="en-US" altLang="ko-KR" dirty="0" smtClean="0">
              <a:latin typeface="HY울릉도M" panose="02030600000101010101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dirty="0" smtClean="0">
                <a:latin typeface="HY울릉도M" panose="02030600000101010101" pitchFamily="18" charset="-127"/>
              </a:rPr>
              <a:t>② </a:t>
            </a:r>
            <a:r>
              <a:rPr lang="ko-KR" altLang="en-US" dirty="0" smtClean="0">
                <a:latin typeface="HY울릉도M" panose="02030600000101010101" pitchFamily="18" charset="-127"/>
              </a:rPr>
              <a:t>효율성</a:t>
            </a:r>
            <a:r>
              <a:rPr lang="en-US" altLang="ko-KR" dirty="0" smtClean="0">
                <a:latin typeface="HY울릉도M" panose="02030600000101010101" pitchFamily="18" charset="-127"/>
              </a:rPr>
              <a:t>: </a:t>
            </a:r>
            <a:r>
              <a:rPr lang="ko-KR" altLang="en-US" dirty="0" smtClean="0">
                <a:latin typeface="HY울릉도M" panose="02030600000101010101" pitchFamily="18" charset="-127"/>
              </a:rPr>
              <a:t>각 연산은 원칙적으로 일정한 시간 내에 사람이 연필로 할 수 있어야 한다</a:t>
            </a:r>
            <a:r>
              <a:rPr lang="en-US" altLang="ko-KR" dirty="0" smtClean="0">
                <a:latin typeface="HY울릉도M" panose="02030600000101010101" pitchFamily="18" charset="-127"/>
              </a:rPr>
              <a:t>. </a:t>
            </a:r>
            <a:endParaRPr lang="en-US" altLang="ko-KR" dirty="0" smtClean="0">
              <a:latin typeface="HY울릉도M" panose="02030600000101010101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dirty="0" smtClean="0">
                <a:latin typeface="HY울릉도M" panose="02030600000101010101" pitchFamily="18" charset="-127"/>
              </a:rPr>
              <a:t>③ </a:t>
            </a:r>
            <a:r>
              <a:rPr lang="ko-KR" altLang="en-US" dirty="0" smtClean="0">
                <a:latin typeface="HY울릉도M" panose="02030600000101010101" pitchFamily="18" charset="-127"/>
              </a:rPr>
              <a:t>입력</a:t>
            </a:r>
            <a:r>
              <a:rPr lang="en-US" altLang="ko-KR" dirty="0" smtClean="0">
                <a:latin typeface="HY울릉도M" panose="02030600000101010101" pitchFamily="18" charset="-127"/>
              </a:rPr>
              <a:t>: </a:t>
            </a:r>
            <a:r>
              <a:rPr lang="ko-KR" altLang="en-US" dirty="0" smtClean="0">
                <a:latin typeface="HY울릉도M" panose="02030600000101010101" pitchFamily="18" charset="-127"/>
              </a:rPr>
              <a:t>외부 입력자료가 있을 수 있다</a:t>
            </a:r>
            <a:r>
              <a:rPr lang="en-US" altLang="ko-KR" dirty="0" smtClean="0">
                <a:latin typeface="HY울릉도M" panose="02030600000101010101" pitchFamily="18" charset="-127"/>
              </a:rPr>
              <a:t>. </a:t>
            </a:r>
            <a:endParaRPr lang="en-US" altLang="ko-KR" dirty="0" smtClean="0">
              <a:latin typeface="HY울릉도M" panose="02030600000101010101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dirty="0" smtClean="0">
                <a:latin typeface="HY울릉도M" panose="02030600000101010101" pitchFamily="18" charset="-127"/>
              </a:rPr>
              <a:t>④ </a:t>
            </a:r>
            <a:r>
              <a:rPr lang="ko-KR" altLang="en-US" dirty="0" smtClean="0">
                <a:latin typeface="HY울릉도M" panose="02030600000101010101" pitchFamily="18" charset="-127"/>
              </a:rPr>
              <a:t>출력</a:t>
            </a:r>
            <a:r>
              <a:rPr lang="en-US" altLang="ko-KR" dirty="0" smtClean="0">
                <a:latin typeface="HY울릉도M" panose="02030600000101010101" pitchFamily="18" charset="-127"/>
              </a:rPr>
              <a:t>: </a:t>
            </a:r>
            <a:r>
              <a:rPr lang="ko-KR" altLang="en-US" dirty="0" smtClean="0">
                <a:latin typeface="HY울릉도M" panose="02030600000101010101" pitchFamily="18" charset="-127"/>
              </a:rPr>
              <a:t>하나 이상의 결과가 나온다</a:t>
            </a:r>
            <a:r>
              <a:rPr lang="en-US" altLang="ko-KR" dirty="0" smtClean="0">
                <a:latin typeface="HY울릉도M" panose="02030600000101010101" pitchFamily="18" charset="-127"/>
              </a:rPr>
              <a:t>. </a:t>
            </a:r>
            <a:endParaRPr lang="en-US" altLang="ko-KR" dirty="0" smtClean="0">
              <a:latin typeface="HY울릉도M" panose="02030600000101010101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dirty="0" smtClean="0">
                <a:latin typeface="HY울릉도M" panose="02030600000101010101" pitchFamily="18" charset="-127"/>
              </a:rPr>
              <a:t>⑤ </a:t>
            </a:r>
            <a:r>
              <a:rPr lang="ko-KR" altLang="en-US" dirty="0" err="1" smtClean="0">
                <a:latin typeface="HY울릉도M" panose="02030600000101010101" pitchFamily="18" charset="-127"/>
              </a:rPr>
              <a:t>종결성</a:t>
            </a:r>
            <a:r>
              <a:rPr lang="en-US" altLang="ko-KR" dirty="0" smtClean="0">
                <a:latin typeface="HY울릉도M" panose="02030600000101010101" pitchFamily="18" charset="-127"/>
              </a:rPr>
              <a:t>: </a:t>
            </a:r>
            <a:r>
              <a:rPr lang="ko-KR" altLang="en-US" dirty="0" smtClean="0">
                <a:latin typeface="HY울릉도M" panose="02030600000101010101" pitchFamily="18" charset="-127"/>
              </a:rPr>
              <a:t>유한 번의 </a:t>
            </a:r>
            <a:r>
              <a:rPr lang="ko-KR" altLang="en-US" dirty="0" smtClean="0">
                <a:latin typeface="HY울릉도M" panose="02030600000101010101" pitchFamily="18" charset="-127"/>
              </a:rPr>
              <a:t>연산 후에는 끝나야 함</a:t>
            </a:r>
            <a:r>
              <a:rPr lang="en-US" altLang="ko-KR" dirty="0" smtClean="0">
                <a:latin typeface="HY울릉도M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  <a:buNone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1247040" cy="72913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컴퓨터공학적 문제 해결과정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HY울릉도M" panose="02030600000101010101" pitchFamily="18" charset="-127"/>
              </a:rPr>
              <a:t>문제해결 방법의 설계</a:t>
            </a:r>
            <a:r>
              <a:rPr lang="en-US" altLang="ko-KR" dirty="0" smtClean="0">
                <a:latin typeface="HY울릉도M" panose="02030600000101010101" pitchFamily="18" charset="-127"/>
              </a:rPr>
              <a:t>(</a:t>
            </a:r>
            <a:r>
              <a:rPr lang="ko-KR" altLang="en-US" dirty="0" smtClean="0">
                <a:latin typeface="HY울릉도M" panose="02030600000101010101" pitchFamily="18" charset="-127"/>
              </a:rPr>
              <a:t>알고리즘 설계</a:t>
            </a:r>
            <a:r>
              <a:rPr lang="en-US" altLang="ko-KR" dirty="0" smtClean="0">
                <a:latin typeface="HY울릉도M" panose="02030600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900" dirty="0" smtClean="0">
                <a:latin typeface="HY울릉도M" panose="02030600000101010101" pitchFamily="18" charset="-127"/>
              </a:rPr>
              <a:t>알고리즘 </a:t>
            </a:r>
            <a:r>
              <a:rPr lang="ko-KR" altLang="en-US" sz="1900" dirty="0" smtClean="0">
                <a:latin typeface="HY울릉도M" panose="02030600000101010101" pitchFamily="18" charset="-127"/>
              </a:rPr>
              <a:t>형태</a:t>
            </a:r>
            <a:endParaRPr lang="en-US" altLang="ko-KR" sz="1900" dirty="0" smtClean="0">
              <a:latin typeface="HY울릉도M" panose="02030600000101010101" pitchFamily="18" charset="-127"/>
            </a:endParaRPr>
          </a:p>
          <a:p>
            <a:pPr>
              <a:lnSpc>
                <a:spcPct val="200000"/>
              </a:lnSpc>
              <a:buNone/>
            </a:pPr>
            <a:r>
              <a:rPr lang="ko-KR" altLang="en-US" sz="1800" dirty="0" smtClean="0">
                <a:latin typeface="HY울릉도M" panose="02030600000101010101" pitchFamily="18" charset="-127"/>
              </a:rPr>
              <a:t>  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체계적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탐색 방법</a:t>
            </a:r>
          </a:p>
          <a:p>
            <a:pPr lvl="1" algn="just">
              <a:lnSpc>
                <a:spcPct val="200000"/>
              </a:lnSpc>
            </a:pPr>
            <a:r>
              <a:rPr lang="ko-KR" altLang="en-US" sz="1800" dirty="0" smtClean="0">
                <a:latin typeface="HY울릉도M" panose="02030600000101010101" pitchFamily="18" charset="-127"/>
              </a:rPr>
              <a:t>의사 코드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(</a:t>
            </a:r>
            <a:r>
              <a:rPr lang="en-US" altLang="ko-KR" sz="1800" dirty="0" err="1" smtClean="0">
                <a:latin typeface="HY울릉도M" panose="02030600000101010101" pitchFamily="18" charset="-127"/>
              </a:rPr>
              <a:t>psuedo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 code) :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의사 코드는 알고리즘을 표현할 때 특정 프로그래밍 언어의 문법을 따르지는 않지만 프로그래밍 언어로 변환이 쉽도록 쓰여 있는 것을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말함</a:t>
            </a:r>
            <a:endParaRPr lang="en-US" altLang="ko-KR" sz="1800" dirty="0" smtClean="0">
              <a:latin typeface="HY울릉도M" panose="02030600000101010101" pitchFamily="18" charset="-127"/>
            </a:endParaRPr>
          </a:p>
          <a:p>
            <a:pPr lvl="1" algn="just">
              <a:lnSpc>
                <a:spcPct val="200000"/>
              </a:lnSpc>
            </a:pPr>
            <a:r>
              <a:rPr lang="ko-KR" altLang="en-US" sz="1800" dirty="0" smtClean="0">
                <a:latin typeface="HY울릉도M" panose="02030600000101010101" pitchFamily="18" charset="-127"/>
              </a:rPr>
              <a:t>순서도</a:t>
            </a:r>
            <a:r>
              <a:rPr lang="en-US" altLang="ko-KR" sz="1800" dirty="0" smtClean="0">
                <a:latin typeface="HY울릉도M" panose="02030600000101010101" pitchFamily="18" charset="-127"/>
              </a:rPr>
              <a:t>(flowchart) : </a:t>
            </a:r>
            <a:r>
              <a:rPr lang="ko-KR" altLang="en-US" sz="1800" dirty="0" smtClean="0">
                <a:latin typeface="HY울릉도M" panose="02030600000101010101" pitchFamily="18" charset="-127"/>
              </a:rPr>
              <a:t>순서도는 정해진 기호를 이용해 문제 해결의 처리 순서를 나타내는 것을 말함</a:t>
            </a:r>
            <a:endParaRPr lang="en-US" altLang="ko-KR" sz="1800" dirty="0" smtClean="0">
              <a:latin typeface="HY울릉도M" panose="02030600000101010101" pitchFamily="18" charset="-127"/>
            </a:endParaRPr>
          </a:p>
          <a:p>
            <a:pPr>
              <a:lnSpc>
                <a:spcPct val="200000"/>
              </a:lnSpc>
              <a:buNone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1520" y="236728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>
                <a:latin typeface="HY울릉도M" panose="02030600000101010101" pitchFamily="18" charset="-127"/>
              </a:rPr>
              <a:t>문제 해결 방법의 설계</a:t>
            </a:r>
            <a:r>
              <a:rPr lang="en-US" altLang="ko-KR" dirty="0">
                <a:latin typeface="HY울릉도M" panose="02030600000101010101" pitchFamily="18" charset="-127"/>
              </a:rPr>
              <a:t>(</a:t>
            </a:r>
            <a:r>
              <a:rPr lang="ko-KR" altLang="en-US" dirty="0">
                <a:latin typeface="HY울릉도M" panose="02030600000101010101" pitchFamily="18" charset="-127"/>
              </a:rPr>
              <a:t>알고리즘 설계</a:t>
            </a:r>
            <a:r>
              <a:rPr lang="en-US" altLang="ko-KR" dirty="0" smtClean="0">
                <a:latin typeface="HY울릉도M" panose="02030600000101010101" pitchFamily="18" charset="-127"/>
              </a:rPr>
              <a:t>)</a:t>
            </a:r>
            <a:endParaRPr lang="ko-KR" altLang="en-US" b="0" spc="-300" dirty="0">
              <a:latin typeface="HY울릉도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41112" y="965201"/>
            <a:ext cx="8589399" cy="5077177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ko-KR" altLang="en-US" sz="2400" dirty="0"/>
              <a:t>분할 정복 </a:t>
            </a:r>
            <a:r>
              <a:rPr lang="en-US" altLang="ko-KR" sz="2400" dirty="0"/>
              <a:t>(</a:t>
            </a:r>
            <a:r>
              <a:rPr lang="en-US" altLang="ko-KR" sz="2400" b="0" dirty="0">
                <a:latin typeface="HY울릉도M" panose="02030600000101010101" pitchFamily="18" charset="-127"/>
              </a:rPr>
              <a:t>divide and conquer) </a:t>
            </a:r>
            <a:r>
              <a:rPr lang="ko-KR" altLang="en-US" sz="2400" b="0" dirty="0">
                <a:latin typeface="HY울릉도M" panose="02030600000101010101" pitchFamily="18" charset="-127"/>
              </a:rPr>
              <a:t>알고리즘</a:t>
            </a:r>
            <a:endParaRPr lang="en-US" altLang="ko-KR" sz="2400" b="0" dirty="0">
              <a:latin typeface="HY울릉도M" panose="02030600000101010101" pitchFamily="18" charset="-127"/>
            </a:endParaRPr>
          </a:p>
          <a:p>
            <a:pPr marL="342900" lvl="1" indent="0">
              <a:buNone/>
            </a:pPr>
            <a:r>
              <a:rPr lang="en-US" altLang="ko-KR" sz="2400" b="0" dirty="0">
                <a:latin typeface="HY울릉도M" panose="02030600000101010101" pitchFamily="18" charset="-127"/>
              </a:rPr>
              <a:t>	</a:t>
            </a:r>
            <a:r>
              <a:rPr lang="ko-KR" altLang="en-US" b="0" dirty="0"/>
              <a:t>어떤 문제를 해결하는 알고리즘에서 원래 문제를 성질이 똑같은 여러 개의 부분 문제로 나누어 해결하여 원래 문제의 해를 구하는 방식</a:t>
            </a:r>
            <a:r>
              <a:rPr lang="en-US" altLang="ko-KR" b="0" dirty="0"/>
              <a:t>.</a:t>
            </a:r>
            <a:endParaRPr lang="en-US" altLang="ko-KR" b="0" dirty="0" smtClean="0">
              <a:latin typeface="HY울릉도M" panose="02030600000101010101" pitchFamily="18" charset="-127"/>
            </a:endParaRPr>
          </a:p>
          <a:p>
            <a:pPr marL="342900" lvl="1" indent="0">
              <a:buNone/>
            </a:pPr>
            <a:endParaRPr lang="en-US" altLang="ko-KR" sz="2400" b="0" dirty="0">
              <a:latin typeface="HY울릉도M" panose="02030600000101010101" pitchFamily="18" charset="-127"/>
            </a:endParaRPr>
          </a:p>
          <a:p>
            <a:pPr marL="342900" lvl="1" indent="0">
              <a:buNone/>
            </a:pPr>
            <a:r>
              <a:rPr lang="ko-KR" altLang="en-US" sz="2400" dirty="0">
                <a:latin typeface="HY울릉도M" panose="02030600000101010101" pitchFamily="18" charset="-127"/>
              </a:rPr>
              <a:t> </a:t>
            </a:r>
            <a:endParaRPr lang="en-US" altLang="ko-KR" sz="2400" dirty="0">
              <a:latin typeface="HY울릉도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00303" y="2795130"/>
            <a:ext cx="1271016" cy="4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5327" y="3814855"/>
            <a:ext cx="1271016" cy="4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0303" y="3814854"/>
            <a:ext cx="1271016" cy="4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55280" y="3814856"/>
            <a:ext cx="1271016" cy="4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5327" y="4762443"/>
            <a:ext cx="1271016" cy="4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1.1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3694" y="4762442"/>
            <a:ext cx="1271016" cy="4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2.1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3176" y="4762442"/>
            <a:ext cx="1271016" cy="4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2.2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55280" y="4738399"/>
            <a:ext cx="1271016" cy="4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3.1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93694" y="5588789"/>
            <a:ext cx="1271016" cy="4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2.1.1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13176" y="5588789"/>
            <a:ext cx="1271016" cy="4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2.2.1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55280" y="5564746"/>
            <a:ext cx="1271016" cy="491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3.1.1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7" name="직선 화살표 연결선 16"/>
          <p:cNvCxnSpPr>
            <a:stCxn id="4" idx="2"/>
          </p:cNvCxnSpPr>
          <p:nvPr/>
        </p:nvCxnSpPr>
        <p:spPr>
          <a:xfrm>
            <a:off x="6035812" y="3287099"/>
            <a:ext cx="5325" cy="527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035811" y="3306289"/>
            <a:ext cx="2554977" cy="508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5" idx="0"/>
          </p:cNvCxnSpPr>
          <p:nvPr/>
        </p:nvCxnSpPr>
        <p:spPr>
          <a:xfrm flipH="1">
            <a:off x="3480836" y="3306288"/>
            <a:ext cx="2524539" cy="508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0"/>
          </p:cNvCxnSpPr>
          <p:nvPr/>
        </p:nvCxnSpPr>
        <p:spPr>
          <a:xfrm>
            <a:off x="3475511" y="4321838"/>
            <a:ext cx="5325" cy="440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6" idx="2"/>
            <a:endCxn id="9" idx="0"/>
          </p:cNvCxnSpPr>
          <p:nvPr/>
        </p:nvCxnSpPr>
        <p:spPr>
          <a:xfrm flipH="1">
            <a:off x="5129203" y="4306823"/>
            <a:ext cx="906609" cy="455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0" idx="0"/>
          </p:cNvCxnSpPr>
          <p:nvPr/>
        </p:nvCxnSpPr>
        <p:spPr>
          <a:xfrm>
            <a:off x="6035810" y="4313311"/>
            <a:ext cx="812874" cy="449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3" idx="0"/>
          </p:cNvCxnSpPr>
          <p:nvPr/>
        </p:nvCxnSpPr>
        <p:spPr>
          <a:xfrm>
            <a:off x="5126540" y="5266096"/>
            <a:ext cx="2663" cy="3226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892008" y="5266096"/>
            <a:ext cx="2663" cy="3226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657476" y="5254410"/>
            <a:ext cx="2663" cy="3226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1" idx="0"/>
          </p:cNvCxnSpPr>
          <p:nvPr/>
        </p:nvCxnSpPr>
        <p:spPr>
          <a:xfrm>
            <a:off x="8588266" y="4318510"/>
            <a:ext cx="2523" cy="419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6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1520" y="236728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컴퓨터 공학적 문제 해결과정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43494" y="1223040"/>
            <a:ext cx="8589399" cy="4547841"/>
          </a:xfrm>
        </p:spPr>
        <p:txBody>
          <a:bodyPr>
            <a:normAutofit/>
          </a:bodyPr>
          <a:lstStyle/>
          <a:p>
            <a:pPr marL="685800" lvl="1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HY울릉도M" panose="02030600000101010101" pitchFamily="18" charset="-127"/>
              </a:rPr>
              <a:t>문제 이해 및 분석 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marL="685800" lvl="1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HY울릉도M" panose="02030600000101010101" pitchFamily="18" charset="-127"/>
              </a:rPr>
              <a:t>컴퓨터 공학적 원리 적용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marL="685800" lvl="1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HY울릉도M" panose="02030600000101010101" pitchFamily="18" charset="-127"/>
              </a:rPr>
              <a:t>문제 해결 방법의 설계</a:t>
            </a:r>
            <a:r>
              <a:rPr lang="en-US" altLang="ko-KR" sz="2400" dirty="0">
                <a:latin typeface="HY울릉도M" panose="02030600000101010101" pitchFamily="18" charset="-127"/>
              </a:rPr>
              <a:t>(</a:t>
            </a:r>
            <a:r>
              <a:rPr lang="ko-KR" altLang="en-US" sz="2400" dirty="0">
                <a:latin typeface="HY울릉도M" panose="02030600000101010101" pitchFamily="18" charset="-127"/>
              </a:rPr>
              <a:t>알고리즘 설계</a:t>
            </a:r>
            <a:r>
              <a:rPr lang="en-US" altLang="ko-KR" sz="2400" dirty="0">
                <a:latin typeface="HY울릉도M" panose="02030600000101010101" pitchFamily="18" charset="-127"/>
              </a:rPr>
              <a:t>)</a:t>
            </a:r>
          </a:p>
          <a:p>
            <a:pPr marL="685800" lvl="1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HY울릉도M" panose="02030600000101010101" pitchFamily="18" charset="-127"/>
              </a:rPr>
              <a:t>문제 해결 방법의 프로그래밍</a:t>
            </a:r>
            <a:r>
              <a:rPr lang="en-US" altLang="ko-KR" sz="2400" dirty="0">
                <a:latin typeface="HY울릉도M" panose="02030600000101010101" pitchFamily="18" charset="-127"/>
              </a:rPr>
              <a:t>(</a:t>
            </a:r>
            <a:r>
              <a:rPr lang="ko-KR" altLang="en-US" sz="2400" dirty="0">
                <a:latin typeface="HY울릉도M" panose="02030600000101010101" pitchFamily="18" charset="-127"/>
              </a:rPr>
              <a:t>알고리즘 구현</a:t>
            </a:r>
            <a:r>
              <a:rPr lang="en-US" altLang="ko-KR" sz="2400" dirty="0">
                <a:latin typeface="HY울릉도M" panose="02030600000101010101" pitchFamily="18" charset="-127"/>
              </a:rPr>
              <a:t>, </a:t>
            </a:r>
            <a:r>
              <a:rPr lang="ko-KR" altLang="en-US" sz="2400" dirty="0">
                <a:latin typeface="HY울릉도M" panose="02030600000101010101" pitchFamily="18" charset="-127"/>
              </a:rPr>
              <a:t>코딩</a:t>
            </a:r>
            <a:r>
              <a:rPr lang="en-US" altLang="ko-KR" sz="2400" dirty="0">
                <a:latin typeface="HY울릉도M" panose="02030600000101010101" pitchFamily="18" charset="-127"/>
              </a:rPr>
              <a:t>)</a:t>
            </a:r>
          </a:p>
          <a:p>
            <a:pPr marL="685800" lvl="1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HY울릉도M" panose="02030600000101010101" pitchFamily="18" charset="-127"/>
              </a:rPr>
              <a:t>결과 검토</a:t>
            </a:r>
            <a:endParaRPr lang="en-US" altLang="ko-KR" sz="2400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60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1520" y="236728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43494" y="1223040"/>
            <a:ext cx="8589399" cy="45478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>
                <a:latin typeface="HY울릉도M" panose="02030600000101010101" pitchFamily="18" charset="-127"/>
              </a:rPr>
              <a:t>문제 해결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>
                <a:latin typeface="HY울릉도M" panose="02030600000101010101" pitchFamily="18" charset="-127"/>
              </a:rPr>
              <a:t>컴퓨터공학 사고력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>
                <a:latin typeface="HY울릉도M" panose="02030600000101010101" pitchFamily="18" charset="-127"/>
              </a:rPr>
              <a:t>컴퓨터 공학적 문제 해결 방법</a:t>
            </a:r>
            <a:endParaRPr lang="en-US" altLang="ko-KR" sz="2400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6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0"/>
            <a:ext cx="8435280" cy="7406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컴퓨터공학적 문제 해결과정</a:t>
            </a:r>
            <a:endParaRPr lang="ko-KR" altLang="en-US" spc="-300" dirty="0"/>
          </a:p>
        </p:txBody>
      </p:sp>
      <p:sp>
        <p:nvSpPr>
          <p:cNvPr id="4" name="직사각형 3"/>
          <p:cNvSpPr/>
          <p:nvPr/>
        </p:nvSpPr>
        <p:spPr>
          <a:xfrm>
            <a:off x="3133344" y="2350008"/>
            <a:ext cx="3063240" cy="3721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1. a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변수에 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을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넣는다</a:t>
            </a:r>
            <a:endParaRPr lang="en-US" altLang="ko-KR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2. b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변수에 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20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을 넣는다</a:t>
            </a:r>
            <a:endParaRPr lang="en-US" altLang="ko-KR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3. sum 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변수에 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b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를 </a:t>
            </a:r>
            <a:endParaRPr lang="en-US" altLang="ko-KR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더한 값을 넣는다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4. sum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을 출력한다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33344" y="1880616"/>
            <a:ext cx="3063240" cy="469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의사 코드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(pseudo code)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6584" y="2350008"/>
            <a:ext cx="3063240" cy="3721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6584" y="1880616"/>
            <a:ext cx="3063240" cy="469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순서도</a:t>
            </a: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Consolas" panose="020B0609020204030204" pitchFamily="49" charset="0"/>
              </a:rPr>
              <a:t>(flow chart)</a:t>
            </a:r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0" name="순서도: 수행의 시작/종료 9"/>
          <p:cNvSpPr/>
          <p:nvPr/>
        </p:nvSpPr>
        <p:spPr>
          <a:xfrm>
            <a:off x="7248144" y="2467356"/>
            <a:ext cx="932688" cy="3657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시작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52" y="3067812"/>
            <a:ext cx="1490472" cy="336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9252" y="3639312"/>
            <a:ext cx="1490472" cy="336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82968" y="4237482"/>
            <a:ext cx="1490472" cy="336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sum=a + b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순서도: 문서 11"/>
          <p:cNvSpPr/>
          <p:nvPr/>
        </p:nvSpPr>
        <p:spPr>
          <a:xfrm>
            <a:off x="6969252" y="4812792"/>
            <a:ext cx="1490472" cy="54864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7261860" y="5543550"/>
            <a:ext cx="932688" cy="3657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끝</a:t>
            </a:r>
          </a:p>
        </p:txBody>
      </p:sp>
      <p:cxnSp>
        <p:nvCxnSpPr>
          <p:cNvPr id="17" name="직선 화살표 연결선 16"/>
          <p:cNvCxnSpPr>
            <a:stCxn id="10" idx="2"/>
            <a:endCxn id="11" idx="0"/>
          </p:cNvCxnSpPr>
          <p:nvPr/>
        </p:nvCxnSpPr>
        <p:spPr>
          <a:xfrm>
            <a:off x="7714488" y="2833116"/>
            <a:ext cx="0" cy="234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702296" y="3404616"/>
            <a:ext cx="0" cy="234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696200" y="3976116"/>
            <a:ext cx="0" cy="234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696200" y="4574286"/>
            <a:ext cx="0" cy="234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696200" y="5308854"/>
            <a:ext cx="0" cy="234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425952" y="767334"/>
            <a:ext cx="6949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>
              <a:lnSpc>
                <a:spcPct val="200000"/>
              </a:lnSpc>
            </a:pP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문제 해결 방법의 설계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알고리즘 설계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97736" y="767334"/>
            <a:ext cx="183794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일반적인 언어로 코드를 흉내 내어 알고리즘을 써놓은 코드</a:t>
            </a:r>
            <a:endParaRPr lang="ko-KR" altLang="en-US" sz="14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535680" y="1494234"/>
            <a:ext cx="301752" cy="532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717280" y="589049"/>
            <a:ext cx="183794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여러 종류의 상자와 화살표를 이용해 명령의 순서</a:t>
            </a:r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알고리즘</a:t>
            </a:r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를 보여주는 </a:t>
            </a:r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도형</a:t>
            </a:r>
            <a:endParaRPr lang="ko-KR" altLang="en-US" sz="14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32" name="직선 화살표 연결선 31"/>
          <p:cNvCxnSpPr>
            <a:endCxn id="9" idx="0"/>
          </p:cNvCxnSpPr>
          <p:nvPr/>
        </p:nvCxnSpPr>
        <p:spPr>
          <a:xfrm flipH="1">
            <a:off x="7728204" y="1107852"/>
            <a:ext cx="989076" cy="772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22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1520" y="236728"/>
            <a:ext cx="8435280" cy="7284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요약</a:t>
            </a:r>
            <a:endParaRPr lang="ko-KR" altLang="en-US" spc="-3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43494" y="1223040"/>
            <a:ext cx="8589399" cy="4547841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>
                <a:latin typeface="HY울릉도M" panose="02030600000101010101" pitchFamily="18" charset="-127"/>
              </a:rPr>
              <a:t>컴퓨터공학 사고력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>
                <a:latin typeface="HY울릉도M" panose="02030600000101010101" pitchFamily="18" charset="-127"/>
              </a:rPr>
              <a:t>일반적 문제 해결방법과 컴퓨터공학적 문제해결방법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>
                <a:latin typeface="HY울릉도M" panose="02030600000101010101" pitchFamily="18" charset="-127"/>
              </a:rPr>
              <a:t>컴퓨터 공학적 문제 해결 방법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>
                <a:latin typeface="HY울릉도M" panose="02030600000101010101" pitchFamily="18" charset="-127"/>
              </a:rPr>
              <a:t>분할 정복 알고리즘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lvl="1"/>
            <a:r>
              <a:rPr lang="ko-KR" altLang="en-US" sz="2400" dirty="0">
                <a:latin typeface="HY울릉도M" panose="02030600000101010101" pitchFamily="18" charset="-127"/>
              </a:rPr>
              <a:t>의사 코드</a:t>
            </a:r>
            <a:r>
              <a:rPr lang="en-US" altLang="ko-KR" sz="2400" dirty="0">
                <a:latin typeface="HY울릉도M" panose="02030600000101010101" pitchFamily="18" charset="-127"/>
              </a:rPr>
              <a:t>, </a:t>
            </a:r>
            <a:r>
              <a:rPr lang="ko-KR" altLang="en-US" sz="2400" dirty="0">
                <a:latin typeface="HY울릉도M" panose="02030600000101010101" pitchFamily="18" charset="-127"/>
              </a:rPr>
              <a:t>순서도</a:t>
            </a:r>
            <a:endParaRPr lang="en-US" altLang="ko-KR" sz="2400" dirty="0">
              <a:latin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3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79910"/>
            <a:ext cx="7118581" cy="4929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우주비행사인 당신은 사고로 인해 화성에 홀로 남았다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화성에서 살아남기 위해서는 지구와 연락을 해야 하는데 당신에겐 </a:t>
            </a:r>
            <a:r>
              <a:rPr lang="ko-KR" altLang="en-US" dirty="0"/>
              <a:t>영상만 </a:t>
            </a:r>
            <a:r>
              <a:rPr lang="ko-KR" altLang="en-US" dirty="0" smtClean="0"/>
              <a:t>지구로 보낼 </a:t>
            </a:r>
            <a:r>
              <a:rPr lang="ko-KR" altLang="en-US" dirty="0"/>
              <a:t>수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Mars Pathfinder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어떤 방법으로 지구와 메시지를 주고 받을 수 있을까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844825"/>
            <a:ext cx="3552395" cy="372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88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35746" y="651665"/>
            <a:ext cx="8451167" cy="122793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problem </a:t>
            </a:r>
            <a:r>
              <a:rPr lang="en-US" altLang="ko-KR" dirty="0"/>
              <a:t>solving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508448" y="2153920"/>
            <a:ext cx="2905760" cy="32715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383280" y="3688080"/>
            <a:ext cx="975360" cy="20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59712" y="3292902"/>
            <a:ext cx="85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입력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564016" y="3637280"/>
            <a:ext cx="975360" cy="20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39376" y="3221782"/>
            <a:ext cx="85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해결 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xmlns="" val="13789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35746" y="651665"/>
            <a:ext cx="8451167" cy="122793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problem </a:t>
            </a:r>
            <a:r>
              <a:rPr lang="en-US" altLang="ko-KR" dirty="0"/>
              <a:t>solving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508448" y="2153920"/>
            <a:ext cx="2905760" cy="32715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383280" y="3688080"/>
            <a:ext cx="975360" cy="20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59712" y="3292902"/>
            <a:ext cx="85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입력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564016" y="3637280"/>
            <a:ext cx="975360" cy="20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39376" y="3221782"/>
            <a:ext cx="85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해결 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9128" y="2652820"/>
            <a:ext cx="218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문제 해결 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방법과 절차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알고리즘</a:t>
            </a:r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(algorithm)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9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Pathfinder</a:t>
            </a:r>
            <a:endParaRPr lang="ko-KR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391" y="2996952"/>
            <a:ext cx="466611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4031" y="4221683"/>
            <a:ext cx="480053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4033" y="1484785"/>
            <a:ext cx="4666119" cy="187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26155" y="5157787"/>
            <a:ext cx="1845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Mars Pathfinder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79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Pathfinder</a:t>
            </a:r>
            <a:endParaRPr lang="ko-KR" altLang="en-US" sz="2800" dirty="0"/>
          </a:p>
        </p:txBody>
      </p:sp>
      <p:pic>
        <p:nvPicPr>
          <p:cNvPr id="1028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5666" y="2420888"/>
            <a:ext cx="5320669" cy="22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ASCII </a:t>
            </a:r>
            <a:endParaRPr lang="ko-KR" altLang="en-US" sz="2800" dirty="0"/>
          </a:p>
        </p:txBody>
      </p:sp>
      <p:pic>
        <p:nvPicPr>
          <p:cNvPr id="1028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3445" y="1700808"/>
            <a:ext cx="5320669" cy="22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88640"/>
            <a:ext cx="48006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0210318"/>
              </p:ext>
            </p:extLst>
          </p:nvPr>
        </p:nvGraphicFramePr>
        <p:xfrm>
          <a:off x="731517" y="4149080"/>
          <a:ext cx="632459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61">
                  <a:extLst>
                    <a:ext uri="{9D8B030D-6E8A-4147-A177-3AD203B41FA5}">
                      <a16:colId xmlns:a16="http://schemas.microsoft.com/office/drawing/2014/main" xmlns="" val="3678235849"/>
                    </a:ext>
                  </a:extLst>
                </a:gridCol>
                <a:gridCol w="914187">
                  <a:extLst>
                    <a:ext uri="{9D8B030D-6E8A-4147-A177-3AD203B41FA5}">
                      <a16:colId xmlns:a16="http://schemas.microsoft.com/office/drawing/2014/main" xmlns="" val="2156568168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xmlns="" val="4135900934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xmlns="" val="692605813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xmlns="" val="1880587176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xmlns="" val="3374969388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xmlns="" val="2266486694"/>
                    </a:ext>
                  </a:extLst>
                </a:gridCol>
                <a:gridCol w="548017">
                  <a:extLst>
                    <a:ext uri="{9D8B030D-6E8A-4147-A177-3AD203B41FA5}">
                      <a16:colId xmlns:a16="http://schemas.microsoft.com/office/drawing/2014/main" xmlns="" val="1456115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3104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48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45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4C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4C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4F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30389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15309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57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4F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52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4C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44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21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5610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3504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5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ASCII </a:t>
            </a:r>
            <a:endParaRPr lang="ko-KR" altLang="en-US" sz="2800" dirty="0"/>
          </a:p>
        </p:txBody>
      </p:sp>
      <p:pic>
        <p:nvPicPr>
          <p:cNvPr id="1028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3445" y="1700808"/>
            <a:ext cx="5320669" cy="22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88640"/>
            <a:ext cx="48006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5973310"/>
              </p:ext>
            </p:extLst>
          </p:nvPr>
        </p:nvGraphicFramePr>
        <p:xfrm>
          <a:off x="731517" y="4149080"/>
          <a:ext cx="632459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61">
                  <a:extLst>
                    <a:ext uri="{9D8B030D-6E8A-4147-A177-3AD203B41FA5}">
                      <a16:colId xmlns:a16="http://schemas.microsoft.com/office/drawing/2014/main" xmlns="" val="3678235849"/>
                    </a:ext>
                  </a:extLst>
                </a:gridCol>
                <a:gridCol w="914187">
                  <a:extLst>
                    <a:ext uri="{9D8B030D-6E8A-4147-A177-3AD203B41FA5}">
                      <a16:colId xmlns:a16="http://schemas.microsoft.com/office/drawing/2014/main" xmlns="" val="2156568168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xmlns="" val="4135900934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xmlns="" val="692605813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xmlns="" val="1880587176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xmlns="" val="3374969388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xmlns="" val="2266486694"/>
                    </a:ext>
                  </a:extLst>
                </a:gridCol>
                <a:gridCol w="548017">
                  <a:extLst>
                    <a:ext uri="{9D8B030D-6E8A-4147-A177-3AD203B41FA5}">
                      <a16:colId xmlns:a16="http://schemas.microsoft.com/office/drawing/2014/main" xmlns="" val="1456115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31043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48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45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4C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4C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4F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30389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H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E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L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L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O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215309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57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4F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52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4C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44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21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5610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W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O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R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L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D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울릉도B" panose="02030600000101010101" pitchFamily="18" charset="-127"/>
                          <a:ea typeface="HY울릉도B" panose="02030600000101010101" pitchFamily="18" charset="-127"/>
                        </a:rPr>
                        <a:t>!</a:t>
                      </a:r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울릉도B" panose="02030600000101010101" pitchFamily="18" charset="-127"/>
                        <a:ea typeface="HY울릉도B" panose="02030600000101010101" pitchFamily="18" charset="-127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3504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322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정보통신대학원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정보통신대학원ppt" id="{CB5B46B3-D173-4AEC-9C93-8E54E094A820}" vid="{6819FB2A-FC43-4068-BAD0-E18DE50E2D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9367</TotalTime>
  <Words>768</Words>
  <Application>Microsoft Office PowerPoint</Application>
  <PresentationFormat>사용자 지정</PresentationFormat>
  <Paragraphs>182</Paragraphs>
  <Slides>21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정보통신대학원ppt</vt:lpstr>
      <vt:lpstr>문제 해결 (problem solving)</vt:lpstr>
      <vt:lpstr> 목차</vt:lpstr>
      <vt:lpstr>Intro</vt:lpstr>
      <vt:lpstr>문제 해결 problem solving</vt:lpstr>
      <vt:lpstr>문제 해결 problem solving</vt:lpstr>
      <vt:lpstr>Pathfinder</vt:lpstr>
      <vt:lpstr>Pathfinder</vt:lpstr>
      <vt:lpstr>ASCII </vt:lpstr>
      <vt:lpstr>ASCII </vt:lpstr>
      <vt:lpstr>What is Computational Thinking?</vt:lpstr>
      <vt:lpstr>컴퓨터공학 사고력</vt:lpstr>
      <vt:lpstr> 일반적 문제해결과 컴퓨터공학적 문제해결 과정</vt:lpstr>
      <vt:lpstr> 컴퓨터공학적 문제 해결과정</vt:lpstr>
      <vt:lpstr>컴퓨터공학적 문제 해결과정</vt:lpstr>
      <vt:lpstr> 컴퓨터공학적 문제 해결과정</vt:lpstr>
      <vt:lpstr> 컴퓨터공학적 문제 해결과정</vt:lpstr>
      <vt:lpstr> 컴퓨터공학적 문제 해결과정</vt:lpstr>
      <vt:lpstr> 문제 해결 방법의 설계(알고리즘 설계)</vt:lpstr>
      <vt:lpstr> 컴퓨터 공학적 문제 해결과정</vt:lpstr>
      <vt:lpstr> 컴퓨터공학적 문제 해결과정</vt:lpstr>
      <vt:lpstr> 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user</cp:lastModifiedBy>
  <cp:revision>484</cp:revision>
  <cp:lastPrinted>2016-10-25T08:14:24Z</cp:lastPrinted>
  <dcterms:created xsi:type="dcterms:W3CDTF">2016-10-21T02:21:15Z</dcterms:created>
  <dcterms:modified xsi:type="dcterms:W3CDTF">2017-09-05T01:13:43Z</dcterms:modified>
</cp:coreProperties>
</file>