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sldIdLst>
    <p:sldId id="256" r:id="rId2"/>
    <p:sldId id="279" r:id="rId3"/>
    <p:sldId id="277" r:id="rId4"/>
    <p:sldId id="280" r:id="rId5"/>
    <p:sldId id="281" r:id="rId6"/>
    <p:sldId id="267" r:id="rId7"/>
    <p:sldId id="269" r:id="rId8"/>
    <p:sldId id="27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8" r:id="rId23"/>
    <p:sldId id="309" r:id="rId24"/>
    <p:sldId id="310" r:id="rId25"/>
    <p:sldId id="311" r:id="rId26"/>
    <p:sldId id="312" r:id="rId27"/>
    <p:sldId id="31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A3"/>
    <a:srgbClr val="FF6699"/>
    <a:srgbClr val="DA4855"/>
    <a:srgbClr val="3333FF"/>
    <a:srgbClr val="35889A"/>
    <a:srgbClr val="F1EBC7"/>
    <a:srgbClr val="C1B853"/>
    <a:srgbClr val="90AEB0"/>
    <a:srgbClr val="EFBC7A"/>
    <a:srgbClr val="5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6716" autoAdjust="0"/>
  </p:normalViewPr>
  <p:slideViewPr>
    <p:cSldViewPr snapToGrid="0">
      <p:cViewPr varScale="1">
        <p:scale>
          <a:sx n="93" d="100"/>
          <a:sy n="93" d="100"/>
        </p:scale>
        <p:origin x="1056" y="78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9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3867" y="1239839"/>
            <a:ext cx="4462014" cy="334534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6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3867" y="1239839"/>
            <a:ext cx="4462014" cy="334534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4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39838"/>
            <a:ext cx="5945188" cy="3344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62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18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3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15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0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08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3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39838"/>
            <a:ext cx="5945188" cy="3344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0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3867" y="1239839"/>
            <a:ext cx="4462014" cy="334534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3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3867" y="1239839"/>
            <a:ext cx="4462014" cy="334534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7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3867" y="1239839"/>
            <a:ext cx="4462014" cy="334534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3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3867" y="1239839"/>
            <a:ext cx="4462014" cy="334534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4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3867" y="1239839"/>
            <a:ext cx="4462014" cy="334534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5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49BC-769D-430E-B444-5066CB2B500A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8A7-0CA5-43C9-877D-8B90AC541763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67444" y="188640"/>
            <a:ext cx="11758672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266145" y="788241"/>
            <a:ext cx="11759971" cy="5517533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4936715" y="6469656"/>
            <a:ext cx="1351307" cy="34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6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pPr algn="r">
                <a:defRPr/>
              </a:pPr>
              <a:t>‹#›</a:t>
            </a:fld>
            <a:endParaRPr lang="en-US" altLang="ko-KR" sz="16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57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5603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 Light" panose="020B03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55948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53875" y="6611590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74A-563B-4472-AFEE-AA1A6994F177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DEC-259B-4B3B-8F15-67464AFC04CB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A22-22AA-4586-9493-3B269A9B87BA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B706-A0D0-45E1-A002-B7F0197D3424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B6AF-51B1-4D70-B3BD-D6EFE9090CC1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DB6-685E-473D-BBB0-5CCFEA343432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CACB-ABD3-450B-8869-4EF6C5BBDA4D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4F7F-F4DF-46ED-B35E-B60D89F95C55}" type="datetime1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hyperlink" Target="https://scratch.mit.edu/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hyperlink" Target="https://playentry.org/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ideone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561729" cy="1124216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컴퓨터와 프로그래밍</a:t>
            </a:r>
            <a:endParaRPr lang="ko-KR" altLang="en-US" sz="40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026713" y="5022671"/>
            <a:ext cx="6858000" cy="8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66146" y="788241"/>
            <a:ext cx="11302463" cy="5517533"/>
          </a:xfrm>
        </p:spPr>
        <p:txBody>
          <a:bodyPr/>
          <a:lstStyle/>
          <a:p>
            <a:r>
              <a:rPr lang="ko-KR" altLang="en-US" dirty="0" smtClean="0"/>
              <a:t>프로그래밍 언어의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사람과 컴퓨터가 의사소통을 하기 위해 만든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사람이 컴퓨터에게 지시할 명령어를 기술하기 위해 만들어진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프로그래밍 언어의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저급언어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기계어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어셈블리어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고급언어 </a:t>
            </a:r>
            <a:r>
              <a:rPr lang="en-US" altLang="ko-KR" dirty="0"/>
              <a:t>: C, C++, Java, </a:t>
            </a:r>
            <a:r>
              <a:rPr lang="en-US" altLang="ko-KR" dirty="0" smtClean="0"/>
              <a:t>Python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218333" y="6338889"/>
            <a:ext cx="973667" cy="365125"/>
          </a:xfrm>
        </p:spPr>
        <p:txBody>
          <a:bodyPr/>
          <a:lstStyle/>
          <a:p>
            <a:fld id="{5E6F22A6-AC25-417A-9E1C-13C41396CE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519936" y="4293097"/>
            <a:ext cx="3438013" cy="1454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46819" y="3004260"/>
            <a:ext cx="2271933" cy="28611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컴파일러 </a:t>
            </a:r>
            <a:r>
              <a:rPr lang="en-US" altLang="ko-KR" dirty="0"/>
              <a:t>: </a:t>
            </a:r>
            <a:r>
              <a:rPr lang="ko-KR" altLang="en-US" dirty="0" err="1"/>
              <a:t>고급언어로</a:t>
            </a:r>
            <a:r>
              <a:rPr lang="ko-KR" altLang="en-US" dirty="0"/>
              <a:t> 작성된 프로그램을 기계어로 </a:t>
            </a:r>
            <a:r>
              <a:rPr lang="ko-KR" altLang="en-US" dirty="0" smtClean="0"/>
              <a:t>번역</a:t>
            </a:r>
            <a:endParaRPr lang="en-US" altLang="ko-KR" dirty="0" smtClean="0"/>
          </a:p>
          <a:p>
            <a:r>
              <a:rPr lang="ko-KR" altLang="en-US" dirty="0" smtClean="0"/>
              <a:t>어셈블러 </a:t>
            </a:r>
            <a:r>
              <a:rPr lang="en-US" altLang="ko-KR" dirty="0"/>
              <a:t>: </a:t>
            </a:r>
            <a:r>
              <a:rPr lang="ko-KR" altLang="en-US" dirty="0"/>
              <a:t>어셈블리언어로 작성된 프로그램을 기계어로 번역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7148" y="3236115"/>
            <a:ext cx="1533525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3000" y="3151554"/>
            <a:ext cx="809625" cy="12144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886248" y="4441792"/>
            <a:ext cx="917663" cy="922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기계어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41163" y="2938612"/>
            <a:ext cx="2271933" cy="23081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70258" y="4399042"/>
            <a:ext cx="1695292" cy="607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고급언어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C,C++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44225" y="4877304"/>
            <a:ext cx="1470296" cy="515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어셈블리어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7314521" y="5076409"/>
            <a:ext cx="571727" cy="17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오른쪽 화살표 17"/>
          <p:cNvSpPr/>
          <p:nvPr/>
        </p:nvSpPr>
        <p:spPr>
          <a:xfrm>
            <a:off x="4273268" y="4460044"/>
            <a:ext cx="3612979" cy="173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4831679" y="3431962"/>
            <a:ext cx="877163" cy="300082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컴파일러</a:t>
            </a: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 flipH="1">
            <a:off x="4979164" y="3732044"/>
            <a:ext cx="291097" cy="72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10139" y="3441847"/>
            <a:ext cx="1169551" cy="300082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어셈블러</a:t>
            </a:r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>
            <a:off x="7025690" y="3718848"/>
            <a:ext cx="568779" cy="1357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프로그래밍 언어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23369" y="3382612"/>
            <a:ext cx="8204184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53516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1991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795" y="2441161"/>
            <a:ext cx="839204" cy="175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Python</a:t>
            </a:r>
            <a:endParaRPr lang="ko-KR" altLang="en-US" sz="1013" b="1" dirty="0">
              <a:solidFill>
                <a:schemeClr val="accent1">
                  <a:lumMod val="50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2611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1969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13873" y="4259875"/>
            <a:ext cx="677083" cy="214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UNIX</a:t>
            </a:r>
            <a:endParaRPr lang="ko-KR" altLang="en-US" sz="1013" b="1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332579" y="3564635"/>
            <a:ext cx="0" cy="699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6047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1972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6414" y="2034512"/>
            <a:ext cx="839204" cy="175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</a:t>
            </a:r>
            <a:endParaRPr lang="ko-KR" altLang="en-US" sz="1013" b="1" dirty="0">
              <a:solidFill>
                <a:schemeClr val="accent1">
                  <a:lumMod val="50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7" idx="2"/>
            <a:endCxn id="16" idx="0"/>
          </p:cNvCxnSpPr>
          <p:nvPr/>
        </p:nvCxnSpPr>
        <p:spPr>
          <a:xfrm flipH="1">
            <a:off x="2852650" y="2209910"/>
            <a:ext cx="3366" cy="1172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5288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1981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34273" y="4255201"/>
            <a:ext cx="677083" cy="214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DOS</a:t>
            </a:r>
            <a:endParaRPr lang="ko-KR" altLang="en-US" sz="1013" b="1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084811" y="3573050"/>
            <a:ext cx="0" cy="686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3156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1983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7516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1984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4214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1985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620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2007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8579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1995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25893" y="4255199"/>
            <a:ext cx="805407" cy="216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b="1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윈도우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441207" y="3573050"/>
            <a:ext cx="0" cy="682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966602" y="4257505"/>
            <a:ext cx="886869" cy="214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LINUX</a:t>
            </a:r>
            <a:endParaRPr lang="ko-KR" altLang="en-US" sz="1013" b="1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6410035" y="3573049"/>
            <a:ext cx="0" cy="682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503635" y="4264195"/>
            <a:ext cx="1180423" cy="3134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b="1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안드로이드</a:t>
            </a:r>
            <a:r>
              <a:rPr lang="en-US" altLang="ko-KR" sz="1013" b="1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</a:p>
          <a:p>
            <a:pPr algn="ctr"/>
            <a:r>
              <a:rPr lang="en-US" altLang="ko-KR" sz="1013" b="1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iOS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8093844" y="3573052"/>
            <a:ext cx="0" cy="691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130537" y="4801764"/>
            <a:ext cx="1756179" cy="214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b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애플 매킨토시 개발</a:t>
            </a:r>
            <a:endParaRPr lang="ko-KR" altLang="en-US" sz="1013" b="1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52" name="직선 화살표 연결선 51"/>
          <p:cNvCxnSpPr>
            <a:stCxn id="51" idx="0"/>
            <a:endCxn id="28" idx="2"/>
          </p:cNvCxnSpPr>
          <p:nvPr/>
        </p:nvCxnSpPr>
        <p:spPr>
          <a:xfrm flipH="1" flipV="1">
            <a:off x="5004119" y="3613445"/>
            <a:ext cx="4508" cy="1188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188455" y="2034512"/>
            <a:ext cx="839204" cy="175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C++</a:t>
            </a:r>
            <a:endParaRPr lang="ko-KR" altLang="en-US" sz="1013" b="1" dirty="0">
              <a:solidFill>
                <a:schemeClr val="accent1">
                  <a:lumMod val="50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57" name="직선 화살표 연결선 56"/>
          <p:cNvCxnSpPr>
            <a:stCxn id="56" idx="2"/>
          </p:cNvCxnSpPr>
          <p:nvPr/>
        </p:nvCxnSpPr>
        <p:spPr>
          <a:xfrm>
            <a:off x="4608060" y="2209909"/>
            <a:ext cx="1" cy="1172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410035" y="2613991"/>
            <a:ext cx="0" cy="768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255837" y="2129732"/>
            <a:ext cx="0" cy="125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697490" y="2441161"/>
            <a:ext cx="839204" cy="175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b="1" dirty="0" err="1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엔트리</a:t>
            </a:r>
            <a:endParaRPr lang="ko-KR" altLang="en-US" sz="1013" b="1" dirty="0">
              <a:solidFill>
                <a:schemeClr val="accent1">
                  <a:lumMod val="50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8983140" y="2613993"/>
            <a:ext cx="0" cy="774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463081" y="2441162"/>
            <a:ext cx="968243" cy="172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b="1" dirty="0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스크래치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43172" y="337667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2013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79034" y="338261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2009</a:t>
            </a:r>
            <a:endParaRPr lang="ko-KR" altLang="en-US" sz="9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8093843" y="2613991"/>
            <a:ext cx="0" cy="768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8533173" y="2209910"/>
            <a:ext cx="1" cy="1165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016712" y="2019472"/>
            <a:ext cx="1258232" cy="281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b="1" dirty="0" err="1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앱</a:t>
            </a:r>
            <a:r>
              <a:rPr lang="ko-KR" altLang="en-US" sz="1013" b="1" dirty="0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013" b="1" dirty="0" err="1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인벤터</a:t>
            </a:r>
            <a:endParaRPr lang="ko-KR" altLang="en-US" sz="1013" b="1" dirty="0">
              <a:solidFill>
                <a:schemeClr val="accent1">
                  <a:lumMod val="50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78359" y="2034512"/>
            <a:ext cx="839204" cy="175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chemeClr val="accent1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JAVA</a:t>
            </a:r>
            <a:endParaRPr lang="ko-KR" altLang="en-US" sz="1013" b="1" dirty="0">
              <a:solidFill>
                <a:schemeClr val="accent1">
                  <a:lumMod val="50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5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271797" y="1052736"/>
            <a:ext cx="7392821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C (1972) : </a:t>
            </a:r>
            <a:r>
              <a:rPr lang="ko-KR" altLang="en-US" sz="2000" dirty="0" err="1"/>
              <a:t>데니스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리치</a:t>
            </a:r>
            <a:r>
              <a:rPr lang="en-US" altLang="ko-KR" sz="2000" dirty="0"/>
              <a:t>(Dennis Ritchie)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0" dirty="0" smtClean="0"/>
              <a:t>유닉스</a:t>
            </a:r>
            <a:r>
              <a:rPr lang="en-US" altLang="ko-KR" b="0" dirty="0"/>
              <a:t>(UNIX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ko-KR" altLang="en-US" b="0" dirty="0"/>
              <a:t>운영체제 작성을 </a:t>
            </a:r>
            <a:r>
              <a:rPr lang="ko-KR" altLang="en-US" b="0" dirty="0" smtClean="0"/>
              <a:t>위해 </a:t>
            </a:r>
            <a:r>
              <a:rPr lang="ko-KR" altLang="en-US" b="0" dirty="0"/>
              <a:t>시스템 프로그래밍 언어로 </a:t>
            </a:r>
            <a:r>
              <a:rPr lang="ko-KR" altLang="en-US" b="0" dirty="0" smtClean="0"/>
              <a:t>설계된 </a:t>
            </a:r>
            <a:r>
              <a:rPr lang="ko-KR" altLang="en-US" b="0" dirty="0"/>
              <a:t>언어</a:t>
            </a:r>
          </a:p>
          <a:p>
            <a:pPr lvl="1">
              <a:lnSpc>
                <a:spcPct val="100000"/>
              </a:lnSpc>
            </a:pPr>
            <a:r>
              <a:rPr lang="ko-KR" altLang="en-US" b="0" dirty="0" smtClean="0"/>
              <a:t>컴파일러나 </a:t>
            </a:r>
            <a:r>
              <a:rPr lang="ko-KR" altLang="en-US" b="0" dirty="0"/>
              <a:t>수많은 소프트웨어 도구</a:t>
            </a:r>
            <a:r>
              <a:rPr lang="en-US" altLang="ko-KR" b="0" dirty="0"/>
              <a:t>(Tool)</a:t>
            </a:r>
            <a:r>
              <a:rPr lang="ko-KR" altLang="en-US" b="0" dirty="0"/>
              <a:t>들도 </a:t>
            </a:r>
            <a:r>
              <a:rPr lang="en-US" altLang="ko-KR" b="0" dirty="0"/>
              <a:t>C</a:t>
            </a:r>
            <a:r>
              <a:rPr lang="ko-KR" altLang="en-US" b="0" dirty="0"/>
              <a:t>언어로 개발</a:t>
            </a:r>
          </a:p>
          <a:p>
            <a:pPr lvl="1">
              <a:lnSpc>
                <a:spcPct val="100000"/>
              </a:lnSpc>
            </a:pPr>
            <a:r>
              <a:rPr lang="ko-KR" altLang="en-US" b="0" dirty="0" smtClean="0"/>
              <a:t>풍부한 </a:t>
            </a:r>
            <a:r>
              <a:rPr lang="ko-KR" altLang="en-US" b="0" dirty="0"/>
              <a:t>연산자와 데이터 형</a:t>
            </a:r>
            <a:r>
              <a:rPr lang="en-US" altLang="ko-KR" b="0" dirty="0"/>
              <a:t>(data type)</a:t>
            </a:r>
            <a:r>
              <a:rPr lang="ko-KR" altLang="en-US" b="0" dirty="0"/>
              <a:t>을 갖고 있기 때문에 범용 프로그래밍 언어로서 널리 보급되었으며</a:t>
            </a:r>
            <a:r>
              <a:rPr lang="en-US" altLang="ko-KR" b="0" dirty="0"/>
              <a:t>, </a:t>
            </a:r>
            <a:r>
              <a:rPr lang="ko-KR" altLang="en-US" b="0" dirty="0"/>
              <a:t>응용 소프트웨어의 개발에 널리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알고리즘 구현에 필요한 다양한 문법 제공 </a:t>
            </a:r>
            <a:endParaRPr lang="en-US" altLang="ko-KR" b="0" dirty="0" smtClean="0"/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403" y="1489190"/>
            <a:ext cx="3426835" cy="251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2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96477" y="967973"/>
            <a:ext cx="10884100" cy="52693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C++(1983) </a:t>
            </a:r>
          </a:p>
          <a:p>
            <a:pPr lvl="1"/>
            <a:r>
              <a:rPr lang="en-US" altLang="ko-KR" b="0" dirty="0" smtClean="0"/>
              <a:t>C</a:t>
            </a:r>
            <a:r>
              <a:rPr lang="en-US" altLang="ko-KR" b="0" dirty="0"/>
              <a:t>++</a:t>
            </a:r>
            <a:r>
              <a:rPr lang="ko-KR" altLang="en-US" b="0" dirty="0"/>
              <a:t>은 객체지향 프로그래밍</a:t>
            </a:r>
            <a:r>
              <a:rPr lang="en-US" altLang="ko-KR" b="0" dirty="0"/>
              <a:t>(OOP Object-Oriented Programming)</a:t>
            </a:r>
            <a:r>
              <a:rPr lang="ko-KR" altLang="en-US" b="0" dirty="0"/>
              <a:t>을 지원하기 위해 </a:t>
            </a:r>
            <a:r>
              <a:rPr lang="en-US" altLang="ko-KR" b="0" dirty="0"/>
              <a:t>C</a:t>
            </a:r>
            <a:r>
              <a:rPr lang="ko-KR" altLang="en-US" b="0" dirty="0"/>
              <a:t>언어가 가지는 장점을 그대로 계승하면서 객체의 </a:t>
            </a:r>
            <a:r>
              <a:rPr lang="ko-KR" altLang="en-US" b="0" dirty="0" err="1"/>
              <a:t>상속성</a:t>
            </a:r>
            <a:r>
              <a:rPr lang="en-US" altLang="ko-KR" b="0" dirty="0"/>
              <a:t>(inheritance) </a:t>
            </a:r>
            <a:r>
              <a:rPr lang="ko-KR" altLang="en-US" b="0" dirty="0"/>
              <a:t>등의 개념을 추가한 효과적인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>
              <a:lnSpc>
                <a:spcPct val="100000"/>
              </a:lnSpc>
            </a:pPr>
            <a:endParaRPr lang="en-US" altLang="ko-KR" b="0" dirty="0"/>
          </a:p>
          <a:p>
            <a:r>
              <a:rPr lang="ko-KR" altLang="en-US" dirty="0" smtClean="0"/>
              <a:t>자바</a:t>
            </a:r>
            <a:r>
              <a:rPr lang="en-US" altLang="ko-KR" dirty="0" smtClean="0"/>
              <a:t>(1992)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/>
            <a:r>
              <a:rPr lang="ko-KR" altLang="en-US" b="0" dirty="0"/>
              <a:t>자바</a:t>
            </a:r>
            <a:r>
              <a:rPr lang="en-US" altLang="ko-KR" b="0" dirty="0"/>
              <a:t>(JAVA)</a:t>
            </a:r>
            <a:r>
              <a:rPr lang="ko-KR" altLang="en-US" b="0" dirty="0"/>
              <a:t>의 시초는 </a:t>
            </a:r>
            <a:r>
              <a:rPr lang="en-US" altLang="ko-KR" b="0" dirty="0"/>
              <a:t>1992</a:t>
            </a:r>
            <a:r>
              <a:rPr lang="ko-KR" altLang="en-US" b="0" dirty="0"/>
              <a:t>년 미국의 </a:t>
            </a:r>
            <a:r>
              <a:rPr lang="en-US" altLang="ko-KR" b="0" dirty="0"/>
              <a:t>SUN </a:t>
            </a:r>
            <a:r>
              <a:rPr lang="ko-KR" altLang="en-US" b="0" dirty="0"/>
              <a:t>사에서 가전 제품들을 제어하기 위한 언어에서부터 </a:t>
            </a:r>
            <a:r>
              <a:rPr lang="ko-KR" altLang="en-US" b="0" dirty="0" smtClean="0"/>
              <a:t>비롯됨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객체지향 프로그래밍 언어</a:t>
            </a:r>
            <a:endParaRPr lang="ko-KR" altLang="en-US" b="0" dirty="0"/>
          </a:p>
          <a:p>
            <a:pPr lvl="1"/>
            <a:r>
              <a:rPr lang="ko-KR" altLang="en-US" b="0" dirty="0" smtClean="0"/>
              <a:t>분산 </a:t>
            </a:r>
            <a:r>
              <a:rPr lang="ko-KR" altLang="en-US" b="0" dirty="0"/>
              <a:t>네트워크상에서의 프로그래밍이 용이</a:t>
            </a:r>
          </a:p>
          <a:p>
            <a:pPr lvl="1">
              <a:lnSpc>
                <a:spcPct val="100000"/>
              </a:lnSpc>
            </a:pPr>
            <a:endParaRPr lang="ko-KR" altLang="en-US" b="0" dirty="0"/>
          </a:p>
          <a:p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2906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237475" y="836713"/>
            <a:ext cx="7750068" cy="551753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(Python)(1991)</a:t>
            </a:r>
          </a:p>
          <a:p>
            <a:pPr lvl="1"/>
            <a:r>
              <a:rPr lang="en-US" altLang="ko-KR" b="0" dirty="0" smtClean="0"/>
              <a:t>1991</a:t>
            </a:r>
            <a:r>
              <a:rPr lang="ko-KR" altLang="en-US" b="0" dirty="0"/>
              <a:t>년</a:t>
            </a:r>
            <a:r>
              <a:rPr lang="en-US" altLang="ko-KR" b="0" dirty="0"/>
              <a:t> Guido van Rossum</a:t>
            </a:r>
            <a:r>
              <a:rPr lang="ko-KR" altLang="en-US" b="0" dirty="0"/>
              <a:t>에 의해 </a:t>
            </a:r>
            <a:r>
              <a:rPr lang="ko-KR" altLang="en-US" b="0" dirty="0" smtClean="0"/>
              <a:t>발표</a:t>
            </a:r>
            <a:endParaRPr lang="en-US" altLang="ko-KR" b="0" dirty="0" smtClean="0"/>
          </a:p>
          <a:p>
            <a:pPr lvl="1"/>
            <a:r>
              <a:rPr lang="ko-KR" altLang="en-US" spc="-113" dirty="0"/>
              <a:t>플랫폼 독립적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줄 단위로 번역하는 인터프리터 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동적 타이핑 언어</a:t>
            </a:r>
            <a:endParaRPr lang="en-US" altLang="ko-KR" b="0" dirty="0"/>
          </a:p>
          <a:p>
            <a:pPr lvl="1"/>
            <a:r>
              <a:rPr lang="en-US" altLang="ko-KR" b="0" dirty="0"/>
              <a:t>AI </a:t>
            </a:r>
            <a:r>
              <a:rPr lang="ko-KR" altLang="en-US" b="0" dirty="0"/>
              <a:t>프로그래밍을 위한 많은 라이브러리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처음 </a:t>
            </a:r>
            <a:r>
              <a:rPr lang="en-US" altLang="ko-KR" b="0" dirty="0" smtClean="0"/>
              <a:t>C</a:t>
            </a:r>
            <a:r>
              <a:rPr lang="ko-KR" altLang="en-US" b="0" dirty="0" smtClean="0"/>
              <a:t>언어로 개발</a:t>
            </a:r>
            <a:endParaRPr lang="en-US" altLang="ko-KR" b="0" dirty="0" smtClean="0"/>
          </a:p>
        </p:txBody>
      </p:sp>
      <p:pic>
        <p:nvPicPr>
          <p:cNvPr id="6" name="Picture 2" descr="http://upload.wikimedia.org/wikipedia/commons/thumb/6/66/Guido_van_Rossum_OSCON_2006.jpg/225px-Guido_van_Rossum_OSCON_2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1529021"/>
            <a:ext cx="2304256" cy="25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07436" y="4221089"/>
            <a:ext cx="2592289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 err="1">
                <a:latin typeface="HY울릉도M" panose="02030600000101010101" pitchFamily="18" charset="-127"/>
                <a:ea typeface="HY울릉도M" panose="02030600000101010101" pitchFamily="18" charset="-127"/>
                <a:cs typeface="Times New Roman" panose="02020603050405020304" pitchFamily="18" charset="0"/>
              </a:rPr>
              <a:t>Gudi</a:t>
            </a:r>
            <a:r>
              <a:rPr lang="en-US" altLang="ko-KR" sz="1500" b="1" dirty="0">
                <a:latin typeface="HY울릉도M" panose="02030600000101010101" pitchFamily="18" charset="-127"/>
                <a:ea typeface="HY울릉도M" panose="02030600000101010101" pitchFamily="18" charset="-127"/>
                <a:cs typeface="Times New Roman" panose="02020603050405020304" pitchFamily="18" charset="0"/>
              </a:rPr>
              <a:t> Van Rossum</a:t>
            </a:r>
            <a:endParaRPr lang="ko-KR" altLang="en-US" sz="1500" dirty="0">
              <a:latin typeface="HY울릉도M" panose="02030600000101010101" pitchFamily="18" charset="-127"/>
              <a:ea typeface="HY울릉도M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(Programming Language)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31372" y="908721"/>
            <a:ext cx="10268771" cy="508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0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HY울릉도M" panose="02030600000101010101" pitchFamily="18" charset="-127"/>
                <a:ea typeface="HY울릉도M" panose="02030600000101010101" pitchFamily="18" charset="-127"/>
                <a:cs typeface="+mj-cs"/>
              </a:defRPr>
            </a:lvl1pPr>
          </a:lstStyle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화면에 </a:t>
            </a:r>
            <a:r>
              <a:rPr lang="en-US" altLang="ko-KR" sz="2400" dirty="0" smtClean="0"/>
              <a:t>“Hello world!”</a:t>
            </a:r>
            <a:r>
              <a:rPr lang="ko-KR" altLang="en-US" sz="2400" dirty="0" smtClean="0"/>
              <a:t>찍기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515" y="1980831"/>
            <a:ext cx="1533525" cy="1000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7165" y="1766517"/>
            <a:ext cx="809625" cy="12144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584074" y="2391817"/>
            <a:ext cx="3005751" cy="135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31478" y="1681240"/>
            <a:ext cx="222464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Programming Language</a:t>
            </a:r>
          </a:p>
          <a:p>
            <a:endParaRPr lang="en-US" altLang="ko-KR" sz="1350" dirty="0"/>
          </a:p>
          <a:p>
            <a:pPr algn="ctr"/>
            <a:r>
              <a:rPr lang="en-US" altLang="ko-KR" sz="1350" dirty="0">
                <a:latin typeface="HY울릉도M" panose="02030600000101010101" pitchFamily="18" charset="-127"/>
                <a:ea typeface="HY울릉도M" panose="02030600000101010101" pitchFamily="18" charset="-127"/>
              </a:rPr>
              <a:t>C , C++, Python</a:t>
            </a:r>
            <a:endParaRPr lang="ko-KR" altLang="en-US" sz="135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008" y="3072722"/>
            <a:ext cx="10503544" cy="31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(Programming Language)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31372" y="908721"/>
            <a:ext cx="10268771" cy="508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0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HY울릉도M" panose="02030600000101010101" pitchFamily="18" charset="-127"/>
                <a:ea typeface="HY울릉도M" panose="02030600000101010101" pitchFamily="18" charset="-127"/>
                <a:cs typeface="+mj-cs"/>
              </a:defRPr>
            </a:lvl1pPr>
          </a:lstStyle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화면에 </a:t>
            </a:r>
            <a:r>
              <a:rPr lang="en-US" altLang="ko-KR" sz="2400" dirty="0" smtClean="0"/>
              <a:t>“Hello world!”</a:t>
            </a:r>
            <a:r>
              <a:rPr lang="ko-KR" altLang="en-US" sz="2400" dirty="0" smtClean="0"/>
              <a:t>찍기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515" y="2198109"/>
            <a:ext cx="1533525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7165" y="1983796"/>
            <a:ext cx="809625" cy="121443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4584074" y="2609095"/>
            <a:ext cx="3005751" cy="135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564247" y="1693535"/>
            <a:ext cx="2606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Programming Language</a:t>
            </a:r>
          </a:p>
          <a:p>
            <a:endParaRPr lang="en-US" altLang="ko-KR" sz="1600" dirty="0"/>
          </a:p>
          <a:p>
            <a:pPr algn="ctr"/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스크래치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(scratch)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1531" y="5289469"/>
            <a:ext cx="6870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스크래치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(scratch)(2005) </a:t>
            </a:r>
            <a:r>
              <a:rPr lang="ko-KR" altLang="en-US" sz="2000" dirty="0">
                <a:hlinkClick r:id="rId5"/>
              </a:rPr>
              <a:t>https://scratch.mit.edu</a:t>
            </a:r>
            <a:endParaRPr lang="en-US" altLang="ko-KR" sz="2000" dirty="0"/>
          </a:p>
          <a:p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000" dirty="0"/>
              <a:t> 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MIT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미디어 랩에서 개발한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SW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교육 용 프로그래밍 언어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000" u="sng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00465" y="3397358"/>
            <a:ext cx="5996807" cy="186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5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(Programming Language)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31372" y="908721"/>
            <a:ext cx="10268771" cy="508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0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HY울릉도M" panose="02030600000101010101" pitchFamily="18" charset="-127"/>
                <a:ea typeface="HY울릉도M" panose="02030600000101010101" pitchFamily="18" charset="-127"/>
                <a:cs typeface="+mj-cs"/>
              </a:defRPr>
            </a:lvl1pPr>
          </a:lstStyle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화면에 </a:t>
            </a:r>
            <a:r>
              <a:rPr lang="en-US" altLang="ko-KR" sz="2400" dirty="0" smtClean="0"/>
              <a:t>“Hello world!”</a:t>
            </a:r>
            <a:r>
              <a:rPr lang="ko-KR" altLang="en-US" sz="2400" dirty="0" smtClean="0"/>
              <a:t>찍기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515" y="2198109"/>
            <a:ext cx="1533525" cy="1000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7165" y="1983796"/>
            <a:ext cx="809625" cy="12144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584074" y="2609095"/>
            <a:ext cx="3005751" cy="135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76028" y="1695083"/>
            <a:ext cx="3541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Programming Language</a:t>
            </a:r>
          </a:p>
          <a:p>
            <a:endParaRPr lang="en-US" altLang="ko-KR" sz="1600" dirty="0"/>
          </a:p>
          <a:p>
            <a:pPr algn="ctr"/>
            <a:r>
              <a:rPr lang="ko-KR" altLang="en-US" sz="1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엔트리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(entry)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46334" y="5517232"/>
            <a:ext cx="1084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엔트리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(entry)(2013) </a:t>
            </a:r>
            <a:r>
              <a:rPr lang="en-US" altLang="ko-KR" sz="2000" dirty="0">
                <a:hlinkClick r:id="rId5"/>
              </a:rPr>
              <a:t>https://playentry.org/</a:t>
            </a:r>
            <a:endParaRPr lang="en-US" altLang="ko-KR" sz="2000" dirty="0"/>
          </a:p>
          <a:p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000" dirty="0"/>
              <a:t> </a:t>
            </a:r>
            <a:r>
              <a:rPr lang="ko-KR" altLang="en-US" sz="20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엔트리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교육 연구소에서 개발한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SW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교육용 프로그래밍 언어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000" u="sng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0965" y="3341823"/>
            <a:ext cx="5758231" cy="2090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3499" y="3348749"/>
            <a:ext cx="3707464" cy="2083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3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(Programming Language)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25756" y="5611197"/>
            <a:ext cx="881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앱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인벤터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(2009) </a:t>
            </a:r>
            <a:r>
              <a:rPr lang="en-US" altLang="ko-KR" sz="2000" dirty="0">
                <a:hlinkClick r:id="rId3"/>
              </a:rPr>
              <a:t>http://appinventor.mit.edu/explore</a:t>
            </a:r>
            <a:r>
              <a:rPr lang="en-US" altLang="ko-KR" sz="2000" dirty="0" smtClean="0">
                <a:hlinkClick r:id="rId3"/>
              </a:rPr>
              <a:t>/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233" y="2924293"/>
            <a:ext cx="5538845" cy="23050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01646" y="1418674"/>
            <a:ext cx="101318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앱</a:t>
            </a:r>
            <a:r>
              <a:rPr lang="ko-KR" altLang="en-US" sz="2000" b="1" dirty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b="1" dirty="0" err="1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인벤터</a:t>
            </a:r>
            <a:r>
              <a:rPr lang="en-US" altLang="ko-KR" sz="2000" dirty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(App Inventor for Android)</a:t>
            </a:r>
            <a:r>
              <a:rPr lang="ko-KR" altLang="en-US" sz="2000" dirty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는 </a:t>
            </a:r>
            <a:r>
              <a:rPr lang="ko-KR" altLang="en-US" sz="2000" dirty="0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구글과</a:t>
            </a:r>
            <a:r>
              <a:rPr lang="ko-KR" altLang="en-US" sz="2000" dirty="0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MIT</a:t>
            </a:r>
            <a:r>
              <a:rPr lang="ko-KR" altLang="en-US" sz="2000" dirty="0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 개발한 오픈 </a:t>
            </a:r>
            <a:r>
              <a:rPr lang="ko-KR" altLang="en-US" sz="2000" dirty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소스 웹 애플리케이션으로</a:t>
            </a:r>
            <a:r>
              <a:rPr lang="en-US" altLang="ko-KR" sz="2000" dirty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안드로이드</a:t>
            </a:r>
            <a:r>
              <a:rPr lang="ko-KR" altLang="en-US" sz="2000" dirty="0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모바일</a:t>
            </a:r>
            <a:r>
              <a:rPr lang="ko-KR" altLang="en-US" sz="2000" dirty="0" smtClean="0">
                <a:solidFill>
                  <a:srgbClr val="22222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프로그램 제작 환경 제공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5912" y="2924294"/>
            <a:ext cx="5482375" cy="22780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67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717217"/>
            <a:ext cx="11845155" cy="444654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컴퓨터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전자적으로 계산을 수행하는 장치</a:t>
            </a:r>
            <a:endParaRPr lang="en-US" altLang="ko-KR" sz="2400" dirty="0" smtClean="0"/>
          </a:p>
          <a:p>
            <a:r>
              <a:rPr lang="ko-KR" altLang="en-US" sz="3200" dirty="0" smtClean="0"/>
              <a:t>프로그램 </a:t>
            </a:r>
            <a:endParaRPr lang="en-US" altLang="ko-KR" sz="3200" dirty="0" smtClean="0"/>
          </a:p>
          <a:p>
            <a:pPr lvl="1"/>
            <a:r>
              <a:rPr lang="ko-KR" altLang="en-US" sz="2400" dirty="0" smtClean="0"/>
              <a:t>컴퓨터가 수행할 작업을 지시하는 명령어들의 집합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92860" y="4539932"/>
            <a:ext cx="1317171" cy="838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입력</a:t>
            </a:r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8973" y="3701731"/>
            <a:ext cx="1959429" cy="2536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컴퓨터</a:t>
            </a:r>
            <a:endParaRPr lang="en-US" altLang="ko-KR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(processing)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4060" y="4376647"/>
            <a:ext cx="1317171" cy="838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50628" y="5097082"/>
            <a:ext cx="1262742" cy="522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193059" y="4703217"/>
            <a:ext cx="816429" cy="3938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447887" y="4683425"/>
            <a:ext cx="816429" cy="3938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561729" cy="1124216"/>
          </a:xfrm>
        </p:spPr>
        <p:txBody>
          <a:bodyPr anchor="ctr">
            <a:normAutofit/>
          </a:bodyPr>
          <a:lstStyle/>
          <a:p>
            <a:r>
              <a:rPr lang="ko-KR" altLang="en-US" sz="40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프로그래밍 개발환경</a:t>
            </a:r>
          </a:p>
        </p:txBody>
      </p:sp>
    </p:spTree>
    <p:extLst>
      <p:ext uri="{BB962C8B-B14F-4D97-AF65-F5344CB8AC3E}">
        <p14:creationId xmlns:p14="http://schemas.microsoft.com/office/powerpoint/2010/main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컴퓨터에게 어떤 일의 수행을 지시하는 명령어들의 집합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hello.exe)</a:t>
            </a:r>
          </a:p>
          <a:p>
            <a:r>
              <a:rPr lang="ko-KR" altLang="en-US" dirty="0" smtClean="0"/>
              <a:t>프로그램 개발에 필요한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에디터</a:t>
            </a:r>
            <a:r>
              <a:rPr lang="en-US" altLang="ko-KR" dirty="0" smtClean="0"/>
              <a:t>(editor)</a:t>
            </a:r>
          </a:p>
          <a:p>
            <a:pPr lvl="1"/>
            <a:r>
              <a:rPr lang="ko-KR" altLang="en-US" dirty="0" smtClean="0"/>
              <a:t>컴파일러</a:t>
            </a:r>
            <a:r>
              <a:rPr lang="en-US" altLang="ko-KR" dirty="0" smtClean="0"/>
              <a:t>(compiler)</a:t>
            </a:r>
          </a:p>
          <a:p>
            <a:pPr lvl="1"/>
            <a:r>
              <a:rPr lang="ko-KR" altLang="en-US" dirty="0" err="1" smtClean="0"/>
              <a:t>링커</a:t>
            </a:r>
            <a:r>
              <a:rPr lang="en-US" altLang="ko-KR" dirty="0" smtClean="0"/>
              <a:t>(linker)</a:t>
            </a:r>
          </a:p>
          <a:p>
            <a:pPr lvl="1"/>
            <a:r>
              <a:rPr lang="ko-KR" altLang="en-US" dirty="0" err="1" smtClean="0"/>
              <a:t>디버거</a:t>
            </a:r>
            <a:r>
              <a:rPr lang="en-US" altLang="ko-KR" dirty="0" smtClean="0"/>
              <a:t>(debugger)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7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개발에 필요한 도구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에디터</a:t>
            </a:r>
            <a:r>
              <a:rPr lang="en-US" altLang="ko-KR" dirty="0" smtClean="0"/>
              <a:t>(editor) : </a:t>
            </a:r>
            <a:r>
              <a:rPr lang="ko-KR" altLang="en-US" dirty="0" smtClean="0"/>
              <a:t>소스코드를 작성할 수 있는 문서 편집기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ko-KR" altLang="en-US" dirty="0" smtClean="0"/>
              <a:t>                          메모장에 소스코드 작성 후 </a:t>
            </a:r>
            <a:r>
              <a:rPr lang="en-US" altLang="ko-KR" dirty="0" err="1" smtClean="0"/>
              <a:t>hello.c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81185" y="2465894"/>
            <a:ext cx="28546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소스</a:t>
            </a:r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(source) </a:t>
            </a:r>
            <a:r>
              <a:rPr lang="ko-KR" altLang="en-US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파일</a:t>
            </a:r>
            <a:endParaRPr lang="en-US" altLang="ko-KR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프로그래밍 언어의 명령어들로 작성된 파일</a:t>
            </a:r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181614" y="2552818"/>
            <a:ext cx="2091920" cy="82235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5765" y="4414909"/>
            <a:ext cx="306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소스</a:t>
            </a:r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(source) </a:t>
            </a:r>
            <a:r>
              <a:rPr lang="ko-KR" altLang="en-US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코드</a:t>
            </a:r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</a:p>
          <a:p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프로그래밍 언어로 작성된 명령어들</a:t>
            </a:r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181615" y="4343451"/>
            <a:ext cx="2127635" cy="24821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9123" y="2338439"/>
            <a:ext cx="4171950" cy="4010025"/>
          </a:xfrm>
          <a:prstGeom prst="rect">
            <a:avLst/>
          </a:prstGeom>
          <a:ln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26766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실행파일 생성 및 실행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5613" y="3647766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소스파일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3559277" y="3903404"/>
            <a:ext cx="609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68878" y="3647766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목적파일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5712542" y="3903404"/>
            <a:ext cx="609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322143" y="3647765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실행파일</a:t>
            </a:r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7865807" y="3903403"/>
            <a:ext cx="609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14736" y="3647765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메모리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9286567" y="3053482"/>
            <a:ext cx="4916" cy="59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475408" y="2286568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0414" y="5787646"/>
            <a:ext cx="11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hello.c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864077" y="2880852"/>
            <a:ext cx="0" cy="924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106993" y="2054942"/>
            <a:ext cx="1514168" cy="82591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컴파일러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041922" y="2906000"/>
            <a:ext cx="0" cy="924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284838" y="2080090"/>
            <a:ext cx="1514168" cy="82591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링커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6864" y="4556623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hello.obj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0129" y="4531473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hello.exe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2307" y="1120650"/>
            <a:ext cx="2389865" cy="1038098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31" name="타원 30"/>
          <p:cNvSpPr/>
          <p:nvPr/>
        </p:nvSpPr>
        <p:spPr>
          <a:xfrm>
            <a:off x="7656871" y="2797844"/>
            <a:ext cx="919317" cy="82591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로더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8993" y="4233093"/>
            <a:ext cx="1540285" cy="1480503"/>
          </a:xfrm>
          <a:prstGeom prst="rect">
            <a:avLst/>
          </a:prstGeom>
          <a:ln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6465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개발에 필요한 도구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컴파일러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에디터로 작성된 소스코드를 기계어로 번역해주는 프로그램</a:t>
            </a:r>
            <a:r>
              <a:rPr lang="en-US" altLang="ko-KR" dirty="0" smtClean="0"/>
              <a:t>(Turbo C, GNU C(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))</a:t>
            </a:r>
          </a:p>
          <a:p>
            <a:pPr lvl="1"/>
            <a:r>
              <a:rPr lang="ko-KR" altLang="en-US" dirty="0" smtClean="0"/>
              <a:t>다양한 운영체제에서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컴파일러 사용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링커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번역된 여러 </a:t>
            </a:r>
            <a:r>
              <a:rPr lang="ko-KR" altLang="en-US" dirty="0" err="1"/>
              <a:t>목적코드를</a:t>
            </a:r>
            <a:r>
              <a:rPr lang="ko-KR" altLang="en-US" dirty="0"/>
              <a:t> 하나로 묶어주는 역할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번역된 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기계어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디버거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프로그램 오류를 수정하는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명령을 줄 단위로 실행하고 결과 확인 가능</a:t>
            </a:r>
            <a:endParaRPr lang="en-US" altLang="ko-KR" dirty="0"/>
          </a:p>
          <a:p>
            <a:endParaRPr lang="en-US" altLang="ko-KR" dirty="0" smtClean="0"/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개발에 필요한 도구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2751" y="866959"/>
            <a:ext cx="8589399" cy="5594888"/>
          </a:xfrm>
        </p:spPr>
        <p:txBody>
          <a:bodyPr/>
          <a:lstStyle/>
          <a:p>
            <a:r>
              <a:rPr lang="ko-KR" altLang="en-US" dirty="0" smtClean="0"/>
              <a:t>통합개발환경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에디터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 smtClean="0"/>
              <a:t>링커</a:t>
            </a:r>
            <a:r>
              <a:rPr lang="en-US" altLang="ko-KR" dirty="0"/>
              <a:t>, </a:t>
            </a:r>
            <a:r>
              <a:rPr lang="ko-KR" altLang="en-US" dirty="0" err="1"/>
              <a:t>디버거</a:t>
            </a:r>
            <a:r>
              <a:rPr lang="ko-KR" altLang="en-US" dirty="0"/>
              <a:t> 기능을 </a:t>
            </a:r>
            <a:r>
              <a:rPr lang="ko-KR" altLang="en-US" dirty="0" smtClean="0"/>
              <a:t>모두 </a:t>
            </a:r>
            <a:r>
              <a:rPr lang="ko-KR" altLang="en-US" dirty="0"/>
              <a:t>제공하는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DevC</a:t>
            </a:r>
            <a:r>
              <a:rPr lang="en-US" altLang="ko-KR" dirty="0" smtClean="0"/>
              <a:t>++, VS)</a:t>
            </a:r>
            <a:endParaRPr lang="en-US" altLang="ko-KR" dirty="0"/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7232" y="2300963"/>
            <a:ext cx="5217174" cy="4309065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69037" y="2300963"/>
            <a:ext cx="1204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DevC</a:t>
            </a:r>
            <a:r>
              <a:rPr lang="en-US" altLang="ko-KR" b="1" dirty="0"/>
              <a:t>++ </a:t>
            </a:r>
          </a:p>
          <a:p>
            <a:endParaRPr lang="en-US" altLang="ko-KR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02999" y="2438400"/>
            <a:ext cx="1024640" cy="2032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81358" y="3728049"/>
            <a:ext cx="948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에디터</a:t>
            </a:r>
            <a:endParaRPr lang="en-US" altLang="ko-KR" b="1" dirty="0"/>
          </a:p>
          <a:p>
            <a:endParaRPr lang="en-US" altLang="ko-KR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315319" y="3588774"/>
            <a:ext cx="2124810" cy="29703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010400" y="2438401"/>
            <a:ext cx="452284" cy="28513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36543" y="1655853"/>
            <a:ext cx="120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컴파일</a:t>
            </a:r>
            <a:endParaRPr lang="en-US" altLang="ko-KR" sz="1400" dirty="0"/>
          </a:p>
        </p:txBody>
      </p:sp>
      <p:cxnSp>
        <p:nvCxnSpPr>
          <p:cNvPr id="14" name="직선 화살표 연결선 13"/>
          <p:cNvCxnSpPr>
            <a:endCxn id="12" idx="0"/>
          </p:cNvCxnSpPr>
          <p:nvPr/>
        </p:nvCxnSpPr>
        <p:spPr>
          <a:xfrm flipH="1">
            <a:off x="7236543" y="1990262"/>
            <a:ext cx="491613" cy="448138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38893" y="5018004"/>
            <a:ext cx="1662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디버거</a:t>
            </a:r>
            <a:endParaRPr lang="en-US" altLang="ko-KR" b="1" dirty="0"/>
          </a:p>
          <a:p>
            <a:r>
              <a:rPr lang="en-US" altLang="ko-KR" sz="1400" b="1" dirty="0"/>
              <a:t>:</a:t>
            </a:r>
            <a:r>
              <a:rPr lang="ko-KR" altLang="en-US" sz="1400" b="1" dirty="0"/>
              <a:t>프로그램 오류를 수정하는 도구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줄 단위 실행</a:t>
            </a:r>
            <a:r>
              <a:rPr lang="en-US" altLang="ko-KR" sz="1400" b="1" dirty="0"/>
              <a:t>)</a:t>
            </a:r>
            <a:endParaRPr lang="en-US" altLang="ko-KR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487084" y="5171769"/>
            <a:ext cx="3533148" cy="8769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개발에 필요한 도구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2751" y="866959"/>
            <a:ext cx="8589399" cy="5594888"/>
          </a:xfrm>
        </p:spPr>
        <p:txBody>
          <a:bodyPr/>
          <a:lstStyle/>
          <a:p>
            <a:r>
              <a:rPr lang="ko-KR" altLang="en-US" dirty="0" smtClean="0"/>
              <a:t>웹 기반 컴파일러</a:t>
            </a:r>
            <a:r>
              <a:rPr lang="en-US" altLang="ko-KR" dirty="0" smtClean="0"/>
              <a:t>(online compiler)</a:t>
            </a:r>
          </a:p>
          <a:p>
            <a:pPr lvl="1"/>
            <a:r>
              <a:rPr lang="ko-KR" altLang="en-US" dirty="0" smtClean="0"/>
              <a:t>컴파일러 설치 없이 웹 브라우저에서 다양한 언어의 컴파일 지원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4507" y="2404279"/>
            <a:ext cx="3767643" cy="3291087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7188264" y="1141230"/>
            <a:ext cx="206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http://ideone.com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2750" y="2404280"/>
            <a:ext cx="4673058" cy="3291087"/>
          </a:xfrm>
          <a:prstGeom prst="rect">
            <a:avLst/>
          </a:prstGeom>
          <a:ln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34948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실행파일 생성 및 실행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5613" y="3647766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소스파일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3559277" y="3903404"/>
            <a:ext cx="609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68878" y="3647766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목적파일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5712542" y="3903404"/>
            <a:ext cx="609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322143" y="3647765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실행파일</a:t>
            </a:r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7865807" y="3903403"/>
            <a:ext cx="609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14736" y="3647765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메모리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9286567" y="3053482"/>
            <a:ext cx="4916" cy="59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475408" y="2286568"/>
            <a:ext cx="1543665" cy="51127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0414" y="5787646"/>
            <a:ext cx="11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hello.c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864077" y="2880852"/>
            <a:ext cx="0" cy="924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106993" y="2054942"/>
            <a:ext cx="1514168" cy="82591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컴파일러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041922" y="2906000"/>
            <a:ext cx="0" cy="924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284838" y="2080090"/>
            <a:ext cx="1514168" cy="82591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링커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6864" y="4556623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hello.obj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0129" y="4531473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hello.exe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2307" y="1120650"/>
            <a:ext cx="2389865" cy="1038098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31" name="타원 30"/>
          <p:cNvSpPr/>
          <p:nvPr/>
        </p:nvSpPr>
        <p:spPr>
          <a:xfrm>
            <a:off x="7656871" y="2797844"/>
            <a:ext cx="919317" cy="82591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로더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8993" y="4233093"/>
            <a:ext cx="1540285" cy="1480503"/>
          </a:xfrm>
          <a:prstGeom prst="rect">
            <a:avLst/>
          </a:prstGeom>
          <a:ln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38337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4" y="1015139"/>
            <a:ext cx="11845155" cy="46813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 smtClean="0"/>
              <a:t>하드웨어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>
              <a:lnSpc>
                <a:spcPct val="200000"/>
              </a:lnSpc>
            </a:pPr>
            <a:r>
              <a:rPr lang="ko-KR" altLang="en-US" sz="2600" dirty="0" smtClean="0"/>
              <a:t>컴퓨터를 구성하는 물리적인 장치</a:t>
            </a:r>
            <a:r>
              <a:rPr lang="en-US" altLang="ko-KR" sz="2600" dirty="0" smtClean="0"/>
              <a:t>(device)</a:t>
            </a:r>
          </a:p>
          <a:p>
            <a:pPr>
              <a:lnSpc>
                <a:spcPct val="200000"/>
              </a:lnSpc>
            </a:pPr>
            <a:r>
              <a:rPr lang="ko-KR" altLang="en-US" sz="3000" dirty="0" smtClean="0"/>
              <a:t>소프트웨어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>
              <a:lnSpc>
                <a:spcPct val="200000"/>
              </a:lnSpc>
            </a:pPr>
            <a:r>
              <a:rPr lang="ko-KR" altLang="en-US" sz="2600" dirty="0" smtClean="0"/>
              <a:t>컴퓨터가 수행할 작업을 지시하는 명령어들의 집합 </a:t>
            </a: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문서포함</a:t>
            </a:r>
            <a:r>
              <a:rPr lang="en-US" altLang="ko-KR" sz="2600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2600" dirty="0" smtClean="0"/>
              <a:t>시스템 소프트웨어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운영체제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컴파일러</a:t>
            </a:r>
            <a:r>
              <a:rPr lang="en-US" altLang="ko-KR" sz="2600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2600" dirty="0" smtClean="0"/>
              <a:t>응용 소프트웨어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워드 프로세서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게임</a:t>
            </a:r>
            <a:r>
              <a:rPr lang="en-US" altLang="ko-KR" sz="2600" dirty="0"/>
              <a:t>)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자료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5596756" cy="5113812"/>
          </a:xfrm>
        </p:spPr>
        <p:txBody>
          <a:bodyPr>
            <a:normAutofit lnSpcReduction="10000"/>
          </a:bodyPr>
          <a:lstStyle/>
          <a:p>
            <a:r>
              <a:rPr lang="ko-KR" altLang="en-US" b="0" dirty="0" smtClean="0"/>
              <a:t>자료 표현 원리 </a:t>
            </a:r>
            <a:endParaRPr lang="en-US" altLang="ko-KR" b="0" dirty="0" smtClean="0"/>
          </a:p>
          <a:p>
            <a:pPr lvl="1"/>
            <a:r>
              <a:rPr lang="en-US" altLang="ko-KR" sz="2400" b="0" dirty="0" smtClean="0"/>
              <a:t>2</a:t>
            </a:r>
            <a:r>
              <a:rPr lang="ko-KR" altLang="en-US" sz="2400" b="0" dirty="0" smtClean="0"/>
              <a:t>진수</a:t>
            </a:r>
            <a:r>
              <a:rPr lang="en-US" altLang="ko-KR" sz="2400" b="0" dirty="0" smtClean="0"/>
              <a:t>(binary)</a:t>
            </a:r>
            <a:r>
              <a:rPr lang="ko-KR" altLang="en-US" sz="2400" b="0" dirty="0" smtClean="0"/>
              <a:t> 체계를 사용</a:t>
            </a:r>
            <a:endParaRPr lang="en-US" altLang="ko-KR" sz="2400" b="0" dirty="0" smtClean="0"/>
          </a:p>
          <a:p>
            <a:pPr lvl="1"/>
            <a:r>
              <a:rPr lang="ko-KR" altLang="en-US" sz="2400" b="0" dirty="0" smtClean="0"/>
              <a:t>전기신호</a:t>
            </a:r>
            <a:r>
              <a:rPr lang="en-US" altLang="ko-KR" sz="2400" b="0" dirty="0" smtClean="0"/>
              <a:t>: ON(1), OFF(0) </a:t>
            </a:r>
          </a:p>
          <a:p>
            <a:r>
              <a:rPr lang="ko-KR" altLang="en-US" b="0" dirty="0" smtClean="0"/>
              <a:t>비트</a:t>
            </a:r>
            <a:r>
              <a:rPr lang="en-US" altLang="ko-KR" b="0" dirty="0" smtClean="0"/>
              <a:t>(bit)</a:t>
            </a:r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lvl="1"/>
            <a:r>
              <a:rPr lang="en-US" altLang="ko-KR" sz="2400" b="0" dirty="0" smtClean="0"/>
              <a:t>Binary Digit, 0 </a:t>
            </a:r>
            <a:r>
              <a:rPr lang="ko-KR" altLang="en-US" sz="2400" b="0" dirty="0" smtClean="0"/>
              <a:t>또는</a:t>
            </a:r>
            <a:r>
              <a:rPr lang="en-US" altLang="ko-KR" sz="2400" b="0" dirty="0" smtClean="0"/>
              <a:t> 1</a:t>
            </a:r>
            <a:r>
              <a:rPr lang="ko-KR" altLang="en-US" sz="2400" b="0" dirty="0" smtClean="0"/>
              <a:t>의 두 개 정보를 표현하는 정보의 최소 단위</a:t>
            </a:r>
            <a:endParaRPr lang="en-US" altLang="ko-KR" sz="2400" b="0" dirty="0" smtClean="0"/>
          </a:p>
          <a:p>
            <a:r>
              <a:rPr lang="ko-KR" altLang="en-US" b="0" dirty="0" smtClean="0"/>
              <a:t>바이트</a:t>
            </a:r>
            <a:r>
              <a:rPr lang="en-US" altLang="ko-KR" b="0" dirty="0" smtClean="0"/>
              <a:t>(byte)</a:t>
            </a:r>
            <a:endParaRPr lang="en-US" altLang="ko-KR" b="0" dirty="0"/>
          </a:p>
          <a:p>
            <a:pPr lvl="2"/>
            <a:r>
              <a:rPr lang="ko-KR" altLang="en-US" sz="2400" b="0" dirty="0"/>
              <a:t>연속된 </a:t>
            </a:r>
            <a:r>
              <a:rPr lang="en-US" altLang="ko-KR" sz="2400" b="0" dirty="0"/>
              <a:t>8</a:t>
            </a:r>
            <a:r>
              <a:rPr lang="ko-KR" altLang="en-US" sz="2400" b="0" dirty="0"/>
              <a:t>개의 </a:t>
            </a:r>
            <a:r>
              <a:rPr lang="ko-KR" altLang="en-US" sz="2400" b="0" dirty="0" smtClean="0"/>
              <a:t>비트</a:t>
            </a:r>
            <a:r>
              <a:rPr lang="en-US" altLang="ko-KR" sz="2400" b="0" dirty="0" smtClean="0"/>
              <a:t>(256</a:t>
            </a:r>
            <a:r>
              <a:rPr lang="ko-KR" altLang="en-US" sz="2400" b="0" dirty="0" smtClean="0"/>
              <a:t>개</a:t>
            </a:r>
            <a:r>
              <a:rPr lang="en-US" altLang="ko-KR" sz="2400" b="0" dirty="0" smtClean="0"/>
              <a:t>), </a:t>
            </a:r>
            <a:r>
              <a:rPr lang="ko-KR" altLang="en-US" sz="2400" b="0" dirty="0" smtClean="0"/>
              <a:t>문자를 표현하는 단위</a:t>
            </a:r>
            <a:endParaRPr lang="ko-KR" altLang="en-US" sz="2400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2438" y="606006"/>
            <a:ext cx="3931637" cy="5170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7914" y="5776841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위키백과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31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사람의 의사소통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90928" cy="5113812"/>
          </a:xfrm>
        </p:spPr>
        <p:txBody>
          <a:bodyPr>
            <a:normAutofit/>
          </a:bodyPr>
          <a:lstStyle/>
          <a:p>
            <a:r>
              <a:rPr lang="ko-KR" altLang="en-US" b="0" dirty="0" smtClean="0"/>
              <a:t>문자 코드 </a:t>
            </a:r>
            <a:endParaRPr lang="en-US" altLang="ko-KR" b="0" dirty="0" smtClean="0"/>
          </a:p>
          <a:p>
            <a:pPr lvl="1"/>
            <a:r>
              <a:rPr lang="en-US" altLang="ko-KR" sz="2400" b="0" dirty="0"/>
              <a:t>N</a:t>
            </a:r>
            <a:r>
              <a:rPr lang="ko-KR" altLang="en-US" sz="2400" b="0" dirty="0"/>
              <a:t>비트의 조합에 일정한 문자를 할당하여 지정한 것을 문자 코드</a:t>
            </a:r>
          </a:p>
          <a:p>
            <a:pPr lvl="1"/>
            <a:r>
              <a:rPr lang="ko-KR" altLang="en-US" sz="2400" b="0" dirty="0"/>
              <a:t>국제 표준인 문자 코드는 </a:t>
            </a:r>
            <a:r>
              <a:rPr lang="ko-KR" altLang="en-US" sz="2400" b="0" dirty="0" err="1" smtClean="0"/>
              <a:t>아스키코드</a:t>
            </a:r>
            <a:r>
              <a:rPr lang="en-US" altLang="ko-KR" sz="2400" b="0" dirty="0" smtClean="0"/>
              <a:t>, </a:t>
            </a:r>
            <a:r>
              <a:rPr lang="ko-KR" altLang="en-US" sz="2400" b="0" dirty="0" smtClean="0"/>
              <a:t>유니코드</a:t>
            </a:r>
            <a:endParaRPr lang="en-US" altLang="ko-KR" sz="2400" b="0" dirty="0" smtClean="0"/>
          </a:p>
          <a:p>
            <a:r>
              <a:rPr lang="ko-KR" altLang="en-US" sz="2500" b="0" dirty="0"/>
              <a:t>아스키 코드</a:t>
            </a:r>
          </a:p>
          <a:p>
            <a:pPr lvl="1"/>
            <a:r>
              <a:rPr lang="en-US" altLang="ko-KR" sz="2400" b="0" dirty="0"/>
              <a:t>ASCII(American Standard Code for Information Interchange)</a:t>
            </a:r>
          </a:p>
          <a:p>
            <a:pPr lvl="1"/>
            <a:r>
              <a:rPr lang="ko-KR" altLang="en-US" sz="2400" b="0" dirty="0"/>
              <a:t>국제적인 표준으로 사용하는 문자 코드 체계로서 </a:t>
            </a:r>
            <a:r>
              <a:rPr lang="en-US" altLang="ko-KR" sz="2400" b="0" dirty="0"/>
              <a:t>7</a:t>
            </a:r>
            <a:r>
              <a:rPr lang="ko-KR" altLang="en-US" sz="2400" b="0" dirty="0"/>
              <a:t>비트를 사용하여 </a:t>
            </a:r>
            <a:r>
              <a:rPr lang="en-US" altLang="ko-KR" sz="2400" b="0" dirty="0"/>
              <a:t>128</a:t>
            </a:r>
            <a:r>
              <a:rPr lang="ko-KR" altLang="en-US" sz="2400" b="0" dirty="0"/>
              <a:t>개의 문자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숫자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특수문자 코드를 규정</a:t>
            </a:r>
          </a:p>
          <a:p>
            <a:pPr lvl="1"/>
            <a:r>
              <a:rPr lang="ko-KR" altLang="en-US" sz="2400" b="0" dirty="0"/>
              <a:t>대문자 </a:t>
            </a:r>
            <a:r>
              <a:rPr lang="en-US" altLang="ko-KR" sz="2400" b="0" dirty="0"/>
              <a:t>A</a:t>
            </a:r>
            <a:r>
              <a:rPr lang="ko-KR" altLang="en-US" sz="2400" b="0" dirty="0"/>
              <a:t>의 코드는 </a:t>
            </a:r>
            <a:r>
              <a:rPr lang="en-US" altLang="ko-KR" sz="2400" b="0" dirty="0" smtClean="0"/>
              <a:t>1000001(65)</a:t>
            </a:r>
            <a:r>
              <a:rPr lang="ko-KR" altLang="en-US" sz="2400" b="0" dirty="0" smtClean="0"/>
              <a:t>이며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소문자 </a:t>
            </a:r>
            <a:r>
              <a:rPr lang="en-US" altLang="ko-KR" sz="2400" b="0" dirty="0"/>
              <a:t>a</a:t>
            </a:r>
            <a:r>
              <a:rPr lang="ko-KR" altLang="en-US" sz="2400" b="0" dirty="0"/>
              <a:t>의 코드는 </a:t>
            </a:r>
            <a:r>
              <a:rPr lang="en-US" altLang="ko-KR" sz="2400" b="0" dirty="0" smtClean="0"/>
              <a:t>1100001(97)</a:t>
            </a:r>
            <a:endParaRPr lang="en-US" altLang="ko-KR" sz="2400" b="0" dirty="0"/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사람의 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514" y="1828306"/>
            <a:ext cx="1533525" cy="133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7164" y="1542556"/>
            <a:ext cx="809625" cy="16192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4584072" y="2376288"/>
            <a:ext cx="3005751" cy="181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20513" y="76987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ON  : 1</a:t>
            </a:r>
          </a:p>
          <a:p>
            <a:r>
              <a:rPr lang="en-US" altLang="ko-KR" sz="2400" b="1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OFF : 0</a:t>
            </a:r>
            <a:endParaRPr lang="ko-KR" altLang="en-US" sz="2400" b="1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6029" y="954539"/>
            <a:ext cx="129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binary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5715" y="402163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0,1,2,3,4,5,6,7,8,9</a:t>
            </a:r>
            <a:endParaRPr lang="ko-KR" altLang="en-US" b="1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2094" y="339915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A B C D</a:t>
            </a:r>
            <a:endParaRPr lang="ko-KR" altLang="en-US" sz="2400" b="1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36820" y="3236802"/>
            <a:ext cx="218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2bit – 4</a:t>
            </a:r>
            <a:r>
              <a:rPr lang="ko-KR" altLang="en-US" sz="2400" b="1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개</a:t>
            </a:r>
            <a:endParaRPr lang="en-US" altLang="ko-KR" sz="2400" b="1" dirty="0" smtClean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  <a:p>
            <a:pPr algn="ctr"/>
            <a:r>
              <a:rPr lang="en-US" altLang="ko-KR" sz="2400" b="1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00</a:t>
            </a:r>
          </a:p>
          <a:p>
            <a:pPr algn="ctr"/>
            <a:r>
              <a:rPr lang="en-US" altLang="ko-KR" sz="2400" b="1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01</a:t>
            </a:r>
          </a:p>
          <a:p>
            <a:pPr algn="ctr"/>
            <a:r>
              <a:rPr lang="en-US" altLang="ko-KR" sz="2400" b="1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10</a:t>
            </a:r>
          </a:p>
          <a:p>
            <a:pPr algn="ctr"/>
            <a:r>
              <a:rPr lang="en-US" altLang="ko-KR" sz="2400" b="1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11</a:t>
            </a:r>
          </a:p>
          <a:p>
            <a:pPr algn="ctr"/>
            <a:endParaRPr lang="en-US" altLang="ko-KR" sz="2400" b="1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89823" y="5364313"/>
            <a:ext cx="218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7bit – 128</a:t>
            </a:r>
            <a:r>
              <a:rPr lang="ko-KR" altLang="en-US" sz="2400" b="1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개</a:t>
            </a:r>
            <a:endParaRPr lang="en-US" altLang="ko-KR" sz="2400" b="1" dirty="0" smtClean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  <a:p>
            <a:pPr algn="ctr"/>
            <a:endParaRPr lang="en-US" altLang="ko-KR" sz="2400" b="1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사람의 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7269" y="717217"/>
            <a:ext cx="8589399" cy="559488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514" y="1828306"/>
            <a:ext cx="1533525" cy="133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7164" y="1542556"/>
            <a:ext cx="809625" cy="16192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4584072" y="2376288"/>
            <a:ext cx="3005751" cy="181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9290" y="3484880"/>
            <a:ext cx="5613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A </a:t>
            </a:r>
          </a:p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B</a:t>
            </a:r>
          </a:p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C</a:t>
            </a:r>
          </a:p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D</a:t>
            </a:r>
            <a:endParaRPr lang="ko-KR" altLang="en-US" sz="2800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01424" y="3860800"/>
            <a:ext cx="216408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4465" y="3484880"/>
            <a:ext cx="28200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1000001    65 </a:t>
            </a:r>
          </a:p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1000010    66 </a:t>
            </a:r>
          </a:p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1000011    67 </a:t>
            </a:r>
          </a:p>
          <a:p>
            <a:r>
              <a:rPr lang="en-US" altLang="ko-KR" sz="2800" dirty="0">
                <a:latin typeface="HY울릉도M" panose="02030600000101010101" pitchFamily="18" charset="-127"/>
                <a:ea typeface="HY울릉도M" panose="02030600000101010101" pitchFamily="18" charset="-127"/>
                <a:cs typeface="Microsoft Sans Serif" panose="020B0604020202020204" pitchFamily="34" charset="0"/>
              </a:rPr>
              <a:t>1000100    68</a:t>
            </a:r>
            <a:endParaRPr lang="ko-KR" altLang="en-US" sz="2800" dirty="0">
              <a:latin typeface="HY울릉도M" panose="02030600000101010101" pitchFamily="18" charset="-127"/>
              <a:ea typeface="HY울릉도M" panose="02030600000101010101" pitchFamily="18" charset="-127"/>
              <a:cs typeface="Microsoft Sans Serif" panose="020B0604020202020204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01424" y="4307840"/>
            <a:ext cx="216408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801424" y="4754880"/>
            <a:ext cx="216408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01424" y="5181600"/>
            <a:ext cx="216408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7269" y="687436"/>
            <a:ext cx="8589399" cy="559488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7269" y="656121"/>
            <a:ext cx="840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ASCII(American Standard Code for Information Interchange)</a:t>
            </a:r>
          </a:p>
          <a:p>
            <a:pPr lvl="1"/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국제적인 표준으로 사용하는 문자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코드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307" y="1271136"/>
            <a:ext cx="7639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9456" y="2492896"/>
            <a:ext cx="9846368" cy="259228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프로그래밍 언어</a:t>
            </a:r>
            <a:endParaRPr lang="ko-KR" altLang="en-US" sz="3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6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24426</TotalTime>
  <Words>884</Words>
  <Application>Microsoft Office PowerPoint</Application>
  <PresentationFormat>와이드스크린</PresentationFormat>
  <Paragraphs>256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HY울릉도M</vt:lpstr>
      <vt:lpstr>Microsoft JhengHei UI Light</vt:lpstr>
      <vt:lpstr>맑은 고딕</vt:lpstr>
      <vt:lpstr>Arial</vt:lpstr>
      <vt:lpstr>Microsoft Sans Serif</vt:lpstr>
      <vt:lpstr>Times New Roman</vt:lpstr>
      <vt:lpstr>Wingdings</vt:lpstr>
      <vt:lpstr>정보통신대학원ppt</vt:lpstr>
      <vt:lpstr>컴퓨터와 프로그래밍</vt:lpstr>
      <vt:lpstr>컴퓨터와 프로그램</vt:lpstr>
      <vt:lpstr>컴퓨터와 프로그램</vt:lpstr>
      <vt:lpstr>컴퓨터와 자료 표현</vt:lpstr>
      <vt:lpstr>컴퓨터와 사람의 의사소통</vt:lpstr>
      <vt:lpstr>컴퓨터와 사람의 상호작용</vt:lpstr>
      <vt:lpstr>컴퓨터와 사람의 상호작용</vt:lpstr>
      <vt:lpstr>PowerPoint 프레젠테이션</vt:lpstr>
      <vt:lpstr>프로그래밍 언어</vt:lpstr>
      <vt:lpstr>프로그래밍 언어</vt:lpstr>
      <vt:lpstr>컴파일러</vt:lpstr>
      <vt:lpstr>운영체제와 프로그래밍 언어</vt:lpstr>
      <vt:lpstr>프로그래밍 언어 종류</vt:lpstr>
      <vt:lpstr>프로그래밍 언어 종류</vt:lpstr>
      <vt:lpstr>프로그래밍 언어 종류</vt:lpstr>
      <vt:lpstr>프로그래밍 언어(Programming Language)</vt:lpstr>
      <vt:lpstr>프로그래밍 언어(Programming Language)</vt:lpstr>
      <vt:lpstr>프로그래밍 언어(Programming Language)</vt:lpstr>
      <vt:lpstr>프로그래밍 언어(Programming Language)</vt:lpstr>
      <vt:lpstr>프로그래밍 개발환경</vt:lpstr>
      <vt:lpstr>컴퓨터 프로그램</vt:lpstr>
      <vt:lpstr>프로그램 개발에 필요한 도구 </vt:lpstr>
      <vt:lpstr>실행파일 생성 및 실행 과정</vt:lpstr>
      <vt:lpstr>프로그램 개발에 필요한 도구 </vt:lpstr>
      <vt:lpstr>프로그램 개발에 필요한 도구 </vt:lpstr>
      <vt:lpstr>프로그램 개발에 필요한 도구 </vt:lpstr>
      <vt:lpstr>실행파일 생성 및 실행 과정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enter</cp:lastModifiedBy>
  <cp:revision>443</cp:revision>
  <cp:lastPrinted>2017-06-25T04:22:27Z</cp:lastPrinted>
  <dcterms:created xsi:type="dcterms:W3CDTF">2016-10-21T02:21:15Z</dcterms:created>
  <dcterms:modified xsi:type="dcterms:W3CDTF">2019-02-19T01:39:09Z</dcterms:modified>
</cp:coreProperties>
</file>