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sldIdLst>
    <p:sldId id="256" r:id="rId2"/>
    <p:sldId id="293" r:id="rId3"/>
    <p:sldId id="312" r:id="rId4"/>
    <p:sldId id="313" r:id="rId5"/>
    <p:sldId id="306" r:id="rId6"/>
    <p:sldId id="326" r:id="rId7"/>
    <p:sldId id="319" r:id="rId8"/>
    <p:sldId id="317" r:id="rId9"/>
    <p:sldId id="318" r:id="rId10"/>
    <p:sldId id="327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DA4855"/>
    <a:srgbClr val="0C4CA3"/>
    <a:srgbClr val="FF6699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716" autoAdjust="0"/>
  </p:normalViewPr>
  <p:slideViewPr>
    <p:cSldViewPr snapToGrid="0">
      <p:cViewPr varScale="1">
        <p:scale>
          <a:sx n="96" d="100"/>
          <a:sy n="96" d="100"/>
        </p:scale>
        <p:origin x="-108" y="-306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169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0D41477-8B80-4EAB-B4F6-994A080956B4}" type="slidenum">
              <a:rPr lang="ko-KR" altLang="en-US"/>
              <a:pPr eaLnBrk="1" hangingPunct="1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02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9D44F29-19A9-4107-8695-5DB63FD4E326}" type="slidenum">
              <a:rPr lang="ko-KR" altLang="en-US"/>
              <a:pPr eaLnBrk="1" hangingPunct="1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097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ASCI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1935" y="318611"/>
            <a:ext cx="37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Course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CSED 101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en-US" altLang="ko-KR" sz="4000" b="1" dirty="0" smtClean="0"/>
              <a:t>C </a:t>
            </a:r>
            <a:r>
              <a:rPr lang="ko-KR" altLang="en-US" sz="4000" b="1" dirty="0" smtClean="0"/>
              <a:t>언어 구조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변수와 상수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주석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(comment)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78891" y="977376"/>
            <a:ext cx="8435280" cy="2493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 소스코드만으로 사람이 이해하는 것에 어려움이 있음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프로그램의 이해를 돕기 위해 주석 사용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en-US" altLang="ko-KR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주석 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/*      */   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en-US" altLang="ko-KR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C++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주석 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//  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줄 단위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6140" y="2066328"/>
            <a:ext cx="7153743" cy="43836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/* 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계산 프로그램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*/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include&lt;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/* #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전처리 지시자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1400" dirty="0" err="1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 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사용 위해 포함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*/         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   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 원형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            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main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a=10, b=20, sum;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    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add() 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 호출</a:t>
            </a:r>
            <a:endParaRPr lang="en-US" altLang="ko-KR" sz="1400" dirty="0" smtClean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  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()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 호출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add </a:t>
            </a:r>
            <a:r>
              <a:rPr lang="ko-KR" alt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함수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14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 + y;    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4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예약어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(keyword)(1983 ANSI C)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0599927"/>
              </p:ext>
            </p:extLst>
          </p:nvPr>
        </p:nvGraphicFramePr>
        <p:xfrm>
          <a:off x="999107" y="2502535"/>
          <a:ext cx="6450845" cy="319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0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0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0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auto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do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goto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signed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unsigned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break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double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if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sizeof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void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case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else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int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static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volatile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char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enum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long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struct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while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const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extern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register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switch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continue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float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return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typedef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default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for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short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HY울릉도M" panose="02030600000101010101" pitchFamily="18" charset="-127"/>
                        </a:rPr>
                        <a:t>union</a:t>
                      </a:r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878891" y="977377"/>
            <a:ext cx="8435280" cy="12364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marL="342900" lvl="1" indent="-342900" latinLnBrk="0">
              <a:buFontTx/>
              <a:buChar char="-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약속된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의미의 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단어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buFontTx/>
              <a:buChar char="-"/>
            </a:pPr>
            <a:r>
              <a:rPr lang="ko-KR" altLang="en-US" sz="20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예약어는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약속된 의미로만 사용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buFontTx/>
              <a:buChar char="-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사용자가 임의로 재정의해서 사용할 수 없음</a:t>
            </a:r>
            <a:endParaRPr lang="en-US" altLang="ko-KR" sz="20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48605" y="1595594"/>
            <a:ext cx="3662030" cy="40426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    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a=10, b=20, sum;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14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 + y;    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식별자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(identifier)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06710" y="1210092"/>
            <a:ext cx="8435280" cy="23754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사용자가 만든 이름 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4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함수명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등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영문대소문자 따로 구별 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4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abc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en-US" altLang="ko-KR" sz="24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Abc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는 다른 </a:t>
            </a:r>
            <a:r>
              <a:rPr lang="ko-KR" altLang="en-US" sz="2400" kern="0" dirty="0" err="1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식별자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영문대소문자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밑줄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(_), 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숫자를 혼합하여 만듦</a:t>
            </a:r>
            <a:endParaRPr lang="en-US" altLang="ko-KR" sz="24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2400" kern="0" dirty="0" smtClean="0">
                <a:solidFill>
                  <a:sysClr val="windowText" lastClr="00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첫 자는 숫자가 오면 안됨</a:t>
            </a:r>
            <a:endParaRPr lang="en-US" altLang="ko-KR" sz="24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342900" lvl="1" indent="-342900" latinLnBrk="0">
              <a:lnSpc>
                <a:spcPct val="150000"/>
              </a:lnSpc>
              <a:buFontTx/>
              <a:buChar char="-"/>
            </a:pPr>
            <a:endParaRPr lang="en-US" altLang="ko-KR" sz="2400" kern="0" dirty="0" smtClean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3104" y="4257373"/>
            <a:ext cx="3662030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1abc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@address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float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#student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Your Name</a:t>
            </a:r>
          </a:p>
          <a:p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3104" y="3656796"/>
            <a:ext cx="3662030" cy="600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잘못된 </a:t>
            </a:r>
            <a:r>
              <a:rPr lang="ko-KR" altLang="en-US" sz="20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식별자</a:t>
            </a:r>
            <a:r>
              <a:rPr lang="ko-KR" altLang="en-US" sz="20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예</a:t>
            </a:r>
            <a:endParaRPr lang="en-US" altLang="ko-KR" sz="2000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0579" y="4262293"/>
            <a:ext cx="3662030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num1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_num2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boy_girl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student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YourName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579" y="3661716"/>
            <a:ext cx="3662030" cy="600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바른 </a:t>
            </a:r>
            <a:r>
              <a:rPr lang="ko-KR" altLang="en-US" sz="20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식별자</a:t>
            </a:r>
            <a:r>
              <a:rPr lang="ko-KR" altLang="en-US" sz="20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예</a:t>
            </a:r>
            <a:endParaRPr lang="en-US" altLang="ko-KR" sz="20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2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20645" y="2182764"/>
            <a:ext cx="8612248" cy="4218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latin typeface="HY울릉도M" panose="02030600000101010101" pitchFamily="18" charset="-127"/>
              </a:rPr>
              <a:t>상수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(constant)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0206" y="1223040"/>
            <a:ext cx="9172687" cy="87123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프로그램 내에서 항상 고정된 값을 의미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1491" y="3155353"/>
            <a:ext cx="3662030" cy="600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 상수</a:t>
            </a:r>
            <a:endParaRPr lang="en-US" altLang="ko-KR" sz="2000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8214" y="3766576"/>
            <a:ext cx="1842781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실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수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3.14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0.9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0.31e1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58966" y="3160273"/>
            <a:ext cx="3662030" cy="600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숫자 상수</a:t>
            </a:r>
            <a:endParaRPr lang="en-US" altLang="ko-KR" sz="20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9717" y="2455152"/>
            <a:ext cx="104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상수</a:t>
            </a:r>
            <a:endParaRPr lang="ko-KR" altLang="en-US" sz="280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58471" y="3766576"/>
            <a:ext cx="1819744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정수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95  //10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진수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070 // 8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진수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0x54//16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진수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40740" y="3765770"/>
            <a:ext cx="1842781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문자열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“C”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“C++”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“Python”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20997" y="3765770"/>
            <a:ext cx="1819744" cy="21098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‘a’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‘+’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‘9’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변수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(variable)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9775" y="792701"/>
            <a:ext cx="9083515" cy="2788515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수학에서 변수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변할 수 있는 수를 의미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dirty="0" smtClean="0">
                <a:latin typeface="HY울릉도M" panose="02030600000101010101" pitchFamily="18" charset="-127"/>
              </a:rPr>
              <a:t>C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언어에서 변수 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solidFill>
                  <a:srgbClr val="3333FF"/>
                </a:solidFill>
                <a:latin typeface="HY울릉도M" panose="02030600000101010101" pitchFamily="18" charset="-127"/>
              </a:rPr>
              <a:t>데이터를 메모리에 저장하는 공간</a:t>
            </a:r>
            <a:endParaRPr lang="en-US" altLang="ko-KR" sz="2200" dirty="0" smtClean="0">
              <a:solidFill>
                <a:srgbClr val="3333FF"/>
              </a:solidFill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데이터를 처리하기 위해서는 데이터 타입을 이용해 변수를 선언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1"/>
            <a:endParaRPr lang="en-US" altLang="ko-KR" sz="2400" dirty="0" smtClean="0">
              <a:latin typeface="HY울릉도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0974" y="3520011"/>
            <a:ext cx="4090219" cy="698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데이터타입</a:t>
            </a:r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1314" y="4425450"/>
            <a:ext cx="4090219" cy="1961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char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cvar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= ‘A’;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avar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= 10;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float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fvar</a:t>
            </a:r>
            <a:r>
              <a:rPr lang="en-US" altLang="ko-KR" sz="20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= 95.5;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7940" y="3684891"/>
            <a:ext cx="2059295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‘A’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20" y="3690553"/>
            <a:ext cx="1314520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cvar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5809" y="3690553"/>
            <a:ext cx="1187612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27940" y="3237430"/>
            <a:ext cx="2059295" cy="446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저장값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13420" y="3237430"/>
            <a:ext cx="1314520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5809" y="3237430"/>
            <a:ext cx="1187612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주소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27940" y="4119160"/>
            <a:ext cx="2059295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13420" y="4124822"/>
            <a:ext cx="1314520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avar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5809" y="4124822"/>
            <a:ext cx="1187612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2001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2002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2003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37772" y="5413403"/>
            <a:ext cx="2059295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95.5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23252" y="5419065"/>
            <a:ext cx="1314520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fvar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35641" y="5419065"/>
            <a:ext cx="1187612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2004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2005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2006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2007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4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연산자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(operator)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083515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수행되는 연산을 표현하는 기호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산술 연산자 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관계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>
                <a:latin typeface="HY울릉도M" panose="02030600000101010101" pitchFamily="18" charset="-127"/>
              </a:rPr>
              <a:t>대입 </a:t>
            </a:r>
            <a:r>
              <a:rPr lang="ko-KR" altLang="en-US" sz="2200" dirty="0" smtClean="0">
                <a:latin typeface="HY울릉도M" panose="02030600000101010101" pitchFamily="18" charset="-127"/>
              </a:rPr>
              <a:t>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논리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증감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조건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smtClean="0">
                <a:latin typeface="HY울릉도M" panose="02030600000101010101" pitchFamily="18" charset="-127"/>
              </a:rPr>
              <a:t>비트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sz="2200" dirty="0" err="1" smtClean="0">
                <a:latin typeface="HY울릉도M" panose="02030600000101010101" pitchFamily="18" charset="-127"/>
              </a:rPr>
              <a:t>sizeof</a:t>
            </a:r>
            <a:r>
              <a:rPr lang="en-US" altLang="ko-KR" sz="220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200" dirty="0" smtClean="0">
                <a:latin typeface="HY울릉도M" panose="02030600000101010101" pitchFamily="18" charset="-127"/>
              </a:rPr>
              <a:t>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 err="1" smtClean="0">
                <a:latin typeface="HY울릉도M" panose="02030600000101010101" pitchFamily="18" charset="-127"/>
              </a:rPr>
              <a:t>형변환</a:t>
            </a:r>
            <a:r>
              <a:rPr lang="ko-KR" altLang="en-US" sz="2200" dirty="0" smtClean="0">
                <a:latin typeface="HY울릉도M" panose="02030600000101010101" pitchFamily="18" charset="-127"/>
              </a:rPr>
              <a:t> 연산자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표현식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(expression)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083515" cy="20019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상수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변수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연산자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함수 호출 등으로 구성된 의미 있는 식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상수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변수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함수 호출은 그 자체를 표현식이라 볼 수 있음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표현식은 항상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평가값을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 가짐</a:t>
            </a:r>
            <a:endParaRPr lang="en-US" altLang="ko-KR" sz="2200" dirty="0" smtClean="0">
              <a:latin typeface="HY울릉도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379" y="3922937"/>
            <a:ext cx="4090219" cy="19615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3.14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printf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(“Hello”)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379" y="3362631"/>
            <a:ext cx="4090219" cy="545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표현식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문장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(statement)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1391" y="952452"/>
            <a:ext cx="9083515" cy="304927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하나의 처리 단위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(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문장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)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는 반드시 세미콜론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(;)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으로 끝내야 함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컴파일러에게 처리 단위를 알려주는 역할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err="1" smtClean="0">
                <a:latin typeface="HY울릉도M" panose="02030600000101010101" pitchFamily="18" charset="-127"/>
              </a:rPr>
              <a:t>복합문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000" dirty="0" smtClean="0">
                <a:latin typeface="HY울릉도M" panose="02030600000101010101" pitchFamily="18" charset="-127"/>
              </a:rPr>
              <a:t>여러 문장을 묶어서 하나의 문장처럼 처리 </a:t>
            </a:r>
            <a:endParaRPr lang="en-US" altLang="ko-KR" sz="20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000" dirty="0" smtClean="0">
                <a:latin typeface="HY울릉도M" panose="02030600000101010101" pitchFamily="18" charset="-127"/>
              </a:rPr>
              <a:t>중괄호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{ }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이용 </a:t>
            </a:r>
            <a:endParaRPr lang="en-US" altLang="ko-KR" sz="2000" dirty="0" smtClean="0">
              <a:latin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83156" y="2185529"/>
            <a:ext cx="3662030" cy="40426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a=10, b=20, sum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14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 + y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9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891" y="209567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대입문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(assignment statement)</a:t>
            </a:r>
            <a:endParaRPr lang="en-US" altLang="ko-KR" sz="2800" dirty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1391" y="952453"/>
            <a:ext cx="9083515" cy="745170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 smtClean="0">
                <a:latin typeface="HY울릉도M" panose="02030600000101010101" pitchFamily="18" charset="-127"/>
              </a:rPr>
              <a:t>대입 연산자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( = )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는</a:t>
            </a:r>
            <a:r>
              <a:rPr lang="en-US" altLang="ko-KR" sz="200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오른쪽에 있는 표현식의 </a:t>
            </a:r>
            <a:r>
              <a:rPr lang="ko-KR" altLang="en-US" sz="2000" dirty="0" err="1" smtClean="0">
                <a:latin typeface="HY울릉도M" panose="02030600000101010101" pitchFamily="18" charset="-127"/>
              </a:rPr>
              <a:t>평가값을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 왼쪽 변수에 저장</a:t>
            </a:r>
            <a:endParaRPr lang="en-US" altLang="ko-KR" sz="2000" dirty="0" smtClean="0">
              <a:latin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4375" y="1710813"/>
            <a:ext cx="4109884" cy="4768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</a:t>
            </a:r>
          </a:p>
          <a:p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=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10, b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=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20, sum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=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b="1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 + y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2756" y="2318206"/>
            <a:ext cx="2059295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38236" y="2323868"/>
            <a:ext cx="1314520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0625" y="2323868"/>
            <a:ext cx="1187612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52756" y="1870746"/>
            <a:ext cx="2059295" cy="446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저장값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38236" y="1870746"/>
            <a:ext cx="1314520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50625" y="1870746"/>
            <a:ext cx="1187612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주소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52756" y="2937539"/>
            <a:ext cx="2059295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38236" y="2943201"/>
            <a:ext cx="1314520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50625" y="2943201"/>
            <a:ext cx="1187612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1004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52756" y="3556872"/>
            <a:ext cx="2059295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30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38236" y="3562534"/>
            <a:ext cx="1314520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sum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50625" y="3562534"/>
            <a:ext cx="1187612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1008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77340" y="5017065"/>
            <a:ext cx="2059295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62820" y="5022727"/>
            <a:ext cx="1314520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x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75209" y="5022727"/>
            <a:ext cx="1187612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77340" y="5636398"/>
            <a:ext cx="2059295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62820" y="5642060"/>
            <a:ext cx="1314520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y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75209" y="5642060"/>
            <a:ext cx="1187612" cy="606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2004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486400" y="3240610"/>
            <a:ext cx="1504335" cy="31626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494977" y="5220929"/>
            <a:ext cx="1566762" cy="23871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1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286155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562784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일반적인 프로그램 구조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dirty="0" smtClean="0">
                <a:latin typeface="HY울릉도M" panose="02030600000101010101" pitchFamily="18" charset="-127"/>
              </a:rPr>
              <a:t>C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프로그램 구조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dirty="0" smtClean="0">
                <a:latin typeface="HY울릉도M" panose="02030600000101010101" pitchFamily="18" charset="-127"/>
              </a:rPr>
              <a:t>C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프로그램 실행 순서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데이터 타입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(data types)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495" y="197398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083515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변수와 데이터 타입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dirty="0" smtClean="0">
                <a:latin typeface="HY울릉도M" panose="02030600000101010101" pitchFamily="18" charset="-127"/>
              </a:rPr>
              <a:t>C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의 기본 데이터 타입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정수형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문자형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 err="1" smtClean="0">
                <a:latin typeface="HY울릉도M" panose="02030600000101010101" pitchFamily="18" charset="-127"/>
              </a:rPr>
              <a:t>부동소수형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울릉도M" panose="02030600000101010101" pitchFamily="18" charset="-127"/>
              </a:rPr>
              <a:t>sizeof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연산자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222" y="295720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데이터 타입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(data type)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이란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772" y="1396035"/>
            <a:ext cx="11145795" cy="4420675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b="0" dirty="0" smtClean="0">
                <a:latin typeface="HY울릉도M" panose="02030600000101010101" pitchFamily="18" charset="-127"/>
              </a:rPr>
              <a:t>데이터 처리를 위해서는 데이터를 저장해야 함</a:t>
            </a:r>
            <a:endParaRPr lang="en-US" altLang="ko-KR" sz="2400" b="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b="0" dirty="0" smtClean="0">
                <a:latin typeface="HY울릉도M" panose="02030600000101010101" pitchFamily="18" charset="-127"/>
              </a:rPr>
              <a:t>데이터를 종류에 따라 분류하여 적절한 크기의 공간에 저장하기</a:t>
            </a:r>
            <a:r>
              <a:rPr lang="en-US" altLang="ko-KR" sz="2400" b="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400" b="0" dirty="0" smtClean="0">
                <a:latin typeface="HY울릉도M" panose="02030600000101010101" pitchFamily="18" charset="-127"/>
              </a:rPr>
              <a:t>위해서 데이터 타입이 필요 </a:t>
            </a:r>
            <a:endParaRPr lang="en-US" altLang="ko-KR" sz="2400" b="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b="0" dirty="0">
                <a:latin typeface="HY울릉도M" panose="02030600000101010101" pitchFamily="18" charset="-127"/>
              </a:rPr>
              <a:t>변수에 저장되는 값의 종류를 데이터 타입</a:t>
            </a:r>
            <a:r>
              <a:rPr lang="en-US" altLang="ko-KR" sz="2400" b="0" dirty="0">
                <a:latin typeface="HY울릉도M" panose="02030600000101010101" pitchFamily="18" charset="-127"/>
              </a:rPr>
              <a:t>(data types) </a:t>
            </a:r>
            <a:r>
              <a:rPr lang="ko-KR" altLang="en-US" sz="2400" b="0" dirty="0">
                <a:latin typeface="HY울릉도M" panose="02030600000101010101" pitchFamily="18" charset="-127"/>
              </a:rPr>
              <a:t>또는 간단히 </a:t>
            </a:r>
            <a:r>
              <a:rPr lang="ko-KR" altLang="en-US" sz="2400" b="0" dirty="0" err="1">
                <a:latin typeface="HY울릉도M" panose="02030600000101010101" pitchFamily="18" charset="-127"/>
              </a:rPr>
              <a:t>자료형</a:t>
            </a:r>
            <a:endParaRPr lang="ko-KR" altLang="en-US" sz="2400" b="0" dirty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b="0" dirty="0">
                <a:latin typeface="HY울릉도M" panose="02030600000101010101" pitchFamily="18" charset="-127"/>
              </a:rPr>
              <a:t>기본 </a:t>
            </a:r>
            <a:r>
              <a:rPr lang="ko-KR" altLang="en-US" sz="2200" b="0" dirty="0" err="1">
                <a:latin typeface="HY울릉도M" panose="02030600000101010101" pitchFamily="18" charset="-127"/>
              </a:rPr>
              <a:t>자료형</a:t>
            </a:r>
            <a:r>
              <a:rPr lang="en-US" altLang="ko-KR" sz="2200" b="0" dirty="0">
                <a:latin typeface="HY울릉도M" panose="02030600000101010101" pitchFamily="18" charset="-127"/>
              </a:rPr>
              <a:t>(basic type) : </a:t>
            </a:r>
            <a:r>
              <a:rPr lang="en-US" altLang="ko-KR" sz="2200" b="0" dirty="0" err="1">
                <a:latin typeface="HY울릉도M" panose="02030600000101010101" pitchFamily="18" charset="-127"/>
              </a:rPr>
              <a:t>int</a:t>
            </a:r>
            <a:r>
              <a:rPr lang="en-US" altLang="ko-KR" sz="2200" b="0" dirty="0">
                <a:latin typeface="HY울릉도M" panose="02030600000101010101" pitchFamily="18" charset="-127"/>
              </a:rPr>
              <a:t>, char, float …</a:t>
            </a:r>
          </a:p>
          <a:p>
            <a:pPr lvl="2"/>
            <a:r>
              <a:rPr lang="ko-KR" altLang="en-US" sz="2200" b="0" dirty="0">
                <a:latin typeface="HY울릉도M" panose="02030600000101010101" pitchFamily="18" charset="-127"/>
              </a:rPr>
              <a:t>유도 </a:t>
            </a:r>
            <a:r>
              <a:rPr lang="ko-KR" altLang="en-US" sz="2200" b="0" dirty="0" err="1">
                <a:latin typeface="HY울릉도M" panose="02030600000101010101" pitchFamily="18" charset="-127"/>
              </a:rPr>
              <a:t>자료형</a:t>
            </a:r>
            <a:r>
              <a:rPr lang="ko-KR" altLang="en-US" sz="2200" b="0" u="sng" dirty="0">
                <a:solidFill>
                  <a:srgbClr val="800080"/>
                </a:solidFill>
                <a:latin typeface="HY울릉도M" panose="02030600000101010101" pitchFamily="18" charset="-127"/>
              </a:rPr>
              <a:t> </a:t>
            </a:r>
            <a:r>
              <a:rPr lang="en-US" altLang="ko-KR" sz="2200" b="0" dirty="0">
                <a:latin typeface="HY울릉도M" panose="02030600000101010101" pitchFamily="18" charset="-127"/>
              </a:rPr>
              <a:t>(derived type) : </a:t>
            </a:r>
            <a:r>
              <a:rPr lang="ko-KR" altLang="en-US" sz="2200" b="0" dirty="0">
                <a:latin typeface="HY울릉도M" panose="02030600000101010101" pitchFamily="18" charset="-127"/>
              </a:rPr>
              <a:t>배열</a:t>
            </a:r>
            <a:r>
              <a:rPr lang="en-US" altLang="ko-KR" sz="2200" b="0" dirty="0">
                <a:latin typeface="HY울릉도M" panose="02030600000101010101" pitchFamily="18" charset="-127"/>
              </a:rPr>
              <a:t>, </a:t>
            </a:r>
            <a:r>
              <a:rPr lang="ko-KR" altLang="en-US" sz="2200" b="0" dirty="0">
                <a:latin typeface="HY울릉도M" panose="02030600000101010101" pitchFamily="18" charset="-127"/>
              </a:rPr>
              <a:t>구조체</a:t>
            </a:r>
            <a:r>
              <a:rPr lang="en-US" altLang="ko-KR" sz="2200" b="0" dirty="0">
                <a:latin typeface="HY울릉도M" panose="02030600000101010101" pitchFamily="18" charset="-127"/>
              </a:rPr>
              <a:t>, </a:t>
            </a:r>
            <a:r>
              <a:rPr lang="ko-KR" altLang="en-US" sz="2200" b="0" dirty="0" err="1" smtClean="0">
                <a:latin typeface="HY울릉도M" panose="02030600000101010101" pitchFamily="18" charset="-127"/>
              </a:rPr>
              <a:t>공용체</a:t>
            </a:r>
            <a:endParaRPr lang="ko-KR" altLang="en-US" sz="2200" b="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8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11" y="295720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변수 선언</a:t>
            </a:r>
            <a:endParaRPr lang="en-US" altLang="ko-KR" sz="2800" dirty="0" smtClean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262" y="946231"/>
            <a:ext cx="11276919" cy="1982973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1800" b="0" dirty="0" smtClean="0">
                <a:latin typeface="HY울릉도M" panose="02030600000101010101" pitchFamily="18" charset="-127"/>
              </a:rPr>
              <a:t>변수 </a:t>
            </a:r>
            <a:r>
              <a:rPr lang="en-US" altLang="ko-KR" sz="1800" b="0" dirty="0" smtClean="0">
                <a:latin typeface="HY울릉도M" panose="02030600000101010101" pitchFamily="18" charset="-127"/>
              </a:rPr>
              <a:t>: </a:t>
            </a:r>
            <a:r>
              <a:rPr lang="ko-KR" altLang="en-US" sz="1800" b="0" dirty="0" smtClean="0">
                <a:latin typeface="HY울릉도M" panose="02030600000101010101" pitchFamily="18" charset="-127"/>
              </a:rPr>
              <a:t>프로그램에서 </a:t>
            </a:r>
            <a:r>
              <a:rPr lang="ko-KR" altLang="en-US" sz="1800" b="0" dirty="0">
                <a:latin typeface="HY울릉도M" panose="02030600000101010101" pitchFamily="18" charset="-127"/>
              </a:rPr>
              <a:t>자료 값을 임시로 기억할 수 있는 저장 공간 </a:t>
            </a:r>
            <a:endParaRPr lang="en-US" altLang="ko-KR" sz="1800" b="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b="0" dirty="0">
                <a:latin typeface="HY울릉도M" panose="02030600000101010101" pitchFamily="18" charset="-127"/>
              </a:rPr>
              <a:t>컴퓨터의 메모리인 </a:t>
            </a:r>
            <a:r>
              <a:rPr lang="en-US" altLang="ko-KR" b="0" dirty="0">
                <a:latin typeface="HY울릉도M" panose="02030600000101010101" pitchFamily="18" charset="-127"/>
              </a:rPr>
              <a:t>RAM(Random Access Memory)</a:t>
            </a:r>
            <a:r>
              <a:rPr lang="ko-KR" altLang="en-US" b="0" dirty="0">
                <a:latin typeface="HY울릉도M" panose="02030600000101010101" pitchFamily="18" charset="-127"/>
              </a:rPr>
              <a:t>에 저장 </a:t>
            </a:r>
          </a:p>
          <a:p>
            <a:pPr lvl="1"/>
            <a:r>
              <a:rPr lang="ko-KR" altLang="en-US" b="0" dirty="0" err="1" smtClean="0">
                <a:latin typeface="HY울릉도M" panose="02030600000101010101" pitchFamily="18" charset="-127"/>
              </a:rPr>
              <a:t>변수명은</a:t>
            </a:r>
            <a:r>
              <a:rPr lang="ko-KR" altLang="en-US" b="0" dirty="0" smtClean="0">
                <a:latin typeface="HY울릉도M" panose="02030600000101010101" pitchFamily="18" charset="-127"/>
              </a:rPr>
              <a:t> </a:t>
            </a:r>
            <a:r>
              <a:rPr lang="ko-KR" altLang="en-US" b="0" dirty="0" err="1" smtClean="0">
                <a:latin typeface="HY울릉도M" panose="02030600000101010101" pitchFamily="18" charset="-127"/>
              </a:rPr>
              <a:t>자료값을</a:t>
            </a:r>
            <a:r>
              <a:rPr lang="ko-KR" altLang="en-US" b="0" dirty="0" smtClean="0">
                <a:latin typeface="HY울릉도M" panose="02030600000101010101" pitchFamily="18" charset="-127"/>
              </a:rPr>
              <a:t> 저장하는 저장 장소의 이름 </a:t>
            </a:r>
            <a:endParaRPr lang="en-US" altLang="ko-KR" b="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HY울릉도M" panose="02030600000101010101" pitchFamily="18" charset="-127"/>
              </a:rPr>
              <a:t>같은 데이터 타입 변수 여러 개 선언 시 콤마</a:t>
            </a:r>
            <a:r>
              <a:rPr lang="en-US" altLang="ko-KR" b="0" dirty="0" smtClean="0">
                <a:latin typeface="HY울릉도M" panose="02030600000101010101" pitchFamily="18" charset="-127"/>
              </a:rPr>
              <a:t>(,) </a:t>
            </a:r>
            <a:r>
              <a:rPr lang="ko-KR" altLang="en-US" b="0" dirty="0" smtClean="0">
                <a:latin typeface="HY울릉도M" panose="02030600000101010101" pitchFamily="18" charset="-127"/>
              </a:rPr>
              <a:t>사용 </a:t>
            </a:r>
            <a:r>
              <a:rPr lang="en-US" altLang="ko-KR" b="0" dirty="0" smtClean="0">
                <a:latin typeface="HY울릉도M" panose="02030600000101010101" pitchFamily="18" charset="-127"/>
              </a:rPr>
              <a:t>(</a:t>
            </a:r>
            <a:r>
              <a:rPr lang="ko-KR" altLang="en-US" b="0" dirty="0" smtClean="0">
                <a:latin typeface="HY울릉도M" panose="02030600000101010101" pitchFamily="18" charset="-127"/>
              </a:rPr>
              <a:t>예</a:t>
            </a:r>
            <a:r>
              <a:rPr lang="en-US" altLang="ko-KR" b="0" dirty="0" smtClean="0">
                <a:latin typeface="HY울릉도M" panose="02030600000101010101" pitchFamily="18" charset="-127"/>
              </a:rPr>
              <a:t>: </a:t>
            </a:r>
            <a:r>
              <a:rPr lang="en-US" altLang="ko-KR" b="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b="0" dirty="0" smtClean="0">
                <a:latin typeface="Consolas" panose="020B0609020204030204" pitchFamily="49" charset="0"/>
              </a:rPr>
              <a:t> a, b, c;)</a:t>
            </a:r>
            <a:endParaRPr lang="en-US" altLang="ko-KR" b="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4086" y="2979793"/>
            <a:ext cx="4090219" cy="698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데이터타입</a:t>
            </a:r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4426" y="3885232"/>
            <a:ext cx="4090219" cy="2417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// 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변수 선언과 초기화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char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cvar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= ‘A’; //1byte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avar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=10; //4byte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float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fvar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= 95.5;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4byte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68680" y="3281769"/>
            <a:ext cx="2059295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‘A’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4160" y="3287431"/>
            <a:ext cx="1314520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cvar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6549" y="3287431"/>
            <a:ext cx="1187612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68680" y="2834308"/>
            <a:ext cx="2059295" cy="446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저장값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54160" y="2834308"/>
            <a:ext cx="1314520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6549" y="2834308"/>
            <a:ext cx="1187612" cy="4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주소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68680" y="3716038"/>
            <a:ext cx="2059295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54160" y="3721700"/>
            <a:ext cx="1314520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avar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6549" y="3721700"/>
            <a:ext cx="1187612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2000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2001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2002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2003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78512" y="5010281"/>
            <a:ext cx="2059295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95.5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3992" y="5015943"/>
            <a:ext cx="1314520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fvar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6381" y="5015943"/>
            <a:ext cx="1187612" cy="1292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2004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2005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2006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2007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번지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7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08" y="502262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C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기본 데이터 타입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(data type)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6990316"/>
              </p:ext>
            </p:extLst>
          </p:nvPr>
        </p:nvGraphicFramePr>
        <p:xfrm>
          <a:off x="550608" y="2713703"/>
          <a:ext cx="11139948" cy="357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62">
                  <a:extLst>
                    <a:ext uri="{9D8B030D-6E8A-4147-A177-3AD203B41FA5}">
                      <a16:colId xmlns:a16="http://schemas.microsoft.com/office/drawing/2014/main" xmlns="" val="2259739711"/>
                    </a:ext>
                  </a:extLst>
                </a:gridCol>
                <a:gridCol w="1464082">
                  <a:extLst>
                    <a:ext uri="{9D8B030D-6E8A-4147-A177-3AD203B41FA5}">
                      <a16:colId xmlns:a16="http://schemas.microsoft.com/office/drawing/2014/main" xmlns="" val="2476447439"/>
                    </a:ext>
                  </a:extLst>
                </a:gridCol>
                <a:gridCol w="3178417">
                  <a:extLst>
                    <a:ext uri="{9D8B030D-6E8A-4147-A177-3AD203B41FA5}">
                      <a16:colId xmlns:a16="http://schemas.microsoft.com/office/drawing/2014/main" xmlns="" val="1609071179"/>
                    </a:ext>
                  </a:extLst>
                </a:gridCol>
                <a:gridCol w="2213641">
                  <a:extLst>
                    <a:ext uri="{9D8B030D-6E8A-4147-A177-3AD203B41FA5}">
                      <a16:colId xmlns:a16="http://schemas.microsoft.com/office/drawing/2014/main" xmlns="" val="24912649"/>
                    </a:ext>
                  </a:extLst>
                </a:gridCol>
                <a:gridCol w="2808046">
                  <a:extLst>
                    <a:ext uri="{9D8B030D-6E8A-4147-A177-3AD203B41FA5}">
                      <a16:colId xmlns:a16="http://schemas.microsoft.com/office/drawing/2014/main" xmlns="" val="3338037768"/>
                    </a:ext>
                  </a:extLst>
                </a:gridCol>
              </a:tblGrid>
              <a:tr h="71497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정수형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문자형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(1byte)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signed char</a:t>
                      </a:r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unsigned char</a:t>
                      </a:r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4882367"/>
                  </a:ext>
                </a:extLst>
              </a:tr>
              <a:tr h="907348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정수형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(2~4byte)</a:t>
                      </a:r>
                      <a:endParaRPr lang="ko-KR" altLang="en-US" sz="20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(signed) short (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(2byte)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(signed) 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altLang="ko-KR" sz="2000" b="1" dirty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(4byte)</a:t>
                      </a:r>
                      <a:endParaRPr lang="ko-KR" altLang="en-US" sz="2000" b="1" dirty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(signed) long (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(4byte)</a:t>
                      </a:r>
                      <a:endParaRPr lang="ko-KR" altLang="en-US" sz="2000" b="1" dirty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8889243"/>
                  </a:ext>
                </a:extLst>
              </a:tr>
              <a:tr h="945581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(unsigned) short (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2000" b="1" dirty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unsigned (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unsigned long (</a:t>
                      </a:r>
                      <a:r>
                        <a:rPr lang="en-US" altLang="ko-KR" sz="2000" b="1" dirty="0" err="1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2000" b="1" dirty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rgbClr val="3333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9615802"/>
                  </a:ext>
                </a:extLst>
              </a:tr>
              <a:tr h="8340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부동소수형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(4~8byte)</a:t>
                      </a:r>
                      <a:endParaRPr lang="ko-KR" altLang="en-US" sz="20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(4byte)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(8byte)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</a:rPr>
                        <a:t>long double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(8byte)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574989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302477" y="502262"/>
            <a:ext cx="5388079" cy="178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0,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signed :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음수 기호가 있는 정수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unsigned :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모두 양수로만 표현하는 정수</a:t>
            </a:r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데이터 타입 크기는 컴파일러마다 다를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8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127" y="178724"/>
            <a:ext cx="8808557" cy="728472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dirty="0" smtClean="0">
                <a:latin typeface="HY울릉도M" panose="02030600000101010101" pitchFamily="18" charset="-127"/>
              </a:rPr>
              <a:t>정수형</a:t>
            </a:r>
            <a:endParaRPr lang="en-US" altLang="ko-KR" sz="2800" dirty="0" smtClean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127" y="907196"/>
            <a:ext cx="11276919" cy="5357680"/>
          </a:xfrm>
        </p:spPr>
        <p:txBody>
          <a:bodyPr>
            <a:normAutofit/>
          </a:bodyPr>
          <a:lstStyle/>
          <a:p>
            <a:r>
              <a:rPr lang="ko-KR" altLang="en-US" b="0" dirty="0">
                <a:latin typeface="HY울릉도M" panose="02030600000101010101" pitchFamily="18" charset="-127"/>
              </a:rPr>
              <a:t>정수형은 큰 의미에서는 </a:t>
            </a:r>
            <a:r>
              <a:rPr lang="ko-KR" altLang="en-US" b="0" dirty="0" err="1">
                <a:latin typeface="HY울릉도M" panose="02030600000101010101" pitchFamily="18" charset="-127"/>
              </a:rPr>
              <a:t>문자형을</a:t>
            </a:r>
            <a:r>
              <a:rPr lang="ko-KR" altLang="en-US" b="0" dirty="0">
                <a:latin typeface="HY울릉도M" panose="02030600000101010101" pitchFamily="18" charset="-127"/>
              </a:rPr>
              <a:t> </a:t>
            </a:r>
            <a:r>
              <a:rPr lang="ko-KR" altLang="en-US" b="0" dirty="0" smtClean="0">
                <a:latin typeface="HY울릉도M" panose="02030600000101010101" pitchFamily="18" charset="-127"/>
              </a:rPr>
              <a:t>포함</a:t>
            </a:r>
            <a:r>
              <a:rPr lang="en-US" altLang="ko-KR" b="0" dirty="0" smtClean="0">
                <a:latin typeface="HY울릉도M" panose="02030600000101010101" pitchFamily="18" charset="-127"/>
              </a:rPr>
              <a:t> </a:t>
            </a:r>
            <a:endParaRPr lang="en-US" altLang="ko-KR" b="0" dirty="0">
              <a:latin typeface="HY울릉도M" panose="02030600000101010101" pitchFamily="18" charset="-127"/>
            </a:endParaRPr>
          </a:p>
          <a:p>
            <a:r>
              <a:rPr lang="ko-KR" altLang="en-US" b="0" dirty="0">
                <a:latin typeface="HY울릉도M" panose="02030600000101010101" pitchFamily="18" charset="-127"/>
              </a:rPr>
              <a:t>좁은 의미에서는 </a:t>
            </a:r>
            <a:r>
              <a:rPr lang="ko-KR" altLang="en-US" b="0" dirty="0" err="1">
                <a:latin typeface="HY울릉도M" panose="02030600000101010101" pitchFamily="18" charset="-127"/>
              </a:rPr>
              <a:t>문자형을</a:t>
            </a:r>
            <a:r>
              <a:rPr lang="ko-KR" altLang="en-US" b="0" dirty="0">
                <a:latin typeface="HY울릉도M" panose="02030600000101010101" pitchFamily="18" charset="-127"/>
              </a:rPr>
              <a:t> 제외한 순수하게 정수를 </a:t>
            </a:r>
            <a:r>
              <a:rPr lang="ko-KR" altLang="en-US" b="0" dirty="0" smtClean="0">
                <a:latin typeface="HY울릉도M" panose="02030600000101010101" pitchFamily="18" charset="-127"/>
              </a:rPr>
              <a:t>저장하는 </a:t>
            </a:r>
            <a:r>
              <a:rPr lang="ko-KR" altLang="en-US" b="0" dirty="0" err="1" smtClean="0">
                <a:latin typeface="HY울릉도M" panose="02030600000101010101" pitchFamily="18" charset="-127"/>
              </a:rPr>
              <a:t>자료형</a:t>
            </a:r>
            <a:endParaRPr lang="en-US" altLang="ko-K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signed </a:t>
            </a:r>
            <a:r>
              <a:rPr lang="en-US" altLang="ko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의 범위 </a:t>
            </a:r>
          </a:p>
          <a:p>
            <a:pPr lvl="1"/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정수 </a:t>
            </a:r>
            <a:r>
              <a:rPr lang="ko-KR" altLang="en-US" sz="2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자료형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signed </a:t>
            </a:r>
            <a:r>
              <a:rPr lang="en-US" altLang="ko-KR" sz="2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의 크기가 </a:t>
            </a:r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비트</a:t>
            </a:r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바이트</a:t>
            </a:r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이면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음수부터 양수까지 표현이 가능하므로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에서부터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까지 표현이 가능 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altLang="ko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의 범위</a:t>
            </a:r>
          </a:p>
          <a:p>
            <a:pPr lvl="1"/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과 양수만 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표현</a:t>
            </a:r>
            <a:endParaRPr lang="ko-KR" alt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7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986" y="229490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문자형은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 왜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정수형일까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86" y="985854"/>
            <a:ext cx="4433668" cy="1982973"/>
          </a:xfrm>
        </p:spPr>
        <p:txBody>
          <a:bodyPr>
            <a:normAutofit fontScale="92500"/>
          </a:bodyPr>
          <a:lstStyle/>
          <a:p>
            <a:pPr lvl="1"/>
            <a:r>
              <a:rPr lang="ko-KR" altLang="en-US" sz="2400" dirty="0" smtClean="0">
                <a:latin typeface="Consolas" panose="020B0609020204030204" pitchFamily="49" charset="0"/>
              </a:rPr>
              <a:t>문자형 </a:t>
            </a:r>
            <a:r>
              <a:rPr lang="en-US" altLang="ko-KR" sz="2400" dirty="0" smtClean="0">
                <a:latin typeface="Consolas" panose="020B0609020204030204" pitchFamily="49" charset="0"/>
              </a:rPr>
              <a:t>: char</a:t>
            </a:r>
          </a:p>
          <a:p>
            <a:pPr lvl="1"/>
            <a:r>
              <a:rPr lang="en-US" altLang="ko-KR" sz="2400" dirty="0" smtClean="0">
                <a:latin typeface="Consolas" panose="020B0609020204030204" pitchFamily="49" charset="0"/>
              </a:rPr>
              <a:t>ASCII </a:t>
            </a:r>
            <a:r>
              <a:rPr lang="ko-KR" altLang="en-US" sz="2400" dirty="0" smtClean="0">
                <a:latin typeface="Consolas" panose="020B0609020204030204" pitchFamily="49" charset="0"/>
              </a:rPr>
              <a:t>코드로 저장되는 문자는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정수값으로</a:t>
            </a:r>
            <a:r>
              <a:rPr lang="ko-KR" altLang="en-US" sz="2400" dirty="0" smtClean="0">
                <a:latin typeface="Consolas" panose="020B0609020204030204" pitchFamily="49" charset="0"/>
              </a:rPr>
              <a:t> 연산 가능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0748" y="259873"/>
            <a:ext cx="3490518" cy="698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‘a’+ 1              ‘b’</a:t>
            </a:r>
            <a:endParaRPr lang="ko-KR" altLang="en-US" sz="20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902313" y="430331"/>
            <a:ext cx="452284" cy="25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5795" y="1702179"/>
            <a:ext cx="7049729" cy="4665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062452" y="6367536"/>
            <a:ext cx="4021394" cy="317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F5E4E"/>
                </a:solidFill>
                <a:latin typeface="Arial" panose="020B0604020202020204" pitchFamily="34" charset="0"/>
              </a:rPr>
              <a:t>출처 </a:t>
            </a:r>
            <a:r>
              <a:rPr lang="en-US" altLang="ko-KR" sz="1400" dirty="0">
                <a:solidFill>
                  <a:srgbClr val="6F5E4E"/>
                </a:solidFill>
                <a:latin typeface="Arial" panose="020B0604020202020204" pitchFamily="34" charset="0"/>
              </a:rPr>
              <a:t>: </a:t>
            </a:r>
            <a:r>
              <a:rPr lang="en-US" altLang="ko-KR" sz="1400" dirty="0">
                <a:solidFill>
                  <a:srgbClr val="6F5E4E"/>
                </a:solidFill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ko-KR" sz="1400" dirty="0" smtClean="0">
                <a:solidFill>
                  <a:srgbClr val="6F5E4E"/>
                </a:solidFill>
                <a:latin typeface="Arial" panose="020B0604020202020204" pitchFamily="34" charset="0"/>
                <a:hlinkClick r:id="rId3"/>
              </a:rPr>
              <a:t>simple.wikipedia.org/wiki/ASCII</a:t>
            </a:r>
            <a:endParaRPr lang="ko-KR" altLang="en-US" sz="1400" dirty="0">
              <a:solidFill>
                <a:srgbClr val="000000"/>
              </a:solidFill>
              <a:latin typeface="957317_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435" y="3047485"/>
            <a:ext cx="4090219" cy="31665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// </a:t>
            </a:r>
            <a:r>
              <a:rPr lang="ko-KR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문자형 연산 예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char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c1 = ‘a’;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c1 = c1 + 1;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(“%c”, c1); // ‘b’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(“%d”,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c1); //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98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6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1198" y="277578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부동소수형</a:t>
            </a:r>
            <a:endParaRPr lang="en-US" altLang="ko-KR" sz="2800" dirty="0" smtClean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198" y="1104905"/>
            <a:ext cx="11276919" cy="5456534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float, double, long double</a:t>
            </a:r>
          </a:p>
          <a:p>
            <a:pPr lvl="1"/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저장공간 크기 </a:t>
            </a:r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비트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바이트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 algn="just"/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표현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범위는 대략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-38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38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이고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소수점 이하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자리까지 표현이 가능</a:t>
            </a:r>
          </a:p>
          <a:p>
            <a:pPr lvl="1" algn="just"/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의 저장공간 크기 </a:t>
            </a:r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비트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(8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바이트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보다 표현 범위가 크고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정밀도도 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정확하게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표현 </a:t>
            </a:r>
          </a:p>
          <a:p>
            <a:pPr lvl="2"/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표현 범위는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대략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-308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2400" b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이고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소수점 이하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자리까지 표현</a:t>
            </a:r>
          </a:p>
          <a:p>
            <a:pPr lvl="1"/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long double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ko-KR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보다 더 큰 저장공간을 할당하려는 의도에서 만들어졌으나 컴파일러마다 </a:t>
            </a:r>
            <a:r>
              <a:rPr lang="ko-KR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다름</a:t>
            </a:r>
            <a:endParaRPr lang="ko-KR" alt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4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1198" y="277578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en-US" altLang="ko-KR" sz="2800" dirty="0" err="1" smtClean="0">
                <a:latin typeface="HY울릉도M" panose="02030600000101010101" pitchFamily="18" charset="-127"/>
              </a:rPr>
              <a:t>sizeof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연산자</a:t>
            </a:r>
            <a:endParaRPr lang="en-US" altLang="ko-KR" sz="2800" dirty="0" smtClean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198" y="1104905"/>
            <a:ext cx="11276919" cy="5456534"/>
          </a:xfrm>
        </p:spPr>
        <p:txBody>
          <a:bodyPr>
            <a:normAutofit/>
          </a:bodyPr>
          <a:lstStyle/>
          <a:p>
            <a:r>
              <a:rPr lang="en-US" altLang="ko-KR" b="0" dirty="0" err="1" smtClean="0">
                <a:latin typeface="HY울릉도M" panose="02030600000101010101" pitchFamily="18" charset="-127"/>
              </a:rPr>
              <a:t>sizeof</a:t>
            </a:r>
            <a:r>
              <a:rPr lang="en-US" altLang="ko-KR" b="0" dirty="0" smtClean="0">
                <a:latin typeface="HY울릉도M" panose="02030600000101010101" pitchFamily="18" charset="-127"/>
              </a:rPr>
              <a:t> </a:t>
            </a:r>
            <a:r>
              <a:rPr lang="ko-KR" altLang="en-US" b="0" dirty="0" smtClean="0">
                <a:latin typeface="HY울릉도M" panose="02030600000101010101" pitchFamily="18" charset="-127"/>
              </a:rPr>
              <a:t>연산자</a:t>
            </a:r>
            <a:endParaRPr lang="en-US" altLang="ko-KR" b="0" dirty="0">
              <a:latin typeface="HY울릉도M" panose="02030600000101010101" pitchFamily="18" charset="-127"/>
            </a:endParaRPr>
          </a:p>
          <a:p>
            <a:pPr lvl="1" algn="just"/>
            <a:r>
              <a:rPr lang="ko-KR" altLang="en-US" b="0" dirty="0" smtClean="0">
                <a:latin typeface="HY울릉도M" panose="02030600000101010101" pitchFamily="18" charset="-127"/>
              </a:rPr>
              <a:t>저장공간의 </a:t>
            </a:r>
            <a:r>
              <a:rPr lang="ko-KR" altLang="en-US" b="0" dirty="0">
                <a:latin typeface="HY울릉도M" panose="02030600000101010101" pitchFamily="18" charset="-127"/>
              </a:rPr>
              <a:t>크기를 알 수 있는 연산자로 </a:t>
            </a:r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ko-KR" altLang="en-US" b="0" dirty="0">
                <a:latin typeface="HY울릉도M" panose="02030600000101010101" pitchFamily="18" charset="-127"/>
              </a:rPr>
              <a:t>를 이용</a:t>
            </a:r>
          </a:p>
          <a:p>
            <a:pPr lvl="1" algn="just"/>
            <a:r>
              <a:rPr lang="ko-KR" altLang="en-US" b="0" dirty="0">
                <a:latin typeface="HY울릉도M" panose="02030600000101010101" pitchFamily="18" charset="-127"/>
              </a:rPr>
              <a:t>연산자 </a:t>
            </a:r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en-US" altLang="ko-KR" b="0" dirty="0">
                <a:latin typeface="HY울릉도M" panose="02030600000101010101" pitchFamily="18" charset="-127"/>
              </a:rPr>
              <a:t> </a:t>
            </a:r>
            <a:r>
              <a:rPr lang="ko-KR" altLang="en-US" b="0" dirty="0">
                <a:latin typeface="HY울릉도M" panose="02030600000101010101" pitchFamily="18" charset="-127"/>
              </a:rPr>
              <a:t>다음의 변수 이름으로 둘러싸는 괄호는 생략 가능</a:t>
            </a:r>
          </a:p>
          <a:p>
            <a:pPr lvl="2" algn="just"/>
            <a:r>
              <a:rPr lang="ko-KR" altLang="en-US" b="0" dirty="0">
                <a:latin typeface="HY울릉도M" panose="02030600000101010101" pitchFamily="18" charset="-127"/>
              </a:rPr>
              <a:t>결과 값은 크기의 바이트 값 </a:t>
            </a:r>
          </a:p>
          <a:p>
            <a:pPr algn="just"/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en-US" altLang="ko-KR" b="0" dirty="0">
                <a:latin typeface="HY울릉도M" panose="02030600000101010101" pitchFamily="18" charset="-127"/>
              </a:rPr>
              <a:t> </a:t>
            </a:r>
            <a:r>
              <a:rPr lang="ko-KR" altLang="en-US" b="0" dirty="0">
                <a:latin typeface="HY울릉도M" panose="02030600000101010101" pitchFamily="18" charset="-127"/>
              </a:rPr>
              <a:t>이용법         </a:t>
            </a:r>
          </a:p>
          <a:p>
            <a:pPr lvl="1" algn="just">
              <a:buNone/>
            </a:pPr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en-US" altLang="ko-KR" b="0" dirty="0">
                <a:latin typeface="HY울릉도M" panose="02030600000101010101" pitchFamily="18" charset="-127"/>
              </a:rPr>
              <a:t>  (</a:t>
            </a:r>
            <a:r>
              <a:rPr lang="ko-KR" altLang="en-US" b="0" dirty="0">
                <a:latin typeface="HY울릉도M" panose="02030600000101010101" pitchFamily="18" charset="-127"/>
              </a:rPr>
              <a:t>변수</a:t>
            </a:r>
            <a:r>
              <a:rPr lang="en-US" altLang="ko-KR" b="0" dirty="0">
                <a:latin typeface="HY울릉도M" panose="02030600000101010101" pitchFamily="18" charset="-127"/>
              </a:rPr>
              <a:t>)</a:t>
            </a:r>
          </a:p>
          <a:p>
            <a:pPr lvl="1" algn="just">
              <a:buNone/>
            </a:pPr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en-US" altLang="ko-KR" b="0" dirty="0">
                <a:latin typeface="HY울릉도M" panose="02030600000101010101" pitchFamily="18" charset="-127"/>
              </a:rPr>
              <a:t>  </a:t>
            </a:r>
            <a:r>
              <a:rPr lang="ko-KR" altLang="en-US" b="0" dirty="0">
                <a:latin typeface="HY울릉도M" panose="02030600000101010101" pitchFamily="18" charset="-127"/>
              </a:rPr>
              <a:t>변수</a:t>
            </a:r>
          </a:p>
          <a:p>
            <a:pPr lvl="1">
              <a:buNone/>
            </a:pPr>
            <a:r>
              <a:rPr lang="en-US" altLang="ko-KR" b="0" dirty="0" err="1">
                <a:latin typeface="HY울릉도M" panose="02030600000101010101" pitchFamily="18" charset="-127"/>
              </a:rPr>
              <a:t>sizeof</a:t>
            </a:r>
            <a:r>
              <a:rPr lang="en-US" altLang="ko-KR" b="0" dirty="0">
                <a:latin typeface="HY울릉도M" panose="02030600000101010101" pitchFamily="18" charset="-127"/>
              </a:rPr>
              <a:t>  (</a:t>
            </a:r>
            <a:r>
              <a:rPr lang="ko-KR" altLang="en-US" b="0" dirty="0" err="1">
                <a:latin typeface="HY울릉도M" panose="02030600000101010101" pitchFamily="18" charset="-127"/>
              </a:rPr>
              <a:t>자료형</a:t>
            </a:r>
            <a:r>
              <a:rPr lang="ko-KR" altLang="en-US" b="0" dirty="0">
                <a:latin typeface="HY울릉도M" panose="02030600000101010101" pitchFamily="18" charset="-127"/>
              </a:rPr>
              <a:t> 키워드</a:t>
            </a:r>
            <a:r>
              <a:rPr lang="en-US" altLang="ko-KR" b="0" dirty="0">
                <a:latin typeface="HY울릉도M" panose="02030600000101010101" pitchFamily="18" charset="-127"/>
              </a:rPr>
              <a:t>)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67847" y="3121572"/>
            <a:ext cx="5178829" cy="2372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(“%d”,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sizeof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(char));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(“%d”,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sizeof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)); // 4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(“%d”,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sizeof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(float));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4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(“%d”,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sizeof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(double));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41228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err="1" smtClean="0"/>
              <a:t>전처리와</a:t>
            </a:r>
            <a:r>
              <a:rPr lang="ko-KR" altLang="en-US" sz="4000" b="1" dirty="0" smtClean="0"/>
              <a:t> 입출력 함수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026713" y="5022671"/>
            <a:ext cx="6858000" cy="8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08741" y="1635856"/>
            <a:ext cx="8451167" cy="122793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 </a:t>
            </a:r>
            <a:r>
              <a:rPr lang="en-US" altLang="ko-KR" dirty="0"/>
              <a:t>solving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94945" y="2907682"/>
            <a:ext cx="2905760" cy="3271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469777" y="4441842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6209" y="4046664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650513" y="4391042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25873" y="3975544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해결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5625" y="3406582"/>
            <a:ext cx="218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해결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방법과 절차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(algorithm)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90808" y="312929"/>
            <a:ext cx="8435280" cy="6774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일반적인 문제 해결 과정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xmlns="" val="26367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7424" y="365937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083515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b="0" dirty="0" err="1" smtClean="0">
                <a:latin typeface="HY울릉도M" panose="02030600000101010101" pitchFamily="18" charset="-127"/>
              </a:rPr>
              <a:t>전처리기</a:t>
            </a:r>
            <a:r>
              <a:rPr lang="en-US" altLang="ko-KR" sz="2400" b="0" dirty="0" smtClean="0">
                <a:latin typeface="HY울릉도M" panose="02030600000101010101" pitchFamily="18" charset="-127"/>
              </a:rPr>
              <a:t>(preprocessor)</a:t>
            </a:r>
          </a:p>
          <a:p>
            <a:pPr lvl="1"/>
            <a:r>
              <a:rPr lang="en-US" altLang="ko-KR" sz="2400" b="0" dirty="0" err="1" smtClean="0">
                <a:latin typeface="HY울릉도M" panose="02030600000101010101" pitchFamily="18" charset="-127"/>
              </a:rPr>
              <a:t>printf</a:t>
            </a:r>
            <a:r>
              <a:rPr lang="en-US" altLang="ko-KR" sz="2400" b="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400" b="0" dirty="0" smtClean="0">
                <a:latin typeface="HY울릉도M" panose="02030600000101010101" pitchFamily="18" charset="-127"/>
              </a:rPr>
              <a:t>함수</a:t>
            </a:r>
            <a:endParaRPr lang="en-US" altLang="ko-KR" sz="2400" b="0" dirty="0" smtClean="0">
              <a:latin typeface="HY울릉도M" panose="02030600000101010101" pitchFamily="18" charset="-127"/>
            </a:endParaRPr>
          </a:p>
          <a:p>
            <a:pPr lvl="1"/>
            <a:r>
              <a:rPr lang="en-US" altLang="ko-KR" sz="2400" b="0" dirty="0" err="1" smtClean="0">
                <a:latin typeface="HY울릉도M" panose="02030600000101010101" pitchFamily="18" charset="-127"/>
              </a:rPr>
              <a:t>scanf</a:t>
            </a:r>
            <a:r>
              <a:rPr lang="en-US" altLang="ko-KR" sz="2400" b="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400" b="0" dirty="0" smtClean="0">
                <a:latin typeface="HY울릉도M" panose="02030600000101010101" pitchFamily="18" charset="-127"/>
              </a:rPr>
              <a:t>함수</a:t>
            </a:r>
            <a:endParaRPr lang="en-US" altLang="ko-KR" sz="2400" b="0" dirty="0" smtClean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b="0" dirty="0" smtClean="0">
                <a:latin typeface="HY울릉도M" panose="02030600000101010101" pitchFamily="18" charset="-127"/>
              </a:rPr>
              <a:t>예제 프로그램</a:t>
            </a:r>
            <a:endParaRPr lang="en-US" altLang="ko-KR" sz="2400" b="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325218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전처리기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(preprocessor)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9378" y="1223040"/>
            <a:ext cx="9083515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 smtClean="0">
                <a:latin typeface="HY울릉도M" panose="02030600000101010101" pitchFamily="18" charset="-127"/>
              </a:rPr>
              <a:t>전처리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(preprocess)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는 컴파일러가 프로그래밍 언어를 기계어로 바꾸기 전에 처리해야할 명령을 먼저 수행하는 것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2"/>
            <a:r>
              <a:rPr lang="ko-KR" altLang="en-US" sz="2200" dirty="0" smtClean="0">
                <a:latin typeface="HY울릉도M" panose="02030600000101010101" pitchFamily="18" charset="-127"/>
              </a:rPr>
              <a:t>다양한 라이브러리를 작업 중인 소스파일에서 사용할 수 있도록 헤더 파일을 포함 </a:t>
            </a:r>
            <a:r>
              <a:rPr lang="en-US" altLang="ko-KR" sz="2200" dirty="0" smtClean="0">
                <a:latin typeface="HY울릉도M" panose="02030600000101010101" pitchFamily="18" charset="-127"/>
              </a:rPr>
              <a:t>(#include&lt;</a:t>
            </a:r>
            <a:r>
              <a:rPr lang="en-US" altLang="ko-KR" sz="2200" dirty="0" err="1" smtClean="0">
                <a:latin typeface="HY울릉도M" panose="02030600000101010101" pitchFamily="18" charset="-127"/>
              </a:rPr>
              <a:t>stdio.h</a:t>
            </a:r>
            <a:r>
              <a:rPr lang="en-US" altLang="ko-KR" sz="2200" dirty="0" smtClean="0">
                <a:latin typeface="HY울릉도M" panose="02030600000101010101" pitchFamily="18" charset="-127"/>
              </a:rPr>
              <a:t>&gt;)</a:t>
            </a:r>
          </a:p>
          <a:p>
            <a:pPr marL="685800" lvl="2" indent="0">
              <a:buNone/>
            </a:pPr>
            <a:endParaRPr lang="en-US" altLang="ko-KR" sz="2200" dirty="0" smtClean="0">
              <a:latin typeface="HY울릉도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7093" y="3496960"/>
            <a:ext cx="3209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1485" y="3689918"/>
            <a:ext cx="4246406" cy="2874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088138" y="3335902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stdio.h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59743" y="5496232"/>
            <a:ext cx="983225" cy="35396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342968" y="4896465"/>
            <a:ext cx="2938517" cy="776748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56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378" y="325218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전처리기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(preprocessor) : #include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79" y="4177178"/>
            <a:ext cx="3206367" cy="21701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24679" y="38078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stdio.h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679" y="1463167"/>
            <a:ext cx="3206367" cy="2170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a=10, b=20, sum;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 + b;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940" y="103668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source.c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622192" y="2821858"/>
            <a:ext cx="1887793" cy="13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전처리기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9037" y="1463167"/>
            <a:ext cx="3206367" cy="48841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</a:t>
            </a:r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void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a=10, b=20, sum;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 + b;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0;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298" y="103668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source.c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8021" y="2420788"/>
            <a:ext cx="2049347" cy="13870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035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629" y="297360"/>
            <a:ext cx="8435280" cy="7284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전처리기</a:t>
            </a:r>
            <a:r>
              <a:rPr lang="en-US" altLang="ko-KR" sz="2800" dirty="0" smtClean="0">
                <a:latin typeface="HY울릉도M" panose="02030600000101010101" pitchFamily="18" charset="-127"/>
              </a:rPr>
              <a:t>(preprocessor) : #define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4084" y="2820173"/>
            <a:ext cx="5143155" cy="28038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#define PI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3.141592</a:t>
            </a: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("</a:t>
            </a:r>
            <a:r>
              <a: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반지름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10</a:t>
            </a:r>
            <a:r>
              <a: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인 원의 둘레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%5.2f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", 2 *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PI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* 10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return 0;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576" y="23949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source1.c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598559" y="3511576"/>
            <a:ext cx="1087406" cy="13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전처리기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7285" y="2754420"/>
            <a:ext cx="5143155" cy="2869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#define PI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3.141592</a:t>
            </a:r>
          </a:p>
          <a:p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("</a:t>
            </a:r>
            <a:r>
              <a: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반지름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10</a:t>
            </a:r>
            <a:r>
              <a: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인 원의 둘레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%5.2f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", 2 * </a:t>
            </a:r>
            <a:r>
              <a:rPr lang="en-US" altLang="ko-KR" sz="14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3.141592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* 10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return 0;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54791" y="2261426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source1.c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72629" y="1279393"/>
            <a:ext cx="4148532" cy="72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marL="0" lvl="1" latinLnBrk="0"/>
            <a:r>
              <a:rPr lang="en-US" altLang="ko-KR" sz="24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#define 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문자열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 </a:t>
            </a:r>
            <a:r>
              <a:rPr lang="ko-KR" altLang="en-US" sz="24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문자열</a:t>
            </a:r>
            <a:r>
              <a:rPr lang="en-US" altLang="ko-KR" sz="24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2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862730" y="1391864"/>
            <a:ext cx="6690171" cy="50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marL="0" lvl="1" latinLnBrk="0"/>
            <a:r>
              <a:rPr lang="ko-KR" altLang="en-US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컴파일 전에 </a:t>
            </a:r>
            <a:r>
              <a:rPr lang="ko-KR" altLang="en-US" sz="2000" kern="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소스파일의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문자열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1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을 문자열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2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로 치환</a:t>
            </a:r>
            <a:endParaRPr lang="en-US" altLang="ko-KR" sz="2000" kern="0" dirty="0" smtClean="0">
              <a:solidFill>
                <a:sysClr val="windowText" lastClr="000000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514" y="252580"/>
            <a:ext cx="11102337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sz="2400" dirty="0" smtClean="0"/>
              <a:t>여러 개의 다양한 데이터타입을 형식화 시켜 출력하는 함수 </a:t>
            </a:r>
            <a:endParaRPr lang="ko-KR" altLang="en-US" sz="2400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080" y="1002665"/>
            <a:ext cx="8589399" cy="357916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 dirty="0">
                <a:latin typeface="HY울릉도M" panose="02030600000101010101" pitchFamily="18" charset="-127"/>
              </a:rPr>
              <a:t>문자열 </a:t>
            </a:r>
            <a:r>
              <a:rPr lang="ko-KR" altLang="en-US" sz="2000" dirty="0" smtClean="0">
                <a:latin typeface="HY울릉도M" panose="02030600000101010101" pitchFamily="18" charset="-127"/>
              </a:rPr>
              <a:t>출력</a:t>
            </a:r>
            <a:endParaRPr lang="en-US" altLang="ko-KR" sz="2000" dirty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예</a:t>
            </a:r>
            <a:r>
              <a:rPr lang="en-US" altLang="ko-KR" b="0" dirty="0">
                <a:latin typeface="HY울릉도M" panose="02030600000101010101" pitchFamily="18" charset="-127"/>
              </a:rPr>
              <a:t>) </a:t>
            </a:r>
            <a:r>
              <a:rPr lang="en-US" altLang="ko-KR" b="0" dirty="0" err="1">
                <a:latin typeface="HY울릉도M" panose="02030600000101010101" pitchFamily="18" charset="-127"/>
              </a:rPr>
              <a:t>printf</a:t>
            </a:r>
            <a:r>
              <a:rPr lang="en-US" altLang="ko-KR" b="0" dirty="0">
                <a:latin typeface="HY울릉도M" panose="02030600000101010101" pitchFamily="18" charset="-127"/>
              </a:rPr>
              <a:t>("Hello World!!\n");</a:t>
            </a:r>
          </a:p>
          <a:p>
            <a:pPr>
              <a:defRPr/>
            </a:pPr>
            <a:r>
              <a:rPr lang="ko-KR" altLang="en-US" sz="2000" dirty="0" err="1">
                <a:latin typeface="HY울릉도M" panose="02030600000101010101" pitchFamily="18" charset="-127"/>
              </a:rPr>
              <a:t>변수값</a:t>
            </a:r>
            <a:r>
              <a:rPr lang="ko-KR" altLang="en-US" sz="2000" dirty="0">
                <a:latin typeface="HY울릉도M" panose="02030600000101010101" pitchFamily="18" charset="-127"/>
              </a:rPr>
              <a:t> 출력</a:t>
            </a:r>
            <a:endParaRPr lang="en-US" altLang="ko-KR" sz="2000" dirty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예</a:t>
            </a:r>
            <a:r>
              <a:rPr lang="en-US" altLang="ko-KR" b="0" dirty="0">
                <a:latin typeface="HY울릉도M" panose="02030600000101010101" pitchFamily="18" charset="-127"/>
              </a:rPr>
              <a:t>) </a:t>
            </a:r>
            <a:r>
              <a:rPr lang="en-US" altLang="ko-KR" b="0" dirty="0" smtClean="0">
                <a:latin typeface="HY울릉도M" panose="02030600000101010101" pitchFamily="18" charset="-127"/>
              </a:rPr>
              <a:t> </a:t>
            </a:r>
            <a:r>
              <a:rPr lang="en-US" altLang="ko-KR" b="0" dirty="0" err="1" smtClean="0">
                <a:latin typeface="HY울릉도M" panose="02030600000101010101" pitchFamily="18" charset="-127"/>
              </a:rPr>
              <a:t>int</a:t>
            </a:r>
            <a:r>
              <a:rPr lang="en-US" altLang="ko-KR" b="0" dirty="0" smtClean="0">
                <a:latin typeface="HY울릉도M" panose="02030600000101010101" pitchFamily="18" charset="-127"/>
              </a:rPr>
              <a:t> </a:t>
            </a:r>
            <a:r>
              <a:rPr lang="en-US" altLang="ko-KR" b="0" dirty="0">
                <a:latin typeface="HY울릉도M" panose="02030600000101010101" pitchFamily="18" charset="-127"/>
              </a:rPr>
              <a:t>a, b;</a:t>
            </a:r>
          </a:p>
          <a:p>
            <a:pPr marL="457200" lvl="1" indent="0">
              <a:buNone/>
              <a:defRPr/>
            </a:pPr>
            <a:r>
              <a:rPr lang="en-US" altLang="ko-KR" b="0" dirty="0">
                <a:latin typeface="HY울릉도M" panose="02030600000101010101" pitchFamily="18" charset="-127"/>
              </a:rPr>
              <a:t>       float c;</a:t>
            </a:r>
          </a:p>
          <a:p>
            <a:pPr marL="457200" lvl="1" indent="0">
              <a:buNone/>
              <a:defRPr/>
            </a:pPr>
            <a:r>
              <a:rPr lang="en-US" altLang="ko-KR" b="0" dirty="0">
                <a:latin typeface="HY울릉도M" panose="02030600000101010101" pitchFamily="18" charset="-127"/>
              </a:rPr>
              <a:t>       </a:t>
            </a:r>
            <a:r>
              <a:rPr lang="en-US" altLang="ko-KR" b="0" dirty="0" err="1">
                <a:latin typeface="HY울릉도M" panose="02030600000101010101" pitchFamily="18" charset="-127"/>
              </a:rPr>
              <a:t>printf</a:t>
            </a:r>
            <a:r>
              <a:rPr lang="en-US" altLang="ko-KR" b="0" dirty="0">
                <a:latin typeface="HY울릉도M" panose="02030600000101010101" pitchFamily="18" charset="-127"/>
              </a:rPr>
              <a:t>("</a:t>
            </a:r>
            <a:r>
              <a:rPr lang="en-US" altLang="ko-KR" b="0" dirty="0">
                <a:solidFill>
                  <a:srgbClr val="00B0F0"/>
                </a:solidFill>
                <a:latin typeface="HY울릉도M" panose="02030600000101010101" pitchFamily="18" charset="-127"/>
              </a:rPr>
              <a:t>%d %f %d</a:t>
            </a:r>
            <a:r>
              <a:rPr lang="en-US" altLang="ko-KR" b="0" dirty="0">
                <a:latin typeface="HY울릉도M" panose="02030600000101010101" pitchFamily="18" charset="-127"/>
              </a:rPr>
              <a:t>\n", a, c, b</a:t>
            </a:r>
            <a:r>
              <a:rPr lang="en-US" altLang="ko-KR" b="0" dirty="0" smtClean="0">
                <a:latin typeface="HY울릉도M" panose="02030600000101010101" pitchFamily="18" charset="-127"/>
              </a:rPr>
              <a:t>);</a:t>
            </a:r>
          </a:p>
          <a:p>
            <a:pPr marL="457200" lvl="1" indent="0">
              <a:buNone/>
              <a:defRPr/>
            </a:pPr>
            <a:r>
              <a:rPr lang="en-US" altLang="ko-KR" b="0" dirty="0" smtClean="0">
                <a:latin typeface="HY울릉도M" panose="02030600000101010101" pitchFamily="18" charset="-127"/>
              </a:rPr>
              <a:t>       </a:t>
            </a:r>
            <a:r>
              <a:rPr lang="en-US" altLang="ko-KR" b="0" dirty="0" err="1" smtClean="0">
                <a:latin typeface="HY울릉도M" panose="02030600000101010101" pitchFamily="18" charset="-127"/>
              </a:rPr>
              <a:t>printf</a:t>
            </a:r>
            <a:r>
              <a:rPr lang="en-US" altLang="ko-KR" b="0" dirty="0">
                <a:latin typeface="HY울릉도M" panose="02030600000101010101" pitchFamily="18" charset="-127"/>
              </a:rPr>
              <a:t>("The number </a:t>
            </a:r>
            <a:r>
              <a:rPr lang="en-US" altLang="ko-KR" b="0" dirty="0">
                <a:solidFill>
                  <a:srgbClr val="00B0F0"/>
                </a:solidFill>
                <a:latin typeface="HY울릉도M" panose="02030600000101010101" pitchFamily="18" charset="-127"/>
              </a:rPr>
              <a:t>%d</a:t>
            </a:r>
            <a:r>
              <a:rPr lang="en-US" altLang="ko-KR" b="0" dirty="0">
                <a:latin typeface="HY울릉도M" panose="02030600000101010101" pitchFamily="18" charset="-127"/>
              </a:rPr>
              <a:t> is my favorite number.\n", </a:t>
            </a:r>
            <a:r>
              <a:rPr lang="en-US" altLang="ko-KR" b="0" dirty="0" err="1">
                <a:solidFill>
                  <a:srgbClr val="00B0F0"/>
                </a:solidFill>
                <a:latin typeface="HY울릉도M" panose="02030600000101010101" pitchFamily="18" charset="-127"/>
              </a:rPr>
              <a:t>num</a:t>
            </a:r>
            <a:r>
              <a:rPr lang="en-US" altLang="ko-KR" b="0" dirty="0">
                <a:latin typeface="HY울릉도M" panose="02030600000101010101" pitchFamily="18" charset="-127"/>
              </a:rPr>
              <a:t>);</a:t>
            </a:r>
          </a:p>
          <a:p>
            <a:pPr marL="457200" lvl="1" indent="0">
              <a:buNone/>
              <a:defRPr/>
            </a:pPr>
            <a:endParaRPr lang="en-US" altLang="ko-KR" b="0" dirty="0">
              <a:latin typeface="HY울릉도M" panose="02030600000101010101" pitchFamily="18" charset="-127"/>
            </a:endParaRPr>
          </a:p>
        </p:txBody>
      </p:sp>
      <p:grpSp>
        <p:nvGrpSpPr>
          <p:cNvPr id="4" name="그룹 22"/>
          <p:cNvGrpSpPr>
            <a:grpSpLocks/>
          </p:cNvGrpSpPr>
          <p:nvPr/>
        </p:nvGrpSpPr>
        <p:grpSpPr bwMode="auto">
          <a:xfrm>
            <a:off x="3977968" y="3181712"/>
            <a:ext cx="1782763" cy="431800"/>
            <a:chOff x="2555776" y="4437112"/>
            <a:chExt cx="2016224" cy="432048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23"/>
          <p:cNvGrpSpPr>
            <a:grpSpLocks/>
          </p:cNvGrpSpPr>
          <p:nvPr/>
        </p:nvGrpSpPr>
        <p:grpSpPr bwMode="auto">
          <a:xfrm>
            <a:off x="4393100" y="2892787"/>
            <a:ext cx="1655762" cy="720725"/>
            <a:chOff x="2555776" y="4437112"/>
            <a:chExt cx="2016224" cy="432048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7"/>
          <p:cNvGrpSpPr>
            <a:grpSpLocks/>
          </p:cNvGrpSpPr>
          <p:nvPr/>
        </p:nvGrpSpPr>
        <p:grpSpPr bwMode="auto">
          <a:xfrm>
            <a:off x="4968171" y="2406524"/>
            <a:ext cx="1476375" cy="1117600"/>
            <a:chOff x="2555776" y="4437112"/>
            <a:chExt cx="2016224" cy="432048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3315954"/>
              </p:ext>
            </p:extLst>
          </p:nvPr>
        </p:nvGraphicFramePr>
        <p:xfrm>
          <a:off x="2385598" y="4575788"/>
          <a:ext cx="7472361" cy="16759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8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형식 지정자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의미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예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%d</a:t>
                      </a:r>
                      <a:endParaRPr lang="ko-KR" altLang="en-US" sz="1600" b="1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정수를 </a:t>
                      </a:r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진수로 출력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1, -2, 10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%f</a:t>
                      </a:r>
                      <a:endParaRPr lang="ko-KR" altLang="en-US" sz="1600" b="1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소수점이 있는 실수로 출력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0.1, 3.14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%c</a:t>
                      </a:r>
                      <a:endParaRPr lang="en-US" altLang="ko-KR" sz="1600" b="1" dirty="0" smtClean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문자 형태로 출력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‘a’ , ‘A’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%s</a:t>
                      </a:r>
                      <a:endParaRPr lang="ko-KR" altLang="en-US" sz="1600" b="1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문자열 형태로 출력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3333FF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“Hello”</a:t>
                      </a:r>
                      <a:endParaRPr lang="ko-KR" altLang="en-US" sz="1600" dirty="0">
                        <a:solidFill>
                          <a:srgbClr val="3333FF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marL="91448" marR="9144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28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386" y="281221"/>
            <a:ext cx="11308814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sz="2200" dirty="0"/>
              <a:t>여러 개의 다양한 </a:t>
            </a:r>
            <a:r>
              <a:rPr lang="ko-KR" altLang="en-US" sz="2200" dirty="0" smtClean="0"/>
              <a:t>데이터타입을 한 번에 입력 받을 수 있는 함수</a:t>
            </a:r>
            <a:endParaRPr lang="ko-KR" altLang="en-US" sz="2200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082" y="1218975"/>
            <a:ext cx="8589399" cy="488306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키보드로부터 입력된 데이터를 지정된 형식으로 변환하여 변수에 저장</a:t>
            </a:r>
            <a:endParaRPr lang="en-US" altLang="ko-KR" b="0" dirty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예</a:t>
            </a:r>
            <a:r>
              <a:rPr lang="en-US" altLang="ko-KR" b="0" dirty="0">
                <a:latin typeface="HY울릉도M" panose="02030600000101010101" pitchFamily="18" charset="-127"/>
              </a:rPr>
              <a:t>) </a:t>
            </a:r>
            <a:r>
              <a:rPr lang="en-US" altLang="ko-KR" sz="2100" b="0" dirty="0" err="1">
                <a:latin typeface="HY울릉도M" panose="02030600000101010101" pitchFamily="18" charset="-127"/>
              </a:rPr>
              <a:t>int</a:t>
            </a:r>
            <a:r>
              <a:rPr lang="en-US" altLang="ko-KR" sz="2100" b="0" dirty="0">
                <a:latin typeface="HY울릉도M" panose="02030600000101010101" pitchFamily="18" charset="-127"/>
              </a:rPr>
              <a:t> a;</a:t>
            </a:r>
          </a:p>
          <a:p>
            <a:pPr marL="457200" lvl="1" indent="0">
              <a:buNone/>
              <a:defRPr/>
            </a:pPr>
            <a:r>
              <a:rPr lang="en-US" altLang="ko-KR" sz="2100" b="0" dirty="0">
                <a:latin typeface="HY울릉도M" panose="02030600000101010101" pitchFamily="18" charset="-127"/>
              </a:rPr>
              <a:t>      </a:t>
            </a:r>
            <a:r>
              <a:rPr lang="en-US" altLang="ko-KR" sz="2100" b="0" dirty="0" err="1" smtClean="0">
                <a:latin typeface="HY울릉도M" panose="02030600000101010101" pitchFamily="18" charset="-127"/>
              </a:rPr>
              <a:t>scanf</a:t>
            </a:r>
            <a:r>
              <a:rPr lang="en-US" altLang="ko-KR" sz="2100" b="0" dirty="0">
                <a:latin typeface="HY울릉도M" panose="02030600000101010101" pitchFamily="18" charset="-127"/>
              </a:rPr>
              <a:t>("</a:t>
            </a:r>
            <a:r>
              <a:rPr lang="en-US" altLang="ko-KR" sz="2100" b="0" dirty="0">
                <a:solidFill>
                  <a:srgbClr val="00B0F0"/>
                </a:solidFill>
                <a:latin typeface="HY울릉도M" panose="02030600000101010101" pitchFamily="18" charset="-127"/>
              </a:rPr>
              <a:t>%d</a:t>
            </a:r>
            <a:r>
              <a:rPr lang="en-US" altLang="ko-KR" sz="2100" b="0" dirty="0">
                <a:latin typeface="HY울릉도M" panose="02030600000101010101" pitchFamily="18" charset="-127"/>
              </a:rPr>
              <a:t>", </a:t>
            </a:r>
            <a:r>
              <a:rPr lang="en-US" altLang="ko-KR" sz="2800" b="0" dirty="0">
                <a:solidFill>
                  <a:srgbClr val="FF0000"/>
                </a:solidFill>
                <a:latin typeface="HY울릉도M" panose="02030600000101010101" pitchFamily="18" charset="-127"/>
              </a:rPr>
              <a:t>&amp;</a:t>
            </a:r>
            <a:r>
              <a:rPr lang="en-US" altLang="ko-KR" sz="2100" b="0" dirty="0">
                <a:latin typeface="HY울릉도M" panose="02030600000101010101" pitchFamily="18" charset="-127"/>
              </a:rPr>
              <a:t>a); </a:t>
            </a:r>
            <a:endParaRPr lang="en-US" altLang="ko-KR" sz="2100" b="0" dirty="0" smtClean="0">
              <a:latin typeface="HY울릉도M" panose="02030600000101010101" pitchFamily="18" charset="-127"/>
            </a:endParaRPr>
          </a:p>
          <a:p>
            <a:pPr marL="342900" lvl="1" indent="0">
              <a:buNone/>
              <a:defRPr/>
            </a:pPr>
            <a:endParaRPr lang="en-US" altLang="ko-KR" sz="2100" b="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b="0" dirty="0" smtClean="0">
                <a:latin typeface="HY울릉도M" panose="02030600000101010101" pitchFamily="18" charset="-127"/>
              </a:rPr>
              <a:t>임의의 </a:t>
            </a:r>
            <a:r>
              <a:rPr lang="ko-KR" altLang="en-US" b="0" dirty="0">
                <a:latin typeface="HY울릉도M" panose="02030600000101010101" pitchFamily="18" charset="-127"/>
              </a:rPr>
              <a:t>개수로 입력 받을 수 있음</a:t>
            </a:r>
            <a:r>
              <a:rPr lang="en-US" altLang="ko-KR" b="0" dirty="0">
                <a:latin typeface="HY울릉도M" panose="02030600000101010101" pitchFamily="18" charset="-127"/>
              </a:rPr>
              <a:t>.</a:t>
            </a:r>
          </a:p>
          <a:p>
            <a:pPr lvl="1"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예</a:t>
            </a:r>
            <a:r>
              <a:rPr lang="en-US" altLang="ko-KR" b="0" dirty="0">
                <a:latin typeface="HY울릉도M" panose="02030600000101010101" pitchFamily="18" charset="-127"/>
              </a:rPr>
              <a:t>1)</a:t>
            </a:r>
            <a:r>
              <a:rPr lang="en-US" altLang="ko-KR" sz="2100" b="0" dirty="0">
                <a:latin typeface="HY울릉도M" panose="02030600000101010101" pitchFamily="18" charset="-127"/>
              </a:rPr>
              <a:t> </a:t>
            </a:r>
            <a:r>
              <a:rPr lang="en-US" altLang="ko-KR" sz="2100" b="0" dirty="0" err="1">
                <a:latin typeface="HY울릉도M" panose="02030600000101010101" pitchFamily="18" charset="-127"/>
              </a:rPr>
              <a:t>int</a:t>
            </a:r>
            <a:r>
              <a:rPr lang="en-US" altLang="ko-KR" sz="2100" b="0" dirty="0">
                <a:latin typeface="HY울릉도M" panose="02030600000101010101" pitchFamily="18" charset="-127"/>
              </a:rPr>
              <a:t> age;</a:t>
            </a:r>
          </a:p>
          <a:p>
            <a:pPr marL="457200" lvl="1" indent="0">
              <a:buNone/>
              <a:defRPr/>
            </a:pPr>
            <a:r>
              <a:rPr lang="en-US" altLang="ko-KR" b="0" dirty="0">
                <a:latin typeface="HY울릉도M" panose="02030600000101010101" pitchFamily="18" charset="-127"/>
              </a:rPr>
              <a:t>        </a:t>
            </a:r>
            <a:r>
              <a:rPr lang="en-US" altLang="ko-KR" sz="2100" b="0" dirty="0">
                <a:latin typeface="HY울릉도M" panose="02030600000101010101" pitchFamily="18" charset="-127"/>
              </a:rPr>
              <a:t>float weight;</a:t>
            </a:r>
          </a:p>
          <a:p>
            <a:pPr marL="457200" lvl="1" indent="0">
              <a:buNone/>
              <a:defRPr/>
            </a:pPr>
            <a:r>
              <a:rPr lang="en-US" altLang="ko-KR" b="0" dirty="0">
                <a:latin typeface="HY울릉도M" panose="02030600000101010101" pitchFamily="18" charset="-127"/>
              </a:rPr>
              <a:t>        </a:t>
            </a:r>
            <a:r>
              <a:rPr lang="en-US" altLang="ko-KR" sz="2100" b="0" dirty="0" err="1">
                <a:latin typeface="HY울릉도M" panose="02030600000101010101" pitchFamily="18" charset="-127"/>
              </a:rPr>
              <a:t>scanf</a:t>
            </a:r>
            <a:r>
              <a:rPr lang="en-US" altLang="ko-KR" sz="2100" b="0" dirty="0">
                <a:latin typeface="HY울릉도M" panose="02030600000101010101" pitchFamily="18" charset="-127"/>
              </a:rPr>
              <a:t>("</a:t>
            </a:r>
            <a:r>
              <a:rPr lang="en-US" altLang="ko-KR" sz="2100" b="0" dirty="0">
                <a:solidFill>
                  <a:srgbClr val="00B0F0"/>
                </a:solidFill>
                <a:latin typeface="HY울릉도M" panose="02030600000101010101" pitchFamily="18" charset="-127"/>
              </a:rPr>
              <a:t>%d %f</a:t>
            </a:r>
            <a:r>
              <a:rPr lang="en-US" altLang="ko-KR" sz="2100" b="0" dirty="0">
                <a:latin typeface="HY울릉도M" panose="02030600000101010101" pitchFamily="18" charset="-127"/>
              </a:rPr>
              <a:t>", </a:t>
            </a:r>
            <a:r>
              <a:rPr lang="en-US" altLang="ko-KR" sz="2100" b="0" dirty="0">
                <a:solidFill>
                  <a:srgbClr val="FF0000"/>
                </a:solidFill>
                <a:latin typeface="HY울릉도M" panose="02030600000101010101" pitchFamily="18" charset="-127"/>
              </a:rPr>
              <a:t>&amp;</a:t>
            </a:r>
            <a:r>
              <a:rPr lang="en-US" altLang="ko-KR" sz="2100" b="0" dirty="0">
                <a:latin typeface="HY울릉도M" panose="02030600000101010101" pitchFamily="18" charset="-127"/>
              </a:rPr>
              <a:t>age, </a:t>
            </a:r>
            <a:r>
              <a:rPr lang="en-US" altLang="ko-KR" sz="2100" b="0" dirty="0">
                <a:solidFill>
                  <a:srgbClr val="FF0000"/>
                </a:solidFill>
                <a:latin typeface="HY울릉도M" panose="02030600000101010101" pitchFamily="18" charset="-127"/>
              </a:rPr>
              <a:t>&amp;</a:t>
            </a:r>
            <a:r>
              <a:rPr lang="en-US" altLang="ko-KR" sz="2100" b="0" dirty="0">
                <a:latin typeface="HY울릉도M" panose="02030600000101010101" pitchFamily="18" charset="-127"/>
              </a:rPr>
              <a:t>weight);</a:t>
            </a:r>
          </a:p>
          <a:p>
            <a:pPr marL="457200" lvl="1" indent="0">
              <a:buNone/>
              <a:defRPr/>
            </a:pPr>
            <a:endParaRPr lang="en-US" altLang="ko-KR" sz="2100" b="0" dirty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b="0" dirty="0">
                <a:latin typeface="HY울릉도M" panose="02030600000101010101" pitchFamily="18" charset="-127"/>
              </a:rPr>
              <a:t>예</a:t>
            </a:r>
            <a:r>
              <a:rPr lang="en-US" altLang="ko-KR" b="0" dirty="0">
                <a:latin typeface="HY울릉도M" panose="02030600000101010101" pitchFamily="18" charset="-127"/>
              </a:rPr>
              <a:t>2) </a:t>
            </a:r>
            <a:r>
              <a:rPr lang="en-US" altLang="ko-KR" sz="2100" b="0" dirty="0">
                <a:latin typeface="HY울릉도M" panose="02030600000101010101" pitchFamily="18" charset="-127"/>
              </a:rPr>
              <a:t>double d1, d2;</a:t>
            </a:r>
          </a:p>
          <a:p>
            <a:pPr marL="457200" lvl="1" indent="0">
              <a:buNone/>
              <a:defRPr/>
            </a:pPr>
            <a:r>
              <a:rPr lang="en-US" altLang="ko-KR" sz="2100" b="0" dirty="0">
                <a:latin typeface="HY울릉도M" panose="02030600000101010101" pitchFamily="18" charset="-127"/>
              </a:rPr>
              <a:t>       </a:t>
            </a:r>
            <a:r>
              <a:rPr lang="en-US" altLang="ko-KR" sz="2100" b="0" dirty="0" smtClean="0">
                <a:latin typeface="HY울릉도M" panose="02030600000101010101" pitchFamily="18" charset="-127"/>
              </a:rPr>
              <a:t> </a:t>
            </a:r>
            <a:r>
              <a:rPr lang="en-US" altLang="ko-KR" sz="2100" b="0" dirty="0" err="1">
                <a:latin typeface="HY울릉도M" panose="02030600000101010101" pitchFamily="18" charset="-127"/>
              </a:rPr>
              <a:t>scanf</a:t>
            </a:r>
            <a:r>
              <a:rPr lang="en-US" altLang="ko-KR" sz="2100" b="0" dirty="0">
                <a:latin typeface="HY울릉도M" panose="02030600000101010101" pitchFamily="18" charset="-127"/>
              </a:rPr>
              <a:t>("</a:t>
            </a:r>
            <a:r>
              <a:rPr lang="en-US" altLang="ko-KR" sz="2100" b="0" dirty="0">
                <a:solidFill>
                  <a:srgbClr val="00B0F0"/>
                </a:solidFill>
                <a:latin typeface="HY울릉도M" panose="02030600000101010101" pitchFamily="18" charset="-127"/>
              </a:rPr>
              <a:t>%lf %lf</a:t>
            </a:r>
            <a:r>
              <a:rPr lang="en-US" altLang="ko-KR" sz="2100" b="0" dirty="0">
                <a:latin typeface="HY울릉도M" panose="02030600000101010101" pitchFamily="18" charset="-127"/>
              </a:rPr>
              <a:t>", </a:t>
            </a:r>
            <a:r>
              <a:rPr lang="en-US" altLang="ko-KR" sz="2100" b="0" dirty="0">
                <a:solidFill>
                  <a:srgbClr val="FF0000"/>
                </a:solidFill>
                <a:latin typeface="HY울릉도M" panose="02030600000101010101" pitchFamily="18" charset="-127"/>
              </a:rPr>
              <a:t>&amp;</a:t>
            </a:r>
            <a:r>
              <a:rPr lang="en-US" altLang="ko-KR" sz="2100" b="0" dirty="0">
                <a:latin typeface="HY울릉도M" panose="02030600000101010101" pitchFamily="18" charset="-127"/>
              </a:rPr>
              <a:t>d1, </a:t>
            </a:r>
            <a:r>
              <a:rPr lang="en-US" altLang="ko-KR" sz="2100" b="0" dirty="0">
                <a:solidFill>
                  <a:srgbClr val="FF0000"/>
                </a:solidFill>
                <a:latin typeface="HY울릉도M" panose="02030600000101010101" pitchFamily="18" charset="-127"/>
              </a:rPr>
              <a:t>&amp;</a:t>
            </a:r>
            <a:r>
              <a:rPr lang="en-US" altLang="ko-KR" sz="2100" b="0" dirty="0">
                <a:latin typeface="HY울릉도M" panose="02030600000101010101" pitchFamily="18" charset="-127"/>
              </a:rPr>
              <a:t>d2);</a:t>
            </a:r>
          </a:p>
          <a:p>
            <a:endParaRPr lang="en-US" altLang="ko-KR" b="0" dirty="0">
              <a:latin typeface="HY울릉도M" panose="02030600000101010101" pitchFamily="18" charset="-127"/>
            </a:endParaRPr>
          </a:p>
        </p:txBody>
      </p:sp>
      <p:grpSp>
        <p:nvGrpSpPr>
          <p:cNvPr id="4" name="그룹 22"/>
          <p:cNvGrpSpPr>
            <a:grpSpLocks/>
          </p:cNvGrpSpPr>
          <p:nvPr/>
        </p:nvGrpSpPr>
        <p:grpSpPr bwMode="auto">
          <a:xfrm flipH="1" flipV="1">
            <a:off x="3729038" y="2587625"/>
            <a:ext cx="906462" cy="320675"/>
            <a:chOff x="2555776" y="4437112"/>
            <a:chExt cx="2016224" cy="432048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51105" y="1621918"/>
            <a:ext cx="1552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000" dirty="0" smtClean="0">
                <a:solidFill>
                  <a:schemeClr val="accent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주소 연산자</a:t>
            </a:r>
            <a:endParaRPr lang="en-US" altLang="ko-KR" sz="2000" dirty="0" smtClean="0">
              <a:solidFill>
                <a:schemeClr val="accent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445000" y="1821943"/>
            <a:ext cx="2160588" cy="360362"/>
          </a:xfrm>
          <a:custGeom>
            <a:avLst/>
            <a:gdLst>
              <a:gd name="T0" fmla="*/ 2147483646 w 771"/>
              <a:gd name="T1" fmla="*/ 0 h 635"/>
              <a:gd name="T2" fmla="*/ 2147483646 w 771"/>
              <a:gd name="T3" fmla="*/ 2147483646 h 635"/>
              <a:gd name="T4" fmla="*/ 0 w 771"/>
              <a:gd name="T5" fmla="*/ 2147483646 h 635"/>
              <a:gd name="T6" fmla="*/ 0 60000 65536"/>
              <a:gd name="T7" fmla="*/ 0 60000 65536"/>
              <a:gd name="T8" fmla="*/ 0 60000 65536"/>
              <a:gd name="T9" fmla="*/ 0 w 771"/>
              <a:gd name="T10" fmla="*/ 0 h 635"/>
              <a:gd name="T11" fmla="*/ 771 w 771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635">
                <a:moveTo>
                  <a:pt x="771" y="0"/>
                </a:moveTo>
                <a:cubicBezTo>
                  <a:pt x="540" y="106"/>
                  <a:pt x="309" y="212"/>
                  <a:pt x="181" y="318"/>
                </a:cubicBezTo>
                <a:cubicBezTo>
                  <a:pt x="53" y="424"/>
                  <a:pt x="26" y="529"/>
                  <a:pt x="0" y="635"/>
                </a:cubicBezTo>
              </a:path>
            </a:pathLst>
          </a:custGeom>
          <a:noFill/>
          <a:ln w="254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10" name="그룹 27"/>
          <p:cNvGrpSpPr>
            <a:grpSpLocks/>
          </p:cNvGrpSpPr>
          <p:nvPr/>
        </p:nvGrpSpPr>
        <p:grpSpPr bwMode="auto">
          <a:xfrm flipH="1">
            <a:off x="4445000" y="3931033"/>
            <a:ext cx="1733550" cy="422275"/>
            <a:chOff x="2555776" y="4437112"/>
            <a:chExt cx="2016224" cy="432048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22"/>
          <p:cNvGrpSpPr>
            <a:grpSpLocks/>
          </p:cNvGrpSpPr>
          <p:nvPr/>
        </p:nvGrpSpPr>
        <p:grpSpPr bwMode="auto">
          <a:xfrm flipH="1" flipV="1">
            <a:off x="3937000" y="4695859"/>
            <a:ext cx="1374775" cy="320675"/>
            <a:chOff x="2555776" y="4437112"/>
            <a:chExt cx="2016224" cy="432048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4572000" y="4437112"/>
              <a:ext cx="0" cy="432048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555776" y="4437112"/>
              <a:ext cx="2016224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555776" y="4437112"/>
              <a:ext cx="0" cy="432048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279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566863"/>
            <a:ext cx="8291513" cy="412960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입력 데이터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	miles       /* </a:t>
            </a:r>
            <a:r>
              <a:rPr lang="ko-KR" altLang="en-US" dirty="0" smtClean="0"/>
              <a:t>마일</a:t>
            </a:r>
            <a:r>
              <a:rPr lang="en-US" altLang="ko-KR" dirty="0" smtClean="0"/>
              <a:t> </a:t>
            </a:r>
            <a:r>
              <a:rPr lang="en-US" altLang="ko-KR" dirty="0"/>
              <a:t>*/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출력 데이터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	kilometer</a:t>
            </a:r>
            <a:r>
              <a:rPr lang="en-US" altLang="ko-KR" dirty="0" smtClean="0"/>
              <a:t>       </a:t>
            </a:r>
            <a:r>
              <a:rPr lang="en-US" altLang="ko-KR" dirty="0"/>
              <a:t>/* </a:t>
            </a:r>
            <a:r>
              <a:rPr lang="ko-KR" altLang="en-US" dirty="0" smtClean="0"/>
              <a:t>킬로미터 </a:t>
            </a:r>
            <a:r>
              <a:rPr lang="en-US" altLang="ko-KR" dirty="0" smtClean="0"/>
              <a:t>*/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관련 수식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2400" dirty="0" smtClean="0"/>
              <a:t>1 </a:t>
            </a:r>
            <a:r>
              <a:rPr lang="en-US" altLang="ko-KR" sz="2400" dirty="0"/>
              <a:t>mile = 1.609 kilometers</a:t>
            </a:r>
          </a:p>
          <a:p>
            <a:pPr eaLnBrk="1" hangingPunct="1"/>
            <a:endParaRPr lang="en-US" altLang="ko-KR" b="1" dirty="0" smtClean="0">
              <a:solidFill>
                <a:srgbClr val="002060"/>
              </a:solidFill>
            </a:endParaRPr>
          </a:p>
          <a:p>
            <a:pPr eaLnBrk="1" hangingPunct="1">
              <a:buFont typeface="Webdings" panose="05030102010509060703" pitchFamily="18" charset="2"/>
              <a:buNone/>
            </a:pPr>
            <a:endParaRPr lang="en-US" altLang="ko-KR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5742" y="532198"/>
            <a:ext cx="9611284" cy="922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예제 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마일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mile)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을 킬로미터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kilometer)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변환</a:t>
            </a:r>
            <a:endParaRPr lang="en-US" altLang="ko-KR" dirty="0" smtClean="0">
              <a:latin typeface="HY울릉도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521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863425"/>
            <a:ext cx="8600303" cy="36724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 smtClean="0"/>
              <a:t>알고리즘</a:t>
            </a:r>
            <a:r>
              <a:rPr lang="en-US" altLang="ko-KR" sz="1800" dirty="0" smtClean="0">
                <a:solidFill>
                  <a:srgbClr val="002060"/>
                </a:solidFill>
              </a:rPr>
              <a:t>    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indent="-457200"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마일</a:t>
            </a:r>
            <a:r>
              <a:rPr lang="en-US" altLang="ko-KR" dirty="0" smtClean="0"/>
              <a:t>(miles)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받는다</a:t>
            </a:r>
            <a:r>
              <a:rPr lang="en-US" altLang="ko-KR" dirty="0" smtClean="0"/>
              <a:t>.</a:t>
            </a:r>
          </a:p>
          <a:p>
            <a:pPr marL="457200" indent="-45720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마일을 킬로미터로 변환한다</a:t>
            </a:r>
            <a:r>
              <a:rPr lang="en-US" altLang="ko-KR" dirty="0" smtClean="0"/>
              <a:t>.</a:t>
            </a:r>
          </a:p>
          <a:p>
            <a:pPr marL="457200" indent="-45720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2.1 (1 </a:t>
            </a:r>
            <a:r>
              <a:rPr lang="en-US" altLang="ko-KR" dirty="0"/>
              <a:t>mile = 1.609 </a:t>
            </a:r>
            <a:r>
              <a:rPr lang="en-US" altLang="ko-KR" dirty="0" smtClean="0"/>
              <a:t>kilometers)</a:t>
            </a:r>
            <a:endParaRPr lang="en-US" altLang="ko-KR" dirty="0"/>
          </a:p>
          <a:p>
            <a:pPr marL="457200" indent="-457200">
              <a:buNone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킬로미터를 출력한다</a:t>
            </a:r>
            <a:r>
              <a:rPr lang="en-US" altLang="ko-KR" dirty="0" smtClean="0"/>
              <a:t>.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 marL="857250" lvl="1" indent="-457200">
              <a:buNone/>
              <a:defRPr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857250" lvl="1" indent="-457200">
              <a:buNone/>
              <a:defRPr/>
            </a:pPr>
            <a:r>
              <a:rPr lang="en-US" altLang="ko-KR" b="1" dirty="0" smtClean="0">
                <a:solidFill>
                  <a:srgbClr val="002060"/>
                </a:solidFill>
              </a:rPr>
              <a:t>	</a:t>
            </a:r>
          </a:p>
          <a:p>
            <a:pPr eaLnBrk="1" hangingPunct="1">
              <a:buFont typeface="Webdings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319" y="657699"/>
            <a:ext cx="9358184" cy="922337"/>
          </a:xfrm>
        </p:spPr>
        <p:txBody>
          <a:bodyPr/>
          <a:lstStyle/>
          <a:p>
            <a:r>
              <a:rPr lang="ko-KR" altLang="en-US" sz="2800" b="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예제 </a:t>
            </a:r>
            <a:r>
              <a:rPr lang="en-US" altLang="ko-KR" sz="2800" b="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280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마일</a:t>
            </a:r>
            <a:r>
              <a:rPr lang="en-US" altLang="ko-KR" sz="280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(mile)</a:t>
            </a:r>
            <a:r>
              <a:rPr lang="ko-KR" altLang="en-US" sz="280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을 킬로미터</a:t>
            </a:r>
            <a:r>
              <a:rPr lang="en-US" altLang="ko-KR" sz="280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(kilometer)</a:t>
            </a:r>
            <a:r>
              <a:rPr lang="ko-KR" altLang="en-US" sz="280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로 변환</a:t>
            </a:r>
            <a:endParaRPr lang="en-US" altLang="ko-KR" sz="3100" b="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37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533136" y="197708"/>
            <a:ext cx="9218140" cy="6487297"/>
          </a:xfrm>
          <a:ln>
            <a:solidFill>
              <a:schemeClr val="tx1"/>
            </a:solidFill>
          </a:ln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endParaRPr lang="en-US" altLang="ko-KR" sz="18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altLang="ko-KR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함수원형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miles,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kilometer;  </a:t>
            </a:r>
            <a:endParaRPr lang="en-US" altLang="ko-KR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/* 1. </a:t>
            </a:r>
            <a:r>
              <a:rPr lang="ko-KR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마일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(miles) </a:t>
            </a:r>
            <a:r>
              <a:rPr lang="ko-KR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데이터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입력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("Enter the distance in miles&gt; ");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("%lf", &amp;miles);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/* 2. </a:t>
            </a:r>
            <a:r>
              <a:rPr lang="ko-KR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마일을 킬로미터로 변환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kilometer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1.609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* miles;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/* 3. </a:t>
            </a:r>
            <a:r>
              <a:rPr lang="ko-KR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킬로미터 데이터 출력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ko-KR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("That equals %f kilometers.\n", kilometer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ko-KR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  <a:r>
              <a:rPr lang="en-US" altLang="ko-KR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29146" y="377566"/>
            <a:ext cx="616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Arial" panose="020B0604020202020204" pitchFamily="34" charset="0"/>
              </a:rPr>
              <a:t>/* 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마일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(mile)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을 킬로미터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(kilometer)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변환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Arial" panose="020B0604020202020204" pitchFamily="34" charset="0"/>
              </a:rPr>
              <a:t>프로그램 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Arial" panose="020B0604020202020204" pitchFamily="34" charset="0"/>
              </a:rPr>
              <a:t>*/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5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816572" y="1842661"/>
            <a:ext cx="8229600" cy="201264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Consolas" panose="020B0609020204030204" pitchFamily="49" charset="0"/>
              </a:rPr>
              <a:t>Sample Run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ko-KR" sz="2100" dirty="0" smtClean="0">
                <a:latin typeface="Consolas" panose="020B0609020204030204" pitchFamily="49" charset="0"/>
              </a:rPr>
              <a:t>Enter </a:t>
            </a:r>
            <a:r>
              <a:rPr lang="en-US" altLang="ko-KR" sz="2100" dirty="0">
                <a:latin typeface="Consolas" panose="020B0609020204030204" pitchFamily="49" charset="0"/>
              </a:rPr>
              <a:t>the distance in miles&gt; </a:t>
            </a:r>
            <a:r>
              <a:rPr lang="en-US" altLang="ko-KR" sz="2100" dirty="0" smtClean="0">
                <a:latin typeface="Consolas" panose="020B0609020204030204" pitchFamily="49" charset="0"/>
              </a:rPr>
              <a:t>10.00</a:t>
            </a:r>
            <a:endParaRPr lang="en-US" altLang="ko-KR" sz="2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That equals 16.090000 kilometers.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635" y="650622"/>
            <a:ext cx="9135521" cy="8096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마일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(mile)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을 킬로미터</a:t>
            </a:r>
            <a:r>
              <a:rPr lang="en-US" altLang="ko-KR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(kilometer)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변환 예제 </a:t>
            </a:r>
            <a:r>
              <a:rPr lang="ko-KR" altLang="en-US" b="0" dirty="0" smtClean="0">
                <a:latin typeface="HY울릉도M" panose="02030600000101010101" pitchFamily="18" charset="-127"/>
                <a:cs typeface="Arial" panose="020B0604020202020204" pitchFamily="34" charset="0"/>
              </a:rPr>
              <a:t>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27873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95057" y="1919335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36" y="89534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일반적인 프로그램 구조 </a:t>
            </a:r>
            <a:endParaRPr lang="ko-KR" altLang="en-US" spc="-300" dirty="0"/>
          </a:p>
        </p:txBody>
      </p:sp>
      <p:sp>
        <p:nvSpPr>
          <p:cNvPr id="5" name="직사각형 4"/>
          <p:cNvSpPr/>
          <p:nvPr/>
        </p:nvSpPr>
        <p:spPr>
          <a:xfrm>
            <a:off x="4744041" y="1453930"/>
            <a:ext cx="2861187" cy="4802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9064" y="1925727"/>
            <a:ext cx="2111137" cy="4170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입력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처리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출력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출력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603079" y="225995"/>
            <a:ext cx="2990163" cy="12279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문제 해결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problem solving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00482" y="209579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5650" y="21439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8643" y="209371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0270" y="2134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483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0316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0149" y="283179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5650" y="28816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0483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0316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49" y="357852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5650" y="36283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8977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8810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8643" y="4074946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9615" y="4983263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0010 90 90 90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0020 88 90 89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0030 80 82 81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0040 79 79 79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0050 70 70 70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제목 2"/>
          <p:cNvSpPr txBox="1">
            <a:spLocks/>
          </p:cNvSpPr>
          <p:nvPr/>
        </p:nvSpPr>
        <p:spPr>
          <a:xfrm>
            <a:off x="1174037" y="1156182"/>
            <a:ext cx="268274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입력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4416" y="1854452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72734" y="2165355"/>
            <a:ext cx="603920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50529" y="22277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8454416" y="1129442"/>
            <a:ext cx="266172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문제 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출력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4036" y="4920643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input.txt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98392" y="2924342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70618" y="29859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en-US" altLang="ko-KR" dirty="0" smtClean="0">
                <a:latin typeface="Consolas" panose="020B0609020204030204" pitchFamily="49" charset="0"/>
              </a:rPr>
              <a:t>1_sum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98392" y="3744217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0618" y="38058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775734" y="4727805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A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81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C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C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4050" y="4665185"/>
            <a:ext cx="130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output.txt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7701938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017792" y="3678777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20633" y="151495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61702" y="2391637"/>
            <a:ext cx="0" cy="24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161702" y="2939975"/>
            <a:ext cx="0" cy="231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161702" y="3506679"/>
            <a:ext cx="0" cy="24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61702" y="4621721"/>
            <a:ext cx="0" cy="24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161702" y="4046183"/>
            <a:ext cx="0" cy="24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40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95057" y="2218090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439" y="160483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일반적인 프로그램 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spc="-300" dirty="0"/>
          </a:p>
        </p:txBody>
      </p:sp>
      <p:sp>
        <p:nvSpPr>
          <p:cNvPr id="5" name="직사각형 4"/>
          <p:cNvSpPr/>
          <p:nvPr/>
        </p:nvSpPr>
        <p:spPr>
          <a:xfrm>
            <a:off x="4744041" y="1752685"/>
            <a:ext cx="2861187" cy="4802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19062" y="2034401"/>
            <a:ext cx="2111137" cy="8209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 입력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9064" y="3130554"/>
            <a:ext cx="2111137" cy="20751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 처리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19062" y="5480893"/>
            <a:ext cx="2111137" cy="8209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데이터 출력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603079" y="507711"/>
            <a:ext cx="2990163" cy="12279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문제 해결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problem solving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00482" y="239454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5650" y="24427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8643" y="239247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0270" y="24336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483" y="313055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0316" y="313055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0149" y="3130554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5650" y="3180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0483" y="387727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0316" y="387727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0149" y="3877279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5650" y="39270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8977" y="4373701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78810" y="4373701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8643" y="4373701"/>
            <a:ext cx="479833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9615" y="5282018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0010 90 90 90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0020 88 90 89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0030 80 82 81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0040 79 79 79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0050 70 70 70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제목 2"/>
          <p:cNvSpPr txBox="1">
            <a:spLocks/>
          </p:cNvSpPr>
          <p:nvPr/>
        </p:nvSpPr>
        <p:spPr>
          <a:xfrm>
            <a:off x="1174037" y="1454937"/>
            <a:ext cx="268274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입력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54416" y="2153207"/>
            <a:ext cx="2661719" cy="425512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72734" y="2464110"/>
            <a:ext cx="603920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50529" y="25265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8454416" y="1428197"/>
            <a:ext cx="2661720" cy="7695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문제 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dirty="0" smtClean="0">
                <a:latin typeface="Consolas" panose="020B0609020204030204" pitchFamily="49" charset="0"/>
              </a:rPr>
              <a:t>출력 자료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(data)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4036" y="521939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input.txt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98392" y="3223097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60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70618" y="32847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en-US" altLang="ko-KR" dirty="0" smtClean="0">
                <a:latin typeface="Consolas" panose="020B0609020204030204" pitchFamily="49" charset="0"/>
              </a:rPr>
              <a:t>1_sum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98392" y="4042972"/>
            <a:ext cx="585109" cy="490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0618" y="410462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a2_sum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775734" y="5026560"/>
            <a:ext cx="1196481" cy="1113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90 A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0020 88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0030 81 B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0040 79 C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0050 70 C</a:t>
            </a:r>
          </a:p>
          <a:p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04050" y="4963940"/>
            <a:ext cx="1306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output.txt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7750578" y="3977532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017792" y="3977532"/>
            <a:ext cx="655768" cy="496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stCxn id="7" idx="3"/>
          </p:cNvCxnSpPr>
          <p:nvPr/>
        </p:nvCxnSpPr>
        <p:spPr>
          <a:xfrm flipV="1">
            <a:off x="7230199" y="1016692"/>
            <a:ext cx="1086943" cy="1428206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223339" y="1239499"/>
            <a:ext cx="1093803" cy="2982615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238358" y="1289369"/>
            <a:ext cx="1201726" cy="4567073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331474" y="72905"/>
            <a:ext cx="3679294" cy="121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모듈</a:t>
            </a:r>
            <a:r>
              <a:rPr lang="en-US" altLang="ko-KR" b="1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(module)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큰 문제를 기능별 작은 단위로 나눈 것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독립적으로 수행할 수 있는 프로그램 단위</a:t>
            </a:r>
            <a:endParaRPr lang="ko-KR" altLang="en-US" sz="14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56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0730" y="1473390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언어 구조 </a:t>
            </a:r>
            <a:r>
              <a:rPr lang="en-US" altLang="ko-KR" dirty="0" smtClean="0"/>
              <a:t>: </a:t>
            </a:r>
            <a:r>
              <a:rPr lang="en-US" altLang="ko-KR" sz="2800" dirty="0" smtClean="0"/>
              <a:t>C </a:t>
            </a:r>
            <a:r>
              <a:rPr lang="ko-KR" altLang="en-US" sz="2800" dirty="0" smtClean="0"/>
              <a:t>프로그램은 여러 개의 함수로 구성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3928591" y="930208"/>
            <a:ext cx="3979733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24044" y="1689357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354" y="1104058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9877" y="2785835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35710" y="3728948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35710" y="5236271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1631" y="467203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37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6757" y="324066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Hello world!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26757" y="1384343"/>
            <a:ext cx="10120184" cy="452596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The traditional first program in honor of Dennis Ritchie who invented C at Bell Labs in 1972 */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(“Hello, world!\n”);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181081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2752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언어 구조 </a:t>
            </a:r>
            <a:r>
              <a:rPr lang="en-US" altLang="ko-KR" dirty="0" smtClean="0"/>
              <a:t>: </a:t>
            </a:r>
            <a:r>
              <a:rPr lang="en-US" altLang="ko-KR" sz="2800" dirty="0" smtClean="0"/>
              <a:t>C </a:t>
            </a:r>
            <a:r>
              <a:rPr lang="ko-KR" altLang="en-US" sz="2800" dirty="0" smtClean="0"/>
              <a:t>프로그램은 여러 개의 함수로 구성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950613" y="769570"/>
            <a:ext cx="7986471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6066" y="1528719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0020" y="1115596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460137" y="131759"/>
            <a:ext cx="2487419" cy="927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(function) = </a:t>
            </a: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모듈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독립적으로 수행할 수 있는 프로그램 단위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60137" y="1246875"/>
            <a:ext cx="2487419" cy="193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표준 입출력 함수를 사용하기 위해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stdio.h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 파일을 소스코드에 포함시킴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입력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scanf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출력 함수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헤더파일에는 일반적으로 함수의 원형이 들어 있음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26376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1899" y="2625197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732" y="3568310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732" y="5075633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653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930020" y="2560564"/>
            <a:ext cx="2879002" cy="22345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a, b, sum;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 %d”, &amp;a, &amp;b);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18585" y="5036178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return x + y;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57203" y="1115596"/>
            <a:ext cx="1972817" cy="411606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950228" y="2291921"/>
            <a:ext cx="1979792" cy="134102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68869" y="2560565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9548" y="3378121"/>
            <a:ext cx="1970472" cy="1213148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75541" y="5012379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48113" y="5798790"/>
            <a:ext cx="1988579" cy="391855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460137" y="5160592"/>
            <a:ext cx="2487419" cy="43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460136" y="3484660"/>
            <a:ext cx="2487419" cy="1106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C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함수에서 시작해서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함수로 끝남</a:t>
            </a:r>
            <a:endParaRPr lang="ko-KR" altLang="en-US" sz="12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713552" y="1527202"/>
            <a:ext cx="1746585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9" idx="1"/>
          </p:cNvCxnSpPr>
          <p:nvPr/>
        </p:nvCxnSpPr>
        <p:spPr>
          <a:xfrm>
            <a:off x="7369521" y="2953927"/>
            <a:ext cx="2090615" cy="10840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8" idx="1"/>
          </p:cNvCxnSpPr>
          <p:nvPr/>
        </p:nvCxnSpPr>
        <p:spPr>
          <a:xfrm>
            <a:off x="8034145" y="5232479"/>
            <a:ext cx="1425992" cy="145338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46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2752" y="1312752"/>
            <a:ext cx="3177767" cy="491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137" y="92099"/>
            <a:ext cx="8435280" cy="6774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프로그램 실행 순서</a:t>
            </a:r>
            <a:endParaRPr lang="ko-KR" altLang="en-US" sz="28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950613" y="769570"/>
            <a:ext cx="7986471" cy="5576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6066" y="1528719"/>
            <a:ext cx="2111137" cy="90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 밖 명령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0020" y="1115596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#include&lt;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stdio.h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&gt;              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y);   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482539" y="2584934"/>
            <a:ext cx="2487419" cy="193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 순서</a:t>
            </a:r>
            <a:endParaRPr lang="en-US" altLang="ko-KR" sz="14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위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아래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왼쪽 </a:t>
            </a:r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오른쪽</a:t>
            </a:r>
            <a:endParaRPr lang="en-US" altLang="ko-KR" sz="12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프로그램은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함수에서 시작해서 </a:t>
            </a:r>
            <a:r>
              <a:rPr lang="en-US" altLang="ko-KR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main() </a:t>
            </a:r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함수로 끝남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6376" y="943420"/>
            <a:ext cx="137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1899" y="2625197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732" y="3568310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732" y="5075633"/>
            <a:ext cx="2111137" cy="7481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함수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653" y="451139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961420" y="2551281"/>
            <a:ext cx="2879002" cy="2030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main(void) 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시작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(1)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 b, 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    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2)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scanf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(“%d %d”, &amp;a, &amp;b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3)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sum =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a,b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(4)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printf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(“%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d”,sum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);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(8)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return 0;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(9)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 </a:t>
            </a:r>
            <a:r>
              <a:rPr lang="en-US" altLang="ko-KR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sz="14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종료</a:t>
            </a:r>
            <a:endParaRPr lang="en-US" altLang="ko-KR" sz="1400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18585" y="5036178"/>
            <a:ext cx="2879002" cy="1176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add(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x,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y)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(5)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return x + y;      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(6)</a:t>
            </a:r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57203" y="1115596"/>
            <a:ext cx="1972817" cy="411606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950228" y="2291921"/>
            <a:ext cx="1979792" cy="134102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968869" y="2560565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959548" y="3378121"/>
            <a:ext cx="1970472" cy="1213148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75541" y="5012379"/>
            <a:ext cx="1961151" cy="63254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48113" y="5798790"/>
            <a:ext cx="1988579" cy="391855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482064" y="5416518"/>
            <a:ext cx="2487419" cy="43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사용자 정의 함수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8393402" y="1270369"/>
            <a:ext cx="181069" cy="829326"/>
          </a:xfrm>
          <a:prstGeom prst="downArrow">
            <a:avLst/>
          </a:prstGeom>
          <a:solidFill>
            <a:srgbClr val="DA48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>
            <a:off x="7626485" y="3667328"/>
            <a:ext cx="503527" cy="1493264"/>
          </a:xfrm>
          <a:prstGeom prst="curvedLeftArrow">
            <a:avLst/>
          </a:prstGeom>
          <a:solidFill>
            <a:srgbClr val="DA4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왼쪽으로 구부러진 화살표 31"/>
          <p:cNvSpPr/>
          <p:nvPr/>
        </p:nvSpPr>
        <p:spPr>
          <a:xfrm rot="10800000">
            <a:off x="5581173" y="3575916"/>
            <a:ext cx="469368" cy="2115459"/>
          </a:xfrm>
          <a:prstGeom prst="curvedLeftArrow">
            <a:avLst/>
          </a:prstGeom>
          <a:solidFill>
            <a:srgbClr val="DA4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4007" y="340913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(7)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893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13205</TotalTime>
  <Words>2433</Words>
  <Application>Microsoft Office PowerPoint</Application>
  <PresentationFormat>사용자 지정</PresentationFormat>
  <Paragraphs>677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정보통신대학원ppt</vt:lpstr>
      <vt:lpstr>C 언어 구조 </vt:lpstr>
      <vt:lpstr> 목차</vt:lpstr>
      <vt:lpstr>문제 해결 problem solving</vt:lpstr>
      <vt:lpstr> 일반적인 프로그램 구조 </vt:lpstr>
      <vt:lpstr> 일반적인 프로그램 구조 (모듈화) </vt:lpstr>
      <vt:lpstr> C 언어 구조 : C 프로그램은 여러 개의 함수로 구성</vt:lpstr>
      <vt:lpstr>Hello world!</vt:lpstr>
      <vt:lpstr> C 언어 구조 : C 프로그램은 여러 개의 함수로 구성</vt:lpstr>
      <vt:lpstr> C 프로그램 실행 순서</vt:lpstr>
      <vt:lpstr>변수와 상수 </vt:lpstr>
      <vt:lpstr> 주석(comment)</vt:lpstr>
      <vt:lpstr> 예약어(keyword)(1983 ANSI C)</vt:lpstr>
      <vt:lpstr> 식별자(identifier)</vt:lpstr>
      <vt:lpstr>상수(constant)</vt:lpstr>
      <vt:lpstr> 변수(variable)</vt:lpstr>
      <vt:lpstr> 연산자(operator)</vt:lpstr>
      <vt:lpstr> 표현식(expression)</vt:lpstr>
      <vt:lpstr> 문장(statement)</vt:lpstr>
      <vt:lpstr> 대입문(assignment statement)</vt:lpstr>
      <vt:lpstr>데이터 타입 (data types)</vt:lpstr>
      <vt:lpstr> 목차</vt:lpstr>
      <vt:lpstr> 데이터 타입(data type)이란?</vt:lpstr>
      <vt:lpstr> 변수 선언</vt:lpstr>
      <vt:lpstr> C 기본 데이터 타입(data type)</vt:lpstr>
      <vt:lpstr>정수형</vt:lpstr>
      <vt:lpstr> 문자형은 왜 정수형일까?</vt:lpstr>
      <vt:lpstr> 부동소수형</vt:lpstr>
      <vt:lpstr> sizeof 연산자</vt:lpstr>
      <vt:lpstr>전처리와 입출력 함수 </vt:lpstr>
      <vt:lpstr> 목차</vt:lpstr>
      <vt:lpstr> 전처리기(preprocessor)</vt:lpstr>
      <vt:lpstr> 전처리기(preprocessor) : #include</vt:lpstr>
      <vt:lpstr> 전처리기(preprocessor) : #define</vt:lpstr>
      <vt:lpstr> printf 함수 : 여러 개의 다양한 데이터타입을 형식화 시켜 출력하는 함수 </vt:lpstr>
      <vt:lpstr> scanf 함수: 여러 개의 다양한 데이터타입을 한 번에 입력 받을 수 있는 함수</vt:lpstr>
      <vt:lpstr>예제 : 마일(mile)을 킬로미터(kilometer)로 변환</vt:lpstr>
      <vt:lpstr>예제 : 마일(mile)을 킬로미터(kilometer)로 변환</vt:lpstr>
      <vt:lpstr>슬라이드 38</vt:lpstr>
      <vt:lpstr>마일(mile)을 킬로미터(kilometer)로 변환 예제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user</cp:lastModifiedBy>
  <cp:revision>659</cp:revision>
  <cp:lastPrinted>2016-10-25T08:14:24Z</cp:lastPrinted>
  <dcterms:created xsi:type="dcterms:W3CDTF">2016-10-21T02:21:15Z</dcterms:created>
  <dcterms:modified xsi:type="dcterms:W3CDTF">2017-09-12T01:34:15Z</dcterms:modified>
</cp:coreProperties>
</file>