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sldIdLst>
    <p:sldId id="256" r:id="rId2"/>
    <p:sldId id="293" r:id="rId3"/>
    <p:sldId id="328" r:id="rId4"/>
    <p:sldId id="351" r:id="rId5"/>
    <p:sldId id="355" r:id="rId6"/>
    <p:sldId id="354" r:id="rId7"/>
    <p:sldId id="347" r:id="rId8"/>
    <p:sldId id="349" r:id="rId9"/>
    <p:sldId id="350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DA4855"/>
    <a:srgbClr val="0C4CA3"/>
    <a:srgbClr val="FF6699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716" autoAdjust="0"/>
  </p:normalViewPr>
  <p:slideViewPr>
    <p:cSldViewPr snapToGrid="0">
      <p:cViewPr varScale="1">
        <p:scale>
          <a:sx n="96" d="100"/>
          <a:sy n="96" d="100"/>
        </p:scale>
        <p:origin x="-108" y="-306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BB6E900-CBC3-4076-8249-2762689D1A7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03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함수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070" y="327099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 정리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732" y="1055571"/>
            <a:ext cx="10649127" cy="4547841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변수</a:t>
            </a:r>
            <a:r>
              <a:rPr lang="en-US" altLang="ko-KR" dirty="0" smtClean="0">
                <a:latin typeface="Consolas" panose="020B0609020204030204" pitchFamily="49" charset="0"/>
              </a:rPr>
              <a:t>(variable)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프로그램에서 데이터를 저장하는 공간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dirty="0" smtClean="0">
                <a:latin typeface="Consolas" panose="020B0609020204030204" pitchFamily="49" charset="0"/>
              </a:rPr>
              <a:t>(variable name)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선언된 변수의 메모리에 붙여진 이름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</a:rPr>
              <a:t>변수명에</a:t>
            </a:r>
            <a:r>
              <a:rPr lang="ko-KR" altLang="en-US" dirty="0" smtClean="0">
                <a:latin typeface="Consolas" panose="020B0609020204030204" pitchFamily="49" charset="0"/>
              </a:rPr>
              <a:t> 다른 값을 대입하면 예전 값은 지워지고 새로운 값을 저장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a=10; a=100;)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데이터 타입</a:t>
            </a:r>
            <a:r>
              <a:rPr lang="en-US" altLang="ko-KR" dirty="0">
                <a:latin typeface="Consolas" panose="020B0609020204030204" pitchFamily="49" charset="0"/>
              </a:rPr>
              <a:t>(data types, </a:t>
            </a:r>
            <a:r>
              <a:rPr lang="ko-KR" altLang="en-US" dirty="0" err="1">
                <a:latin typeface="Consolas" panose="020B0609020204030204" pitchFamily="49" charset="0"/>
              </a:rPr>
              <a:t>자료유형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자료형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변수를 선언할 때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변수의 특성에 적합한 메모리를 할당하도록 만들어 놓은 </a:t>
            </a:r>
            <a:r>
              <a:rPr lang="ko-KR" altLang="en-US" dirty="0" err="1">
                <a:latin typeface="Consolas" panose="020B0609020204030204" pitchFamily="49" charset="0"/>
              </a:rPr>
              <a:t>예약어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예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, char, double)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070" y="327099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 정리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8802" y="1160287"/>
            <a:ext cx="10118737" cy="45478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함수</a:t>
            </a:r>
            <a:r>
              <a:rPr lang="en-US" altLang="ko-KR" dirty="0" smtClean="0">
                <a:latin typeface="Consolas" panose="020B0609020204030204" pitchFamily="49" charset="0"/>
              </a:rPr>
              <a:t>(function, </a:t>
            </a:r>
            <a:r>
              <a:rPr lang="ko-KR" altLang="en-US" dirty="0" smtClean="0">
                <a:latin typeface="Consolas" panose="020B0609020204030204" pitchFamily="49" charset="0"/>
              </a:rPr>
              <a:t>모듈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</a:t>
            </a:r>
            <a:r>
              <a:rPr lang="en-US" altLang="ko-KR" dirty="0" smtClean="0">
                <a:latin typeface="Consolas" panose="020B0609020204030204" pitchFamily="49" charset="0"/>
              </a:rPr>
              <a:t>(C++, Java))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프로그램에서 기능별로 나누고 독립적으로 실행할 수 있는 프로그램 단위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함수 정의</a:t>
            </a:r>
            <a:r>
              <a:rPr lang="en-US" altLang="ko-KR" dirty="0" smtClean="0">
                <a:latin typeface="Consolas" panose="020B0609020204030204" pitchFamily="49" charset="0"/>
              </a:rPr>
              <a:t>(function definition)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함수를 만드는 것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HY울릉도M" panose="02030600000101010101" pitchFamily="18" charset="-127"/>
              </a:rPr>
              <a:t>함수 </a:t>
            </a:r>
            <a:r>
              <a:rPr lang="ko-KR" altLang="en-US" dirty="0" smtClean="0">
                <a:latin typeface="HY울릉도M" panose="02030600000101010101" pitchFamily="18" charset="-127"/>
              </a:rPr>
              <a:t>원형</a:t>
            </a:r>
            <a:r>
              <a:rPr lang="en-US" altLang="ko-KR" dirty="0">
                <a:latin typeface="Consolas" panose="020B0609020204030204" pitchFamily="49" charset="0"/>
              </a:rPr>
              <a:t>(function prototype, </a:t>
            </a:r>
            <a:r>
              <a:rPr lang="ko-KR" altLang="en-US" dirty="0">
                <a:latin typeface="Consolas" panose="020B0609020204030204" pitchFamily="49" charset="0"/>
              </a:rPr>
              <a:t>함수 선언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1800" dirty="0">
                <a:latin typeface="HY울릉도M" panose="02030600000101010101" pitchFamily="18" charset="-127"/>
              </a:rPr>
              <a:t>함수를 사용</a:t>
            </a:r>
            <a:r>
              <a:rPr lang="en-US" altLang="ko-KR" sz="1800" dirty="0">
                <a:latin typeface="HY울릉도M" panose="02030600000101010101" pitchFamily="18" charset="-127"/>
              </a:rPr>
              <a:t>(</a:t>
            </a:r>
            <a:r>
              <a:rPr lang="ko-KR" altLang="en-US" sz="1800" dirty="0">
                <a:latin typeface="HY울릉도M" panose="02030600000101010101" pitchFamily="18" charset="-127"/>
              </a:rPr>
              <a:t>호출</a:t>
            </a:r>
            <a:r>
              <a:rPr lang="en-US" altLang="ko-KR" sz="1800" dirty="0">
                <a:latin typeface="HY울릉도M" panose="02030600000101010101" pitchFamily="18" charset="-127"/>
              </a:rPr>
              <a:t>)</a:t>
            </a:r>
            <a:r>
              <a:rPr lang="ko-KR" altLang="en-US" sz="1800" dirty="0">
                <a:latin typeface="HY울릉도M" panose="02030600000101010101" pitchFamily="18" charset="-127"/>
              </a:rPr>
              <a:t>하기 이전에 함수의 머리</a:t>
            </a:r>
            <a:r>
              <a:rPr lang="en-US" altLang="ko-KR" sz="1800" dirty="0">
                <a:latin typeface="HY울릉도M" panose="02030600000101010101" pitchFamily="18" charset="-127"/>
              </a:rPr>
              <a:t>(</a:t>
            </a:r>
            <a:r>
              <a:rPr lang="ko-KR" altLang="en-US" sz="1800" dirty="0">
                <a:latin typeface="HY울릉도M" panose="02030600000101010101" pitchFamily="18" charset="-127"/>
              </a:rPr>
              <a:t>헤더</a:t>
            </a:r>
            <a:r>
              <a:rPr lang="en-US" altLang="ko-KR" sz="1800" dirty="0">
                <a:latin typeface="HY울릉도M" panose="02030600000101010101" pitchFamily="18" charset="-127"/>
              </a:rPr>
              <a:t>) </a:t>
            </a:r>
            <a:r>
              <a:rPr lang="ko-KR" altLang="en-US" sz="1800" dirty="0">
                <a:latin typeface="HY울릉도M" panose="02030600000101010101" pitchFamily="18" charset="-127"/>
              </a:rPr>
              <a:t>부분을 기술하는 단계</a:t>
            </a:r>
            <a:endParaRPr lang="ko-KR" altLang="en-US" sz="1600" dirty="0">
              <a:latin typeface="HY울릉도M" panose="02030600000101010101" pitchFamily="18" charset="-127"/>
            </a:endParaRPr>
          </a:p>
          <a:p>
            <a:pPr marL="342900" lvl="1" indent="0">
              <a:buNone/>
            </a:pP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6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038158" y="2792192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함수와 매개변수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286155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562784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매개변수 없는 함수 만들기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매개변수 있는 함수 만들기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지역 변수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함수 호출 방법</a:t>
            </a:r>
            <a:endParaRPr lang="en-US" altLang="ko-KR" sz="22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6730590" y="1517744"/>
            <a:ext cx="5102822" cy="4421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165" y="1467505"/>
            <a:ext cx="5348417" cy="4421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744" y="332236"/>
            <a:ext cx="8229600" cy="634082"/>
          </a:xfrm>
        </p:spPr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매개변수 없는 함수 만들기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354" y="2779199"/>
            <a:ext cx="288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void main()</a:t>
            </a:r>
            <a:endParaRPr lang="ko-KR" altLang="en-US" sz="20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98463" y="2982519"/>
            <a:ext cx="3455793" cy="220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(“Hello C!”);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return;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4946" y="2536690"/>
            <a:ext cx="279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void hello()</a:t>
            </a:r>
            <a:endParaRPr lang="ko-KR" altLang="en-US" sz="20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endCxn id="25" idx="1"/>
          </p:cNvCxnSpPr>
          <p:nvPr/>
        </p:nvCxnSpPr>
        <p:spPr>
          <a:xfrm flipV="1">
            <a:off x="3487271" y="2736745"/>
            <a:ext cx="4467675" cy="1279444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9725" y="3162172"/>
            <a:ext cx="3121630" cy="220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hello(); //</a:t>
            </a:r>
            <a:r>
              <a:rPr lang="ko-KR" alt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함수호출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3754" y="1841281"/>
            <a:ext cx="498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void hello(void) //</a:t>
            </a:r>
            <a:r>
              <a:rPr lang="ko-KR" altLang="en-US" sz="2000" b="1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함수원형</a:t>
            </a:r>
            <a:endParaRPr lang="ko-KR" altLang="en-US" sz="20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98463" y="2062040"/>
            <a:ext cx="22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//</a:t>
            </a:r>
            <a:r>
              <a:rPr lang="ko-KR" altLang="en-US" sz="20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함수 정의</a:t>
            </a:r>
            <a:endParaRPr lang="ko-KR" altLang="en-US" sz="20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endCxn id="31" idx="3"/>
          </p:cNvCxnSpPr>
          <p:nvPr/>
        </p:nvCxnSpPr>
        <p:spPr>
          <a:xfrm flipH="1">
            <a:off x="3811355" y="3949550"/>
            <a:ext cx="4421272" cy="314882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44536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 만들기</a:t>
            </a:r>
            <a:endParaRPr lang="en-US" altLang="ko-KR" sz="28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3249-1BE8-4085-9310-CE9B46A4DA2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27237" y="966844"/>
            <a:ext cx="5038265" cy="54522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HY울릉도M" panose="02030600000101010101" pitchFamily="18" charset="-127"/>
              </a:rPr>
              <a:t>// 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#include &lt;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main(void)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sum=0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solidFill>
                  <a:srgbClr val="3013D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(“%d %d”,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b); </a:t>
            </a:r>
            <a:r>
              <a:rPr lang="en-US" altLang="ko-KR" sz="2000" b="1" spc="-150" dirty="0" smtClean="0">
                <a:solidFill>
                  <a:srgbClr val="3013DB"/>
                </a:solidFill>
                <a:latin typeface="Consolas" panose="020B0609020204030204" pitchFamily="49" charset="0"/>
              </a:rPr>
              <a:t>// 10 20</a:t>
            </a:r>
            <a:endParaRPr lang="en-US" altLang="ko-KR" sz="2000" b="1" spc="-150" dirty="0">
              <a:solidFill>
                <a:srgbClr val="3013DB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sum = a + b;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("%d + %d = %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d \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n", a, b, sum);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712" y="2861522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3098" y="2963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8046" y="2547040"/>
            <a:ext cx="180020" cy="461579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8634" y="225103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30837" y="2620372"/>
            <a:ext cx="252031" cy="241151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8271" y="1470256"/>
            <a:ext cx="3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address : </a:t>
            </a:r>
            <a:r>
              <a:rPr lang="ko-KR" altLang="en-US" sz="1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컴파일 할 때마다 주소 값이 달라짐</a:t>
            </a:r>
            <a:r>
              <a:rPr lang="en-US" altLang="ko-KR" sz="1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954258" y="2206721"/>
            <a:ext cx="8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</a:t>
            </a:r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 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8271" y="2299053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6487620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03712" y="3886518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3098" y="3988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75497" y="4229735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129292" y="3988057"/>
            <a:ext cx="5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&amp;b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3107" y="4065001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6487624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243563" y="1112506"/>
            <a:ext cx="3784483" cy="4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</a:t>
            </a:r>
            <a:r>
              <a:rPr lang="ko-KR" altLang="en-US" sz="2000" dirty="0"/>
              <a:t>에서 변수는 데이터 저장 공간</a:t>
            </a:r>
            <a:endParaRPr lang="en-US" altLang="ko-KR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55256" y="2107933"/>
            <a:ext cx="513510" cy="664143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263" y="178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변수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44967" y="3195969"/>
            <a:ext cx="1029444" cy="4272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117" y="2997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변수명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1787" y="113185"/>
            <a:ext cx="349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Consolas" panose="020B0609020204030204" pitchFamily="49" charset="0"/>
              </a:rPr>
              <a:t>\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n : newline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삽입 키보드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5945" y="68367"/>
            <a:ext cx="476250" cy="56197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121785" y="490494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&amp;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: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주소 연산자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87986" y="4949613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0138" y="50759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004796" y="1831478"/>
            <a:ext cx="22152" cy="52510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83750" y="5326714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433136" y="5085036"/>
            <a:ext cx="87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&amp;sum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1360" y="5161980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6487628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712763" y="3257566"/>
            <a:ext cx="1803540" cy="37566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662751" y="3257566"/>
            <a:ext cx="1875867" cy="86597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612725" y="3276349"/>
            <a:ext cx="1903578" cy="195530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910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6737911" y="1514576"/>
            <a:ext cx="5102822" cy="4421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333" y="1514576"/>
            <a:ext cx="5348417" cy="4421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744" y="332236"/>
            <a:ext cx="8229600" cy="634082"/>
          </a:xfrm>
        </p:spPr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매개변수 있는 함수 만들기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0490" y="2657648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5906" y="27070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2447" y="3647620"/>
            <a:ext cx="42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0718" y="2195983"/>
            <a:ext cx="288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  <a:endParaRPr lang="ko-KR" altLang="en-US" sz="24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90490" y="3489884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7642" y="213189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add(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a, </a:t>
            </a:r>
            <a:r>
              <a:rPr lang="en-US" altLang="ko-KR" sz="2400" b="1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b)</a:t>
            </a:r>
            <a:endParaRPr lang="ko-KR" altLang="en-US" sz="2400" b="1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48912" y="2593558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77301" y="2602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51047" y="3457655"/>
            <a:ext cx="42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48912" y="3425794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22812" y="2278611"/>
            <a:ext cx="207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by value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37911" y="5613250"/>
            <a:ext cx="24096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</a:t>
            </a:r>
            <a:r>
              <a:rPr lang="ko-KR" altLang="en-US" sz="16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개 값만 리턴 가능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1861" y="4484597"/>
            <a:ext cx="68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69468" y="4381810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30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81369" y="4415774"/>
            <a:ext cx="68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748976" y="4312987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30</a:t>
            </a:r>
            <a:endParaRPr lang="ko-KR" altLang="en-US" sz="2000" b="1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038700" y="2519647"/>
            <a:ext cx="985379" cy="1176208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232515" y="2651817"/>
            <a:ext cx="3293694" cy="2411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b="1" spc="-15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a=0, b=0, sum=0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spc="-1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spc="-15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(“%d %d”, &amp;a, &amp;b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);// </a:t>
            </a: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spcAft>
                <a:spcPts val="1200"/>
              </a:spcAft>
            </a:pP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sum = add(a, b);</a:t>
            </a:r>
            <a:endParaRPr lang="en-US" altLang="ko-KR" sz="1600" b="1" spc="-1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spc="-15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("%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d+%d=%d\n</a:t>
            </a:r>
            <a:r>
              <a:rPr lang="en-US" altLang="ko-KR" sz="1600" b="1" spc="-150" dirty="0">
                <a:solidFill>
                  <a:schemeClr val="tx1"/>
                </a:solidFill>
                <a:latin typeface="Consolas" panose="020B0609020204030204" pitchFamily="49" charset="0"/>
              </a:rPr>
              <a:t>", a, b, sum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55147" y="2655083"/>
            <a:ext cx="3045079" cy="2411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sum = 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+ b;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return sum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75410" y="2512224"/>
            <a:ext cx="1997666" cy="463551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3485969" y="2496466"/>
            <a:ext cx="5084375" cy="1412018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891035" y="2496466"/>
            <a:ext cx="6063517" cy="1581799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46988" y="1561544"/>
            <a:ext cx="5528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함수 안에서 선언된 변수는 함수 안에서만 쓸 수 있음</a:t>
            </a:r>
            <a:r>
              <a:rPr lang="en-US" altLang="ko-KR" sz="12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ko-KR" altLang="en-US" sz="12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지역변수 규칙</a:t>
            </a:r>
            <a:r>
              <a:rPr lang="en-US" altLang="ko-KR" sz="12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86166" y="2799419"/>
            <a:ext cx="49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54153" y="3506712"/>
            <a:ext cx="49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08850" y="2249103"/>
            <a:ext cx="909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21535" y="4109285"/>
            <a:ext cx="3258141" cy="246409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225649" y="3394434"/>
            <a:ext cx="2506236" cy="1090163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035100" y="4273057"/>
            <a:ext cx="49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30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6213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2752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언어 구조 </a:t>
            </a:r>
            <a:r>
              <a:rPr lang="en-US" altLang="ko-KR" dirty="0" smtClean="0"/>
              <a:t>: </a:t>
            </a:r>
            <a:r>
              <a:rPr lang="en-US" altLang="ko-KR" sz="2800" dirty="0" smtClean="0"/>
              <a:t>C </a:t>
            </a:r>
            <a:r>
              <a:rPr lang="ko-KR" altLang="en-US" sz="2800" dirty="0" smtClean="0"/>
              <a:t>프로그램은 여러 개의 함수로 구성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950613" y="769570"/>
            <a:ext cx="7986471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6066" y="1528719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0020" y="1115596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460137" y="131759"/>
            <a:ext cx="2487419" cy="927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(function) = </a:t>
            </a: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모듈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독립적으로 수행할 수 있는 프로그램 단위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60137" y="1246875"/>
            <a:ext cx="2487419" cy="193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표준 입출력 함수를 사용하기 위해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stdio.h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 파일을 소스코드에 포함시킴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입력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scanf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출력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헤더파일에는 일반적으로 함수의 원형이 들어 있음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26376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1899" y="2625197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732" y="3568310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732" y="5075633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653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930020" y="2560564"/>
            <a:ext cx="2879002" cy="22345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a, b, sum;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 %d”, &amp;a, &amp;b);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18585" y="5036178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return x + y;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57203" y="1115596"/>
            <a:ext cx="1972817" cy="411606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950228" y="2291921"/>
            <a:ext cx="1979792" cy="134102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68869" y="2560565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9548" y="3378121"/>
            <a:ext cx="1970472" cy="1213148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75541" y="5012379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48113" y="5798790"/>
            <a:ext cx="1988579" cy="391855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460137" y="5160592"/>
            <a:ext cx="2487419" cy="43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460136" y="3484660"/>
            <a:ext cx="2487419" cy="1106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C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함수에서 시작해서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함수로 끝남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713552" y="1527202"/>
            <a:ext cx="1746585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9" idx="1"/>
          </p:cNvCxnSpPr>
          <p:nvPr/>
        </p:nvCxnSpPr>
        <p:spPr>
          <a:xfrm>
            <a:off x="7369521" y="2953927"/>
            <a:ext cx="2090615" cy="10840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8" idx="1"/>
          </p:cNvCxnSpPr>
          <p:nvPr/>
        </p:nvCxnSpPr>
        <p:spPr>
          <a:xfrm>
            <a:off x="8034145" y="5232479"/>
            <a:ext cx="1425992" cy="1453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46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2752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프로그램 실행 순서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950613" y="769570"/>
            <a:ext cx="7986471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6066" y="1528719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0020" y="1115596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   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482539" y="2584934"/>
            <a:ext cx="2487419" cy="193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 순서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위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아래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왼쪽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오른쪽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함수에서 시작해서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함수로 끝남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6376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1899" y="2625197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732" y="3568310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732" y="5075633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653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961420" y="2551281"/>
            <a:ext cx="2879002" cy="2030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 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시작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(1)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 b, 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2)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 %d”, &amp;a, &amp;b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3)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(4)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(8)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 0;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(9)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 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종료</a:t>
            </a:r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18585" y="5036178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(5)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return x + y;  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(6)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57203" y="1115596"/>
            <a:ext cx="1972817" cy="411606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950228" y="2291921"/>
            <a:ext cx="1979792" cy="134102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68869" y="2560565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9548" y="3378121"/>
            <a:ext cx="1970472" cy="1213148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75541" y="5012379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48113" y="5798790"/>
            <a:ext cx="1988579" cy="391855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482064" y="5416518"/>
            <a:ext cx="2487419" cy="43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8393402" y="1270369"/>
            <a:ext cx="181069" cy="829326"/>
          </a:xfrm>
          <a:prstGeom prst="downArrow">
            <a:avLst/>
          </a:prstGeom>
          <a:solidFill>
            <a:srgbClr val="DA48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>
            <a:off x="7626485" y="3667328"/>
            <a:ext cx="503527" cy="1493264"/>
          </a:xfrm>
          <a:prstGeom prst="curvedLeftArrow">
            <a:avLst/>
          </a:prstGeom>
          <a:solidFill>
            <a:srgbClr val="DA4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왼쪽으로 구부러진 화살표 31"/>
          <p:cNvSpPr/>
          <p:nvPr/>
        </p:nvSpPr>
        <p:spPr>
          <a:xfrm rot="10800000">
            <a:off x="5581173" y="3575916"/>
            <a:ext cx="469368" cy="2115459"/>
          </a:xfrm>
          <a:prstGeom prst="curvedLeftArrow">
            <a:avLst/>
          </a:prstGeom>
          <a:solidFill>
            <a:srgbClr val="DA4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4007" y="340913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(7)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893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070" y="327099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 정리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8779" y="1223040"/>
            <a:ext cx="10118737" cy="45478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</a:rPr>
              <a:t>parameter, </a:t>
            </a:r>
            <a:r>
              <a:rPr lang="ko-KR" altLang="en-US" dirty="0" smtClean="0">
                <a:latin typeface="Consolas" panose="020B0609020204030204" pitchFamily="49" charset="0"/>
              </a:rPr>
              <a:t>인자</a:t>
            </a:r>
            <a:r>
              <a:rPr lang="en-US" altLang="ko-KR" dirty="0" smtClean="0">
                <a:latin typeface="Consolas" panose="020B0609020204030204" pitchFamily="49" charset="0"/>
              </a:rPr>
              <a:t>,argument)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함수와 함수 사이에 주고 받는 값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예</a:t>
            </a:r>
            <a:r>
              <a:rPr lang="en-US" altLang="ko-KR" dirty="0" smtClean="0">
                <a:latin typeface="Consolas" panose="020B0609020204030204" pitchFamily="49" charset="0"/>
              </a:rPr>
              <a:t>:</a:t>
            </a:r>
            <a:r>
              <a:rPr lang="ko-KR" altLang="en-US" dirty="0" err="1" smtClean="0">
                <a:latin typeface="Consolas" panose="020B0609020204030204" pitchFamily="49" charset="0"/>
              </a:rPr>
              <a:t>변수값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상수값</a:t>
            </a:r>
            <a:r>
              <a:rPr lang="ko-KR" altLang="en-US" dirty="0" smtClean="0">
                <a:latin typeface="Consolas" panose="020B0609020204030204" pitchFamily="49" charset="0"/>
              </a:rPr>
              <a:t> 등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변수</a:t>
            </a:r>
            <a:r>
              <a:rPr lang="en-US" altLang="ko-KR" dirty="0" smtClean="0">
                <a:latin typeface="Consolas" panose="020B0609020204030204" pitchFamily="49" charset="0"/>
              </a:rPr>
              <a:t>(variable)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프로그램에서 데이터를 저장하는 공간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지역변수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ko-KR" altLang="en-US" dirty="0" smtClean="0">
                <a:latin typeface="Consolas" panose="020B0609020204030204" pitchFamily="49" charset="0"/>
              </a:rPr>
              <a:t>함수 지역 안에서 선언된 변수는 다른 변수에서 그 내용을 보거나 수정 할 수 없음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9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286155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562784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함수의 개념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함수의 종류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함수의 정의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사용자 정의 함수 만들기</a:t>
            </a:r>
            <a:endParaRPr lang="en-US" altLang="ko-KR" sz="2400" dirty="0" smtClean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함수 호출 방법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286155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562784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함수 호출 방법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값에 의한 호출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주소에 의한 호출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1"/>
            <a:endParaRPr lang="en-US" altLang="ko-KR" sz="26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845" y="179607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프로그래밍 교육 방법</a:t>
            </a:r>
            <a:endParaRPr lang="ko-KR" altLang="en-US" spc="-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802" y="1347858"/>
            <a:ext cx="1975293" cy="1059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6167" y="3329431"/>
            <a:ext cx="3718030" cy="197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1074" y="1347858"/>
            <a:ext cx="1986247" cy="1065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2099" y="1340365"/>
            <a:ext cx="1775571" cy="1067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845" y="1347858"/>
            <a:ext cx="1940731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590400" y="6417840"/>
            <a:ext cx="3530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Comic Sans MS" panose="030F0702030302020204" pitchFamily="66" charset="0"/>
              </a:rPr>
              <a:t>http://cafe.naver.com/sdhpro/1555944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615" y="1347859"/>
            <a:ext cx="1801939" cy="10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09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95057" y="1919335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4041" y="1453930"/>
            <a:ext cx="2861187" cy="4802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603079" y="225995"/>
            <a:ext cx="2990163" cy="12279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문제 해결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problem solving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00482" y="209579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5650" y="21439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8643" y="209371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0270" y="2134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483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0316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0149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5650" y="28816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0483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0316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49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5650" y="3628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8977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8810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8643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9615" y="4983263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0010 90 90 90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0020 88 90 89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0030 80 82 81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0040 79 79 79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0050 70 70 70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제목 2"/>
          <p:cNvSpPr txBox="1">
            <a:spLocks/>
          </p:cNvSpPr>
          <p:nvPr/>
        </p:nvSpPr>
        <p:spPr>
          <a:xfrm>
            <a:off x="1174037" y="1156182"/>
            <a:ext cx="268274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입력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4416" y="1854452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72734" y="2165355"/>
            <a:ext cx="603920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50529" y="22277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8454416" y="1129442"/>
            <a:ext cx="266172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문제 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출력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4036" y="4920643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input.txt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98392" y="2924342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70618" y="29859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en-US" altLang="ko-KR" dirty="0" smtClean="0">
                <a:latin typeface="Consolas" panose="020B0609020204030204" pitchFamily="49" charset="0"/>
              </a:rPr>
              <a:t>1_sum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98392" y="3744217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0618" y="38058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775734" y="4727805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A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81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C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C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4050" y="4665185"/>
            <a:ext cx="130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output.txt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7701938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017792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20633" y="151495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85696" y="3054551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1529" y="3997664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09063" y="5003739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5696" y="2083625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3501" y="94400"/>
            <a:ext cx="1481914" cy="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28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8805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 호출 방법 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426666" y="769570"/>
            <a:ext cx="3979733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02429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60963" y="3255745"/>
            <a:ext cx="2111137" cy="850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785" y="5075633"/>
            <a:ext cx="2111137" cy="891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add()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706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360963" y="1424279"/>
            <a:ext cx="2111137" cy="1662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라이브러리</a:t>
            </a:r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pintf</a:t>
            </a:r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 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canf</a:t>
            </a:r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7300" y="2411830"/>
            <a:ext cx="2111137" cy="3316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사용자 정의 함수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main()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  </a:t>
            </a:r>
            <a:r>
              <a:rPr lang="en-US" altLang="ko-KR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add();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swap();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add();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    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17977" y="1424279"/>
            <a:ext cx="2111137" cy="2493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라이브러리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46713" y="4127482"/>
            <a:ext cx="2111137" cy="891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사용자 정의 함수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add()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83528" y="5282659"/>
            <a:ext cx="2111137" cy="891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사용자 정의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swap()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365860" y="3085663"/>
            <a:ext cx="1980853" cy="41569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82050" y="4070138"/>
            <a:ext cx="2135927" cy="98352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390062" y="3677930"/>
            <a:ext cx="1956651" cy="87023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60479" y="2115637"/>
            <a:ext cx="1854869" cy="7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pintf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  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36009" y="3085663"/>
            <a:ext cx="1879339" cy="720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 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  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182050" y="4139661"/>
            <a:ext cx="2164663" cy="796248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8420" y="4390050"/>
            <a:ext cx="2201478" cy="917381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08420" y="4576275"/>
            <a:ext cx="2275108" cy="1568229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127003" y="4244551"/>
            <a:ext cx="2166184" cy="529472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126827" y="4878913"/>
            <a:ext cx="2191150" cy="81335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7466080" y="2164906"/>
            <a:ext cx="1851897" cy="2930211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459685" y="2911885"/>
            <a:ext cx="1876699" cy="2350228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>
            <a:off x="4819696" y="3562041"/>
            <a:ext cx="832513" cy="712120"/>
          </a:xfrm>
          <a:prstGeom prst="rightArrow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4391" y="50478"/>
            <a:ext cx="1481914" cy="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8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635" y="286155"/>
            <a:ext cx="10919012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일상 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 처리를 위한 주요</a:t>
            </a:r>
            <a:r>
              <a:rPr lang="en-US" altLang="ko-KR" dirty="0"/>
              <a:t> </a:t>
            </a:r>
            <a:r>
              <a:rPr lang="ko-KR" altLang="en-US" dirty="0" smtClean="0"/>
              <a:t>함수 만들기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51" y="1654178"/>
            <a:ext cx="4240306" cy="3295172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200" dirty="0" smtClean="0"/>
              <a:t>성적 처리 특성 분석</a:t>
            </a:r>
            <a:endParaRPr lang="en-US" altLang="ko-KR" sz="2200" dirty="0" smtClean="0"/>
          </a:p>
          <a:p>
            <a:pPr marL="285750" indent="-285750"/>
            <a:r>
              <a:rPr lang="ko-KR" altLang="en-US" sz="2000" dirty="0" smtClean="0"/>
              <a:t>총점 구하기 </a:t>
            </a:r>
            <a:r>
              <a:rPr lang="en-US" altLang="ko-KR" sz="2000" dirty="0" smtClean="0"/>
              <a:t>( add() )</a:t>
            </a:r>
          </a:p>
          <a:p>
            <a:pPr marL="285750" indent="-285750"/>
            <a:r>
              <a:rPr lang="ko-KR" altLang="en-US" sz="2000" dirty="0" smtClean="0"/>
              <a:t>총점을 반영하여 성적순으로 정렬 하기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smtClean="0"/>
              <a:t>정렬을 위해 두 변수의 값을 서로 바꾸는 함수 필요</a:t>
            </a:r>
            <a:r>
              <a:rPr lang="en-US" altLang="ko-KR" sz="2000" dirty="0" smtClean="0"/>
              <a:t>(swap())</a:t>
            </a:r>
          </a:p>
          <a:p>
            <a:pPr marL="285750" indent="-285750"/>
            <a:endParaRPr lang="en-US" altLang="ko-KR" sz="2000" dirty="0" smtClean="0">
              <a:latin typeface="HY울릉도M" panose="02030600000101010101" pitchFamily="18" charset="-127"/>
            </a:endParaRPr>
          </a:p>
          <a:p>
            <a:pPr marL="285750" indent="-285750"/>
            <a:endParaRPr lang="en-US" altLang="ko-KR" sz="2000" dirty="0">
              <a:latin typeface="HY울릉도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4913" y="1195033"/>
            <a:ext cx="6866936" cy="27124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67482" y="4087906"/>
            <a:ext cx="3057473" cy="2250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swap( )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8776" y="4942999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239" y="50026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49611" y="4942999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8074" y="50026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2" name="구부러진 연결선 11"/>
          <p:cNvCxnSpPr>
            <a:stCxn id="7" idx="0"/>
            <a:endCxn id="9" idx="0"/>
          </p:cNvCxnSpPr>
          <p:nvPr/>
        </p:nvCxnSpPr>
        <p:spPr>
          <a:xfrm rot="5400000" flipH="1" flipV="1">
            <a:off x="6733476" y="4417582"/>
            <a:ext cx="12700" cy="10508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57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635" y="286155"/>
            <a:ext cx="10919012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생각 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 변수 값을 서로 바꾸려면 </a:t>
            </a:r>
            <a:r>
              <a:rPr lang="en-US" altLang="ko-KR" dirty="0" smtClean="0"/>
              <a:t>?</a:t>
            </a:r>
            <a:endParaRPr lang="ko-KR" altLang="en-US" spc="-300" dirty="0"/>
          </a:p>
        </p:txBody>
      </p:sp>
      <p:sp>
        <p:nvSpPr>
          <p:cNvPr id="6" name="직사각형 5"/>
          <p:cNvSpPr/>
          <p:nvPr/>
        </p:nvSpPr>
        <p:spPr>
          <a:xfrm>
            <a:off x="9126071" y="1127954"/>
            <a:ext cx="2232212" cy="1660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swap( )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2172" y="1375455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635" y="14350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3007" y="1375455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470" y="14350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12" name="구부러진 연결선 11"/>
          <p:cNvCxnSpPr>
            <a:stCxn id="7" idx="0"/>
            <a:endCxn id="9" idx="0"/>
          </p:cNvCxnSpPr>
          <p:nvPr/>
        </p:nvCxnSpPr>
        <p:spPr>
          <a:xfrm rot="5400000" flipH="1" flipV="1">
            <a:off x="1726872" y="850038"/>
            <a:ext cx="12700" cy="10508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3733" y="3786579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196" y="38462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7906" y="3835141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3031" y="38462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63216" y="4869214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642" y="492248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temp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95" y="143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 = 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89412" y="1619743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20163" y="1375455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8626" y="14350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70998" y="1375455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9461" y="14350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29" name="구부러진 연결선 28"/>
          <p:cNvCxnSpPr>
            <a:stCxn id="23" idx="0"/>
            <a:endCxn id="27" idx="0"/>
          </p:cNvCxnSpPr>
          <p:nvPr/>
        </p:nvCxnSpPr>
        <p:spPr>
          <a:xfrm rot="5400000" flipH="1" flipV="1">
            <a:off x="6154863" y="850038"/>
            <a:ext cx="12700" cy="10508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338344" y="1619743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53295" y="23597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 = 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20163" y="2300098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8626" y="235972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0998" y="2300098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9461" y="23597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36" name="구부러진 연결선 35"/>
          <p:cNvCxnSpPr>
            <a:stCxn id="32" idx="0"/>
            <a:endCxn id="34" idx="0"/>
          </p:cNvCxnSpPr>
          <p:nvPr/>
        </p:nvCxnSpPr>
        <p:spPr>
          <a:xfrm rot="5400000" flipH="1" flipV="1">
            <a:off x="6154863" y="1774681"/>
            <a:ext cx="12700" cy="10508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937374" y="1799655"/>
            <a:ext cx="1091252" cy="4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321454" y="2550482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50335" y="4280012"/>
            <a:ext cx="347749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49119" y="3886860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7582" y="39464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85896" y="3931690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08417" y="394648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28602" y="4969495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9730" y="499381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temp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815721" y="4380293"/>
            <a:ext cx="347749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4163470" y="3928039"/>
            <a:ext cx="622426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522853" y="4420267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(1)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58217" y="3964984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66680" y="40246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42390" y="4013546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7515" y="40246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37700" y="5047619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80493" y="50950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temp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24819" y="4458417"/>
            <a:ext cx="347749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765561" y="4523853"/>
            <a:ext cx="448701" cy="52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7208256" y="4024606"/>
            <a:ext cx="534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9636" y="5826806"/>
            <a:ext cx="1096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temp = 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8602" y="5927087"/>
            <a:ext cx="69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 = 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0" name="오른쪽 화살표 89"/>
          <p:cNvSpPr/>
          <p:nvPr/>
        </p:nvSpPr>
        <p:spPr>
          <a:xfrm>
            <a:off x="2493970" y="4468385"/>
            <a:ext cx="833717" cy="5254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1" name="오른쪽 화살표 90"/>
          <p:cNvSpPr/>
          <p:nvPr/>
        </p:nvSpPr>
        <p:spPr>
          <a:xfrm>
            <a:off x="5387753" y="4500065"/>
            <a:ext cx="833717" cy="5254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2107" y="5955703"/>
            <a:ext cx="126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 = temp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3510617" y="4475353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(1)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 flipH="1">
            <a:off x="4221066" y="3489937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(2)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 flipH="1">
            <a:off x="6558217" y="4578113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(1)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 flipH="1">
            <a:off x="7233779" y="3593254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(2)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 flipH="1">
            <a:off x="7921171" y="4710884"/>
            <a:ext cx="4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(3)</a:t>
            </a:r>
            <a:endParaRPr lang="ko-KR" altLang="en-US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25875" y="4351503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34338" y="441112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a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0976710" y="4351503"/>
            <a:ext cx="618565" cy="488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85173" y="441112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b</a:t>
            </a:r>
            <a:endParaRPr lang="ko-KR" altLang="en-US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cxnSp>
        <p:nvCxnSpPr>
          <p:cNvPr id="105" name="구부러진 연결선 104"/>
          <p:cNvCxnSpPr>
            <a:stCxn id="101" idx="0"/>
            <a:endCxn id="103" idx="0"/>
          </p:cNvCxnSpPr>
          <p:nvPr/>
        </p:nvCxnSpPr>
        <p:spPr>
          <a:xfrm rot="5400000" flipH="1" flipV="1">
            <a:off x="10760575" y="3826086"/>
            <a:ext cx="12700" cy="10508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오른쪽 화살표 105"/>
          <p:cNvSpPr/>
          <p:nvPr/>
        </p:nvSpPr>
        <p:spPr>
          <a:xfrm>
            <a:off x="8517779" y="4468385"/>
            <a:ext cx="872337" cy="5254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234" y="348908"/>
            <a:ext cx="11259671" cy="72847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더 생각 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함수를 통해서 두 개의 변수 값을 서로 바꾸려면 </a:t>
            </a:r>
            <a:r>
              <a:rPr lang="en-US" altLang="ko-KR" dirty="0" smtClean="0"/>
              <a:t>?</a:t>
            </a:r>
            <a:endParaRPr lang="ko-KR" altLang="en-US" spc="-300" dirty="0"/>
          </a:p>
        </p:txBody>
      </p:sp>
      <p:sp>
        <p:nvSpPr>
          <p:cNvPr id="17" name="직사각형 16"/>
          <p:cNvSpPr/>
          <p:nvPr/>
        </p:nvSpPr>
        <p:spPr>
          <a:xfrm>
            <a:off x="448233" y="1077380"/>
            <a:ext cx="112596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main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함수에 있는 변수 두 개의 값을 정렬을 위해 서로 바꾸고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싶은데 자주 사용되는 기능이므로</a:t>
            </a:r>
            <a:endParaRPr lang="en-US" altLang="ko-KR" sz="2000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함수를 만들어서 호출하고 싶다면</a:t>
            </a: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?</a:t>
            </a:r>
            <a:endParaRPr lang="en-US" altLang="ko-KR" sz="2000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- </a:t>
            </a:r>
            <a:r>
              <a:rPr lang="ko-KR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HY울릉도M" panose="02030600000101010101" pitchFamily="18" charset="-127"/>
              </a:rPr>
              <a:t>문제 해결 하기 </a:t>
            </a:r>
            <a:endParaRPr lang="en-US" altLang="ko-KR" sz="2400" dirty="0">
              <a:solidFill>
                <a:srgbClr val="3333FF"/>
              </a:solidFill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main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안에서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변수 값을 </a:t>
            </a: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temp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변수를 사용하여 서로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변경하면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바뀌지만</a:t>
            </a: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,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다른 함수로 두 변수 값을 </a:t>
            </a:r>
            <a:endParaRPr lang="en-US" altLang="ko-KR" sz="2000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call </a:t>
            </a:r>
            <a:r>
              <a:rPr lang="en-US" altLang="ko-KR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by value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 보내서 바꾼다면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지역변수 특성상 </a:t>
            </a:r>
            <a:r>
              <a:rPr lang="en-US" altLang="ko-KR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main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함수 영역에 있는 변수 값을 두 개 모두 </a:t>
            </a: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바꿀</a:t>
            </a:r>
            <a:endParaRPr lang="en-US" altLang="ko-KR" sz="2000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수 없음 </a:t>
            </a:r>
            <a:r>
              <a:rPr lang="en-US" altLang="ko-KR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(</a:t>
            </a:r>
            <a:r>
              <a:rPr lang="en-US" altLang="ko-KR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return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은 </a:t>
            </a:r>
            <a:r>
              <a:rPr lang="en-US" altLang="ko-KR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1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개 값만 가지고 올 수 있으므로</a:t>
            </a:r>
            <a:r>
              <a:rPr lang="en-US" altLang="ko-KR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en-US" altLang="ko-KR" sz="2000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그렇다면 </a:t>
            </a:r>
            <a:r>
              <a:rPr lang="ko-KR" altLang="en-US" sz="2000" dirty="0">
                <a:latin typeface="Comic Sans MS" panose="030F0702030302020204" pitchFamily="66" charset="0"/>
                <a:ea typeface="HY울릉도M" panose="02030600000101010101" pitchFamily="18" charset="-127"/>
              </a:rPr>
              <a:t>다른 방법을 찾아보자</a:t>
            </a:r>
            <a:endParaRPr lang="en-US" altLang="ko-KR" sz="2000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8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635" y="286155"/>
            <a:ext cx="10919012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호출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주소에 의한 호출</a:t>
            </a:r>
            <a:r>
              <a:rPr lang="en-US" altLang="ko-KR" dirty="0" smtClean="0"/>
              <a:t>(call by address)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635" y="1014627"/>
            <a:ext cx="11304494" cy="2371806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dirty="0" smtClean="0">
                <a:latin typeface="HY울릉도M" panose="02030600000101010101" pitchFamily="18" charset="-127"/>
              </a:rPr>
              <a:t>해결 방법 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 marL="628650" lvl="1" indent="-285750"/>
            <a:r>
              <a:rPr lang="en-US" altLang="ko-KR" dirty="0" smtClean="0">
                <a:latin typeface="HY울릉도M" panose="02030600000101010101" pitchFamily="18" charset="-127"/>
              </a:rPr>
              <a:t>main </a:t>
            </a:r>
            <a:r>
              <a:rPr lang="ko-KR" altLang="en-US" dirty="0" smtClean="0">
                <a:latin typeface="HY울릉도M" panose="02030600000101010101" pitchFamily="18" charset="-127"/>
              </a:rPr>
              <a:t>함수에 있는 변수의 </a:t>
            </a:r>
            <a:r>
              <a:rPr lang="ko-KR" altLang="en-US" dirty="0" err="1" smtClean="0">
                <a:latin typeface="HY울릉도M" panose="02030600000101010101" pitchFamily="18" charset="-127"/>
              </a:rPr>
              <a:t>주소값을</a:t>
            </a:r>
            <a:r>
              <a:rPr lang="ko-KR" altLang="en-US" dirty="0" smtClean="0">
                <a:latin typeface="HY울릉도M" panose="02030600000101010101" pitchFamily="18" charset="-127"/>
              </a:rPr>
              <a:t> 가지고 </a:t>
            </a:r>
            <a:r>
              <a:rPr lang="en-US" altLang="ko-KR" dirty="0" smtClean="0">
                <a:latin typeface="HY울릉도M" panose="02030600000101010101" pitchFamily="18" charset="-127"/>
              </a:rPr>
              <a:t>swap()</a:t>
            </a:r>
            <a:r>
              <a:rPr lang="ko-KR" altLang="en-US" dirty="0" smtClean="0">
                <a:latin typeface="HY울릉도M" panose="02030600000101010101" pitchFamily="18" charset="-127"/>
              </a:rPr>
              <a:t>함수를 호출하면 </a:t>
            </a:r>
            <a:r>
              <a:rPr lang="en-US" altLang="ko-KR" dirty="0" smtClean="0">
                <a:latin typeface="HY울릉도M" panose="02030600000101010101" pitchFamily="18" charset="-127"/>
              </a:rPr>
              <a:t>swap()</a:t>
            </a:r>
            <a:r>
              <a:rPr lang="ko-KR" altLang="en-US" dirty="0" smtClean="0">
                <a:latin typeface="HY울릉도M" panose="02030600000101010101" pitchFamily="18" charset="-127"/>
              </a:rPr>
              <a:t> 함수에서 </a:t>
            </a:r>
            <a:r>
              <a:rPr lang="en-US" altLang="ko-KR" dirty="0" smtClean="0">
                <a:latin typeface="HY울릉도M" panose="02030600000101010101" pitchFamily="18" charset="-127"/>
              </a:rPr>
              <a:t>main </a:t>
            </a:r>
            <a:r>
              <a:rPr lang="ko-KR" altLang="en-US" dirty="0" smtClean="0">
                <a:latin typeface="HY울릉도M" panose="02030600000101010101" pitchFamily="18" charset="-127"/>
              </a:rPr>
              <a:t>함수의 변수 값을 바꿀 수 있음</a:t>
            </a:r>
            <a:r>
              <a:rPr lang="en-US" altLang="ko-KR" dirty="0" smtClean="0">
                <a:latin typeface="HY울릉도M" panose="02030600000101010101" pitchFamily="18" charset="-127"/>
              </a:rPr>
              <a:t>(</a:t>
            </a:r>
            <a:r>
              <a:rPr lang="ko-KR" altLang="en-US" dirty="0" smtClean="0">
                <a:latin typeface="HY울릉도M" panose="02030600000101010101" pitchFamily="18" charset="-127"/>
              </a:rPr>
              <a:t>포인터 변수 사용</a:t>
            </a:r>
            <a:r>
              <a:rPr lang="en-US" altLang="ko-KR" dirty="0" smtClean="0">
                <a:latin typeface="HY울릉도M" panose="02030600000101010101" pitchFamily="18" charset="-127"/>
              </a:rPr>
              <a:t>)</a:t>
            </a:r>
          </a:p>
          <a:p>
            <a:pPr marL="628650" lvl="1" indent="-285750"/>
            <a:r>
              <a:rPr lang="ko-KR" altLang="en-US" dirty="0" smtClean="0">
                <a:latin typeface="HY울릉도M" panose="02030600000101010101" pitchFamily="18" charset="-127"/>
              </a:rPr>
              <a:t>바꾸기 위해서는 </a:t>
            </a:r>
            <a:r>
              <a:rPr lang="ko-KR" altLang="en-US" dirty="0" err="1" smtClean="0">
                <a:latin typeface="HY울릉도M" panose="02030600000101010101" pitchFamily="18" charset="-127"/>
              </a:rPr>
              <a:t>역참조</a:t>
            </a:r>
            <a:r>
              <a:rPr lang="ko-KR" altLang="en-US" dirty="0" smtClean="0">
                <a:latin typeface="HY울릉도M" panose="02030600000101010101" pitchFamily="18" charset="-127"/>
              </a:rPr>
              <a:t> 연산자를 사용해야 함 </a:t>
            </a:r>
            <a:endParaRPr lang="en-US" altLang="ko-KR" dirty="0">
              <a:latin typeface="HY울릉도M" panose="02030600000101010101" pitchFamily="18" charset="-127"/>
            </a:endParaRPr>
          </a:p>
          <a:p>
            <a:pPr marL="285750" indent="-285750"/>
            <a:endParaRPr lang="en-US" altLang="ko-KR" sz="2000" dirty="0">
              <a:latin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918" y="3287848"/>
            <a:ext cx="8292353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 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: 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주소를 값으로 가지는 변수</a:t>
            </a:r>
            <a:endParaRPr lang="en-US" altLang="ko-KR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주소값을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 저장하기 위해서는 포인터 변수가 필요함</a:t>
            </a:r>
            <a:endParaRPr lang="en-US" altLang="ko-KR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 선언 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: </a:t>
            </a:r>
            <a:r>
              <a:rPr lang="en-US" altLang="ko-KR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 *p, </a:t>
            </a:r>
            <a:r>
              <a:rPr lang="en-US" altLang="ko-KR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 *q 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변수는 </a:t>
            </a:r>
            <a:r>
              <a:rPr lang="ko-KR" altLang="en-US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주소값만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 값으로 가질 수 있음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 *p = &amp;a)</a:t>
            </a:r>
          </a:p>
          <a:p>
            <a:pPr marL="628650" lvl="1" indent="-285750">
              <a:lnSpc>
                <a:spcPct val="150000"/>
              </a:lnSpc>
            </a:pP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P = &amp;a 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 err="1">
                <a:latin typeface="Comic Sans MS" panose="030F0702030302020204" pitchFamily="66" charset="0"/>
                <a:ea typeface="HY울릉도M" panose="02030600000101010101" pitchFamily="18" charset="-127"/>
              </a:rPr>
              <a:t>역참조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 연산자 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: 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 선언 후에 문장 중에 포인터 변수 앞에 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*</a:t>
            </a:r>
            <a:r>
              <a:rPr lang="ko-KR" altLang="en-US" dirty="0">
                <a:latin typeface="Comic Sans MS" panose="030F0702030302020204" pitchFamily="66" charset="0"/>
                <a:ea typeface="HY울릉도M" panose="02030600000101010101" pitchFamily="18" charset="-127"/>
              </a:rPr>
              <a:t>가 오면 </a:t>
            </a:r>
            <a:r>
              <a:rPr lang="en-US" altLang="ko-KR" dirty="0">
                <a:latin typeface="Comic Sans MS" panose="030F0702030302020204" pitchFamily="66" charset="0"/>
                <a:ea typeface="HY울릉도M" panose="02030600000101010101" pitchFamily="18" charset="-127"/>
              </a:rPr>
              <a:t>(*p</a:t>
            </a:r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변수가 가리키는 </a:t>
            </a:r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main </a:t>
            </a: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변수의 값을 변경할 수 있음</a:t>
            </a:r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 </a:t>
            </a:r>
            <a:endParaRPr lang="en-US" altLang="ko-KR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60543" y="3975409"/>
            <a:ext cx="2393576" cy="1338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 *  </a:t>
            </a: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두가지 용법</a:t>
            </a:r>
            <a:endParaRPr lang="en-US" altLang="ko-KR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포인터 변수 선언</a:t>
            </a:r>
            <a:endParaRPr lang="en-US" altLang="ko-KR" dirty="0" smtClean="0">
              <a:latin typeface="Comic Sans MS" panose="030F0702030302020204" pitchFamily="66" charset="0"/>
              <a:ea typeface="HY울릉도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err="1" smtClean="0">
                <a:latin typeface="Comic Sans MS" panose="030F0702030302020204" pitchFamily="66" charset="0"/>
                <a:ea typeface="HY울릉도M" panose="02030600000101010101" pitchFamily="18" charset="-127"/>
              </a:rPr>
              <a:t>역참조</a:t>
            </a:r>
            <a:r>
              <a:rPr lang="ko-KR" altLang="en-US" dirty="0" smtClean="0">
                <a:latin typeface="Comic Sans MS" panose="030F0702030302020204" pitchFamily="66" charset="0"/>
                <a:ea typeface="HY울릉도M" panose="02030600000101010101" pitchFamily="18" charset="-127"/>
              </a:rPr>
              <a:t> 연산자</a:t>
            </a:r>
            <a:endParaRPr lang="en-US" altLang="ko-KR" dirty="0">
              <a:latin typeface="Comic Sans MS" panose="030F0702030302020204" pitchFamily="66" charset="0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77084" y="4049852"/>
            <a:ext cx="340659" cy="327154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1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35" y="66788"/>
            <a:ext cx="11144881" cy="634082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함수호출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방법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주소에 의한 호출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call by address)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12224" y="6040526"/>
            <a:ext cx="2133600" cy="365125"/>
          </a:xfrm>
        </p:spPr>
        <p:txBody>
          <a:bodyPr/>
          <a:lstStyle/>
          <a:p>
            <a:fld id="{02573249-1BE8-4085-9310-CE9B46A4DA2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84095" y="1864653"/>
            <a:ext cx="2509999" cy="2952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11326" y="1937182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10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15" y="194594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3461" y="2801279"/>
            <a:ext cx="424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46825" y="1351505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main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2711326" y="2769418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20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11520" y="1300195"/>
            <a:ext cx="2016224" cy="166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24797" y="794316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int</a:t>
            </a:r>
            <a:r>
              <a:rPr lang="en-US" altLang="ko-KR" sz="2400" b="1" dirty="0"/>
              <a:t> sum(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a,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b)</a:t>
            </a:r>
            <a:endParaRPr lang="ko-KR" altLang="en-US" sz="2400" b="1" dirty="0"/>
          </a:p>
        </p:txBody>
      </p:sp>
      <p:sp>
        <p:nvSpPr>
          <p:cNvPr id="26" name="직사각형 25"/>
          <p:cNvSpPr/>
          <p:nvPr/>
        </p:nvSpPr>
        <p:spPr>
          <a:xfrm>
            <a:off x="9534752" y="1247927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10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3141" y="125669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9136887" y="2112024"/>
            <a:ext cx="424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29" name="직사각형 28"/>
          <p:cNvSpPr/>
          <p:nvPr/>
        </p:nvSpPr>
        <p:spPr>
          <a:xfrm>
            <a:off x="9534752" y="2080163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20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16080" y="4259366"/>
            <a:ext cx="2016224" cy="2137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temp = *p</a:t>
            </a:r>
          </a:p>
          <a:p>
            <a:pPr>
              <a:buFontTx/>
              <a:buNone/>
            </a:pPr>
            <a:r>
              <a:rPr lang="en-US" altLang="ko-KR" sz="2400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  *p = *q</a:t>
            </a:r>
          </a:p>
          <a:p>
            <a:pPr>
              <a:buFontTx/>
              <a:buNone/>
            </a:pPr>
            <a:r>
              <a:rPr lang="en-US" altLang="ko-KR" sz="2400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  *q = temp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2064" y="3761248"/>
            <a:ext cx="374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void swap(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* p,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* q)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9582020" y="4214859"/>
            <a:ext cx="864096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&amp;a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6310" y="423415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</a:t>
            </a:r>
            <a:endParaRPr lang="ko-KR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119646" y="5057395"/>
            <a:ext cx="424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q</a:t>
            </a:r>
            <a:endParaRPr lang="ko-KR" altLang="en-US" sz="3200" dirty="0"/>
          </a:p>
        </p:txBody>
      </p:sp>
      <p:sp>
        <p:nvSpPr>
          <p:cNvPr id="35" name="직사각형 34"/>
          <p:cNvSpPr/>
          <p:nvPr/>
        </p:nvSpPr>
        <p:spPr>
          <a:xfrm>
            <a:off x="9582020" y="5047095"/>
            <a:ext cx="864096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&amp;b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474670" y="1174443"/>
            <a:ext cx="1263381" cy="1336518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9731" y="2499357"/>
            <a:ext cx="248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013DB"/>
                </a:solidFill>
              </a:rPr>
              <a:t>result=sum(</a:t>
            </a:r>
            <a:r>
              <a:rPr lang="en-US" altLang="ko-KR" sz="2400" b="1" dirty="0" err="1">
                <a:solidFill>
                  <a:srgbClr val="3013DB"/>
                </a:solidFill>
              </a:rPr>
              <a:t>a,b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6188612" y="2316660"/>
            <a:ext cx="707750" cy="392992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20" idx="1"/>
            <a:endCxn id="21" idx="1"/>
          </p:cNvCxnSpPr>
          <p:nvPr/>
        </p:nvCxnSpPr>
        <p:spPr>
          <a:xfrm rot="10800000" flipV="1">
            <a:off x="2313462" y="2238334"/>
            <a:ext cx="26255" cy="855332"/>
          </a:xfrm>
          <a:prstGeom prst="curvedConnector3">
            <a:avLst>
              <a:gd name="adj1" fmla="val 970691"/>
            </a:avLst>
          </a:prstGeom>
          <a:ln w="28575">
            <a:solidFill>
              <a:srgbClr val="3013D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638194" y="1861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swap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57185" y="3282738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013DB"/>
                </a:solidFill>
              </a:rPr>
              <a:t>swap(&amp;</a:t>
            </a:r>
            <a:r>
              <a:rPr lang="en-US" altLang="ko-KR" sz="2400" b="1" dirty="0" err="1">
                <a:solidFill>
                  <a:srgbClr val="3013DB"/>
                </a:solidFill>
              </a:rPr>
              <a:t>a,&amp;b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51" name="직선 화살표 연결선 50"/>
          <p:cNvCxnSpPr>
            <a:endCxn id="31" idx="1"/>
          </p:cNvCxnSpPr>
          <p:nvPr/>
        </p:nvCxnSpPr>
        <p:spPr>
          <a:xfrm>
            <a:off x="5852000" y="3628430"/>
            <a:ext cx="820064" cy="363651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5375922" y="3717033"/>
            <a:ext cx="1433279" cy="1490065"/>
          </a:xfrm>
          <a:prstGeom prst="straightConnector1">
            <a:avLst/>
          </a:prstGeom>
          <a:ln w="28575"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endCxn id="18" idx="1"/>
          </p:cNvCxnSpPr>
          <p:nvPr/>
        </p:nvCxnSpPr>
        <p:spPr>
          <a:xfrm rot="10800000">
            <a:off x="2711326" y="2297224"/>
            <a:ext cx="6823426" cy="2477605"/>
          </a:xfrm>
          <a:prstGeom prst="curvedConnector3">
            <a:avLst>
              <a:gd name="adj1" fmla="val 1033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10800000">
            <a:off x="2741150" y="3128478"/>
            <a:ext cx="6840870" cy="2469039"/>
          </a:xfrm>
          <a:prstGeom prst="curvedConnector3">
            <a:avLst>
              <a:gd name="adj1" fmla="val 10439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028005" y="1105205"/>
            <a:ext cx="1712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call by value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24077" y="3429000"/>
            <a:ext cx="219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call by address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41872" y="1931071"/>
            <a:ext cx="178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013DB"/>
                </a:solidFill>
              </a:rPr>
              <a:t>return </a:t>
            </a:r>
            <a:r>
              <a:rPr lang="en-US" altLang="ko-KR" sz="2400" b="1" dirty="0" err="1">
                <a:solidFill>
                  <a:srgbClr val="3013DB"/>
                </a:solidFill>
              </a:rPr>
              <a:t>a+b</a:t>
            </a:r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6294966" y="2619205"/>
            <a:ext cx="601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개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90210" y="5877272"/>
            <a:ext cx="8640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013DB"/>
                </a:solidFill>
              </a:rPr>
              <a:t>10</a:t>
            </a:r>
            <a:endParaRPr lang="ko-KR" altLang="en-US" sz="2000" b="1" dirty="0">
              <a:solidFill>
                <a:srgbClr val="3013DB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70559" y="6028580"/>
            <a:ext cx="82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temp</a:t>
            </a:r>
            <a:endParaRPr lang="ko-KR" altLang="en-US" b="1" dirty="0"/>
          </a:p>
        </p:txBody>
      </p:sp>
      <p:sp>
        <p:nvSpPr>
          <p:cNvPr id="86" name="직사각형 85"/>
          <p:cNvSpPr/>
          <p:nvPr/>
        </p:nvSpPr>
        <p:spPr>
          <a:xfrm>
            <a:off x="2285959" y="1674107"/>
            <a:ext cx="57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*p</a:t>
            </a:r>
            <a:endParaRPr lang="ko-KR" altLang="en-US" sz="2000" dirty="0"/>
          </a:p>
        </p:txBody>
      </p:sp>
      <p:sp>
        <p:nvSpPr>
          <p:cNvPr id="87" name="직사각형 86"/>
          <p:cNvSpPr/>
          <p:nvPr/>
        </p:nvSpPr>
        <p:spPr>
          <a:xfrm>
            <a:off x="2352692" y="3283026"/>
            <a:ext cx="57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013DB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*q</a:t>
            </a:r>
            <a:endParaRPr lang="ko-KR" altLang="en-US" sz="2000" dirty="0"/>
          </a:p>
        </p:txBody>
      </p:sp>
      <p:sp>
        <p:nvSpPr>
          <p:cNvPr id="88" name="직사각형 87"/>
          <p:cNvSpPr/>
          <p:nvPr/>
        </p:nvSpPr>
        <p:spPr>
          <a:xfrm>
            <a:off x="1587096" y="223255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013DB"/>
                </a:solidFill>
              </a:rPr>
              <a:t>20</a:t>
            </a:r>
            <a:endParaRPr lang="ko-KR" altLang="en-US" b="1" dirty="0">
              <a:solidFill>
                <a:srgbClr val="3013DB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81097" y="28002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013DB"/>
                </a:solidFill>
              </a:rPr>
              <a:t>10</a:t>
            </a:r>
            <a:endParaRPr lang="ko-KR" altLang="en-US" b="1" dirty="0">
              <a:solidFill>
                <a:srgbClr val="3013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363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143" y="322014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함수의 개념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143" y="1223040"/>
            <a:ext cx="9928138" cy="4630913"/>
          </a:xfrm>
        </p:spPr>
        <p:txBody>
          <a:bodyPr>
            <a:normAutofit fontScale="92500" lnSpcReduction="20000"/>
          </a:bodyPr>
          <a:lstStyle/>
          <a:p>
            <a:pPr marL="342900" lvl="1" indent="0">
              <a:buClr>
                <a:srgbClr val="3013DB"/>
              </a:buClr>
              <a:buNone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함수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독립적으로 </a:t>
            </a:r>
            <a:r>
              <a:rPr lang="ko-KR" altLang="en-US" sz="2400" dirty="0">
                <a:latin typeface="HY울릉도M" panose="02030600000101010101" pitchFamily="18" charset="-127"/>
              </a:rPr>
              <a:t>수행하는 프로그램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단위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marL="342900" lvl="1" indent="0">
              <a:buClr>
                <a:srgbClr val="3013DB"/>
              </a:buClr>
              <a:buNone/>
            </a:pPr>
            <a:r>
              <a:rPr lang="en-US" altLang="ko-KR" sz="2400" dirty="0" smtClean="0">
                <a:latin typeface="HY울릉도M" panose="02030600000101010101" pitchFamily="18" charset="-127"/>
              </a:rPr>
              <a:t>C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언어는 여러 개의 함수들로 이루어짐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marL="342900" lvl="1" indent="0">
              <a:buClr>
                <a:srgbClr val="3013DB"/>
              </a:buClr>
              <a:buNone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프로그램에서 </a:t>
            </a:r>
            <a:r>
              <a:rPr lang="ko-KR" altLang="en-US" sz="2400" dirty="0">
                <a:latin typeface="HY울릉도M" panose="02030600000101010101" pitchFamily="18" charset="-127"/>
              </a:rPr>
              <a:t>반복적으로 수행되는 기능을 함수로 만들어 호출</a:t>
            </a:r>
            <a:r>
              <a:rPr lang="en-US" altLang="ko-KR" sz="2400" dirty="0">
                <a:latin typeface="HY울릉도M" panose="02030600000101010101" pitchFamily="18" charset="-127"/>
              </a:rPr>
              <a:t> </a:t>
            </a:r>
            <a:endParaRPr lang="en-US" altLang="ko-KR" sz="2000" dirty="0" smtClean="0">
              <a:latin typeface="HY울릉도M" panose="02030600000101010101" pitchFamily="18" charset="-127"/>
            </a:endParaRPr>
          </a:p>
          <a:p>
            <a:r>
              <a:rPr lang="ko-KR" altLang="en-US" sz="2000" dirty="0" smtClean="0">
                <a:latin typeface="HY울릉도M" panose="02030600000101010101" pitchFamily="18" charset="-127"/>
              </a:rPr>
              <a:t>함수는 </a:t>
            </a:r>
            <a:r>
              <a:rPr lang="ko-KR" altLang="en-US" sz="2000" dirty="0">
                <a:latin typeface="HY울릉도M" panose="02030600000101010101" pitchFamily="18" charset="-127"/>
              </a:rPr>
              <a:t>문제 해결의 방법</a:t>
            </a:r>
          </a:p>
          <a:p>
            <a:pPr lvl="1" algn="just"/>
            <a:r>
              <a:rPr lang="ko-KR" altLang="en-US" dirty="0">
                <a:latin typeface="HY울릉도M" panose="02030600000101010101" pitchFamily="18" charset="-127"/>
              </a:rPr>
              <a:t>주어진 문제를 작은 문제</a:t>
            </a:r>
            <a:r>
              <a:rPr lang="en-US" altLang="ko-KR" dirty="0">
                <a:latin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</a:rPr>
              <a:t>즉 여러 함수로 나누어 생각할 수 있으므로 함수를 만드는 것은 문제 해결의 하나의 방법</a:t>
            </a:r>
          </a:p>
          <a:p>
            <a:pPr algn="just"/>
            <a:r>
              <a:rPr lang="ko-KR" altLang="en-US" sz="2000" dirty="0">
                <a:latin typeface="HY울릉도M" panose="02030600000101010101" pitchFamily="18" charset="-127"/>
              </a:rPr>
              <a:t>함수 이용의 장점</a:t>
            </a:r>
          </a:p>
          <a:p>
            <a:pPr lvl="1" algn="just"/>
            <a:r>
              <a:rPr lang="ko-KR" altLang="en-US" dirty="0">
                <a:latin typeface="HY울릉도M" panose="02030600000101010101" pitchFamily="18" charset="-127"/>
              </a:rPr>
              <a:t>함수로 구성된 프로그램은 함수 단위로 구성되어 있어</a:t>
            </a:r>
            <a:r>
              <a:rPr lang="en-US" altLang="ko-KR" dirty="0">
                <a:latin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</a:rPr>
              <a:t>읽기 쉽고</a:t>
            </a:r>
            <a:r>
              <a:rPr lang="en-US" altLang="ko-KR" dirty="0">
                <a:latin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</a:rPr>
              <a:t>이해하기 쉬움 </a:t>
            </a:r>
          </a:p>
          <a:p>
            <a:pPr lvl="1"/>
            <a:r>
              <a:rPr lang="ko-KR" altLang="en-US" dirty="0">
                <a:latin typeface="HY울릉도M" panose="02030600000101010101" pitchFamily="18" charset="-127"/>
              </a:rPr>
              <a:t>이미 정의된 함수는 여러 번 호출이 가능하므로 소스의 중복을 최소화하여 프로그램의 양을 줄이는 효과</a:t>
            </a:r>
            <a:endParaRPr lang="en-US" altLang="ko-KR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12224" y="6356351"/>
            <a:ext cx="2133600" cy="365125"/>
          </a:xfrm>
        </p:spPr>
        <p:txBody>
          <a:bodyPr/>
          <a:lstStyle/>
          <a:p>
            <a:fld id="{02573249-1BE8-4085-9310-CE9B46A4DA2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663388" y="676130"/>
            <a:ext cx="6027047" cy="594878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#include&lt;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stdio.h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sum(</a:t>
            </a:r>
            <a:r>
              <a:rPr lang="en-US" altLang="ko-KR" sz="1800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a,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b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);  //</a:t>
            </a:r>
            <a:r>
              <a:rPr lang="ko-KR" altLang="en-US" sz="1800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함수원형</a:t>
            </a:r>
            <a:endParaRPr lang="en-US" altLang="ko-KR" sz="1800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void swap(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*p,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*q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); // </a:t>
            </a:r>
            <a:r>
              <a:rPr lang="ko-KR" altLang="en-US" sz="1800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함수원형</a:t>
            </a:r>
            <a:endParaRPr lang="en-US" altLang="ko-KR" sz="1800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main (void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)</a:t>
            </a:r>
            <a:endParaRPr lang="en-US" altLang="ko-KR" sz="1800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{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a, b, 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total;</a:t>
            </a:r>
            <a:endParaRPr lang="en-US" altLang="ko-KR" sz="1800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("Input two integers : ");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scanf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("%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d%d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", &amp;a, &amp;b);  </a:t>
            </a:r>
            <a:r>
              <a:rPr lang="en-US" altLang="ko-KR" sz="1800" dirty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// 10 20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("a:%d, b:%d \n", a, b);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total</a:t>
            </a:r>
            <a:r>
              <a:rPr lang="en-US" altLang="ko-KR" sz="1800" dirty="0" smtClean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= </a:t>
            </a:r>
            <a:r>
              <a:rPr lang="en-US" altLang="ko-KR" sz="1800" dirty="0" smtClean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sum(</a:t>
            </a:r>
            <a:r>
              <a:rPr lang="en-US" altLang="ko-KR" sz="1800" dirty="0" err="1" smtClean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a,b</a:t>
            </a:r>
            <a:r>
              <a:rPr lang="en-US" altLang="ko-KR" sz="1800" dirty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); // call by value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("** </a:t>
            </a:r>
            <a:r>
              <a:rPr lang="en-US" altLang="ko-KR" sz="1800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sum 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function call**\n");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("%d + %d = %d \n", a, b, total);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swap(&amp;a, &amp;b); // call by address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("** swap function call**\n");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("a:%d, b:%d \</a:t>
            </a:r>
            <a:r>
              <a:rPr lang="en-US" altLang="ko-KR" sz="18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n",a</a:t>
            </a:r>
            <a:r>
              <a:rPr lang="en-US" altLang="ko-KR" sz="1800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, b); </a:t>
            </a:r>
            <a:r>
              <a:rPr lang="en-US" altLang="ko-KR" sz="1800" dirty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// 20 </a:t>
            </a:r>
            <a:r>
              <a:rPr lang="en-US" altLang="ko-KR" sz="1800" dirty="0" smtClean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 smtClean="0">
                <a:solidFill>
                  <a:srgbClr val="3013DB"/>
                </a:solidFill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return </a:t>
            </a:r>
            <a:r>
              <a:rPr lang="en-US" altLang="ko-KR" sz="1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0;  </a:t>
            </a:r>
            <a:endParaRPr lang="en-US" altLang="ko-KR" sz="1800" dirty="0" smtClean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}</a:t>
            </a:r>
            <a:endParaRPr lang="en-US" altLang="ko-KR" sz="1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017309" y="467314"/>
            <a:ext cx="4798173" cy="55336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latinLnBrk="1">
              <a:lnSpc>
                <a:spcPct val="120000"/>
              </a:lnSpc>
              <a:spcBef>
                <a:spcPct val="30000"/>
              </a:spcBef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sum(</a:t>
            </a:r>
            <a:r>
              <a:rPr lang="en-US" altLang="ko-KR" b="1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a, </a:t>
            </a:r>
            <a:r>
              <a:rPr lang="en-US" altLang="ko-KR" b="1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b)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{	</a:t>
            </a:r>
            <a:r>
              <a:rPr lang="en-US" altLang="ko-KR" b="1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total;</a:t>
            </a:r>
            <a:endParaRPr lang="en-US" altLang="ko-KR" b="1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	total = a + b;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	return 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total;</a:t>
            </a:r>
            <a:endParaRPr lang="en-US" altLang="ko-KR" b="1" dirty="0">
              <a:latin typeface="Consolas" panose="020B0609020204030204" pitchFamily="49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void 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swap(</a:t>
            </a:r>
            <a:r>
              <a:rPr lang="en-US" altLang="ko-KR" b="1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*p, </a:t>
            </a:r>
            <a:r>
              <a:rPr lang="en-US" altLang="ko-KR" b="1" dirty="0" err="1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*q)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{ 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int</a:t>
            </a:r>
            <a:r>
              <a:rPr lang="en-US" altLang="ko-KR" b="1" dirty="0" smtClean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temp;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	temp = *p;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	*p = *q;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	*q = temp;</a:t>
            </a:r>
          </a:p>
          <a:p>
            <a:pPr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Arial Unicode MS" panose="020B0604020202020204" pitchFamily="50" charset="-127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7834" y="5209308"/>
            <a:ext cx="3193608" cy="15121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36514" y="113185"/>
            <a:ext cx="6219451" cy="661182"/>
          </a:xfrm>
        </p:spPr>
        <p:txBody>
          <a:bodyPr/>
          <a:lstStyle/>
          <a:p>
            <a:r>
              <a:rPr lang="ko-KR" altLang="en-US" dirty="0" smtClean="0">
                <a:latin typeface="Comic Sans MS" panose="030F0702030302020204" pitchFamily="66" charset="0"/>
              </a:rPr>
              <a:t>함수 호출 예제 </a:t>
            </a:r>
            <a:r>
              <a:rPr lang="en-US" altLang="ko-KR" dirty="0" smtClean="0">
                <a:latin typeface="Comic Sans MS" panose="030F0702030302020204" pitchFamily="66" charset="0"/>
              </a:rPr>
              <a:t>sum(), swap()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3938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751053" y="1082653"/>
            <a:ext cx="10689894" cy="493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C </a:t>
            </a:r>
            <a:r>
              <a:rPr lang="ko-KR" altLang="en-US" sz="2600" dirty="0" smtClean="0"/>
              <a:t>프로그램 함수의 종류</a:t>
            </a:r>
            <a:endParaRPr lang="en-US" altLang="ko-KR" sz="2600" dirty="0" smtClean="0"/>
          </a:p>
          <a:p>
            <a:pPr marL="800100" lvl="1" indent="-457200">
              <a:buAutoNum type="arabicParenR"/>
            </a:pPr>
            <a:r>
              <a:rPr lang="ko-KR" altLang="en-US" sz="2200" dirty="0" smtClean="0">
                <a:solidFill>
                  <a:srgbClr val="3333FF"/>
                </a:solidFill>
              </a:rPr>
              <a:t>주</a:t>
            </a:r>
            <a:r>
              <a:rPr lang="en-US" altLang="ko-KR" sz="2200" dirty="0" smtClean="0">
                <a:solidFill>
                  <a:srgbClr val="3333FF"/>
                </a:solidFill>
              </a:rPr>
              <a:t>(main) </a:t>
            </a:r>
            <a:r>
              <a:rPr lang="ko-KR" altLang="en-US" sz="2200" dirty="0" smtClean="0">
                <a:solidFill>
                  <a:srgbClr val="3333FF"/>
                </a:solidFill>
              </a:rPr>
              <a:t>함수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프로그램의 시작과 종료를 나타내는 함수로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프로그램에 </a:t>
            </a:r>
            <a:r>
              <a:rPr lang="en-US" altLang="ko-KR" sz="2200" dirty="0" smtClean="0">
                <a:solidFill>
                  <a:srgbClr val="3333FF"/>
                </a:solidFill>
              </a:rPr>
              <a:t>main()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함수는 꼭  있어야 하는 함수이며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사용자 정의 함수라 할 수 있음</a:t>
            </a:r>
            <a:endParaRPr lang="en-US" altLang="ko-KR" sz="2200" dirty="0" smtClean="0"/>
          </a:p>
          <a:p>
            <a:pPr marL="800100" lvl="1" indent="-457200">
              <a:buAutoNum type="arabicParenR"/>
            </a:pPr>
            <a:r>
              <a:rPr lang="ko-KR" altLang="en-US" sz="2200" dirty="0" smtClean="0">
                <a:solidFill>
                  <a:srgbClr val="3333FF"/>
                </a:solidFill>
              </a:rPr>
              <a:t>사용자 정의 함수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사용자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프로그래머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가 문제를 분석하여 필요한 기능으로 분류하여 기능별로 코딩하고자 할 때 만드는 함수</a:t>
            </a:r>
            <a:endParaRPr lang="en-US" altLang="ko-KR" sz="2200" dirty="0" smtClean="0"/>
          </a:p>
          <a:p>
            <a:pPr marL="6858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add(), swap() 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457200">
              <a:buFont typeface="Arial" panose="020B0604020202020204" pitchFamily="34" charset="0"/>
              <a:buAutoNum type="arabicParenR"/>
            </a:pPr>
            <a:r>
              <a:rPr lang="ko-KR" altLang="en-US" sz="2200" dirty="0">
                <a:solidFill>
                  <a:srgbClr val="3333FF"/>
                </a:solidFill>
              </a:rPr>
              <a:t>시스템 라이브러리 함수 </a:t>
            </a:r>
            <a:r>
              <a:rPr lang="en-US" altLang="ko-KR" sz="2200" dirty="0"/>
              <a:t>: </a:t>
            </a:r>
            <a:r>
              <a:rPr lang="ko-KR" altLang="en-US" sz="2200" dirty="0"/>
              <a:t>많이 사용하는 기능의</a:t>
            </a:r>
            <a:r>
              <a:rPr lang="en-US" altLang="ko-KR" sz="2200" dirty="0"/>
              <a:t> </a:t>
            </a:r>
            <a:r>
              <a:rPr lang="ko-KR" altLang="en-US" sz="2200" dirty="0"/>
              <a:t>함수들을 시스템에서 미리 만들어 놓고 사용자가 사용할 수 있도록 제공하는 </a:t>
            </a:r>
            <a:r>
              <a:rPr lang="ko-KR" altLang="en-US" sz="2200" dirty="0" smtClean="0"/>
              <a:t>함수</a:t>
            </a:r>
            <a:endParaRPr lang="en-US" altLang="ko-KR" sz="2200" dirty="0" smtClean="0"/>
          </a:p>
          <a:p>
            <a:pPr marL="6858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(</a:t>
            </a: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입출력 함수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printf</a:t>
            </a:r>
            <a:r>
              <a:rPr lang="en-US" altLang="ko-KR" sz="2000" dirty="0" smtClean="0"/>
              <a:t>())</a:t>
            </a: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1053" y="12953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함수의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4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2752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언어 구조 </a:t>
            </a:r>
            <a:r>
              <a:rPr lang="en-US" altLang="ko-KR" dirty="0" smtClean="0"/>
              <a:t>: </a:t>
            </a:r>
            <a:r>
              <a:rPr lang="en-US" altLang="ko-KR" sz="2800" dirty="0" smtClean="0"/>
              <a:t>C </a:t>
            </a:r>
            <a:r>
              <a:rPr lang="ko-KR" altLang="en-US" sz="2800" dirty="0" smtClean="0"/>
              <a:t>프로그램은 여러 개의 함수로 구성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950613" y="769570"/>
            <a:ext cx="7986471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6066" y="1528719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0020" y="1115596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460137" y="131759"/>
            <a:ext cx="2487419" cy="927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(function) = </a:t>
            </a: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모듈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독립적으로 수행할 수 있는 프로그램 단위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60137" y="1246875"/>
            <a:ext cx="2487419" cy="193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표준 입출력 함수를 사용하기 위해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stdio.h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 파일을 소스코드에 포함시킴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입력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scanf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출력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헤더파일에는 일반적으로 함수의 원형이 들어 있음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26376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1899" y="2625197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732" y="3568310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732" y="5075633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653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930020" y="2560564"/>
            <a:ext cx="2879002" cy="22345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a, b, sum;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 %d”, &amp;a, &amp;b);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18585" y="5036178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return x + y;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57203" y="1115596"/>
            <a:ext cx="1972817" cy="411606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950228" y="2291921"/>
            <a:ext cx="1979792" cy="134102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68869" y="2560565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9548" y="3378121"/>
            <a:ext cx="1970472" cy="1213148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75541" y="5012379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48113" y="5798790"/>
            <a:ext cx="1988579" cy="391855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460137" y="5160592"/>
            <a:ext cx="2487419" cy="43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460136" y="3484660"/>
            <a:ext cx="2487419" cy="1106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C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함수에서 시작해서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함수로 끝남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713552" y="1527202"/>
            <a:ext cx="1746585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9" idx="1"/>
          </p:cNvCxnSpPr>
          <p:nvPr/>
        </p:nvCxnSpPr>
        <p:spPr>
          <a:xfrm>
            <a:off x="7369521" y="2953927"/>
            <a:ext cx="2090615" cy="10840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8" idx="1"/>
          </p:cNvCxnSpPr>
          <p:nvPr/>
        </p:nvCxnSpPr>
        <p:spPr>
          <a:xfrm>
            <a:off x="8034145" y="5232479"/>
            <a:ext cx="1425992" cy="1453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16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4"/>
          <p:cNvSpPr>
            <a:spLocks noGrp="1"/>
          </p:cNvSpPr>
          <p:nvPr>
            <p:ph idx="1"/>
          </p:nvPr>
        </p:nvSpPr>
        <p:spPr>
          <a:xfrm>
            <a:off x="857249" y="1014651"/>
            <a:ext cx="10033663" cy="710963"/>
          </a:xfrm>
        </p:spPr>
        <p:txBody>
          <a:bodyPr/>
          <a:lstStyle/>
          <a:p>
            <a:r>
              <a:rPr lang="ko-KR" altLang="en-US" sz="2200" dirty="0" smtClean="0"/>
              <a:t>두 개의 정수를 매개변수로 입력 받아 더한 값을 리턴 하는 함수 만들기  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46930" y="166690"/>
            <a:ext cx="10444233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함수의 정의</a:t>
            </a:r>
            <a:r>
              <a:rPr lang="en-US" altLang="ko-KR" dirty="0" smtClean="0"/>
              <a:t>(Function definition) :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1E7BB-82C5-429F-B8FC-62384E6D3FF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30369" y="3598932"/>
            <a:ext cx="4657490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0" b="1" dirty="0" smtClean="0">
                <a:latin typeface="Consolas" panose="020B0609020204030204" pitchFamily="49" charset="0"/>
              </a:rPr>
              <a:t>add (</a:t>
            </a:r>
            <a:r>
              <a:rPr lang="en-US" altLang="ko-KR" sz="3000" b="1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0" b="1" dirty="0" smtClean="0">
                <a:latin typeface="Consolas" panose="020B0609020204030204" pitchFamily="49" charset="0"/>
              </a:rPr>
              <a:t> x, </a:t>
            </a:r>
            <a:r>
              <a:rPr lang="en-US" altLang="ko-KR" sz="3000" b="1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0" b="1" dirty="0" smtClean="0">
                <a:latin typeface="Consolas" panose="020B0609020204030204" pitchFamily="49" charset="0"/>
              </a:rPr>
              <a:t> y)</a:t>
            </a:r>
            <a:endParaRPr lang="en-US" altLang="ko-KR" sz="3000" b="1" dirty="0">
              <a:latin typeface="Consolas" panose="020B0609020204030204" pitchFamily="49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b="1" dirty="0" smtClean="0">
                <a:latin typeface="Consolas" panose="020B0609020204030204" pitchFamily="49" charset="0"/>
              </a:rPr>
              <a:t>{ </a:t>
            </a:r>
            <a:r>
              <a:rPr lang="en-US" altLang="ko-KR" sz="3000" b="1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0" b="1" dirty="0" smtClean="0">
                <a:latin typeface="Consolas" panose="020B0609020204030204" pitchFamily="49" charset="0"/>
              </a:rPr>
              <a:t> sum;</a:t>
            </a:r>
            <a:endParaRPr lang="en-US" altLang="ko-KR" sz="3000" b="1" dirty="0">
              <a:latin typeface="Consolas" panose="020B0609020204030204" pitchFamily="49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b="1" dirty="0" smtClean="0">
                <a:latin typeface="Consolas" panose="020B0609020204030204" pitchFamily="49" charset="0"/>
              </a:rPr>
              <a:t>  sum = x + y;</a:t>
            </a:r>
            <a:r>
              <a:rPr lang="en-US" altLang="ko-KR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30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3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0" b="1" dirty="0" smtClean="0">
                <a:latin typeface="Consolas" panose="020B0609020204030204" pitchFamily="49" charset="0"/>
              </a:rPr>
              <a:t>sum;</a:t>
            </a:r>
            <a:endParaRPr lang="en-US" altLang="ko-KR" sz="3000" b="1" dirty="0">
              <a:latin typeface="Consolas" panose="020B0609020204030204" pitchFamily="49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오른쪽 대괄호 6"/>
          <p:cNvSpPr/>
          <p:nvPr/>
        </p:nvSpPr>
        <p:spPr>
          <a:xfrm>
            <a:off x="7088311" y="3545090"/>
            <a:ext cx="144462" cy="57626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17271" y="3848397"/>
            <a:ext cx="6757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7538" y="3631703"/>
            <a:ext cx="24160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함수의 머리</a:t>
            </a:r>
            <a:r>
              <a:rPr lang="en-US" altLang="ko-KR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(header)</a:t>
            </a:r>
            <a:endParaRPr lang="ko-KR" altLang="en-US" b="1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7088312" y="4253220"/>
            <a:ext cx="128960" cy="1746369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7538" y="4901703"/>
            <a:ext cx="21691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함수의 몸체</a:t>
            </a:r>
            <a:r>
              <a:rPr lang="en-US" altLang="ko-KR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(body)</a:t>
            </a:r>
            <a:endParaRPr lang="ko-KR" altLang="en-US" b="1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 rot="16200000">
            <a:off x="2388736" y="3208761"/>
            <a:ext cx="206375" cy="431800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endCxn id="25" idx="2"/>
          </p:cNvCxnSpPr>
          <p:nvPr/>
        </p:nvCxnSpPr>
        <p:spPr>
          <a:xfrm flipH="1" flipV="1">
            <a:off x="2222903" y="2959951"/>
            <a:ext cx="275845" cy="348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3140" y="2591651"/>
            <a:ext cx="12795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리턴 타입</a:t>
            </a:r>
          </a:p>
        </p:txBody>
      </p:sp>
      <p:sp>
        <p:nvSpPr>
          <p:cNvPr id="26" name="오른쪽 대괄호 25"/>
          <p:cNvSpPr/>
          <p:nvPr/>
        </p:nvSpPr>
        <p:spPr>
          <a:xfrm rot="16200000">
            <a:off x="3342861" y="3096847"/>
            <a:ext cx="231775" cy="70326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509476" y="2950000"/>
            <a:ext cx="0" cy="358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4744" y="2602803"/>
            <a:ext cx="16573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이름</a:t>
            </a:r>
          </a:p>
        </p:txBody>
      </p:sp>
      <p:sp>
        <p:nvSpPr>
          <p:cNvPr id="29" name="오른쪽 대괄호 28"/>
          <p:cNvSpPr/>
          <p:nvPr/>
        </p:nvSpPr>
        <p:spPr>
          <a:xfrm rot="16200000">
            <a:off x="5395643" y="2252840"/>
            <a:ext cx="141262" cy="244226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33FF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216319" y="2802154"/>
            <a:ext cx="342532" cy="583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3012" y="2432266"/>
            <a:ext cx="29527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매개 변수 리스트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3140" y="2047164"/>
            <a:ext cx="9089409" cy="42717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232773" y="5086369"/>
            <a:ext cx="6757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2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 만들기</a:t>
            </a:r>
            <a:endParaRPr lang="en-US" altLang="ko-KR" sz="28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3249-1BE8-4085-9310-CE9B46A4DA2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27237" y="966844"/>
            <a:ext cx="5038265" cy="54522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HY울릉도M" panose="02030600000101010101" pitchFamily="18" charset="-127"/>
              </a:rPr>
              <a:t>// 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#include &lt;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main(void)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sum=0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solidFill>
                  <a:srgbClr val="3013D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(“%d %d”,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b); </a:t>
            </a:r>
            <a:r>
              <a:rPr lang="en-US" altLang="ko-KR" sz="2000" b="1" spc="-150" dirty="0" smtClean="0">
                <a:solidFill>
                  <a:srgbClr val="3013DB"/>
                </a:solidFill>
                <a:latin typeface="Consolas" panose="020B0609020204030204" pitchFamily="49" charset="0"/>
              </a:rPr>
              <a:t>// 10 20</a:t>
            </a:r>
            <a:endParaRPr lang="en-US" altLang="ko-KR" sz="2000" b="1" spc="-150" dirty="0">
              <a:solidFill>
                <a:srgbClr val="3013DB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sum = a + b;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("%d + %d = %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d \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n", a, b, sum);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712" y="2861522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3098" y="2963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8046" y="2547040"/>
            <a:ext cx="180020" cy="461579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8634" y="225103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30837" y="2620372"/>
            <a:ext cx="252031" cy="241151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8271" y="1470256"/>
            <a:ext cx="3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address : </a:t>
            </a:r>
            <a:r>
              <a:rPr lang="ko-KR" altLang="en-US" sz="1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컴파일 할 때마다 주소 값이 달라짐</a:t>
            </a:r>
            <a:r>
              <a:rPr lang="en-US" altLang="ko-KR" sz="1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954258" y="2206721"/>
            <a:ext cx="8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</a:t>
            </a:r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 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8271" y="2299053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6487620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03712" y="3886518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3098" y="3988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75497" y="4229735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129292" y="3988057"/>
            <a:ext cx="5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&amp;b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3107" y="4065001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6487624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243563" y="1112506"/>
            <a:ext cx="3784483" cy="4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</a:t>
            </a:r>
            <a:r>
              <a:rPr lang="ko-KR" altLang="en-US" sz="2000" dirty="0"/>
              <a:t>에서 변수는 데이터 저장 공간</a:t>
            </a:r>
            <a:endParaRPr lang="en-US" altLang="ko-KR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55256" y="2107933"/>
            <a:ext cx="513510" cy="664143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263" y="178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변수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44967" y="3195969"/>
            <a:ext cx="1029444" cy="4272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117" y="2997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변수명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1787" y="113185"/>
            <a:ext cx="349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Consolas" panose="020B0609020204030204" pitchFamily="49" charset="0"/>
              </a:rPr>
              <a:t>\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n : newline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삽입 키보드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5945" y="68367"/>
            <a:ext cx="476250" cy="56197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121785" y="490494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&amp;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: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주소 연산자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87986" y="4949613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0138" y="50759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004796" y="1831478"/>
            <a:ext cx="22152" cy="52510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83750" y="5326714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433136" y="5085036"/>
            <a:ext cx="87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&amp;sum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1360" y="5161980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6487628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712763" y="3257566"/>
            <a:ext cx="1803540" cy="37566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662751" y="3257566"/>
            <a:ext cx="1875867" cy="86597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612725" y="3276349"/>
            <a:ext cx="1903578" cy="195530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59447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울릉도M" panose="02030600000101010101" pitchFamily="18" charset="-127"/>
              </a:rPr>
              <a:t>사용자 정의 함수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3249-1BE8-4085-9310-CE9B46A4DA2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27237" y="966844"/>
            <a:ext cx="5038265" cy="54522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HY울릉도M" panose="02030600000101010101" pitchFamily="18" charset="-127"/>
              </a:rPr>
              <a:t>// 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#include &lt;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main(void)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sum=0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solidFill>
                  <a:srgbClr val="3013D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(“%d %d”,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b); </a:t>
            </a:r>
            <a:r>
              <a:rPr lang="en-US" altLang="ko-KR" sz="2000" b="1" spc="-150" dirty="0" smtClean="0">
                <a:solidFill>
                  <a:srgbClr val="3013DB"/>
                </a:solidFill>
                <a:latin typeface="Consolas" panose="020B0609020204030204" pitchFamily="49" charset="0"/>
              </a:rPr>
              <a:t>// 10 20</a:t>
            </a:r>
            <a:endParaRPr lang="en-US" altLang="ko-KR" sz="2000" b="1" spc="-150" dirty="0">
              <a:solidFill>
                <a:srgbClr val="3013DB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sum = a + b;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("%d + %d = %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d \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n", a, b, sum);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712" y="2861522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3098" y="2963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8046" y="2547040"/>
            <a:ext cx="180020" cy="461579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8634" y="225103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30837" y="2620372"/>
            <a:ext cx="252031" cy="241151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8271" y="1470256"/>
            <a:ext cx="3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address : </a:t>
            </a:r>
            <a:r>
              <a:rPr lang="ko-KR" altLang="en-US" sz="12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컴파일 할 때마다 주소 값이 달라짐</a:t>
            </a:r>
            <a:r>
              <a:rPr lang="en-US" altLang="ko-KR" sz="12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1200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954258" y="2206721"/>
            <a:ext cx="8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</a:t>
            </a:r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 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8271" y="2299053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6487620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03712" y="3886518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3098" y="3988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75497" y="4229735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129292" y="3988057"/>
            <a:ext cx="5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&amp;b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3107" y="4065001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6487624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55256" y="2107933"/>
            <a:ext cx="513510" cy="664143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263" y="178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변수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44967" y="3195969"/>
            <a:ext cx="1029444" cy="4272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117" y="2997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변수명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1786" y="113185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Consolas" panose="020B0609020204030204" pitchFamily="49" charset="0"/>
              </a:rPr>
              <a:t>\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n : newline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삽입 키보드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3874" y="6167"/>
            <a:ext cx="476250" cy="56197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121785" y="490494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&amp;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: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주소 연산자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87986" y="4949613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0138" y="50759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004796" y="1831478"/>
            <a:ext cx="22152" cy="52510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83750" y="5326714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433136" y="5085036"/>
            <a:ext cx="87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&amp;sum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1360" y="5161980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6487628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662752" y="3717031"/>
            <a:ext cx="1795308" cy="406507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4583833" y="3220171"/>
            <a:ext cx="1874227" cy="49686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76492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울릉도M" panose="02030600000101010101" pitchFamily="18" charset="-127"/>
              </a:rPr>
              <a:t>사용자 정의 함수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3249-1BE8-4085-9310-CE9B46A4DA2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27237" y="966844"/>
            <a:ext cx="5675466" cy="54522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Semibold" pitchFamily="34" charset="0"/>
                <a:ea typeface="HY울릉도M" pitchFamily="18" charset="-127"/>
                <a:cs typeface="Segoe UI Semibold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HY울릉도M" panose="02030600000101010101" pitchFamily="18" charset="-127"/>
              </a:rPr>
              <a:t>// 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#include &lt;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main(void)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b=0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, sum=0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solidFill>
                  <a:srgbClr val="3013D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(“%d %d”,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a,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b); </a:t>
            </a:r>
            <a:r>
              <a:rPr lang="en-US" altLang="ko-KR" sz="2000" b="1" spc="-150" dirty="0" smtClean="0">
                <a:solidFill>
                  <a:srgbClr val="3013DB"/>
                </a:solidFill>
                <a:latin typeface="Consolas" panose="020B0609020204030204" pitchFamily="49" charset="0"/>
              </a:rPr>
              <a:t>// 10 20</a:t>
            </a:r>
            <a:endParaRPr lang="en-US" altLang="ko-KR" sz="2000" b="1" spc="-150" dirty="0">
              <a:solidFill>
                <a:srgbClr val="3013DB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sum = a + b;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</a:t>
            </a:r>
            <a:r>
              <a:rPr lang="en-US" altLang="ko-KR" sz="2000" b="1" spc="-15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("%d + %d = %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d \</a:t>
            </a:r>
            <a:r>
              <a:rPr lang="en-US" altLang="ko-KR" sz="2000" b="1" spc="-150" dirty="0">
                <a:latin typeface="Consolas" panose="020B0609020204030204" pitchFamily="49" charset="0"/>
              </a:rPr>
              <a:t>n", a, b, sum</a:t>
            </a:r>
            <a:r>
              <a:rPr lang="en-US" altLang="ko-KR" sz="2000" b="1" spc="-150" dirty="0" smtClean="0">
                <a:latin typeface="Consolas" panose="020B0609020204030204" pitchFamily="49" charset="0"/>
              </a:rPr>
              <a:t>); </a:t>
            </a:r>
            <a:r>
              <a:rPr lang="en-US" altLang="ko-KR" sz="2000" b="1" spc="-15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//30</a:t>
            </a:r>
            <a:endParaRPr lang="en-US" altLang="ko-KR" sz="2000" b="1" spc="-150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000" b="1" spc="-1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712" y="2861522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3098" y="2963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8046" y="2547040"/>
            <a:ext cx="180020" cy="461579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8634" y="225103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30837" y="2620372"/>
            <a:ext cx="252031" cy="241151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8271" y="1470256"/>
            <a:ext cx="3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address : </a:t>
            </a:r>
            <a:r>
              <a:rPr lang="ko-KR" altLang="en-US" sz="12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컴파일 할 때마다 주소 값이 달라짐</a:t>
            </a:r>
            <a:r>
              <a:rPr lang="en-US" altLang="ko-KR" sz="1200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1200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954258" y="2206721"/>
            <a:ext cx="8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</a:t>
            </a:r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 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8271" y="2299053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6487620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03712" y="3886518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3098" y="3988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75497" y="4229735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129292" y="3988057"/>
            <a:ext cx="5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&amp;b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3107" y="4065001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6487624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55256" y="2107933"/>
            <a:ext cx="513510" cy="664143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263" y="178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변수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44967" y="3195969"/>
            <a:ext cx="1029444" cy="4272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117" y="2997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변수명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1786" y="113185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Consolas" panose="020B0609020204030204" pitchFamily="49" charset="0"/>
              </a:rPr>
              <a:t>\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n : newline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삽입 키보드 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99733" y="108610"/>
            <a:ext cx="476250" cy="56197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121785" y="490494"/>
            <a:ext cx="398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&amp;</a:t>
            </a:r>
            <a:r>
              <a:rPr lang="en-US" altLang="ko-KR" b="1" spc="-150" dirty="0" smtClean="0">
                <a:latin typeface="Consolas" panose="020B0609020204030204" pitchFamily="49" charset="0"/>
              </a:rPr>
              <a:t> : </a:t>
            </a:r>
            <a:r>
              <a:rPr lang="ko-KR" altLang="en-US" b="1" spc="-150" dirty="0" smtClean="0">
                <a:latin typeface="Consolas" panose="020B0609020204030204" pitchFamily="49" charset="0"/>
              </a:rPr>
              <a:t>주소 연산자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87986" y="4949613"/>
            <a:ext cx="1080120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013DB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30</a:t>
            </a:r>
            <a:endParaRPr lang="ko-KR" altLang="en-US" dirty="0">
              <a:solidFill>
                <a:srgbClr val="3013DB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0138" y="50759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004796" y="1831478"/>
            <a:ext cx="22152" cy="52510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83750" y="5326714"/>
            <a:ext cx="513257" cy="12090"/>
          </a:xfrm>
          <a:prstGeom prst="straightConnector1">
            <a:avLst/>
          </a:prstGeom>
          <a:ln>
            <a:solidFill>
              <a:srgbClr val="301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433136" y="5085036"/>
            <a:ext cx="87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&amp;sum</a:t>
            </a:r>
            <a:endParaRPr lang="ko-KR" altLang="en-US" sz="2400" dirty="0">
              <a:solidFill>
                <a:srgbClr val="C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1360" y="5161980"/>
            <a:ext cx="13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6487628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583832" y="4316831"/>
            <a:ext cx="1874228" cy="100119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4090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13420</TotalTime>
  <Words>2217</Words>
  <Application>Microsoft Office PowerPoint</Application>
  <PresentationFormat>사용자 지정</PresentationFormat>
  <Paragraphs>579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정보통신대학원ppt</vt:lpstr>
      <vt:lpstr>함수 </vt:lpstr>
      <vt:lpstr> 목차</vt:lpstr>
      <vt:lpstr> 함수의 개념</vt:lpstr>
      <vt:lpstr>함수의 종류</vt:lpstr>
      <vt:lpstr> C 언어 구조 : C 프로그램은 여러 개의 함수로 구성</vt:lpstr>
      <vt:lpstr>함수의 정의(Function definition) : 함수 만들기</vt:lpstr>
      <vt:lpstr>사용자 정의 함수 만들기</vt:lpstr>
      <vt:lpstr>사용자 정의 함수 만들기</vt:lpstr>
      <vt:lpstr>사용자 정의 함수 만들기</vt:lpstr>
      <vt:lpstr> 용어 정리</vt:lpstr>
      <vt:lpstr> 용어 정리</vt:lpstr>
      <vt:lpstr>함수와 매개변수 </vt:lpstr>
      <vt:lpstr> 목차</vt:lpstr>
      <vt:lpstr> 매개변수 없는 함수 만들기 </vt:lpstr>
      <vt:lpstr>사용자 정의 함수 만들기</vt:lpstr>
      <vt:lpstr> 매개변수 있는 함수 만들기 </vt:lpstr>
      <vt:lpstr> C 언어 구조 : C 프로그램은 여러 개의 함수로 구성</vt:lpstr>
      <vt:lpstr> C 프로그램 실행 순서</vt:lpstr>
      <vt:lpstr> 용어 정리</vt:lpstr>
      <vt:lpstr>함수 호출 방법</vt:lpstr>
      <vt:lpstr> 목차</vt:lpstr>
      <vt:lpstr> 프로그래밍 교육 방법</vt:lpstr>
      <vt:lpstr>슬라이드 23</vt:lpstr>
      <vt:lpstr>함수 호출 방법 </vt:lpstr>
      <vt:lpstr> 일상 문제 해결 : 성적 처리를 위한 주요 함수 만들기</vt:lpstr>
      <vt:lpstr> 생각 하기 : 두 개의 변수 값을 서로 바꾸려면 ?</vt:lpstr>
      <vt:lpstr> 더 생각 하기 : 다른 함수를 통해서 두 개의 변수 값을 서로 바꾸려면 ?</vt:lpstr>
      <vt:lpstr> 함수 호출 방법 : 주소에 의한 호출(call by address)</vt:lpstr>
      <vt:lpstr>함수호출 방법(주소에 의한 호출 : call by address)</vt:lpstr>
      <vt:lpstr>함수 호출 예제 sum(), swap()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user</cp:lastModifiedBy>
  <cp:revision>683</cp:revision>
  <cp:lastPrinted>2016-10-25T08:14:24Z</cp:lastPrinted>
  <dcterms:created xsi:type="dcterms:W3CDTF">2016-10-21T02:21:15Z</dcterms:created>
  <dcterms:modified xsi:type="dcterms:W3CDTF">2017-09-19T00:22:57Z</dcterms:modified>
</cp:coreProperties>
</file>