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sldIdLst>
    <p:sldId id="256" r:id="rId2"/>
    <p:sldId id="293" r:id="rId3"/>
    <p:sldId id="368" r:id="rId4"/>
    <p:sldId id="367" r:id="rId5"/>
    <p:sldId id="328" r:id="rId6"/>
    <p:sldId id="361" r:id="rId7"/>
    <p:sldId id="351" r:id="rId8"/>
    <p:sldId id="362" r:id="rId9"/>
    <p:sldId id="365" r:id="rId10"/>
    <p:sldId id="363" r:id="rId11"/>
    <p:sldId id="366" r:id="rId12"/>
    <p:sldId id="359" r:id="rId13"/>
    <p:sldId id="369" r:id="rId14"/>
    <p:sldId id="370" r:id="rId15"/>
    <p:sldId id="371" r:id="rId16"/>
    <p:sldId id="372" r:id="rId17"/>
    <p:sldId id="373" r:id="rId18"/>
    <p:sldId id="374" r:id="rId19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1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A4855"/>
    <a:srgbClr val="0C4CA3"/>
    <a:srgbClr val="FF6699"/>
    <a:srgbClr val="35889A"/>
    <a:srgbClr val="F1EBC7"/>
    <a:srgbClr val="C1B853"/>
    <a:srgbClr val="90AEB0"/>
    <a:srgbClr val="EFBC7A"/>
    <a:srgbClr val="5C5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6716" autoAdjust="0"/>
  </p:normalViewPr>
  <p:slideViewPr>
    <p:cSldViewPr snapToGrid="0">
      <p:cViewPr varScale="1">
        <p:scale>
          <a:sx n="81" d="100"/>
          <a:sy n="81" d="100"/>
        </p:scale>
        <p:origin x="600" y="62"/>
      </p:cViewPr>
      <p:guideLst>
        <p:guide orient="horz" pos="2727"/>
        <p:guide pos="1935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2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D471-70B2-4B3B-877E-D349C1A61CF5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4B12E-F81D-4FA8-B145-80F987F0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4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586" y="1122363"/>
            <a:ext cx="11724829" cy="1176456"/>
          </a:xfrm>
        </p:spPr>
        <p:txBody>
          <a:bodyPr anchor="b"/>
          <a:lstStyle>
            <a:lvl1pPr algn="ctr">
              <a:defRPr sz="45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86604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49BC-769D-430E-B444-5066CB2B500A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/>
          <a:srcRect r="27707"/>
          <a:stretch/>
        </p:blipFill>
        <p:spPr>
          <a:xfrm>
            <a:off x="9502928" y="1"/>
            <a:ext cx="2586528" cy="53838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8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8A7-0CA5-43C9-877D-8B90AC541763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9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/>
          <a:srcRect r="26913" b="13577"/>
          <a:stretch/>
        </p:blipFill>
        <p:spPr>
          <a:xfrm>
            <a:off x="1" y="6387394"/>
            <a:ext cx="1948441" cy="34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6514" y="113185"/>
            <a:ext cx="11268223" cy="661182"/>
          </a:xfrm>
          <a:noFill/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908079"/>
            <a:ext cx="11452532" cy="547931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  <a:lvl2pPr>
              <a:lnSpc>
                <a:spcPct val="150000"/>
              </a:lnSpc>
              <a:defRPr sz="20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2pPr>
            <a:lvl3pPr>
              <a:lnSpc>
                <a:spcPct val="150000"/>
              </a:lnSpc>
              <a:defRPr sz="18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3pPr>
            <a:lvl4pPr>
              <a:lnSpc>
                <a:spcPct val="150000"/>
              </a:lnSpc>
              <a:defRPr sz="16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4pPr>
            <a:lvl5pPr>
              <a:lnSpc>
                <a:spcPct val="150000"/>
              </a:lnSpc>
              <a:defRPr sz="1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53875" y="6611590"/>
            <a:ext cx="927315" cy="22564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E6F22A6-AC25-417A-9E1C-13C41396CE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5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74A-563B-4472-AFEE-AA1A6994F177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ADEC-259B-4B3B-8F15-67464AFC04CB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9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FA22-22AA-4586-9493-3B269A9B87BA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7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B706-A0D0-45E1-A002-B7F0197D3424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B6AF-51B1-4D70-B3BD-D6EFE9090CC1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0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5DB6-685E-473D-BBB0-5CCFEA343432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5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CACB-ABD3-450B-8869-4EF6C5BBDA4D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4F7F-F4DF-46ED-B35E-B60D89F95C55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80"/>
            <a:ext cx="7815055" cy="2014800"/>
          </a:xfrm>
        </p:spPr>
        <p:txBody>
          <a:bodyPr anchor="ctr">
            <a:normAutofit/>
          </a:bodyPr>
          <a:lstStyle/>
          <a:p>
            <a:r>
              <a:rPr lang="ko-KR" altLang="en-US" sz="4000" b="1" dirty="0" smtClean="0"/>
              <a:t>연산자 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en-US" altLang="ko-KR" sz="4000" b="1" dirty="0" smtClean="0"/>
              <a:t>(Operator)</a:t>
            </a:r>
            <a:endParaRPr lang="ko-KR" altLang="en-US" sz="4000" b="1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732074" y="4639611"/>
            <a:ext cx="7488887" cy="1402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포항공대 컴퓨터공학과</a:t>
            </a:r>
            <a:endParaRPr lang="en-US" altLang="ko-KR" sz="28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윤은영</a:t>
            </a:r>
            <a:r>
              <a:rPr lang="en-US" altLang="ko-KR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idx="1"/>
          </p:nvPr>
        </p:nvSpPr>
        <p:spPr>
          <a:xfrm>
            <a:off x="320746" y="916380"/>
            <a:ext cx="11234759" cy="158477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600" dirty="0" smtClean="0"/>
              <a:t>여러 가지 문제를 해결하기 위해 문장 중에서 참과 거짓을 결정하여 수행 순서를 결정해야하는 경우가 많은데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관계 연산자와 논리 연산자처럼 결과가 참</a:t>
            </a:r>
            <a:r>
              <a:rPr lang="en-US" altLang="ko-KR" sz="2600" dirty="0" smtClean="0"/>
              <a:t>(1) </a:t>
            </a:r>
            <a:r>
              <a:rPr lang="ko-KR" altLang="en-US" sz="2600" dirty="0" smtClean="0"/>
              <a:t>또는 거짓</a:t>
            </a:r>
            <a:r>
              <a:rPr lang="en-US" altLang="ko-KR" sz="2600" dirty="0" smtClean="0"/>
              <a:t>(0)</a:t>
            </a:r>
            <a:r>
              <a:rPr lang="ko-KR" altLang="en-US" sz="2600" dirty="0" smtClean="0"/>
              <a:t>으로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나오는 경우가 아닌 수식에서는 어떤 방법으로 참과 거짓을 구별할 수 있을까</a:t>
            </a:r>
            <a:r>
              <a:rPr lang="en-US" altLang="ko-KR" sz="2600" dirty="0" smtClean="0"/>
              <a:t>?</a:t>
            </a:r>
          </a:p>
          <a:p>
            <a:endParaRPr lang="en-US" altLang="ko-KR" sz="2600" dirty="0"/>
          </a:p>
          <a:p>
            <a:endParaRPr lang="ko-KR" altLang="en-US" sz="2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1053" y="210219"/>
            <a:ext cx="10804452" cy="6492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생각하기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2565-49F2-446A-99E6-69EE57E8B6D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370729" y="2818841"/>
            <a:ext cx="5217459" cy="35859"/>
          </a:xfrm>
          <a:prstGeom prst="straightConnector1">
            <a:avLst/>
          </a:prstGeom>
          <a:ln w="28575"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096000" y="2659329"/>
            <a:ext cx="0" cy="304800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3305" y="3004921"/>
            <a:ext cx="142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(0, 0.0, ‘\0’) 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651" y="3371650"/>
            <a:ext cx="71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거짓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4267" y="3371650"/>
            <a:ext cx="71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참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1033" y="3371650"/>
            <a:ext cx="71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참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81082" y="2632434"/>
            <a:ext cx="5423647" cy="12134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1053" y="4257932"/>
            <a:ext cx="1017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C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언어는 참과 거짓이라는 상수는 없으며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0, 0.0,‘\0’</a:t>
            </a:r>
            <a:r>
              <a:rPr lang="ko-KR" altLang="en-US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는 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거짓으로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이 아닌 </a:t>
            </a:r>
            <a:r>
              <a:rPr lang="ko-KR" altLang="en-US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모든 값을 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참으로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간주</a:t>
            </a:r>
            <a:endParaRPr lang="en-US" altLang="ko-KR" sz="2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57381" y="5140973"/>
            <a:ext cx="3743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(3 </a:t>
            </a:r>
            <a:r>
              <a:rPr lang="en-US" altLang="ko-KR" sz="2400" dirty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&amp;&amp; </a:t>
            </a:r>
            <a:r>
              <a:rPr lang="en-US" altLang="ko-KR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4)   -&gt;    1</a:t>
            </a:r>
            <a:endParaRPr lang="ko-KR" altLang="en-US" sz="2400" dirty="0">
              <a:solidFill>
                <a:sysClr val="windowText" lastClr="0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1053" y="210219"/>
            <a:ext cx="10804452" cy="6492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생각하기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문제 풀이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2565-49F2-446A-99E6-69EE57E8B6D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52017"/>
              </p:ext>
            </p:extLst>
          </p:nvPr>
        </p:nvGraphicFramePr>
        <p:xfrm>
          <a:off x="2232212" y="1039905"/>
          <a:ext cx="7664823" cy="5007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505">
                  <a:extLst>
                    <a:ext uri="{9D8B030D-6E8A-4147-A177-3AD203B41FA5}">
                      <a16:colId xmlns:a16="http://schemas.microsoft.com/office/drawing/2014/main" val="782465089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791427329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309961300"/>
                    </a:ext>
                  </a:extLst>
                </a:gridCol>
              </a:tblGrid>
              <a:tr h="483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수 식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결 과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설명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56053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(3&gt;2) &amp;&amp; (1==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2)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(1==2)</a:t>
                      </a:r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거짓 </a:t>
                      </a:r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714209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(3&gt;2) || (1==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2)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(3&gt;2) 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참 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62178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!(3==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2)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958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3 &amp;&amp; 4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3,</a:t>
                      </a:r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4 </a:t>
                      </a:r>
                      <a:r>
                        <a:rPr lang="ko-KR" altLang="en-US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모두 참 </a:t>
                      </a:r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7882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0.0 &amp;&amp; 5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0.0</a:t>
                      </a:r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거짓 </a:t>
                      </a:r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901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0.1 || 0.0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0.1 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참 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402641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 &amp;&amp; 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502644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(3&gt;5) || !(2==1)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!(2==1) 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참 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75024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 || 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8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8437" y="231652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연산자 우선순위</a:t>
            </a:r>
            <a:endParaRPr lang="ko-KR" altLang="en-US" spc="-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84609"/>
              </p:ext>
            </p:extLst>
          </p:nvPr>
        </p:nvGraphicFramePr>
        <p:xfrm>
          <a:off x="4320989" y="231652"/>
          <a:ext cx="7664823" cy="642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485">
                  <a:extLst>
                    <a:ext uri="{9D8B030D-6E8A-4147-A177-3AD203B41FA5}">
                      <a16:colId xmlns:a16="http://schemas.microsoft.com/office/drawing/2014/main" val="782465089"/>
                    </a:ext>
                  </a:extLst>
                </a:gridCol>
                <a:gridCol w="4855891">
                  <a:extLst>
                    <a:ext uri="{9D8B030D-6E8A-4147-A177-3AD203B41FA5}">
                      <a16:colId xmlns:a16="http://schemas.microsoft.com/office/drawing/2014/main" val="791427329"/>
                    </a:ext>
                  </a:extLst>
                </a:gridCol>
                <a:gridCol w="1918447">
                  <a:extLst>
                    <a:ext uri="{9D8B030D-6E8A-4147-A177-3AD203B41FA5}">
                      <a16:colId xmlns:a16="http://schemas.microsoft.com/office/drawing/2014/main" val="309961300"/>
                    </a:ext>
                  </a:extLst>
                </a:gridCol>
              </a:tblGrid>
              <a:tr h="524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우선순위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연 산 자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계산 방향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56053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() []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. -&gt; a++ a--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714209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++a –a ! </a:t>
                      </a:r>
                      <a:r>
                        <a:rPr lang="en-US" altLang="ko-KR" sz="200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() –(</a:t>
                      </a:r>
                      <a:r>
                        <a:rPr lang="ko-KR" altLang="en-US" sz="200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단항</a:t>
                      </a:r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+(</a:t>
                      </a:r>
                      <a:r>
                        <a:rPr lang="ko-KR" altLang="en-US" sz="2000" baseline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단항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&amp;(</a:t>
                      </a:r>
                      <a:r>
                        <a:rPr lang="ko-KR" altLang="en-US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주소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 *(</a:t>
                      </a:r>
                      <a:r>
                        <a:rPr lang="ko-KR" altLang="en-US" sz="2000" baseline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역참조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&lt;-(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우에서 좌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62178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* / %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958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+ -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7882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&lt; &gt; &lt;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= &gt;=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901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6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==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!=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402641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7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&amp;&amp;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502644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8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|| 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75024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9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? :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&lt;-(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우에서 좌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49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= += -= *= /= %= 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&lt;-(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우에서 좌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0486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,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84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80"/>
            <a:ext cx="7815055" cy="2014800"/>
          </a:xfrm>
        </p:spPr>
        <p:txBody>
          <a:bodyPr anchor="ctr">
            <a:normAutofit/>
          </a:bodyPr>
          <a:lstStyle/>
          <a:p>
            <a:r>
              <a:rPr lang="ko-KR" altLang="en-US" sz="4000" b="1" dirty="0" smtClean="0"/>
              <a:t>연산자 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실습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380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862825" y="1105063"/>
            <a:ext cx="10377604" cy="4935537"/>
          </a:xfrm>
        </p:spPr>
        <p:txBody>
          <a:bodyPr/>
          <a:lstStyle/>
          <a:p>
            <a:pPr lvl="1">
              <a:defRPr/>
            </a:pPr>
            <a:r>
              <a:rPr lang="ko-KR" altLang="en-US" sz="2800" dirty="0" smtClean="0">
                <a:latin typeface="HY울릉도M" panose="02030600000101010101" pitchFamily="18" charset="-127"/>
              </a:rPr>
              <a:t>연산자 실습</a:t>
            </a:r>
            <a:endParaRPr lang="en-US" altLang="ko-KR" sz="2800" dirty="0" smtClean="0">
              <a:latin typeface="HY울릉도M" panose="02030600000101010101" pitchFamily="18" charset="-127"/>
            </a:endParaRPr>
          </a:p>
          <a:p>
            <a:pPr lvl="2">
              <a:defRPr/>
            </a:pPr>
            <a:r>
              <a:rPr lang="ko-KR" altLang="en-US" sz="2200" dirty="0" smtClean="0">
                <a:latin typeface="HY울릉도M" panose="02030600000101010101" pitchFamily="18" charset="-127"/>
              </a:rPr>
              <a:t>사칙연산 예제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>
              <a:defRPr/>
            </a:pPr>
            <a:r>
              <a:rPr lang="ko-KR" altLang="en-US" sz="2200" dirty="0" err="1" smtClean="0">
                <a:latin typeface="HY울릉도M" panose="02030600000101010101" pitchFamily="18" charset="-127"/>
              </a:rPr>
              <a:t>관계연산</a:t>
            </a:r>
            <a:r>
              <a:rPr lang="ko-KR" altLang="en-US" sz="2200" dirty="0" smtClean="0">
                <a:latin typeface="HY울릉도M" panose="02030600000101010101" pitchFamily="18" charset="-127"/>
              </a:rPr>
              <a:t> 예제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>
              <a:defRPr/>
            </a:pPr>
            <a:r>
              <a:rPr lang="ko-KR" altLang="en-US" sz="2200" dirty="0" err="1" smtClean="0">
                <a:latin typeface="HY울릉도M" panose="02030600000101010101" pitchFamily="18" charset="-127"/>
              </a:rPr>
              <a:t>논리연산</a:t>
            </a:r>
            <a:r>
              <a:rPr lang="ko-KR" altLang="en-US" sz="2200" dirty="0" smtClean="0">
                <a:latin typeface="HY울릉도M" panose="02030600000101010101" pitchFamily="18" charset="-127"/>
              </a:rPr>
              <a:t> 예제 </a:t>
            </a:r>
            <a:endParaRPr lang="en-US" altLang="ko-KR" sz="2200" dirty="0">
              <a:latin typeface="HY울릉도M" panose="02030600000101010101" pitchFamily="18" charset="-127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862825" y="383518"/>
            <a:ext cx="10377604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latin typeface="HY울릉도M" panose="02030600000101010101" pitchFamily="18" charset="-127"/>
              </a:rPr>
              <a:t>목차</a:t>
            </a:r>
            <a:endParaRPr lang="ko-KR" altLang="en-US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1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8437" y="231652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연산자 우선순위</a:t>
            </a:r>
            <a:endParaRPr lang="ko-KR" altLang="en-US" spc="-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320989" y="231652"/>
          <a:ext cx="7664823" cy="642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485">
                  <a:extLst>
                    <a:ext uri="{9D8B030D-6E8A-4147-A177-3AD203B41FA5}">
                      <a16:colId xmlns:a16="http://schemas.microsoft.com/office/drawing/2014/main" val="782465089"/>
                    </a:ext>
                  </a:extLst>
                </a:gridCol>
                <a:gridCol w="4855891">
                  <a:extLst>
                    <a:ext uri="{9D8B030D-6E8A-4147-A177-3AD203B41FA5}">
                      <a16:colId xmlns:a16="http://schemas.microsoft.com/office/drawing/2014/main" val="791427329"/>
                    </a:ext>
                  </a:extLst>
                </a:gridCol>
                <a:gridCol w="1918447">
                  <a:extLst>
                    <a:ext uri="{9D8B030D-6E8A-4147-A177-3AD203B41FA5}">
                      <a16:colId xmlns:a16="http://schemas.microsoft.com/office/drawing/2014/main" val="309961300"/>
                    </a:ext>
                  </a:extLst>
                </a:gridCol>
              </a:tblGrid>
              <a:tr h="524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우선순위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연 산 자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계산 방향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56053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() []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. -&gt; a++ a--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714209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++a –a ! </a:t>
                      </a:r>
                      <a:r>
                        <a:rPr lang="en-US" altLang="ko-KR" sz="200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() –(</a:t>
                      </a:r>
                      <a:r>
                        <a:rPr lang="ko-KR" altLang="en-US" sz="200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단항</a:t>
                      </a:r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+(</a:t>
                      </a:r>
                      <a:r>
                        <a:rPr lang="ko-KR" altLang="en-US" sz="2000" baseline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단항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&amp;(</a:t>
                      </a:r>
                      <a:r>
                        <a:rPr lang="ko-KR" altLang="en-US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주소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 *(</a:t>
                      </a:r>
                      <a:r>
                        <a:rPr lang="ko-KR" altLang="en-US" sz="2000" baseline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역참조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&lt;-(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우에서 좌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62178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* / %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958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+ -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7882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&lt; &gt; &lt;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= &gt;=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901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6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==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!=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402641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7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&amp;&amp;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502644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8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|| 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75024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9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? :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&lt;-(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우에서 좌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49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= += -= *= /= %= 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&lt;-(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우에서 좌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0486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,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-&gt;(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좌에서 우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84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1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08" y="162331"/>
            <a:ext cx="10470996" cy="50475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사칙연산</a:t>
            </a:r>
            <a:r>
              <a:rPr lang="en-US" altLang="ko-KR" sz="2400" dirty="0" smtClean="0"/>
              <a:t> </a:t>
            </a:r>
            <a:r>
              <a:rPr lang="ko-KR" altLang="en-US" sz="2400" dirty="0">
                <a:latin typeface="HY울릉도M" panose="02030600000101010101" pitchFamily="18" charset="-127"/>
              </a:rPr>
              <a:t>예제 </a:t>
            </a:r>
            <a:r>
              <a:rPr lang="en-US" altLang="ko-KR" sz="2400" dirty="0">
                <a:latin typeface="HY울릉도M" panose="02030600000101010101" pitchFamily="18" charset="-127"/>
              </a:rPr>
              <a:t>: 2</a:t>
            </a:r>
            <a:r>
              <a:rPr lang="ko-KR" altLang="en-US" sz="2400" dirty="0">
                <a:latin typeface="HY울릉도M" panose="02030600000101010101" pitchFamily="18" charset="-127"/>
              </a:rPr>
              <a:t>개의 값을 입력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받아 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+ - * / %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연산 후 출력</a:t>
            </a:r>
            <a:endParaRPr lang="ko-KR" altLang="en-US" sz="2400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1117914" y="667081"/>
            <a:ext cx="668060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main(void)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x, y, add, sub,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mul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div, mod;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정수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1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입력하세요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");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scanf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("%d", &amp;x);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정수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2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입력하세요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");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scanf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("%d", &amp;y);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add = x + y;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sub = x - y;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mul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= x * y;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div = x / y;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mod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 x % y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; //x</a:t>
            </a:r>
            <a:r>
              <a:rPr lang="ko-KR" altLang="en-US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y</a:t>
            </a:r>
            <a:r>
              <a:rPr lang="ko-KR" altLang="en-US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로 나눈 나머지</a:t>
            </a:r>
            <a:endParaRPr lang="en-US" altLang="ko-KR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 %d + %d = 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\n", x, y, add);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 %d - %d = 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\n", x, y, sub);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 %d * %d = 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\n", x, y,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mul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 %d / %d = 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\n", x, y, div);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 %d 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%%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%d = 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\n", x, y, mod);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0; 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27" y="1559215"/>
            <a:ext cx="3121728" cy="2147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42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418" y="126872"/>
            <a:ext cx="10470996" cy="50475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관계 연산</a:t>
            </a:r>
            <a:r>
              <a:rPr lang="en-US" altLang="ko-KR" sz="2400" dirty="0" smtClean="0"/>
              <a:t> </a:t>
            </a:r>
            <a:r>
              <a:rPr lang="ko-KR" altLang="en-US" sz="2400" dirty="0">
                <a:latin typeface="HY울릉도M" panose="02030600000101010101" pitchFamily="18" charset="-127"/>
              </a:rPr>
              <a:t>예제 </a:t>
            </a:r>
            <a:r>
              <a:rPr lang="en-US" altLang="ko-KR" sz="2400" dirty="0">
                <a:latin typeface="HY울릉도M" panose="02030600000101010101" pitchFamily="18" charset="-127"/>
              </a:rPr>
              <a:t>: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문자와 정수를 입력 받아 관계 연산 결과 출력</a:t>
            </a:r>
            <a:endParaRPr lang="ko-KR" altLang="en-US" sz="2400" spc="-3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427406" y="4316273"/>
            <a:ext cx="5575242" cy="2032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3418" y="657249"/>
            <a:ext cx="7891983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main(void)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x, y; 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char c; </a:t>
            </a:r>
            <a:endParaRPr lang="en-US" altLang="ko-KR" dirty="0" smtClean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문자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개 입력하세요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");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scanf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("%c", &amp;c);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 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입력한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문자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%c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의 아스키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10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진수는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\n", c, c);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입력한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문자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%c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의 다음 문자는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%c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\n", c, c+1);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("(%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c &lt; %c)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", c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c+1, (c &lt; c+1));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정수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2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개 입력하세요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");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scanf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("%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d%d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", &amp;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x,&amp;y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 (%d &gt;= %d)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\n", x, y,(x&gt;=y));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 (%d == %d)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\n", x, y,(x==y));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 (%d != %d)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\n", x, y,(x!=y));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return 0; </a:t>
            </a:r>
          </a:p>
          <a:p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91" y="1395105"/>
            <a:ext cx="3990122" cy="1938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5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08" y="162331"/>
            <a:ext cx="10470996" cy="50475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논리 연산</a:t>
            </a:r>
            <a:r>
              <a:rPr lang="en-US" altLang="ko-KR" sz="2400" dirty="0" smtClean="0"/>
              <a:t> </a:t>
            </a:r>
            <a:r>
              <a:rPr lang="ko-KR" altLang="en-US" sz="2400" dirty="0">
                <a:latin typeface="HY울릉도M" panose="02030600000101010101" pitchFamily="18" charset="-127"/>
              </a:rPr>
              <a:t>예제 </a:t>
            </a:r>
            <a:r>
              <a:rPr lang="en-US" altLang="ko-KR" sz="2400" dirty="0">
                <a:latin typeface="HY울릉도M" panose="02030600000101010101" pitchFamily="18" charset="-127"/>
              </a:rPr>
              <a:t>: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문자와 정수를 입력 받아 관계 연산 결과 출력</a:t>
            </a:r>
            <a:endParaRPr lang="ko-KR" altLang="en-US" sz="2400" spc="-3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427406" y="4316273"/>
            <a:ext cx="5575242" cy="2032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5203" y="633628"/>
            <a:ext cx="10238026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main(void)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    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("(3&gt;2) &amp;&amp; (1==2)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의 결과는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.\n",(3&gt;2) &amp;&amp; (1==2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)); // 0</a:t>
            </a:r>
            <a:endParaRPr lang="en-US" altLang="ko-KR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("(3&gt;2) || (1==2)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의 결과는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.\n",(3&gt;2) || (1==2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)); // 1</a:t>
            </a:r>
            <a:endParaRPr lang="en-US" altLang="ko-KR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("0.0 &amp;&amp; 5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의 결과는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.\n",0.0 &amp;&amp; 5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); // 0</a:t>
            </a:r>
            <a:endParaRPr lang="en-US" altLang="ko-KR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("(5&gt;2) != (1==2)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의 결과는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.\n",(5&gt;2) != (1==2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)); // 1</a:t>
            </a:r>
            <a:endParaRPr lang="en-US" altLang="ko-KR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("(3&gt;5) || !(2==1)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의 결과는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.\n",(3&gt;5) || !(2==1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)); // 1</a:t>
            </a:r>
            <a:endParaRPr lang="en-US" altLang="ko-KR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("0.1 || 0.0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의 결과는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.\n",0.1 || 0.0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); // 1</a:t>
            </a:r>
            <a:endParaRPr lang="en-US" altLang="ko-KR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("('A'&lt;'B')|| 0.0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의 결과는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 </a:t>
            </a:r>
            <a:r>
              <a:rPr lang="ko-KR" altLang="en-US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입니다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.\n",('A'&lt;'B')|| 0.0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); // 1</a:t>
            </a:r>
            <a:endParaRPr lang="en-US" altLang="ko-KR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0;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88" y="4804292"/>
            <a:ext cx="4065546" cy="19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9378" y="286155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목차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9378" y="1223040"/>
            <a:ext cx="9562784" cy="4547841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연산자의 개념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연산자의 분류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2"/>
            <a:r>
              <a:rPr lang="ko-KR" altLang="en-US" sz="2200" dirty="0" smtClean="0">
                <a:latin typeface="HY울릉도M" panose="02030600000101010101" pitchFamily="18" charset="-127"/>
              </a:rPr>
              <a:t>사칙 연산자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/>
            <a:r>
              <a:rPr lang="ko-KR" altLang="en-US" sz="2200" dirty="0" smtClean="0">
                <a:latin typeface="HY울릉도M" panose="02030600000101010101" pitchFamily="18" charset="-127"/>
              </a:rPr>
              <a:t>관계 연산자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/>
            <a:r>
              <a:rPr lang="ko-KR" altLang="en-US" sz="2200" dirty="0" smtClean="0">
                <a:latin typeface="HY울릉도M" panose="02030600000101010101" pitchFamily="18" charset="-127"/>
              </a:rPr>
              <a:t>논리 연산자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연산자 우선 순위</a:t>
            </a:r>
            <a:endParaRPr lang="en-US" altLang="ko-KR" sz="2400" dirty="0" smtClean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6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195057" y="1919335"/>
            <a:ext cx="2661719" cy="425512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44041" y="1453930"/>
            <a:ext cx="2861187" cy="48020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4603079" y="225995"/>
            <a:ext cx="2990163" cy="12279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400" dirty="0" smtClean="0"/>
              <a:t>문제 해결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problem solving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800482" y="209579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5650" y="21439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n1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58643" y="209371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80270" y="21348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n2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00483" y="283179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0316" y="283179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60149" y="283179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5650" y="28816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00483" y="357852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80316" y="357852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60149" y="357852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5650" y="36283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98977" y="4074946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78810" y="4074946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58643" y="4074946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60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89615" y="4983263"/>
            <a:ext cx="1196481" cy="1113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0010 90 90 90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0020 88 90 89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0030 80 82 81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0040 79 79 79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0050 70 70 70</a:t>
            </a:r>
          </a:p>
          <a:p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제목 2"/>
          <p:cNvSpPr txBox="1">
            <a:spLocks/>
          </p:cNvSpPr>
          <p:nvPr/>
        </p:nvSpPr>
        <p:spPr>
          <a:xfrm>
            <a:off x="1174037" y="1156182"/>
            <a:ext cx="2682740" cy="7695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latin typeface="Consolas" panose="020B0609020204030204" pitchFamily="49" charset="0"/>
              </a:rPr>
              <a:t>입력 자료</a:t>
            </a:r>
            <a:r>
              <a:rPr lang="en-US" altLang="ko-KR" sz="2000" dirty="0" smtClean="0">
                <a:latin typeface="Consolas" panose="020B0609020204030204" pitchFamily="49" charset="0"/>
              </a:rPr>
              <a:t>(data)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54416" y="1854452"/>
            <a:ext cx="2661719" cy="425512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972734" y="2165355"/>
            <a:ext cx="603920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50529" y="222776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sum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8454416" y="1129442"/>
            <a:ext cx="2661720" cy="7695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latin typeface="Consolas" panose="020B0609020204030204" pitchFamily="49" charset="0"/>
              </a:rPr>
              <a:t>문제 해결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algn="ctr"/>
            <a:r>
              <a:rPr lang="ko-KR" altLang="en-US" sz="2000" dirty="0" smtClean="0">
                <a:latin typeface="Consolas" panose="020B0609020204030204" pitchFamily="49" charset="0"/>
              </a:rPr>
              <a:t>출력 자료</a:t>
            </a:r>
            <a:r>
              <a:rPr lang="en-US" altLang="ko-KR" sz="2000" dirty="0" smtClean="0">
                <a:latin typeface="Consolas" panose="020B0609020204030204" pitchFamily="49" charset="0"/>
              </a:rPr>
              <a:t>(data)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74036" y="4920643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Consolas" panose="020B0609020204030204" pitchFamily="49" charset="0"/>
              </a:rPr>
              <a:t>input.txt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98392" y="2924342"/>
            <a:ext cx="585109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60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70618" y="298599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</a:t>
            </a:r>
            <a:r>
              <a:rPr lang="en-US" altLang="ko-KR" dirty="0" smtClean="0">
                <a:latin typeface="Consolas" panose="020B0609020204030204" pitchFamily="49" charset="0"/>
              </a:rPr>
              <a:t>1_sum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998392" y="3744217"/>
            <a:ext cx="585109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70618" y="38058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a2_sum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775734" y="4727805"/>
            <a:ext cx="1196481" cy="1113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0010 90 A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0020 88 B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0030 81 B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0040 79 C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0050 70 C</a:t>
            </a:r>
          </a:p>
          <a:p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504050" y="4665185"/>
            <a:ext cx="1306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Consolas" panose="020B0609020204030204" pitchFamily="49" charset="0"/>
              </a:rPr>
              <a:t>output.txt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오른쪽 화살표 57"/>
          <p:cNvSpPr/>
          <p:nvPr/>
        </p:nvSpPr>
        <p:spPr>
          <a:xfrm>
            <a:off x="7701938" y="3678777"/>
            <a:ext cx="655768" cy="4964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4017792" y="3678777"/>
            <a:ext cx="655768" cy="4964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20633" y="1514959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알고리즘</a:t>
            </a:r>
            <a:endParaRPr lang="en-US" altLang="ko-KR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85696" y="3054551"/>
            <a:ext cx="144541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91529" y="3997664"/>
            <a:ext cx="144541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509063" y="5003739"/>
            <a:ext cx="144541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5696" y="2083625"/>
            <a:ext cx="144541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501" y="94400"/>
            <a:ext cx="1481914" cy="7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143" y="322014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연산자의 개념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143" y="1223040"/>
            <a:ext cx="10180622" cy="378823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HY울릉도M" panose="02030600000101010101" pitchFamily="18" charset="-127"/>
              </a:rPr>
              <a:t>연산자</a:t>
            </a:r>
          </a:p>
          <a:p>
            <a:pPr lvl="1"/>
            <a:r>
              <a:rPr lang="ko-KR" altLang="en-US" sz="1800" dirty="0">
                <a:latin typeface="HY울릉도M" panose="02030600000101010101" pitchFamily="18" charset="-127"/>
              </a:rPr>
              <a:t>연산자</a:t>
            </a:r>
            <a:r>
              <a:rPr lang="en-US" altLang="ko-KR" sz="1800" dirty="0">
                <a:latin typeface="HY울릉도M" panose="02030600000101010101" pitchFamily="18" charset="-127"/>
              </a:rPr>
              <a:t>(operator)</a:t>
            </a:r>
            <a:r>
              <a:rPr lang="ko-KR" altLang="en-US" sz="1800" dirty="0">
                <a:latin typeface="HY울릉도M" panose="02030600000101010101" pitchFamily="18" charset="-127"/>
              </a:rPr>
              <a:t>는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산술 연산자 </a:t>
            </a:r>
            <a:r>
              <a:rPr lang="en-US" altLang="ko-KR" sz="1800" dirty="0">
                <a:latin typeface="HY울릉도M" panose="02030600000101010101" pitchFamily="18" charset="-127"/>
              </a:rPr>
              <a:t>+, -, * </a:t>
            </a:r>
            <a:r>
              <a:rPr lang="ko-KR" altLang="en-US" sz="1800" dirty="0">
                <a:latin typeface="HY울릉도M" panose="02030600000101010101" pitchFamily="18" charset="-127"/>
              </a:rPr>
              <a:t>기호와 같이</a:t>
            </a:r>
            <a:r>
              <a:rPr lang="en-US" altLang="ko-KR" sz="1800" dirty="0">
                <a:latin typeface="HY울릉도M" panose="02030600000101010101" pitchFamily="18" charset="-127"/>
              </a:rPr>
              <a:t>, </a:t>
            </a:r>
            <a:r>
              <a:rPr lang="ko-KR" altLang="en-US" sz="1800" dirty="0">
                <a:latin typeface="HY울릉도M" panose="02030600000101010101" pitchFamily="18" charset="-127"/>
              </a:rPr>
              <a:t>이미 정의된 연산을 수행하는 기호나 키워드를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의미</a:t>
            </a:r>
            <a:endParaRPr lang="en-US" altLang="ko-KR" sz="1800" dirty="0" smtClean="0">
              <a:latin typeface="HY울릉도M" panose="02030600000101010101" pitchFamily="18" charset="-127"/>
            </a:endParaRPr>
          </a:p>
          <a:p>
            <a:pPr lvl="1"/>
            <a:endParaRPr lang="en-US" altLang="ko-KR" sz="1800" dirty="0" smtClean="0">
              <a:latin typeface="HY울릉도M" panose="02030600000101010101" pitchFamily="18" charset="-127"/>
            </a:endParaRPr>
          </a:p>
          <a:p>
            <a:r>
              <a:rPr lang="ko-KR" altLang="en-US" sz="2200" dirty="0" smtClean="0">
                <a:latin typeface="HY울릉도M" panose="02030600000101010101" pitchFamily="18" charset="-127"/>
              </a:rPr>
              <a:t>연산자는 왜 필요할까</a:t>
            </a:r>
            <a:r>
              <a:rPr lang="en-US" altLang="ko-KR" sz="2200" dirty="0" smtClean="0">
                <a:latin typeface="HY울릉도M" panose="02030600000101010101" pitchFamily="18" charset="-127"/>
              </a:rPr>
              <a:t>?</a:t>
            </a:r>
          </a:p>
          <a:p>
            <a:pPr lvl="1"/>
            <a:r>
              <a:rPr lang="ko-KR" altLang="en-US" sz="1800" dirty="0" smtClean="0">
                <a:latin typeface="HY울릉도M" panose="02030600000101010101" pitchFamily="18" charset="-127"/>
              </a:rPr>
              <a:t>문제를 해결하는 방법에서 도구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(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장비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)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와 같은 역할</a:t>
            </a:r>
            <a:endParaRPr lang="en-US" altLang="ko-KR" sz="1800" dirty="0" smtClean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8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143" y="322014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연산자의 개념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143" y="1223040"/>
            <a:ext cx="10180622" cy="2927619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latin typeface="HY울릉도M" panose="02030600000101010101" pitchFamily="18" charset="-127"/>
              </a:rPr>
              <a:t>피연산자</a:t>
            </a:r>
            <a:endParaRPr lang="ko-KR" altLang="en-US" sz="2000" dirty="0">
              <a:latin typeface="HY울릉도M" panose="02030600000101010101" pitchFamily="18" charset="-127"/>
            </a:endParaRPr>
          </a:p>
          <a:p>
            <a:pPr lvl="1"/>
            <a:r>
              <a:rPr lang="ko-KR" altLang="en-US" dirty="0">
                <a:latin typeface="HY울릉도M" panose="02030600000101010101" pitchFamily="18" charset="-127"/>
              </a:rPr>
              <a:t>연산</a:t>
            </a:r>
            <a:r>
              <a:rPr lang="en-US" altLang="ko-KR" dirty="0">
                <a:latin typeface="HY울릉도M" panose="02030600000101010101" pitchFamily="18" charset="-127"/>
              </a:rPr>
              <a:t>(operation)</a:t>
            </a:r>
            <a:r>
              <a:rPr lang="ko-KR" altLang="en-US" dirty="0">
                <a:latin typeface="HY울릉도M" panose="02030600000101010101" pitchFamily="18" charset="-127"/>
              </a:rPr>
              <a:t>에 참여하는 변수나 값을 </a:t>
            </a:r>
            <a:r>
              <a:rPr lang="ko-KR" altLang="en-US" dirty="0" err="1">
                <a:latin typeface="HY울릉도M" panose="02030600000101010101" pitchFamily="18" charset="-127"/>
              </a:rPr>
              <a:t>피연산자</a:t>
            </a:r>
            <a:r>
              <a:rPr lang="en-US" altLang="ko-KR" dirty="0">
                <a:latin typeface="HY울릉도M" panose="02030600000101010101" pitchFamily="18" charset="-127"/>
              </a:rPr>
              <a:t>(operand)</a:t>
            </a:r>
          </a:p>
          <a:p>
            <a:endParaRPr lang="en-US" altLang="ko-KR" sz="2000" dirty="0">
              <a:latin typeface="HY울릉도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7835" y="356795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10</a:t>
            </a:r>
            <a:endParaRPr lang="ko-KR" altLang="en-US" sz="3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4689" y="356795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20</a:t>
            </a:r>
            <a:endParaRPr lang="ko-KR" altLang="en-US" sz="3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5364" y="3567952"/>
            <a:ext cx="53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+</a:t>
            </a:r>
            <a:endParaRPr lang="ko-KR" altLang="en-US" sz="3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2518" y="4464712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피연산자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(operand)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33575" y="3013954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연산자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(operator)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5764829" y="3383286"/>
            <a:ext cx="14065" cy="301208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</p:cNvCxnSpPr>
          <p:nvPr/>
        </p:nvCxnSpPr>
        <p:spPr>
          <a:xfrm>
            <a:off x="5219855" y="4152727"/>
            <a:ext cx="352019" cy="311985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7" idx="0"/>
          </p:cNvCxnSpPr>
          <p:nvPr/>
        </p:nvCxnSpPr>
        <p:spPr>
          <a:xfrm flipH="1">
            <a:off x="5880848" y="4152726"/>
            <a:ext cx="465861" cy="311986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317646" y="2823882"/>
            <a:ext cx="2922494" cy="2402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7731" y="339943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연산자 분류</a:t>
            </a:r>
            <a:endParaRPr lang="ko-KR" altLang="en-US" spc="-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84289"/>
              </p:ext>
            </p:extLst>
          </p:nvPr>
        </p:nvGraphicFramePr>
        <p:xfrm>
          <a:off x="3282862" y="1537634"/>
          <a:ext cx="5899772" cy="402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7">
                  <a:extLst>
                    <a:ext uri="{9D8B030D-6E8A-4147-A177-3AD203B41FA5}">
                      <a16:colId xmlns:a16="http://schemas.microsoft.com/office/drawing/2014/main" val="782465089"/>
                    </a:ext>
                  </a:extLst>
                </a:gridCol>
                <a:gridCol w="3658595">
                  <a:extLst>
                    <a:ext uri="{9D8B030D-6E8A-4147-A177-3AD203B41FA5}">
                      <a16:colId xmlns:a16="http://schemas.microsoft.com/office/drawing/2014/main" val="791427329"/>
                    </a:ext>
                  </a:extLst>
                </a:gridCol>
              </a:tblGrid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분 류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연 산 자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56053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산술 연산자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+ - * / %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714209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관계 연산자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&gt; &lt; ==</a:t>
                      </a:r>
                      <a:r>
                        <a:rPr lang="en-US" altLang="ko-KR" sz="20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!= &gt;= &lt;=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958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증감 연산자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++ --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7882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논리 연산자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&amp;&amp; || !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901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조건 연산자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수식</a:t>
                      </a:r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1)? </a:t>
                      </a:r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수식</a:t>
                      </a:r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2 : </a:t>
                      </a:r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수식</a:t>
                      </a:r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502644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연산자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ko-KR" altLang="en-US" sz="200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데이터타입</a:t>
                      </a:r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75024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대입 연산자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= += -= /= %= 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49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53875" y="6611590"/>
            <a:ext cx="927315" cy="22564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idx="1"/>
          </p:nvPr>
        </p:nvSpPr>
        <p:spPr>
          <a:xfrm>
            <a:off x="320746" y="916380"/>
            <a:ext cx="11234759" cy="2063959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dirty="0">
                <a:latin typeface="HY울릉도M" panose="02030600000101010101" pitchFamily="18" charset="-127"/>
              </a:rPr>
              <a:t>변수의 저장 값을 대입하는 </a:t>
            </a:r>
            <a:r>
              <a:rPr lang="en-US" altLang="ko-KR" sz="1800" dirty="0">
                <a:solidFill>
                  <a:srgbClr val="3333FF"/>
                </a:solidFill>
                <a:latin typeface="HY울릉도M" panose="02030600000101010101" pitchFamily="18" charset="-127"/>
              </a:rPr>
              <a:t>= </a:t>
            </a:r>
            <a:r>
              <a:rPr lang="ko-KR" altLang="en-US" sz="1800" dirty="0">
                <a:latin typeface="HY울릉도M" panose="02030600000101010101" pitchFamily="18" charset="-127"/>
              </a:rPr>
              <a:t>기호가 대입</a:t>
            </a:r>
            <a:r>
              <a:rPr lang="en-US" altLang="ko-KR" sz="1800" dirty="0">
                <a:latin typeface="HY울릉도M" panose="02030600000101010101" pitchFamily="18" charset="-127"/>
              </a:rPr>
              <a:t>(</a:t>
            </a:r>
            <a:r>
              <a:rPr lang="ko-KR" altLang="en-US" sz="1800" dirty="0">
                <a:latin typeface="HY울릉도M" panose="02030600000101010101" pitchFamily="18" charset="-127"/>
              </a:rPr>
              <a:t>할당</a:t>
            </a:r>
            <a:r>
              <a:rPr lang="en-US" altLang="ko-KR" sz="1800" dirty="0">
                <a:latin typeface="HY울릉도M" panose="02030600000101010101" pitchFamily="18" charset="-127"/>
              </a:rPr>
              <a:t>) </a:t>
            </a:r>
            <a:r>
              <a:rPr lang="ko-KR" altLang="en-US" sz="1800" dirty="0">
                <a:latin typeface="HY울릉도M" panose="02030600000101010101" pitchFamily="18" charset="-127"/>
              </a:rPr>
              <a:t>연산자</a:t>
            </a:r>
            <a:r>
              <a:rPr lang="en-US" altLang="ko-KR" sz="1800" dirty="0">
                <a:latin typeface="HY울릉도M" panose="02030600000101010101" pitchFamily="18" charset="-127"/>
              </a:rPr>
              <a:t>(assignment operator)</a:t>
            </a:r>
          </a:p>
          <a:p>
            <a:pPr lvl="1"/>
            <a:r>
              <a:rPr lang="en-US" altLang="ko-KR" sz="1800" dirty="0" smtClean="0">
                <a:latin typeface="HY울릉도M" panose="02030600000101010101" pitchFamily="18" charset="-127"/>
              </a:rPr>
              <a:t> =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연산자 오른쪽 수식을 먼저 계산하고 결과 값을 왼쪽 변수에 대입하는 기능</a:t>
            </a:r>
            <a:endParaRPr lang="ko-KR" altLang="en-US" sz="1800" dirty="0">
              <a:latin typeface="HY울릉도M" panose="02030600000101010101" pitchFamily="18" charset="-127"/>
            </a:endParaRPr>
          </a:p>
          <a:p>
            <a:pPr lvl="1"/>
            <a:r>
              <a:rPr lang="ko-KR" altLang="en-US" sz="1800" dirty="0">
                <a:latin typeface="HY울릉도M" panose="02030600000101010101" pitchFamily="18" charset="-127"/>
              </a:rPr>
              <a:t>대입 연산자의 왼쪽 부분에는 반드시 변수만이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가능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,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대입 연산자 왼쪽에 온 변수는 값이 변경</a:t>
            </a:r>
            <a:endParaRPr lang="ko-KR" altLang="en-US" sz="1800" dirty="0">
              <a:latin typeface="HY울릉도M" panose="02030600000101010101" pitchFamily="18" charset="-127"/>
            </a:endParaRPr>
          </a:p>
          <a:p>
            <a:pPr lvl="1"/>
            <a:r>
              <a:rPr lang="ko-KR" altLang="en-US" sz="1800" dirty="0" smtClean="0">
                <a:latin typeface="HY울릉도M" panose="02030600000101010101" pitchFamily="18" charset="-127"/>
              </a:rPr>
              <a:t>수식의 결과 값을 변수에 대입하지 </a:t>
            </a:r>
            <a:r>
              <a:rPr lang="ko-KR" altLang="en-US" sz="1800" dirty="0">
                <a:latin typeface="HY울릉도M" panose="02030600000101010101" pitchFamily="18" charset="-127"/>
              </a:rPr>
              <a:t>않으면 프로그램에는 영향이 없음</a:t>
            </a:r>
          </a:p>
          <a:p>
            <a:pPr marL="800100" lvl="1" indent="-457200">
              <a:buAutoNum type="arabicParenR"/>
            </a:pPr>
            <a:endParaRPr lang="en-US" altLang="ko-KR" sz="2200" dirty="0" smtClean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ko-KR" altLang="en-US" sz="2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1053" y="210219"/>
            <a:ext cx="7003918" cy="6492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대입 연산자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(assignment operator)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2565-49F2-446A-99E6-69EE57E8B6D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25344" y="4347881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10</a:t>
            </a:r>
            <a:endParaRPr lang="ko-KR" altLang="en-US" sz="3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2198" y="4347881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20</a:t>
            </a:r>
            <a:endParaRPr lang="ko-KR" altLang="en-US" sz="3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2873" y="4347881"/>
            <a:ext cx="53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+</a:t>
            </a:r>
            <a:endParaRPr lang="ko-KR" altLang="en-US" sz="3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64431" y="3864820"/>
            <a:ext cx="2715814" cy="15508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185013" y="3914126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10</a:t>
            </a:r>
            <a:endParaRPr lang="ko-KR" altLang="en-US" sz="32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11867" y="3914126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20</a:t>
            </a:r>
            <a:endParaRPr lang="ko-KR" altLang="en-US" sz="32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12542" y="391412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+</a:t>
            </a:r>
            <a:endParaRPr lang="ko-KR" altLang="en-US" sz="32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43906" y="3350603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(1) 30</a:t>
            </a:r>
            <a:endParaRPr lang="ko-KR" altLang="en-US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01037" y="3170056"/>
            <a:ext cx="4156281" cy="29404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6243" y="388006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sum</a:t>
            </a:r>
            <a:endParaRPr lang="ko-KR" altLang="en-US" sz="32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9797" y="391412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</a:t>
            </a:r>
            <a:endParaRPr lang="ko-KR" altLang="en-US" sz="32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3" name="구부러진 연결선 32"/>
          <p:cNvCxnSpPr>
            <a:stCxn id="26" idx="0"/>
            <a:endCxn id="27" idx="0"/>
          </p:cNvCxnSpPr>
          <p:nvPr/>
        </p:nvCxnSpPr>
        <p:spPr>
          <a:xfrm rot="5400000" flipH="1" flipV="1">
            <a:off x="9066797" y="3350699"/>
            <a:ext cx="12700" cy="1126854"/>
          </a:xfrm>
          <a:prstGeom prst="curvedConnector3">
            <a:avLst>
              <a:gd name="adj1" fmla="val 1800000"/>
            </a:avLst>
          </a:prstGeom>
          <a:ln w="19050"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endCxn id="31" idx="0"/>
          </p:cNvCxnSpPr>
          <p:nvPr/>
        </p:nvCxnSpPr>
        <p:spPr>
          <a:xfrm rot="10800000" flipV="1">
            <a:off x="7097612" y="3595594"/>
            <a:ext cx="1508742" cy="284470"/>
          </a:xfrm>
          <a:prstGeom prst="curvedConnector2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810482" y="3368497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(2) 30</a:t>
            </a:r>
            <a:endParaRPr lang="ko-KR" altLang="en-US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54334" y="504422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add(</a:t>
            </a:r>
            <a:r>
              <a:rPr lang="en-US" altLang="ko-KR" sz="32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a,b</a:t>
            </a:r>
            <a:r>
              <a:rPr lang="en-US" altLang="ko-KR" sz="32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</a:t>
            </a:r>
            <a:endParaRPr lang="ko-KR" altLang="en-US" sz="32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35564" y="5010160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sum</a:t>
            </a:r>
            <a:endParaRPr lang="ko-KR" altLang="en-US" sz="32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99118" y="504422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</a:t>
            </a:r>
            <a:endParaRPr lang="ko-KR" altLang="en-US" sz="32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idx="1"/>
          </p:nvPr>
        </p:nvSpPr>
        <p:spPr>
          <a:xfrm>
            <a:off x="320746" y="916380"/>
            <a:ext cx="11234759" cy="1988185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dirty="0">
                <a:latin typeface="HY울릉도M" panose="02030600000101010101" pitchFamily="18" charset="-127"/>
              </a:rPr>
              <a:t>관계 연산자는 </a:t>
            </a:r>
            <a:r>
              <a:rPr lang="en-US" altLang="ko-KR" sz="1800" dirty="0">
                <a:latin typeface="HY울릉도M" panose="02030600000101010101" pitchFamily="18" charset="-127"/>
              </a:rPr>
              <a:t>2</a:t>
            </a:r>
            <a:r>
              <a:rPr lang="ko-KR" altLang="en-US" sz="1800" dirty="0">
                <a:latin typeface="HY울릉도M" panose="02030600000101010101" pitchFamily="18" charset="-127"/>
              </a:rPr>
              <a:t>개의 </a:t>
            </a:r>
            <a:r>
              <a:rPr lang="ko-KR" altLang="en-US" sz="1800" dirty="0" err="1">
                <a:latin typeface="HY울릉도M" panose="02030600000101010101" pitchFamily="18" charset="-127"/>
              </a:rPr>
              <a:t>피연산자</a:t>
            </a:r>
            <a:r>
              <a:rPr lang="ko-KR" altLang="en-US" sz="1800" dirty="0">
                <a:latin typeface="HY울릉도M" panose="02030600000101010101" pitchFamily="18" charset="-127"/>
              </a:rPr>
              <a:t>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관계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(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크기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)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를 </a:t>
            </a:r>
            <a:r>
              <a:rPr lang="ko-KR" altLang="en-US" sz="1800" dirty="0">
                <a:latin typeface="HY울릉도M" panose="02030600000101010101" pitchFamily="18" charset="-127"/>
              </a:rPr>
              <a:t>비교하기 위한 연산자</a:t>
            </a:r>
          </a:p>
          <a:p>
            <a:pPr lvl="1"/>
            <a:r>
              <a:rPr lang="ko-KR" altLang="en-US" sz="1800" dirty="0" smtClean="0">
                <a:latin typeface="HY울릉도M" panose="02030600000101010101" pitchFamily="18" charset="-127"/>
              </a:rPr>
              <a:t>관계 </a:t>
            </a:r>
            <a:r>
              <a:rPr lang="ko-KR" altLang="en-US" sz="1800" dirty="0">
                <a:latin typeface="HY울릉도M" panose="02030600000101010101" pitchFamily="18" charset="-127"/>
              </a:rPr>
              <a:t>연산자가 포함된 수식의 결과는 </a:t>
            </a:r>
            <a:r>
              <a:rPr lang="en-US" altLang="ko-KR" sz="1800" dirty="0">
                <a:latin typeface="HY울릉도M" panose="02030600000101010101" pitchFamily="18" charset="-127"/>
              </a:rPr>
              <a:t>1(</a:t>
            </a:r>
            <a:r>
              <a:rPr lang="ko-KR" altLang="en-US" sz="1800" dirty="0">
                <a:latin typeface="HY울릉도M" panose="02030600000101010101" pitchFamily="18" charset="-127"/>
              </a:rPr>
              <a:t>참을 의미</a:t>
            </a:r>
            <a:r>
              <a:rPr lang="en-US" altLang="ko-KR" sz="1800" dirty="0">
                <a:latin typeface="HY울릉도M" panose="02030600000101010101" pitchFamily="18" charset="-127"/>
              </a:rPr>
              <a:t>)</a:t>
            </a:r>
            <a:r>
              <a:rPr lang="ko-KR" altLang="en-US" sz="1800" dirty="0">
                <a:latin typeface="HY울릉도M" panose="02030600000101010101" pitchFamily="18" charset="-127"/>
              </a:rPr>
              <a:t>이 아니면 </a:t>
            </a:r>
            <a:r>
              <a:rPr lang="en-US" altLang="ko-KR" sz="1800" dirty="0">
                <a:latin typeface="HY울릉도M" panose="02030600000101010101" pitchFamily="18" charset="-127"/>
              </a:rPr>
              <a:t>0(</a:t>
            </a:r>
            <a:r>
              <a:rPr lang="ko-KR" altLang="en-US" sz="1800" dirty="0">
                <a:latin typeface="HY울릉도M" panose="02030600000101010101" pitchFamily="18" charset="-127"/>
              </a:rPr>
              <a:t>거짓을 의미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)</a:t>
            </a:r>
          </a:p>
          <a:p>
            <a:pPr lvl="1"/>
            <a:r>
              <a:rPr lang="ko-KR" altLang="en-US" sz="1800" dirty="0" smtClean="0">
                <a:latin typeface="HY울릉도M" panose="02030600000101010101" pitchFamily="18" charset="-127"/>
              </a:rPr>
              <a:t>수식에서 참 또는 거짓으로 계산 결과가 나오는 경우 프로그래밍 언어에서는 편의 상 참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(1),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거짓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(0)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으로 규정하였고 </a:t>
            </a:r>
            <a:r>
              <a:rPr lang="en-US" altLang="ko-KR" sz="1800" dirty="0" err="1" smtClean="0">
                <a:latin typeface="HY울릉도M" panose="02030600000101010101" pitchFamily="18" charset="-127"/>
              </a:rPr>
              <a:t>printf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()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를 사용하여 출력할 경우 결과가 참이면 정수 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1,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거짓이면 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0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을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 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출력함  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 </a:t>
            </a:r>
            <a:endParaRPr lang="ko-KR" altLang="en-US" sz="1800" dirty="0">
              <a:latin typeface="HY울릉도M" panose="02030600000101010101" pitchFamily="18" charset="-127"/>
            </a:endParaRPr>
          </a:p>
          <a:p>
            <a:pPr marL="342900" lvl="1" indent="0">
              <a:buNone/>
            </a:pPr>
            <a:endParaRPr lang="en-US" altLang="ko-KR" sz="2200" dirty="0" smtClean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ko-KR" altLang="en-US" sz="2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1053" y="210219"/>
            <a:ext cx="6878744" cy="6492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관계 연산자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b="0" dirty="0">
                <a:latin typeface="Consolas" panose="020B0609020204030204" pitchFamily="49" charset="0"/>
                <a:cs typeface="Consolas" panose="020B0609020204030204" pitchFamily="49" charset="0"/>
              </a:rPr>
              <a:t>relational </a:t>
            </a:r>
            <a:r>
              <a:rPr lang="en-US" altLang="ko-K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2565-49F2-446A-99E6-69EE57E8B6D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57577"/>
              </p:ext>
            </p:extLst>
          </p:nvPr>
        </p:nvGraphicFramePr>
        <p:xfrm>
          <a:off x="2644590" y="2904565"/>
          <a:ext cx="6705598" cy="35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5">
                  <a:extLst>
                    <a:ext uri="{9D8B030D-6E8A-4147-A177-3AD203B41FA5}">
                      <a16:colId xmlns:a16="http://schemas.microsoft.com/office/drawing/2014/main" val="782465089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791427329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149133928"/>
                    </a:ext>
                  </a:extLst>
                </a:gridCol>
              </a:tblGrid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연산자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기호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결과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(a=10,b=20)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56053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보다 크다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a &gt; b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714209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보다 작다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 &lt; b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958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같다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a == b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7882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같지 않다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a != b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901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크거나 같다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a &gt;= b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502644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작거나 같다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a &lt;= b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750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idx="1"/>
          </p:nvPr>
        </p:nvSpPr>
        <p:spPr>
          <a:xfrm>
            <a:off x="751053" y="804210"/>
            <a:ext cx="11234759" cy="173717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HY울릉도M" panose="02030600000101010101" pitchFamily="18" charset="-127"/>
              </a:rPr>
              <a:t>&amp;&amp;(and), ||(or), !(not)</a:t>
            </a:r>
          </a:p>
          <a:p>
            <a:pPr lvl="1"/>
            <a:r>
              <a:rPr lang="ko-KR" altLang="en-US" dirty="0">
                <a:latin typeface="HY울릉도M" panose="02030600000101010101" pitchFamily="18" charset="-127"/>
              </a:rPr>
              <a:t>논리 연산자는 두 개 또는 하나의 논리값을 </a:t>
            </a:r>
            <a:r>
              <a:rPr lang="en-US" altLang="ko-KR" dirty="0">
                <a:latin typeface="HY울릉도M" panose="02030600000101010101" pitchFamily="18" charset="-127"/>
              </a:rPr>
              <a:t>0</a:t>
            </a:r>
            <a:r>
              <a:rPr lang="ko-KR" altLang="en-US" dirty="0">
                <a:latin typeface="HY울릉도M" panose="02030600000101010101" pitchFamily="18" charset="-127"/>
              </a:rPr>
              <a:t>이나 </a:t>
            </a:r>
            <a:r>
              <a:rPr lang="en-US" altLang="ko-KR" dirty="0">
                <a:latin typeface="HY울릉도M" panose="02030600000101010101" pitchFamily="18" charset="-127"/>
              </a:rPr>
              <a:t>1</a:t>
            </a:r>
            <a:r>
              <a:rPr lang="ko-KR" altLang="en-US" dirty="0">
                <a:latin typeface="HY울릉도M" panose="02030600000101010101" pitchFamily="18" charset="-127"/>
              </a:rPr>
              <a:t>의 논리값으로 평가하기 위한 </a:t>
            </a:r>
            <a:r>
              <a:rPr lang="ko-KR" altLang="en-US" dirty="0" smtClean="0">
                <a:latin typeface="HY울릉도M" panose="02030600000101010101" pitchFamily="18" charset="-127"/>
              </a:rPr>
              <a:t>연산자</a:t>
            </a:r>
            <a:endParaRPr lang="ko-KR" altLang="en-US" dirty="0">
              <a:latin typeface="HY울릉도M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88855" y="154923"/>
            <a:ext cx="6878744" cy="6492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논리 연산자</a:t>
            </a:r>
            <a:r>
              <a:rPr lang="en-US" altLang="ko-K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(logical</a:t>
            </a:r>
            <a:r>
              <a:rPr lang="en-US" altLang="ko-KR" b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operator)</a:t>
            </a:r>
            <a:endParaRPr lang="ko-KR" alt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2565-49F2-446A-99E6-69EE57E8B6D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65994"/>
              </p:ext>
            </p:extLst>
          </p:nvPr>
        </p:nvGraphicFramePr>
        <p:xfrm>
          <a:off x="1080252" y="2294978"/>
          <a:ext cx="4473387" cy="201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282">
                  <a:extLst>
                    <a:ext uri="{9D8B030D-6E8A-4147-A177-3AD203B41FA5}">
                      <a16:colId xmlns:a16="http://schemas.microsoft.com/office/drawing/2014/main" val="782465089"/>
                    </a:ext>
                  </a:extLst>
                </a:gridCol>
                <a:gridCol w="3021105">
                  <a:extLst>
                    <a:ext uri="{9D8B030D-6E8A-4147-A177-3AD203B41FA5}">
                      <a16:colId xmlns:a16="http://schemas.microsoft.com/office/drawing/2014/main" val="791427329"/>
                    </a:ext>
                  </a:extLst>
                </a:gridCol>
              </a:tblGrid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연산자 기호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연산자 의미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56053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AND(&amp;&amp;)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둘 다 참이어야 참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714209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OR(||)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둘 중 하나만 참이면 참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9586"/>
                  </a:ext>
                </a:extLst>
              </a:tr>
              <a:tr h="50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NOT(!)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참이면 거짓</a:t>
                      </a: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거짓이면 참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788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83885"/>
              </p:ext>
            </p:extLst>
          </p:nvPr>
        </p:nvGraphicFramePr>
        <p:xfrm>
          <a:off x="6046697" y="2294978"/>
          <a:ext cx="4952998" cy="273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08">
                  <a:extLst>
                    <a:ext uri="{9D8B030D-6E8A-4147-A177-3AD203B41FA5}">
                      <a16:colId xmlns:a16="http://schemas.microsoft.com/office/drawing/2014/main" val="782465089"/>
                    </a:ext>
                  </a:extLst>
                </a:gridCol>
                <a:gridCol w="614894">
                  <a:extLst>
                    <a:ext uri="{9D8B030D-6E8A-4147-A177-3AD203B41FA5}">
                      <a16:colId xmlns:a16="http://schemas.microsoft.com/office/drawing/2014/main" val="2420057872"/>
                    </a:ext>
                  </a:extLst>
                </a:gridCol>
                <a:gridCol w="1191673">
                  <a:extLst>
                    <a:ext uri="{9D8B030D-6E8A-4147-A177-3AD203B41FA5}">
                      <a16:colId xmlns:a16="http://schemas.microsoft.com/office/drawing/2014/main" val="791427329"/>
                    </a:ext>
                  </a:extLst>
                </a:gridCol>
                <a:gridCol w="1255059">
                  <a:extLst>
                    <a:ext uri="{9D8B030D-6E8A-4147-A177-3AD203B41FA5}">
                      <a16:colId xmlns:a16="http://schemas.microsoft.com/office/drawing/2014/main" val="713071181"/>
                    </a:ext>
                  </a:extLst>
                </a:gridCol>
                <a:gridCol w="1228164">
                  <a:extLst>
                    <a:ext uri="{9D8B030D-6E8A-4147-A177-3AD203B41FA5}">
                      <a16:colId xmlns:a16="http://schemas.microsoft.com/office/drawing/2014/main" val="1898602330"/>
                    </a:ext>
                  </a:extLst>
                </a:gridCol>
              </a:tblGrid>
              <a:tr h="539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x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y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X &amp;&amp; y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X || y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!X 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56053"/>
                  </a:ext>
                </a:extLst>
              </a:tr>
              <a:tr h="549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714209"/>
                  </a:ext>
                </a:extLst>
              </a:tr>
              <a:tr h="549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9586"/>
                  </a:ext>
                </a:extLst>
              </a:tr>
              <a:tr h="549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7882"/>
                  </a:ext>
                </a:extLst>
              </a:tr>
              <a:tr h="549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29607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16770" y="4951833"/>
            <a:ext cx="3743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(3 </a:t>
            </a:r>
            <a:r>
              <a:rPr lang="en-US" altLang="ko-KR" sz="2400" dirty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&amp;&amp; </a:t>
            </a:r>
            <a:r>
              <a:rPr lang="en-US" altLang="ko-KR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4)   ?</a:t>
            </a:r>
            <a:endParaRPr lang="ko-KR" altLang="en-US" sz="2400" dirty="0">
              <a:solidFill>
                <a:sysClr val="windowText" lastClr="000000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정보통신대학원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정보통신대학원ppt" id="{CB5B46B3-D173-4AEC-9C93-8E54E094A820}" vid="{6819FB2A-FC43-4068-BAD0-E18DE50E2D2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13780</TotalTime>
  <Words>1568</Words>
  <Application>Microsoft Office PowerPoint</Application>
  <PresentationFormat>와이드스크린</PresentationFormat>
  <Paragraphs>352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HY울릉도M</vt:lpstr>
      <vt:lpstr>Microsoft JhengHei UI</vt:lpstr>
      <vt:lpstr>맑은 고딕</vt:lpstr>
      <vt:lpstr>Arial</vt:lpstr>
      <vt:lpstr>Consolas</vt:lpstr>
      <vt:lpstr>정보통신대학원ppt</vt:lpstr>
      <vt:lpstr>연산자  (Operator)</vt:lpstr>
      <vt:lpstr> 목차</vt:lpstr>
      <vt:lpstr>PowerPoint 프레젠테이션</vt:lpstr>
      <vt:lpstr> 연산자의 개념</vt:lpstr>
      <vt:lpstr> 연산자의 개념</vt:lpstr>
      <vt:lpstr> 연산자 분류</vt:lpstr>
      <vt:lpstr>대입 연산자(assignment operator)</vt:lpstr>
      <vt:lpstr>관계 연산자(relational operator)</vt:lpstr>
      <vt:lpstr>논리 연산자(logical operator)</vt:lpstr>
      <vt:lpstr>생각하기</vt:lpstr>
      <vt:lpstr>생각하기 : 문제 풀이</vt:lpstr>
      <vt:lpstr> 연산자 우선순위</vt:lpstr>
      <vt:lpstr>연산자 (실습)</vt:lpstr>
      <vt:lpstr>목차</vt:lpstr>
      <vt:lpstr> 연산자 우선순위</vt:lpstr>
      <vt:lpstr> 사칙연산 예제 : 2개의 값을 입력 받아 + - * / % 연산 후 출력</vt:lpstr>
      <vt:lpstr> 관계 연산 예제 : 문자와 정수를 입력 받아 관계 연산 결과 출력</vt:lpstr>
      <vt:lpstr> 논리 연산 예제 : 문자와 정수를 입력 받아 관계 연산 결과 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eyyoun</cp:lastModifiedBy>
  <cp:revision>731</cp:revision>
  <cp:lastPrinted>2016-10-25T08:14:24Z</cp:lastPrinted>
  <dcterms:created xsi:type="dcterms:W3CDTF">2016-10-21T02:21:15Z</dcterms:created>
  <dcterms:modified xsi:type="dcterms:W3CDTF">2017-09-25T13:11:53Z</dcterms:modified>
</cp:coreProperties>
</file>