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sldIdLst>
    <p:sldId id="256" r:id="rId2"/>
    <p:sldId id="374" r:id="rId3"/>
    <p:sldId id="380" r:id="rId4"/>
    <p:sldId id="383" r:id="rId5"/>
    <p:sldId id="377" r:id="rId6"/>
    <p:sldId id="378" r:id="rId7"/>
    <p:sldId id="376" r:id="rId8"/>
    <p:sldId id="381" r:id="rId9"/>
    <p:sldId id="379" r:id="rId10"/>
    <p:sldId id="384" r:id="rId11"/>
    <p:sldId id="386" r:id="rId12"/>
    <p:sldId id="382" r:id="rId13"/>
    <p:sldId id="388" r:id="rId14"/>
    <p:sldId id="389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1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A4855"/>
    <a:srgbClr val="0C4CA3"/>
    <a:srgbClr val="FF6699"/>
    <a:srgbClr val="35889A"/>
    <a:srgbClr val="F1EBC7"/>
    <a:srgbClr val="C1B853"/>
    <a:srgbClr val="90AEB0"/>
    <a:srgbClr val="EFBC7A"/>
    <a:srgbClr val="5C5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6716" autoAdjust="0"/>
  </p:normalViewPr>
  <p:slideViewPr>
    <p:cSldViewPr snapToGrid="0">
      <p:cViewPr varScale="1">
        <p:scale>
          <a:sx n="81" d="100"/>
          <a:sy n="81" d="100"/>
        </p:scale>
        <p:origin x="600" y="62"/>
      </p:cViewPr>
      <p:guideLst>
        <p:guide orient="horz" pos="2727"/>
        <p:guide pos="1935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2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D471-70B2-4B3B-877E-D349C1A61CF5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4B12E-F81D-4FA8-B145-80F987F0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4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586" y="1122363"/>
            <a:ext cx="11724829" cy="1176456"/>
          </a:xfrm>
        </p:spPr>
        <p:txBody>
          <a:bodyPr anchor="b"/>
          <a:lstStyle>
            <a:lvl1pPr algn="ctr">
              <a:defRPr sz="4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6604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49BC-769D-430E-B444-5066CB2B500A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/>
          <a:srcRect r="27707"/>
          <a:stretch/>
        </p:blipFill>
        <p:spPr>
          <a:xfrm>
            <a:off x="9502928" y="1"/>
            <a:ext cx="2586528" cy="53838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521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6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8A7-0CA5-43C9-877D-8B90AC541763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/>
          <a:srcRect r="26913" b="13577"/>
          <a:stretch/>
        </p:blipFill>
        <p:spPr>
          <a:xfrm>
            <a:off x="1" y="6387394"/>
            <a:ext cx="1948441" cy="34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6514" y="113185"/>
            <a:ext cx="11268223" cy="661182"/>
          </a:xfrm>
          <a:noFill/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908079"/>
            <a:ext cx="11452532" cy="54793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  <a:lvl2pPr>
              <a:lnSpc>
                <a:spcPct val="150000"/>
              </a:lnSpc>
              <a:defRPr sz="20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2pPr>
            <a:lvl3pPr>
              <a:lnSpc>
                <a:spcPct val="150000"/>
              </a:lnSpc>
              <a:defRPr sz="18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3pPr>
            <a:lvl4pPr>
              <a:lnSpc>
                <a:spcPct val="150000"/>
              </a:lnSpc>
              <a:defRPr sz="16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4pPr>
            <a:lvl5pPr>
              <a:lnSpc>
                <a:spcPct val="150000"/>
              </a:lnSpc>
              <a:defRPr sz="1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41079" y="6542628"/>
            <a:ext cx="927315" cy="22564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6F22A6-AC25-417A-9E1C-13C41396CE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5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74A-563B-4472-AFEE-AA1A6994F177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ADEC-259B-4B3B-8F15-67464AFC04CB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FA22-22AA-4586-9493-3B269A9B87BA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B706-A0D0-45E1-A002-B7F0197D3424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B6AF-51B1-4D70-B3BD-D6EFE9090CC1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0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5DB6-685E-473D-BBB0-5CCFEA343432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5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CACB-ABD3-450B-8869-4EF6C5BBDA4D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4F7F-F4DF-46ED-B35E-B60D89F95C55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113319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80"/>
            <a:ext cx="7815055" cy="2014800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err="1" smtClean="0"/>
              <a:t>조건문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(if, if - else)</a:t>
            </a:r>
            <a:endParaRPr lang="ko-KR" altLang="en-US" sz="4000" b="1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732074" y="4639611"/>
            <a:ext cx="7488887" cy="1402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포항공대 컴퓨터공학과</a:t>
            </a:r>
            <a:endParaRPr lang="en-US" altLang="ko-KR" sz="28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윤은영</a:t>
            </a:r>
            <a:r>
              <a:rPr lang="en-US" altLang="ko-KR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302478" y="295656"/>
            <a:ext cx="5673932" cy="6124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331" y="124837"/>
            <a:ext cx="1734074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else </a:t>
            </a:r>
            <a:r>
              <a:rPr lang="en-US" altLang="ko-KR" dirty="0" smtClean="0"/>
              <a:t>if </a:t>
            </a:r>
            <a:endParaRPr lang="ko-KR" altLang="en-US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562332" y="1631310"/>
            <a:ext cx="5299041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(expression1)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expression2)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statement2;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expression3)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statement3;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statement4;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next_statement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76281" y="139539"/>
            <a:ext cx="51261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조건 여러 개를 비교하여 조건에 맞는 문장을 수행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중첩된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if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문에서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else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이후에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if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문을 실행하는 구문 이용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6361596" y="703657"/>
            <a:ext cx="2537077" cy="72228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expression1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634515" y="314594"/>
            <a:ext cx="1842" cy="375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466525" y="840088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statement1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645662" y="1438589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9045619" y="719951"/>
            <a:ext cx="379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참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4852" y="1515745"/>
            <a:ext cx="63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거짓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80872" y="1058936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/>
          <p:cNvSpPr/>
          <p:nvPr/>
        </p:nvSpPr>
        <p:spPr>
          <a:xfrm>
            <a:off x="6377123" y="1885938"/>
            <a:ext cx="2537077" cy="72228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expression2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7661189" y="2620870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0379" y="2698026"/>
            <a:ext cx="63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거짓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6392650" y="3068219"/>
            <a:ext cx="2537077" cy="72228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expression3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7676716" y="3803151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55906" y="3880307"/>
            <a:ext cx="63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거짓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91623" y="4324408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statement4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7650043" y="4785281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64950" y="5306538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next_statement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1207757" y="1044071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440508" y="2018400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statement2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9019602" y="1898263"/>
            <a:ext cx="379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참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854855" y="2237248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1181740" y="2222383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9494411" y="3216540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statement3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9073505" y="3096403"/>
            <a:ext cx="379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참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8908758" y="3435388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1235643" y="3420523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1" idx="3"/>
            <a:endCxn id="39" idx="3"/>
          </p:cNvCxnSpPr>
          <p:nvPr/>
        </p:nvCxnSpPr>
        <p:spPr>
          <a:xfrm flipH="1">
            <a:off x="8504080" y="1064800"/>
            <a:ext cx="2701575" cy="4466450"/>
          </a:xfrm>
          <a:prstGeom prst="bentConnector3">
            <a:avLst>
              <a:gd name="adj1" fmla="val -212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645661" y="5780078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341" y="372653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생활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성적처리 </a:t>
            </a:r>
            <a:endParaRPr lang="ko-KR" altLang="en-US" spc="-3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57571" y="1101125"/>
            <a:ext cx="10349766" cy="20323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400" dirty="0" smtClean="0"/>
              <a:t>P</a:t>
            </a:r>
            <a:r>
              <a:rPr lang="ko-KR" altLang="en-US" sz="2400" dirty="0" smtClean="0"/>
              <a:t>대학교 </a:t>
            </a:r>
            <a:r>
              <a:rPr lang="en-US" altLang="ko-KR" sz="2400" dirty="0" smtClean="0"/>
              <a:t>Y</a:t>
            </a:r>
            <a:r>
              <a:rPr lang="ko-KR" altLang="en-US" dirty="0" smtClean="0"/>
              <a:t>교수는 학생들 성적 처리를 고민하고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  <a:defRPr/>
            </a:pPr>
            <a:r>
              <a:rPr lang="ko-KR" altLang="en-US" sz="2400" dirty="0" smtClean="0"/>
              <a:t>학생들의 점수를 입력 받아 점수에 따라 성적을 산출하는 일을 컴퓨터를 활용하여 해결하고자 한다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33103" y="3445728"/>
            <a:ext cx="2175922" cy="6356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400" dirty="0" smtClean="0"/>
              <a:t>성적 산출 방법</a:t>
            </a:r>
            <a:endParaRPr lang="en-US" altLang="ko-KR" sz="2400" dirty="0" smtClean="0"/>
          </a:p>
          <a:p>
            <a:pPr marL="0" indent="0">
              <a:buNone/>
              <a:defRPr/>
            </a:pPr>
            <a:endParaRPr lang="en-US" altLang="ko-KR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678043" y="3445728"/>
          <a:ext cx="4554069" cy="301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5">
                  <a:extLst>
                    <a:ext uri="{9D8B030D-6E8A-4147-A177-3AD203B41FA5}">
                      <a16:colId xmlns:a16="http://schemas.microsoft.com/office/drawing/2014/main" val="78246508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791427329"/>
                    </a:ext>
                  </a:extLst>
                </a:gridCol>
              </a:tblGrid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점수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기호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56053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90 ~ 100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714209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80</a:t>
                      </a: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~ 89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95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70 ~ 79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7882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60 ~ 69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901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 ~ 59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F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50264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38" y="4261237"/>
            <a:ext cx="4018061" cy="1214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48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308" y="66906"/>
            <a:ext cx="2526346" cy="180952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2400" dirty="0" smtClean="0"/>
              <a:t>if – else </a:t>
            </a:r>
            <a:r>
              <a:rPr lang="ko-KR" altLang="en-US" sz="2400" dirty="0">
                <a:latin typeface="HY울릉도M" panose="02030600000101010101" pitchFamily="18" charset="-127"/>
              </a:rPr>
              <a:t>예제 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/>
            </a:r>
            <a:br>
              <a:rPr lang="en-US" altLang="ko-KR" sz="2400" dirty="0" smtClean="0">
                <a:latin typeface="HY울릉도M" panose="02030600000101010101" pitchFamily="18" charset="-127"/>
              </a:rPr>
            </a:br>
            <a:r>
              <a:rPr lang="en-US" altLang="ko-KR" sz="2400" dirty="0" smtClean="0">
                <a:latin typeface="HY울릉도M" panose="02030600000101010101" pitchFamily="18" charset="-127"/>
              </a:rPr>
              <a:t>: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점수를 입력 </a:t>
            </a:r>
            <a:r>
              <a:rPr lang="ko-KR" altLang="en-US" sz="2400" dirty="0">
                <a:latin typeface="HY울릉도M" panose="02030600000101010101" pitchFamily="18" charset="-127"/>
              </a:rPr>
              <a:t>받아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성적을 출력</a:t>
            </a:r>
            <a:endParaRPr lang="ko-KR" altLang="en-US" sz="2400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2776654" y="66906"/>
            <a:ext cx="5444254" cy="6740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main(void) {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csed101 = 0;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컴퓨터공학입문 점수를 입력하세요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 ");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("%d", &amp;csed101);</a:t>
            </a:r>
          </a:p>
          <a:p>
            <a:r>
              <a:rPr lang="en-US" altLang="ko-KR" sz="1600" b="1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z="16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(csed101 &gt;= 90)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컴퓨터공학입문 학점은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입니다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.\n 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16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(csed101 &gt;= 80)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컴퓨터공학입문 학점은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입니다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.\n 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  <a:p>
            <a:r>
              <a:rPr lang="en-US" altLang="ko-KR" sz="16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(csed101 &gt;= 70)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컴퓨터공학입문 학점은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입니다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.\n 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</a:p>
          <a:p>
            <a:r>
              <a:rPr lang="en-US" altLang="ko-KR" sz="16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(csed101 &gt;= 60)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컴퓨터공학입문 학점은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입니다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.\n 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</a:p>
          <a:p>
            <a:r>
              <a:rPr lang="en-US" altLang="ko-KR" sz="16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컴퓨터공학입문 학점은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입니다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.\n 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r>
              <a:rPr lang="en-US" altLang="ko-KR" sz="1600" b="1" dirty="0" err="1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6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</a:t>
            </a:r>
            <a:r>
              <a:rPr lang="ko-KR" altLang="en-US" sz="16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수고 많으셨습니다</a:t>
            </a:r>
            <a:r>
              <a:rPr lang="en-US" altLang="ko-KR" sz="16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!\n 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67" y="302554"/>
            <a:ext cx="3562350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44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102" y="283445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생활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성적처리 확장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스스로 실습하기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spc="-3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11160" y="1056521"/>
            <a:ext cx="11428619" cy="23446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000" dirty="0" smtClean="0"/>
              <a:t>P</a:t>
            </a:r>
            <a:r>
              <a:rPr lang="ko-KR" altLang="en-US" sz="2000" dirty="0" smtClean="0"/>
              <a:t>대학교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교수는 학생들 성적 처리를 고민하다가 문제를 해결하고 자신감을 얻어 프로그램을 다음과 같이 확장하고자 한다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/>
              <a:t>수학과 영어 점수를 입력 받아 평균과 학점을 구하는 </a:t>
            </a:r>
            <a:r>
              <a:rPr lang="ko-KR" altLang="en-US" sz="2000" dirty="0" smtClean="0"/>
              <a:t>프로그램으로 확장하고</a:t>
            </a:r>
            <a:endParaRPr lang="en-US" altLang="ko-KR" sz="2000" dirty="0" smtClean="0"/>
          </a:p>
          <a:p>
            <a:r>
              <a:rPr lang="ko-KR" altLang="en-US" sz="2000" dirty="0" smtClean="0"/>
              <a:t>총점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평균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학점 구하는 기능을 각각 함수로 구현해 보는 것은 어떨까요</a:t>
            </a:r>
            <a:r>
              <a:rPr lang="en-US" altLang="ko-KR" sz="2000" dirty="0" smtClean="0"/>
              <a:t>?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11160" y="3445728"/>
            <a:ext cx="2175922" cy="6356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400" dirty="0" smtClean="0"/>
              <a:t>성적 산출 방법</a:t>
            </a:r>
            <a:endParaRPr lang="en-US" altLang="ko-KR" sz="2400" dirty="0" smtClean="0"/>
          </a:p>
          <a:p>
            <a:pPr marL="0" indent="0">
              <a:buNone/>
              <a:defRPr/>
            </a:pPr>
            <a:endParaRPr lang="en-US" altLang="ko-KR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678043" y="3445728"/>
          <a:ext cx="4554069" cy="301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5">
                  <a:extLst>
                    <a:ext uri="{9D8B030D-6E8A-4147-A177-3AD203B41FA5}">
                      <a16:colId xmlns:a16="http://schemas.microsoft.com/office/drawing/2014/main" val="78246508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791427329"/>
                    </a:ext>
                  </a:extLst>
                </a:gridCol>
              </a:tblGrid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점수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기호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56053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90 ~ 100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714209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80</a:t>
                      </a: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~ 89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95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70 ~ 79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7882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60 ~ 69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901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 ~ 59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F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502644"/>
                  </a:ext>
                </a:extLst>
              </a:tr>
            </a:tbl>
          </a:graphicData>
        </a:graphic>
      </p:graphicFrame>
      <p:pic>
        <p:nvPicPr>
          <p:cNvPr id="8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130" y="3981295"/>
            <a:ext cx="44386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4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255077" y="2396882"/>
            <a:ext cx="7815055" cy="2014800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err="1" smtClean="0"/>
              <a:t>조건문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(switch)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749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862825" y="1105063"/>
            <a:ext cx="10377604" cy="4935537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altLang="ko-KR" sz="2400" dirty="0" smtClean="0">
                <a:latin typeface="HY울릉도M" panose="02030600000101010101" pitchFamily="18" charset="-127"/>
              </a:rPr>
              <a:t>Selection (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선택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) - </a:t>
            </a:r>
            <a:r>
              <a:rPr lang="ko-KR" altLang="en-US" sz="2400" dirty="0" err="1" smtClean="0">
                <a:latin typeface="HY울릉도M" panose="02030600000101010101" pitchFamily="18" charset="-127"/>
              </a:rPr>
              <a:t>조건문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lvl="2">
              <a:defRPr/>
            </a:pPr>
            <a:r>
              <a:rPr lang="en-US" altLang="ko-KR" sz="2400" dirty="0">
                <a:latin typeface="HY울릉도M" panose="02030600000101010101" pitchFamily="18" charset="-127"/>
              </a:rPr>
              <a:t>switch-case</a:t>
            </a:r>
          </a:p>
          <a:p>
            <a:pPr lvl="2">
              <a:defRPr/>
            </a:pPr>
            <a:r>
              <a:rPr lang="ko-KR" altLang="en-US" sz="2400" dirty="0" smtClean="0">
                <a:latin typeface="HY울릉도M" panose="02030600000101010101" pitchFamily="18" charset="-127"/>
              </a:rPr>
              <a:t>예제 프로그램</a:t>
            </a:r>
            <a:endParaRPr lang="en-US" altLang="ko-KR" sz="2400" dirty="0">
              <a:latin typeface="HY울릉도M" panose="02030600000101010101" pitchFamily="18" charset="-127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862825" y="383518"/>
            <a:ext cx="10377604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HY울릉도M" panose="02030600000101010101" pitchFamily="18" charset="-127"/>
              </a:rPr>
              <a:t>목차</a:t>
            </a:r>
            <a:endParaRPr lang="ko-KR" altLang="en-US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6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341" y="372653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생활 문제</a:t>
            </a:r>
            <a:endParaRPr lang="ko-KR" altLang="en-US" spc="-3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57571" y="1513720"/>
            <a:ext cx="9685840" cy="20323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월을 제외하고 </a:t>
            </a:r>
            <a:r>
              <a:rPr lang="en-US" altLang="ko-KR" sz="2400" dirty="0" smtClean="0"/>
              <a:t>1~12</a:t>
            </a:r>
            <a:r>
              <a:rPr lang="ko-KR" altLang="en-US" dirty="0" smtClean="0"/>
              <a:t>월의 마지막 날짜는 정해져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  <a:defRPr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월의 마지막 날이 어떤 해는 </a:t>
            </a:r>
            <a:r>
              <a:rPr lang="en-US" altLang="ko-KR" sz="2400" dirty="0" smtClean="0"/>
              <a:t>28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어떤 해는 </a:t>
            </a:r>
            <a:r>
              <a:rPr lang="en-US" altLang="ko-KR" sz="2400" dirty="0" smtClean="0"/>
              <a:t>29</a:t>
            </a:r>
            <a:r>
              <a:rPr lang="ko-KR" altLang="en-US" sz="2400" dirty="0" smtClean="0"/>
              <a:t>일인 경우가 있는데</a:t>
            </a:r>
            <a:endParaRPr lang="en-US" altLang="ko-KR" sz="2400" dirty="0" smtClean="0"/>
          </a:p>
          <a:p>
            <a:pPr marL="0" indent="0">
              <a:buNone/>
              <a:defRPr/>
            </a:pPr>
            <a:r>
              <a:rPr lang="ko-KR" altLang="en-US" dirty="0" smtClean="0"/>
              <a:t>년과 월을 입력했을 때 해당하는 월의 </a:t>
            </a:r>
            <a:r>
              <a:rPr lang="ko-KR" altLang="en-US" dirty="0"/>
              <a:t>마지막 날짜를 알고 싶다면</a:t>
            </a:r>
            <a:r>
              <a:rPr lang="en-US" altLang="ko-KR" dirty="0" smtClean="0"/>
              <a:t>?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470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302478" y="295656"/>
            <a:ext cx="5673932" cy="6124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331" y="124837"/>
            <a:ext cx="1734074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else </a:t>
            </a:r>
            <a:r>
              <a:rPr lang="en-US" altLang="ko-KR" dirty="0" smtClean="0"/>
              <a:t>if </a:t>
            </a:r>
            <a:endParaRPr lang="ko-KR" altLang="en-US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562332" y="1631310"/>
            <a:ext cx="5299041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(expression1)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expression2)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statement2;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expression3)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statement3;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statement4;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next_statement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76281" y="139539"/>
            <a:ext cx="51261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조건 여러 개를 비교하여 조건에 맞는 문장을 수행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중첩된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if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문에서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else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이후에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if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문을 실행하는 구문 이용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6361596" y="703657"/>
            <a:ext cx="2537077" cy="72228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expression1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634515" y="314594"/>
            <a:ext cx="1842" cy="375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466525" y="840088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statement1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645662" y="1438589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9045619" y="719951"/>
            <a:ext cx="379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참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4852" y="1515745"/>
            <a:ext cx="63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거짓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80872" y="1058936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/>
          <p:cNvSpPr/>
          <p:nvPr/>
        </p:nvSpPr>
        <p:spPr>
          <a:xfrm>
            <a:off x="6377123" y="1885938"/>
            <a:ext cx="2537077" cy="72228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expression2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7661189" y="2620870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0379" y="2698026"/>
            <a:ext cx="63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거짓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6392650" y="3068219"/>
            <a:ext cx="2537077" cy="72228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expression3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7676716" y="3803151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55906" y="3880307"/>
            <a:ext cx="63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거짓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91623" y="4324408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statement4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7650043" y="4785281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64950" y="5306538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next_statement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1207757" y="1044071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440508" y="2018400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statement2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9019602" y="1898263"/>
            <a:ext cx="379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참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854855" y="2237248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1181740" y="2222383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9494411" y="3216540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statement3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9073505" y="3096403"/>
            <a:ext cx="379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참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8908758" y="3435388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1235643" y="3420523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1" idx="3"/>
            <a:endCxn id="39" idx="3"/>
          </p:cNvCxnSpPr>
          <p:nvPr/>
        </p:nvCxnSpPr>
        <p:spPr>
          <a:xfrm flipH="1">
            <a:off x="8504080" y="1064800"/>
            <a:ext cx="2701575" cy="4466450"/>
          </a:xfrm>
          <a:prstGeom prst="bentConnector3">
            <a:avLst>
              <a:gd name="adj1" fmla="val -212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645661" y="5780078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0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18" y="111616"/>
            <a:ext cx="1734074" cy="72847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HY울릉도M" panose="02030600000101010101" pitchFamily="18" charset="-127"/>
              </a:rPr>
              <a:t> switch</a:t>
            </a:r>
            <a:endParaRPr lang="ko-KR" altLang="en-US" spc="-300" dirty="0">
              <a:latin typeface="HY울릉도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1688" y="1109693"/>
            <a:ext cx="5299041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(expression)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value1 :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statement1;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break; </a:t>
            </a: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value2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statement2;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break; </a:t>
            </a: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default :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statement;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break;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next_statement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1009334"/>
            <a:ext cx="65616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선택해야 할 조건이 여러 개 있을 경우 조건에 맞는 문장을 선택하여 수행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expression value :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정수 또는 정수 </a:t>
            </a:r>
            <a:r>
              <a:rPr lang="ko-KR" altLang="en-US" sz="20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수식이어야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함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- switch case :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필수 항목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- break, default :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선택 항목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</a:p>
          <a:p>
            <a:pPr lvl="1"/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switch(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표현식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의 값을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case </a:t>
            </a:r>
            <a:r>
              <a:rPr lang="ko-KR" altLang="en-US" sz="20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상수식과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차례로 비교하여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표현식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의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값과 일치하는 </a:t>
            </a:r>
            <a:r>
              <a:rPr lang="ko-KR" altLang="en-US" sz="20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상수식이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있는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case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문의 문장을 수행하고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break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문을 만나면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switch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문을 종료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case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 안에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break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문을 지정하지 않으면 최초로 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break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문이 나올 때까지 현재 실행된 문장 이후의 모든 </a:t>
            </a:r>
            <a:r>
              <a:rPr lang="ko-KR" altLang="en-US" sz="20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상수식의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문장들을 실행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9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17" y="111616"/>
            <a:ext cx="4468623" cy="728472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HY울릉도M" panose="02030600000101010101" pitchFamily="18" charset="-127"/>
              </a:rPr>
              <a:t> switch </a:t>
            </a:r>
            <a:r>
              <a:rPr lang="ko-KR" altLang="en-US" dirty="0" smtClean="0">
                <a:latin typeface="HY울릉도M" panose="02030600000101010101" pitchFamily="18" charset="-127"/>
              </a:rPr>
              <a:t>실행 순서</a:t>
            </a:r>
            <a:endParaRPr lang="ko-KR" altLang="en-US" spc="-300" dirty="0">
              <a:latin typeface="HY울릉도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1688" y="1109693"/>
            <a:ext cx="5299041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(expression)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value1 :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statement1;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break; </a:t>
            </a: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value2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statement2;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break; </a:t>
            </a: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default :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statement;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break;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next_statement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4431" y="1109693"/>
            <a:ext cx="65961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1)  switch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문의 표현식을 평가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2) 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위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표현식에서 계산된 값과 일치하는 상수 값을 갖는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case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의 값을 위에서부터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검색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3)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일치된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case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값을 만나면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case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내부의 문장을 실행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4) break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를 만나면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switch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문을 종료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또는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switch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몸체의 마지막 문장을 수행하면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switch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문을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종료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5)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일치된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case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값을 만나지 못하여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default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를 만나면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default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내부의 문장을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실행 후 종료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6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862825" y="1105063"/>
            <a:ext cx="10377604" cy="4935537"/>
          </a:xfrm>
        </p:spPr>
        <p:txBody>
          <a:bodyPr/>
          <a:lstStyle/>
          <a:p>
            <a:pPr>
              <a:defRPr/>
            </a:pPr>
            <a:r>
              <a:rPr lang="ko-KR" altLang="en-US" sz="3200" dirty="0" smtClean="0">
                <a:latin typeface="HY울릉도M" panose="02030600000101010101" pitchFamily="18" charset="-127"/>
              </a:rPr>
              <a:t>프로그램의 흐름 </a:t>
            </a:r>
            <a:r>
              <a:rPr lang="en-US" altLang="ko-KR" sz="3200" dirty="0" smtClean="0">
                <a:latin typeface="HY울릉도M" panose="02030600000101010101" pitchFamily="18" charset="-127"/>
              </a:rPr>
              <a:t>: </a:t>
            </a:r>
            <a:r>
              <a:rPr lang="ko-KR" altLang="en-US" sz="3200" dirty="0" err="1" smtClean="0">
                <a:latin typeface="HY울릉도M" panose="02030600000101010101" pitchFamily="18" charset="-127"/>
              </a:rPr>
              <a:t>제어문</a:t>
            </a:r>
            <a:endParaRPr lang="en-US" altLang="ko-KR" sz="3200" dirty="0" smtClean="0">
              <a:latin typeface="HY울릉도M" panose="02030600000101010101" pitchFamily="18" charset="-127"/>
            </a:endParaRPr>
          </a:p>
          <a:p>
            <a:pPr lvl="1">
              <a:defRPr/>
            </a:pP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HY울릉도M" panose="02030600000101010101" pitchFamily="18" charset="-127"/>
              </a:rPr>
              <a:t>Sequence (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HY울릉도M" panose="02030600000101010101" pitchFamily="18" charset="-127"/>
              </a:rPr>
              <a:t>순차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HY울릉도M" panose="02030600000101010101" pitchFamily="18" charset="-127"/>
              </a:rPr>
              <a:t>)</a:t>
            </a:r>
          </a:p>
          <a:p>
            <a:pPr lvl="1">
              <a:defRPr/>
            </a:pPr>
            <a:r>
              <a:rPr lang="en-US" altLang="ko-KR" sz="2800" dirty="0" smtClean="0">
                <a:latin typeface="HY울릉도M" panose="02030600000101010101" pitchFamily="18" charset="-127"/>
              </a:rPr>
              <a:t>Selection (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선택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) -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조건문</a:t>
            </a:r>
            <a:endParaRPr lang="en-US" altLang="ko-KR" sz="2800" dirty="0">
              <a:latin typeface="HY울릉도M" panose="02030600000101010101" pitchFamily="18" charset="-127"/>
            </a:endParaRPr>
          </a:p>
          <a:p>
            <a:pPr lvl="2">
              <a:defRPr/>
            </a:pPr>
            <a:r>
              <a:rPr lang="en-US" altLang="ko-KR" sz="2400" dirty="0">
                <a:latin typeface="HY울릉도M" panose="02030600000101010101" pitchFamily="18" charset="-127"/>
              </a:rPr>
              <a:t>branch: if, if-else</a:t>
            </a:r>
          </a:p>
          <a:p>
            <a:pPr lvl="2">
              <a:defRPr/>
            </a:pP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HY울릉도M" panose="02030600000101010101" pitchFamily="18" charset="-127"/>
              </a:rPr>
              <a:t>cases: switch-case</a:t>
            </a:r>
          </a:p>
          <a:p>
            <a:pPr lvl="1">
              <a:defRPr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HY울릉도M" panose="02030600000101010101" pitchFamily="18" charset="-127"/>
              </a:rPr>
              <a:t>Repetition (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HY울릉도M" panose="02030600000101010101" pitchFamily="18" charset="-127"/>
              </a:rPr>
              <a:t>반복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HY울릉도M" panose="02030600000101010101" pitchFamily="18" charset="-127"/>
              </a:rPr>
              <a:t>) -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HY울릉도M" panose="02030600000101010101" pitchFamily="18" charset="-127"/>
              </a:rPr>
              <a:t>반복문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HY울릉도M" panose="02030600000101010101" pitchFamily="18" charset="-127"/>
            </a:endParaRPr>
          </a:p>
          <a:p>
            <a:pPr lvl="2">
              <a:defRPr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HY울릉도M" panose="02030600000101010101" pitchFamily="18" charset="-127"/>
              </a:rPr>
              <a:t>loop : for, while, do-while</a:t>
            </a: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862825" y="383518"/>
            <a:ext cx="10377604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HY울릉도M" panose="02030600000101010101" pitchFamily="18" charset="-127"/>
              </a:rPr>
              <a:t>목차</a:t>
            </a:r>
            <a:endParaRPr lang="ko-KR" altLang="en-US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7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18" y="111616"/>
            <a:ext cx="1734074" cy="72847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HY울릉도M" panose="02030600000101010101" pitchFamily="18" charset="-127"/>
              </a:rPr>
              <a:t> switch</a:t>
            </a:r>
            <a:endParaRPr lang="ko-KR" altLang="en-US" spc="-300" dirty="0">
              <a:latin typeface="HY울릉도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31" y="1036971"/>
            <a:ext cx="3463258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(expression)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value1 :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statement1;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break; </a:t>
            </a: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value2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statement2;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break; </a:t>
            </a: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default :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statement;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break;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next_statement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33665" y="432087"/>
            <a:ext cx="7130871" cy="6124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Consolas" panose="020B0609020204030204" pitchFamily="49" charset="0"/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5525254" y="840088"/>
            <a:ext cx="2537077" cy="72228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798173" y="451025"/>
            <a:ext cx="1842" cy="375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633446" y="4639230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809320" y="1575020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040815" y="4753925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다이아몬드 14"/>
          <p:cNvSpPr/>
          <p:nvPr/>
        </p:nvSpPr>
        <p:spPr>
          <a:xfrm>
            <a:off x="5540781" y="2022369"/>
            <a:ext cx="2537077" cy="72228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value1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824847" y="2757301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5556308" y="3204650"/>
            <a:ext cx="2537077" cy="72228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6840374" y="3939582"/>
            <a:ext cx="4" cy="4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604166" y="2209761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statement1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10486450" y="1958467"/>
            <a:ext cx="93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beak;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018513" y="2373679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0345398" y="2347326"/>
            <a:ext cx="816637" cy="11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624616" y="3407901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statement2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072416" y="3571819"/>
            <a:ext cx="595785" cy="1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0365848" y="3579256"/>
            <a:ext cx="813575" cy="8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10800000" flipV="1">
            <a:off x="6840373" y="2335159"/>
            <a:ext cx="4318593" cy="3310993"/>
          </a:xfrm>
          <a:prstGeom prst="bentConnector3">
            <a:avLst>
              <a:gd name="adj1" fmla="val 1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5556307" y="4401755"/>
            <a:ext cx="2537077" cy="72228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flipH="1">
            <a:off x="4633666" y="2790651"/>
            <a:ext cx="220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Expression != value1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 flipH="1">
            <a:off x="7141287" y="1739163"/>
            <a:ext cx="25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Expression == value1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8273018" y="4105942"/>
            <a:ext cx="138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  <a:ea typeface="HY울릉도M" panose="02030600000101010101" pitchFamily="18" charset="-127"/>
              </a:rPr>
              <a:t>b</a:t>
            </a:r>
            <a:r>
              <a:rPr lang="en-US" altLang="ko-KR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eak </a:t>
            </a:r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없으면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48" name="직선 화살표 연결선 47"/>
          <p:cNvCxnSpPr>
            <a:stCxn id="25" idx="2"/>
            <a:endCxn id="29" idx="0"/>
          </p:cNvCxnSpPr>
          <p:nvPr/>
        </p:nvCxnSpPr>
        <p:spPr>
          <a:xfrm>
            <a:off x="9473731" y="2659185"/>
            <a:ext cx="20450" cy="74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9" idx="2"/>
            <a:endCxn id="10" idx="0"/>
          </p:cNvCxnSpPr>
          <p:nvPr/>
        </p:nvCxnSpPr>
        <p:spPr>
          <a:xfrm>
            <a:off x="9494181" y="3857325"/>
            <a:ext cx="8830" cy="78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flipH="1">
            <a:off x="7051659" y="3006742"/>
            <a:ext cx="25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Expression == value2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9474840" y="2728445"/>
            <a:ext cx="138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  <a:ea typeface="HY울릉도M" panose="02030600000101010101" pitchFamily="18" charset="-127"/>
              </a:rPr>
              <a:t>b</a:t>
            </a:r>
            <a:r>
              <a:rPr lang="en-US" altLang="ko-KR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eak </a:t>
            </a:r>
            <a:r>
              <a:rPr lang="ko-KR" altLang="en-US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없으면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6777818" y="5103379"/>
            <a:ext cx="23240" cy="1085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flipH="1">
            <a:off x="4608716" y="4079154"/>
            <a:ext cx="220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Expression != value2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0378585" y="4784938"/>
            <a:ext cx="813575" cy="8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9503011" y="5088959"/>
            <a:ext cx="4493" cy="557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flipH="1">
            <a:off x="10440550" y="3280632"/>
            <a:ext cx="93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beak;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 flipH="1">
            <a:off x="10397525" y="4477161"/>
            <a:ext cx="93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beak;</a:t>
            </a:r>
            <a:endParaRPr lang="ko-KR" altLang="en-US" sz="140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0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341" y="372653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생활 문제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</a:t>
            </a:r>
            <a:r>
              <a:rPr lang="en-US" altLang="ko-KR" dirty="0" smtClean="0"/>
              <a:t>(leap year)  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8244" y="3219857"/>
            <a:ext cx="10209093" cy="29690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문제 분석하기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/>
              <a:t>2</a:t>
            </a:r>
            <a:r>
              <a:rPr lang="ko-KR" altLang="en-US" dirty="0"/>
              <a:t>월의 마지막 날이 어떤 해는 </a:t>
            </a:r>
            <a:r>
              <a:rPr lang="en-US" altLang="ko-KR" dirty="0"/>
              <a:t>28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어떤 해는 </a:t>
            </a:r>
            <a:r>
              <a:rPr lang="en-US" altLang="ko-KR" dirty="0"/>
              <a:t>29</a:t>
            </a:r>
            <a:r>
              <a:rPr lang="ko-KR" altLang="en-US" dirty="0"/>
              <a:t>일인 경우가 </a:t>
            </a:r>
            <a:r>
              <a:rPr lang="ko-KR" altLang="en-US" dirty="0" smtClean="0"/>
              <a:t>있는데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400" dirty="0" smtClean="0"/>
              <a:t>윤년이란 무엇인가</a:t>
            </a:r>
            <a:r>
              <a:rPr lang="en-US" altLang="ko-KR" sz="2400" dirty="0" smtClean="0"/>
              <a:t>?</a:t>
            </a:r>
          </a:p>
          <a:p>
            <a:pPr lvl="1">
              <a:defRPr/>
            </a:pPr>
            <a:r>
              <a:rPr lang="ko-KR" altLang="en-US" sz="2400" dirty="0" smtClean="0"/>
              <a:t>윤년을 계산하는 방법 조사하기</a:t>
            </a:r>
            <a:endParaRPr lang="en-US" altLang="ko-KR" sz="2400" dirty="0" smtClean="0"/>
          </a:p>
          <a:p>
            <a:pPr lvl="1">
              <a:defRPr/>
            </a:pPr>
            <a:r>
              <a:rPr lang="ko-KR" altLang="en-US" sz="2400" dirty="0" smtClean="0"/>
              <a:t>컴퓨터를 활용하여 </a:t>
            </a:r>
            <a:r>
              <a:rPr lang="ko-KR" altLang="en-US" sz="2400" dirty="0"/>
              <a:t>계산하는 </a:t>
            </a:r>
            <a:r>
              <a:rPr lang="ko-KR" altLang="en-US" sz="2400" dirty="0" smtClean="0"/>
              <a:t>방법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알고리즘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찾기</a:t>
            </a:r>
            <a:endParaRPr lang="en-US" altLang="ko-KR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02176" y="1101125"/>
            <a:ext cx="9685840" cy="2032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월을 제외하고 </a:t>
            </a:r>
            <a:r>
              <a:rPr lang="en-US" altLang="ko-KR" sz="2400" dirty="0" smtClean="0"/>
              <a:t>1~12</a:t>
            </a:r>
            <a:r>
              <a:rPr lang="ko-KR" altLang="en-US" dirty="0" smtClean="0"/>
              <a:t>월의 마지막 날짜는 정해져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  <a:defRPr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월의 마지막 날이 어떤 해는 </a:t>
            </a:r>
            <a:r>
              <a:rPr lang="en-US" altLang="ko-KR" sz="2400" dirty="0" smtClean="0"/>
              <a:t>28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어떤 해는 </a:t>
            </a:r>
            <a:r>
              <a:rPr lang="en-US" altLang="ko-KR" sz="2400" dirty="0" smtClean="0"/>
              <a:t>29</a:t>
            </a:r>
            <a:r>
              <a:rPr lang="ko-KR" altLang="en-US" sz="2400" dirty="0" smtClean="0"/>
              <a:t>일인 경우가 있는데</a:t>
            </a:r>
            <a:endParaRPr lang="en-US" altLang="ko-KR" sz="2400" dirty="0" smtClean="0"/>
          </a:p>
          <a:p>
            <a:pPr marL="0" indent="0">
              <a:buNone/>
              <a:defRPr/>
            </a:pPr>
            <a:r>
              <a:rPr lang="ko-KR" altLang="en-US" dirty="0" smtClean="0"/>
              <a:t>년과 월을 입력했을 때 해당하는 월의 </a:t>
            </a:r>
            <a:r>
              <a:rPr lang="ko-KR" altLang="en-US" dirty="0"/>
              <a:t>마지막 날짜를 알고 싶다면</a:t>
            </a:r>
            <a:r>
              <a:rPr lang="en-US" altLang="ko-KR" dirty="0" smtClean="0"/>
              <a:t>?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684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341" y="372653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생활 문제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</a:t>
            </a:r>
            <a:r>
              <a:rPr lang="en-US" altLang="ko-KR" dirty="0" smtClean="0"/>
              <a:t>(leap year)  </a:t>
            </a:r>
            <a:endParaRPr lang="ko-KR" altLang="en-US" spc="-3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37064" y="1417546"/>
            <a:ext cx="9685840" cy="48717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월을 제외하고 </a:t>
            </a:r>
            <a:r>
              <a:rPr lang="en-US" altLang="ko-KR" sz="2400" dirty="0" smtClean="0"/>
              <a:t>1~12</a:t>
            </a:r>
            <a:r>
              <a:rPr lang="ko-KR" altLang="en-US" dirty="0" smtClean="0"/>
              <a:t>월의 마지막 날짜는 정해져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  <a:defRPr/>
            </a:pPr>
            <a:r>
              <a:rPr lang="en-US" altLang="ko-KR" dirty="0" smtClean="0">
                <a:solidFill>
                  <a:srgbClr val="3333FF"/>
                </a:solidFill>
              </a:rPr>
              <a:t>-&gt; 31</a:t>
            </a:r>
            <a:r>
              <a:rPr lang="ko-KR" altLang="en-US" dirty="0" smtClean="0">
                <a:solidFill>
                  <a:srgbClr val="3333FF"/>
                </a:solidFill>
              </a:rPr>
              <a:t>일 </a:t>
            </a:r>
            <a:r>
              <a:rPr lang="en-US" altLang="ko-KR" dirty="0" smtClean="0">
                <a:solidFill>
                  <a:srgbClr val="3333FF"/>
                </a:solidFill>
              </a:rPr>
              <a:t>: 1,3,5,7,8,10,12 </a:t>
            </a:r>
          </a:p>
          <a:p>
            <a:pPr marL="0" indent="0">
              <a:buNone/>
              <a:defRPr/>
            </a:pPr>
            <a:r>
              <a:rPr lang="en-US" altLang="ko-KR" dirty="0" smtClean="0">
                <a:solidFill>
                  <a:srgbClr val="3333FF"/>
                </a:solidFill>
              </a:rPr>
              <a:t>-&gt; 30</a:t>
            </a:r>
            <a:r>
              <a:rPr lang="ko-KR" altLang="en-US" dirty="0" smtClean="0">
                <a:solidFill>
                  <a:srgbClr val="3333FF"/>
                </a:solidFill>
              </a:rPr>
              <a:t>일 </a:t>
            </a:r>
            <a:r>
              <a:rPr lang="en-US" altLang="ko-KR" dirty="0" smtClean="0">
                <a:solidFill>
                  <a:srgbClr val="3333FF"/>
                </a:solidFill>
              </a:rPr>
              <a:t>:  4,6,9,11</a:t>
            </a:r>
          </a:p>
          <a:p>
            <a:pPr marL="0" indent="0">
              <a:buNone/>
              <a:defRPr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월의 마지막 날이 어떤 해는 </a:t>
            </a:r>
            <a:r>
              <a:rPr lang="en-US" altLang="ko-KR" sz="2400" dirty="0" smtClean="0"/>
              <a:t>28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어떤 해는 </a:t>
            </a:r>
            <a:r>
              <a:rPr lang="en-US" altLang="ko-KR" sz="2400" dirty="0" smtClean="0"/>
              <a:t>29</a:t>
            </a:r>
            <a:r>
              <a:rPr lang="ko-KR" altLang="en-US" sz="2400" dirty="0" smtClean="0"/>
              <a:t>일인 경우가 있는데</a:t>
            </a:r>
            <a:endParaRPr lang="en-US" altLang="ko-KR" sz="2400" dirty="0" smtClean="0"/>
          </a:p>
          <a:p>
            <a:pPr marL="0" indent="0">
              <a:buNone/>
              <a:defRPr/>
            </a:pPr>
            <a:r>
              <a:rPr lang="ko-KR" altLang="en-US" dirty="0" smtClean="0"/>
              <a:t>년과 월을 입력했을 때 해당하는 월의 </a:t>
            </a:r>
            <a:r>
              <a:rPr lang="ko-KR" altLang="en-US" dirty="0"/>
              <a:t>마지막 날짜를 알고 싶다면</a:t>
            </a:r>
            <a:r>
              <a:rPr lang="en-US" altLang="ko-KR" dirty="0" smtClean="0"/>
              <a:t>?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370956" y="2156338"/>
            <a:ext cx="245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해결해야 할 문제 중 반복되거나 공통된 특징을 찾아서 </a:t>
            </a:r>
            <a:r>
              <a:rPr lang="ko-KR" altLang="en-US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자동화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2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308" y="66906"/>
            <a:ext cx="2526346" cy="180952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switch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예제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/>
            </a:r>
            <a:br>
              <a:rPr lang="en-US" altLang="ko-KR" sz="2400" dirty="0" smtClean="0">
                <a:latin typeface="HY울릉도M" panose="02030600000101010101" pitchFamily="18" charset="-127"/>
              </a:rPr>
            </a:br>
            <a:r>
              <a:rPr lang="en-US" altLang="ko-KR" sz="2400" dirty="0" smtClean="0">
                <a:latin typeface="HY울릉도M" panose="02030600000101010101" pitchFamily="18" charset="-127"/>
              </a:rPr>
              <a:t>break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역할</a:t>
            </a:r>
            <a:endParaRPr lang="ko-KR" altLang="en-US" sz="2400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3933921" y="167267"/>
            <a:ext cx="5444254" cy="655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switch(month)</a:t>
            </a:r>
            <a:endParaRPr lang="en-US" altLang="ko-KR" sz="2000" b="1" dirty="0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case 1 :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3 :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: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7 :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8 :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10 :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12: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maxDay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4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maxDay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30;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break;</a:t>
            </a: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7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341" y="372653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생활 문제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</a:t>
            </a:r>
            <a:r>
              <a:rPr lang="en-US" altLang="ko-KR" dirty="0" smtClean="0"/>
              <a:t>(leap year)  </a:t>
            </a:r>
            <a:endParaRPr lang="ko-KR" altLang="en-US" spc="-3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37064" y="1417546"/>
            <a:ext cx="9685840" cy="48717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월을 제외하고 </a:t>
            </a:r>
            <a:r>
              <a:rPr lang="en-US" altLang="ko-KR" sz="2400" dirty="0" smtClean="0"/>
              <a:t>1~12</a:t>
            </a:r>
            <a:r>
              <a:rPr lang="ko-KR" altLang="en-US" dirty="0" smtClean="0"/>
              <a:t>월의 마지막 날짜는 정해져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  <a:defRPr/>
            </a:pPr>
            <a:r>
              <a:rPr lang="en-US" altLang="ko-KR" dirty="0" smtClean="0">
                <a:solidFill>
                  <a:srgbClr val="3333FF"/>
                </a:solidFill>
              </a:rPr>
              <a:t>-&gt; 31</a:t>
            </a:r>
            <a:r>
              <a:rPr lang="ko-KR" altLang="en-US" dirty="0" smtClean="0">
                <a:solidFill>
                  <a:srgbClr val="3333FF"/>
                </a:solidFill>
              </a:rPr>
              <a:t>일 </a:t>
            </a:r>
            <a:r>
              <a:rPr lang="en-US" altLang="ko-KR" dirty="0" smtClean="0">
                <a:solidFill>
                  <a:srgbClr val="3333FF"/>
                </a:solidFill>
              </a:rPr>
              <a:t>: 1,3,5,7,8,10,12 </a:t>
            </a:r>
          </a:p>
          <a:p>
            <a:pPr marL="0" indent="0">
              <a:buNone/>
              <a:defRPr/>
            </a:pPr>
            <a:r>
              <a:rPr lang="en-US" altLang="ko-KR" dirty="0" smtClean="0">
                <a:solidFill>
                  <a:srgbClr val="3333FF"/>
                </a:solidFill>
              </a:rPr>
              <a:t>-&gt; 30</a:t>
            </a:r>
            <a:r>
              <a:rPr lang="ko-KR" altLang="en-US" dirty="0" smtClean="0">
                <a:solidFill>
                  <a:srgbClr val="3333FF"/>
                </a:solidFill>
              </a:rPr>
              <a:t>일 </a:t>
            </a:r>
            <a:r>
              <a:rPr lang="en-US" altLang="ko-KR" dirty="0" smtClean="0">
                <a:solidFill>
                  <a:srgbClr val="3333FF"/>
                </a:solidFill>
              </a:rPr>
              <a:t>:  4,6,9,11</a:t>
            </a:r>
          </a:p>
          <a:p>
            <a:pPr marL="0" indent="0">
              <a:buNone/>
              <a:defRPr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월의 마지막 날이 어떤 해는 </a:t>
            </a:r>
            <a:r>
              <a:rPr lang="en-US" altLang="ko-KR" sz="2400" dirty="0" smtClean="0"/>
              <a:t>28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어떤 해는 </a:t>
            </a:r>
            <a:r>
              <a:rPr lang="en-US" altLang="ko-KR" sz="2400" dirty="0" smtClean="0"/>
              <a:t>29</a:t>
            </a:r>
            <a:r>
              <a:rPr lang="ko-KR" altLang="en-US" sz="2400" dirty="0" smtClean="0"/>
              <a:t>일인 경우가 있는데</a:t>
            </a:r>
            <a:endParaRPr lang="en-US" altLang="ko-KR" sz="2400" dirty="0" smtClean="0"/>
          </a:p>
          <a:p>
            <a:pPr marL="0" indent="0">
              <a:buNone/>
              <a:defRPr/>
            </a:pPr>
            <a:r>
              <a:rPr lang="ko-KR" altLang="en-US" dirty="0" smtClean="0"/>
              <a:t>년과 월을 입력했을 때 해당하는 월의 </a:t>
            </a:r>
            <a:r>
              <a:rPr lang="ko-KR" altLang="en-US" dirty="0"/>
              <a:t>마지막 날짜를 알고 싶다면</a:t>
            </a:r>
            <a:r>
              <a:rPr lang="en-US" altLang="ko-KR" dirty="0" smtClean="0"/>
              <a:t>?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3333FF"/>
                </a:solidFill>
              </a:rPr>
              <a:t>-&gt; </a:t>
            </a:r>
            <a:r>
              <a:rPr lang="en-US" altLang="ko-KR" dirty="0" smtClean="0">
                <a:solidFill>
                  <a:srgbClr val="3333FF"/>
                </a:solidFill>
              </a:rPr>
              <a:t>2</a:t>
            </a:r>
            <a:r>
              <a:rPr lang="ko-KR" altLang="en-US" dirty="0" smtClean="0">
                <a:solidFill>
                  <a:srgbClr val="3333FF"/>
                </a:solidFill>
              </a:rPr>
              <a:t>월 마지막 날은 윤년 계산 결과가 필요함</a:t>
            </a:r>
            <a:endParaRPr lang="en-US" altLang="ko-KR" dirty="0">
              <a:solidFill>
                <a:srgbClr val="3333FF"/>
              </a:solidFill>
            </a:endParaRPr>
          </a:p>
          <a:p>
            <a:pPr marL="0" indent="0">
              <a:buNone/>
              <a:defRPr/>
            </a:pP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370956" y="2156338"/>
            <a:ext cx="245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해결해야 할 문제 중 반복되거나 공통된 특징을 찾아서 </a:t>
            </a:r>
            <a:r>
              <a:rPr lang="ko-KR" altLang="en-US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자동화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9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341" y="372653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생활 문제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</a:t>
            </a:r>
            <a:r>
              <a:rPr lang="en-US" altLang="ko-KR" dirty="0" smtClean="0"/>
              <a:t>(leap year)  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6702" y="1204333"/>
            <a:ext cx="10209093" cy="48013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문제 분석하기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400" dirty="0" smtClean="0"/>
              <a:t>윤년이란 무엇인가</a:t>
            </a:r>
            <a:r>
              <a:rPr lang="en-US" altLang="ko-KR" sz="2400" dirty="0" smtClean="0"/>
              <a:t>?</a:t>
            </a:r>
          </a:p>
          <a:p>
            <a:pPr lvl="1">
              <a:defRPr/>
            </a:pPr>
            <a:r>
              <a:rPr lang="ko-KR" altLang="en-US" b="0" dirty="0"/>
              <a:t>태양력에서 </a:t>
            </a:r>
            <a:r>
              <a:rPr lang="en-US" altLang="ko-KR" b="0" dirty="0"/>
              <a:t>2</a:t>
            </a:r>
            <a:r>
              <a:rPr lang="ko-KR" altLang="en-US" b="0" dirty="0"/>
              <a:t>월은 </a:t>
            </a:r>
            <a:r>
              <a:rPr lang="en-US" altLang="ko-KR" b="0" dirty="0"/>
              <a:t>28</a:t>
            </a:r>
            <a:r>
              <a:rPr lang="ko-KR" altLang="en-US" b="0" dirty="0"/>
              <a:t>일까지 있는 것이 평년이다</a:t>
            </a:r>
            <a:r>
              <a:rPr lang="en-US" altLang="ko-KR" b="0" dirty="0"/>
              <a:t>. </a:t>
            </a:r>
            <a:r>
              <a:rPr lang="ko-KR" altLang="en-US" b="0" dirty="0"/>
              <a:t>그러나 </a:t>
            </a:r>
            <a:r>
              <a:rPr lang="en-US" altLang="ko-KR" b="0" dirty="0"/>
              <a:t>2</a:t>
            </a:r>
            <a:r>
              <a:rPr lang="ko-KR" altLang="en-US" b="0" dirty="0"/>
              <a:t>월을 </a:t>
            </a:r>
            <a:r>
              <a:rPr lang="en-US" altLang="ko-KR" b="0" dirty="0"/>
              <a:t>29</a:t>
            </a:r>
            <a:r>
              <a:rPr lang="ko-KR" altLang="en-US" b="0" dirty="0"/>
              <a:t>일로 둔 해를 윤년이라 하여 </a:t>
            </a:r>
            <a:r>
              <a:rPr lang="ko-KR" altLang="en-US" b="0" dirty="0" err="1"/>
              <a:t>치윤법에</a:t>
            </a:r>
            <a:r>
              <a:rPr lang="ko-KR" altLang="en-US" b="0" dirty="0"/>
              <a:t> 따라 </a:t>
            </a:r>
            <a:r>
              <a:rPr lang="en-US" altLang="ko-KR" b="0" dirty="0"/>
              <a:t>400</a:t>
            </a:r>
            <a:r>
              <a:rPr lang="ko-KR" altLang="en-US" b="0" dirty="0"/>
              <a:t>년에 </a:t>
            </a:r>
            <a:r>
              <a:rPr lang="en-US" altLang="ko-KR" b="0" dirty="0"/>
              <a:t>97</a:t>
            </a:r>
            <a:r>
              <a:rPr lang="ko-KR" altLang="en-US" b="0" dirty="0"/>
              <a:t>년을 윤년으로 두고 있다</a:t>
            </a:r>
            <a:r>
              <a:rPr lang="en-US" altLang="ko-KR" b="0" dirty="0"/>
              <a:t>. </a:t>
            </a:r>
            <a:r>
              <a:rPr lang="ko-KR" altLang="en-US" b="0" dirty="0"/>
              <a:t>이것은 </a:t>
            </a:r>
            <a:r>
              <a:rPr lang="en-US" altLang="ko-KR" b="0" dirty="0"/>
              <a:t>1</a:t>
            </a:r>
            <a:r>
              <a:rPr lang="ko-KR" altLang="en-US" b="0" dirty="0"/>
              <a:t>년의 길이가 </a:t>
            </a:r>
            <a:r>
              <a:rPr lang="en-US" altLang="ko-KR" b="0" dirty="0"/>
              <a:t>365</a:t>
            </a:r>
            <a:r>
              <a:rPr lang="ko-KR" altLang="en-US" b="0" dirty="0"/>
              <a:t>일로 실제보다 </a:t>
            </a:r>
            <a:r>
              <a:rPr lang="en-US" altLang="ko-KR" b="0" dirty="0"/>
              <a:t>0.2422</a:t>
            </a:r>
            <a:r>
              <a:rPr lang="ko-KR" altLang="en-US" b="0" dirty="0"/>
              <a:t>일 짧은 것이므로</a:t>
            </a:r>
            <a:r>
              <a:rPr lang="en-US" altLang="ko-KR" b="0" dirty="0"/>
              <a:t>, </a:t>
            </a:r>
            <a:r>
              <a:rPr lang="ko-KR" altLang="en-US" b="0" dirty="0"/>
              <a:t>점차 계절과 차이가 발생하게 되는 것을 해결하고자 한 것이다</a:t>
            </a:r>
            <a:r>
              <a:rPr lang="en-US" altLang="ko-KR" b="0" dirty="0"/>
              <a:t>.</a:t>
            </a:r>
            <a:r>
              <a:rPr lang="en-US" altLang="ko-KR" dirty="0"/>
              <a:t>[</a:t>
            </a:r>
            <a:r>
              <a:rPr lang="ko-KR" altLang="en-US" dirty="0"/>
              <a:t>네이버 지식백과</a:t>
            </a:r>
            <a:r>
              <a:rPr lang="en-US" altLang="ko-KR" dirty="0"/>
              <a:t>]</a:t>
            </a:r>
            <a:r>
              <a:rPr lang="ko-KR" altLang="en-US" b="0" dirty="0"/>
              <a:t> </a:t>
            </a:r>
            <a:r>
              <a:rPr lang="ko-KR" altLang="en-US" b="0" dirty="0">
                <a:hlinkClick r:id="rId2"/>
              </a:rPr>
              <a:t>윤년</a:t>
            </a:r>
            <a:r>
              <a:rPr lang="ko-KR" altLang="en-US" b="0" dirty="0"/>
              <a:t> </a:t>
            </a:r>
            <a:r>
              <a:rPr lang="en-US" altLang="ko-KR" b="0" dirty="0"/>
              <a:t>[leap year, </a:t>
            </a:r>
            <a:r>
              <a:rPr lang="ko-KR" altLang="en-US" b="0" dirty="0"/>
              <a:t>閏年</a:t>
            </a:r>
            <a:r>
              <a:rPr lang="en-US" altLang="ko-KR" b="0" dirty="0"/>
              <a:t>] (</a:t>
            </a:r>
            <a:r>
              <a:rPr lang="ko-KR" altLang="en-US" b="0" dirty="0" err="1"/>
              <a:t>두산백과</a:t>
            </a:r>
            <a:r>
              <a:rPr lang="en-US" altLang="ko-KR" b="0" dirty="0"/>
              <a:t>)</a:t>
            </a:r>
          </a:p>
          <a:p>
            <a:pPr lvl="1">
              <a:defRPr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043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341" y="372653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생활 문제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</a:t>
            </a:r>
            <a:r>
              <a:rPr lang="en-US" altLang="ko-KR" dirty="0" smtClean="0"/>
              <a:t>(leap year)  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6702" y="1204333"/>
            <a:ext cx="10209093" cy="48013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문제 분석하기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400" dirty="0" smtClean="0"/>
              <a:t>윤년을 계산하는 방법 조사하기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치윤법</a:t>
            </a:r>
            <a:r>
              <a:rPr lang="en-US" altLang="ko-KR" sz="2400" dirty="0" smtClean="0"/>
              <a:t>)</a:t>
            </a:r>
          </a:p>
          <a:p>
            <a:pPr marL="342900" lvl="1" indent="0">
              <a:buNone/>
              <a:defRPr/>
            </a:pPr>
            <a:r>
              <a:rPr lang="ko-KR" altLang="en-US" b="0" dirty="0" smtClean="0"/>
              <a:t>① 기원 </a:t>
            </a:r>
            <a:r>
              <a:rPr lang="ko-KR" altLang="en-US" b="0" dirty="0"/>
              <a:t>연수가 </a:t>
            </a:r>
            <a:r>
              <a:rPr lang="en-US" altLang="ko-KR" b="0" dirty="0"/>
              <a:t>4</a:t>
            </a:r>
            <a:r>
              <a:rPr lang="ko-KR" altLang="en-US" b="0" dirty="0"/>
              <a:t>로 나누어 떨어지는 해는 우선 윤년으로 하고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marL="342900" lvl="1" indent="0">
              <a:buNone/>
              <a:defRPr/>
            </a:pPr>
            <a:r>
              <a:rPr lang="en-US" altLang="ko-KR" b="0" dirty="0" smtClean="0"/>
              <a:t>② </a:t>
            </a:r>
            <a:r>
              <a:rPr lang="ko-KR" altLang="en-US" b="0" dirty="0"/>
              <a:t>그 중에서 </a:t>
            </a:r>
            <a:r>
              <a:rPr lang="en-US" altLang="ko-KR" b="0" dirty="0"/>
              <a:t>100</a:t>
            </a:r>
            <a:r>
              <a:rPr lang="ko-KR" altLang="en-US" b="0" dirty="0"/>
              <a:t>으로 나누어 떨어지는 해는 평년으로 하며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marL="342900" lvl="1" indent="0">
              <a:buNone/>
              <a:defRPr/>
            </a:pPr>
            <a:r>
              <a:rPr lang="en-US" altLang="ko-KR" b="0" dirty="0" smtClean="0"/>
              <a:t>③ </a:t>
            </a:r>
            <a:r>
              <a:rPr lang="ko-KR" altLang="en-US" b="0" dirty="0"/>
              <a:t>다만 </a:t>
            </a:r>
            <a:r>
              <a:rPr lang="en-US" altLang="ko-KR" b="0" dirty="0"/>
              <a:t>400</a:t>
            </a:r>
            <a:r>
              <a:rPr lang="ko-KR" altLang="en-US" b="0" dirty="0"/>
              <a:t>으로 나누어 떨어지는 해는 다시 윤년으로 정하였다</a:t>
            </a:r>
            <a:r>
              <a:rPr lang="en-US" altLang="ko-KR" b="0" dirty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620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341" y="372653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생활 문제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</a:t>
            </a:r>
            <a:r>
              <a:rPr lang="en-US" altLang="ko-KR" dirty="0" smtClean="0"/>
              <a:t>(leap year)  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6702" y="1204333"/>
            <a:ext cx="10209093" cy="48013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문제 분석하기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400" dirty="0"/>
              <a:t>컴퓨터를 활용하여 계산하는 방법</a:t>
            </a:r>
            <a:r>
              <a:rPr lang="en-US" altLang="ko-KR" sz="2400" dirty="0"/>
              <a:t>(</a:t>
            </a:r>
            <a:r>
              <a:rPr lang="ko-KR" altLang="en-US" sz="2400" dirty="0"/>
              <a:t>알고리즘</a:t>
            </a:r>
            <a:r>
              <a:rPr lang="en-US" altLang="ko-KR" sz="2400" dirty="0"/>
              <a:t>)</a:t>
            </a:r>
            <a:r>
              <a:rPr lang="ko-KR" altLang="en-US" sz="2400" dirty="0"/>
              <a:t>을 찾기</a:t>
            </a:r>
            <a:endParaRPr lang="en-US" altLang="ko-KR" sz="2400" dirty="0"/>
          </a:p>
          <a:p>
            <a:pPr marL="342900" lvl="1" indent="0">
              <a:buNone/>
              <a:defRPr/>
            </a:pPr>
            <a:r>
              <a:rPr lang="ko-KR" altLang="en-US" b="0" dirty="0" smtClean="0"/>
              <a:t>① 기원 </a:t>
            </a:r>
            <a:r>
              <a:rPr lang="ko-KR" altLang="en-US" b="0" dirty="0"/>
              <a:t>연수가 </a:t>
            </a:r>
            <a:r>
              <a:rPr lang="en-US" altLang="ko-KR" b="0" dirty="0"/>
              <a:t>4</a:t>
            </a:r>
            <a:r>
              <a:rPr lang="ko-KR" altLang="en-US" b="0" dirty="0"/>
              <a:t>로 나누어 떨어지는 해는 우선 윤년으로 하고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marL="342900" lvl="1" indent="0">
              <a:buNone/>
              <a:defRPr/>
            </a:pP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   (year % 4 == 0) </a:t>
            </a:r>
          </a:p>
          <a:p>
            <a:pPr marL="342900" lvl="1" indent="0">
              <a:buNone/>
              <a:defRPr/>
            </a:pPr>
            <a:r>
              <a:rPr lang="en-US" altLang="ko-KR" b="0" dirty="0" smtClean="0"/>
              <a:t>② </a:t>
            </a:r>
            <a:r>
              <a:rPr lang="ko-KR" altLang="en-US" b="0" dirty="0"/>
              <a:t>그 중에서 </a:t>
            </a:r>
            <a:r>
              <a:rPr lang="en-US" altLang="ko-KR" b="0" dirty="0"/>
              <a:t>100</a:t>
            </a:r>
            <a:r>
              <a:rPr lang="ko-KR" altLang="en-US" b="0" dirty="0"/>
              <a:t>으로 나누어 떨어지는 해는 평년으로 하며</a:t>
            </a:r>
            <a:r>
              <a:rPr lang="en-US" altLang="ko-KR" b="0" dirty="0"/>
              <a:t>, </a:t>
            </a:r>
            <a:r>
              <a:rPr lang="en-US" altLang="ko-KR" b="0" dirty="0" smtClean="0"/>
              <a:t>// </a:t>
            </a:r>
            <a:r>
              <a:rPr lang="ko-KR" altLang="en-US" b="0" dirty="0" smtClean="0"/>
              <a:t>윤년을 구하려면</a:t>
            </a:r>
            <a:r>
              <a:rPr lang="en-US" altLang="ko-KR" b="0" dirty="0" smtClean="0"/>
              <a:t>?</a:t>
            </a:r>
          </a:p>
          <a:p>
            <a:pPr marL="342900" lvl="1" indent="0">
              <a:buNone/>
              <a:defRPr/>
            </a:pP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   (year % 100 != 0)</a:t>
            </a:r>
          </a:p>
          <a:p>
            <a:pPr marL="342900" lvl="1" indent="0">
              <a:buNone/>
              <a:defRPr/>
            </a:pPr>
            <a:r>
              <a:rPr lang="en-US" altLang="ko-KR" b="0" dirty="0" smtClean="0"/>
              <a:t>③ </a:t>
            </a:r>
            <a:r>
              <a:rPr lang="ko-KR" altLang="en-US" b="0" dirty="0"/>
              <a:t>다만 </a:t>
            </a:r>
            <a:r>
              <a:rPr lang="en-US" altLang="ko-KR" b="0" dirty="0"/>
              <a:t>400</a:t>
            </a:r>
            <a:r>
              <a:rPr lang="ko-KR" altLang="en-US" b="0" dirty="0"/>
              <a:t>으로 나누어 떨어지는 해는 다시 윤년으로 정하였다</a:t>
            </a:r>
            <a:r>
              <a:rPr lang="en-US" altLang="ko-KR" b="0" dirty="0" smtClean="0"/>
              <a:t>.</a:t>
            </a:r>
          </a:p>
          <a:p>
            <a:pPr marL="342900" lvl="1" indent="0">
              <a:buNone/>
              <a:defRPr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en-US" altLang="ko-KR" dirty="0">
                <a:solidFill>
                  <a:srgbClr val="3333FF"/>
                </a:solidFill>
              </a:rPr>
              <a:t>year % </a:t>
            </a:r>
            <a:r>
              <a:rPr lang="en-US" altLang="ko-KR" dirty="0" smtClean="0">
                <a:solidFill>
                  <a:srgbClr val="3333FF"/>
                </a:solidFill>
              </a:rPr>
              <a:t>400 == </a:t>
            </a:r>
            <a:r>
              <a:rPr lang="en-US" altLang="ko-KR" dirty="0">
                <a:solidFill>
                  <a:srgbClr val="3333FF"/>
                </a:solidFill>
              </a:rPr>
              <a:t>0)</a:t>
            </a:r>
          </a:p>
          <a:p>
            <a:pPr marL="342900" lvl="1" indent="0">
              <a:buNone/>
              <a:defRPr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8267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341" y="372653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생활 문제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</a:t>
            </a:r>
            <a:r>
              <a:rPr lang="en-US" altLang="ko-KR" dirty="0" smtClean="0"/>
              <a:t>(leap year)  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6702" y="1204333"/>
            <a:ext cx="10209093" cy="1650379"/>
          </a:xfrm>
        </p:spPr>
        <p:txBody>
          <a:bodyPr>
            <a:normAutofit/>
          </a:bodyPr>
          <a:lstStyle/>
          <a:p>
            <a:pPr marL="342900" lvl="1" indent="0">
              <a:buNone/>
              <a:defRPr/>
            </a:pPr>
            <a:r>
              <a:rPr lang="ko-KR" altLang="en-US" b="0" dirty="0" smtClean="0"/>
              <a:t>① 기원 </a:t>
            </a:r>
            <a:r>
              <a:rPr lang="ko-KR" altLang="en-US" b="0" dirty="0"/>
              <a:t>연수가 </a:t>
            </a:r>
            <a:r>
              <a:rPr lang="en-US" altLang="ko-KR" b="0" dirty="0"/>
              <a:t>4</a:t>
            </a:r>
            <a:r>
              <a:rPr lang="ko-KR" altLang="en-US" b="0" dirty="0"/>
              <a:t>로 나누어 떨어지는 해는 우선 윤년으로 하고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marL="342900" lvl="1" indent="0">
              <a:buNone/>
              <a:defRPr/>
            </a:pPr>
            <a:r>
              <a:rPr lang="en-US" altLang="ko-KR" b="0" dirty="0" smtClean="0"/>
              <a:t>② </a:t>
            </a:r>
            <a:r>
              <a:rPr lang="ko-KR" altLang="en-US" b="0" dirty="0" smtClean="0"/>
              <a:t>그 중에서 </a:t>
            </a:r>
            <a:r>
              <a:rPr lang="en-US" altLang="ko-KR" b="0" dirty="0" smtClean="0"/>
              <a:t>100</a:t>
            </a:r>
            <a:r>
              <a:rPr lang="ko-KR" altLang="en-US" b="0" dirty="0" smtClean="0"/>
              <a:t>으로 나누어 떨어지는 해는 평년으로 하며</a:t>
            </a:r>
            <a:r>
              <a:rPr lang="en-US" altLang="ko-KR" b="0" dirty="0" smtClean="0"/>
              <a:t>, </a:t>
            </a:r>
          </a:p>
          <a:p>
            <a:pPr marL="342900" lvl="1" indent="0">
              <a:buNone/>
              <a:defRPr/>
            </a:pPr>
            <a:r>
              <a:rPr lang="en-US" altLang="ko-KR" b="0" dirty="0" smtClean="0"/>
              <a:t>③ </a:t>
            </a:r>
            <a:r>
              <a:rPr lang="ko-KR" altLang="en-US" b="0" dirty="0"/>
              <a:t>다만 </a:t>
            </a:r>
            <a:r>
              <a:rPr lang="en-US" altLang="ko-KR" b="0" dirty="0"/>
              <a:t>400</a:t>
            </a:r>
            <a:r>
              <a:rPr lang="ko-KR" altLang="en-US" b="0" dirty="0"/>
              <a:t>으로 나누어 떨어지는 해는 다시 윤년으로 정하였다</a:t>
            </a:r>
            <a:r>
              <a:rPr lang="en-US" altLang="ko-KR" b="0" dirty="0" smtClean="0"/>
              <a:t>.</a:t>
            </a:r>
          </a:p>
          <a:p>
            <a:pPr marL="342900" lvl="1" indent="0">
              <a:buNone/>
              <a:defRPr/>
            </a:pP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36341" y="3879955"/>
            <a:ext cx="3066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 </a:t>
            </a:r>
            <a:r>
              <a:rPr lang="en-US" altLang="ko-KR" sz="2400" dirty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(year % 4 == 0) 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7947" y="3879955"/>
            <a:ext cx="3086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(year % 100 != 0)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4046" y="3879955"/>
            <a:ext cx="787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DA4855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DA4855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&amp;&amp;</a:t>
            </a:r>
            <a:endParaRPr lang="ko-KR" altLang="en-US" sz="2400" dirty="0">
              <a:solidFill>
                <a:srgbClr val="DA4855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59146" y="3879954"/>
            <a:ext cx="720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en-US" altLang="ko-KR" sz="2400" b="1" dirty="0" smtClean="0">
                <a:solidFill>
                  <a:srgbClr val="DA4855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||</a:t>
            </a:r>
            <a:endParaRPr lang="ko-KR" altLang="en-US" sz="2400" b="1" dirty="0">
              <a:solidFill>
                <a:srgbClr val="DA4855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50999" y="3879953"/>
            <a:ext cx="3239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(year % 400 == 0)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rot="16200000" flipH="1">
            <a:off x="4040332" y="2709656"/>
            <a:ext cx="12700" cy="3251224"/>
          </a:xfrm>
          <a:prstGeom prst="curvedConnector3">
            <a:avLst>
              <a:gd name="adj1" fmla="val 4240228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/>
          <p:nvPr/>
        </p:nvCxnSpPr>
        <p:spPr>
          <a:xfrm rot="16200000" flipH="1">
            <a:off x="6952796" y="3158619"/>
            <a:ext cx="12700" cy="3251224"/>
          </a:xfrm>
          <a:prstGeom prst="curvedConnector3">
            <a:avLst>
              <a:gd name="adj1" fmla="val 4240228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860198" y="5515465"/>
            <a:ext cx="5383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이 조건식이 참이면 </a:t>
            </a:r>
            <a:r>
              <a:rPr lang="en-US" altLang="ko-KR" sz="2400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</a:t>
            </a:r>
            <a:r>
              <a:rPr lang="ko-KR" altLang="en-US" sz="2400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월 </a:t>
            </a:r>
            <a:r>
              <a:rPr lang="en-US" altLang="ko-KR" sz="2400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29</a:t>
            </a:r>
            <a:r>
              <a:rPr lang="ko-KR" altLang="en-US" sz="2400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일인 윤년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3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795" y="53548"/>
            <a:ext cx="3864493" cy="59322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 switch </a:t>
            </a:r>
            <a:r>
              <a:rPr lang="ko-KR" altLang="en-US" sz="2000" dirty="0" smtClean="0">
                <a:latin typeface="HY울릉도M" panose="02030600000101010101" pitchFamily="18" charset="-127"/>
              </a:rPr>
              <a:t>예제 </a:t>
            </a:r>
            <a:r>
              <a:rPr lang="en-US" altLang="ko-KR" sz="2000" dirty="0" smtClean="0">
                <a:latin typeface="HY울릉도M" panose="02030600000101010101" pitchFamily="18" charset="-127"/>
              </a:rPr>
              <a:t>: </a:t>
            </a:r>
            <a:r>
              <a:rPr lang="ko-KR" altLang="en-US" sz="2000" dirty="0" smtClean="0">
                <a:latin typeface="HY울릉도M" panose="02030600000101010101" pitchFamily="18" charset="-127"/>
              </a:rPr>
              <a:t>윤년 계산</a:t>
            </a:r>
            <a:endParaRPr lang="ko-KR" altLang="en-US" sz="2000" spc="-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57" y="546409"/>
            <a:ext cx="9239381" cy="5812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0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862825" y="1105063"/>
            <a:ext cx="10377604" cy="4935537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altLang="ko-KR" sz="2400" dirty="0" smtClean="0">
                <a:latin typeface="HY울릉도M" panose="02030600000101010101" pitchFamily="18" charset="-127"/>
              </a:rPr>
              <a:t>Selection (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선택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) - </a:t>
            </a:r>
            <a:r>
              <a:rPr lang="ko-KR" altLang="en-US" sz="2400" dirty="0" err="1" smtClean="0">
                <a:latin typeface="HY울릉도M" panose="02030600000101010101" pitchFamily="18" charset="-127"/>
              </a:rPr>
              <a:t>조건문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lvl="2">
              <a:defRPr/>
            </a:pPr>
            <a:r>
              <a:rPr lang="en-US" altLang="ko-KR" sz="2400" dirty="0" smtClean="0">
                <a:latin typeface="HY울릉도M" panose="02030600000101010101" pitchFamily="18" charset="-127"/>
              </a:rPr>
              <a:t>if</a:t>
            </a:r>
            <a:r>
              <a:rPr lang="en-US" altLang="ko-KR" sz="2400" dirty="0">
                <a:latin typeface="HY울릉도M" panose="02030600000101010101" pitchFamily="18" charset="-127"/>
              </a:rPr>
              <a:t>, 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if-else</a:t>
            </a:r>
          </a:p>
          <a:p>
            <a:pPr lvl="2">
              <a:defRPr/>
            </a:pPr>
            <a:r>
              <a:rPr lang="ko-KR" altLang="en-US" sz="2400" dirty="0" smtClean="0">
                <a:latin typeface="HY울릉도M" panose="02030600000101010101" pitchFamily="18" charset="-127"/>
              </a:rPr>
              <a:t>예제 프로그램 실습</a:t>
            </a:r>
            <a:endParaRPr lang="en-US" altLang="ko-KR" sz="2400" dirty="0">
              <a:latin typeface="HY울릉도M" panose="02030600000101010101" pitchFamily="18" charset="-127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862825" y="383518"/>
            <a:ext cx="10377604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HY울릉도M" panose="02030600000101010101" pitchFamily="18" charset="-127"/>
              </a:rPr>
              <a:t>목차</a:t>
            </a:r>
            <a:endParaRPr lang="ko-KR" altLang="en-US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795" y="53548"/>
            <a:ext cx="3864493" cy="59322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 switch </a:t>
            </a:r>
            <a:r>
              <a:rPr lang="ko-KR" altLang="en-US" sz="2000" dirty="0" smtClean="0">
                <a:latin typeface="HY울릉도M" panose="02030600000101010101" pitchFamily="18" charset="-127"/>
              </a:rPr>
              <a:t>예제 </a:t>
            </a:r>
            <a:r>
              <a:rPr lang="en-US" altLang="ko-KR" sz="2000" dirty="0" smtClean="0">
                <a:latin typeface="HY울릉도M" panose="02030600000101010101" pitchFamily="18" charset="-127"/>
              </a:rPr>
              <a:t>: </a:t>
            </a:r>
            <a:r>
              <a:rPr lang="ko-KR" altLang="en-US" sz="2000" dirty="0" smtClean="0">
                <a:latin typeface="HY울릉도M" panose="02030600000101010101" pitchFamily="18" charset="-127"/>
              </a:rPr>
              <a:t>윤년 계산</a:t>
            </a:r>
            <a:endParaRPr lang="ko-KR" altLang="en-US" sz="2000" spc="-3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29" y="1092819"/>
            <a:ext cx="10747546" cy="4984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538869" y="1561171"/>
            <a:ext cx="7437863" cy="434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A4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795" y="53548"/>
            <a:ext cx="6343650" cy="59322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 switch </a:t>
            </a:r>
            <a:r>
              <a:rPr lang="ko-KR" altLang="en-US" sz="2000" dirty="0" smtClean="0">
                <a:latin typeface="HY울릉도M" panose="02030600000101010101" pitchFamily="18" charset="-127"/>
              </a:rPr>
              <a:t>예제 </a:t>
            </a:r>
            <a:r>
              <a:rPr lang="en-US" altLang="ko-KR" sz="2000" dirty="0" smtClean="0">
                <a:latin typeface="HY울릉도M" panose="02030600000101010101" pitchFamily="18" charset="-127"/>
              </a:rPr>
              <a:t>: </a:t>
            </a:r>
            <a:r>
              <a:rPr lang="ko-KR" altLang="en-US" sz="2000" dirty="0" smtClean="0">
                <a:latin typeface="HY울릉도M" panose="02030600000101010101" pitchFamily="18" charset="-127"/>
              </a:rPr>
              <a:t>윤년 계산 실행 결과</a:t>
            </a:r>
            <a:endParaRPr lang="ko-KR" altLang="en-US" sz="2000" spc="-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32" y="646771"/>
            <a:ext cx="4821455" cy="1370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32" y="2363173"/>
            <a:ext cx="4821457" cy="1481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32" y="4190536"/>
            <a:ext cx="4821307" cy="14742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95" y="646771"/>
            <a:ext cx="6343650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95" y="4637746"/>
            <a:ext cx="6343650" cy="2059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43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341" y="372653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생활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성적처리 </a:t>
            </a:r>
            <a:endParaRPr lang="ko-KR" altLang="en-US" spc="-3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57571" y="1101125"/>
            <a:ext cx="10349766" cy="20323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400" dirty="0" smtClean="0"/>
              <a:t>P</a:t>
            </a:r>
            <a:r>
              <a:rPr lang="ko-KR" altLang="en-US" sz="2400" dirty="0" smtClean="0"/>
              <a:t>대학교 </a:t>
            </a:r>
            <a:r>
              <a:rPr lang="en-US" altLang="ko-KR" sz="2400" dirty="0" smtClean="0"/>
              <a:t>Y</a:t>
            </a:r>
            <a:r>
              <a:rPr lang="ko-KR" altLang="en-US" dirty="0" smtClean="0"/>
              <a:t>교수는 학생들 성적 처리를 고민하고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  <a:defRPr/>
            </a:pPr>
            <a:r>
              <a:rPr lang="ko-KR" altLang="en-US" sz="2400" dirty="0" smtClean="0"/>
              <a:t>학생들의 점수를 입력 받아 점수에 따라 성적을 산출하는 일을 컴퓨터를 활용하여 해결하고자 한다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33103" y="3445728"/>
            <a:ext cx="2175922" cy="6356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400" dirty="0" smtClean="0"/>
              <a:t>성적 산출 방법</a:t>
            </a:r>
            <a:endParaRPr lang="en-US" altLang="ko-KR" sz="2400" dirty="0" smtClean="0"/>
          </a:p>
          <a:p>
            <a:pPr marL="0" indent="0">
              <a:buNone/>
              <a:defRPr/>
            </a:pPr>
            <a:endParaRPr lang="en-US" altLang="ko-KR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12004"/>
              </p:ext>
            </p:extLst>
          </p:nvPr>
        </p:nvGraphicFramePr>
        <p:xfrm>
          <a:off x="2678043" y="3445728"/>
          <a:ext cx="4554069" cy="301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5">
                  <a:extLst>
                    <a:ext uri="{9D8B030D-6E8A-4147-A177-3AD203B41FA5}">
                      <a16:colId xmlns:a16="http://schemas.microsoft.com/office/drawing/2014/main" val="78246508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791427329"/>
                    </a:ext>
                  </a:extLst>
                </a:gridCol>
              </a:tblGrid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점수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기호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56053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90 ~ 100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714209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80</a:t>
                      </a: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~ 89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95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70 ~ 79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7882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60 ~ 69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901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 ~ 59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F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50264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38" y="4261237"/>
            <a:ext cx="4018061" cy="1214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22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302478" y="522940"/>
            <a:ext cx="5250426" cy="5114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716" y="136725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(if)</a:t>
            </a:r>
            <a:endParaRPr lang="ko-KR" altLang="en-US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1193920" y="3347783"/>
            <a:ext cx="382811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(expression)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statement1;   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next_statement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0640" y="1172933"/>
            <a:ext cx="5225424" cy="1867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조건의 결과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참 또는 거짓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에 따라 프로그램의 흐름을 제어하는 문장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어떠한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조건을 만족하면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그에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해당하는 일이 처리되는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문장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6921910" y="1798031"/>
            <a:ext cx="2635045" cy="94517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endCxn id="5" idx="0"/>
          </p:cNvCxnSpPr>
          <p:nvPr/>
        </p:nvCxnSpPr>
        <p:spPr>
          <a:xfrm>
            <a:off x="8239432" y="1046544"/>
            <a:ext cx="1" cy="751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556955" y="3080313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statement1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꺾인 연결선 14"/>
          <p:cNvCxnSpPr>
            <a:stCxn id="5" idx="3"/>
            <a:endCxn id="11" idx="0"/>
          </p:cNvCxnSpPr>
          <p:nvPr/>
        </p:nvCxnSpPr>
        <p:spPr>
          <a:xfrm>
            <a:off x="9556955" y="2270616"/>
            <a:ext cx="869565" cy="8096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239432" y="2743201"/>
            <a:ext cx="0" cy="170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369867" y="4469136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next_statement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꺾인 연결선 20"/>
          <p:cNvCxnSpPr>
            <a:stCxn id="11" idx="2"/>
          </p:cNvCxnSpPr>
          <p:nvPr/>
        </p:nvCxnSpPr>
        <p:spPr>
          <a:xfrm rot="5400000">
            <a:off x="9105357" y="2663812"/>
            <a:ext cx="455239" cy="21870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07297" y="19023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Consolas" panose="020B0609020204030204" pitchFamily="49" charset="0"/>
                <a:ea typeface="HY울릉도M" panose="02030600000101010101" pitchFamily="18" charset="-127"/>
              </a:rPr>
              <a:t>참</a:t>
            </a:r>
            <a:endParaRPr lang="ko-KR" altLang="en-US" b="1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100" y="3305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거짓</a:t>
            </a:r>
            <a:endParaRPr lang="ko-KR" altLang="en-US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9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302478" y="522940"/>
            <a:ext cx="5250426" cy="5114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716" y="136725"/>
            <a:ext cx="10470996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 - else)</a:t>
            </a:r>
            <a:endParaRPr lang="ko-KR" altLang="en-US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680274" y="2522333"/>
            <a:ext cx="5299041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(expression)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statement_true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statement_false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next_statement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94" y="886691"/>
            <a:ext cx="5993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- if </a:t>
            </a:r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에서 결과가 거짓인 경우 수행해야 할 문장이 있다면 키워드 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else</a:t>
            </a:r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를 사용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6809879" y="1315433"/>
            <a:ext cx="2635045" cy="94517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endCxn id="5" idx="0"/>
          </p:cNvCxnSpPr>
          <p:nvPr/>
        </p:nvCxnSpPr>
        <p:spPr>
          <a:xfrm>
            <a:off x="8127401" y="563946"/>
            <a:ext cx="1" cy="751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444924" y="2597715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statement_true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꺾인 연결선 14"/>
          <p:cNvCxnSpPr>
            <a:stCxn id="5" idx="3"/>
            <a:endCxn id="11" idx="0"/>
          </p:cNvCxnSpPr>
          <p:nvPr/>
        </p:nvCxnSpPr>
        <p:spPr>
          <a:xfrm>
            <a:off x="9444924" y="1788018"/>
            <a:ext cx="869565" cy="8096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8" idx="0"/>
          </p:cNvCxnSpPr>
          <p:nvPr/>
        </p:nvCxnSpPr>
        <p:spPr>
          <a:xfrm flipH="1">
            <a:off x="8123664" y="2260603"/>
            <a:ext cx="3738" cy="836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57834" y="4605220"/>
            <a:ext cx="173913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next_statement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꺾인 연결선 20"/>
          <p:cNvCxnSpPr>
            <a:stCxn id="11" idx="2"/>
          </p:cNvCxnSpPr>
          <p:nvPr/>
        </p:nvCxnSpPr>
        <p:spPr>
          <a:xfrm rot="5400000">
            <a:off x="8644115" y="2530423"/>
            <a:ext cx="1153659" cy="21870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95266" y="1419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Consolas" panose="020B0609020204030204" pitchFamily="49" charset="0"/>
                <a:ea typeface="HY울릉도M" panose="02030600000101010101" pitchFamily="18" charset="-127"/>
              </a:rPr>
              <a:t>참</a:t>
            </a:r>
            <a:endParaRPr lang="ko-KR" altLang="en-US" b="1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4233" y="2366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거짓</a:t>
            </a:r>
            <a:endParaRPr lang="ko-KR" altLang="en-US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59084" y="3096758"/>
            <a:ext cx="1929160" cy="449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tatement_false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>
            <a:endCxn id="19" idx="0"/>
          </p:cNvCxnSpPr>
          <p:nvPr/>
        </p:nvCxnSpPr>
        <p:spPr>
          <a:xfrm flipH="1">
            <a:off x="8127399" y="3552814"/>
            <a:ext cx="3568" cy="1052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3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08" y="321160"/>
            <a:ext cx="10470996" cy="50475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 </a:t>
            </a:r>
            <a:r>
              <a:rPr lang="en-US" altLang="ko-KR" sz="2800" dirty="0" smtClean="0"/>
              <a:t>if – else </a:t>
            </a:r>
            <a:r>
              <a:rPr lang="ko-KR" altLang="en-US" sz="2800" dirty="0">
                <a:latin typeface="HY울릉도M" panose="02030600000101010101" pitchFamily="18" charset="-127"/>
              </a:rPr>
              <a:t>예제 </a:t>
            </a:r>
            <a:r>
              <a:rPr lang="en-US" altLang="ko-KR" sz="2800" dirty="0">
                <a:latin typeface="HY울릉도M" panose="02030600000101010101" pitchFamily="18" charset="-127"/>
              </a:rPr>
              <a:t>: 2</a:t>
            </a:r>
            <a:r>
              <a:rPr lang="ko-KR" altLang="en-US" sz="2800" dirty="0">
                <a:latin typeface="HY울릉도M" panose="02030600000101010101" pitchFamily="18" charset="-127"/>
              </a:rPr>
              <a:t>개의 값을 입력 받아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짝수와 홀수를 판별</a:t>
            </a:r>
            <a:endParaRPr lang="ko-KR" altLang="en-US" sz="2800" spc="-3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427406" y="4316273"/>
            <a:ext cx="5575242" cy="2032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8651" y="1362138"/>
            <a:ext cx="668060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main(void)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number;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정수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개를 입력하세요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");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("%d", &amp;number);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if 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(number % 2 == 0</a:t>
            </a:r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입력한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는 짝수입니다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number);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endParaRPr lang="en-US" altLang="ko-KR" dirty="0" smtClean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else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입력한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는 홀수입니다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number);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return 0; 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406" y="1362138"/>
            <a:ext cx="4687505" cy="1036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52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08" y="321160"/>
            <a:ext cx="10470996" cy="50475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 </a:t>
            </a:r>
            <a:r>
              <a:rPr lang="en-US" altLang="ko-KR" sz="2800" dirty="0" smtClean="0"/>
              <a:t>if – else </a:t>
            </a:r>
            <a:r>
              <a:rPr lang="ko-KR" altLang="en-US" sz="2800" dirty="0">
                <a:latin typeface="HY울릉도M" panose="02030600000101010101" pitchFamily="18" charset="-127"/>
              </a:rPr>
              <a:t>예제 </a:t>
            </a:r>
            <a:r>
              <a:rPr lang="en-US" altLang="ko-KR" sz="2800" dirty="0">
                <a:latin typeface="HY울릉도M" panose="02030600000101010101" pitchFamily="18" charset="-127"/>
              </a:rPr>
              <a:t>: 2</a:t>
            </a:r>
            <a:r>
              <a:rPr lang="ko-KR" altLang="en-US" sz="2800" dirty="0">
                <a:latin typeface="HY울릉도M" panose="02030600000101010101" pitchFamily="18" charset="-127"/>
              </a:rPr>
              <a:t>개의 값을 입력 받아 큰 값</a:t>
            </a:r>
            <a:r>
              <a:rPr lang="en-US" altLang="ko-KR" sz="2800" dirty="0">
                <a:latin typeface="HY울릉도M" panose="02030600000101010101" pitchFamily="18" charset="-127"/>
              </a:rPr>
              <a:t>(max)</a:t>
            </a:r>
            <a:r>
              <a:rPr lang="ko-KR" altLang="en-US" sz="2800" dirty="0">
                <a:latin typeface="HY울릉도M" panose="02030600000101010101" pitchFamily="18" charset="-127"/>
              </a:rPr>
              <a:t>을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출력</a:t>
            </a:r>
            <a:endParaRPr lang="ko-KR" altLang="en-US" sz="2800" spc="-3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427406" y="4316273"/>
            <a:ext cx="5575242" cy="2032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4265" y="1395006"/>
            <a:ext cx="6483954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x, y, max;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("Input two integers:  ");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d%d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", &amp;x, &amp;y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&gt; y</a:t>
            </a:r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max = x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max = y;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("The maximum value is %d\n", max);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return 0;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85" y="1395006"/>
            <a:ext cx="4504768" cy="1203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97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07" y="90681"/>
            <a:ext cx="11577305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2700" dirty="0" smtClean="0"/>
              <a:t>if – else </a:t>
            </a:r>
            <a:r>
              <a:rPr lang="ko-KR" altLang="en-US" sz="2700" dirty="0">
                <a:latin typeface="HY울릉도M" panose="02030600000101010101" pitchFamily="18" charset="-127"/>
              </a:rPr>
              <a:t>예제 </a:t>
            </a:r>
            <a:r>
              <a:rPr lang="en-US" altLang="ko-KR" sz="2700" dirty="0">
                <a:latin typeface="HY울릉도M" panose="02030600000101010101" pitchFamily="18" charset="-127"/>
              </a:rPr>
              <a:t>: 3</a:t>
            </a:r>
            <a:r>
              <a:rPr lang="ko-KR" altLang="en-US" sz="2700" dirty="0">
                <a:latin typeface="HY울릉도M" panose="02030600000101010101" pitchFamily="18" charset="-127"/>
              </a:rPr>
              <a:t>개의 값을 입력 받아 가장 작은 값</a:t>
            </a:r>
            <a:r>
              <a:rPr lang="en-US" altLang="ko-KR" sz="2700" dirty="0">
                <a:latin typeface="HY울릉도M" panose="02030600000101010101" pitchFamily="18" charset="-127"/>
              </a:rPr>
              <a:t>(min)</a:t>
            </a:r>
            <a:r>
              <a:rPr lang="ko-KR" altLang="en-US" sz="2700" dirty="0">
                <a:latin typeface="HY울릉도M" panose="02030600000101010101" pitchFamily="18" charset="-127"/>
              </a:rPr>
              <a:t>을 </a:t>
            </a:r>
            <a:r>
              <a:rPr lang="ko-KR" altLang="en-US" sz="2700" dirty="0" smtClean="0">
                <a:latin typeface="HY울릉도M" panose="02030600000101010101" pitchFamily="18" charset="-127"/>
              </a:rPr>
              <a:t>출력</a:t>
            </a:r>
            <a:endParaRPr lang="ko-KR" altLang="en-US" sz="2700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811580" y="740495"/>
            <a:ext cx="6247980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x, y, z, min;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("Input three integers:  ");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d%d%d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", &amp;x, &amp;y, &amp;z);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(x &lt; y)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x;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endParaRPr lang="en-US" altLang="ko-KR" dirty="0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y;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(z &lt; min)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z;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("The minimum value is %d\n", min);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return 0; 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701" y="1911610"/>
            <a:ext cx="4900723" cy="1199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5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정보통신대학원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정보통신대학원ppt" id="{CB5B46B3-D173-4AEC-9C93-8E54E094A820}" vid="{6819FB2A-FC43-4068-BAD0-E18DE50E2D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14277</TotalTime>
  <Words>1750</Words>
  <Application>Microsoft Office PowerPoint</Application>
  <PresentationFormat>와이드스크린</PresentationFormat>
  <Paragraphs>413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HY울릉도M</vt:lpstr>
      <vt:lpstr>Microsoft JhengHei UI</vt:lpstr>
      <vt:lpstr>맑은 고딕</vt:lpstr>
      <vt:lpstr>Arial</vt:lpstr>
      <vt:lpstr>Consolas</vt:lpstr>
      <vt:lpstr>정보통신대학원ppt</vt:lpstr>
      <vt:lpstr>조건문 (if, if - else)</vt:lpstr>
      <vt:lpstr>목차</vt:lpstr>
      <vt:lpstr>목차</vt:lpstr>
      <vt:lpstr> 일상 생활 문제 : 성적처리 </vt:lpstr>
      <vt:lpstr> 조건문(if)</vt:lpstr>
      <vt:lpstr> 조건문(if - else)</vt:lpstr>
      <vt:lpstr> if – else 예제 : 2개의 값을 입력 받아 짝수와 홀수를 판별</vt:lpstr>
      <vt:lpstr> if – else 예제 : 2개의 값을 입력 받아 큰 값(max)을 출력</vt:lpstr>
      <vt:lpstr> if – else 예제 : 3개의 값을 입력 받아 가장 작은 값(min)을 출력</vt:lpstr>
      <vt:lpstr> else if </vt:lpstr>
      <vt:lpstr> 일상 생활 문제 : 성적처리 </vt:lpstr>
      <vt:lpstr> if – else 예제  : 점수를 입력 받아 성적을 출력</vt:lpstr>
      <vt:lpstr> 일상 생활 문제 : 성적처리 확장(스스로 실습하기) </vt:lpstr>
      <vt:lpstr>조건문 (switch)</vt:lpstr>
      <vt:lpstr>목차</vt:lpstr>
      <vt:lpstr> 일상 생활 문제</vt:lpstr>
      <vt:lpstr> else if </vt:lpstr>
      <vt:lpstr> switch</vt:lpstr>
      <vt:lpstr> switch 실행 순서</vt:lpstr>
      <vt:lpstr> switch</vt:lpstr>
      <vt:lpstr> 일상 생활 문제 해결 : 윤년(leap year)  </vt:lpstr>
      <vt:lpstr> 일상 생활 문제 분석 : 윤년(leap year)  </vt:lpstr>
      <vt:lpstr> switch 예제 break 역할</vt:lpstr>
      <vt:lpstr> 일상 생활 문제 분석 : 윤년(leap year)  </vt:lpstr>
      <vt:lpstr> 일상 생활 문제 해결 : 윤년(leap year)  </vt:lpstr>
      <vt:lpstr> 일상 생활 문제 해결 : 윤년(leap year)  </vt:lpstr>
      <vt:lpstr> 일상 생활 문제 해결 : 윤년(leap year)  </vt:lpstr>
      <vt:lpstr> 일상 생활 문제 해결 : 윤년(leap year)  </vt:lpstr>
      <vt:lpstr> switch 예제 : 윤년 계산</vt:lpstr>
      <vt:lpstr> switch 예제 : 윤년 계산</vt:lpstr>
      <vt:lpstr> switch 예제 : 윤년 계산 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eyyoun</cp:lastModifiedBy>
  <cp:revision>825</cp:revision>
  <cp:lastPrinted>2016-10-25T08:14:24Z</cp:lastPrinted>
  <dcterms:created xsi:type="dcterms:W3CDTF">2016-10-21T02:21:15Z</dcterms:created>
  <dcterms:modified xsi:type="dcterms:W3CDTF">2017-09-25T13:16:30Z</dcterms:modified>
</cp:coreProperties>
</file>