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326887-67BD-4D41-AC07-3F7F7F99F815}">
  <a:tblStyle styleId="{7B326887-67BD-4D41-AC07-3F7F7F99F8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2D5C0C-935D-4F21-A2DC-FEB81F51A30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13564ee8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13564ee8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13564ee8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13564ee8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13564ee8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d13564ee8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13564ee8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13564ee8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13564ee80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13564ee8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d13564ee8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d13564ee8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13564ee80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d13564ee8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7b8fcc82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7b8fcc82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13564ee8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13564ee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13564ee8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13564ee8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13564ee8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13564ee8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13564ee8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13564ee8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13564ee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13564ee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13564ee8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13564ee8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13564ee8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13564ee8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t.co/H5ZSjbKHAr" TargetMode="External"/><Relationship Id="rId5" Type="http://schemas.openxmlformats.org/officeDocument/2006/relationships/hyperlink" Target="https://t.co/H5ZSjbKHAr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https://t.co/LavCfgYIht" TargetMode="External"/><Relationship Id="rId8" Type="http://schemas.openxmlformats.org/officeDocument/2006/relationships/hyperlink" Target="https://t.co/LavCfgYIh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88100" y="1613825"/>
            <a:ext cx="464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piensa la gente sobre </a:t>
            </a:r>
            <a:r>
              <a:rPr lang="en-GB"/>
              <a:t>@</a:t>
            </a:r>
            <a:r>
              <a:rPr lang="en-GB"/>
              <a:t>TheBridge_Tech?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66800" y="3596300"/>
            <a:ext cx="477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análisis de tweets entre Nov ‘22 y Mar ‘23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tipo de correlación matemática hay entre las métricas públicas?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541800" y="1990050"/>
            <a:ext cx="394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Existe una altisima correlación entre “like” y “retweet”.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Mientras que “quote” tiene las correlaciones más bajas entre las metricas.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 concreto, “quote” y “reply” tienen la correlación más baja.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Las acciones de “like” y “quote” claramente proviene de comportamientos distintos y puede estar vinculada con el tipo de información que contenga cada tweet.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¿No es disfundir información algo que se suele “retweet” más que”quote”?</a:t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1750275"/>
            <a:ext cx="3585600" cy="291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nálisis de Sentimiento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Primer paso con model pre entrenado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449725"/>
            <a:ext cx="70305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Pipeline con el paso de CountVectorizer seguiedo por LogisticRegression.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Premier</a:t>
            </a:r>
            <a:r>
              <a:rPr lang="en-GB"/>
              <a:t> paso básico.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Eliminé simbolos y dibujos y ejecuté model.fit() con el texto de los tweets.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Prediciones alrederdor de 50:50.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Tirar una moneda en el aire.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47435" l="52416" r="28526" t="36826"/>
          <a:stretch/>
        </p:blipFill>
        <p:spPr>
          <a:xfrm>
            <a:off x="6708300" y="0"/>
            <a:ext cx="2435702" cy="6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950" y="2533575"/>
            <a:ext cx="314055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50" y="2533575"/>
            <a:ext cx="319725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25"/>
          <p:cNvGraphicFramePr/>
          <p:nvPr/>
        </p:nvGraphicFramePr>
        <p:xfrm>
          <a:off x="3565475" y="17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{B22D5C0C-935D-4F21-A2DC-FEB81F51A301}</a:tableStyleId>
              </a:tblPr>
              <a:tblGrid>
                <a:gridCol w="596625"/>
                <a:gridCol w="1203600"/>
              </a:tblGrid>
              <a:tr h="25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Coef</a:t>
                      </a:r>
                      <a:endParaRPr b="1"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Variables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1.43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cuent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1.40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deficit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blanc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muert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1.34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conden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1.34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denunci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1.32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recort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1.32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indign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1.31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critic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1.27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cos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más Importantes</a:t>
            </a:r>
            <a:endParaRPr/>
          </a:p>
        </p:txBody>
      </p:sp>
      <p:graphicFrame>
        <p:nvGraphicFramePr>
          <p:cNvPr id="367" name="Google Shape;367;p25"/>
          <p:cNvGraphicFramePr/>
          <p:nvPr/>
        </p:nvGraphicFramePr>
        <p:xfrm>
          <a:off x="1303800" y="17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{B22D5C0C-935D-4F21-A2DC-FEB81F51A301}</a:tableStyleId>
              </a:tblPr>
              <a:tblGrid>
                <a:gridCol w="616050"/>
                <a:gridCol w="1184175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Coef</a:t>
                      </a:r>
                      <a:endParaRPr b="1"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Variables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-1.86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encant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-1.85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enhorabuen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-1.81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graci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-1.68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buen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-1.47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feliz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-1.46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bes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-1.35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 link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-1.35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recomend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-1.29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homenaj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-1.25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alejandrosanz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25"/>
          <p:cNvSpPr txBox="1"/>
          <p:nvPr/>
        </p:nvSpPr>
        <p:spPr>
          <a:xfrm>
            <a:off x="1567675" y="1431625"/>
            <a:ext cx="13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Positividad (0)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3849150" y="1431625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Negatividad (1)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5635825" y="2503078"/>
            <a:ext cx="32907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Dos pasos que no he hecho hasta este punto: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Eliminar “stop words” 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“Stemming”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 estos pasos, el modelo no va a funcionar bien.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Parece como “stemming” en lugar de “</a:t>
            </a:r>
            <a:r>
              <a:rPr lang="en-GB"/>
              <a:t>lemmitization”.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Mejorando el Modelo con los dos Pasos más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602450" y="1532850"/>
            <a:ext cx="4223700" cy="19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Ahora observamos que la distribución de probabilidades relacionadas con la clase 0 está más elevada.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Esto significa que, en general, los tweets tienen sentimientos positivos.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 concreto 73% son positivos.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Los tweets de la clase 1 tienden a ser más informativos o a contener preguntas.</a:t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25" y="1297819"/>
            <a:ext cx="3304975" cy="23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1107725" y="3750400"/>
            <a:ext cx="6937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Clase 0</a:t>
            </a:r>
            <a:endParaRPr b="1" sz="1050" u="sng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🔙 Ayer vivimos una jornada muy interesante en el evento de presentación de la nueva edición de #BBKBootcamps realizada en colaboración con @TheBridge_Tech</a:t>
            </a: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Clase 1</a:t>
            </a:r>
            <a:endParaRPr b="1" sz="1050" u="sng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❓ ¿Para quién es un #bootcamp? ¿Tengo que saber de tecnología previamente? ¿Qué me puede aportar si ya tengo un perfil tecnológico?</a:t>
            </a: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Buenas Vibraciones sobre TheBridge_Tech</a:t>
            </a:r>
            <a:endParaRPr/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1303800" y="1431625"/>
            <a:ext cx="7169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La mayoria de los usuarios solo hacen un tweet.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Sentimiento general positivo.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Hay muchos tweets disfundiendo información que son clasificados como “negativos”.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Puede ser una vía para explorar más a fondo qué estilos de tweets (informativos, estilo de pregunata vs personal) generan más participación social.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 sólo un periodo breve y con sólo 175 tweets, un análisis de más largo plazo puede ser más poderoso.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Un análisis historico puede establecer una línea base para monitorización.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Puede ser interasante un análisis de las conexiones entre usuarios (análisis tipo grafo).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Seguiendo con esto, usuarios como “nodosenlared” pueden ser aprovechados para aumentar el impacto.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Pasos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89500" y="1990050"/>
            <a:ext cx="774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Recopilar los tweets (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snscrape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modules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twitter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sntwitter</a:t>
            </a:r>
            <a:r>
              <a:rPr lang="en-GB" sz="15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Base de datos </a:t>
            </a:r>
            <a:r>
              <a:rPr lang="en-GB" sz="1500"/>
              <a:t>MySQL</a:t>
            </a:r>
            <a:r>
              <a:rPr lang="en-GB" sz="1500"/>
              <a:t> (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create_engine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Análisis de preguntas de negicio (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Análisis de sentimiento con un modelo pre entrenado (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Análisis de sentimiento con preprocesando (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stem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snowball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SnowballStemmer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Concluciones (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cerebro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crb</a:t>
            </a:r>
            <a:r>
              <a:rPr lang="en-GB" sz="1500"/>
              <a:t>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Recopilar y almacenar los datos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en AWS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576550" y="1990050"/>
            <a:ext cx="451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Recopilé los tweets mediante la librería snscrape y el modulo del twitter.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Utilizé</a:t>
            </a:r>
            <a:r>
              <a:rPr lang="en-GB"/>
              <a:t> la función TwitterSearchScraper y pasé los argumentos “@TheBridge_Tech” y las fechas entre 21 nov y 7 mar.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Extraje los campos que se ven en las tablas de 175 tweets.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5652475" y="13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{7B326887-67BD-4D41-AC07-3F7F7F99F815}</a:tableStyleId>
              </a:tblPr>
              <a:tblGrid>
                <a:gridCol w="1387850"/>
              </a:tblGrid>
              <a:tr h="22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weet_id VARCHAR(30)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weet_text 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weet_date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</a:t>
                      </a:r>
                      <a:r>
                        <a:rPr lang="en-GB" sz="800"/>
                        <a:t>ser_id </a:t>
                      </a:r>
                      <a:r>
                        <a:rPr lang="en-GB" sz="800"/>
                        <a:t>VARCHAR(30)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r>
                        <a:rPr lang="en-GB" sz="800"/>
                        <a:t>weet_retweet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tweet_reply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tweet_reply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tweet_like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tweet_quote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625" y="1668075"/>
            <a:ext cx="180000" cy="18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16"/>
          <p:cNvGraphicFramePr/>
          <p:nvPr/>
        </p:nvGraphicFramePr>
        <p:xfrm>
          <a:off x="7560400" y="13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{7B326887-67BD-4D41-AC07-3F7F7F99F815}</a:tableStyleId>
              </a:tblPr>
              <a:tblGrid>
                <a:gridCol w="1326325"/>
              </a:tblGrid>
              <a:tr h="17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4D4D4"/>
                    </a:solidFill>
                  </a:tcPr>
                </a:tc>
              </a:tr>
              <a:tr h="1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</a:t>
                      </a:r>
                      <a:r>
                        <a:rPr lang="en-GB" sz="800"/>
                        <a:t>_id </a:t>
                      </a:r>
                      <a:r>
                        <a:rPr lang="en-GB" sz="800"/>
                        <a:t>VARCHAR(30)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user_name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user_username </a:t>
                      </a:r>
                      <a:r>
                        <a:rPr lang="en-GB" sz="800"/>
                        <a:t>TEXT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475" y="166807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7054500" y="2124775"/>
            <a:ext cx="505275" cy="906900"/>
          </a:xfrm>
          <a:custGeom>
            <a:rect b="b" l="l" r="r" t="t"/>
            <a:pathLst>
              <a:path extrusionOk="0" h="36276" w="20211">
                <a:moveTo>
                  <a:pt x="0" y="36276"/>
                </a:moveTo>
                <a:lnTo>
                  <a:pt x="11919" y="36276"/>
                </a:lnTo>
                <a:lnTo>
                  <a:pt x="11919" y="0"/>
                </a:lnTo>
                <a:lnTo>
                  <a:pt x="2021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525" y="1937050"/>
            <a:ext cx="144000" cy="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Preguntas de negocio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¿Cuál es el tweet con mayor repercusión social?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389400" y="1685250"/>
            <a:ext cx="386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¿Cómo medir “repercusión social”?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Creí una nueva columna que es la suma de las columnas retweet, reply, like y quote.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Luego ordené por esta columna.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 tweet resultó ser el más impactante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Además, el mismo usuario tuvo el cuarto tweet con mayor repercusión social.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Los “likes” son la interaccion más común en general.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5589" l="0" r="0" t="0"/>
          <a:stretch/>
        </p:blipFill>
        <p:spPr>
          <a:xfrm>
            <a:off x="4635025" y="1379475"/>
            <a:ext cx="3585700" cy="30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90700" y="4558975"/>
            <a:ext cx="901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'Advanced #Cynefin, Estuarine mapping &amp;amp; EUFG Masterclass (Madrid)</a:t>
            </a:r>
            <a:r>
              <a:rPr lang="en-GB" sz="750">
                <a:solidFill>
                  <a:srgbClr val="434343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750" u="sng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https://t.co/H5ZSjbKHAr</a:t>
            </a:r>
            <a:r>
              <a:rPr lang="en-GB" sz="7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Los interesados en la aplicación de las ciencias de la complejidad en nuestro país tendremos la oportunidad de aprender de @snowded en persona el 16</a:t>
            </a:r>
            <a:r>
              <a:rPr lang="en-GB" sz="750" u="sng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/3/23</a:t>
            </a:r>
            <a:r>
              <a:rPr lang="en-GB" sz="7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en la sede de @TheBridge_Tech</a:t>
            </a:r>
            <a:r>
              <a:rPr lang="en-GB" sz="750">
                <a:solidFill>
                  <a:srgbClr val="434343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750" u="sng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https://t.co/LavCfgYIht</a:t>
            </a:r>
            <a:r>
              <a:rPr lang="en-GB" sz="7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1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5" name="Google Shape;315;p18"/>
          <p:cNvCxnSpPr/>
          <p:nvPr/>
        </p:nvCxnSpPr>
        <p:spPr>
          <a:xfrm flipH="1">
            <a:off x="4275600" y="3880300"/>
            <a:ext cx="867900" cy="6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¿Cuál es el usuario que más menciona a la escuela?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440475" y="1833250"/>
            <a:ext cx="3600001" cy="2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901" y="1743250"/>
            <a:ext cx="3600001" cy="3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1444575" y="4262500"/>
            <a:ext cx="2513400" cy="33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19"/>
          <p:cNvCxnSpPr>
            <a:stCxn id="323" idx="3"/>
          </p:cNvCxnSpPr>
          <p:nvPr/>
        </p:nvCxnSpPr>
        <p:spPr>
          <a:xfrm flipH="1" rot="10800000">
            <a:off x="3957975" y="3983950"/>
            <a:ext cx="10236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¿En qué mes se concentra el mayor número de tweets?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5793" l="0" r="0" t="0"/>
          <a:stretch/>
        </p:blipFill>
        <p:spPr>
          <a:xfrm>
            <a:off x="4626950" y="1546050"/>
            <a:ext cx="3740250" cy="27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 rotWithShape="1">
          <a:blip r:embed="rId4">
            <a:alphaModFix/>
          </a:blip>
          <a:srcRect b="5793" l="0" r="0" t="0"/>
          <a:stretch/>
        </p:blipFill>
        <p:spPr>
          <a:xfrm>
            <a:off x="515175" y="1546050"/>
            <a:ext cx="3443200" cy="27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589500" y="4479350"/>
            <a:ext cx="800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Adrián Méndez dijo: '@TheBridge_Tech Hola, estoy intentando entrar en la videoconferencia con vuestro enlace, pero no parece que funcione.'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palabras son más frecuentes?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629425" y="2217800"/>
            <a:ext cx="45984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Vemos que las palabras más comunes son….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Las palabras más comunes en español.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Por lo tanto tienen poco interés.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Volvamos al tema.</a:t>
            </a:r>
            <a:endParaRPr/>
          </a:p>
        </p:txBody>
      </p:sp>
      <p:graphicFrame>
        <p:nvGraphicFramePr>
          <p:cNvPr id="339" name="Google Shape;339;p21"/>
          <p:cNvGraphicFramePr/>
          <p:nvPr/>
        </p:nvGraphicFramePr>
        <p:xfrm>
          <a:off x="5639225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{B22D5C0C-935D-4F21-A2DC-FEB81F51A301}</a:tableStyleId>
              </a:tblPr>
              <a:tblGrid>
                <a:gridCol w="1266825"/>
                <a:gridCol w="594775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66666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word</a:t>
                      </a:r>
                      <a:endParaRPr b="1" sz="1050">
                        <a:solidFill>
                          <a:srgbClr val="66666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66666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freq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269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150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@TheBridge_Tech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118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el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93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60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que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47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las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45</a:t>
                      </a:r>
                      <a:endParaRPr sz="105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