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Ubuntu"/>
      <p:regular r:id="rId23"/>
      <p:bold r:id="rId24"/>
      <p:italic r:id="rId25"/>
      <p:boldItalic r:id="rId26"/>
    </p:embeddedFon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B03AB8-2F27-42EF-B52E-B7FD27AC1EB2}">
  <a:tblStyle styleId="{57B03AB8-2F27-42EF-B52E-B7FD27AC1E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EB44090-8C08-4512-8D8D-431DE1DA3CA8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Ubuntu-bold.fntdata"/><Relationship Id="rId23" Type="http://schemas.openxmlformats.org/officeDocument/2006/relationships/font" Target="fonts/Ubuntu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Ubuntu-boldItalic.fntdata"/><Relationship Id="rId25" Type="http://schemas.openxmlformats.org/officeDocument/2006/relationships/font" Target="fonts/Ubuntu-italic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aven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d13564ee80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d13564ee80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d13564ee80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d13564ee80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d13564ee80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d13564ee80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d13564ee80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d13564ee80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d13564ee80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d13564ee80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13564ee80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13564ee80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d13564ee80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d13564ee80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7b8fcc82c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7b8fcc82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d13564ee8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d13564ee8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d13564ee8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d13564ee8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d13564ee8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d13564ee8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d13564ee8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d13564ee8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d13564ee8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d13564ee8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d13564ee80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d13564ee80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d13564ee80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d13564ee80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88100" y="1613825"/>
            <a:ext cx="4641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¿Qué piensa la gente sobre </a:t>
            </a:r>
            <a:r>
              <a:rPr lang="en-GB"/>
              <a:t>@</a:t>
            </a:r>
            <a:r>
              <a:rPr lang="en-GB"/>
              <a:t>TheBridge_Tech?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66800" y="3596300"/>
            <a:ext cx="4778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 análisis de tweets entre Nov ‘22 y Mar ‘23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¿Qué tipo de correlación matemática hay entre las métricas públicas?</a:t>
            </a:r>
            <a:endParaRPr/>
          </a:p>
        </p:txBody>
      </p:sp>
      <p:sp>
        <p:nvSpPr>
          <p:cNvPr id="342" name="Google Shape;342;p22"/>
          <p:cNvSpPr txBox="1"/>
          <p:nvPr>
            <p:ph idx="1" type="body"/>
          </p:nvPr>
        </p:nvSpPr>
        <p:spPr>
          <a:xfrm>
            <a:off x="541800" y="1990050"/>
            <a:ext cx="3949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Existe una altisima correlación entre “like” y “retweet”.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Mientras que “quote” tiene las correlaciones más bajas entre las metricas.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En concreto, “quote” y “reply” tienen la correlación más baja.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Las acciones de “like” y “quote” claramente proviene de comportamientos distintos y puede estar vinculada con el tipo de información que contenga cada tweet.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¿No es disfundir información algo que se suele “retweet” más que”quote”?</a:t>
            </a:r>
            <a:endParaRPr/>
          </a:p>
        </p:txBody>
      </p:sp>
      <p:pic>
        <p:nvPicPr>
          <p:cNvPr id="343" name="Google Shape;3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200" y="1750275"/>
            <a:ext cx="3585600" cy="2910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r>
              <a:rPr lang="en-GB"/>
              <a:t>nálisis de Sentimiento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Primer paso con model pre entrenado</a:t>
            </a:r>
            <a:endParaRPr/>
          </a:p>
        </p:txBody>
      </p:sp>
      <p:sp>
        <p:nvSpPr>
          <p:cNvPr id="354" name="Google Shape;354;p24"/>
          <p:cNvSpPr txBox="1"/>
          <p:nvPr>
            <p:ph idx="1" type="body"/>
          </p:nvPr>
        </p:nvSpPr>
        <p:spPr>
          <a:xfrm>
            <a:off x="1303800" y="1449725"/>
            <a:ext cx="7030500" cy="1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Pipeline con el paso de CountVectorizer seguiedo por LogisticRegression.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Premier</a:t>
            </a:r>
            <a:r>
              <a:rPr lang="en-GB"/>
              <a:t> paso básico.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Eliminé simbolos y dibujos y ejecuté model.fit() con el texto de los tweets.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Prediciones alrederdor de 50:50.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Tirar una moneda en el aire.</a:t>
            </a:r>
            <a:endParaRPr/>
          </a:p>
        </p:txBody>
      </p:sp>
      <p:pic>
        <p:nvPicPr>
          <p:cNvPr id="355" name="Google Shape;355;p24"/>
          <p:cNvPicPr preferRelativeResize="0"/>
          <p:nvPr/>
        </p:nvPicPr>
        <p:blipFill rotWithShape="1">
          <a:blip r:embed="rId3">
            <a:alphaModFix/>
          </a:blip>
          <a:srcRect b="47435" l="52416" r="28526" t="36826"/>
          <a:stretch/>
        </p:blipFill>
        <p:spPr>
          <a:xfrm>
            <a:off x="6708300" y="0"/>
            <a:ext cx="2435702" cy="6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950" y="2533575"/>
            <a:ext cx="3140551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3850" y="2533575"/>
            <a:ext cx="3197250" cy="2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" name="Google Shape;362;p25"/>
          <p:cNvGraphicFramePr/>
          <p:nvPr/>
        </p:nvGraphicFramePr>
        <p:xfrm>
          <a:off x="3565475" y="1793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{AEB44090-8C08-4512-8D8D-431DE1DA3CA8}</a:tableStyleId>
              </a:tblPr>
              <a:tblGrid>
                <a:gridCol w="596625"/>
                <a:gridCol w="1203600"/>
              </a:tblGrid>
              <a:tr h="2518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Coef</a:t>
                      </a:r>
                      <a:endParaRPr b="1"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Variables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1.43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cuent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1.40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deficit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1.37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blanc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1.35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muert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1.34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conden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1.34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denunci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1.32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recort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1.32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indign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1.31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critic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1.27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cos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3" name="Google Shape;36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 más Importantes</a:t>
            </a:r>
            <a:endParaRPr/>
          </a:p>
        </p:txBody>
      </p:sp>
      <p:graphicFrame>
        <p:nvGraphicFramePr>
          <p:cNvPr id="364" name="Google Shape;364;p25"/>
          <p:cNvGraphicFramePr/>
          <p:nvPr/>
        </p:nvGraphicFramePr>
        <p:xfrm>
          <a:off x="1303800" y="1793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{AEB44090-8C08-4512-8D8D-431DE1DA3CA8}</a:tableStyleId>
              </a:tblPr>
              <a:tblGrid>
                <a:gridCol w="616050"/>
                <a:gridCol w="1184175"/>
              </a:tblGrid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Coef</a:t>
                      </a:r>
                      <a:endParaRPr b="1"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Variables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-1.86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encant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-1.85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enhorabuen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-1.81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graci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-1.68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buen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-1.47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feliz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-1.46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bes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-1.35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cont link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-1.35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recomend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-1.29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homenaj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-1.25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alejandrosanz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5" name="Google Shape;365;p25"/>
          <p:cNvSpPr txBox="1"/>
          <p:nvPr/>
        </p:nvSpPr>
        <p:spPr>
          <a:xfrm>
            <a:off x="1567675" y="1431625"/>
            <a:ext cx="13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Positividad (0)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6" name="Google Shape;366;p25"/>
          <p:cNvSpPr txBox="1"/>
          <p:nvPr/>
        </p:nvSpPr>
        <p:spPr>
          <a:xfrm>
            <a:off x="3849150" y="1431625"/>
            <a:ext cx="14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Negatividad (1)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7" name="Google Shape;367;p25"/>
          <p:cNvSpPr txBox="1"/>
          <p:nvPr>
            <p:ph idx="1" type="body"/>
          </p:nvPr>
        </p:nvSpPr>
        <p:spPr>
          <a:xfrm>
            <a:off x="5635825" y="2503063"/>
            <a:ext cx="32907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Dos pasos que no había hecho hasta este punto: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Eliminar “stop words” 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“Stemming”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Mejorando el Modelo con los dos Pasos más</a:t>
            </a:r>
            <a:endParaRPr/>
          </a:p>
        </p:txBody>
      </p:sp>
      <p:sp>
        <p:nvSpPr>
          <p:cNvPr id="373" name="Google Shape;373;p26"/>
          <p:cNvSpPr txBox="1"/>
          <p:nvPr>
            <p:ph idx="1" type="body"/>
          </p:nvPr>
        </p:nvSpPr>
        <p:spPr>
          <a:xfrm>
            <a:off x="602450" y="1532850"/>
            <a:ext cx="4223700" cy="19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Ahora observamos que la distribución de probabilidades relacionadas con la clase 0 está más elevada.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Esto significa que, en general, los tweets tienen sentimientos positivos.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En concreto 73% son positivos.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Los tweets de la clase 1 tienden a ser más informativos o a contener preguntas.</a:t>
            </a:r>
            <a:endParaRPr/>
          </a:p>
        </p:txBody>
      </p:sp>
      <p:pic>
        <p:nvPicPr>
          <p:cNvPr id="374" name="Google Shape;3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725" y="1297819"/>
            <a:ext cx="3304975" cy="23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6"/>
          <p:cNvSpPr txBox="1"/>
          <p:nvPr/>
        </p:nvSpPr>
        <p:spPr>
          <a:xfrm>
            <a:off x="1107725" y="3750400"/>
            <a:ext cx="69378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 u="sng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Clase 0</a:t>
            </a:r>
            <a:endParaRPr b="1" sz="1050" u="sng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🔙 Ayer vivimos una jornada muy interesante en el evento de presentación de la nueva edición de #BBKBootcamps realizada en colaboración con @TheBridge_Tech</a:t>
            </a:r>
            <a:endParaRPr sz="105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 u="sng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Clase 1</a:t>
            </a:r>
            <a:endParaRPr b="1" sz="1050" u="sng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❓ ¿Para quién es un #bootcamp? ¿Tengo que saber de tecnología previamente? ¿Qué me puede aportar si ya tengo un perfil tecnológico?</a:t>
            </a:r>
            <a:endParaRPr sz="105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Buenas Vibraciones sobre TheBridge_Tech</a:t>
            </a:r>
            <a:endParaRPr/>
          </a:p>
        </p:txBody>
      </p:sp>
      <p:sp>
        <p:nvSpPr>
          <p:cNvPr id="386" name="Google Shape;386;p28"/>
          <p:cNvSpPr txBox="1"/>
          <p:nvPr>
            <p:ph idx="1" type="body"/>
          </p:nvPr>
        </p:nvSpPr>
        <p:spPr>
          <a:xfrm>
            <a:off x="1303800" y="1742575"/>
            <a:ext cx="7030500" cy="27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La mayoria de la gente solo hace un tweet.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Sentimiento general positivo.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Hay muchos tweets disfundiendo información que son clasificados como “negativos”.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El tipo de acción y la repercusión de un tweet dependen del contenido.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Puede ser una vía para explorar más a fondo qué estilos de tweets (informativos, estilo de pregunata vs personal) generan más participación social.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Con sólo un periodo breve y con sólo 175 tweets, un análisis de más largo plazo puede ser más poderoso.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Puede ser interasante un análisis de las conexiones entre usuarios (análisis tipo grafo).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Los Pasos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589500" y="1990050"/>
            <a:ext cx="7744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700"/>
              <a:t>Recopilar los tweets (</a:t>
            </a:r>
            <a:r>
              <a:rPr lang="en-GB" sz="14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snscrape</a:t>
            </a:r>
            <a:r>
              <a:rPr lang="en-GB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modules</a:t>
            </a:r>
            <a:r>
              <a:rPr lang="en-GB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twitter</a:t>
            </a:r>
            <a:r>
              <a:rPr lang="en-GB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sntwitter)</a:t>
            </a:r>
            <a:endParaRPr sz="14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700"/>
              <a:t>Base de datos </a:t>
            </a:r>
            <a:r>
              <a:rPr lang="en-GB" sz="1700"/>
              <a:t>MySQL</a:t>
            </a:r>
            <a:r>
              <a:rPr lang="en-GB" sz="1700"/>
              <a:t> (</a:t>
            </a:r>
            <a:r>
              <a:rPr lang="en-GB" sz="14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sqlalchemy</a:t>
            </a:r>
            <a:r>
              <a:rPr lang="en-GB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create_engine</a:t>
            </a:r>
            <a:r>
              <a:rPr lang="en-GB" sz="1700"/>
              <a:t>)</a:t>
            </a:r>
            <a:endParaRPr sz="17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700"/>
              <a:t>Análisis de preguntas de negicio (</a:t>
            </a:r>
            <a:r>
              <a:rPr lang="en-GB" sz="14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GB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sns</a:t>
            </a:r>
            <a:r>
              <a:rPr lang="en-GB" sz="1700"/>
              <a:t>)</a:t>
            </a:r>
            <a:endParaRPr sz="17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700"/>
              <a:t>Análisis de sentimiento con un modelo pre entrenado (</a:t>
            </a:r>
            <a:r>
              <a:rPr lang="en-GB" sz="14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pickle</a:t>
            </a:r>
            <a:r>
              <a:rPr lang="en-GB" sz="1700"/>
              <a:t>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Concluciones (</a:t>
            </a:r>
            <a:r>
              <a:rPr lang="en-GB" sz="14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cerebro</a:t>
            </a:r>
            <a:r>
              <a:rPr lang="en-GB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crb</a:t>
            </a:r>
            <a:r>
              <a:rPr lang="en-GB" sz="1700"/>
              <a:t>)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Recopilar y almacenar los datos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MySQL en AWS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576550" y="1990050"/>
            <a:ext cx="4515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Recopilé los tweets mediante la librería snscrape y el modulo del twitter.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Utilizé</a:t>
            </a:r>
            <a:r>
              <a:rPr lang="en-GB"/>
              <a:t> la función TwitterSearchScraper y pasé los argumentos “@TheBridge_Tech” y las fechas entre 21 nov y 7 mar.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Extraje los campos que se ven en las tablas de 175 tweets.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graphicFrame>
        <p:nvGraphicFramePr>
          <p:cNvPr id="296" name="Google Shape;296;p16"/>
          <p:cNvGraphicFramePr/>
          <p:nvPr/>
        </p:nvGraphicFramePr>
        <p:xfrm>
          <a:off x="5652475" y="132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{57B03AB8-2F27-42EF-B52E-B7FD27AC1EB2}</a:tableStyleId>
              </a:tblPr>
              <a:tblGrid>
                <a:gridCol w="1387850"/>
              </a:tblGrid>
              <a:tr h="22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tweets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D4D4D4"/>
                    </a:solidFill>
                  </a:tcPr>
                </a:tc>
              </a:tr>
              <a:tr h="22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id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2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</a:t>
                      </a:r>
                      <a:r>
                        <a:rPr lang="en-GB" sz="800"/>
                        <a:t>weet_id VARCHAR(30)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2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</a:t>
                      </a:r>
                      <a:r>
                        <a:rPr lang="en-GB" sz="800"/>
                        <a:t>weet_text TEXT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2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</a:t>
                      </a:r>
                      <a:r>
                        <a:rPr lang="en-GB" sz="800"/>
                        <a:t>weet_date </a:t>
                      </a:r>
                      <a:r>
                        <a:rPr lang="en-GB" sz="800"/>
                        <a:t>TEXT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2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u</a:t>
                      </a:r>
                      <a:r>
                        <a:rPr lang="en-GB" sz="800"/>
                        <a:t>ser_id </a:t>
                      </a:r>
                      <a:r>
                        <a:rPr lang="en-GB" sz="800"/>
                        <a:t>VARCHAR(30)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2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</a:t>
                      </a:r>
                      <a:r>
                        <a:rPr lang="en-GB" sz="800"/>
                        <a:t>weet_retweet </a:t>
                      </a:r>
                      <a:r>
                        <a:rPr lang="en-GB" sz="800"/>
                        <a:t>TEXT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2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tweet_reply </a:t>
                      </a:r>
                      <a:r>
                        <a:rPr lang="en-GB" sz="800"/>
                        <a:t>TEXT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2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tweet_reply </a:t>
                      </a:r>
                      <a:r>
                        <a:rPr lang="en-GB" sz="800"/>
                        <a:t>TEXT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2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tweet_like </a:t>
                      </a:r>
                      <a:r>
                        <a:rPr lang="en-GB" sz="800"/>
                        <a:t>TEXT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2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tweet_quote </a:t>
                      </a:r>
                      <a:r>
                        <a:rPr lang="en-GB" sz="800"/>
                        <a:t>TEXT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625" y="1668075"/>
            <a:ext cx="180000" cy="18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16"/>
          <p:cNvGraphicFramePr/>
          <p:nvPr/>
        </p:nvGraphicFramePr>
        <p:xfrm>
          <a:off x="7560400" y="132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{57B03AB8-2F27-42EF-B52E-B7FD27AC1EB2}</a:tableStyleId>
              </a:tblPr>
              <a:tblGrid>
                <a:gridCol w="1326325"/>
              </a:tblGrid>
              <a:tr h="17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users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D4D4D4"/>
                    </a:solidFill>
                  </a:tcPr>
                </a:tc>
              </a:tr>
              <a:tr h="17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id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7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user</a:t>
                      </a:r>
                      <a:r>
                        <a:rPr lang="en-GB" sz="800"/>
                        <a:t>_id </a:t>
                      </a:r>
                      <a:r>
                        <a:rPr lang="en-GB" sz="800"/>
                        <a:t>VARCHAR(30)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7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user_name </a:t>
                      </a:r>
                      <a:r>
                        <a:rPr lang="en-GB" sz="800"/>
                        <a:t>TEXT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user_username </a:t>
                      </a:r>
                      <a:r>
                        <a:rPr lang="en-GB" sz="800"/>
                        <a:t>TEXT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475" y="1668075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/>
          <p:nvPr/>
        </p:nvSpPr>
        <p:spPr>
          <a:xfrm>
            <a:off x="7054500" y="2124775"/>
            <a:ext cx="505275" cy="906900"/>
          </a:xfrm>
          <a:custGeom>
            <a:rect b="b" l="l" r="r" t="t"/>
            <a:pathLst>
              <a:path extrusionOk="0" h="36276" w="20211">
                <a:moveTo>
                  <a:pt x="0" y="36276"/>
                </a:moveTo>
                <a:lnTo>
                  <a:pt x="11919" y="36276"/>
                </a:lnTo>
                <a:lnTo>
                  <a:pt x="11919" y="0"/>
                </a:lnTo>
                <a:lnTo>
                  <a:pt x="20211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525" y="1937050"/>
            <a:ext cx="144000" cy="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Preguntas de negocio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¿Cuál es el tweet con mayor repercusión social?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389400" y="1990050"/>
            <a:ext cx="3861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¿Cómo medir “repercusión social”?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Creí una nueva columna que es la suma de las columnas retweet, reply, like y quote.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Luego ordené por esta columna.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Un tweet resultó ser el más impactante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Además, el mismo usuario tuvo el cuarto tweet con mayor repercusión social.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Los “likes” son la interaccion más común en general.</a:t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 rotWithShape="1">
          <a:blip r:embed="rId3">
            <a:alphaModFix/>
          </a:blip>
          <a:srcRect b="5589" l="0" r="0" t="0"/>
          <a:stretch/>
        </p:blipFill>
        <p:spPr>
          <a:xfrm>
            <a:off x="4635025" y="1684275"/>
            <a:ext cx="3585700" cy="30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¿Cuál es el usuario que más menciona a la escuela?</a:t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 rotWithShape="1">
          <a:blip r:embed="rId3">
            <a:alphaModFix/>
          </a:blip>
          <a:srcRect b="5365" l="0" r="0" t="0"/>
          <a:stretch/>
        </p:blipFill>
        <p:spPr>
          <a:xfrm>
            <a:off x="440475" y="1833250"/>
            <a:ext cx="3600001" cy="27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901" y="1743250"/>
            <a:ext cx="3600001" cy="3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9"/>
          <p:cNvSpPr/>
          <p:nvPr/>
        </p:nvSpPr>
        <p:spPr>
          <a:xfrm>
            <a:off x="1444575" y="4262500"/>
            <a:ext cx="2513400" cy="33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Google Shape;322;p19"/>
          <p:cNvCxnSpPr>
            <a:stCxn id="321" idx="3"/>
          </p:cNvCxnSpPr>
          <p:nvPr/>
        </p:nvCxnSpPr>
        <p:spPr>
          <a:xfrm flipH="1" rot="10800000">
            <a:off x="3957975" y="3983950"/>
            <a:ext cx="1023600" cy="4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¿En qué mes se concentra el mayor número de tweets?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303800" y="1990050"/>
            <a:ext cx="3425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20"/>
          <p:cNvPicPr preferRelativeResize="0"/>
          <p:nvPr/>
        </p:nvPicPr>
        <p:blipFill rotWithShape="1">
          <a:blip r:embed="rId3">
            <a:alphaModFix/>
          </a:blip>
          <a:srcRect b="5294" l="0" r="0" t="0"/>
          <a:stretch/>
        </p:blipFill>
        <p:spPr>
          <a:xfrm>
            <a:off x="4900725" y="1549450"/>
            <a:ext cx="3875199" cy="306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¿Qué palabras son más frecuentes?</a:t>
            </a:r>
            <a:endParaRPr/>
          </a:p>
        </p:txBody>
      </p:sp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629425" y="2217800"/>
            <a:ext cx="45984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Vemos que las palabras más comunes son….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Las palabras más comunes en español.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Por lo tanto tienen poco interés.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Volvamos al tema.</a:t>
            </a:r>
            <a:endParaRPr/>
          </a:p>
        </p:txBody>
      </p:sp>
      <p:graphicFrame>
        <p:nvGraphicFramePr>
          <p:cNvPr id="336" name="Google Shape;336;p21"/>
          <p:cNvGraphicFramePr/>
          <p:nvPr/>
        </p:nvGraphicFramePr>
        <p:xfrm>
          <a:off x="5639225" y="159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{AEB44090-8C08-4512-8D8D-431DE1DA3CA8}</a:tableStyleId>
              </a:tblPr>
              <a:tblGrid>
                <a:gridCol w="1266825"/>
                <a:gridCol w="594775"/>
              </a:tblGrid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solidFill>
                            <a:srgbClr val="666666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word</a:t>
                      </a:r>
                      <a:endParaRPr b="1" sz="1050">
                        <a:solidFill>
                          <a:srgbClr val="666666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solidFill>
                            <a:srgbClr val="666666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freq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de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269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en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150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@TheBridge_Tech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118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y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107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la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105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el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95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93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con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60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que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47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las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45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