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8/23/2018</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F3075A-B3CA-4308-8288-4AA3FDE33D80}"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674B8D-FEEF-4ACC-AE11-BD533592BCDC}"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326006-7E0B-4944-9FC8-8FFECA54B11C}"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A3413-B80B-4905-8668-7292F4C8B0D5}"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4019662-C6A4-45F9-A235-129F0C1DEF43}" type="datetimeFigureOut">
              <a:rPr lang="en-US" dirty="0"/>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9BB764-976A-4040-BDCA-252C91CEE939}" type="datetimeFigureOut">
              <a:rPr lang="en-US" dirty="0"/>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1490F-3E6A-4544-9694-22B6007FE3C6}"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8/23/2018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829323-6A73-409C-86A6-9EAF0F851121}"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40176-F1D3-49EC-82F4-0915A3AC4184}" type="datetimeFigureOut">
              <a:rPr lang="en-US" dirty="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8/23/2018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D77A-BB25-4475-AAB7-8771391CD667}"/>
              </a:ext>
            </a:extLst>
          </p:cNvPr>
          <p:cNvSpPr>
            <a:spLocks noGrp="1"/>
          </p:cNvSpPr>
          <p:nvPr>
            <p:ph type="ctrTitle" idx="4294967295"/>
          </p:nvPr>
        </p:nvSpPr>
        <p:spPr>
          <a:xfrm>
            <a:off x="992459" y="1632144"/>
            <a:ext cx="9755188" cy="2767012"/>
          </a:xfrm>
        </p:spPr>
        <p:txBody>
          <a:bodyPr>
            <a:normAutofit/>
          </a:bodyPr>
          <a:lstStyle/>
          <a:p>
            <a:pPr algn="ctr"/>
            <a:r>
              <a:rPr lang="en-IN" sz="3600" b="1" dirty="0"/>
              <a:t>Exploratory Data Analysis (Python)</a:t>
            </a:r>
            <a:endParaRPr lang="en-IN" sz="3600" dirty="0"/>
          </a:p>
        </p:txBody>
      </p:sp>
      <p:sp>
        <p:nvSpPr>
          <p:cNvPr id="3" name="Subtitle 2">
            <a:extLst>
              <a:ext uri="{FF2B5EF4-FFF2-40B4-BE49-F238E27FC236}">
                <a16:creationId xmlns:a16="http://schemas.microsoft.com/office/drawing/2014/main" id="{1EDE976B-471D-42E6-8105-647546B01531}"/>
              </a:ext>
            </a:extLst>
          </p:cNvPr>
          <p:cNvSpPr>
            <a:spLocks noGrp="1"/>
          </p:cNvSpPr>
          <p:nvPr>
            <p:ph type="subTitle" idx="4294967295"/>
          </p:nvPr>
        </p:nvSpPr>
        <p:spPr>
          <a:xfrm>
            <a:off x="869795" y="3429000"/>
            <a:ext cx="9755188" cy="550863"/>
          </a:xfrm>
        </p:spPr>
        <p:txBody>
          <a:bodyPr/>
          <a:lstStyle/>
          <a:p>
            <a:pPr marL="0" indent="0" algn="r">
              <a:buNone/>
            </a:pPr>
            <a:r>
              <a:rPr lang="en-IN" dirty="0"/>
              <a:t>- ON World TB </a:t>
            </a:r>
          </a:p>
        </p:txBody>
      </p:sp>
    </p:spTree>
    <p:extLst>
      <p:ext uri="{BB962C8B-B14F-4D97-AF65-F5344CB8AC3E}">
        <p14:creationId xmlns:p14="http://schemas.microsoft.com/office/powerpoint/2010/main" val="76400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99368F-B347-4707-A5FB-B869C4828DF6}"/>
              </a:ext>
            </a:extLst>
          </p:cNvPr>
          <p:cNvSpPr/>
          <p:nvPr/>
        </p:nvSpPr>
        <p:spPr>
          <a:xfrm>
            <a:off x="648181" y="623798"/>
            <a:ext cx="5191865"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Estimated TB cases in India.</a:t>
            </a:r>
          </a:p>
        </p:txBody>
      </p:sp>
      <p:pic>
        <p:nvPicPr>
          <p:cNvPr id="4" name="Picture 3">
            <a:extLst>
              <a:ext uri="{FF2B5EF4-FFF2-40B4-BE49-F238E27FC236}">
                <a16:creationId xmlns:a16="http://schemas.microsoft.com/office/drawing/2014/main" id="{DB7E4F8F-B067-45A5-92AE-441A644BD9C4}"/>
              </a:ext>
            </a:extLst>
          </p:cNvPr>
          <p:cNvPicPr>
            <a:picLocks noChangeAspect="1"/>
          </p:cNvPicPr>
          <p:nvPr/>
        </p:nvPicPr>
        <p:blipFill>
          <a:blip r:embed="rId2"/>
          <a:stretch>
            <a:fillRect/>
          </a:stretch>
        </p:blipFill>
        <p:spPr>
          <a:xfrm>
            <a:off x="648181" y="1215342"/>
            <a:ext cx="3275637" cy="3105391"/>
          </a:xfrm>
          <a:prstGeom prst="rect">
            <a:avLst/>
          </a:prstGeom>
        </p:spPr>
      </p:pic>
      <p:pic>
        <p:nvPicPr>
          <p:cNvPr id="5" name="Picture 4">
            <a:extLst>
              <a:ext uri="{FF2B5EF4-FFF2-40B4-BE49-F238E27FC236}">
                <a16:creationId xmlns:a16="http://schemas.microsoft.com/office/drawing/2014/main" id="{C78D1120-07C8-4AE7-AB1F-D595951BF39C}"/>
              </a:ext>
            </a:extLst>
          </p:cNvPr>
          <p:cNvPicPr>
            <a:picLocks noChangeAspect="1"/>
          </p:cNvPicPr>
          <p:nvPr/>
        </p:nvPicPr>
        <p:blipFill>
          <a:blip r:embed="rId3"/>
          <a:stretch>
            <a:fillRect/>
          </a:stretch>
        </p:blipFill>
        <p:spPr>
          <a:xfrm>
            <a:off x="4157662" y="1215343"/>
            <a:ext cx="3608951" cy="3105390"/>
          </a:xfrm>
          <a:prstGeom prst="rect">
            <a:avLst/>
          </a:prstGeom>
        </p:spPr>
      </p:pic>
      <p:pic>
        <p:nvPicPr>
          <p:cNvPr id="6" name="Picture 5">
            <a:extLst>
              <a:ext uri="{FF2B5EF4-FFF2-40B4-BE49-F238E27FC236}">
                <a16:creationId xmlns:a16="http://schemas.microsoft.com/office/drawing/2014/main" id="{034BBEF5-2760-452F-9CB0-282F11CB0C75}"/>
              </a:ext>
            </a:extLst>
          </p:cNvPr>
          <p:cNvPicPr>
            <a:picLocks noChangeAspect="1"/>
          </p:cNvPicPr>
          <p:nvPr/>
        </p:nvPicPr>
        <p:blipFill>
          <a:blip r:embed="rId4"/>
          <a:stretch>
            <a:fillRect/>
          </a:stretch>
        </p:blipFill>
        <p:spPr>
          <a:xfrm>
            <a:off x="7934867" y="1215342"/>
            <a:ext cx="3383667" cy="3105390"/>
          </a:xfrm>
          <a:prstGeom prst="rect">
            <a:avLst/>
          </a:prstGeom>
        </p:spPr>
      </p:pic>
    </p:spTree>
    <p:extLst>
      <p:ext uri="{BB962C8B-B14F-4D97-AF65-F5344CB8AC3E}">
        <p14:creationId xmlns:p14="http://schemas.microsoft.com/office/powerpoint/2010/main" val="32710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887292-F96F-431F-AB2B-97BFE4CB7F35}"/>
              </a:ext>
            </a:extLst>
          </p:cNvPr>
          <p:cNvSpPr/>
          <p:nvPr/>
        </p:nvSpPr>
        <p:spPr>
          <a:xfrm>
            <a:off x="1282390" y="2909798"/>
            <a:ext cx="8973539" cy="584775"/>
          </a:xfrm>
          <a:prstGeom prst="rect">
            <a:avLst/>
          </a:prstGeom>
        </p:spPr>
        <p:txBody>
          <a:bodyPr wrap="square">
            <a:spAutoFit/>
          </a:bodyPr>
          <a:lstStyle/>
          <a:p>
            <a:pPr algn="ctr"/>
            <a:r>
              <a:rPr lang="en-IN" sz="3200" dirty="0">
                <a:cs typeface="Arial" panose="020B0604020202020204" pitchFamily="34" charset="0"/>
              </a:rPr>
              <a:t>--END--</a:t>
            </a:r>
          </a:p>
        </p:txBody>
      </p:sp>
    </p:spTree>
    <p:extLst>
      <p:ext uri="{BB962C8B-B14F-4D97-AF65-F5344CB8AC3E}">
        <p14:creationId xmlns:p14="http://schemas.microsoft.com/office/powerpoint/2010/main" val="318668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C87EE4-E509-4053-A7DA-68BB193216B7}"/>
              </a:ext>
            </a:extLst>
          </p:cNvPr>
          <p:cNvSpPr/>
          <p:nvPr/>
        </p:nvSpPr>
        <p:spPr>
          <a:xfrm>
            <a:off x="832624" y="1033489"/>
            <a:ext cx="10526751" cy="4524315"/>
          </a:xfrm>
          <a:prstGeom prst="rect">
            <a:avLst/>
          </a:prstGeom>
        </p:spPr>
        <p:txBody>
          <a:bodyPr wrap="square">
            <a:spAutoFit/>
          </a:bodyPr>
          <a:lstStyle/>
          <a:p>
            <a:pPr algn="just"/>
            <a:r>
              <a:rPr lang="en-IN" sz="1600" dirty="0">
                <a:latin typeface="Arial" panose="020B0604020202020204" pitchFamily="34" charset="0"/>
                <a:cs typeface="Arial" panose="020B0604020202020204" pitchFamily="34" charset="0"/>
              </a:rPr>
              <a:t>Aim of exploratory data analysis is to be able to get familiar with the data, perform data munging and manipulation, and ask questions before trying to forecast and run Machine Learning models on the data</a:t>
            </a:r>
          </a:p>
          <a:p>
            <a:pPr algn="just"/>
            <a:endParaRPr lang="en-IN" sz="1600" dirty="0">
              <a:latin typeface="Arial" panose="020B0604020202020204" pitchFamily="34" charset="0"/>
              <a:cs typeface="Arial" panose="020B0604020202020204" pitchFamily="34" charset="0"/>
            </a:endParaRPr>
          </a:p>
          <a:p>
            <a:pPr algn="just"/>
            <a:r>
              <a:rPr lang="en-IN" sz="1600" dirty="0"/>
              <a:t>Dataset: </a:t>
            </a:r>
            <a:r>
              <a:rPr lang="en-IN" sz="1600" dirty="0">
                <a:latin typeface="Arial" panose="020B0604020202020204" pitchFamily="34" charset="0"/>
                <a:cs typeface="Arial" panose="020B0604020202020204" pitchFamily="34" charset="0"/>
              </a:rPr>
              <a:t>We take 3 data sets for all 207 countries for period from 1990 to 2007. we would using data files for TB Deaths, spread of TB, and number of new cases of TB to answer some important questions. </a:t>
            </a:r>
          </a:p>
          <a:p>
            <a:pPr algn="just"/>
            <a:endParaRPr lang="en-IN" sz="1600" dirty="0">
              <a:latin typeface="Arial" panose="020B0604020202020204" pitchFamily="34" charset="0"/>
              <a:cs typeface="Arial" panose="020B0604020202020204" pitchFamily="34" charset="0"/>
            </a:endParaRPr>
          </a:p>
          <a:p>
            <a:pPr algn="just"/>
            <a:r>
              <a:rPr lang="en-IN" sz="1600" dirty="0">
                <a:latin typeface="Arial" panose="020B0604020202020204" pitchFamily="34" charset="0"/>
                <a:cs typeface="Arial" panose="020B0604020202020204" pitchFamily="34" charset="0"/>
              </a:rPr>
              <a:t>In any data analysis process, there is one or more questions we need to answer. That is the most basic and important step in the whole process, to define these questions. Since we are going to perform some Exploratory Data Analysis in our TB dataset, these are the questions we want to answer:</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Which are the countries with the highest and infectious TB incidence?</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What is the general world tendency in the period from 1990 to 2007?</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What countries don't follow that tendency?</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What other facts about the disease do we know that we can check with our data?</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How can we help World Health Organization(WHO) to address the TB spread and reduce the TB death cases for each country?</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17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B14C00-3A04-4473-B9BB-5937D7A69648}"/>
              </a:ext>
            </a:extLst>
          </p:cNvPr>
          <p:cNvSpPr/>
          <p:nvPr/>
        </p:nvSpPr>
        <p:spPr>
          <a:xfrm>
            <a:off x="724829" y="1166843"/>
            <a:ext cx="10348332" cy="1631216"/>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We download the data from below URLs:</a:t>
            </a:r>
          </a:p>
          <a:p>
            <a:r>
              <a:rPr lang="en-IN" sz="1200" i="1" dirty="0" err="1">
                <a:solidFill>
                  <a:schemeClr val="accent5">
                    <a:lumMod val="75000"/>
                  </a:schemeClr>
                </a:solidFill>
                <a:latin typeface="Arial" panose="020B0604020202020204" pitchFamily="34" charset="0"/>
                <a:cs typeface="Arial" panose="020B0604020202020204" pitchFamily="34" charset="0"/>
              </a:rPr>
              <a:t>tb_deaths_url_csv</a:t>
            </a:r>
            <a:r>
              <a:rPr lang="en-IN" sz="1200" i="1" dirty="0">
                <a:solidFill>
                  <a:schemeClr val="accent5">
                    <a:lumMod val="75000"/>
                  </a:schemeClr>
                </a:solidFill>
                <a:latin typeface="Arial" panose="020B0604020202020204" pitchFamily="34" charset="0"/>
                <a:cs typeface="Arial" panose="020B0604020202020204" pitchFamily="34" charset="0"/>
              </a:rPr>
              <a:t> = 'https://docs.google.com/spreadsheets/d/12uWVH_IlmzJX_75bJ3IH5E-Gqx6-zfbDKNvZqYjUuso/</a:t>
            </a:r>
            <a:r>
              <a:rPr lang="en-IN" sz="1200" i="1" dirty="0" err="1">
                <a:solidFill>
                  <a:schemeClr val="accent5">
                    <a:lumMod val="75000"/>
                  </a:schemeClr>
                </a:solidFill>
                <a:latin typeface="Arial" panose="020B0604020202020204" pitchFamily="34" charset="0"/>
                <a:cs typeface="Arial" panose="020B0604020202020204" pitchFamily="34" charset="0"/>
              </a:rPr>
              <a:t>pub?gid</a:t>
            </a:r>
            <a:r>
              <a:rPr lang="en-IN" sz="1200" i="1" dirty="0">
                <a:solidFill>
                  <a:schemeClr val="accent5">
                    <a:lumMod val="75000"/>
                  </a:schemeClr>
                </a:solidFill>
                <a:latin typeface="Arial" panose="020B0604020202020204" pitchFamily="34" charset="0"/>
                <a:cs typeface="Arial" panose="020B0604020202020204" pitchFamily="34" charset="0"/>
              </a:rPr>
              <a:t>=0&amp;output=CSV'</a:t>
            </a:r>
          </a:p>
          <a:p>
            <a:r>
              <a:rPr lang="en-IN" sz="1200" i="1" dirty="0" err="1">
                <a:solidFill>
                  <a:schemeClr val="accent5">
                    <a:lumMod val="75000"/>
                  </a:schemeClr>
                </a:solidFill>
                <a:latin typeface="Arial" panose="020B0604020202020204" pitchFamily="34" charset="0"/>
                <a:cs typeface="Arial" panose="020B0604020202020204" pitchFamily="34" charset="0"/>
              </a:rPr>
              <a:t>tb_existing_url_csv</a:t>
            </a:r>
            <a:r>
              <a:rPr lang="en-IN" sz="1200" i="1" dirty="0">
                <a:solidFill>
                  <a:schemeClr val="accent5">
                    <a:lumMod val="75000"/>
                  </a:schemeClr>
                </a:solidFill>
                <a:latin typeface="Arial" panose="020B0604020202020204" pitchFamily="34" charset="0"/>
                <a:cs typeface="Arial" panose="020B0604020202020204" pitchFamily="34" charset="0"/>
              </a:rPr>
              <a:t> = 'https://docs.google.com/spreadsheets/d/1X5Jp7Q8pTs3KLJ5JBWKhncVACGsg5v4xu6badNs4C7I/</a:t>
            </a:r>
            <a:r>
              <a:rPr lang="en-IN" sz="1200" i="1" dirty="0" err="1">
                <a:solidFill>
                  <a:schemeClr val="accent5">
                    <a:lumMod val="75000"/>
                  </a:schemeClr>
                </a:solidFill>
                <a:latin typeface="Arial" panose="020B0604020202020204" pitchFamily="34" charset="0"/>
                <a:cs typeface="Arial" panose="020B0604020202020204" pitchFamily="34" charset="0"/>
              </a:rPr>
              <a:t>pub?gid</a:t>
            </a:r>
            <a:r>
              <a:rPr lang="en-IN" sz="1200" i="1" dirty="0">
                <a:solidFill>
                  <a:schemeClr val="accent5">
                    <a:lumMod val="75000"/>
                  </a:schemeClr>
                </a:solidFill>
                <a:latin typeface="Arial" panose="020B0604020202020204" pitchFamily="34" charset="0"/>
                <a:cs typeface="Arial" panose="020B0604020202020204" pitchFamily="34" charset="0"/>
              </a:rPr>
              <a:t>=0&amp;output=csv'</a:t>
            </a:r>
          </a:p>
          <a:p>
            <a:r>
              <a:rPr lang="en-IN" sz="1200" i="1" dirty="0" err="1">
                <a:solidFill>
                  <a:schemeClr val="accent5">
                    <a:lumMod val="75000"/>
                  </a:schemeClr>
                </a:solidFill>
                <a:latin typeface="Arial" panose="020B0604020202020204" pitchFamily="34" charset="0"/>
                <a:cs typeface="Arial" panose="020B0604020202020204" pitchFamily="34" charset="0"/>
              </a:rPr>
              <a:t>tb_new_url_csv</a:t>
            </a:r>
            <a:r>
              <a:rPr lang="en-IN" sz="1200" i="1" dirty="0">
                <a:solidFill>
                  <a:schemeClr val="accent5">
                    <a:lumMod val="75000"/>
                  </a:schemeClr>
                </a:solidFill>
                <a:latin typeface="Arial" panose="020B0604020202020204" pitchFamily="34" charset="0"/>
                <a:cs typeface="Arial" panose="020B0604020202020204" pitchFamily="34" charset="0"/>
              </a:rPr>
              <a:t> = 'https://docs.google.com/spreadsheets/d/1Pl51PcEGlO9Hp4Uh0x2_QM0xVb53p2UDBMPwcnSjFTk/</a:t>
            </a:r>
            <a:r>
              <a:rPr lang="en-IN" sz="1200" i="1" dirty="0" err="1">
                <a:solidFill>
                  <a:schemeClr val="accent5">
                    <a:lumMod val="75000"/>
                  </a:schemeClr>
                </a:solidFill>
                <a:latin typeface="Arial" panose="020B0604020202020204" pitchFamily="34" charset="0"/>
                <a:cs typeface="Arial" panose="020B0604020202020204" pitchFamily="34" charset="0"/>
              </a:rPr>
              <a:t>pub?gid</a:t>
            </a:r>
            <a:r>
              <a:rPr lang="en-IN" sz="1200" i="1" dirty="0">
                <a:solidFill>
                  <a:schemeClr val="accent5">
                    <a:lumMod val="75000"/>
                  </a:schemeClr>
                </a:solidFill>
                <a:latin typeface="Arial" panose="020B0604020202020204" pitchFamily="34" charset="0"/>
                <a:cs typeface="Arial" panose="020B0604020202020204" pitchFamily="34" charset="0"/>
              </a:rPr>
              <a:t>=0&amp;output=csv’</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Data is number of TB cases for 207 countries from 1990 to 2007 year as below.</a:t>
            </a:r>
          </a:p>
          <a:p>
            <a:endParaRPr lang="en-IN"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3967621-09C9-4FF1-88D1-A93B40D69669}"/>
              </a:ext>
            </a:extLst>
          </p:cNvPr>
          <p:cNvPicPr>
            <a:picLocks noChangeAspect="1"/>
          </p:cNvPicPr>
          <p:nvPr/>
        </p:nvPicPr>
        <p:blipFill>
          <a:blip r:embed="rId2"/>
          <a:stretch>
            <a:fillRect/>
          </a:stretch>
        </p:blipFill>
        <p:spPr>
          <a:xfrm>
            <a:off x="867535" y="2614914"/>
            <a:ext cx="10205626" cy="2438400"/>
          </a:xfrm>
          <a:prstGeom prst="rect">
            <a:avLst/>
          </a:prstGeom>
        </p:spPr>
      </p:pic>
    </p:spTree>
    <p:extLst>
      <p:ext uri="{BB962C8B-B14F-4D97-AF65-F5344CB8AC3E}">
        <p14:creationId xmlns:p14="http://schemas.microsoft.com/office/powerpoint/2010/main" val="51293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80EA-F9DF-4B1A-95E2-3D4C4CB44345}"/>
              </a:ext>
            </a:extLst>
          </p:cNvPr>
          <p:cNvSpPr/>
          <p:nvPr/>
        </p:nvSpPr>
        <p:spPr>
          <a:xfrm>
            <a:off x="724829" y="1166843"/>
            <a:ext cx="10348332"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Existing data TB cases description as below:</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DA81CAF-E688-4EF1-98F5-2B90D7497341}"/>
              </a:ext>
            </a:extLst>
          </p:cNvPr>
          <p:cNvPicPr>
            <a:picLocks noChangeAspect="1"/>
          </p:cNvPicPr>
          <p:nvPr/>
        </p:nvPicPr>
        <p:blipFill>
          <a:blip r:embed="rId2"/>
          <a:stretch>
            <a:fillRect/>
          </a:stretch>
        </p:blipFill>
        <p:spPr>
          <a:xfrm>
            <a:off x="815231" y="1582341"/>
            <a:ext cx="10257930" cy="2990850"/>
          </a:xfrm>
          <a:prstGeom prst="rect">
            <a:avLst/>
          </a:prstGeom>
        </p:spPr>
      </p:pic>
    </p:spTree>
    <p:extLst>
      <p:ext uri="{BB962C8B-B14F-4D97-AF65-F5344CB8AC3E}">
        <p14:creationId xmlns:p14="http://schemas.microsoft.com/office/powerpoint/2010/main" val="258236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1296C-7353-4FA0-8917-3F77599EB103}"/>
              </a:ext>
            </a:extLst>
          </p:cNvPr>
          <p:cNvSpPr/>
          <p:nvPr/>
        </p:nvSpPr>
        <p:spPr>
          <a:xfrm>
            <a:off x="682625" y="495984"/>
            <a:ext cx="666054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Check percentage change in existing cases over the years:</a:t>
            </a:r>
          </a:p>
          <a:p>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7D9F74F-B916-4AFE-8894-8FD3C3D2914B}"/>
              </a:ext>
            </a:extLst>
          </p:cNvPr>
          <p:cNvPicPr>
            <a:picLocks noChangeAspect="1"/>
          </p:cNvPicPr>
          <p:nvPr/>
        </p:nvPicPr>
        <p:blipFill>
          <a:blip r:embed="rId2"/>
          <a:stretch>
            <a:fillRect/>
          </a:stretch>
        </p:blipFill>
        <p:spPr>
          <a:xfrm>
            <a:off x="763929" y="949124"/>
            <a:ext cx="10058400" cy="4525701"/>
          </a:xfrm>
          <a:prstGeom prst="rect">
            <a:avLst/>
          </a:prstGeom>
        </p:spPr>
      </p:pic>
    </p:spTree>
    <p:extLst>
      <p:ext uri="{BB962C8B-B14F-4D97-AF65-F5344CB8AC3E}">
        <p14:creationId xmlns:p14="http://schemas.microsoft.com/office/powerpoint/2010/main" val="293107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9CB5E-03A7-4F1F-AB35-56AC217A9928}"/>
              </a:ext>
            </a:extLst>
          </p:cNvPr>
          <p:cNvSpPr/>
          <p:nvPr/>
        </p:nvSpPr>
        <p:spPr>
          <a:xfrm>
            <a:off x="920995" y="846819"/>
            <a:ext cx="8701293" cy="338554"/>
          </a:xfrm>
          <a:prstGeom prst="rect">
            <a:avLst/>
          </a:prstGeom>
        </p:spPr>
        <p:txBody>
          <a:bodyPr wrap="none">
            <a:spAutoFit/>
          </a:bodyPr>
          <a:lstStyle/>
          <a:p>
            <a:r>
              <a:rPr lang="en-IN" sz="1600" dirty="0">
                <a:latin typeface="Arial" panose="020B0604020202020204" pitchFamily="34" charset="0"/>
                <a:cs typeface="Arial" panose="020B0604020202020204" pitchFamily="34" charset="0"/>
              </a:rPr>
              <a:t>Lets check how existing TB cases for 'United Kingdom', 'Spain', 'Colombia’ from 1990 to 2007.</a:t>
            </a:r>
          </a:p>
        </p:txBody>
      </p:sp>
      <p:pic>
        <p:nvPicPr>
          <p:cNvPr id="3" name="Picture 2">
            <a:extLst>
              <a:ext uri="{FF2B5EF4-FFF2-40B4-BE49-F238E27FC236}">
                <a16:creationId xmlns:a16="http://schemas.microsoft.com/office/drawing/2014/main" id="{DDE20402-D5AA-4488-886B-F318536E4CC5}"/>
              </a:ext>
            </a:extLst>
          </p:cNvPr>
          <p:cNvPicPr>
            <a:picLocks noChangeAspect="1"/>
          </p:cNvPicPr>
          <p:nvPr/>
        </p:nvPicPr>
        <p:blipFill>
          <a:blip r:embed="rId2"/>
          <a:stretch>
            <a:fillRect/>
          </a:stretch>
        </p:blipFill>
        <p:spPr>
          <a:xfrm>
            <a:off x="1088899" y="1361052"/>
            <a:ext cx="4568048" cy="2133600"/>
          </a:xfrm>
          <a:prstGeom prst="rect">
            <a:avLst/>
          </a:prstGeom>
        </p:spPr>
      </p:pic>
      <p:sp>
        <p:nvSpPr>
          <p:cNvPr id="5" name="Rectangle 4">
            <a:extLst>
              <a:ext uri="{FF2B5EF4-FFF2-40B4-BE49-F238E27FC236}">
                <a16:creationId xmlns:a16="http://schemas.microsoft.com/office/drawing/2014/main" id="{DD37FE2B-6B85-415D-9C44-DAD93D21985E}"/>
              </a:ext>
            </a:extLst>
          </p:cNvPr>
          <p:cNvSpPr/>
          <p:nvPr/>
        </p:nvSpPr>
        <p:spPr>
          <a:xfrm>
            <a:off x="828068" y="3694619"/>
            <a:ext cx="9909572" cy="830997"/>
          </a:xfrm>
          <a:prstGeom prst="rect">
            <a:avLst/>
          </a:prstGeom>
        </p:spPr>
        <p:txBody>
          <a:bodyPr wrap="non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Colombia, no change over the years but bit increase in no of TB cases at 2006 and 2007.</a:t>
            </a:r>
          </a:p>
          <a:p>
            <a:r>
              <a:rPr lang="en-IN" sz="1600" dirty="0">
                <a:latin typeface="Arial" panose="020B0604020202020204" pitchFamily="34" charset="0"/>
                <a:cs typeface="Arial" panose="020B0604020202020204" pitchFamily="34" charset="0"/>
              </a:rPr>
              <a:t>     Inter quartile rage is better compared to UK and Spain.</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UK and Spain on the other side the no of exiting TB cases gradually decreasing and they are doing well.</a:t>
            </a:r>
          </a:p>
        </p:txBody>
      </p:sp>
      <p:pic>
        <p:nvPicPr>
          <p:cNvPr id="6" name="Picture 5">
            <a:extLst>
              <a:ext uri="{FF2B5EF4-FFF2-40B4-BE49-F238E27FC236}">
                <a16:creationId xmlns:a16="http://schemas.microsoft.com/office/drawing/2014/main" id="{2A8C10CE-17E7-4EF0-9BB8-3AED1B3AF30E}"/>
              </a:ext>
            </a:extLst>
          </p:cNvPr>
          <p:cNvPicPr>
            <a:picLocks noChangeAspect="1"/>
          </p:cNvPicPr>
          <p:nvPr/>
        </p:nvPicPr>
        <p:blipFill>
          <a:blip r:embed="rId3"/>
          <a:stretch>
            <a:fillRect/>
          </a:stretch>
        </p:blipFill>
        <p:spPr>
          <a:xfrm>
            <a:off x="6389226" y="1385340"/>
            <a:ext cx="3527204" cy="2109312"/>
          </a:xfrm>
          <a:prstGeom prst="rect">
            <a:avLst/>
          </a:prstGeom>
        </p:spPr>
      </p:pic>
    </p:spTree>
    <p:extLst>
      <p:ext uri="{BB962C8B-B14F-4D97-AF65-F5344CB8AC3E}">
        <p14:creationId xmlns:p14="http://schemas.microsoft.com/office/powerpoint/2010/main" val="131300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8D593E-4756-4A53-A310-F85D9493D207}"/>
              </a:ext>
            </a:extLst>
          </p:cNvPr>
          <p:cNvPicPr>
            <a:picLocks noChangeAspect="1"/>
          </p:cNvPicPr>
          <p:nvPr/>
        </p:nvPicPr>
        <p:blipFill>
          <a:blip r:embed="rId2"/>
          <a:stretch>
            <a:fillRect/>
          </a:stretch>
        </p:blipFill>
        <p:spPr>
          <a:xfrm>
            <a:off x="920995" y="1185373"/>
            <a:ext cx="6458182" cy="3999944"/>
          </a:xfrm>
          <a:prstGeom prst="rect">
            <a:avLst/>
          </a:prstGeom>
        </p:spPr>
      </p:pic>
      <p:sp>
        <p:nvSpPr>
          <p:cNvPr id="3" name="Rectangle 2">
            <a:extLst>
              <a:ext uri="{FF2B5EF4-FFF2-40B4-BE49-F238E27FC236}">
                <a16:creationId xmlns:a16="http://schemas.microsoft.com/office/drawing/2014/main" id="{157693EF-3518-4B88-B48A-E0C6AD1B0D34}"/>
              </a:ext>
            </a:extLst>
          </p:cNvPr>
          <p:cNvSpPr/>
          <p:nvPr/>
        </p:nvSpPr>
        <p:spPr>
          <a:xfrm>
            <a:off x="764878" y="846819"/>
            <a:ext cx="9695346" cy="338554"/>
          </a:xfrm>
          <a:prstGeom prst="rect">
            <a:avLst/>
          </a:prstGeom>
        </p:spPr>
        <p:txBody>
          <a:bodyPr wrap="none">
            <a:spAutoFit/>
          </a:bodyPr>
          <a:lstStyle/>
          <a:p>
            <a:r>
              <a:rPr lang="en-IN" sz="1600" dirty="0">
                <a:latin typeface="Arial" panose="020B0604020202020204" pitchFamily="34" charset="0"/>
                <a:cs typeface="Arial" panose="020B0604020202020204" pitchFamily="34" charset="0"/>
              </a:rPr>
              <a:t>Below plot shows how  total existing TB cases, new TB and TB deaths doing from 1990 to 2007 per 100k</a:t>
            </a:r>
          </a:p>
        </p:txBody>
      </p:sp>
      <p:sp>
        <p:nvSpPr>
          <p:cNvPr id="4" name="Rectangle 3">
            <a:extLst>
              <a:ext uri="{FF2B5EF4-FFF2-40B4-BE49-F238E27FC236}">
                <a16:creationId xmlns:a16="http://schemas.microsoft.com/office/drawing/2014/main" id="{9DAB0B88-418F-4CAA-B8A9-8984CF81448A}"/>
              </a:ext>
            </a:extLst>
          </p:cNvPr>
          <p:cNvSpPr/>
          <p:nvPr/>
        </p:nvSpPr>
        <p:spPr>
          <a:xfrm>
            <a:off x="7379177" y="1393229"/>
            <a:ext cx="3501483" cy="3293209"/>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Slight increase in TB deaths over years.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Noticeable increase in New TB cases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Decrease in total existing TB cases.</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37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E131A2-2139-48F7-93B3-D32182341A9F}"/>
              </a:ext>
            </a:extLst>
          </p:cNvPr>
          <p:cNvPicPr>
            <a:picLocks noChangeAspect="1"/>
          </p:cNvPicPr>
          <p:nvPr/>
        </p:nvPicPr>
        <p:blipFill>
          <a:blip r:embed="rId2"/>
          <a:stretch>
            <a:fillRect/>
          </a:stretch>
        </p:blipFill>
        <p:spPr>
          <a:xfrm>
            <a:off x="640888" y="1250066"/>
            <a:ext cx="10725451" cy="4241879"/>
          </a:xfrm>
          <a:prstGeom prst="rect">
            <a:avLst/>
          </a:prstGeom>
        </p:spPr>
      </p:pic>
      <p:sp>
        <p:nvSpPr>
          <p:cNvPr id="3" name="Rectangle 2">
            <a:extLst>
              <a:ext uri="{FF2B5EF4-FFF2-40B4-BE49-F238E27FC236}">
                <a16:creationId xmlns:a16="http://schemas.microsoft.com/office/drawing/2014/main" id="{865980A7-7B63-4E6B-9EB3-A8256DA9C66F}"/>
              </a:ext>
            </a:extLst>
          </p:cNvPr>
          <p:cNvSpPr/>
          <p:nvPr/>
        </p:nvSpPr>
        <p:spPr>
          <a:xfrm>
            <a:off x="764878" y="846819"/>
            <a:ext cx="10306026" cy="338554"/>
          </a:xfrm>
          <a:prstGeom prst="rect">
            <a:avLst/>
          </a:prstGeom>
        </p:spPr>
        <p:txBody>
          <a:bodyPr wrap="none">
            <a:spAutoFit/>
          </a:bodyPr>
          <a:lstStyle/>
          <a:p>
            <a:r>
              <a:rPr lang="en-IN" sz="1600" dirty="0">
                <a:latin typeface="Arial" panose="020B0604020202020204" pitchFamily="34" charset="0"/>
                <a:cs typeface="Arial" panose="020B0604020202020204" pitchFamily="34" charset="0"/>
              </a:rPr>
              <a:t>TB Deaths by country mean over all years for all 207 countries. It shows which country is poor and better doing </a:t>
            </a:r>
          </a:p>
        </p:txBody>
      </p:sp>
    </p:spTree>
    <p:extLst>
      <p:ext uri="{BB962C8B-B14F-4D97-AF65-F5344CB8AC3E}">
        <p14:creationId xmlns:p14="http://schemas.microsoft.com/office/powerpoint/2010/main" val="203474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E33353-8292-4E28-8735-FCE35ECF0A12}"/>
              </a:ext>
            </a:extLst>
          </p:cNvPr>
          <p:cNvPicPr>
            <a:picLocks noChangeAspect="1"/>
          </p:cNvPicPr>
          <p:nvPr/>
        </p:nvPicPr>
        <p:blipFill>
          <a:blip r:embed="rId2"/>
          <a:stretch>
            <a:fillRect/>
          </a:stretch>
        </p:blipFill>
        <p:spPr>
          <a:xfrm>
            <a:off x="531077" y="1185373"/>
            <a:ext cx="5055684" cy="4333875"/>
          </a:xfrm>
          <a:prstGeom prst="rect">
            <a:avLst/>
          </a:prstGeom>
        </p:spPr>
      </p:pic>
      <p:sp>
        <p:nvSpPr>
          <p:cNvPr id="3" name="Rectangle 2">
            <a:extLst>
              <a:ext uri="{FF2B5EF4-FFF2-40B4-BE49-F238E27FC236}">
                <a16:creationId xmlns:a16="http://schemas.microsoft.com/office/drawing/2014/main" id="{7503A509-D86B-4847-8859-290130A62B2E}"/>
              </a:ext>
            </a:extLst>
          </p:cNvPr>
          <p:cNvSpPr/>
          <p:nvPr/>
        </p:nvSpPr>
        <p:spPr>
          <a:xfrm>
            <a:off x="764878" y="846819"/>
            <a:ext cx="10051805" cy="338554"/>
          </a:xfrm>
          <a:prstGeom prst="rect">
            <a:avLst/>
          </a:prstGeom>
        </p:spPr>
        <p:txBody>
          <a:bodyPr wrap="square">
            <a:spAutoFit/>
          </a:bodyPr>
          <a:lstStyle/>
          <a:p>
            <a:pPr algn="ctr"/>
            <a:r>
              <a:rPr lang="en-IN" sz="1600" dirty="0">
                <a:latin typeface="Arial" panose="020B0604020202020204" pitchFamily="34" charset="0"/>
                <a:cs typeface="Arial" panose="020B0604020202020204" pitchFamily="34" charset="0"/>
              </a:rPr>
              <a:t>Average Outlier VS and Better doing Counties plot:</a:t>
            </a:r>
          </a:p>
        </p:txBody>
      </p:sp>
      <p:pic>
        <p:nvPicPr>
          <p:cNvPr id="4" name="Picture 3">
            <a:extLst>
              <a:ext uri="{FF2B5EF4-FFF2-40B4-BE49-F238E27FC236}">
                <a16:creationId xmlns:a16="http://schemas.microsoft.com/office/drawing/2014/main" id="{7A907D97-602A-4257-927C-49DD55642628}"/>
              </a:ext>
            </a:extLst>
          </p:cNvPr>
          <p:cNvPicPr>
            <a:picLocks noChangeAspect="1"/>
          </p:cNvPicPr>
          <p:nvPr/>
        </p:nvPicPr>
        <p:blipFill>
          <a:blip r:embed="rId3"/>
          <a:stretch>
            <a:fillRect/>
          </a:stretch>
        </p:blipFill>
        <p:spPr>
          <a:xfrm>
            <a:off x="5594477" y="1185373"/>
            <a:ext cx="5619027" cy="4276725"/>
          </a:xfrm>
          <a:prstGeom prst="rect">
            <a:avLst/>
          </a:prstGeom>
        </p:spPr>
      </p:pic>
    </p:spTree>
    <p:extLst>
      <p:ext uri="{BB962C8B-B14F-4D97-AF65-F5344CB8AC3E}">
        <p14:creationId xmlns:p14="http://schemas.microsoft.com/office/powerpoint/2010/main" val="26309271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111</TotalTime>
  <Words>524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Impact</vt:lpstr>
      <vt:lpstr>Main Event</vt:lpstr>
      <vt:lpstr>Exploratory Data Analysis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(Python)</dc:title>
  <dc:creator>Mudalapuram, S.</dc:creator>
  <cp:lastModifiedBy>Mudalapuram, S.</cp:lastModifiedBy>
  <cp:revision>16</cp:revision>
  <dcterms:created xsi:type="dcterms:W3CDTF">2018-08-22T15:21:08Z</dcterms:created>
  <dcterms:modified xsi:type="dcterms:W3CDTF">2018-08-23T04:05:49Z</dcterms:modified>
</cp:coreProperties>
</file>