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4" name="Google Shape;44;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 name="Shape 15"/>
        <p:cNvGrpSpPr/>
        <p:nvPr/>
      </p:nvGrpSpPr>
      <p:grpSpPr>
        <a:xfrm>
          <a:off x="0" y="0"/>
          <a:ext cx="0" cy="0"/>
          <a:chOff x="0" y="0"/>
          <a:chExt cx="0" cy="0"/>
        </a:xfrm>
      </p:grpSpPr>
      <p:sp>
        <p:nvSpPr>
          <p:cNvPr id="16" name="Google Shape;16;p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7" name="Google Shape;17;p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8" name="Google Shape;28;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9" name="Google Shape;29;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6" name="Google Shape;36;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19256" y="259503"/>
            <a:ext cx="6343800" cy="48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sng" cap="none" strike="noStrike">
                <a:solidFill>
                  <a:srgbClr val="000000"/>
                </a:solidFill>
                <a:latin typeface="Impact"/>
                <a:ea typeface="Impact"/>
                <a:cs typeface="Impact"/>
                <a:sym typeface="Impact"/>
              </a:rPr>
              <a:t>DIGITAL PORTFOLIO</a:t>
            </a:r>
            <a:endParaRPr b="1" i="0" sz="48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Student Name </a:t>
            </a:r>
            <a:r>
              <a:rPr lang="en" sz="3000">
                <a:latin typeface="Spectral"/>
                <a:ea typeface="Spectral"/>
                <a:cs typeface="Spectral"/>
                <a:sym typeface="Spectral"/>
              </a:rPr>
              <a:t>: V. SEENUVASAN </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Register no &amp; NMID: asanm20124132010500121</a:t>
            </a:r>
            <a:r>
              <a:rPr lang="en" sz="3000">
                <a:latin typeface="Spectral"/>
                <a:ea typeface="Spectral"/>
                <a:cs typeface="Spectral"/>
                <a:sym typeface="Spectral"/>
              </a:rPr>
              <a:t>100</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Department : BCA (Bachelor of Computer Application)</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College : Arignar Anna Govt Arts College, Villupuram / ANNAMALAI  UNIVERSITY</a:t>
            </a:r>
            <a:endParaRPr b="0" i="0" sz="3000" u="none" cap="none" strike="noStrike">
              <a:solidFill>
                <a:srgbClr val="000000"/>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nvSpPr>
        <p:spPr>
          <a:xfrm>
            <a:off x="1820788" y="137006"/>
            <a:ext cx="7145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000000"/>
                </a:solidFill>
                <a:latin typeface="Impact"/>
                <a:ea typeface="Impact"/>
                <a:cs typeface="Impact"/>
                <a:sym typeface="Impact"/>
              </a:rPr>
              <a:t>RESULT’S AND SCREENSHOT’S</a:t>
            </a:r>
            <a:endParaRPr b="1" i="0" sz="3000" u="sng" cap="none" strike="noStrike">
              <a:solidFill>
                <a:srgbClr val="000000"/>
              </a:solidFill>
              <a:latin typeface="Impact"/>
              <a:ea typeface="Impact"/>
              <a:cs typeface="Impact"/>
              <a:sym typeface="Impact"/>
            </a:endParaRPr>
          </a:p>
        </p:txBody>
      </p:sp>
      <p:pic>
        <p:nvPicPr>
          <p:cNvPr id="100" name="Google Shape;100;p22"/>
          <p:cNvPicPr preferRelativeResize="0"/>
          <p:nvPr/>
        </p:nvPicPr>
        <p:blipFill rotWithShape="1">
          <a:blip r:embed="rId3">
            <a:alphaModFix/>
          </a:blip>
          <a:srcRect b="0" l="0" r="0" t="0"/>
          <a:stretch/>
        </p:blipFill>
        <p:spPr>
          <a:xfrm>
            <a:off x="152400" y="935900"/>
            <a:ext cx="1845700" cy="4055200"/>
          </a:xfrm>
          <a:prstGeom prst="rect">
            <a:avLst/>
          </a:prstGeom>
          <a:noFill/>
          <a:ln>
            <a:noFill/>
          </a:ln>
        </p:spPr>
      </p:pic>
      <p:pic>
        <p:nvPicPr>
          <p:cNvPr id="101" name="Google Shape;101;p22"/>
          <p:cNvPicPr preferRelativeResize="0"/>
          <p:nvPr/>
        </p:nvPicPr>
        <p:blipFill rotWithShape="1">
          <a:blip r:embed="rId4">
            <a:alphaModFix/>
          </a:blip>
          <a:srcRect b="0" l="0" r="0" t="0"/>
          <a:stretch/>
        </p:blipFill>
        <p:spPr>
          <a:xfrm>
            <a:off x="2214198" y="783500"/>
            <a:ext cx="2049350" cy="4055201"/>
          </a:xfrm>
          <a:prstGeom prst="rect">
            <a:avLst/>
          </a:prstGeom>
          <a:noFill/>
          <a:ln>
            <a:noFill/>
          </a:ln>
        </p:spPr>
      </p:pic>
      <p:pic>
        <p:nvPicPr>
          <p:cNvPr id="102" name="Google Shape;102;p22"/>
          <p:cNvPicPr preferRelativeResize="0"/>
          <p:nvPr/>
        </p:nvPicPr>
        <p:blipFill rotWithShape="1">
          <a:blip r:embed="rId5">
            <a:alphaModFix/>
          </a:blip>
          <a:srcRect b="0" l="0" r="0" t="0"/>
          <a:stretch/>
        </p:blipFill>
        <p:spPr>
          <a:xfrm>
            <a:off x="4572001" y="783500"/>
            <a:ext cx="2049350" cy="4055200"/>
          </a:xfrm>
          <a:prstGeom prst="rect">
            <a:avLst/>
          </a:prstGeom>
          <a:noFill/>
          <a:ln>
            <a:noFill/>
          </a:ln>
        </p:spPr>
      </p:pic>
      <p:pic>
        <p:nvPicPr>
          <p:cNvPr id="103" name="Google Shape;103;p22"/>
          <p:cNvPicPr preferRelativeResize="0"/>
          <p:nvPr/>
        </p:nvPicPr>
        <p:blipFill rotWithShape="1">
          <a:blip r:embed="rId6">
            <a:alphaModFix/>
          </a:blip>
          <a:srcRect b="0" l="0" r="0" t="0"/>
          <a:stretch/>
        </p:blipFill>
        <p:spPr>
          <a:xfrm>
            <a:off x="6621350" y="935900"/>
            <a:ext cx="2453150" cy="4055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684100" y="226400"/>
            <a:ext cx="6571200" cy="445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sng" cap="none" strike="noStrike">
                <a:solidFill>
                  <a:srgbClr val="000000"/>
                </a:solidFill>
                <a:latin typeface="Impact"/>
                <a:ea typeface="Impact"/>
                <a:cs typeface="Impact"/>
                <a:sym typeface="Impact"/>
              </a:rPr>
              <a:t>CONCLUSION</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b="0" i="0" sz="3000" u="none" cap="none" strike="noStrik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021790" y="343375"/>
            <a:ext cx="7100400" cy="354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 sz="6000" u="sng" cap="none" strike="noStrike">
                <a:solidFill>
                  <a:srgbClr val="000000"/>
                </a:solidFill>
                <a:latin typeface="Impact"/>
                <a:ea typeface="Impact"/>
                <a:cs typeface="Impact"/>
                <a:sym typeface="Impact"/>
              </a:rPr>
              <a:t>PROJECT TITLE</a:t>
            </a:r>
            <a:endParaRPr b="0" i="0" sz="60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Caveat"/>
                <a:ea typeface="Caveat"/>
                <a:cs typeface="Caveat"/>
                <a:sym typeface="Caveat"/>
              </a:rPr>
              <a:t>My Journey as a Student: </a:t>
            </a:r>
            <a:endParaRPr b="0" i="0" sz="4800" u="none" cap="none" strike="noStrike">
              <a:solidFill>
                <a:srgbClr val="000000"/>
              </a:solidFill>
              <a:latin typeface="Caveat"/>
              <a:ea typeface="Caveat"/>
              <a:cs typeface="Caveat"/>
              <a:sym typeface="Caveat"/>
            </a:endParaRPr>
          </a:p>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Caveat"/>
                <a:ea typeface="Caveat"/>
                <a:cs typeface="Caveat"/>
                <a:sym typeface="Caveat"/>
              </a:rPr>
              <a:t>A Portfolio of Learning </a:t>
            </a:r>
            <a:endParaRPr b="0" i="0" sz="4800" u="none" cap="none" strike="noStrike">
              <a:solidFill>
                <a:srgbClr val="000000"/>
              </a:solidFill>
              <a:latin typeface="Caveat"/>
              <a:ea typeface="Caveat"/>
              <a:cs typeface="Caveat"/>
              <a:sym typeface="Caveat"/>
            </a:endParaRPr>
          </a:p>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000000"/>
                </a:solidFill>
                <a:latin typeface="Caveat"/>
                <a:ea typeface="Caveat"/>
                <a:cs typeface="Caveat"/>
                <a:sym typeface="Caveat"/>
              </a:rPr>
              <a:t>and Growth</a:t>
            </a:r>
            <a:endParaRPr b="0" i="0" sz="4800" u="none" cap="none" strike="noStrike">
              <a:solidFill>
                <a:srgbClr val="000000"/>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42501" y="266700"/>
            <a:ext cx="7153500" cy="4610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 sz="6000" u="sng" cap="none" strike="noStrike">
                <a:solidFill>
                  <a:srgbClr val="000000"/>
                </a:solidFill>
                <a:latin typeface="Impact"/>
                <a:ea typeface="Impact"/>
                <a:cs typeface="Impact"/>
                <a:sym typeface="Impact"/>
              </a:rPr>
              <a:t>AGENDA</a:t>
            </a:r>
            <a:endParaRPr b="0" i="0" sz="60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PROBLEM STATEMENT</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PROJECT OVERVIEW</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END USERS</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TOOLS AND TECHNOLOGIES</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PORTFOLIO DESIGN AND LAYOUT</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FEATURES AND FUNCTIONALITY</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RESULTS AND SCREENSHOTS</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CONCLUSION </a:t>
            </a:r>
            <a:endParaRPr b="1" i="0" sz="2400" u="none" cap="none" strike="noStrike">
              <a:solidFill>
                <a:srgbClr val="000000"/>
              </a:solidFill>
              <a:latin typeface="Lora"/>
              <a:ea typeface="Lora"/>
              <a:cs typeface="Lora"/>
              <a:sym typeface="Lora"/>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ora"/>
                <a:ea typeface="Lora"/>
                <a:cs typeface="Lora"/>
                <a:sym typeface="Lora"/>
              </a:rPr>
              <a:t>GITHUB LINK</a:t>
            </a:r>
            <a:endParaRPr b="1" i="0" sz="2400" u="none" cap="none" strike="noStrike">
              <a:solidFill>
                <a:srgbClr val="000000"/>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425692" y="248122"/>
            <a:ext cx="5708700" cy="3849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000000"/>
                </a:solidFill>
                <a:latin typeface="Impact"/>
                <a:ea typeface="Impact"/>
                <a:cs typeface="Impact"/>
                <a:sym typeface="Impact"/>
              </a:rPr>
              <a:t>PROBLEM STATEMENT</a:t>
            </a:r>
            <a:endParaRPr b="1" i="0" sz="30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veat"/>
              <a:ea typeface="Caveat"/>
              <a:cs typeface="Caveat"/>
              <a:sym typeface="Caveat"/>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aveat"/>
                <a:ea typeface="Caveat"/>
                <a:cs typeface="Caveat"/>
                <a:sym typeface="Caveat"/>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b="0" i="0" lang="en"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90300" y="177800"/>
            <a:ext cx="6280800" cy="43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sng" cap="none" strike="noStrike">
                <a:solidFill>
                  <a:srgbClr val="000000"/>
                </a:solidFill>
                <a:latin typeface="Impact"/>
                <a:ea typeface="Impact"/>
                <a:cs typeface="Impact"/>
                <a:sym typeface="Impact"/>
              </a:rPr>
              <a:t>PROJECT OVERVIEW</a:t>
            </a:r>
            <a:endParaRPr b="1" i="0" sz="48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b="0" i="0" lang="en" sz="2400" u="none" cap="none" strike="noStrike">
                <a:solidFill>
                  <a:srgbClr val="000000"/>
                </a:solidFill>
                <a:latin typeface="Caveat"/>
                <a:ea typeface="Caveat"/>
                <a:cs typeface="Caveat"/>
                <a:sym typeface="Caveat"/>
              </a:rPr>
              <a:t>.</a:t>
            </a:r>
            <a:endParaRPr b="0" i="0" sz="2400" u="none" cap="none" strike="noStrike">
              <a:solidFill>
                <a:srgbClr val="000000"/>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464300" y="0"/>
            <a:ext cx="6809700" cy="504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sng" cap="none" strike="noStrike">
                <a:solidFill>
                  <a:srgbClr val="000000"/>
                </a:solidFill>
                <a:latin typeface="Impact"/>
                <a:ea typeface="Impact"/>
                <a:cs typeface="Impact"/>
                <a:sym typeface="Impact"/>
              </a:rPr>
              <a:t>END USERS</a:t>
            </a:r>
            <a:endParaRPr b="1" i="0" sz="48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000000"/>
                </a:solidFill>
                <a:latin typeface="Caveat"/>
                <a:ea typeface="Caveat"/>
                <a:cs typeface="Caveat"/>
                <a:sym typeface="Caveat"/>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b="0" i="0" sz="3600" u="none" cap="none" strike="noStrike">
              <a:solidFill>
                <a:srgbClr val="000000"/>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1126327" y="289179"/>
            <a:ext cx="4884000" cy="3879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 sz="3000" u="sng" cap="none" strike="noStrike">
                <a:solidFill>
                  <a:srgbClr val="000000"/>
                </a:solidFill>
                <a:latin typeface="Impact"/>
                <a:ea typeface="Impact"/>
                <a:cs typeface="Impact"/>
                <a:sym typeface="Impact"/>
              </a:rPr>
              <a:t>TOOLS AND TECHNOLOGIES </a:t>
            </a:r>
            <a:endParaRPr b="0" i="0" sz="30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aveat"/>
                <a:ea typeface="Caveat"/>
                <a:cs typeface="Caveat"/>
                <a:sym typeface="Caveat"/>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a:t>
            </a:r>
            <a:r>
              <a:rPr b="0" i="0" lang="en" sz="3000" u="none" cap="none" strike="noStrike">
                <a:solidFill>
                  <a:srgbClr val="000000"/>
                </a:solidFill>
                <a:latin typeface="Caveat"/>
                <a:ea typeface="Caveat"/>
                <a:cs typeface="Caveat"/>
                <a:sym typeface="Caveat"/>
              </a:rPr>
              <a:t>, and accessible</a:t>
            </a:r>
            <a:r>
              <a:rPr b="0" i="0" lang="en" sz="2400" u="none" cap="none" strike="noStrike">
                <a:solidFill>
                  <a:srgbClr val="000000"/>
                </a:solidFill>
                <a:latin typeface="Caveat"/>
                <a:ea typeface="Caveat"/>
                <a:cs typeface="Caveat"/>
                <a:sym typeface="Caveat"/>
              </a:rPr>
              <a:t>.</a:t>
            </a:r>
            <a:endParaRPr b="0" i="0" sz="2400" u="none" cap="none" strike="noStrike">
              <a:solidFill>
                <a:srgbClr val="000000"/>
              </a:solidFill>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a:off x="376812" y="6"/>
            <a:ext cx="6630900" cy="520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0" i="0" lang="en" sz="3600" u="sng" cap="none" strike="noStrike">
                <a:solidFill>
                  <a:srgbClr val="000000"/>
                </a:solidFill>
                <a:latin typeface="Impact"/>
                <a:ea typeface="Impact"/>
                <a:cs typeface="Impact"/>
                <a:sym typeface="Impact"/>
              </a:rPr>
              <a:t>PORTFOLIO DESIGN AND LAYOUT</a:t>
            </a:r>
            <a:endParaRPr b="0" i="0" sz="36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Caveat"/>
                <a:ea typeface="Caveat"/>
                <a:cs typeface="Caveat"/>
                <a:sym typeface="Caveat"/>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a:t>
            </a:r>
            <a:r>
              <a:rPr b="0" i="0" lang="en" sz="3600" u="none" cap="none" strike="noStrike">
                <a:solidFill>
                  <a:srgbClr val="000000"/>
                </a:solidFill>
                <a:latin typeface="Caveat"/>
                <a:ea typeface="Caveat"/>
                <a:cs typeface="Caveat"/>
                <a:sym typeface="Caveat"/>
              </a:rPr>
              <a:t> growth.</a:t>
            </a:r>
            <a:endParaRPr b="0" i="0" sz="3600" u="none" cap="none" strike="noStrike">
              <a:solidFill>
                <a:srgbClr val="000000"/>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554115" y="438431"/>
            <a:ext cx="5852400" cy="295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sng" cap="none" strike="noStrike">
                <a:solidFill>
                  <a:srgbClr val="000000"/>
                </a:solidFill>
                <a:latin typeface="Impact"/>
                <a:ea typeface="Impact"/>
                <a:cs typeface="Impact"/>
                <a:sym typeface="Impact"/>
              </a:rPr>
              <a:t>FEATURES AND FUNCTIONALITIES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aveat"/>
                <a:ea typeface="Caveat"/>
                <a:cs typeface="Caveat"/>
                <a:sym typeface="Caveat"/>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b="0" i="0" sz="2400" u="none" cap="none" strike="noStrike">
              <a:solidFill>
                <a:srgbClr val="000000"/>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