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  <p:sldId id="260" r:id="rId8"/>
    <p:sldId id="263" r:id="rId9"/>
    <p:sldId id="264" r:id="rId10"/>
    <p:sldId id="265" r:id="rId11"/>
    <p:sldId id="277" r:id="rId12"/>
    <p:sldId id="266" r:id="rId13"/>
    <p:sldId id="276" r:id="rId14"/>
    <p:sldId id="267" r:id="rId15"/>
    <p:sldId id="268" r:id="rId16"/>
    <p:sldId id="272" r:id="rId17"/>
    <p:sldId id="273" r:id="rId18"/>
    <p:sldId id="275" r:id="rId19"/>
    <p:sldId id="274" r:id="rId20"/>
    <p:sldId id="270" r:id="rId21"/>
    <p:sldId id="271" r:id="rId22"/>
    <p:sldId id="26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5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2.png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3.png"/><Relationship Id="rId1" Type="http://schemas.openxmlformats.org/officeDocument/2006/relationships/tags" Target="../tags/tag1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image" Target="../media/image2.png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2.png"/><Relationship Id="rId1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04520" y="1901190"/>
            <a:ext cx="10082530" cy="1709420"/>
          </a:xfrm>
        </p:spPr>
        <p:txBody>
          <a:bodyPr>
            <a:normAutofit fontScale="90000"/>
          </a:bodyPr>
          <a:lstStyle/>
          <a:p>
            <a:r>
              <a:rPr lang="en-US" altLang="zh-CN" sz="6665" dirty="0">
                <a:latin typeface="EssayTextW01-Italic" panose="01000000000000000000" charset="0"/>
                <a:cs typeface="EssayTextW01-Italic" panose="01000000000000000000" charset="0"/>
              </a:rPr>
              <a:t>Energy Efficient Cloud Computing</a:t>
            </a:r>
            <a:endParaRPr lang="en-US" altLang="zh-CN" sz="6665" dirty="0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  <a:t>Zhaolin Qiu</a:t>
            </a:r>
            <a:endParaRPr lang="en-US" altLang="zh-CN" dirty="0">
              <a:latin typeface="EssayTextW01-Italic" panose="01000000000000000000" charset="0"/>
              <a:cs typeface="EssayTextW01-Italic" panose="01000000000000000000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FPGA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lnSpcReduction="20000"/>
          </a:bodyPr>
          <a:p>
            <a:r>
              <a:rPr lang="en-US" altLang="zh-CN" sz="2400">
                <a:solidFill>
                  <a:srgbClr val="FF0000"/>
                </a:solidFill>
                <a:latin typeface="EssayTextW01-Italic" panose="01000000000000000000" charset="0"/>
                <a:cs typeface="EssayTextW01-Italic" panose="01000000000000000000" charset="0"/>
              </a:rPr>
              <a:t>Flexibility </a:t>
            </a:r>
            <a:endParaRPr lang="en-US" altLang="zh-CN" sz="2400">
              <a:solidFill>
                <a:srgbClr val="FF000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EssayTextW01-Italic" panose="01000000000000000000" charset="0"/>
                <a:cs typeface="EssayTextW01-Italic" panose="01000000000000000000" charset="0"/>
              </a:rPr>
              <a:t>Suitbale for edge applications</a:t>
            </a:r>
            <a:endParaRPr lang="en-US" altLang="zh-CN" sz="2400">
              <a:solidFill>
                <a:srgbClr val="FF000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B050"/>
                </a:solidFill>
                <a:latin typeface="EssayTextW01-Italic" panose="01000000000000000000" charset="0"/>
                <a:cs typeface="EssayTextW01-Italic" panose="01000000000000000000" charset="0"/>
              </a:rPr>
              <a:t>Easier Development Compared to ASIC</a:t>
            </a:r>
            <a:endParaRPr lang="en-US" altLang="zh-CN" sz="2400">
              <a:solidFill>
                <a:srgbClr val="00B05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B050"/>
                </a:solidFill>
                <a:latin typeface="EssayTextW01-Italic" panose="01000000000000000000" charset="0"/>
                <a:cs typeface="EssayTextW01-Italic" panose="01000000000000000000" charset="0"/>
              </a:rPr>
              <a:t>Harder Development Compared to PyTorch</a:t>
            </a:r>
            <a:endParaRPr lang="en-US" altLang="zh-CN" sz="2400">
              <a:solidFill>
                <a:srgbClr val="00B05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Lack of performance (For very large models)</a:t>
            </a:r>
            <a:endParaRPr lang="en-US" altLang="zh-CN" sz="2400">
              <a:solidFill>
                <a:srgbClr val="0070C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   (parameters increases greatly) </a:t>
            </a:r>
            <a:endParaRPr lang="en-US" altLang="zh-CN" sz="2400">
              <a:solidFill>
                <a:srgbClr val="0070C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It is becoming more difficult for FPGAs to keep up </a:t>
            </a:r>
            <a:endParaRPr lang="en-US" altLang="zh-CN" sz="2400">
              <a:solidFill>
                <a:srgbClr val="0070C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with the performance requirement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1470025"/>
            <a:ext cx="5125085" cy="3917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FPGA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lnSpcReduction="20000"/>
          </a:bodyPr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FlightLLM (published early this year)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Achieved a better performance than V100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B050"/>
                </a:solidFill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But on the other hand</a:t>
            </a:r>
            <a:endParaRPr lang="en-US" altLang="zh-CN" sz="2400">
              <a:solidFill>
                <a:srgbClr val="00B050"/>
              </a:solidFill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V100 was released in 2017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A100 is 2-3 times faster than V100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Advantage range becomes small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2002155"/>
            <a:ext cx="5245100" cy="2595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In-memory Computing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lnSpcReduction="20000"/>
          </a:bodyPr>
          <a:p>
            <a:r>
              <a:rPr lang="en-US" altLang="zh-CN" sz="2400">
                <a:solidFill>
                  <a:srgbClr val="FF0000"/>
                </a:solidFill>
                <a:latin typeface="EssayTextW01-Italic" panose="01000000000000000000" charset="0"/>
                <a:cs typeface="EssayTextW01-Italic" panose="01000000000000000000" charset="0"/>
              </a:rPr>
              <a:t>Outstanding Enengy Efficiency</a:t>
            </a:r>
            <a:endParaRPr lang="en-US" altLang="zh-CN" sz="2400">
              <a:solidFill>
                <a:srgbClr val="FF000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Immaturity </a:t>
            </a:r>
            <a:endParaRPr lang="en-US" altLang="zh-CN" sz="2400">
              <a:solidFill>
                <a:srgbClr val="0070C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 In-memory computing for large loads is still </a:t>
            </a:r>
            <a:b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</a:b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 under research, not ready for industry</a:t>
            </a:r>
            <a:b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</a:b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 Shows a great potential 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1470025"/>
            <a:ext cx="5125085" cy="3917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Hardware Accelators 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CPU/GPU/TPU are still dominating the market. </a:t>
            </a:r>
            <a:b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</a:b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The use of hardware a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ccelerators is increasing  </a:t>
            </a:r>
            <a:b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</a:b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FPGA is the most widely used 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accelerator 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technology.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The major pressure is from Nvidia that the new GPUs are utilizaing the strength of ASIC and FPGA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2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1830070"/>
            <a:ext cx="5005070" cy="19685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  <a:t>Other Approaches</a:t>
            </a:r>
            <a:endParaRPr lang="en-US" altLang="zh-CN" dirty="0">
              <a:latin typeface="EssayTextW01-Italic" panose="01000000000000000000" charset="0"/>
              <a:cs typeface="EssayTextW01-Italic" panose="01000000000000000000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Edge Computing 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Distribute the workload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and process data locally.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Relieve cloud datacenters of fragmented computational demands.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Reduce traffic of core network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Exampe: Autonomous Vehicles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Edge: Process data and make decisions in vehicle.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 Reduces lantency, cloud pressure and increases reliability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Cloud: Aggregated driving data is sent to the cloud for updates to AI models 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Internet of Things (IoT)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 realization of edge-cloud computing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.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Process data locally or at the edge, sending only essential data to the cloud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Exampes: Smart Cities, Industrial IoT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Software Optimization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Optimize Workflow Scheduling (Important in IoT environment)  </a:t>
            </a:r>
            <a:endParaRPr lang="en-US" altLang="zh-CN" sz="2400" b="1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 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Involve diverse devices, and massive data streams </a:t>
            </a:r>
            <a:endParaRPr lang="en-US" altLang="zh-CN" sz="2400" b="1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An efficient algorithm to balance and address various needs of IoT devices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Reference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66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U.S. Department of Energy, "Clean Energy Resources to Meet Data Center Electricity Demand,"Energy.gov,[Online].Available:https://www.energy.gov/policy/articles/clean-energy-resources-meet-data-center-electricity-demand.</a:t>
            </a: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66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[2] “U.S. Data center rental rate 2024 | Statista,” Statista, 2024. https://www.statista.com/statistics/1370191/data-center-rental-rate-us/ (accessed Nov., 2024).</a:t>
            </a: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66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[3] Bureau of Labor Statistics, “CPI Inflation Calculator,” Bls.gov, 2024. https://data.bls.gov/cgi-bin/cpicalc.pl</a:t>
            </a: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66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[4] H. Wang, Y. Bai, J. Yu, and K. Wang, “TransFRU: Efficient Deployment of Transformers on FPGA with Full Resource Utilization,” Jan. 2024, doi: https://doi.org/10.1109/asp-dac58780.2024.10473976.</a:t>
            </a: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66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[5] K. Ovtcharov, O. Ruwase, J.-Y. Kim, J. Fowers, K. Strauss, and E. Chung, “Accelerating Deep Convolutional Neural Networks Using Specialized Hardware,” 2015. Available: https://www.microsoft.com/en-us/research/wp-content/uploads/2016/02/CNN20Whitepaper.pdf</a:t>
            </a: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zh-CN" sz="266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Reference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[6] N. Koilia and C. Kachris, “Hardware Acceleration of LLMs: A comprehensive survey and comparison,” arXiv.org, 2024. https://arxiv.org/abs/2409.03384 (accessed Nov, 2024)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[7] Beakal Gizachew Assefa and Oznur Ozkasap, “A survey of energy efficiency in SDN: Software-based methods and optimization models,” vol. 137, pp. 127–143, Jul. 2019, doi: https://doi.org/10.1016/j.jnca.2019.04.001.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[8] K. Zhu, Z. Zhang, Sherali Zeadally, and F. Sun, “Learning to Optimize Workflow Scheduling for an Edge - Cloud Computing Environment,” IEEE Transactions on C   loud Computing, vol. 12, no. 3, pp. 897-912, May 2024, doi: https://doi.org/10.110   9/tcc.2024.3408006.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[9] S. Zeng et al., “FlightLLM: Efficient Large Language Model Inference with a Complete Mapping Flow on FPGAs,” arXiv.org, 2024. https://arxiv.org/abs/2401.03868 (accessed Nov, 2024).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382770" y="13506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4382770" y="135509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3"/>
            </p:custDataLst>
          </p:nvPr>
        </p:nvSpPr>
        <p:spPr>
          <a:xfrm>
            <a:off x="5624195" y="135509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EssayTextW01-Italic" panose="01000000000000000000" charset="0"/>
                <a:ea typeface="楷体_GB2312" panose="02010609030101010101" charset="-122"/>
                <a:cs typeface="EssayTextW01-Italic" panose="01000000000000000000" charset="0"/>
                <a:sym typeface="+mn-ea"/>
              </a:rPr>
              <a:t>Energy Consumption</a:t>
            </a:r>
            <a:endParaRPr lang="en-US" altLang="zh-CN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EssayTextW01-Italic" panose="01000000000000000000" charset="0"/>
              <a:ea typeface="楷体_GB2312" panose="02010609030101010101" charset="-122"/>
              <a:cs typeface="EssayTextW01-Italic" panose="01000000000000000000" charset="0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4382770" y="260096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5"/>
            </p:custDataLst>
          </p:nvPr>
        </p:nvSpPr>
        <p:spPr>
          <a:xfrm>
            <a:off x="4382770" y="260540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6"/>
            </p:custDataLst>
          </p:nvPr>
        </p:nvSpPr>
        <p:spPr>
          <a:xfrm>
            <a:off x="5624195" y="260985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EssayTextW01-Italic" panose="01000000000000000000" charset="0"/>
                <a:ea typeface="+mj-ea"/>
                <a:cs typeface="EssayTextW01-Italic" panose="01000000000000000000" charset="0"/>
                <a:sym typeface="+mn-ea"/>
              </a:rPr>
              <a:t>Hardware Approach  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EssayTextW01-Italic" panose="01000000000000000000" charset="0"/>
              <a:ea typeface="+mj-ea"/>
              <a:cs typeface="EssayTextW01-Italic" panose="01000000000000000000" charset="0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7"/>
            </p:custDataLst>
          </p:nvPr>
        </p:nvSpPr>
        <p:spPr>
          <a:xfrm>
            <a:off x="4382770" y="385127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8"/>
            </p:custDataLst>
          </p:nvPr>
        </p:nvSpPr>
        <p:spPr>
          <a:xfrm>
            <a:off x="4382770" y="385572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9"/>
            </p:custDataLst>
          </p:nvPr>
        </p:nvSpPr>
        <p:spPr>
          <a:xfrm>
            <a:off x="5624195" y="3858895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EssayTextW01-Italic" panose="01000000000000000000" charset="0"/>
                <a:ea typeface="+mj-ea"/>
                <a:cs typeface="EssayTextW01-Italic" panose="01000000000000000000" charset="0"/>
                <a:sym typeface="+mn-ea"/>
              </a:rPr>
              <a:t>Other Approaches 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EssayTextW01-Italic" panose="01000000000000000000" charset="0"/>
              <a:ea typeface="+mj-ea"/>
              <a:cs typeface="EssayTextW01-Italic" panose="01000000000000000000" charset="0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10"/>
            </p:custDataLst>
          </p:nvPr>
        </p:nvSpPr>
        <p:spPr>
          <a:xfrm>
            <a:off x="4382770" y="510159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序号"/>
          <p:cNvSpPr txBox="1"/>
          <p:nvPr>
            <p:custDataLst>
              <p:tags r:id="rId11"/>
            </p:custDataLst>
          </p:nvPr>
        </p:nvSpPr>
        <p:spPr>
          <a:xfrm>
            <a:off x="4382770" y="510603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04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0" name="标题"/>
          <p:cNvSpPr txBox="1"/>
          <p:nvPr>
            <p:custDataLst>
              <p:tags r:id="rId12"/>
            </p:custDataLst>
          </p:nvPr>
        </p:nvSpPr>
        <p:spPr>
          <a:xfrm>
            <a:off x="5624195" y="5106035"/>
            <a:ext cx="3827145" cy="91694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EssayTextW01-Italic" panose="01000000000000000000" charset="0"/>
                <a:ea typeface="+mj-ea"/>
                <a:cs typeface="EssayTextW01-Italic" panose="01000000000000000000" charset="0"/>
                <a:sym typeface="+mn-ea"/>
              </a:rPr>
              <a:t>Reference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EssayTextW01-Italic" panose="01000000000000000000" charset="0"/>
              <a:ea typeface="+mj-ea"/>
              <a:cs typeface="EssayTextW01-Italic" panose="01000000000000000000" charset="0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418715" y="1901190"/>
            <a:ext cx="8250555" cy="1705610"/>
          </a:xfrm>
        </p:spPr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01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1830070"/>
            <a:ext cx="5005070" cy="19685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  <a:t>Why do we need energy-efficient </a:t>
            </a:r>
            <a:b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</a:br>
            <a: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  <a:t>cloud computing</a:t>
            </a:r>
            <a:endParaRPr lang="en-US" altLang="zh-CN" dirty="0">
              <a:latin typeface="EssayTextW01-Italic" panose="01000000000000000000" charset="0"/>
              <a:cs typeface="EssayTextW01-Italic" panose="01000000000000000000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Sharp Increase in Data Center Demand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D</a:t>
            </a:r>
            <a:r>
              <a:rPr lang="zh-CN" altLang="en-US" sz="2400">
                <a:latin typeface="EssayTextW01-Italic" panose="01000000000000000000" charset="0"/>
                <a:cs typeface="EssayTextW01-Italic" panose="01000000000000000000" charset="0"/>
              </a:rPr>
              <a:t>ata center deployment has becoming a significant part of the electricity demand growth</a:t>
            </a:r>
            <a:endParaRPr lang="zh-CN" altLang="en-US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G</a:t>
            </a:r>
            <a:r>
              <a:rPr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reatly driven by the new AI services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(espeically Generative AIs)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Data centers could consume up to </a:t>
            </a:r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9%</a:t>
            </a: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of U.S. electricity generation annually (about 400 TerraWh) by 2030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1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508635" y="1713230"/>
            <a:ext cx="7909560" cy="493141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Sharp Increase in Data Center Demand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6640" y="1344930"/>
            <a:ext cx="600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EssayTextW01-Italic" panose="01000000000000000000" charset="0"/>
                <a:cs typeface="EssayTextW01-Italic" panose="01000000000000000000" charset="0"/>
              </a:rPr>
              <a:t>Avg. monthly rental rate of data centers in dollars/kW</a:t>
            </a:r>
            <a:endParaRPr lang="en-US" altLang="zh-CN" b="1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78850" y="1847850"/>
            <a:ext cx="4064000" cy="226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Price in 2022 adjusted by inflation:</a:t>
            </a:r>
            <a:br>
              <a:rPr lang="en-US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$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14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.8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8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Real price of data center rentals </a:t>
            </a:r>
            <a:br>
              <a:rPr lang="en-US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increases by 20%</a:t>
            </a:r>
            <a:br>
              <a:rPr lang="en-US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from 2022 to 2024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2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1830070"/>
            <a:ext cx="5005070" cy="19685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EssayTextW01-Italic" panose="01000000000000000000" charset="0"/>
                <a:cs typeface="EssayTextW01-Italic" panose="01000000000000000000" charset="0"/>
              </a:rPr>
              <a:t>Hardware Approaches</a:t>
            </a:r>
            <a:endParaRPr lang="en-US" altLang="zh-CN" dirty="0">
              <a:latin typeface="EssayTextW01-Italic" panose="01000000000000000000" charset="0"/>
              <a:cs typeface="EssayTextW01-Italic" panose="01000000000000000000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Hardware Accelerator 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/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They are dedicated hardwares that are much more energy-efficient than CPUs/GPUs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ASIC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FPGA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In-Memory Computing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ASIC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lnSpcReduction="20000"/>
          </a:bodyPr>
          <a:p>
            <a:r>
              <a:rPr lang="en-US" altLang="zh-CN" sz="2400">
                <a:solidFill>
                  <a:srgbClr val="FF0000"/>
                </a:solidFill>
                <a:latin typeface="EssayTextW01-Italic" panose="01000000000000000000" charset="0"/>
                <a:cs typeface="EssayTextW01-Italic" panose="01000000000000000000" charset="0"/>
              </a:rPr>
              <a:t>Best Performace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Lack of flexibility (AI tech evoloves very quickly) </a:t>
            </a:r>
            <a:endParaRPr lang="en-US" altLang="zh-CN" sz="2400">
              <a:solidFill>
                <a:srgbClr val="0070C0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EssayTextW01-Italic" panose="01000000000000000000" charset="0"/>
                <a:cs typeface="EssayTextW01-Italic" panose="01000000000000000000" charset="0"/>
              </a:rPr>
              <a:t>Release of chatGPT-3: Nov. 2022</a:t>
            </a:r>
            <a:endParaRPr lang="en-US" altLang="zh-CN" sz="2400">
              <a:solidFill>
                <a:schemeClr val="tx1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EssayTextW01-Italic" panose="01000000000000000000" charset="0"/>
                <a:cs typeface="EssayTextW01-Italic" panose="01000000000000000000" charset="0"/>
              </a:rPr>
              <a:t>    Release of chatGPT-01: Sept. 2024</a:t>
            </a:r>
            <a:endParaRPr lang="en-US" altLang="zh-CN" sz="2400">
              <a:solidFill>
                <a:schemeClr val="tx1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EssayTextW01-Italic" panose="01000000000000000000" charset="0"/>
                <a:cs typeface="EssayTextW01-Italic" panose="01000000000000000000" charset="0"/>
              </a:rPr>
              <a:t>    In less than 2 years chatGPT improves greatly </a:t>
            </a:r>
            <a:endParaRPr lang="en-US" altLang="zh-CN" sz="2400">
              <a:solidFill>
                <a:schemeClr val="tx1"/>
              </a:solidFill>
              <a:latin typeface="EssayTextW01-Italic" panose="01000000000000000000" charset="0"/>
              <a:cs typeface="EssayTextW01-Italic" panose="01000000000000000000" charset="0"/>
            </a:endParaRPr>
          </a:p>
          <a:p>
            <a:r>
              <a:rPr lang="en-US" altLang="zh-CN" sz="2400">
                <a:solidFill>
                  <a:srgbClr val="0070C0"/>
                </a:solidFill>
                <a:latin typeface="EssayTextW01-Italic" panose="01000000000000000000" charset="0"/>
                <a:cs typeface="EssayTextW01-Italic" panose="01000000000000000000" charset="0"/>
              </a:rPr>
              <a:t>Expensive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1470025"/>
            <a:ext cx="5125085" cy="3917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360000"/>
            <a:ext cx="10800080" cy="720000"/>
          </a:xfrm>
        </p:spPr>
        <p:txBody>
          <a:bodyPr/>
          <a:lstStyle/>
          <a:p>
            <a:r>
              <a:rPr lang="en-US" altLang="zh-CN">
                <a:latin typeface="EssayTextW01-Italic" panose="01000000000000000000" charset="0"/>
                <a:cs typeface="EssayTextW01-Italic" panose="01000000000000000000" charset="0"/>
              </a:rPr>
              <a:t>ASIC</a:t>
            </a:r>
            <a:endParaRPr lang="en-US" altLang="zh-CN">
              <a:latin typeface="EssayTextW01-Italic" panose="01000000000000000000" charset="0"/>
              <a:cs typeface="EssayTextW01-Italic" panose="01000000000000000000" charset="0"/>
            </a:endParaRPr>
          </a:p>
        </p:txBody>
      </p:sp>
      <p:sp>
        <p:nvSpPr>
          <p:cNvPr id="2" name="内容占位符 1"/>
          <p:cNvSpPr/>
          <p:nvPr>
            <p:ph idx="3"/>
          </p:nvPr>
        </p:nvSpPr>
        <p:spPr>
          <a:xfrm>
            <a:off x="514350" y="1354455"/>
            <a:ext cx="10800080" cy="49314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Open Question - Already Integrated into GPUs?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</a:rPr>
              <a:t>Modern Nvidia GPUs (especially those designed for AIs - A100) have specialized hardware components to accelerate neural network calculations.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 b="1">
                <a:latin typeface="EssayTextW01-Italic" panose="01000000000000000000" charset="0"/>
                <a:cs typeface="EssayTextW01-Italic" panose="01000000000000000000" charset="0"/>
              </a:rPr>
              <a:t>Isn’t it a speical form of ASIC? </a:t>
            </a:r>
            <a:endParaRPr lang="en-US" altLang="zh-CN" sz="2400" b="1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endParaRPr lang="en-US" altLang="zh-CN" sz="2400">
              <a:latin typeface="EssayTextW01-Italic" panose="01000000000000000000" charset="0"/>
              <a:cs typeface="EssayTextW01-Italic" panose="01000000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EssayTextW01-Italic" panose="01000000000000000000" charset="0"/>
                <a:cs typeface="EssayTextW01-Italic" panose="01000000000000000000" charset="0"/>
                <a:sym typeface="+mn-ea"/>
              </a:rPr>
              <a:t>  </a:t>
            </a:r>
            <a:endParaRPr lang="en-US" altLang="zh-CN" sz="2400">
              <a:latin typeface="EssayTextW01-Italic" panose="01000000000000000000" charset="0"/>
              <a:cs typeface="EssayTextW01-Italic" panose="01000000000000000000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4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314_4*l_h_i*1_4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14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1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1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2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2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2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2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3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3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3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41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4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4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4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4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5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54.xml><?xml version="1.0" encoding="utf-8"?>
<p:tagLst xmlns:p="http://schemas.openxmlformats.org/presentationml/2006/main">
  <p:tag name="commondata" val="eyJoZGlkIjoiMDc3YmUyZjQ4Mzg3YTYyNWZjMmQxOGU4ZmUyYjA2ZmY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  <p:tag name="KSO_WM_UNIT_TEXT_TYPE" val="1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4763</Words>
  <Application>WPS 演示</Application>
  <PresentationFormat>宽屏</PresentationFormat>
  <Paragraphs>150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6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微软雅黑</vt:lpstr>
      <vt:lpstr>MiSans Normal</vt:lpstr>
      <vt:lpstr>MiSans Heavy</vt:lpstr>
      <vt:lpstr>MiSans Heavy</vt:lpstr>
      <vt:lpstr>Segoe Print</vt:lpstr>
      <vt:lpstr>新宋体</vt:lpstr>
      <vt:lpstr>楷体_GB2312</vt:lpstr>
      <vt:lpstr>Times New Roman</vt:lpstr>
      <vt:lpstr>仿宋_GB2312</vt:lpstr>
      <vt:lpstr>黑体</vt:lpstr>
      <vt:lpstr>Bahnschrift SemiLight</vt:lpstr>
      <vt:lpstr>Segoe UI Light</vt:lpstr>
      <vt:lpstr>Microsoft Yi Baiti</vt:lpstr>
      <vt:lpstr>Nirmala UI</vt:lpstr>
      <vt:lpstr>MT Extra</vt:lpstr>
      <vt:lpstr>Ink Free</vt:lpstr>
      <vt:lpstr>Javanese Text</vt:lpstr>
      <vt:lpstr>Leelawadee UI</vt:lpstr>
      <vt:lpstr>Cascadia Mono SemiLight</vt:lpstr>
      <vt:lpstr>DFPPOP1W5-GB5</vt:lpstr>
      <vt:lpstr>DFPOP1W5-GB5</vt:lpstr>
      <vt:lpstr>Palatino Linotype</vt:lpstr>
      <vt:lpstr>Sitka Subheading</vt:lpstr>
      <vt:lpstr>Marlett</vt:lpstr>
      <vt:lpstr>Georgia</vt:lpstr>
      <vt:lpstr>Cascadia Code ExtraLight</vt:lpstr>
      <vt:lpstr>Cascadia Mono Light</vt:lpstr>
      <vt:lpstr>Ebrima</vt:lpstr>
      <vt:lpstr>Gabriola</vt:lpstr>
      <vt:lpstr>DejaVu Math TeX Gyre</vt:lpstr>
      <vt:lpstr>EssayTextW01-Italic</vt:lpstr>
      <vt:lpstr>MiSans Normal</vt:lpstr>
      <vt:lpstr>Office 主题</vt:lpstr>
      <vt:lpstr>单击添加文档标题</vt:lpstr>
      <vt:lpstr>目录</vt:lpstr>
      <vt:lpstr>添加章节标题</vt:lpstr>
      <vt:lpstr>Sharp Increase in Data Center Demand</vt:lpstr>
      <vt:lpstr>单击此处添加标题</vt:lpstr>
      <vt:lpstr>Why do we need energy-efficient  cloud computing</vt:lpstr>
      <vt:lpstr>Sharp Increase in Data Center Demand</vt:lpstr>
      <vt:lpstr>Hardware Approaches</vt:lpstr>
      <vt:lpstr>ASIC</vt:lpstr>
      <vt:lpstr>ASIC</vt:lpstr>
      <vt:lpstr>FPGA</vt:lpstr>
      <vt:lpstr>FPGA</vt:lpstr>
      <vt:lpstr>Hardware Accelators </vt:lpstr>
      <vt:lpstr>Hardware Approaches</vt:lpstr>
      <vt:lpstr>Hardware Accelerator </vt:lpstr>
      <vt:lpstr>Edge Computing </vt:lpstr>
      <vt:lpstr>Edge Computing </vt:lpstr>
      <vt:lpstr>Hardware Accelators </vt:lpstr>
      <vt:lpstr>Reference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呵呵1406533040</cp:lastModifiedBy>
  <cp:revision>195</cp:revision>
  <dcterms:created xsi:type="dcterms:W3CDTF">2019-06-19T02:08:00Z</dcterms:created>
  <dcterms:modified xsi:type="dcterms:W3CDTF">2024-11-18T04:56:35Z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C2C3777085DA430AB97859E523F46718_11</vt:lpwstr>
  </property>
</Properties>
</file>