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6972300" cy="3930650"/>
  <p:notesSz cx="6972300" cy="3930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2C2C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2C2C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77919" y="1024396"/>
            <a:ext cx="1548129" cy="223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4"/>
            <a:ext cx="6972300" cy="3915410"/>
          </a:xfrm>
          <a:custGeom>
            <a:avLst/>
            <a:gdLst/>
            <a:ahLst/>
            <a:cxnLst/>
            <a:rect l="l" t="t" r="r" b="b"/>
            <a:pathLst>
              <a:path w="6972300" h="3915410">
                <a:moveTo>
                  <a:pt x="6972299" y="0"/>
                </a:moveTo>
                <a:lnTo>
                  <a:pt x="0" y="0"/>
                </a:lnTo>
                <a:lnTo>
                  <a:pt x="0" y="3915409"/>
                </a:lnTo>
                <a:lnTo>
                  <a:pt x="6972299" y="3915409"/>
                </a:lnTo>
                <a:lnTo>
                  <a:pt x="6972299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64849" y="3055858"/>
            <a:ext cx="708025" cy="859155"/>
          </a:xfrm>
          <a:custGeom>
            <a:avLst/>
            <a:gdLst/>
            <a:ahLst/>
            <a:cxnLst/>
            <a:rect l="l" t="t" r="r" b="b"/>
            <a:pathLst>
              <a:path w="708025" h="859154">
                <a:moveTo>
                  <a:pt x="707445" y="0"/>
                </a:moveTo>
                <a:lnTo>
                  <a:pt x="667960" y="17119"/>
                </a:lnTo>
                <a:lnTo>
                  <a:pt x="630619" y="38448"/>
                </a:lnTo>
                <a:lnTo>
                  <a:pt x="595394" y="63572"/>
                </a:lnTo>
                <a:lnTo>
                  <a:pt x="562092" y="92145"/>
                </a:lnTo>
                <a:lnTo>
                  <a:pt x="530521" y="123823"/>
                </a:lnTo>
                <a:lnTo>
                  <a:pt x="500488" y="158260"/>
                </a:lnTo>
                <a:lnTo>
                  <a:pt x="471801" y="195112"/>
                </a:lnTo>
                <a:lnTo>
                  <a:pt x="444268" y="234033"/>
                </a:lnTo>
                <a:lnTo>
                  <a:pt x="417697" y="274679"/>
                </a:lnTo>
                <a:lnTo>
                  <a:pt x="391894" y="316705"/>
                </a:lnTo>
                <a:lnTo>
                  <a:pt x="366669" y="359766"/>
                </a:lnTo>
                <a:lnTo>
                  <a:pt x="341827" y="403516"/>
                </a:lnTo>
                <a:lnTo>
                  <a:pt x="317178" y="447612"/>
                </a:lnTo>
                <a:lnTo>
                  <a:pt x="292531" y="491708"/>
                </a:lnTo>
                <a:lnTo>
                  <a:pt x="267692" y="535459"/>
                </a:lnTo>
                <a:lnTo>
                  <a:pt x="242468" y="578519"/>
                </a:lnTo>
                <a:lnTo>
                  <a:pt x="216667" y="620545"/>
                </a:lnTo>
                <a:lnTo>
                  <a:pt x="190097" y="661192"/>
                </a:lnTo>
                <a:lnTo>
                  <a:pt x="162565" y="700113"/>
                </a:lnTo>
                <a:lnTo>
                  <a:pt x="133879" y="736965"/>
                </a:lnTo>
                <a:lnTo>
                  <a:pt x="103847" y="771402"/>
                </a:lnTo>
                <a:lnTo>
                  <a:pt x="72276" y="803079"/>
                </a:lnTo>
                <a:lnTo>
                  <a:pt x="38975" y="831652"/>
                </a:lnTo>
                <a:lnTo>
                  <a:pt x="3750" y="856775"/>
                </a:lnTo>
                <a:lnTo>
                  <a:pt x="0" y="858917"/>
                </a:lnTo>
              </a:path>
            </a:pathLst>
          </a:custGeom>
          <a:ln w="9523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53"/>
            <a:ext cx="753110" cy="735330"/>
          </a:xfrm>
          <a:custGeom>
            <a:avLst/>
            <a:gdLst/>
            <a:ahLst/>
            <a:cxnLst/>
            <a:rect l="l" t="t" r="r" b="b"/>
            <a:pathLst>
              <a:path w="753110" h="735330">
                <a:moveTo>
                  <a:pt x="752609" y="0"/>
                </a:moveTo>
                <a:lnTo>
                  <a:pt x="691148" y="44014"/>
                </a:lnTo>
                <a:lnTo>
                  <a:pt x="657359" y="74412"/>
                </a:lnTo>
                <a:lnTo>
                  <a:pt x="625251" y="107332"/>
                </a:lnTo>
                <a:lnTo>
                  <a:pt x="594584" y="142414"/>
                </a:lnTo>
                <a:lnTo>
                  <a:pt x="565119" y="179299"/>
                </a:lnTo>
                <a:lnTo>
                  <a:pt x="536614" y="217625"/>
                </a:lnTo>
                <a:lnTo>
                  <a:pt x="508830" y="257033"/>
                </a:lnTo>
                <a:lnTo>
                  <a:pt x="481526" y="297160"/>
                </a:lnTo>
                <a:lnTo>
                  <a:pt x="454463" y="337648"/>
                </a:lnTo>
                <a:lnTo>
                  <a:pt x="427399" y="378136"/>
                </a:lnTo>
                <a:lnTo>
                  <a:pt x="400096" y="418264"/>
                </a:lnTo>
                <a:lnTo>
                  <a:pt x="372311" y="457670"/>
                </a:lnTo>
                <a:lnTo>
                  <a:pt x="343806" y="495995"/>
                </a:lnTo>
                <a:lnTo>
                  <a:pt x="314340" y="532879"/>
                </a:lnTo>
                <a:lnTo>
                  <a:pt x="283674" y="567961"/>
                </a:lnTo>
                <a:lnTo>
                  <a:pt x="251565" y="600879"/>
                </a:lnTo>
                <a:lnTo>
                  <a:pt x="217776" y="631275"/>
                </a:lnTo>
                <a:lnTo>
                  <a:pt x="182064" y="658788"/>
                </a:lnTo>
                <a:lnTo>
                  <a:pt x="144191" y="683057"/>
                </a:lnTo>
                <a:lnTo>
                  <a:pt x="103916" y="703721"/>
                </a:lnTo>
                <a:lnTo>
                  <a:pt x="60999" y="720421"/>
                </a:lnTo>
                <a:lnTo>
                  <a:pt x="15199" y="732795"/>
                </a:lnTo>
                <a:lnTo>
                  <a:pt x="0" y="735184"/>
                </a:lnTo>
              </a:path>
            </a:pathLst>
          </a:custGeom>
          <a:ln w="9523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209092"/>
            <a:ext cx="6964045" cy="19050"/>
          </a:xfrm>
          <a:custGeom>
            <a:avLst/>
            <a:gdLst/>
            <a:ahLst/>
            <a:cxnLst/>
            <a:rect l="l" t="t" r="r" b="b"/>
            <a:pathLst>
              <a:path w="6964045" h="19050">
                <a:moveTo>
                  <a:pt x="6964045" y="0"/>
                </a:moveTo>
                <a:lnTo>
                  <a:pt x="0" y="0"/>
                </a:lnTo>
                <a:lnTo>
                  <a:pt x="0" y="19050"/>
                </a:lnTo>
                <a:lnTo>
                  <a:pt x="6964045" y="19050"/>
                </a:lnTo>
                <a:lnTo>
                  <a:pt x="6964045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4"/>
            <a:ext cx="6972300" cy="3915410"/>
          </a:xfrm>
          <a:custGeom>
            <a:avLst/>
            <a:gdLst/>
            <a:ahLst/>
            <a:cxnLst/>
            <a:rect l="l" t="t" r="r" b="b"/>
            <a:pathLst>
              <a:path w="6972300" h="3915410">
                <a:moveTo>
                  <a:pt x="6972299" y="0"/>
                </a:moveTo>
                <a:lnTo>
                  <a:pt x="0" y="0"/>
                </a:lnTo>
                <a:lnTo>
                  <a:pt x="0" y="3915409"/>
                </a:lnTo>
                <a:lnTo>
                  <a:pt x="6972299" y="3915409"/>
                </a:lnTo>
                <a:lnTo>
                  <a:pt x="6972299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2295" y="1729975"/>
            <a:ext cx="3274059" cy="60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7502" y="882300"/>
            <a:ext cx="2812415" cy="212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2C2C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66"/>
            <a:ext cx="6972300" cy="970915"/>
          </a:xfrm>
          <a:custGeom>
            <a:avLst/>
            <a:gdLst/>
            <a:ahLst/>
            <a:cxnLst/>
            <a:rect l="l" t="t" r="r" b="b"/>
            <a:pathLst>
              <a:path w="6972300" h="970915">
                <a:moveTo>
                  <a:pt x="6972287" y="200456"/>
                </a:moveTo>
                <a:lnTo>
                  <a:pt x="1287653" y="200456"/>
                </a:lnTo>
                <a:lnTo>
                  <a:pt x="1322146" y="175171"/>
                </a:lnTo>
                <a:lnTo>
                  <a:pt x="1363827" y="147370"/>
                </a:lnTo>
                <a:lnTo>
                  <a:pt x="1406804" y="121843"/>
                </a:lnTo>
                <a:lnTo>
                  <a:pt x="1446314" y="101003"/>
                </a:lnTo>
                <a:lnTo>
                  <a:pt x="1487297" y="81711"/>
                </a:lnTo>
                <a:lnTo>
                  <a:pt x="1529918" y="63931"/>
                </a:lnTo>
                <a:lnTo>
                  <a:pt x="1574152" y="47637"/>
                </a:lnTo>
                <a:lnTo>
                  <a:pt x="1620126" y="32829"/>
                </a:lnTo>
                <a:lnTo>
                  <a:pt x="1667891" y="19443"/>
                </a:lnTo>
                <a:lnTo>
                  <a:pt x="1717535" y="7480"/>
                </a:lnTo>
                <a:lnTo>
                  <a:pt x="1754073" y="0"/>
                </a:lnTo>
                <a:lnTo>
                  <a:pt x="1657502" y="0"/>
                </a:lnTo>
                <a:lnTo>
                  <a:pt x="1613750" y="12255"/>
                </a:lnTo>
                <a:lnTo>
                  <a:pt x="1566976" y="27343"/>
                </a:lnTo>
                <a:lnTo>
                  <a:pt x="1521942" y="43929"/>
                </a:lnTo>
                <a:lnTo>
                  <a:pt x="1478584" y="62039"/>
                </a:lnTo>
                <a:lnTo>
                  <a:pt x="1436801" y="81711"/>
                </a:lnTo>
                <a:lnTo>
                  <a:pt x="1396504" y="102971"/>
                </a:lnTo>
                <a:lnTo>
                  <a:pt x="1352753" y="129006"/>
                </a:lnTo>
                <a:lnTo>
                  <a:pt x="1310411" y="157251"/>
                </a:lnTo>
                <a:lnTo>
                  <a:pt x="1269339" y="187350"/>
                </a:lnTo>
                <a:lnTo>
                  <a:pt x="1252753" y="200456"/>
                </a:lnTo>
                <a:lnTo>
                  <a:pt x="0" y="200456"/>
                </a:lnTo>
                <a:lnTo>
                  <a:pt x="0" y="219506"/>
                </a:lnTo>
                <a:lnTo>
                  <a:pt x="1228686" y="219506"/>
                </a:lnTo>
                <a:lnTo>
                  <a:pt x="1190332" y="251675"/>
                </a:lnTo>
                <a:lnTo>
                  <a:pt x="1152093" y="285191"/>
                </a:lnTo>
                <a:lnTo>
                  <a:pt x="1114488" y="319138"/>
                </a:lnTo>
                <a:lnTo>
                  <a:pt x="1043736" y="383946"/>
                </a:lnTo>
                <a:lnTo>
                  <a:pt x="1009573" y="414896"/>
                </a:lnTo>
                <a:lnTo>
                  <a:pt x="974407" y="446278"/>
                </a:lnTo>
                <a:lnTo>
                  <a:pt x="938250" y="477939"/>
                </a:lnTo>
                <a:lnTo>
                  <a:pt x="901103" y="509739"/>
                </a:lnTo>
                <a:lnTo>
                  <a:pt x="862977" y="541540"/>
                </a:lnTo>
                <a:lnTo>
                  <a:pt x="823887" y="573176"/>
                </a:lnTo>
                <a:lnTo>
                  <a:pt x="783818" y="604532"/>
                </a:lnTo>
                <a:lnTo>
                  <a:pt x="742810" y="635444"/>
                </a:lnTo>
                <a:lnTo>
                  <a:pt x="700849" y="665772"/>
                </a:lnTo>
                <a:lnTo>
                  <a:pt x="657936" y="695375"/>
                </a:lnTo>
                <a:lnTo>
                  <a:pt x="614108" y="724103"/>
                </a:lnTo>
                <a:lnTo>
                  <a:pt x="569353" y="751814"/>
                </a:lnTo>
                <a:lnTo>
                  <a:pt x="523671" y="778357"/>
                </a:lnTo>
                <a:lnTo>
                  <a:pt x="477100" y="803605"/>
                </a:lnTo>
                <a:lnTo>
                  <a:pt x="430669" y="826871"/>
                </a:lnTo>
                <a:lnTo>
                  <a:pt x="384162" y="848258"/>
                </a:lnTo>
                <a:lnTo>
                  <a:pt x="337604" y="867778"/>
                </a:lnTo>
                <a:lnTo>
                  <a:pt x="291033" y="885418"/>
                </a:lnTo>
                <a:lnTo>
                  <a:pt x="244475" y="901166"/>
                </a:lnTo>
                <a:lnTo>
                  <a:pt x="197954" y="915022"/>
                </a:lnTo>
                <a:lnTo>
                  <a:pt x="151511" y="926985"/>
                </a:lnTo>
                <a:lnTo>
                  <a:pt x="105194" y="937044"/>
                </a:lnTo>
                <a:lnTo>
                  <a:pt x="59004" y="945197"/>
                </a:lnTo>
                <a:lnTo>
                  <a:pt x="10718" y="948829"/>
                </a:lnTo>
                <a:lnTo>
                  <a:pt x="1447" y="948105"/>
                </a:lnTo>
                <a:lnTo>
                  <a:pt x="0" y="948105"/>
                </a:lnTo>
                <a:lnTo>
                  <a:pt x="0" y="970178"/>
                </a:lnTo>
                <a:lnTo>
                  <a:pt x="11430" y="970394"/>
                </a:lnTo>
                <a:lnTo>
                  <a:pt x="22707" y="970178"/>
                </a:lnTo>
                <a:lnTo>
                  <a:pt x="23672" y="970178"/>
                </a:lnTo>
                <a:lnTo>
                  <a:pt x="62077" y="966508"/>
                </a:lnTo>
                <a:lnTo>
                  <a:pt x="109054" y="958291"/>
                </a:lnTo>
                <a:lnTo>
                  <a:pt x="152781" y="948829"/>
                </a:lnTo>
                <a:lnTo>
                  <a:pt x="156146" y="948105"/>
                </a:lnTo>
                <a:lnTo>
                  <a:pt x="203352" y="935964"/>
                </a:lnTo>
                <a:lnTo>
                  <a:pt x="250621" y="921893"/>
                </a:lnTo>
                <a:lnTo>
                  <a:pt x="297916" y="905878"/>
                </a:lnTo>
                <a:lnTo>
                  <a:pt x="345224" y="887945"/>
                </a:lnTo>
                <a:lnTo>
                  <a:pt x="392506" y="868108"/>
                </a:lnTo>
                <a:lnTo>
                  <a:pt x="439724" y="846378"/>
                </a:lnTo>
                <a:lnTo>
                  <a:pt x="486854" y="822756"/>
                </a:lnTo>
                <a:lnTo>
                  <a:pt x="533895" y="797306"/>
                </a:lnTo>
                <a:lnTo>
                  <a:pt x="579996" y="770547"/>
                </a:lnTo>
                <a:lnTo>
                  <a:pt x="625157" y="742607"/>
                </a:lnTo>
                <a:lnTo>
                  <a:pt x="669378" y="713651"/>
                </a:lnTo>
                <a:lnTo>
                  <a:pt x="712647" y="683818"/>
                </a:lnTo>
                <a:lnTo>
                  <a:pt x="754951" y="653237"/>
                </a:lnTo>
                <a:lnTo>
                  <a:pt x="796302" y="622084"/>
                </a:lnTo>
                <a:lnTo>
                  <a:pt x="836663" y="590486"/>
                </a:lnTo>
                <a:lnTo>
                  <a:pt x="876058" y="558596"/>
                </a:lnTo>
                <a:lnTo>
                  <a:pt x="914450" y="526554"/>
                </a:lnTo>
                <a:lnTo>
                  <a:pt x="951865" y="494512"/>
                </a:lnTo>
                <a:lnTo>
                  <a:pt x="988263" y="462622"/>
                </a:lnTo>
                <a:lnTo>
                  <a:pt x="1023658" y="431012"/>
                </a:lnTo>
                <a:lnTo>
                  <a:pt x="1058037" y="399859"/>
                </a:lnTo>
                <a:lnTo>
                  <a:pt x="1128483" y="335305"/>
                </a:lnTo>
                <a:lnTo>
                  <a:pt x="1165733" y="301688"/>
                </a:lnTo>
                <a:lnTo>
                  <a:pt x="1203579" y="268490"/>
                </a:lnTo>
                <a:lnTo>
                  <a:pt x="1242174" y="236093"/>
                </a:lnTo>
                <a:lnTo>
                  <a:pt x="1263129" y="219506"/>
                </a:lnTo>
                <a:lnTo>
                  <a:pt x="6972287" y="219506"/>
                </a:lnTo>
                <a:lnTo>
                  <a:pt x="6972287" y="20045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2474" y="781208"/>
            <a:ext cx="242633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 spc="-10"/>
              <a:t>Portfolio</a:t>
            </a:r>
            <a:endParaRPr sz="4950"/>
          </a:p>
        </p:txBody>
      </p:sp>
      <p:sp>
        <p:nvSpPr>
          <p:cNvPr id="4" name="object 4" descr=""/>
          <p:cNvSpPr txBox="1"/>
          <p:nvPr/>
        </p:nvSpPr>
        <p:spPr>
          <a:xfrm>
            <a:off x="2897695" y="1830215"/>
            <a:ext cx="1172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332C2C"/>
                </a:solidFill>
                <a:latin typeface="Century Gothic"/>
                <a:cs typeface="Century Gothic"/>
              </a:rPr>
              <a:t>Gaoxiang </a:t>
            </a:r>
            <a:r>
              <a:rPr dirty="0" sz="1200" spc="-20">
                <a:solidFill>
                  <a:srgbClr val="332C2C"/>
                </a:solidFill>
                <a:latin typeface="Century Gothic"/>
                <a:cs typeface="Century Gothic"/>
              </a:rPr>
              <a:t>Zhao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3006851"/>
            <a:ext cx="6972300" cy="909319"/>
          </a:xfrm>
          <a:custGeom>
            <a:avLst/>
            <a:gdLst/>
            <a:ahLst/>
            <a:cxnLst/>
            <a:rect l="l" t="t" r="r" b="b"/>
            <a:pathLst>
              <a:path w="6972300" h="909320">
                <a:moveTo>
                  <a:pt x="6972287" y="0"/>
                </a:moveTo>
                <a:lnTo>
                  <a:pt x="6970242" y="0"/>
                </a:lnTo>
                <a:lnTo>
                  <a:pt x="6958533" y="889"/>
                </a:lnTo>
                <a:lnTo>
                  <a:pt x="6886473" y="13589"/>
                </a:lnTo>
                <a:lnTo>
                  <a:pt x="6837629" y="25463"/>
                </a:lnTo>
                <a:lnTo>
                  <a:pt x="6788721" y="39624"/>
                </a:lnTo>
                <a:lnTo>
                  <a:pt x="6739788" y="56070"/>
                </a:lnTo>
                <a:lnTo>
                  <a:pt x="6690868" y="74752"/>
                </a:lnTo>
                <a:lnTo>
                  <a:pt x="6642011" y="95681"/>
                </a:lnTo>
                <a:lnTo>
                  <a:pt x="6593256" y="118846"/>
                </a:lnTo>
                <a:lnTo>
                  <a:pt x="6544640" y="144208"/>
                </a:lnTo>
                <a:lnTo>
                  <a:pt x="6498285" y="170459"/>
                </a:lnTo>
                <a:lnTo>
                  <a:pt x="6452959" y="198107"/>
                </a:lnTo>
                <a:lnTo>
                  <a:pt x="6408648" y="226961"/>
                </a:lnTo>
                <a:lnTo>
                  <a:pt x="6365380" y="256870"/>
                </a:lnTo>
                <a:lnTo>
                  <a:pt x="6323152" y="287655"/>
                </a:lnTo>
                <a:lnTo>
                  <a:pt x="6281966" y="319138"/>
                </a:lnTo>
                <a:lnTo>
                  <a:pt x="6241834" y="351155"/>
                </a:lnTo>
                <a:lnTo>
                  <a:pt x="6202756" y="383552"/>
                </a:lnTo>
                <a:lnTo>
                  <a:pt x="6164732" y="416140"/>
                </a:lnTo>
                <a:lnTo>
                  <a:pt x="6127775" y="448767"/>
                </a:lnTo>
                <a:lnTo>
                  <a:pt x="6091898" y="481253"/>
                </a:lnTo>
                <a:lnTo>
                  <a:pt x="6057100" y="513422"/>
                </a:lnTo>
                <a:lnTo>
                  <a:pt x="6023368" y="545122"/>
                </a:lnTo>
                <a:lnTo>
                  <a:pt x="5954471" y="610565"/>
                </a:lnTo>
                <a:lnTo>
                  <a:pt x="5915622" y="646772"/>
                </a:lnTo>
                <a:lnTo>
                  <a:pt x="5875972" y="682345"/>
                </a:lnTo>
                <a:lnTo>
                  <a:pt x="5843727" y="709663"/>
                </a:lnTo>
                <a:lnTo>
                  <a:pt x="0" y="709663"/>
                </a:lnTo>
                <a:lnTo>
                  <a:pt x="0" y="728713"/>
                </a:lnTo>
                <a:lnTo>
                  <a:pt x="5820118" y="728713"/>
                </a:lnTo>
                <a:lnTo>
                  <a:pt x="5793498" y="749579"/>
                </a:lnTo>
                <a:lnTo>
                  <a:pt x="5750255" y="780224"/>
                </a:lnTo>
                <a:lnTo>
                  <a:pt x="5705399" y="808228"/>
                </a:lnTo>
                <a:lnTo>
                  <a:pt x="5663920" y="830910"/>
                </a:lnTo>
                <a:lnTo>
                  <a:pt x="5620575" y="851776"/>
                </a:lnTo>
                <a:lnTo>
                  <a:pt x="5575262" y="870839"/>
                </a:lnTo>
                <a:lnTo>
                  <a:pt x="5527878" y="888149"/>
                </a:lnTo>
                <a:lnTo>
                  <a:pt x="5478335" y="903744"/>
                </a:lnTo>
                <a:lnTo>
                  <a:pt x="5459425" y="908824"/>
                </a:lnTo>
                <a:lnTo>
                  <a:pt x="5528551" y="908824"/>
                </a:lnTo>
                <a:lnTo>
                  <a:pt x="5582666" y="889330"/>
                </a:lnTo>
                <a:lnTo>
                  <a:pt x="5628792" y="869899"/>
                </a:lnTo>
                <a:lnTo>
                  <a:pt x="5672963" y="848652"/>
                </a:lnTo>
                <a:lnTo>
                  <a:pt x="5715254" y="825525"/>
                </a:lnTo>
                <a:lnTo>
                  <a:pt x="5760910" y="796963"/>
                </a:lnTo>
                <a:lnTo>
                  <a:pt x="5804814" y="765835"/>
                </a:lnTo>
                <a:lnTo>
                  <a:pt x="5847219" y="732624"/>
                </a:lnTo>
                <a:lnTo>
                  <a:pt x="5851830" y="728713"/>
                </a:lnTo>
                <a:lnTo>
                  <a:pt x="6972287" y="728713"/>
                </a:lnTo>
                <a:lnTo>
                  <a:pt x="6972287" y="709663"/>
                </a:lnTo>
                <a:lnTo>
                  <a:pt x="5874334" y="709663"/>
                </a:lnTo>
                <a:lnTo>
                  <a:pt x="5888342" y="697801"/>
                </a:lnTo>
                <a:lnTo>
                  <a:pt x="5928423" y="661885"/>
                </a:lnTo>
                <a:lnTo>
                  <a:pt x="5967666" y="625335"/>
                </a:lnTo>
                <a:lnTo>
                  <a:pt x="6036869" y="559600"/>
                </a:lnTo>
                <a:lnTo>
                  <a:pt x="6070384" y="528116"/>
                </a:lnTo>
                <a:lnTo>
                  <a:pt x="6104966" y="496176"/>
                </a:lnTo>
                <a:lnTo>
                  <a:pt x="6140602" y="463931"/>
                </a:lnTo>
                <a:lnTo>
                  <a:pt x="6177292" y="431546"/>
                </a:lnTo>
                <a:lnTo>
                  <a:pt x="6215037" y="399199"/>
                </a:lnTo>
                <a:lnTo>
                  <a:pt x="6253823" y="367055"/>
                </a:lnTo>
                <a:lnTo>
                  <a:pt x="6293650" y="335292"/>
                </a:lnTo>
                <a:lnTo>
                  <a:pt x="6334493" y="304050"/>
                </a:lnTo>
                <a:lnTo>
                  <a:pt x="6376378" y="273507"/>
                </a:lnTo>
                <a:lnTo>
                  <a:pt x="6419266" y="243852"/>
                </a:lnTo>
                <a:lnTo>
                  <a:pt x="6463182" y="215226"/>
                </a:lnTo>
                <a:lnTo>
                  <a:pt x="6508089" y="187794"/>
                </a:lnTo>
                <a:lnTo>
                  <a:pt x="6554000" y="161747"/>
                </a:lnTo>
                <a:lnTo>
                  <a:pt x="6601892" y="136766"/>
                </a:lnTo>
                <a:lnTo>
                  <a:pt x="6649898" y="113982"/>
                </a:lnTo>
                <a:lnTo>
                  <a:pt x="6698005" y="93395"/>
                </a:lnTo>
                <a:lnTo>
                  <a:pt x="6746164" y="75006"/>
                </a:lnTo>
                <a:lnTo>
                  <a:pt x="6794322" y="58826"/>
                </a:lnTo>
                <a:lnTo>
                  <a:pt x="6842455" y="44881"/>
                </a:lnTo>
                <a:lnTo>
                  <a:pt x="6890499" y="33159"/>
                </a:lnTo>
                <a:lnTo>
                  <a:pt x="6938416" y="23672"/>
                </a:lnTo>
                <a:lnTo>
                  <a:pt x="6972287" y="20828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02867" y="2793392"/>
            <a:ext cx="416242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Cambria"/>
                <a:cs typeface="Cambria"/>
              </a:rPr>
              <a:t>For</a:t>
            </a:r>
            <a:r>
              <a:rPr dirty="0" sz="1500" spc="13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application</a:t>
            </a:r>
            <a:r>
              <a:rPr dirty="0" sz="1500" spc="13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to</a:t>
            </a:r>
            <a:r>
              <a:rPr dirty="0" sz="1500" spc="135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the</a:t>
            </a:r>
            <a:r>
              <a:rPr dirty="0" sz="1500" spc="13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Dartmouth</a:t>
            </a:r>
            <a:r>
              <a:rPr dirty="0" sz="1500" spc="135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MSDA</a:t>
            </a:r>
            <a:r>
              <a:rPr dirty="0" sz="1500" spc="13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program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9197" y="3284926"/>
            <a:ext cx="97281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Two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crescents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4457" y="196615"/>
            <a:ext cx="3802379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/>
              <a:t>Different</a:t>
            </a:r>
            <a:r>
              <a:rPr dirty="0" sz="2600" spc="175"/>
              <a:t> </a:t>
            </a:r>
            <a:r>
              <a:rPr dirty="0" sz="2600"/>
              <a:t>Aperture</a:t>
            </a:r>
            <a:r>
              <a:rPr dirty="0" sz="2600" spc="180"/>
              <a:t> </a:t>
            </a:r>
            <a:r>
              <a:rPr dirty="0" sz="2600" spc="-10"/>
              <a:t>Shapes</a:t>
            </a:r>
            <a:endParaRPr sz="26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736" y="747200"/>
            <a:ext cx="2438246" cy="243824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120" y="747533"/>
            <a:ext cx="2438247" cy="243824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041036" y="3285020"/>
            <a:ext cx="3003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Slits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25"/>
              </a:spcBef>
            </a:pPr>
            <a:r>
              <a:rPr dirty="0"/>
              <a:t>My</a:t>
            </a:r>
            <a:r>
              <a:rPr dirty="0" spc="114"/>
              <a:t> </a:t>
            </a:r>
            <a:r>
              <a:rPr dirty="0" spc="-25"/>
              <a:t>Wallpaper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82912" y="870705"/>
            <a:ext cx="810895" cy="836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114">
                <a:solidFill>
                  <a:srgbClr val="332C2C"/>
                </a:solidFill>
                <a:latin typeface="Cambria"/>
                <a:cs typeface="Cambria"/>
              </a:rPr>
              <a:t>03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715804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37"/>
                </a:lnTo>
                <a:lnTo>
                  <a:pt x="6972287" y="19037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87164" y="944797"/>
            <a:ext cx="2658110" cy="21285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409575">
              <a:lnSpc>
                <a:spcPct val="101200"/>
              </a:lnSpc>
              <a:spcBef>
                <a:spcPts val="85"/>
              </a:spcBef>
            </a:pP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desktop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wallpaper,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synthesized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Xeno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Renderer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during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its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early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development.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At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that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time,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was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testing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the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correctness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70">
                <a:solidFill>
                  <a:srgbClr val="332C2C"/>
                </a:solidFill>
                <a:latin typeface="Century Gothic"/>
                <a:cs typeface="Century Gothic"/>
              </a:rPr>
              <a:t>C++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vector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math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library</a:t>
            </a:r>
            <a:r>
              <a:rPr dirty="0" sz="1050" spc="5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-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had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written.</a:t>
            </a:r>
            <a:endParaRPr sz="1050">
              <a:latin typeface="Century Gothic"/>
              <a:cs typeface="Century Gothic"/>
            </a:endParaRPr>
          </a:p>
          <a:p>
            <a:pPr marL="12700" marR="193040">
              <a:lnSpc>
                <a:spcPct val="101200"/>
              </a:lnSpc>
              <a:spcBef>
                <a:spcPts val="127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After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weird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combination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vector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math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operations,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I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output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XYZ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coordinates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resulting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vector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to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RGB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channels,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producing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this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colorful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image.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8663" y="3048523"/>
            <a:ext cx="21443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2D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continuum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spectrum.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66" y="957323"/>
            <a:ext cx="3533622" cy="19887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34157" y="306216"/>
            <a:ext cx="1483360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0"/>
              <a:t>Wallpaper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63671" y="543464"/>
            <a:ext cx="2907030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21285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Here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proﬁle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picture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social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media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platforms,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also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created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Xeno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Renderer.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image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differs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from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previous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by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not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including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radial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distribution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function.</a:t>
            </a:r>
            <a:endParaRPr sz="1050">
              <a:latin typeface="Century Gothic"/>
              <a:cs typeface="Century Gothic"/>
            </a:endParaRPr>
          </a:p>
          <a:p>
            <a:pPr marL="12700" marR="6350">
              <a:lnSpc>
                <a:spcPct val="101200"/>
              </a:lnSpc>
              <a:spcBef>
                <a:spcPts val="127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Below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332C2C"/>
                </a:solidFill>
                <a:latin typeface="Century Gothic"/>
                <a:cs typeface="Century Gothic"/>
              </a:rPr>
              <a:t>code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snippet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used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generate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image.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52" y="461614"/>
            <a:ext cx="2933547" cy="298102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5880" y="1937861"/>
            <a:ext cx="3485997" cy="1504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Interior</a:t>
            </a:r>
            <a:r>
              <a:rPr dirty="0" spc="300"/>
              <a:t> </a:t>
            </a:r>
            <a:r>
              <a:rPr dirty="0" spc="60"/>
              <a:t>Design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80829" y="870705"/>
            <a:ext cx="815340" cy="836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130">
                <a:solidFill>
                  <a:srgbClr val="332C2C"/>
                </a:solidFill>
                <a:latin typeface="Cambria"/>
                <a:cs typeface="Cambria"/>
              </a:rPr>
              <a:t>04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715804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37"/>
                </a:lnTo>
                <a:lnTo>
                  <a:pt x="6972287" y="19037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5170" y="720375"/>
            <a:ext cx="3659504" cy="24523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02565">
              <a:lnSpc>
                <a:spcPct val="101200"/>
              </a:lnSpc>
              <a:spcBef>
                <a:spcPts val="85"/>
              </a:spcBef>
            </a:pP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When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was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child,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dreamed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having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spacious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home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creating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beautiful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interior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designs.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That's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reasons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choose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study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rendering.</a:t>
            </a:r>
            <a:endParaRPr sz="1050">
              <a:latin typeface="Century Gothic"/>
              <a:cs typeface="Century Gothic"/>
            </a:endParaRPr>
          </a:p>
          <a:p>
            <a:pPr marL="12700" marR="33655">
              <a:lnSpc>
                <a:spcPct val="101200"/>
              </a:lnSpc>
              <a:spcBef>
                <a:spcPts val="127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Fortunately,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during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internship,</a:t>
            </a:r>
            <a:r>
              <a:rPr dirty="0" sz="1050" spc="1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had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opportunity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develop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engine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speciﬁcally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for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interior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design.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meantime,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also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used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this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engine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create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some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own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designs.</a:t>
            </a:r>
            <a:endParaRPr sz="1050">
              <a:latin typeface="Century Gothic"/>
              <a:cs typeface="Century Gothic"/>
            </a:endParaRPr>
          </a:p>
          <a:p>
            <a:pPr marL="12700" marR="6350">
              <a:lnSpc>
                <a:spcPct val="101200"/>
              </a:lnSpc>
              <a:spcBef>
                <a:spcPts val="127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KooEngine,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as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designer-friendly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commercial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engine,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doesn't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require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manual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conﬁguration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scene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ﬁles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like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engines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used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computer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graphics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research.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Instead,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designers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45">
                <a:solidFill>
                  <a:srgbClr val="332C2C"/>
                </a:solidFill>
                <a:latin typeface="Century Gothic"/>
                <a:cs typeface="Century Gothic"/>
              </a:rPr>
              <a:t>can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directly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40">
                <a:solidFill>
                  <a:srgbClr val="332C2C"/>
                </a:solidFill>
                <a:latin typeface="Century Gothic"/>
                <a:cs typeface="Century Gothic"/>
              </a:rPr>
              <a:t>place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lights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objects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using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drag-and-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drop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interface.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allows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to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more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efﬁciently.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50" y="370645"/>
            <a:ext cx="2371572" cy="31621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12488" y="1044212"/>
            <a:ext cx="2788920" cy="18046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55270">
              <a:lnSpc>
                <a:spcPct val="101200"/>
              </a:lnSpc>
              <a:spcBef>
                <a:spcPts val="85"/>
              </a:spcBef>
            </a:pP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dream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living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room,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with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sunlight,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piano,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enough </a:t>
            </a:r>
            <a:r>
              <a:rPr dirty="0" sz="1050" spc="-40">
                <a:solidFill>
                  <a:srgbClr val="332C2C"/>
                </a:solidFill>
                <a:latin typeface="Century Gothic"/>
                <a:cs typeface="Century Gothic"/>
              </a:rPr>
              <a:t>space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for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kids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play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around.</a:t>
            </a:r>
            <a:endParaRPr sz="1050">
              <a:latin typeface="Century Gothic"/>
              <a:cs typeface="Century Gothic"/>
            </a:endParaRPr>
          </a:p>
          <a:p>
            <a:pPr marL="12700" marR="60960">
              <a:lnSpc>
                <a:spcPct val="101200"/>
              </a:lnSpc>
              <a:spcBef>
                <a:spcPts val="1275"/>
              </a:spcBef>
            </a:pP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Thanks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rich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templates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model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library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engine,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was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able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render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such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complete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home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design.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0"/>
              </a:spcBef>
            </a:pP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It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also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60">
                <a:solidFill>
                  <a:srgbClr val="332C2C"/>
                </a:solidFill>
                <a:latin typeface="Century Gothic"/>
                <a:cs typeface="Century Gothic"/>
              </a:rPr>
              <a:t>gave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conﬁdence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motivation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continue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pursuing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path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digital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arts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design.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02524" y="3130443"/>
            <a:ext cx="14706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future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living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room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40" y="957690"/>
            <a:ext cx="3533622" cy="19887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4376" y="306216"/>
            <a:ext cx="1842770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/>
              <a:t>Living</a:t>
            </a:r>
            <a:r>
              <a:rPr dirty="0" sz="2600" spc="210"/>
              <a:t> </a:t>
            </a:r>
            <a:r>
              <a:rPr dirty="0" sz="2600" spc="-20"/>
              <a:t>Room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66"/>
            <a:ext cx="6972300" cy="970915"/>
          </a:xfrm>
          <a:custGeom>
            <a:avLst/>
            <a:gdLst/>
            <a:ahLst/>
            <a:cxnLst/>
            <a:rect l="l" t="t" r="r" b="b"/>
            <a:pathLst>
              <a:path w="6972300" h="970915">
                <a:moveTo>
                  <a:pt x="6972287" y="200456"/>
                </a:moveTo>
                <a:lnTo>
                  <a:pt x="1287653" y="200456"/>
                </a:lnTo>
                <a:lnTo>
                  <a:pt x="1322146" y="175158"/>
                </a:lnTo>
                <a:lnTo>
                  <a:pt x="1363827" y="147370"/>
                </a:lnTo>
                <a:lnTo>
                  <a:pt x="1406804" y="121843"/>
                </a:lnTo>
                <a:lnTo>
                  <a:pt x="1446314" y="101003"/>
                </a:lnTo>
                <a:lnTo>
                  <a:pt x="1487309" y="81711"/>
                </a:lnTo>
                <a:lnTo>
                  <a:pt x="1529918" y="63931"/>
                </a:lnTo>
                <a:lnTo>
                  <a:pt x="1574152" y="47637"/>
                </a:lnTo>
                <a:lnTo>
                  <a:pt x="1620126" y="32829"/>
                </a:lnTo>
                <a:lnTo>
                  <a:pt x="1667891" y="19443"/>
                </a:lnTo>
                <a:lnTo>
                  <a:pt x="1717535" y="7480"/>
                </a:lnTo>
                <a:lnTo>
                  <a:pt x="1754073" y="0"/>
                </a:lnTo>
                <a:lnTo>
                  <a:pt x="1657502" y="0"/>
                </a:lnTo>
                <a:lnTo>
                  <a:pt x="1613750" y="12255"/>
                </a:lnTo>
                <a:lnTo>
                  <a:pt x="1566976" y="27343"/>
                </a:lnTo>
                <a:lnTo>
                  <a:pt x="1521942" y="43929"/>
                </a:lnTo>
                <a:lnTo>
                  <a:pt x="1478584" y="62039"/>
                </a:lnTo>
                <a:lnTo>
                  <a:pt x="1436801" y="81711"/>
                </a:lnTo>
                <a:lnTo>
                  <a:pt x="1396504" y="102958"/>
                </a:lnTo>
                <a:lnTo>
                  <a:pt x="1352753" y="128993"/>
                </a:lnTo>
                <a:lnTo>
                  <a:pt x="1310411" y="157251"/>
                </a:lnTo>
                <a:lnTo>
                  <a:pt x="1269339" y="187350"/>
                </a:lnTo>
                <a:lnTo>
                  <a:pt x="1252753" y="200456"/>
                </a:lnTo>
                <a:lnTo>
                  <a:pt x="0" y="200456"/>
                </a:lnTo>
                <a:lnTo>
                  <a:pt x="0" y="219506"/>
                </a:lnTo>
                <a:lnTo>
                  <a:pt x="1228686" y="219506"/>
                </a:lnTo>
                <a:lnTo>
                  <a:pt x="1190332" y="251675"/>
                </a:lnTo>
                <a:lnTo>
                  <a:pt x="1152093" y="285191"/>
                </a:lnTo>
                <a:lnTo>
                  <a:pt x="1114488" y="319138"/>
                </a:lnTo>
                <a:lnTo>
                  <a:pt x="1043736" y="383946"/>
                </a:lnTo>
                <a:lnTo>
                  <a:pt x="1009573" y="414896"/>
                </a:lnTo>
                <a:lnTo>
                  <a:pt x="974407" y="446278"/>
                </a:lnTo>
                <a:lnTo>
                  <a:pt x="938250" y="477939"/>
                </a:lnTo>
                <a:lnTo>
                  <a:pt x="901103" y="509739"/>
                </a:lnTo>
                <a:lnTo>
                  <a:pt x="862977" y="541540"/>
                </a:lnTo>
                <a:lnTo>
                  <a:pt x="823887" y="573176"/>
                </a:lnTo>
                <a:lnTo>
                  <a:pt x="783818" y="604532"/>
                </a:lnTo>
                <a:lnTo>
                  <a:pt x="742810" y="635444"/>
                </a:lnTo>
                <a:lnTo>
                  <a:pt x="700849" y="665772"/>
                </a:lnTo>
                <a:lnTo>
                  <a:pt x="657936" y="695375"/>
                </a:lnTo>
                <a:lnTo>
                  <a:pt x="614108" y="724103"/>
                </a:lnTo>
                <a:lnTo>
                  <a:pt x="569353" y="751814"/>
                </a:lnTo>
                <a:lnTo>
                  <a:pt x="523671" y="778357"/>
                </a:lnTo>
                <a:lnTo>
                  <a:pt x="477100" y="803605"/>
                </a:lnTo>
                <a:lnTo>
                  <a:pt x="430669" y="826871"/>
                </a:lnTo>
                <a:lnTo>
                  <a:pt x="384162" y="848258"/>
                </a:lnTo>
                <a:lnTo>
                  <a:pt x="337604" y="867778"/>
                </a:lnTo>
                <a:lnTo>
                  <a:pt x="291033" y="885418"/>
                </a:lnTo>
                <a:lnTo>
                  <a:pt x="244475" y="901166"/>
                </a:lnTo>
                <a:lnTo>
                  <a:pt x="197954" y="915022"/>
                </a:lnTo>
                <a:lnTo>
                  <a:pt x="151511" y="926985"/>
                </a:lnTo>
                <a:lnTo>
                  <a:pt x="105194" y="937044"/>
                </a:lnTo>
                <a:lnTo>
                  <a:pt x="59004" y="945197"/>
                </a:lnTo>
                <a:lnTo>
                  <a:pt x="10718" y="948829"/>
                </a:lnTo>
                <a:lnTo>
                  <a:pt x="1447" y="948105"/>
                </a:lnTo>
                <a:lnTo>
                  <a:pt x="0" y="948105"/>
                </a:lnTo>
                <a:lnTo>
                  <a:pt x="0" y="970178"/>
                </a:lnTo>
                <a:lnTo>
                  <a:pt x="11430" y="970394"/>
                </a:lnTo>
                <a:lnTo>
                  <a:pt x="22707" y="970178"/>
                </a:lnTo>
                <a:lnTo>
                  <a:pt x="23672" y="970178"/>
                </a:lnTo>
                <a:lnTo>
                  <a:pt x="62077" y="966508"/>
                </a:lnTo>
                <a:lnTo>
                  <a:pt x="109054" y="958291"/>
                </a:lnTo>
                <a:lnTo>
                  <a:pt x="152781" y="948829"/>
                </a:lnTo>
                <a:lnTo>
                  <a:pt x="156146" y="948105"/>
                </a:lnTo>
                <a:lnTo>
                  <a:pt x="203352" y="935964"/>
                </a:lnTo>
                <a:lnTo>
                  <a:pt x="250621" y="921893"/>
                </a:lnTo>
                <a:lnTo>
                  <a:pt x="297916" y="905878"/>
                </a:lnTo>
                <a:lnTo>
                  <a:pt x="345224" y="887945"/>
                </a:lnTo>
                <a:lnTo>
                  <a:pt x="392506" y="868108"/>
                </a:lnTo>
                <a:lnTo>
                  <a:pt x="439724" y="846378"/>
                </a:lnTo>
                <a:lnTo>
                  <a:pt x="486854" y="822756"/>
                </a:lnTo>
                <a:lnTo>
                  <a:pt x="533895" y="797306"/>
                </a:lnTo>
                <a:lnTo>
                  <a:pt x="579996" y="770547"/>
                </a:lnTo>
                <a:lnTo>
                  <a:pt x="625157" y="742607"/>
                </a:lnTo>
                <a:lnTo>
                  <a:pt x="669378" y="713651"/>
                </a:lnTo>
                <a:lnTo>
                  <a:pt x="712647" y="683818"/>
                </a:lnTo>
                <a:lnTo>
                  <a:pt x="754951" y="653237"/>
                </a:lnTo>
                <a:lnTo>
                  <a:pt x="796302" y="622084"/>
                </a:lnTo>
                <a:lnTo>
                  <a:pt x="836663" y="590486"/>
                </a:lnTo>
                <a:lnTo>
                  <a:pt x="876058" y="558596"/>
                </a:lnTo>
                <a:lnTo>
                  <a:pt x="914450" y="526554"/>
                </a:lnTo>
                <a:lnTo>
                  <a:pt x="951865" y="494512"/>
                </a:lnTo>
                <a:lnTo>
                  <a:pt x="988263" y="462622"/>
                </a:lnTo>
                <a:lnTo>
                  <a:pt x="1023658" y="431012"/>
                </a:lnTo>
                <a:lnTo>
                  <a:pt x="1058037" y="399859"/>
                </a:lnTo>
                <a:lnTo>
                  <a:pt x="1128483" y="335305"/>
                </a:lnTo>
                <a:lnTo>
                  <a:pt x="1165733" y="301675"/>
                </a:lnTo>
                <a:lnTo>
                  <a:pt x="1203579" y="268490"/>
                </a:lnTo>
                <a:lnTo>
                  <a:pt x="1242174" y="236093"/>
                </a:lnTo>
                <a:lnTo>
                  <a:pt x="1263129" y="219506"/>
                </a:lnTo>
                <a:lnTo>
                  <a:pt x="6972287" y="219506"/>
                </a:lnTo>
                <a:lnTo>
                  <a:pt x="6972287" y="20045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9259" y="539146"/>
            <a:ext cx="3054350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 spc="-10"/>
              <a:t>Conclusion</a:t>
            </a:r>
            <a:endParaRPr sz="4950"/>
          </a:p>
        </p:txBody>
      </p:sp>
      <p:sp>
        <p:nvSpPr>
          <p:cNvPr id="4" name="object 4" descr=""/>
          <p:cNvSpPr/>
          <p:nvPr/>
        </p:nvSpPr>
        <p:spPr>
          <a:xfrm>
            <a:off x="0" y="3006851"/>
            <a:ext cx="6972300" cy="909319"/>
          </a:xfrm>
          <a:custGeom>
            <a:avLst/>
            <a:gdLst/>
            <a:ahLst/>
            <a:cxnLst/>
            <a:rect l="l" t="t" r="r" b="b"/>
            <a:pathLst>
              <a:path w="6972300" h="909320">
                <a:moveTo>
                  <a:pt x="6972287" y="0"/>
                </a:moveTo>
                <a:lnTo>
                  <a:pt x="6970242" y="0"/>
                </a:lnTo>
                <a:lnTo>
                  <a:pt x="6958533" y="889"/>
                </a:lnTo>
                <a:lnTo>
                  <a:pt x="6886473" y="13589"/>
                </a:lnTo>
                <a:lnTo>
                  <a:pt x="6837629" y="25463"/>
                </a:lnTo>
                <a:lnTo>
                  <a:pt x="6788721" y="39624"/>
                </a:lnTo>
                <a:lnTo>
                  <a:pt x="6739788" y="56070"/>
                </a:lnTo>
                <a:lnTo>
                  <a:pt x="6690868" y="74752"/>
                </a:lnTo>
                <a:lnTo>
                  <a:pt x="6642011" y="95681"/>
                </a:lnTo>
                <a:lnTo>
                  <a:pt x="6593256" y="118846"/>
                </a:lnTo>
                <a:lnTo>
                  <a:pt x="6544640" y="144208"/>
                </a:lnTo>
                <a:lnTo>
                  <a:pt x="6498285" y="170459"/>
                </a:lnTo>
                <a:lnTo>
                  <a:pt x="6452959" y="198107"/>
                </a:lnTo>
                <a:lnTo>
                  <a:pt x="6408648" y="226961"/>
                </a:lnTo>
                <a:lnTo>
                  <a:pt x="6365380" y="256870"/>
                </a:lnTo>
                <a:lnTo>
                  <a:pt x="6323152" y="287655"/>
                </a:lnTo>
                <a:lnTo>
                  <a:pt x="6281966" y="319138"/>
                </a:lnTo>
                <a:lnTo>
                  <a:pt x="6241834" y="351155"/>
                </a:lnTo>
                <a:lnTo>
                  <a:pt x="6202756" y="383552"/>
                </a:lnTo>
                <a:lnTo>
                  <a:pt x="6164732" y="416140"/>
                </a:lnTo>
                <a:lnTo>
                  <a:pt x="6127775" y="448767"/>
                </a:lnTo>
                <a:lnTo>
                  <a:pt x="6091898" y="481253"/>
                </a:lnTo>
                <a:lnTo>
                  <a:pt x="6057100" y="513422"/>
                </a:lnTo>
                <a:lnTo>
                  <a:pt x="6023368" y="545122"/>
                </a:lnTo>
                <a:lnTo>
                  <a:pt x="5954471" y="610565"/>
                </a:lnTo>
                <a:lnTo>
                  <a:pt x="5915622" y="646772"/>
                </a:lnTo>
                <a:lnTo>
                  <a:pt x="5875972" y="682345"/>
                </a:lnTo>
                <a:lnTo>
                  <a:pt x="5843727" y="709663"/>
                </a:lnTo>
                <a:lnTo>
                  <a:pt x="0" y="709663"/>
                </a:lnTo>
                <a:lnTo>
                  <a:pt x="0" y="728713"/>
                </a:lnTo>
                <a:lnTo>
                  <a:pt x="5820118" y="728713"/>
                </a:lnTo>
                <a:lnTo>
                  <a:pt x="5793498" y="749579"/>
                </a:lnTo>
                <a:lnTo>
                  <a:pt x="5750255" y="780224"/>
                </a:lnTo>
                <a:lnTo>
                  <a:pt x="5705399" y="808228"/>
                </a:lnTo>
                <a:lnTo>
                  <a:pt x="5663920" y="830910"/>
                </a:lnTo>
                <a:lnTo>
                  <a:pt x="5620575" y="851776"/>
                </a:lnTo>
                <a:lnTo>
                  <a:pt x="5575262" y="870839"/>
                </a:lnTo>
                <a:lnTo>
                  <a:pt x="5527878" y="888149"/>
                </a:lnTo>
                <a:lnTo>
                  <a:pt x="5478335" y="903744"/>
                </a:lnTo>
                <a:lnTo>
                  <a:pt x="5459425" y="908824"/>
                </a:lnTo>
                <a:lnTo>
                  <a:pt x="5528551" y="908824"/>
                </a:lnTo>
                <a:lnTo>
                  <a:pt x="5582666" y="889330"/>
                </a:lnTo>
                <a:lnTo>
                  <a:pt x="5628792" y="869899"/>
                </a:lnTo>
                <a:lnTo>
                  <a:pt x="5672963" y="848652"/>
                </a:lnTo>
                <a:lnTo>
                  <a:pt x="5715254" y="825525"/>
                </a:lnTo>
                <a:lnTo>
                  <a:pt x="5760910" y="796963"/>
                </a:lnTo>
                <a:lnTo>
                  <a:pt x="5804814" y="765835"/>
                </a:lnTo>
                <a:lnTo>
                  <a:pt x="5847219" y="732624"/>
                </a:lnTo>
                <a:lnTo>
                  <a:pt x="5851830" y="728713"/>
                </a:lnTo>
                <a:lnTo>
                  <a:pt x="6972287" y="728713"/>
                </a:lnTo>
                <a:lnTo>
                  <a:pt x="6972287" y="709663"/>
                </a:lnTo>
                <a:lnTo>
                  <a:pt x="5874334" y="709663"/>
                </a:lnTo>
                <a:lnTo>
                  <a:pt x="5888342" y="697801"/>
                </a:lnTo>
                <a:lnTo>
                  <a:pt x="5928423" y="661885"/>
                </a:lnTo>
                <a:lnTo>
                  <a:pt x="5967666" y="625335"/>
                </a:lnTo>
                <a:lnTo>
                  <a:pt x="6036869" y="559600"/>
                </a:lnTo>
                <a:lnTo>
                  <a:pt x="6070384" y="528116"/>
                </a:lnTo>
                <a:lnTo>
                  <a:pt x="6104966" y="496176"/>
                </a:lnTo>
                <a:lnTo>
                  <a:pt x="6140602" y="463931"/>
                </a:lnTo>
                <a:lnTo>
                  <a:pt x="6177292" y="431546"/>
                </a:lnTo>
                <a:lnTo>
                  <a:pt x="6215037" y="399199"/>
                </a:lnTo>
                <a:lnTo>
                  <a:pt x="6253823" y="367055"/>
                </a:lnTo>
                <a:lnTo>
                  <a:pt x="6293650" y="335292"/>
                </a:lnTo>
                <a:lnTo>
                  <a:pt x="6334493" y="304050"/>
                </a:lnTo>
                <a:lnTo>
                  <a:pt x="6376378" y="273507"/>
                </a:lnTo>
                <a:lnTo>
                  <a:pt x="6419266" y="243852"/>
                </a:lnTo>
                <a:lnTo>
                  <a:pt x="6463182" y="215226"/>
                </a:lnTo>
                <a:lnTo>
                  <a:pt x="6508089" y="187794"/>
                </a:lnTo>
                <a:lnTo>
                  <a:pt x="6554000" y="161747"/>
                </a:lnTo>
                <a:lnTo>
                  <a:pt x="6601892" y="136766"/>
                </a:lnTo>
                <a:lnTo>
                  <a:pt x="6649898" y="113982"/>
                </a:lnTo>
                <a:lnTo>
                  <a:pt x="6698005" y="93395"/>
                </a:lnTo>
                <a:lnTo>
                  <a:pt x="6746164" y="75006"/>
                </a:lnTo>
                <a:lnTo>
                  <a:pt x="6794322" y="58826"/>
                </a:lnTo>
                <a:lnTo>
                  <a:pt x="6842455" y="44881"/>
                </a:lnTo>
                <a:lnTo>
                  <a:pt x="6890499" y="33159"/>
                </a:lnTo>
                <a:lnTo>
                  <a:pt x="6938416" y="23672"/>
                </a:lnTo>
                <a:lnTo>
                  <a:pt x="6972287" y="20828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53931" y="1588547"/>
            <a:ext cx="4324985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2860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These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are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four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representative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works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choose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computer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graphics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digital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arts.</a:t>
            </a:r>
            <a:endParaRPr sz="1050">
              <a:latin typeface="Century Gothic"/>
              <a:cs typeface="Century Gothic"/>
            </a:endParaRPr>
          </a:p>
          <a:p>
            <a:pPr algn="just"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am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eager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join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Dartmouth's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MSDA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Program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study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graphics and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digital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arts.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Through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efforts,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aim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60">
                <a:solidFill>
                  <a:srgbClr val="332C2C"/>
                </a:solidFill>
                <a:latin typeface="Century Gothic"/>
                <a:cs typeface="Century Gothic"/>
              </a:rPr>
              <a:t>advance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research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in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computer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graphics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explore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its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applications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artistic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design.</a:t>
            </a:r>
            <a:endParaRPr sz="10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050">
              <a:latin typeface="Century Gothic"/>
              <a:cs typeface="Century Gothic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Thank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you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for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taking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time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review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my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application.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15" y="1461344"/>
            <a:ext cx="349250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/>
              <a:t>Thank</a:t>
            </a:r>
            <a:r>
              <a:rPr dirty="0" sz="5600" spc="175"/>
              <a:t> </a:t>
            </a:r>
            <a:r>
              <a:rPr dirty="0" sz="5600" spc="-35"/>
              <a:t>You!</a:t>
            </a:r>
            <a:endParaRPr sz="5600"/>
          </a:p>
        </p:txBody>
      </p:sp>
      <p:sp>
        <p:nvSpPr>
          <p:cNvPr id="3" name="object 3" descr=""/>
          <p:cNvSpPr/>
          <p:nvPr/>
        </p:nvSpPr>
        <p:spPr>
          <a:xfrm>
            <a:off x="0" y="3715791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446" y="425596"/>
            <a:ext cx="2701925" cy="44830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/>
              <a:t>Table</a:t>
            </a:r>
            <a:r>
              <a:rPr dirty="0" sz="2750" spc="25"/>
              <a:t> </a:t>
            </a:r>
            <a:r>
              <a:rPr dirty="0" sz="2750"/>
              <a:t>of</a:t>
            </a:r>
            <a:r>
              <a:rPr dirty="0" sz="2750" spc="25"/>
              <a:t> </a:t>
            </a:r>
            <a:r>
              <a:rPr dirty="0" sz="2750" spc="-10"/>
              <a:t>Contents</a:t>
            </a:r>
            <a:endParaRPr sz="2750"/>
          </a:p>
        </p:txBody>
      </p:sp>
      <p:sp>
        <p:nvSpPr>
          <p:cNvPr id="3" name="object 3" descr=""/>
          <p:cNvSpPr txBox="1"/>
          <p:nvPr/>
        </p:nvSpPr>
        <p:spPr>
          <a:xfrm>
            <a:off x="1511998" y="1028497"/>
            <a:ext cx="1382395" cy="22352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770"/>
              </a:spcBef>
            </a:pPr>
            <a:r>
              <a:rPr dirty="0" sz="2900" spc="-25">
                <a:solidFill>
                  <a:srgbClr val="332C2C"/>
                </a:solidFill>
                <a:latin typeface="Cambria"/>
                <a:cs typeface="Cambria"/>
              </a:rPr>
              <a:t>01</a:t>
            </a:r>
            <a:endParaRPr sz="2900">
              <a:latin typeface="Cambria"/>
              <a:cs typeface="Cambria"/>
            </a:endParaRPr>
          </a:p>
          <a:p>
            <a:pPr algn="ctr" marL="1905">
              <a:lnSpc>
                <a:spcPct val="100000"/>
              </a:lnSpc>
              <a:spcBef>
                <a:spcPts val="400"/>
              </a:spcBef>
            </a:pPr>
            <a:r>
              <a:rPr dirty="0" sz="1800">
                <a:solidFill>
                  <a:srgbClr val="332C2C"/>
                </a:solidFill>
                <a:latin typeface="Cambria"/>
                <a:cs typeface="Cambria"/>
              </a:rPr>
              <a:t>Ring</a:t>
            </a:r>
            <a:r>
              <a:rPr dirty="0" sz="1800" spc="13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332C2C"/>
                </a:solidFill>
                <a:latin typeface="Cambria"/>
                <a:cs typeface="Cambria"/>
              </a:rPr>
              <a:t>Caustics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Cambria"/>
              <a:cs typeface="Cambria"/>
            </a:endParaRPr>
          </a:p>
          <a:p>
            <a:pPr algn="ctr" marL="5080">
              <a:lnSpc>
                <a:spcPct val="100000"/>
              </a:lnSpc>
            </a:pPr>
            <a:r>
              <a:rPr dirty="0" sz="2900" spc="65">
                <a:solidFill>
                  <a:srgbClr val="332C2C"/>
                </a:solidFill>
                <a:latin typeface="Cambria"/>
                <a:cs typeface="Cambria"/>
              </a:rPr>
              <a:t>03</a:t>
            </a:r>
            <a:endParaRPr sz="2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solidFill>
                  <a:srgbClr val="332C2C"/>
                </a:solidFill>
                <a:latin typeface="Cambria"/>
                <a:cs typeface="Cambria"/>
              </a:rPr>
              <a:t>My</a:t>
            </a:r>
            <a:r>
              <a:rPr dirty="0" sz="1800" spc="1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332C2C"/>
                </a:solidFill>
                <a:latin typeface="Cambria"/>
                <a:cs typeface="Cambria"/>
              </a:rPr>
              <a:t>Wallpaper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790"/>
              </a:spcBef>
            </a:pPr>
            <a:r>
              <a:rPr dirty="0" spc="40"/>
              <a:t>02</a:t>
            </a:r>
          </a:p>
          <a:p>
            <a:pPr algn="ctr" marL="5080">
              <a:lnSpc>
                <a:spcPct val="100000"/>
              </a:lnSpc>
              <a:spcBef>
                <a:spcPts val="415"/>
              </a:spcBef>
            </a:pPr>
            <a:r>
              <a:rPr dirty="0" sz="1800" spc="-10"/>
              <a:t>Diffraction</a:t>
            </a:r>
            <a:endParaRPr sz="1800"/>
          </a:p>
          <a:p>
            <a:pPr>
              <a:lnSpc>
                <a:spcPct val="100000"/>
              </a:lnSpc>
            </a:pPr>
            <a:endParaRPr sz="180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800"/>
          </a:p>
          <a:p>
            <a:pPr algn="ctr">
              <a:lnSpc>
                <a:spcPct val="100000"/>
              </a:lnSpc>
            </a:pPr>
            <a:r>
              <a:rPr dirty="0" spc="75"/>
              <a:t>04</a:t>
            </a: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1800"/>
              <a:t>Interior</a:t>
            </a:r>
            <a:r>
              <a:rPr dirty="0" sz="1800" spc="80"/>
              <a:t> </a:t>
            </a:r>
            <a:r>
              <a:rPr dirty="0" sz="1800" spc="-10"/>
              <a:t>Design</a:t>
            </a:r>
            <a:endParaRPr sz="1800"/>
          </a:p>
        </p:txBody>
      </p:sp>
      <p:sp>
        <p:nvSpPr>
          <p:cNvPr id="5" name="object 5" descr=""/>
          <p:cNvSpPr/>
          <p:nvPr/>
        </p:nvSpPr>
        <p:spPr>
          <a:xfrm>
            <a:off x="0" y="209410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716464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25"/>
              </a:spcBef>
            </a:pPr>
            <a:r>
              <a:rPr dirty="0" spc="70"/>
              <a:t>Ring</a:t>
            </a:r>
            <a:r>
              <a:rPr dirty="0" spc="40"/>
              <a:t> </a:t>
            </a:r>
            <a:r>
              <a:rPr dirty="0" spc="50"/>
              <a:t>Caustics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2881" y="870705"/>
            <a:ext cx="690880" cy="836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-355">
                <a:solidFill>
                  <a:srgbClr val="332C2C"/>
                </a:solidFill>
                <a:latin typeface="Cambria"/>
                <a:cs typeface="Cambria"/>
              </a:rPr>
              <a:t>01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715804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37"/>
                </a:lnTo>
                <a:lnTo>
                  <a:pt x="6972287" y="19037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1924" y="1044212"/>
            <a:ext cx="6089650" cy="2377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390265" marR="7747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Recently,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interned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at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ZJU-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Kujiale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Joint Lab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65">
                <a:solidFill>
                  <a:srgbClr val="332C2C"/>
                </a:solidFill>
                <a:latin typeface="Century Gothic"/>
                <a:cs typeface="Century Gothic"/>
              </a:rPr>
              <a:t>CG&amp;AI,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lab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co-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directed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by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university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industry.</a:t>
            </a:r>
            <a:endParaRPr sz="1050">
              <a:latin typeface="Century Gothic"/>
              <a:cs typeface="Century Gothic"/>
            </a:endParaRPr>
          </a:p>
          <a:p>
            <a:pPr marL="3390265" marR="5080">
              <a:lnSpc>
                <a:spcPct val="101200"/>
              </a:lnSpc>
              <a:spcBef>
                <a:spcPts val="127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Kujiale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company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focused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interior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rendering,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its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product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KooEngine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actively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used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millions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of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designers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China.</a:t>
            </a:r>
            <a:endParaRPr sz="1050">
              <a:latin typeface="Century Gothic"/>
              <a:cs typeface="Century Gothic"/>
            </a:endParaRPr>
          </a:p>
          <a:p>
            <a:pPr marL="3390265" marR="146685">
              <a:lnSpc>
                <a:spcPct val="101200"/>
              </a:lnSpc>
              <a:spcBef>
                <a:spcPts val="1270"/>
              </a:spcBef>
            </a:pP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During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internship,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took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charge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of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project.</a:t>
            </a:r>
            <a:endParaRPr sz="10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50">
              <a:latin typeface="Century Gothic"/>
              <a:cs typeface="Century Gothic"/>
            </a:endParaRPr>
          </a:p>
          <a:p>
            <a:pPr marL="556895" marR="3422650" indent="-544830">
              <a:lnSpc>
                <a:spcPct val="107100"/>
              </a:lnSpc>
            </a:pP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Rings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rendered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using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path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tracing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only,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without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visible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66" y="957323"/>
            <a:ext cx="3533622" cy="19887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0273" y="306216"/>
            <a:ext cx="850900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40"/>
              <a:t>Rings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6042" y="823817"/>
            <a:ext cx="2779395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13664">
              <a:lnSpc>
                <a:spcPct val="101200"/>
              </a:lnSpc>
              <a:spcBef>
                <a:spcPts val="85"/>
              </a:spcBef>
            </a:pP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requirement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was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render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caustics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as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an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additional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feature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KooEngine,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without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modifying</a:t>
            </a:r>
            <a:r>
              <a:rPr dirty="0" sz="1050" spc="1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existing</a:t>
            </a:r>
            <a:r>
              <a:rPr dirty="0" sz="1050" spc="1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Path-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Tracing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pipeline.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implemented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separate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light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transport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algorithm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speciﬁcally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for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stored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results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channel.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6042" y="2281142"/>
            <a:ext cx="2693670" cy="1156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should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ﬁnish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within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0.5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seconds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meet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customer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requirements,</a:t>
            </a:r>
            <a:r>
              <a:rPr dirty="0" sz="1050" spc="1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making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complex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light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transport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algorithms</a:t>
            </a:r>
            <a:r>
              <a:rPr dirty="0" sz="1050" spc="1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like</a:t>
            </a:r>
            <a:r>
              <a:rPr dirty="0" sz="1050" spc="1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SPPM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impractical.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Therefore,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selection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algorithms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become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50">
                <a:solidFill>
                  <a:srgbClr val="332C2C"/>
                </a:solidFill>
                <a:latin typeface="Century Gothic"/>
                <a:cs typeface="Century Gothic"/>
              </a:rPr>
              <a:t>a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signiﬁcant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challenge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project.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63338" y="3067190"/>
            <a:ext cx="11645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channel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9968" y="957323"/>
            <a:ext cx="3533622" cy="198879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53220" y="306216"/>
            <a:ext cx="1245235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35"/>
              <a:t>Caustics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130810">
              <a:lnSpc>
                <a:spcPct val="101200"/>
              </a:lnSpc>
              <a:spcBef>
                <a:spcPts val="85"/>
              </a:spcBef>
            </a:pPr>
            <a:r>
              <a:rPr dirty="0"/>
              <a:t>Finally,</a:t>
            </a:r>
            <a:r>
              <a:rPr dirty="0" spc="45"/>
              <a:t> </a:t>
            </a:r>
            <a:r>
              <a:rPr dirty="0" spc="75"/>
              <a:t>I</a:t>
            </a:r>
            <a:r>
              <a:rPr dirty="0" spc="45"/>
              <a:t> </a:t>
            </a:r>
            <a:r>
              <a:rPr dirty="0"/>
              <a:t>resolved</a:t>
            </a:r>
            <a:r>
              <a:rPr dirty="0" spc="45"/>
              <a:t> </a:t>
            </a:r>
            <a:r>
              <a:rPr dirty="0" spc="70"/>
              <a:t>this</a:t>
            </a:r>
            <a:r>
              <a:rPr dirty="0" spc="45"/>
              <a:t> </a:t>
            </a:r>
            <a:r>
              <a:rPr dirty="0"/>
              <a:t>problem</a:t>
            </a:r>
            <a:r>
              <a:rPr dirty="0" spc="50"/>
              <a:t> </a:t>
            </a:r>
            <a:r>
              <a:rPr dirty="0" spc="55"/>
              <a:t>using</a:t>
            </a:r>
            <a:r>
              <a:rPr dirty="0" spc="45"/>
              <a:t> </a:t>
            </a:r>
            <a:r>
              <a:rPr dirty="0" spc="-50"/>
              <a:t>a </a:t>
            </a:r>
            <a:r>
              <a:rPr dirty="0"/>
              <a:t>screen-</a:t>
            </a:r>
            <a:r>
              <a:rPr dirty="0" spc="-40"/>
              <a:t>space</a:t>
            </a:r>
            <a:r>
              <a:rPr dirty="0" spc="80"/>
              <a:t> </a:t>
            </a:r>
            <a:r>
              <a:rPr dirty="0"/>
              <a:t>photon</a:t>
            </a:r>
            <a:r>
              <a:rPr dirty="0" spc="85"/>
              <a:t> </a:t>
            </a:r>
            <a:r>
              <a:rPr dirty="0"/>
              <a:t>mapping</a:t>
            </a:r>
            <a:r>
              <a:rPr dirty="0" spc="85"/>
              <a:t> </a:t>
            </a:r>
            <a:r>
              <a:rPr dirty="0" spc="-10"/>
              <a:t>method.</a:t>
            </a: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pc="70"/>
              <a:t>In</a:t>
            </a:r>
            <a:r>
              <a:rPr dirty="0" spc="40"/>
              <a:t> </a:t>
            </a:r>
            <a:r>
              <a:rPr dirty="0" spc="70"/>
              <a:t>this</a:t>
            </a:r>
            <a:r>
              <a:rPr dirty="0" spc="45"/>
              <a:t> </a:t>
            </a:r>
            <a:r>
              <a:rPr dirty="0"/>
              <a:t>method,</a:t>
            </a:r>
            <a:r>
              <a:rPr dirty="0" spc="40"/>
              <a:t> </a:t>
            </a:r>
            <a:r>
              <a:rPr dirty="0"/>
              <a:t>photons</a:t>
            </a:r>
            <a:r>
              <a:rPr dirty="0" spc="45"/>
              <a:t> </a:t>
            </a:r>
            <a:r>
              <a:rPr dirty="0" spc="-10"/>
              <a:t>are</a:t>
            </a:r>
            <a:r>
              <a:rPr dirty="0" spc="45"/>
              <a:t> </a:t>
            </a:r>
            <a:r>
              <a:rPr dirty="0"/>
              <a:t>emitted</a:t>
            </a:r>
            <a:r>
              <a:rPr dirty="0" spc="40"/>
              <a:t> </a:t>
            </a:r>
            <a:r>
              <a:rPr dirty="0" spc="-20"/>
              <a:t>from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50"/>
              <a:t>light</a:t>
            </a:r>
            <a:r>
              <a:rPr dirty="0" spc="-10"/>
              <a:t> </a:t>
            </a:r>
            <a:r>
              <a:rPr dirty="0"/>
              <a:t>source,</a:t>
            </a:r>
            <a:r>
              <a:rPr dirty="0" spc="-10"/>
              <a:t> bounce </a:t>
            </a:r>
            <a:r>
              <a:rPr dirty="0" spc="45"/>
              <a:t>multiple</a:t>
            </a:r>
            <a:r>
              <a:rPr dirty="0" spc="-10"/>
              <a:t> </a:t>
            </a:r>
            <a:r>
              <a:rPr dirty="0" spc="55"/>
              <a:t>times</a:t>
            </a:r>
            <a:r>
              <a:rPr dirty="0" spc="-5"/>
              <a:t> </a:t>
            </a:r>
            <a:r>
              <a:rPr dirty="0" spc="40"/>
              <a:t>in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20"/>
              <a:t>scene,</a:t>
            </a:r>
            <a:r>
              <a:rPr dirty="0" spc="-5"/>
              <a:t> </a:t>
            </a:r>
            <a:r>
              <a:rPr dirty="0" spc="-10"/>
              <a:t>and</a:t>
            </a:r>
            <a:r>
              <a:rPr dirty="0" spc="-5"/>
              <a:t> </a:t>
            </a:r>
            <a:r>
              <a:rPr dirty="0"/>
              <a:t>eventually</a:t>
            </a:r>
            <a:r>
              <a:rPr dirty="0" spc="-5"/>
              <a:t> </a:t>
            </a:r>
            <a:r>
              <a:rPr dirty="0" spc="-20"/>
              <a:t>reach</a:t>
            </a:r>
            <a:r>
              <a:rPr dirty="0" spc="-5"/>
              <a:t> </a:t>
            </a:r>
            <a:r>
              <a:rPr dirty="0" spc="-25"/>
              <a:t>the </a:t>
            </a:r>
            <a:r>
              <a:rPr dirty="0" spc="-10"/>
              <a:t>camera.</a:t>
            </a:r>
          </a:p>
          <a:p>
            <a:pPr marL="12700" marR="13335">
              <a:lnSpc>
                <a:spcPct val="101200"/>
              </a:lnSpc>
              <a:spcBef>
                <a:spcPts val="1270"/>
              </a:spcBef>
            </a:pPr>
            <a:r>
              <a:rPr dirty="0" spc="90"/>
              <a:t>This</a:t>
            </a:r>
            <a:r>
              <a:rPr dirty="0" spc="110"/>
              <a:t> </a:t>
            </a:r>
            <a:r>
              <a:rPr dirty="0" spc="80"/>
              <a:t>is</a:t>
            </a:r>
            <a:r>
              <a:rPr dirty="0" spc="114"/>
              <a:t> </a:t>
            </a:r>
            <a:r>
              <a:rPr dirty="0" spc="-100"/>
              <a:t>a</a:t>
            </a:r>
            <a:r>
              <a:rPr dirty="0" spc="114"/>
              <a:t> </a:t>
            </a:r>
            <a:r>
              <a:rPr dirty="0"/>
              <a:t>lightweight</a:t>
            </a:r>
            <a:r>
              <a:rPr dirty="0" spc="114"/>
              <a:t> </a:t>
            </a:r>
            <a:r>
              <a:rPr dirty="0"/>
              <a:t>algorithm,</a:t>
            </a:r>
            <a:r>
              <a:rPr dirty="0" spc="114"/>
              <a:t> </a:t>
            </a:r>
            <a:r>
              <a:rPr dirty="0" spc="-20"/>
              <a:t>well-</a:t>
            </a:r>
            <a:r>
              <a:rPr dirty="0" spc="500"/>
              <a:t> </a:t>
            </a:r>
            <a:r>
              <a:rPr dirty="0" spc="10"/>
              <a:t>suited</a:t>
            </a:r>
            <a:r>
              <a:rPr dirty="0" spc="65"/>
              <a:t> </a:t>
            </a:r>
            <a:r>
              <a:rPr dirty="0" spc="10"/>
              <a:t>to</a:t>
            </a:r>
            <a:r>
              <a:rPr dirty="0" spc="65"/>
              <a:t> </a:t>
            </a:r>
            <a:r>
              <a:rPr dirty="0" spc="10"/>
              <a:t>GPU</a:t>
            </a:r>
            <a:r>
              <a:rPr dirty="0" spc="65"/>
              <a:t> </a:t>
            </a:r>
            <a:r>
              <a:rPr dirty="0" spc="10"/>
              <a:t>implementation.</a:t>
            </a:r>
            <a:r>
              <a:rPr dirty="0" spc="65"/>
              <a:t> </a:t>
            </a:r>
            <a:r>
              <a:rPr dirty="0" spc="70"/>
              <a:t>Using</a:t>
            </a:r>
            <a:r>
              <a:rPr dirty="0" spc="65"/>
              <a:t> </a:t>
            </a:r>
            <a:r>
              <a:rPr dirty="0" spc="50"/>
              <a:t>this </a:t>
            </a:r>
            <a:r>
              <a:rPr dirty="0" spc="10"/>
              <a:t>method,</a:t>
            </a:r>
            <a:r>
              <a:rPr dirty="0" spc="35"/>
              <a:t> </a:t>
            </a:r>
            <a:r>
              <a:rPr dirty="0" spc="75"/>
              <a:t>I</a:t>
            </a:r>
            <a:r>
              <a:rPr dirty="0" spc="40"/>
              <a:t> </a:t>
            </a:r>
            <a:r>
              <a:rPr dirty="0" spc="10"/>
              <a:t>successfully</a:t>
            </a:r>
            <a:r>
              <a:rPr dirty="0" spc="40"/>
              <a:t> </a:t>
            </a:r>
            <a:r>
              <a:rPr dirty="0" spc="-10"/>
              <a:t>enabled</a:t>
            </a:r>
            <a:r>
              <a:rPr dirty="0" spc="500"/>
              <a:t> </a:t>
            </a:r>
            <a:r>
              <a:rPr dirty="0" spc="10"/>
              <a:t>KooEngine</a:t>
            </a:r>
            <a:r>
              <a:rPr dirty="0" spc="60"/>
              <a:t> </a:t>
            </a:r>
            <a:r>
              <a:rPr dirty="0" spc="10"/>
              <a:t>to</a:t>
            </a:r>
            <a:r>
              <a:rPr dirty="0" spc="60"/>
              <a:t> </a:t>
            </a:r>
            <a:r>
              <a:rPr dirty="0" spc="10"/>
              <a:t>render</a:t>
            </a:r>
            <a:r>
              <a:rPr dirty="0" spc="60"/>
              <a:t> </a:t>
            </a:r>
            <a:r>
              <a:rPr dirty="0" spc="10"/>
              <a:t>realistic</a:t>
            </a:r>
            <a:r>
              <a:rPr dirty="0" spc="65"/>
              <a:t> </a:t>
            </a:r>
            <a:r>
              <a:rPr dirty="0" spc="-10"/>
              <a:t>caustics quickly.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2190" y="3063227"/>
            <a:ext cx="22313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Full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image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with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enabled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66" y="957323"/>
            <a:ext cx="3533622" cy="19887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76982" y="306216"/>
            <a:ext cx="1997710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50"/>
              <a:t>Ring</a:t>
            </a:r>
            <a:r>
              <a:rPr dirty="0" sz="2600" spc="25"/>
              <a:t> </a:t>
            </a:r>
            <a:r>
              <a:rPr dirty="0" sz="2600" spc="35"/>
              <a:t>Caustics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73709">
              <a:lnSpc>
                <a:spcPct val="100000"/>
              </a:lnSpc>
              <a:spcBef>
                <a:spcPts val="125"/>
              </a:spcBef>
            </a:pPr>
            <a:r>
              <a:rPr dirty="0" spc="50"/>
              <a:t>Diffraction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87674" y="870705"/>
            <a:ext cx="801370" cy="836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75">
                <a:solidFill>
                  <a:srgbClr val="332C2C"/>
                </a:solidFill>
                <a:latin typeface="Cambria"/>
                <a:cs typeface="Cambria"/>
              </a:rPr>
              <a:t>02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715791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41534" y="396538"/>
            <a:ext cx="3009265" cy="31000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5244">
              <a:lnSpc>
                <a:spcPct val="101200"/>
              </a:lnSpc>
              <a:spcBef>
                <a:spcPts val="85"/>
              </a:spcBef>
            </a:pP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image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rendered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as part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my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Diffraction-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Simulation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project,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which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reproduces</a:t>
            </a:r>
            <a:r>
              <a:rPr dirty="0" sz="1050" spc="1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an</a:t>
            </a:r>
            <a:r>
              <a:rPr dirty="0" sz="1050" spc="1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interesting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SIGGRAPH</a:t>
            </a:r>
            <a:r>
              <a:rPr dirty="0" sz="1050" spc="1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paper.</a:t>
            </a:r>
            <a:endParaRPr sz="1050">
              <a:latin typeface="Century Gothic"/>
              <a:cs typeface="Century Gothic"/>
            </a:endParaRPr>
          </a:p>
          <a:p>
            <a:pPr marL="12700" marR="46990">
              <a:lnSpc>
                <a:spcPct val="101200"/>
              </a:lnSpc>
              <a:spcBef>
                <a:spcPts val="1275"/>
              </a:spcBef>
            </a:pP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scene,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light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beam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impinges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upon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8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screen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8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diffracts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through</a:t>
            </a:r>
            <a:r>
              <a:rPr dirty="0" sz="1050" spc="8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the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aperture,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creating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colorful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diffraction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pattern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right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wall.</a:t>
            </a:r>
            <a:endParaRPr sz="1050">
              <a:latin typeface="Century Gothic"/>
              <a:cs typeface="Century Gothic"/>
            </a:endParaRPr>
          </a:p>
          <a:p>
            <a:pPr marL="12700" marR="182880">
              <a:lnSpc>
                <a:spcPct val="101200"/>
              </a:lnSpc>
              <a:spcBef>
                <a:spcPts val="1270"/>
              </a:spcBef>
            </a:pP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project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initial exploration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into 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wave-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optical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rendering.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combining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my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background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mathematics,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physics,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computer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science,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 was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able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 to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simulate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beautiful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optical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phenomena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world.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I've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always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been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fascinated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various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lighting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effects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natural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world,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combining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knowledge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with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personal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interest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truly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fulﬁlling.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86" y="461219"/>
            <a:ext cx="2933547" cy="29810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7553" y="3260540"/>
            <a:ext cx="310134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07100"/>
              </a:lnSpc>
              <a:spcBef>
                <a:spcPts val="10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Diffraction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pattern</a:t>
            </a:r>
            <a:r>
              <a:rPr dirty="0" sz="1050" spc="1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produced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1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star-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shaped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aperture,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using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monochromatic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light.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9283" y="196615"/>
            <a:ext cx="4672965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/>
              <a:t>Monochromatic</a:t>
            </a:r>
            <a:r>
              <a:rPr dirty="0" sz="2600" spc="165"/>
              <a:t> </a:t>
            </a:r>
            <a:r>
              <a:rPr dirty="0" sz="2600"/>
              <a:t>vs</a:t>
            </a:r>
            <a:r>
              <a:rPr dirty="0" sz="2600" spc="170"/>
              <a:t> </a:t>
            </a:r>
            <a:r>
              <a:rPr dirty="0" sz="2600" spc="-10"/>
              <a:t>Trichromatic</a:t>
            </a:r>
            <a:endParaRPr sz="2600"/>
          </a:p>
        </p:txBody>
      </p:sp>
      <p:grpSp>
        <p:nvGrpSpPr>
          <p:cNvPr id="6" name="object 6" descr=""/>
          <p:cNvGrpSpPr/>
          <p:nvPr/>
        </p:nvGrpSpPr>
        <p:grpSpPr>
          <a:xfrm>
            <a:off x="565736" y="747200"/>
            <a:ext cx="2438400" cy="2438400"/>
            <a:chOff x="565736" y="747200"/>
            <a:chExt cx="2438400" cy="24384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36" y="747200"/>
              <a:ext cx="2438246" cy="243824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7359" y="1931009"/>
              <a:ext cx="85725" cy="7620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120" y="747533"/>
            <a:ext cx="2438247" cy="243824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911549" y="3260267"/>
            <a:ext cx="2544445" cy="3683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ctr" marR="27305">
              <a:lnSpc>
                <a:spcPct val="100000"/>
              </a:lnSpc>
              <a:spcBef>
                <a:spcPts val="185"/>
              </a:spcBef>
            </a:pP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Illuminated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trichromatic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light.</a:t>
            </a:r>
            <a:endParaRPr sz="105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Producing</a:t>
            </a:r>
            <a:r>
              <a:rPr dirty="0" sz="1050" spc="1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colorful</a:t>
            </a:r>
            <a:r>
              <a:rPr dirty="0" sz="1050" spc="1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diffraction</a:t>
            </a:r>
            <a:r>
              <a:rPr dirty="0" sz="1050" spc="1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grating.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2024-12-18T23:32:44Z</dcterms:created>
  <dcterms:modified xsi:type="dcterms:W3CDTF">2024-12-18T23:32:44Z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2024-12-18T00:00:00Z</vt:filetime>
  </property>
  <property fmtid="{D5CDD505-2E9C-101B-9397-08002B2CF9AE}" pid="5" name="Producer">
    <vt:lpwstr>GPL Ghostscript 10.04.0</vt:lpwstr>
  </property>
</Properties>
</file>