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72" r:id="rId3"/>
    <p:sldId id="257" r:id="rId4"/>
    <p:sldId id="258" r:id="rId5"/>
    <p:sldId id="259" r:id="rId6"/>
    <p:sldId id="260" r:id="rId7"/>
    <p:sldId id="271" r:id="rId8"/>
    <p:sldId id="261" r:id="rId9"/>
    <p:sldId id="262" r:id="rId10"/>
    <p:sldId id="263" r:id="rId11"/>
    <p:sldId id="264" r:id="rId12"/>
    <p:sldId id="265" r:id="rId13"/>
    <p:sldId id="266" r:id="rId14"/>
    <p:sldId id="269" r:id="rId15"/>
    <p:sldId id="270" r:id="rId16"/>
    <p:sldId id="268"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F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05" d="100"/>
          <a:sy n="105" d="100"/>
        </p:scale>
        <p:origin x="10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56FA15-0E9E-4979-B8FE-09F26FBB7894}" type="datetimeFigureOut">
              <a:rPr lang="en-US" smtClean="0"/>
              <a:t>3/16/2022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2576B-E4AB-4A8C-A8A7-0F489BEE1FD2}" type="slidenum">
              <a:rPr lang="en-US" smtClean="0"/>
              <a:t>‹#›</a:t>
            </a:fld>
            <a:endParaRPr lang="en-US"/>
          </a:p>
        </p:txBody>
      </p:sp>
    </p:spTree>
    <p:extLst>
      <p:ext uri="{BB962C8B-B14F-4D97-AF65-F5344CB8AC3E}">
        <p14:creationId xmlns:p14="http://schemas.microsoft.com/office/powerpoint/2010/main" val="354680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FE5984E-FBF9-4755-A8F6-B6C0A18FFBE8}" type="datetime1">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040875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B85A5-8B20-4F33-8B3A-5CF0EEF07724}"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72411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27EE5-875E-4A30-98F5-5CF6AF839DB2}" type="datetime1">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6979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C3B624-C988-497E-A661-8196B48E20A6}" type="datetime1">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4811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A7CC537-CBE7-46F8-8339-C7A4F6091B6B}" type="datetime1">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176804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27953F5-ED55-4DE8-868E-5BDDDED3D867}" type="datetime1">
              <a:rPr lang="en-US" smtClean="0"/>
              <a:t>3/16/2022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1368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1314F3F-8475-43B7-A051-8C809C2CEC67}" type="datetime1">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1264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339D1A-126F-4386-9C87-06C31E4DF471}" type="datetime1">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722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26EB5-B919-4F1C-9DE9-3909B29BE328}" type="datetime1">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645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DEDE542-0D08-4F6B-958D-5EB303B41CD1}" type="datetime1">
              <a:rPr lang="en-US" smtClean="0"/>
              <a:t>3/16/2022</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98030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80FA9C0-2FA3-41BE-A835-84E318D10869}" type="datetime1">
              <a:rPr lang="en-US" smtClean="0"/>
              <a:t>3/16/2022</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18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3E63C61B-3BB0-4F0C-A686-075CE51151AC}" type="datetime1">
              <a:rPr lang="en-US" smtClean="0"/>
              <a:t>3/16/2022</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709849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dirty="0"/>
              <a:t>Econ 128 </a:t>
            </a:r>
            <a:r>
              <a:rPr lang="en-US" dirty="0"/>
              <a:t>Final Project </a:t>
            </a:r>
            <a:r>
              <a:rPr dirty="0"/>
              <a:t>Presentation</a:t>
            </a:r>
          </a:p>
        </p:txBody>
      </p:sp>
      <p:sp>
        <p:nvSpPr>
          <p:cNvPr id="3" name="Subtitle 2"/>
          <p:cNvSpPr>
            <a:spLocks noGrp="1"/>
          </p:cNvSpPr>
          <p:nvPr>
            <p:ph type="subTitle" idx="1"/>
          </p:nvPr>
        </p:nvSpPr>
        <p:spPr/>
        <p:txBody>
          <a:bodyPr/>
          <a:lstStyle/>
          <a:p>
            <a:pPr marL="0" lvl="0" indent="0">
              <a:buNone/>
            </a:pPr>
            <a:br/>
            <a:br/>
            <a:r>
              <a:t>Serena Alvarez</a:t>
            </a:r>
          </a:p>
        </p:txBody>
      </p:sp>
      <p:sp>
        <p:nvSpPr>
          <p:cNvPr id="5" name="Slide Number Placeholder 4">
            <a:extLst>
              <a:ext uri="{FF2B5EF4-FFF2-40B4-BE49-F238E27FC236}">
                <a16:creationId xmlns:a16="http://schemas.microsoft.com/office/drawing/2014/main" id="{2C84E28F-6C0F-4A08-AAB5-72616382A158}"/>
              </a:ext>
            </a:extLst>
          </p:cNvPr>
          <p:cNvSpPr>
            <a:spLocks noGrp="1"/>
          </p:cNvSpPr>
          <p:nvPr>
            <p:ph type="sldNum" sz="quarter" idx="12"/>
          </p:nvPr>
        </p:nvSpPr>
        <p:spPr/>
        <p:txBody>
          <a:bodyPr/>
          <a:lstStyle/>
          <a:p>
            <a:fld id="{C5EF2332-01BF-834F-8236-50238282D533}"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5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a:t>Predictions- Control 2011</a:t>
            </a:r>
          </a:p>
        </p:txBody>
      </p:sp>
      <p:sp>
        <p:nvSpPr>
          <p:cNvPr id="3" name="Content Placeholder 2"/>
          <p:cNvSpPr>
            <a:spLocks noGrp="1"/>
          </p:cNvSpPr>
          <p:nvPr>
            <p:ph idx="1"/>
          </p:nvPr>
        </p:nvSpPr>
        <p:spPr/>
        <p:txBody>
          <a:bodyPr/>
          <a:lstStyle/>
          <a:p>
            <a:pPr marL="0" lvl="0" indent="0">
              <a:buNone/>
            </a:pPr>
            <a:r>
              <a:rPr lang="en-US" dirty="0"/>
              <a:t>I then used the model to predict the </a:t>
            </a:r>
            <a:r>
              <a:rPr lang="en-US" b="1" dirty="0">
                <a:solidFill>
                  <a:schemeClr val="accent2">
                    <a:lumMod val="50000"/>
                  </a:schemeClr>
                </a:solidFill>
              </a:rPr>
              <a:t>2011 control values </a:t>
            </a:r>
            <a:r>
              <a:rPr lang="en-US" dirty="0"/>
              <a:t>for </a:t>
            </a:r>
            <a:r>
              <a:rPr lang="en-US" sz="1800" dirty="0" err="1">
                <a:latin typeface="Courier"/>
              </a:rPr>
              <a:t>lusage</a:t>
            </a:r>
            <a:r>
              <a:rPr lang="en-US" dirty="0"/>
              <a:t>:</a:t>
            </a:r>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Resulting in a low MSE, so we move forward to predicting treatment 2011.</a:t>
            </a:r>
          </a:p>
          <a:p>
            <a:pPr marL="1270000" lvl="0" indent="0">
              <a:buNone/>
            </a:pPr>
            <a:r>
              <a:rPr lang="en-US" sz="1800" dirty="0">
                <a:latin typeface="Courier"/>
              </a:rPr>
              <a:t>## [1] 0.1237311</a:t>
            </a:r>
          </a:p>
        </p:txBody>
      </p:sp>
      <p:pic>
        <p:nvPicPr>
          <p:cNvPr id="5" name="Picture 4">
            <a:extLst>
              <a:ext uri="{FF2B5EF4-FFF2-40B4-BE49-F238E27FC236}">
                <a16:creationId xmlns:a16="http://schemas.microsoft.com/office/drawing/2014/main" id="{A9245C57-DE0F-4924-83C3-19F7502ADE3A}"/>
              </a:ext>
            </a:extLst>
          </p:cNvPr>
          <p:cNvPicPr>
            <a:picLocks noChangeAspect="1"/>
          </p:cNvPicPr>
          <p:nvPr/>
        </p:nvPicPr>
        <p:blipFill>
          <a:blip r:embed="rId2"/>
          <a:stretch>
            <a:fillRect/>
          </a:stretch>
        </p:blipFill>
        <p:spPr>
          <a:xfrm>
            <a:off x="2205944" y="3461390"/>
            <a:ext cx="4863450" cy="858255"/>
          </a:xfrm>
          <a:prstGeom prst="rect">
            <a:avLst/>
          </a:prstGeom>
        </p:spPr>
      </p:pic>
      <p:sp>
        <p:nvSpPr>
          <p:cNvPr id="6" name="Slide Number Placeholder 5">
            <a:extLst>
              <a:ext uri="{FF2B5EF4-FFF2-40B4-BE49-F238E27FC236}">
                <a16:creationId xmlns:a16="http://schemas.microsoft.com/office/drawing/2014/main" id="{E820611E-F993-4A5D-88BF-BD965F8783BC}"/>
              </a:ext>
            </a:extLst>
          </p:cNvPr>
          <p:cNvSpPr>
            <a:spLocks noGrp="1"/>
          </p:cNvSpPr>
          <p:nvPr>
            <p:ph type="sldNum" sz="quarter" idx="12"/>
          </p:nvPr>
        </p:nvSpPr>
        <p:spPr/>
        <p:txBody>
          <a:bodyPr/>
          <a:lstStyle/>
          <a:p>
            <a:fld id="{C5EF2332-01BF-834F-8236-50238282D53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3352" y="467418"/>
            <a:ext cx="5797296" cy="1188720"/>
          </a:xfrm>
          <a:solidFill>
            <a:srgbClr val="FFFFFF"/>
          </a:solidFill>
        </p:spPr>
        <p:txBody>
          <a:bodyPr>
            <a:normAutofit/>
          </a:bodyPr>
          <a:lstStyle/>
          <a:p>
            <a:pPr marL="0" lvl="0" indent="0">
              <a:buNone/>
            </a:pPr>
            <a:r>
              <a:t>Predictions- Treatment 2011</a:t>
            </a:r>
          </a:p>
        </p:txBody>
      </p:sp>
      <p:sp>
        <p:nvSpPr>
          <p:cNvPr id="3" name="Content Placeholder 2"/>
          <p:cNvSpPr>
            <a:spLocks noGrp="1"/>
          </p:cNvSpPr>
          <p:nvPr>
            <p:ph idx="1"/>
          </p:nvPr>
        </p:nvSpPr>
        <p:spPr>
          <a:xfrm>
            <a:off x="1279546" y="2291262"/>
            <a:ext cx="6584634" cy="2879256"/>
          </a:xfrm>
        </p:spPr>
        <p:txBody>
          <a:bodyPr>
            <a:normAutofit/>
          </a:bodyPr>
          <a:lstStyle/>
          <a:p>
            <a:pPr marL="0" lvl="0" indent="0">
              <a:buNone/>
            </a:pPr>
            <a:r>
              <a:rPr lang="en-US" dirty="0">
                <a:solidFill>
                  <a:srgbClr val="404040"/>
                </a:solidFill>
              </a:rPr>
              <a:t>Now we use our model to predict values for the </a:t>
            </a:r>
            <a:r>
              <a:rPr lang="en-US" b="1" dirty="0">
                <a:solidFill>
                  <a:schemeClr val="accent2">
                    <a:lumMod val="50000"/>
                  </a:schemeClr>
                </a:solidFill>
              </a:rPr>
              <a:t>treatment group in 2011</a:t>
            </a:r>
            <a:r>
              <a:rPr lang="en-US" dirty="0">
                <a:solidFill>
                  <a:srgbClr val="404040"/>
                </a:solidFill>
              </a:rPr>
              <a:t>: ( 5 predicted values represented as (</a:t>
            </a:r>
            <a:r>
              <a:rPr lang="en-US" dirty="0" err="1">
                <a:solidFill>
                  <a:srgbClr val="404040"/>
                </a:solidFill>
              </a:rPr>
              <a:t>cv.fold</a:t>
            </a:r>
            <a:r>
              <a:rPr lang="en-US" dirty="0">
                <a:solidFill>
                  <a:srgbClr val="404040"/>
                </a:solidFill>
              </a:rPr>
              <a:t> = 5))</a:t>
            </a:r>
          </a:p>
          <a:p>
            <a:pPr marL="0" lvl="0" indent="0">
              <a:buNone/>
            </a:pPr>
            <a:endParaRPr lang="en-US" dirty="0">
              <a:solidFill>
                <a:srgbClr val="404040"/>
              </a:solidFill>
            </a:endParaRPr>
          </a:p>
        </p:txBody>
      </p:sp>
      <p:pic>
        <p:nvPicPr>
          <p:cNvPr id="5" name="Picture 4">
            <a:extLst>
              <a:ext uri="{FF2B5EF4-FFF2-40B4-BE49-F238E27FC236}">
                <a16:creationId xmlns:a16="http://schemas.microsoft.com/office/drawing/2014/main" id="{8A02C7CA-2834-47A5-B18E-6BFC2012C82D}"/>
              </a:ext>
            </a:extLst>
          </p:cNvPr>
          <p:cNvPicPr>
            <a:picLocks noChangeAspect="1"/>
          </p:cNvPicPr>
          <p:nvPr/>
        </p:nvPicPr>
        <p:blipFill>
          <a:blip r:embed="rId2"/>
          <a:stretch>
            <a:fillRect/>
          </a:stretch>
        </p:blipFill>
        <p:spPr>
          <a:xfrm>
            <a:off x="863870" y="3429000"/>
            <a:ext cx="7466369" cy="899563"/>
          </a:xfrm>
          <a:prstGeom prst="rect">
            <a:avLst/>
          </a:prstGeom>
        </p:spPr>
      </p:pic>
      <p:sp>
        <p:nvSpPr>
          <p:cNvPr id="6" name="Slide Number Placeholder 5">
            <a:extLst>
              <a:ext uri="{FF2B5EF4-FFF2-40B4-BE49-F238E27FC236}">
                <a16:creationId xmlns:a16="http://schemas.microsoft.com/office/drawing/2014/main" id="{1C83BE49-973C-4108-A912-E938375330CC}"/>
              </a:ext>
            </a:extLst>
          </p:cNvPr>
          <p:cNvSpPr>
            <a:spLocks noGrp="1"/>
          </p:cNvSpPr>
          <p:nvPr>
            <p:ph type="sldNum" sz="quarter" idx="12"/>
          </p:nvPr>
        </p:nvSpPr>
        <p:spPr/>
        <p:txBody>
          <a:bodyPr/>
          <a:lstStyle/>
          <a:p>
            <a:fld id="{C5EF2332-01BF-834F-8236-50238282D53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60C344-B70C-4892-A50B-18A14E39E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0108" cy="6858000"/>
          </a:xfrm>
          <a:prstGeom prst="rect">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53CA6F-E2A3-48F3-AD20-D80C44380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107" y="0"/>
            <a:ext cx="500729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4615" y="643466"/>
            <a:ext cx="4078277" cy="1152127"/>
          </a:xfrm>
          <a:noFill/>
          <a:ln>
            <a:solidFill>
              <a:srgbClr val="FFFFFF"/>
            </a:solidFill>
          </a:ln>
        </p:spPr>
        <p:txBody>
          <a:bodyPr>
            <a:normAutofit/>
          </a:bodyPr>
          <a:lstStyle/>
          <a:p>
            <a:pPr marL="0" lvl="0" indent="0">
              <a:buNone/>
            </a:pPr>
            <a:r>
              <a:rPr lang="en-US">
                <a:solidFill>
                  <a:srgbClr val="FFFFFF"/>
                </a:solidFill>
              </a:rPr>
              <a:t>Compare</a:t>
            </a:r>
          </a:p>
        </p:txBody>
      </p:sp>
      <p:sp>
        <p:nvSpPr>
          <p:cNvPr id="3" name="Content Placeholder 2"/>
          <p:cNvSpPr>
            <a:spLocks noGrp="1"/>
          </p:cNvSpPr>
          <p:nvPr>
            <p:ph idx="1"/>
          </p:nvPr>
        </p:nvSpPr>
        <p:spPr>
          <a:xfrm>
            <a:off x="1303181" y="2170772"/>
            <a:ext cx="4581144" cy="3569256"/>
          </a:xfrm>
        </p:spPr>
        <p:txBody>
          <a:bodyPr>
            <a:normAutofit/>
          </a:bodyPr>
          <a:lstStyle/>
          <a:p>
            <a:pPr marL="0" lvl="0" indent="0">
              <a:buNone/>
            </a:pPr>
            <a:r>
              <a:rPr lang="en-US" sz="2000" dirty="0">
                <a:solidFill>
                  <a:srgbClr val="FFFFFF"/>
                </a:solidFill>
              </a:rPr>
              <a:t>Now we find the MSE </a:t>
            </a:r>
          </a:p>
          <a:p>
            <a:pPr marL="0" lvl="0" indent="0">
              <a:buNone/>
            </a:pPr>
            <a:r>
              <a:rPr lang="en-US" sz="1600" dirty="0">
                <a:solidFill>
                  <a:srgbClr val="FFFFFF"/>
                </a:solidFill>
              </a:rPr>
              <a:t>(difference between predicted and mean values squared</a:t>
            </a:r>
            <a:r>
              <a:rPr lang="en-US" sz="2000" dirty="0">
                <a:solidFill>
                  <a:srgbClr val="FFFFFF"/>
                </a:solidFill>
              </a:rPr>
              <a:t>):</a:t>
            </a:r>
          </a:p>
          <a:p>
            <a:pPr marL="0" lvl="0" indent="0">
              <a:buNone/>
            </a:pPr>
            <a:endParaRPr lang="en-US" sz="2000" dirty="0">
              <a:solidFill>
                <a:srgbClr val="FFFFFF"/>
              </a:solidFill>
            </a:endParaRPr>
          </a:p>
          <a:p>
            <a:pPr marL="1270000" lvl="0" indent="0">
              <a:buNone/>
            </a:pPr>
            <a:r>
              <a:rPr lang="en-US" dirty="0">
                <a:solidFill>
                  <a:srgbClr val="FFFFFF"/>
                </a:solidFill>
                <a:latin typeface="Courier"/>
              </a:rPr>
              <a:t>## [1] 0.1264041</a:t>
            </a:r>
          </a:p>
          <a:p>
            <a:pPr marL="0" lvl="0" indent="0">
              <a:buNone/>
            </a:pPr>
            <a:endParaRPr lang="en-US" dirty="0">
              <a:solidFill>
                <a:srgbClr val="FFFFFF"/>
              </a:solidFill>
              <a:latin typeface="Courier"/>
            </a:endParaRPr>
          </a:p>
          <a:p>
            <a:pPr marL="0" lvl="0" indent="0">
              <a:buNone/>
            </a:pPr>
            <a:r>
              <a:rPr lang="en-US" dirty="0">
                <a:solidFill>
                  <a:srgbClr val="FFFFFF"/>
                </a:solidFill>
              </a:rPr>
              <a:t>MSE = 0.1264041, it preformed well</a:t>
            </a:r>
          </a:p>
        </p:txBody>
      </p:sp>
      <p:sp>
        <p:nvSpPr>
          <p:cNvPr id="4" name="Slide Number Placeholder 3">
            <a:extLst>
              <a:ext uri="{FF2B5EF4-FFF2-40B4-BE49-F238E27FC236}">
                <a16:creationId xmlns:a16="http://schemas.microsoft.com/office/drawing/2014/main" id="{F96B95F8-851F-47DC-84FE-42BF13F04F8F}"/>
              </a:ext>
            </a:extLst>
          </p:cNvPr>
          <p:cNvSpPr>
            <a:spLocks noGrp="1"/>
          </p:cNvSpPr>
          <p:nvPr>
            <p:ph type="sldNum" sz="quarter" idx="12"/>
          </p:nvPr>
        </p:nvSpPr>
        <p:spPr/>
        <p:txBody>
          <a:bodyPr/>
          <a:lstStyle/>
          <a:p>
            <a:fld id="{C5EF2332-01BF-834F-8236-50238282D533}" type="slidenum">
              <a:rPr lang="en-US" smtClean="0"/>
              <a:t>12</a:t>
            </a:fld>
            <a:endParaRPr lang="en-US"/>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7461" y="0"/>
            <a:ext cx="504907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09289" y="370332"/>
            <a:ext cx="6502401" cy="1188720"/>
          </a:xfrm>
          <a:solidFill>
            <a:srgbClr val="FFFFFF"/>
          </a:solidFill>
          <a:ln>
            <a:solidFill>
              <a:srgbClr val="404040"/>
            </a:solidFill>
          </a:ln>
        </p:spPr>
        <p:txBody>
          <a:bodyPr>
            <a:normAutofit/>
          </a:bodyPr>
          <a:lstStyle/>
          <a:p>
            <a:pPr marL="0" lvl="0" indent="0">
              <a:buNone/>
            </a:pPr>
            <a:r>
              <a:rPr lang="en-US">
                <a:solidFill>
                  <a:srgbClr val="404040"/>
                </a:solidFill>
              </a:rPr>
              <a:t>Compare</a:t>
            </a:r>
          </a:p>
        </p:txBody>
      </p:sp>
      <p:sp>
        <p:nvSpPr>
          <p:cNvPr id="3" name="Content Placeholder 2"/>
          <p:cNvSpPr>
            <a:spLocks noGrp="1"/>
          </p:cNvSpPr>
          <p:nvPr>
            <p:ph idx="1"/>
          </p:nvPr>
        </p:nvSpPr>
        <p:spPr>
          <a:xfrm>
            <a:off x="1524277" y="1929384"/>
            <a:ext cx="6095445" cy="3507117"/>
          </a:xfrm>
        </p:spPr>
        <p:txBody>
          <a:bodyPr>
            <a:noAutofit/>
          </a:bodyPr>
          <a:lstStyle/>
          <a:p>
            <a:pPr marL="0" lvl="0" indent="0" algn="ctr">
              <a:lnSpc>
                <a:spcPct val="90000"/>
              </a:lnSpc>
              <a:buNone/>
            </a:pPr>
            <a:r>
              <a:rPr lang="en-US" sz="1600" dirty="0"/>
              <a:t>Now we compare the summary statistics between actual vs. predicted values for the 2011 treatment group:</a:t>
            </a:r>
          </a:p>
          <a:p>
            <a:pPr marL="1270000" lvl="0" indent="0">
              <a:lnSpc>
                <a:spcPct val="90000"/>
              </a:lnSpc>
              <a:buNone/>
            </a:pPr>
            <a:r>
              <a:rPr lang="en-US" sz="1600" dirty="0">
                <a:latin typeface="Courier"/>
              </a:rPr>
              <a:t>##    Min. 1st Qu.  Median    Mean 3rd Qu.    Max. 
##   3.927   5.948   6.391   6.346   6.781   8.123</a:t>
            </a:r>
          </a:p>
          <a:p>
            <a:pPr marL="1270000" lvl="0" indent="0">
              <a:lnSpc>
                <a:spcPct val="90000"/>
              </a:lnSpc>
              <a:buNone/>
            </a:pPr>
            <a:r>
              <a:rPr lang="en-US" sz="1600" dirty="0">
                <a:latin typeface="Courier"/>
              </a:rPr>
              <a:t>##    Min. 1st Qu.  Median    Mean 3rd Qu.    Max. 
##   4.407   6.041   6.426   6.373   6.750   7.948</a:t>
            </a:r>
          </a:p>
          <a:p>
            <a:pPr marL="0" lvl="0" indent="0">
              <a:lnSpc>
                <a:spcPct val="90000"/>
              </a:lnSpc>
              <a:buNone/>
            </a:pPr>
            <a:endParaRPr lang="en-US" dirty="0">
              <a:latin typeface="Courier"/>
            </a:endParaRPr>
          </a:p>
          <a:p>
            <a:pPr marL="0" lvl="0" indent="0">
              <a:lnSpc>
                <a:spcPct val="90000"/>
              </a:lnSpc>
              <a:buNone/>
            </a:pPr>
            <a:r>
              <a:rPr lang="en-US" dirty="0"/>
              <a:t>We can see that the true values of </a:t>
            </a:r>
            <a:r>
              <a:rPr lang="en-US" dirty="0" err="1">
                <a:latin typeface="Courier"/>
              </a:rPr>
              <a:t>lusage</a:t>
            </a:r>
            <a:r>
              <a:rPr lang="en-US" dirty="0"/>
              <a:t> range from [4.516, 8.059], with a mean of 6.373. </a:t>
            </a:r>
          </a:p>
          <a:p>
            <a:pPr marL="0" lvl="0" indent="0">
              <a:lnSpc>
                <a:spcPct val="90000"/>
              </a:lnSpc>
              <a:buNone/>
            </a:pPr>
            <a:r>
              <a:rPr lang="en-US" dirty="0"/>
              <a:t>The predicted values have a slightly larger range of [3.927, 8.123], and a relatively similar mean of 6.346.</a:t>
            </a:r>
          </a:p>
        </p:txBody>
      </p:sp>
      <p:sp>
        <p:nvSpPr>
          <p:cNvPr id="4" name="TextBox 3">
            <a:extLst>
              <a:ext uri="{FF2B5EF4-FFF2-40B4-BE49-F238E27FC236}">
                <a16:creationId xmlns:a16="http://schemas.microsoft.com/office/drawing/2014/main" id="{0D45ACA5-D81F-4413-B98D-5798E4620389}"/>
              </a:ext>
            </a:extLst>
          </p:cNvPr>
          <p:cNvSpPr txBox="1"/>
          <p:nvPr/>
        </p:nvSpPr>
        <p:spPr>
          <a:xfrm>
            <a:off x="1182365" y="2386584"/>
            <a:ext cx="1207008" cy="646331"/>
          </a:xfrm>
          <a:prstGeom prst="rect">
            <a:avLst/>
          </a:prstGeom>
          <a:noFill/>
        </p:spPr>
        <p:txBody>
          <a:bodyPr wrap="square" rtlCol="0">
            <a:spAutoFit/>
          </a:bodyPr>
          <a:lstStyle/>
          <a:p>
            <a:r>
              <a:rPr lang="en-US" dirty="0"/>
              <a:t>Actual Values</a:t>
            </a:r>
          </a:p>
        </p:txBody>
      </p:sp>
      <p:sp>
        <p:nvSpPr>
          <p:cNvPr id="9" name="TextBox 8">
            <a:extLst>
              <a:ext uri="{FF2B5EF4-FFF2-40B4-BE49-F238E27FC236}">
                <a16:creationId xmlns:a16="http://schemas.microsoft.com/office/drawing/2014/main" id="{C9C1A4C3-1055-4FEA-B3E8-99EF6284BEBE}"/>
              </a:ext>
            </a:extLst>
          </p:cNvPr>
          <p:cNvSpPr txBox="1"/>
          <p:nvPr/>
        </p:nvSpPr>
        <p:spPr>
          <a:xfrm>
            <a:off x="1124871" y="3588376"/>
            <a:ext cx="1207008" cy="646331"/>
          </a:xfrm>
          <a:prstGeom prst="rect">
            <a:avLst/>
          </a:prstGeom>
          <a:noFill/>
        </p:spPr>
        <p:txBody>
          <a:bodyPr wrap="square" rtlCol="0">
            <a:spAutoFit/>
          </a:bodyPr>
          <a:lstStyle/>
          <a:p>
            <a:r>
              <a:rPr lang="en-US" dirty="0"/>
              <a:t>Predicted Values</a:t>
            </a:r>
          </a:p>
        </p:txBody>
      </p:sp>
      <p:sp>
        <p:nvSpPr>
          <p:cNvPr id="6" name="Slide Number Placeholder 5">
            <a:extLst>
              <a:ext uri="{FF2B5EF4-FFF2-40B4-BE49-F238E27FC236}">
                <a16:creationId xmlns:a16="http://schemas.microsoft.com/office/drawing/2014/main" id="{90481773-FBBA-4968-B955-AF6CE07E4193}"/>
              </a:ext>
            </a:extLst>
          </p:cNvPr>
          <p:cNvSpPr>
            <a:spLocks noGrp="1"/>
          </p:cNvSpPr>
          <p:nvPr>
            <p:ph type="sldNum" sz="quarter" idx="12"/>
          </p:nvPr>
        </p:nvSpPr>
        <p:spPr/>
        <p:txBody>
          <a:bodyPr/>
          <a:lstStyle/>
          <a:p>
            <a:fld id="{C5EF2332-01BF-834F-8236-50238282D533}" type="slidenum">
              <a:rPr lang="en-US" smtClean="0"/>
              <a:t>13</a:t>
            </a:fld>
            <a:endParaRPr lang="en-US"/>
          </a:p>
        </p:txBody>
      </p:sp>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B46D-23EA-4705-84B8-37B1FF4DE36C}"/>
              </a:ext>
            </a:extLst>
          </p:cNvPr>
          <p:cNvSpPr>
            <a:spLocks noGrp="1"/>
          </p:cNvSpPr>
          <p:nvPr>
            <p:ph type="title"/>
          </p:nvPr>
        </p:nvSpPr>
        <p:spPr>
          <a:xfrm>
            <a:off x="1673352" y="964692"/>
            <a:ext cx="5797296" cy="1188720"/>
          </a:xfrm>
        </p:spPr>
        <p:txBody>
          <a:bodyPr>
            <a:normAutofit/>
          </a:bodyPr>
          <a:lstStyle/>
          <a:p>
            <a:r>
              <a:rPr lang="en-US" dirty="0"/>
              <a:t>Compare</a:t>
            </a:r>
          </a:p>
        </p:txBody>
      </p:sp>
      <p:pic>
        <p:nvPicPr>
          <p:cNvPr id="5" name="Picture 4">
            <a:extLst>
              <a:ext uri="{FF2B5EF4-FFF2-40B4-BE49-F238E27FC236}">
                <a16:creationId xmlns:a16="http://schemas.microsoft.com/office/drawing/2014/main" id="{AE18E9A3-1A4E-42DB-9B8C-A97C9517DEEA}"/>
              </a:ext>
            </a:extLst>
          </p:cNvPr>
          <p:cNvPicPr>
            <a:picLocks noChangeAspect="1"/>
          </p:cNvPicPr>
          <p:nvPr/>
        </p:nvPicPr>
        <p:blipFill>
          <a:blip r:embed="rId2"/>
          <a:stretch>
            <a:fillRect/>
          </a:stretch>
        </p:blipFill>
        <p:spPr>
          <a:xfrm>
            <a:off x="837610" y="2638044"/>
            <a:ext cx="4137513" cy="2611051"/>
          </a:xfrm>
          <a:prstGeom prst="rect">
            <a:avLst/>
          </a:prstGeom>
          <a:ln w="31750" cap="sq">
            <a:solidFill>
              <a:srgbClr val="FFFFFF"/>
            </a:solidFill>
            <a:miter lim="800000"/>
          </a:ln>
        </p:spPr>
      </p:pic>
      <p:sp>
        <p:nvSpPr>
          <p:cNvPr id="3" name="Content Placeholder 2">
            <a:extLst>
              <a:ext uri="{FF2B5EF4-FFF2-40B4-BE49-F238E27FC236}">
                <a16:creationId xmlns:a16="http://schemas.microsoft.com/office/drawing/2014/main" id="{48CF8EEF-9056-40B3-83A7-7299590D5E19}"/>
              </a:ext>
            </a:extLst>
          </p:cNvPr>
          <p:cNvSpPr>
            <a:spLocks noGrp="1"/>
          </p:cNvSpPr>
          <p:nvPr>
            <p:ph idx="1"/>
          </p:nvPr>
        </p:nvSpPr>
        <p:spPr>
          <a:xfrm>
            <a:off x="5457990" y="3070664"/>
            <a:ext cx="2713723" cy="3101983"/>
          </a:xfrm>
        </p:spPr>
        <p:txBody>
          <a:bodyPr>
            <a:normAutofit/>
          </a:bodyPr>
          <a:lstStyle/>
          <a:p>
            <a:pPr marL="0" indent="0" algn="ctr">
              <a:buNone/>
            </a:pPr>
            <a:r>
              <a:rPr lang="en-US" sz="2000" dirty="0">
                <a:solidFill>
                  <a:schemeClr val="bg1"/>
                </a:solidFill>
              </a:rPr>
              <a:t>The boxplots show relatively the same distributions for both groups. </a:t>
            </a:r>
          </a:p>
          <a:p>
            <a:pPr marL="0" indent="0" algn="ctr">
              <a:buNone/>
            </a:pPr>
            <a:r>
              <a:rPr lang="en-US" sz="2000" dirty="0">
                <a:solidFill>
                  <a:schemeClr val="bg1"/>
                </a:solidFill>
              </a:rPr>
              <a:t>This shows that our model predicted the correct distribution as the actual values had.</a:t>
            </a:r>
            <a:endParaRPr lang="en-US" dirty="0"/>
          </a:p>
        </p:txBody>
      </p:sp>
      <p:sp>
        <p:nvSpPr>
          <p:cNvPr id="6" name="Slide Number Placeholder 5">
            <a:extLst>
              <a:ext uri="{FF2B5EF4-FFF2-40B4-BE49-F238E27FC236}">
                <a16:creationId xmlns:a16="http://schemas.microsoft.com/office/drawing/2014/main" id="{84D374B4-FF7F-4D52-9214-7A7767B28FD0}"/>
              </a:ext>
            </a:extLst>
          </p:cNvPr>
          <p:cNvSpPr>
            <a:spLocks noGrp="1"/>
          </p:cNvSpPr>
          <p:nvPr>
            <p:ph type="sldNum" sz="quarter" idx="12"/>
          </p:nvPr>
        </p:nvSpPr>
        <p:spPr/>
        <p:txBody>
          <a:bodyPr/>
          <a:lstStyle/>
          <a:p>
            <a:fld id="{C5EF2332-01BF-834F-8236-50238282D533}" type="slidenum">
              <a:rPr lang="en-US" smtClean="0"/>
              <a:t>14</a:t>
            </a:fld>
            <a:endParaRPr lang="en-US"/>
          </a:p>
        </p:txBody>
      </p:sp>
    </p:spTree>
    <p:extLst>
      <p:ext uri="{BB962C8B-B14F-4D97-AF65-F5344CB8AC3E}">
        <p14:creationId xmlns:p14="http://schemas.microsoft.com/office/powerpoint/2010/main" val="3110104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0A85-333B-42F8-89AB-AF38E93503B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C27B7EF-F270-4654-B135-89B96E9B7948}"/>
              </a:ext>
            </a:extLst>
          </p:cNvPr>
          <p:cNvSpPr>
            <a:spLocks noGrp="1"/>
          </p:cNvSpPr>
          <p:nvPr>
            <p:ph idx="1"/>
          </p:nvPr>
        </p:nvSpPr>
        <p:spPr/>
        <p:txBody>
          <a:bodyPr/>
          <a:lstStyle/>
          <a:p>
            <a:r>
              <a:rPr lang="en-US" dirty="0"/>
              <a:t>With a MSE of  </a:t>
            </a:r>
            <a:r>
              <a:rPr kumimoji="0" lang="en-US" sz="1800" b="0" i="0" u="none" strike="noStrike" kern="1200" cap="none" spc="0" normalizeH="0" baseline="0" noProof="0" dirty="0">
                <a:ln>
                  <a:noFill/>
                </a:ln>
                <a:solidFill>
                  <a:schemeClr val="tx1"/>
                </a:solidFill>
                <a:effectLst/>
                <a:uLnTx/>
                <a:uFillTx/>
                <a:ea typeface="+mn-ea"/>
                <a:cs typeface="+mn-cs"/>
              </a:rPr>
              <a:t>0.1264041, our model preformed well. </a:t>
            </a:r>
            <a:r>
              <a:rPr lang="en-US" dirty="0">
                <a:solidFill>
                  <a:schemeClr val="tx1"/>
                </a:solidFill>
              </a:rPr>
              <a:t> While not perfect, our model was able to predict most values relatively closely. </a:t>
            </a:r>
          </a:p>
          <a:p>
            <a:r>
              <a:rPr lang="en-US" dirty="0">
                <a:solidFill>
                  <a:schemeClr val="tx1"/>
                </a:solidFill>
              </a:rPr>
              <a:t>I can see why boosting is so common in the industry and I felt it was fairly simple to use. The time it took to run was the only downside of this method that I found.</a:t>
            </a:r>
          </a:p>
          <a:p>
            <a:endParaRPr lang="en-US" dirty="0">
              <a:solidFill>
                <a:schemeClr val="tx1"/>
              </a:solidFill>
            </a:endParaRPr>
          </a:p>
        </p:txBody>
      </p:sp>
      <p:sp>
        <p:nvSpPr>
          <p:cNvPr id="4" name="Slide Number Placeholder 3">
            <a:extLst>
              <a:ext uri="{FF2B5EF4-FFF2-40B4-BE49-F238E27FC236}">
                <a16:creationId xmlns:a16="http://schemas.microsoft.com/office/drawing/2014/main" id="{78403246-FE7E-4B0F-B477-DC50059DB747}"/>
              </a:ext>
            </a:extLst>
          </p:cNvPr>
          <p:cNvSpPr>
            <a:spLocks noGrp="1"/>
          </p:cNvSpPr>
          <p:nvPr>
            <p:ph type="sldNum" sz="quarter" idx="12"/>
          </p:nvPr>
        </p:nvSpPr>
        <p:spPr/>
        <p:txBody>
          <a:bodyPr/>
          <a:lstStyle/>
          <a:p>
            <a:fld id="{C5EF2332-01BF-834F-8236-50238282D533}" type="slidenum">
              <a:rPr lang="en-US" smtClean="0"/>
              <a:t>15</a:t>
            </a:fld>
            <a:endParaRPr lang="en-US"/>
          </a:p>
        </p:txBody>
      </p:sp>
    </p:spTree>
    <p:extLst>
      <p:ext uri="{BB962C8B-B14F-4D97-AF65-F5344CB8AC3E}">
        <p14:creationId xmlns:p14="http://schemas.microsoft.com/office/powerpoint/2010/main" val="4035887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2">
                <a:lumMod val="40000"/>
                <a:lumOff val="60000"/>
              </a:schemeClr>
            </a:gs>
            <a:gs pos="83000">
              <a:schemeClr val="accent2">
                <a:lumMod val="20000"/>
                <a:lumOff val="80000"/>
              </a:schemeClr>
            </a:gs>
            <a:gs pos="100000">
              <a:schemeClr val="accent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B6F6-F4C6-48D9-962B-304CE0CCF78F}"/>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5F90DA94-9850-4087-8161-B2F64241CE40}"/>
              </a:ext>
            </a:extLst>
          </p:cNvPr>
          <p:cNvSpPr>
            <a:spLocks noGrp="1"/>
          </p:cNvSpPr>
          <p:nvPr>
            <p:ph idx="1"/>
          </p:nvPr>
        </p:nvSpPr>
        <p:spPr>
          <a:solidFill>
            <a:srgbClr val="F6F8F8"/>
          </a:solidFill>
        </p:spPr>
        <p:txBody>
          <a:bodyPr>
            <a:normAutofit fontScale="92500" lnSpcReduction="20000"/>
          </a:bodyPr>
          <a:lstStyle/>
          <a:p>
            <a:r>
              <a:rPr lang="en-US" dirty="0"/>
              <a:t>As we can see by the summary statistics and boxplots, our predicted values are slightly higher than what they actually were. If the households were told to save water in 2011, our model would not have accounted for it because the model was trained using variables `luse1-6’ which we can assume did not have the same policy in place when their data was taken.</a:t>
            </a:r>
          </a:p>
          <a:p>
            <a:endParaRPr lang="en-US" dirty="0"/>
          </a:p>
          <a:p>
            <a:r>
              <a:rPr lang="en-US" dirty="0"/>
              <a:t>Thus, the difference in our predicted and actual values may be due to that effect not being accounted for. If we built our model using treatment 2011 data to train it, we could have possibly accounted for the missing effects and gotten a closer estimate.</a:t>
            </a:r>
          </a:p>
          <a:p>
            <a:endParaRPr lang="en-US" dirty="0"/>
          </a:p>
        </p:txBody>
      </p:sp>
      <p:sp>
        <p:nvSpPr>
          <p:cNvPr id="4" name="Slide Number Placeholder 3">
            <a:extLst>
              <a:ext uri="{FF2B5EF4-FFF2-40B4-BE49-F238E27FC236}">
                <a16:creationId xmlns:a16="http://schemas.microsoft.com/office/drawing/2014/main" id="{71040320-E343-431F-90F0-51295B3C7843}"/>
              </a:ext>
            </a:extLst>
          </p:cNvPr>
          <p:cNvSpPr>
            <a:spLocks noGrp="1"/>
          </p:cNvSpPr>
          <p:nvPr>
            <p:ph type="sldNum" sz="quarter" idx="12"/>
          </p:nvPr>
        </p:nvSpPr>
        <p:spPr/>
        <p:txBody>
          <a:bodyPr/>
          <a:lstStyle/>
          <a:p>
            <a:fld id="{C5EF2332-01BF-834F-8236-50238282D533}" type="slidenum">
              <a:rPr lang="en-US" smtClean="0"/>
              <a:t>16</a:t>
            </a:fld>
            <a:endParaRPr lang="en-US"/>
          </a:p>
        </p:txBody>
      </p:sp>
    </p:spTree>
    <p:extLst>
      <p:ext uri="{BB962C8B-B14F-4D97-AF65-F5344CB8AC3E}">
        <p14:creationId xmlns:p14="http://schemas.microsoft.com/office/powerpoint/2010/main" val="70036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0"/>
              </a:schemeClr>
            </a:gs>
            <a:gs pos="74000">
              <a:schemeClr val="accent2">
                <a:lumMod val="75000"/>
              </a:schemeClr>
            </a:gs>
            <a:gs pos="83000">
              <a:schemeClr val="accent2">
                <a:lumMod val="60000"/>
                <a:lumOff val="4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Extra Credit</a:t>
            </a:r>
          </a:p>
        </p:txBody>
      </p:sp>
      <p:sp>
        <p:nvSpPr>
          <p:cNvPr id="3" name="Content Placeholder 2"/>
          <p:cNvSpPr>
            <a:spLocks noGrp="1"/>
          </p:cNvSpPr>
          <p:nvPr>
            <p:ph idx="1"/>
          </p:nvPr>
        </p:nvSpPr>
        <p:spPr>
          <a:xfrm>
            <a:off x="1603122" y="2500394"/>
            <a:ext cx="5937755" cy="3101983"/>
          </a:xfrm>
          <a:solidFill>
            <a:schemeClr val="accent2">
              <a:lumMod val="20000"/>
              <a:lumOff val="80000"/>
            </a:schemeClr>
          </a:solidFill>
        </p:spPr>
        <p:txBody>
          <a:bodyPr>
            <a:normAutofit fontScale="62500" lnSpcReduction="20000"/>
          </a:bodyPr>
          <a:lstStyle/>
          <a:p>
            <a:pPr marL="0" lvl="0" indent="0">
              <a:buNone/>
            </a:pPr>
            <a:endParaRPr dirty="0"/>
          </a:p>
          <a:p>
            <a:r>
              <a:rPr sz="2900" dirty="0"/>
              <a:t>If we </a:t>
            </a:r>
            <a:r>
              <a:rPr lang="en-US" sz="2900" dirty="0"/>
              <a:t>only</a:t>
            </a:r>
            <a:r>
              <a:rPr sz="2900" dirty="0"/>
              <a:t> compared the treatment vs. control data from 2011, we would be looking at virtually no difference between the two values. </a:t>
            </a:r>
            <a:r>
              <a:rPr lang="en-US" sz="2900" dirty="0"/>
              <a:t>Thus,</a:t>
            </a:r>
            <a:r>
              <a:rPr sz="2900" dirty="0"/>
              <a:t> we can infer that the difference is due to an externality and not poor modeling.</a:t>
            </a:r>
          </a:p>
          <a:p>
            <a:pPr marL="0" lvl="0" indent="0">
              <a:buNone/>
            </a:pPr>
            <a:endParaRPr sz="2900" dirty="0"/>
          </a:p>
          <a:p>
            <a:pPr marL="0" lvl="0" indent="0">
              <a:buNone/>
            </a:pPr>
            <a:r>
              <a:rPr sz="2900" dirty="0"/>
              <a:t>Summary statistics for treatment vs control from 2011:</a:t>
            </a:r>
          </a:p>
          <a:p>
            <a:pPr marL="1270000" lvl="0" indent="0">
              <a:buNone/>
            </a:pPr>
            <a:r>
              <a:rPr sz="1800" dirty="0">
                <a:latin typeface="Courier"/>
              </a:rPr>
              <a:t>##    Min. 1st Qu.  Median    Mean 3rd Qu.    Max. 
##   3.927   5.948   6.391   6.346   6.781   8.123</a:t>
            </a:r>
          </a:p>
          <a:p>
            <a:pPr marL="1270000" lvl="0" indent="0">
              <a:buNone/>
            </a:pPr>
            <a:r>
              <a:rPr sz="1800" dirty="0">
                <a:latin typeface="Courier"/>
              </a:rPr>
              <a:t>##    Min. 1st Qu.  Median    Mean 3rd Qu.    Max. 
##   3.917   5.957   6.402   6.359   6.810   8.318</a:t>
            </a:r>
          </a:p>
        </p:txBody>
      </p:sp>
      <p:sp>
        <p:nvSpPr>
          <p:cNvPr id="4" name="Slide Number Placeholder 3">
            <a:extLst>
              <a:ext uri="{FF2B5EF4-FFF2-40B4-BE49-F238E27FC236}">
                <a16:creationId xmlns:a16="http://schemas.microsoft.com/office/drawing/2014/main" id="{E513DA3A-C0C2-4598-85AA-41773C571A08}"/>
              </a:ext>
            </a:extLst>
          </p:cNvPr>
          <p:cNvSpPr>
            <a:spLocks noGrp="1"/>
          </p:cNvSpPr>
          <p:nvPr>
            <p:ph type="sldNum" sz="quarter" idx="12"/>
          </p:nvPr>
        </p:nvSpPr>
        <p:spPr/>
        <p:txBody>
          <a:bodyPr/>
          <a:lstStyle/>
          <a:p>
            <a:fld id="{C5EF2332-01BF-834F-8236-50238282D533}"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C071-0F86-40D0-BD36-EC9461052E88}"/>
              </a:ext>
            </a:extLst>
          </p:cNvPr>
          <p:cNvSpPr>
            <a:spLocks noGrp="1"/>
          </p:cNvSpPr>
          <p:nvPr>
            <p:ph type="title"/>
          </p:nvPr>
        </p:nvSpPr>
        <p:spPr>
          <a:xfrm>
            <a:off x="622335" y="2708804"/>
            <a:ext cx="2774103" cy="1440394"/>
          </a:xfrm>
          <a:noFill/>
          <a:ln>
            <a:solidFill>
              <a:schemeClr val="tx1"/>
            </a:solidFill>
          </a:ln>
        </p:spPr>
        <p:txBody>
          <a:bodyPr>
            <a:normAutofit/>
          </a:bodyPr>
          <a:lstStyle/>
          <a:p>
            <a:r>
              <a:rPr lang="en-US" sz="2100">
                <a:solidFill>
                  <a:schemeClr val="tx1"/>
                </a:solidFill>
              </a:rPr>
              <a:t>DATASET</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6295" y="-2"/>
            <a:ext cx="5157705"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93F474-9CF7-4BEA-ACCB-3759298E0DDA}"/>
              </a:ext>
            </a:extLst>
          </p:cNvPr>
          <p:cNvSpPr>
            <a:spLocks noGrp="1"/>
          </p:cNvSpPr>
          <p:nvPr>
            <p:ph idx="1"/>
          </p:nvPr>
        </p:nvSpPr>
        <p:spPr>
          <a:xfrm>
            <a:off x="4690872" y="1636776"/>
            <a:ext cx="3664792" cy="4857496"/>
          </a:xfrm>
          <a:solidFill>
            <a:schemeClr val="accent2">
              <a:alpha val="50000"/>
            </a:schemeClr>
          </a:solidFill>
          <a:ln w="31750">
            <a:solidFill>
              <a:schemeClr val="accent2">
                <a:lumMod val="50000"/>
              </a:schemeClr>
            </a:solidFill>
          </a:ln>
        </p:spPr>
        <p:style>
          <a:lnRef idx="0">
            <a:scrgbClr r="0" g="0" b="0"/>
          </a:lnRef>
          <a:fillRef idx="0">
            <a:scrgbClr r="0" g="0" b="0"/>
          </a:fillRef>
          <a:effectRef idx="0">
            <a:scrgbClr r="0" g="0" b="0"/>
          </a:effectRef>
          <a:fontRef idx="minor">
            <a:schemeClr val="lt1"/>
          </a:fontRef>
        </p:style>
        <p:txBody>
          <a:bodyPr anchor="ctr">
            <a:normAutofit lnSpcReduction="10000"/>
          </a:bodyPr>
          <a:lstStyle/>
          <a:p>
            <a:pPr>
              <a:lnSpc>
                <a:spcPct val="90000"/>
              </a:lnSpc>
            </a:pPr>
            <a:r>
              <a:rPr lang="en-US" b="0" i="0" u="none" strike="noStrike" baseline="0" dirty="0">
                <a:solidFill>
                  <a:schemeClr val="bg1"/>
                </a:solidFill>
                <a:latin typeface="Calibri" panose="020F0502020204030204" pitchFamily="34" charset="0"/>
              </a:rPr>
              <a:t>The variables are as follows:</a:t>
            </a:r>
          </a:p>
          <a:p>
            <a:pPr lvl="1">
              <a:lnSpc>
                <a:spcPct val="90000"/>
              </a:lnSpc>
            </a:pPr>
            <a:r>
              <a:rPr lang="en-US" b="1" i="0" u="none" strike="noStrike" baseline="0" dirty="0" err="1">
                <a:solidFill>
                  <a:schemeClr val="bg1"/>
                </a:solidFill>
                <a:latin typeface="Calibri-Bold"/>
              </a:rPr>
              <a:t>hh_id</a:t>
            </a:r>
            <a:r>
              <a:rPr lang="en-US" b="0" i="0" u="none" strike="noStrike" baseline="0" dirty="0">
                <a:solidFill>
                  <a:schemeClr val="bg1"/>
                </a:solidFill>
                <a:latin typeface="Calibri" panose="020F0502020204030204" pitchFamily="34" charset="0"/>
              </a:rPr>
              <a:t>: unique household id</a:t>
            </a:r>
          </a:p>
          <a:p>
            <a:pPr lvl="1">
              <a:lnSpc>
                <a:spcPct val="90000"/>
              </a:lnSpc>
            </a:pPr>
            <a:r>
              <a:rPr lang="en-US" b="1" i="0" u="none" strike="noStrike" baseline="0" dirty="0">
                <a:solidFill>
                  <a:schemeClr val="bg1"/>
                </a:solidFill>
                <a:latin typeface="Calibri-Bold"/>
              </a:rPr>
              <a:t>year</a:t>
            </a:r>
            <a:r>
              <a:rPr lang="en-US" b="0" i="0" u="none" strike="noStrike" baseline="0" dirty="0">
                <a:solidFill>
                  <a:schemeClr val="bg1"/>
                </a:solidFill>
                <a:latin typeface="Calibri" panose="020F0502020204030204" pitchFamily="34" charset="0"/>
              </a:rPr>
              <a:t>: 2010 and 2011</a:t>
            </a:r>
          </a:p>
          <a:p>
            <a:pPr lvl="1">
              <a:lnSpc>
                <a:spcPct val="90000"/>
              </a:lnSpc>
            </a:pPr>
            <a:r>
              <a:rPr lang="en-US" b="1" i="0" u="none" strike="noStrike" baseline="0" dirty="0">
                <a:solidFill>
                  <a:schemeClr val="bg1"/>
                </a:solidFill>
                <a:latin typeface="Calibri-Bold"/>
              </a:rPr>
              <a:t>month</a:t>
            </a:r>
            <a:r>
              <a:rPr lang="en-US" b="0" i="0" u="none" strike="noStrike" baseline="0" dirty="0">
                <a:solidFill>
                  <a:schemeClr val="bg1"/>
                </a:solidFill>
                <a:latin typeface="Calibri" panose="020F0502020204030204" pitchFamily="34" charset="0"/>
              </a:rPr>
              <a:t>: 4-8</a:t>
            </a:r>
          </a:p>
          <a:p>
            <a:pPr lvl="1">
              <a:lnSpc>
                <a:spcPct val="90000"/>
              </a:lnSpc>
            </a:pPr>
            <a:r>
              <a:rPr lang="en-US" b="1" i="0" u="none" strike="noStrike" baseline="0" dirty="0" err="1">
                <a:solidFill>
                  <a:schemeClr val="bg1"/>
                </a:solidFill>
                <a:latin typeface="Calibri-Bold"/>
              </a:rPr>
              <a:t>zipcode</a:t>
            </a:r>
            <a:r>
              <a:rPr lang="en-US" b="0" i="0" u="none" strike="noStrike" baseline="0" dirty="0">
                <a:solidFill>
                  <a:schemeClr val="bg1"/>
                </a:solidFill>
                <a:latin typeface="Calibri" panose="020F0502020204030204" pitchFamily="34" charset="0"/>
              </a:rPr>
              <a:t>: anonymized zip code in which home is located</a:t>
            </a:r>
          </a:p>
          <a:p>
            <a:pPr lvl="1">
              <a:lnSpc>
                <a:spcPct val="90000"/>
              </a:lnSpc>
            </a:pPr>
            <a:r>
              <a:rPr lang="en-US" b="1" i="0" u="none" strike="noStrike" baseline="0" dirty="0">
                <a:solidFill>
                  <a:schemeClr val="bg1"/>
                </a:solidFill>
                <a:latin typeface="Calibri-Bold"/>
              </a:rPr>
              <a:t>control</a:t>
            </a:r>
            <a:r>
              <a:rPr lang="en-US" b="0" i="0" u="none" strike="noStrike" baseline="0" dirty="0">
                <a:solidFill>
                  <a:schemeClr val="bg1"/>
                </a:solidFill>
                <a:latin typeface="Calibri" panose="020F0502020204030204" pitchFamily="34" charset="0"/>
              </a:rPr>
              <a:t>: household-month is part of control group</a:t>
            </a:r>
          </a:p>
          <a:p>
            <a:pPr lvl="1">
              <a:lnSpc>
                <a:spcPct val="90000"/>
              </a:lnSpc>
            </a:pPr>
            <a:r>
              <a:rPr lang="en-US" b="1" i="0" u="none" strike="noStrike" baseline="0" dirty="0">
                <a:solidFill>
                  <a:schemeClr val="bg1"/>
                </a:solidFill>
                <a:latin typeface="Calibri-Bold"/>
              </a:rPr>
              <a:t>treatment</a:t>
            </a:r>
            <a:r>
              <a:rPr lang="en-US" b="0" i="0" u="none" strike="noStrike" baseline="0" dirty="0">
                <a:solidFill>
                  <a:schemeClr val="bg1"/>
                </a:solidFill>
                <a:latin typeface="Calibri" panose="020F0502020204030204" pitchFamily="34" charset="0"/>
              </a:rPr>
              <a:t>: household-month is part of treatment group</a:t>
            </a:r>
          </a:p>
          <a:p>
            <a:pPr lvl="1">
              <a:lnSpc>
                <a:spcPct val="90000"/>
              </a:lnSpc>
            </a:pPr>
            <a:r>
              <a:rPr lang="en-US" b="1" i="0" u="none" strike="noStrike" baseline="0" dirty="0">
                <a:solidFill>
                  <a:schemeClr val="bg1"/>
                </a:solidFill>
                <a:latin typeface="Calibri-Bold"/>
              </a:rPr>
              <a:t>children</a:t>
            </a:r>
            <a:r>
              <a:rPr lang="en-US" b="0" i="0" u="none" strike="noStrike" baseline="0" dirty="0">
                <a:solidFill>
                  <a:schemeClr val="bg1"/>
                </a:solidFill>
                <a:latin typeface="Calibri" panose="020F0502020204030204" pitchFamily="34" charset="0"/>
              </a:rPr>
              <a:t>: household has children</a:t>
            </a:r>
          </a:p>
          <a:p>
            <a:pPr lvl="1">
              <a:lnSpc>
                <a:spcPct val="90000"/>
              </a:lnSpc>
            </a:pPr>
            <a:r>
              <a:rPr lang="en-US" b="1" i="0" u="none" strike="noStrike" baseline="0" dirty="0">
                <a:solidFill>
                  <a:schemeClr val="bg1"/>
                </a:solidFill>
                <a:latin typeface="Calibri-Bold"/>
              </a:rPr>
              <a:t>hhsize2-5plus</a:t>
            </a:r>
            <a:r>
              <a:rPr lang="en-US" b="0" i="0" u="none" strike="noStrike" baseline="0" dirty="0">
                <a:solidFill>
                  <a:schemeClr val="bg1"/>
                </a:solidFill>
                <a:latin typeface="Calibri" panose="020F0502020204030204" pitchFamily="34" charset="0"/>
              </a:rPr>
              <a:t>: household size</a:t>
            </a:r>
          </a:p>
          <a:p>
            <a:pPr lvl="1">
              <a:lnSpc>
                <a:spcPct val="90000"/>
              </a:lnSpc>
            </a:pPr>
            <a:r>
              <a:rPr lang="it-IT" b="1" i="0" u="none" strike="noStrike" baseline="0" dirty="0">
                <a:solidFill>
                  <a:schemeClr val="bg1"/>
                </a:solidFill>
                <a:latin typeface="Calibri-Bold"/>
              </a:rPr>
              <a:t>income2-9</a:t>
            </a:r>
            <a:r>
              <a:rPr lang="it-IT" b="0" i="0" u="none" strike="noStrike" baseline="0" dirty="0">
                <a:solidFill>
                  <a:schemeClr val="bg1"/>
                </a:solidFill>
                <a:latin typeface="Calibri" panose="020F0502020204030204" pitchFamily="34" charset="0"/>
              </a:rPr>
              <a:t>: income categories &lt;$20k, $20-30k, $30-40k, $40-50k, $50-75k, $75-100k,</a:t>
            </a:r>
            <a:r>
              <a:rPr lang="en-US" b="0" i="0" u="none" strike="noStrike" baseline="0" dirty="0">
                <a:solidFill>
                  <a:schemeClr val="bg1"/>
                </a:solidFill>
                <a:latin typeface="Calibri" panose="020F0502020204030204" pitchFamily="34" charset="0"/>
              </a:rPr>
              <a:t>$100-125k, &gt;$125k</a:t>
            </a:r>
          </a:p>
          <a:p>
            <a:pPr lvl="1">
              <a:lnSpc>
                <a:spcPct val="90000"/>
              </a:lnSpc>
            </a:pPr>
            <a:r>
              <a:rPr lang="en-US" b="1" i="0" u="none" strike="noStrike" baseline="0" dirty="0">
                <a:solidFill>
                  <a:schemeClr val="bg1"/>
                </a:solidFill>
                <a:latin typeface="Calibri-Bold"/>
              </a:rPr>
              <a:t>owner</a:t>
            </a:r>
            <a:r>
              <a:rPr lang="en-US" b="0" i="0" u="none" strike="noStrike" baseline="0" dirty="0">
                <a:solidFill>
                  <a:schemeClr val="bg1"/>
                </a:solidFill>
                <a:latin typeface="Calibri" panose="020F0502020204030204" pitchFamily="34" charset="0"/>
              </a:rPr>
              <a:t>: resident owns home</a:t>
            </a:r>
            <a:endParaRPr lang="en-US" dirty="0">
              <a:solidFill>
                <a:schemeClr val="bg1"/>
              </a:solidFill>
            </a:endParaRPr>
          </a:p>
        </p:txBody>
      </p:sp>
      <p:sp>
        <p:nvSpPr>
          <p:cNvPr id="4" name="TextBox 3">
            <a:extLst>
              <a:ext uri="{FF2B5EF4-FFF2-40B4-BE49-F238E27FC236}">
                <a16:creationId xmlns:a16="http://schemas.microsoft.com/office/drawing/2014/main" id="{8D327728-2A3D-46E1-B4D6-93B09724C7EC}"/>
              </a:ext>
            </a:extLst>
          </p:cNvPr>
          <p:cNvSpPr txBox="1"/>
          <p:nvPr/>
        </p:nvSpPr>
        <p:spPr>
          <a:xfrm>
            <a:off x="4572000" y="811383"/>
            <a:ext cx="3803904"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 will be using the `econ128` dataset provided. </a:t>
            </a:r>
          </a:p>
          <a:p>
            <a:endParaRPr lang="en-US" dirty="0"/>
          </a:p>
        </p:txBody>
      </p:sp>
      <p:sp>
        <p:nvSpPr>
          <p:cNvPr id="5" name="Slide Number Placeholder 4">
            <a:extLst>
              <a:ext uri="{FF2B5EF4-FFF2-40B4-BE49-F238E27FC236}">
                <a16:creationId xmlns:a16="http://schemas.microsoft.com/office/drawing/2014/main" id="{B0F8146D-8B50-44D0-899F-4E2F5905CA02}"/>
              </a:ext>
            </a:extLst>
          </p:cNvPr>
          <p:cNvSpPr>
            <a:spLocks noGrp="1"/>
          </p:cNvSpPr>
          <p:nvPr>
            <p:ph type="sldNum" sz="quarter" idx="12"/>
          </p:nvPr>
        </p:nvSpPr>
        <p:spPr/>
        <p:txBody>
          <a:bodyPr/>
          <a:lstStyle/>
          <a:p>
            <a:fld id="{C5EF2332-01BF-834F-8236-50238282D533}" type="slidenum">
              <a:rPr lang="en-US" smtClean="0"/>
              <a:t>2</a:t>
            </a:fld>
            <a:endParaRPr lang="en-US"/>
          </a:p>
        </p:txBody>
      </p:sp>
    </p:spTree>
    <p:extLst>
      <p:ext uri="{BB962C8B-B14F-4D97-AF65-F5344CB8AC3E}">
        <p14:creationId xmlns:p14="http://schemas.microsoft.com/office/powerpoint/2010/main" val="315395020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0262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2629" y="0"/>
            <a:ext cx="68413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067" y="1443035"/>
            <a:ext cx="2978949"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5654" y="1586484"/>
            <a:ext cx="2763774" cy="3685032"/>
          </a:xfrm>
          <a:prstGeom prst="ellipse">
            <a:avLst/>
          </a:prstGeom>
          <a:solidFill>
            <a:schemeClr val="accent2">
              <a:lumMod val="75000"/>
            </a:schemeClr>
          </a:solidFill>
          <a:ln>
            <a:noFill/>
          </a:ln>
        </p:spPr>
        <p:txBody>
          <a:bodyPr>
            <a:normAutofit/>
          </a:bodyPr>
          <a:lstStyle/>
          <a:p>
            <a:pPr marL="0" lvl="0" indent="0">
              <a:buNone/>
            </a:pPr>
            <a:r>
              <a:rPr lang="en-US" sz="2200">
                <a:solidFill>
                  <a:srgbClr val="FFFFFF"/>
                </a:solidFill>
              </a:rPr>
              <a:t>Cleaning the data</a:t>
            </a:r>
          </a:p>
        </p:txBody>
      </p:sp>
      <p:sp>
        <p:nvSpPr>
          <p:cNvPr id="3" name="Content Placeholder 2"/>
          <p:cNvSpPr>
            <a:spLocks noGrp="1"/>
          </p:cNvSpPr>
          <p:nvPr>
            <p:ph idx="1"/>
          </p:nvPr>
        </p:nvSpPr>
        <p:spPr>
          <a:xfrm>
            <a:off x="4193771" y="1402080"/>
            <a:ext cx="3990522" cy="4053840"/>
          </a:xfrm>
        </p:spPr>
        <p:txBody>
          <a:bodyPr anchor="ctr">
            <a:normAutofit/>
          </a:bodyPr>
          <a:lstStyle/>
          <a:p>
            <a:pPr marL="0" lvl="0" indent="0">
              <a:buNone/>
            </a:pPr>
            <a:r>
              <a:rPr lang="en-US" dirty="0"/>
              <a:t>D</a:t>
            </a:r>
            <a:r>
              <a:rPr dirty="0"/>
              <a:t>imensions of the raw data:</a:t>
            </a:r>
            <a:endParaRPr lang="en-US" dirty="0"/>
          </a:p>
          <a:p>
            <a:pPr marL="0" lvl="0" indent="0">
              <a:buNone/>
            </a:pPr>
            <a:r>
              <a:rPr lang="en-US" dirty="0">
                <a:latin typeface="Courier"/>
              </a:rPr>
              <a:t>## [1] 234560     28</a:t>
            </a:r>
          </a:p>
          <a:p>
            <a:pPr marL="0" lvl="0" indent="0">
              <a:buNone/>
            </a:pPr>
            <a:endParaRPr lang="en-US" dirty="0">
              <a:latin typeface="Courier"/>
            </a:endParaRPr>
          </a:p>
          <a:p>
            <a:pPr marL="0" lvl="0" indent="0">
              <a:buNone/>
            </a:pPr>
            <a:r>
              <a:rPr dirty="0"/>
              <a:t>To clean the data, I decided to do three things: </a:t>
            </a:r>
            <a:endParaRPr lang="en-US" dirty="0"/>
          </a:p>
          <a:p>
            <a:pPr marL="0" lvl="0" indent="0">
              <a:buNone/>
            </a:pPr>
            <a:r>
              <a:rPr dirty="0"/>
              <a:t>- Remove rows with NA </a:t>
            </a:r>
            <a:endParaRPr lang="en-US" dirty="0"/>
          </a:p>
          <a:p>
            <a:pPr marL="0" lvl="0" indent="0">
              <a:buNone/>
            </a:pPr>
            <a:r>
              <a:rPr dirty="0"/>
              <a:t>- Convert dummy variables to factors (</a:t>
            </a:r>
            <a:r>
              <a:rPr lang="en-US" dirty="0" err="1">
                <a:latin typeface="Courier"/>
              </a:rPr>
              <a:t>hhsize</a:t>
            </a:r>
            <a:r>
              <a:rPr dirty="0"/>
              <a:t>, </a:t>
            </a:r>
            <a:r>
              <a:rPr lang="en-US" dirty="0">
                <a:latin typeface="Courier"/>
              </a:rPr>
              <a:t>income</a:t>
            </a:r>
            <a:r>
              <a:rPr dirty="0"/>
              <a:t>)</a:t>
            </a:r>
            <a:endParaRPr lang="en-US" dirty="0"/>
          </a:p>
          <a:p>
            <a:pPr marL="0" lvl="0" indent="0">
              <a:buNone/>
            </a:pPr>
            <a:r>
              <a:rPr dirty="0"/>
              <a:t> - Remove outlier of </a:t>
            </a:r>
            <a:r>
              <a:rPr lang="en-US" dirty="0">
                <a:latin typeface="Courier"/>
              </a:rPr>
              <a:t>luse1</a:t>
            </a:r>
          </a:p>
        </p:txBody>
      </p:sp>
      <p:sp>
        <p:nvSpPr>
          <p:cNvPr id="4" name="Slide Number Placeholder 3">
            <a:extLst>
              <a:ext uri="{FF2B5EF4-FFF2-40B4-BE49-F238E27FC236}">
                <a16:creationId xmlns:a16="http://schemas.microsoft.com/office/drawing/2014/main" id="{DE818068-62BA-4CA9-8E24-EFE620A10CD0}"/>
              </a:ext>
            </a:extLst>
          </p:cNvPr>
          <p:cNvSpPr>
            <a:spLocks noGrp="1"/>
          </p:cNvSpPr>
          <p:nvPr>
            <p:ph type="sldNum" sz="quarter" idx="12"/>
          </p:nvPr>
        </p:nvSpPr>
        <p:spPr/>
        <p:txBody>
          <a:bodyPr/>
          <a:lstStyle/>
          <a:p>
            <a:fld id="{C5EF2332-01BF-834F-8236-50238282D53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accent2">
              <a:lumMod val="40000"/>
              <a:lumOff val="6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a:t>Remove NA</a:t>
            </a:r>
          </a:p>
        </p:txBody>
      </p:sp>
      <p:sp>
        <p:nvSpPr>
          <p:cNvPr id="3" name="Content Placeholder 2"/>
          <p:cNvSpPr>
            <a:spLocks noGrp="1"/>
          </p:cNvSpPr>
          <p:nvPr>
            <p:ph idx="1"/>
          </p:nvPr>
        </p:nvSpPr>
        <p:spPr/>
        <p:txBody>
          <a:bodyPr/>
          <a:lstStyle/>
          <a:p>
            <a:pPr marL="0" lvl="0" indent="0">
              <a:buNone/>
            </a:pPr>
            <a:r>
              <a:rPr lang="en-US"/>
              <a:t>I decided to remove all rows that contain </a:t>
            </a:r>
            <a:r>
              <a:rPr lang="en-US" sz="1800">
                <a:latin typeface="Courier"/>
              </a:rPr>
              <a:t>NA</a:t>
            </a:r>
            <a:r>
              <a:rPr lang="en-US"/>
              <a:t>: </a:t>
            </a:r>
          </a:p>
          <a:p>
            <a:pPr marL="0" lvl="0" indent="0">
              <a:buNone/>
            </a:pPr>
            <a:r>
              <a:rPr lang="en-US"/>
              <a:t>(with this amount of data, removing it should be fine)</a:t>
            </a:r>
          </a:p>
          <a:p>
            <a:pPr marL="0" lvl="0" indent="0">
              <a:buNone/>
            </a:pPr>
            <a:endParaRPr lang="en-US"/>
          </a:p>
          <a:p>
            <a:pPr marL="0" lvl="0" indent="0">
              <a:buNone/>
            </a:pPr>
            <a:r>
              <a:rPr lang="en-US"/>
              <a:t>New dimensions:</a:t>
            </a:r>
          </a:p>
          <a:p>
            <a:pPr marL="1270000" lvl="0" indent="0">
              <a:buNone/>
            </a:pPr>
            <a:r>
              <a:rPr lang="en-US" sz="1800">
                <a:latin typeface="Courier"/>
              </a:rPr>
              <a:t>## [1] 221520     28</a:t>
            </a:r>
          </a:p>
          <a:p>
            <a:pPr marL="0" lvl="0" indent="0">
              <a:buNone/>
            </a:pPr>
            <a:endParaRPr lang="en-US" sz="1800">
              <a:latin typeface="Courier"/>
            </a:endParaRPr>
          </a:p>
          <a:p>
            <a:pPr marL="0" lvl="0" indent="0">
              <a:buNone/>
            </a:pPr>
            <a:r>
              <a:rPr lang="en-US"/>
              <a:t>We removed around 5.5% of the observations</a:t>
            </a:r>
            <a:endParaRPr lang="en-US" dirty="0"/>
          </a:p>
        </p:txBody>
      </p:sp>
      <p:sp>
        <p:nvSpPr>
          <p:cNvPr id="4" name="Slide Number Placeholder 3">
            <a:extLst>
              <a:ext uri="{FF2B5EF4-FFF2-40B4-BE49-F238E27FC236}">
                <a16:creationId xmlns:a16="http://schemas.microsoft.com/office/drawing/2014/main" id="{FBC5385B-497B-4841-A47A-F8EFCB0E1279}"/>
              </a:ext>
            </a:extLst>
          </p:cNvPr>
          <p:cNvSpPr>
            <a:spLocks noGrp="1"/>
          </p:cNvSpPr>
          <p:nvPr>
            <p:ph type="sldNum" sz="quarter" idx="12"/>
          </p:nvPr>
        </p:nvSpPr>
        <p:spPr/>
        <p:txBody>
          <a:bodyPr/>
          <a:lstStyle/>
          <a:p>
            <a:fld id="{C5EF2332-01BF-834F-8236-50238282D533}"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260" y="1248156"/>
            <a:ext cx="726948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71" y="1060704"/>
            <a:ext cx="7550658"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3352" y="467418"/>
            <a:ext cx="5797296" cy="1188720"/>
          </a:xfrm>
          <a:solidFill>
            <a:srgbClr val="FFFFFF"/>
          </a:solidFill>
        </p:spPr>
        <p:txBody>
          <a:bodyPr>
            <a:normAutofit/>
          </a:bodyPr>
          <a:lstStyle/>
          <a:p>
            <a:pPr marL="0" lvl="0" indent="0">
              <a:buNone/>
            </a:pPr>
            <a:r>
              <a:t>Dummies to factors</a:t>
            </a:r>
          </a:p>
        </p:txBody>
      </p:sp>
      <p:sp>
        <p:nvSpPr>
          <p:cNvPr id="3" name="Content Placeholder 2"/>
          <p:cNvSpPr>
            <a:spLocks noGrp="1"/>
          </p:cNvSpPr>
          <p:nvPr>
            <p:ph idx="1"/>
          </p:nvPr>
        </p:nvSpPr>
        <p:spPr>
          <a:xfrm>
            <a:off x="1279546" y="2291262"/>
            <a:ext cx="6584634" cy="2879256"/>
          </a:xfrm>
        </p:spPr>
        <p:txBody>
          <a:bodyPr>
            <a:normAutofit/>
          </a:bodyPr>
          <a:lstStyle/>
          <a:p>
            <a:pPr marL="0" lvl="0" indent="0">
              <a:lnSpc>
                <a:spcPct val="90000"/>
              </a:lnSpc>
              <a:buNone/>
            </a:pPr>
            <a:r>
              <a:rPr lang="en-US" sz="1500">
                <a:solidFill>
                  <a:srgbClr val="404040"/>
                </a:solidFill>
              </a:rPr>
              <a:t>The dummy variables were somewhat unclear when looking at, so I converted them to factors </a:t>
            </a:r>
          </a:p>
          <a:p>
            <a:pPr marL="0" lvl="0" indent="0">
              <a:lnSpc>
                <a:spcPct val="90000"/>
              </a:lnSpc>
              <a:buNone/>
            </a:pPr>
            <a:endParaRPr lang="en-US" sz="1500">
              <a:solidFill>
                <a:srgbClr val="404040"/>
              </a:solidFill>
            </a:endParaRPr>
          </a:p>
          <a:p>
            <a:pPr marL="0" lvl="0" indent="0">
              <a:lnSpc>
                <a:spcPct val="90000"/>
              </a:lnSpc>
              <a:buNone/>
            </a:pPr>
            <a:r>
              <a:rPr lang="en-US" sz="1500">
                <a:solidFill>
                  <a:srgbClr val="404040"/>
                </a:solidFill>
              </a:rPr>
              <a:t>New column headings:</a:t>
            </a:r>
          </a:p>
          <a:p>
            <a:pPr marL="1270000" lvl="0" indent="0">
              <a:lnSpc>
                <a:spcPct val="90000"/>
              </a:lnSpc>
              <a:buNone/>
            </a:pPr>
            <a:r>
              <a:rPr lang="en-US" sz="1500">
                <a:solidFill>
                  <a:srgbClr val="404040"/>
                </a:solidFill>
                <a:latin typeface="Courier"/>
              </a:rPr>
              <a:t>##  [1] "hh_id"     "year"      "month"     "zipcode"   "control"   "treatment"
##  [7] "lusage"    "luse1"     "luse2"     "luse3"     "luse4"     "luse5"    
## [13] "luse6"     "children"  "owner"     "hhsize"    "income"</a:t>
            </a:r>
          </a:p>
        </p:txBody>
      </p:sp>
      <p:sp>
        <p:nvSpPr>
          <p:cNvPr id="4" name="Slide Number Placeholder 3">
            <a:extLst>
              <a:ext uri="{FF2B5EF4-FFF2-40B4-BE49-F238E27FC236}">
                <a16:creationId xmlns:a16="http://schemas.microsoft.com/office/drawing/2014/main" id="{C6807AFD-CE34-48E2-A2C9-6EB11A2C5CFF}"/>
              </a:ext>
            </a:extLst>
          </p:cNvPr>
          <p:cNvSpPr>
            <a:spLocks noGrp="1"/>
          </p:cNvSpPr>
          <p:nvPr>
            <p:ph type="sldNum" sz="quarter" idx="12"/>
          </p:nvPr>
        </p:nvSpPr>
        <p:spPr/>
        <p:txBody>
          <a:bodyPr/>
          <a:lstStyle/>
          <a:p>
            <a:fld id="{C5EF2332-01BF-834F-8236-50238282D53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978776"/>
            <a:ext cx="4443982" cy="1174991"/>
          </a:xfrm>
        </p:spPr>
        <p:txBody>
          <a:bodyPr>
            <a:normAutofit/>
          </a:bodyPr>
          <a:lstStyle/>
          <a:p>
            <a:pPr marL="0" lvl="0" indent="0">
              <a:buNone/>
            </a:pPr>
            <a:r>
              <a:rPr lang="en-US" sz="2100"/>
              <a:t>Remove Outlier(S)</a:t>
            </a:r>
          </a:p>
        </p:txBody>
      </p:sp>
      <p:sp>
        <p:nvSpPr>
          <p:cNvPr id="3" name="Content Placeholder 2"/>
          <p:cNvSpPr>
            <a:spLocks noGrp="1"/>
          </p:cNvSpPr>
          <p:nvPr>
            <p:ph idx="1"/>
          </p:nvPr>
        </p:nvSpPr>
        <p:spPr>
          <a:xfrm>
            <a:off x="603504" y="2640692"/>
            <a:ext cx="4443982" cy="3255252"/>
          </a:xfrm>
        </p:spPr>
        <p:txBody>
          <a:bodyPr>
            <a:normAutofit/>
          </a:bodyPr>
          <a:lstStyle/>
          <a:p>
            <a:pPr marL="0" lvl="0" indent="0">
              <a:lnSpc>
                <a:spcPct val="90000"/>
              </a:lnSpc>
              <a:buNone/>
            </a:pPr>
            <a:r>
              <a:rPr lang="en-US"/>
              <a:t>After checking summary stats of the continuous variables, we remove the rows with negative values of </a:t>
            </a:r>
            <a:r>
              <a:rPr lang="en-US">
                <a:latin typeface="Courier"/>
              </a:rPr>
              <a:t>luse1</a:t>
            </a:r>
            <a:r>
              <a:rPr lang="en-US"/>
              <a:t>. </a:t>
            </a:r>
          </a:p>
          <a:p>
            <a:pPr marL="0" lvl="0" indent="0">
              <a:lnSpc>
                <a:spcPct val="90000"/>
              </a:lnSpc>
              <a:buNone/>
            </a:pPr>
            <a:r>
              <a:rPr lang="en-US"/>
              <a:t>(assume outlier/ entered incorrectly)</a:t>
            </a:r>
          </a:p>
          <a:p>
            <a:pPr marL="0" lvl="0" indent="0">
              <a:lnSpc>
                <a:spcPct val="90000"/>
              </a:lnSpc>
              <a:buNone/>
            </a:pPr>
            <a:endParaRPr lang="en-US"/>
          </a:p>
          <a:p>
            <a:pPr marL="0" lvl="0" indent="0">
              <a:lnSpc>
                <a:spcPct val="90000"/>
              </a:lnSpc>
              <a:buNone/>
            </a:pPr>
            <a:r>
              <a:rPr lang="en-US"/>
              <a:t>New dimensions:</a:t>
            </a:r>
          </a:p>
          <a:p>
            <a:pPr marL="1270000" lvl="0" indent="0">
              <a:lnSpc>
                <a:spcPct val="90000"/>
              </a:lnSpc>
              <a:buNone/>
            </a:pPr>
            <a:r>
              <a:rPr lang="en-US">
                <a:latin typeface="Courier"/>
              </a:rPr>
              <a:t>## [1] 221510     17</a:t>
            </a:r>
          </a:p>
          <a:p>
            <a:pPr marL="1270000" lvl="0" indent="0">
              <a:lnSpc>
                <a:spcPct val="90000"/>
              </a:lnSpc>
              <a:buNone/>
            </a:pPr>
            <a:endParaRPr lang="en-US">
              <a:latin typeface="Courier"/>
            </a:endParaRPr>
          </a:p>
          <a:p>
            <a:pPr marL="0" lvl="0" indent="0">
              <a:lnSpc>
                <a:spcPct val="90000"/>
              </a:lnSpc>
              <a:buNone/>
            </a:pPr>
            <a:r>
              <a:rPr lang="en-US"/>
              <a:t> We removed a further 10 observations</a:t>
            </a:r>
          </a:p>
        </p:txBody>
      </p:sp>
      <p:pic>
        <p:nvPicPr>
          <p:cNvPr id="5" name="Picture 4" descr="Zigzag indicator line">
            <a:extLst>
              <a:ext uri="{FF2B5EF4-FFF2-40B4-BE49-F238E27FC236}">
                <a16:creationId xmlns:a16="http://schemas.microsoft.com/office/drawing/2014/main" id="{DE533F06-A513-AEBD-8CF8-CC089E480BAD}"/>
              </a:ext>
            </a:extLst>
          </p:cNvPr>
          <p:cNvPicPr>
            <a:picLocks noChangeAspect="1"/>
          </p:cNvPicPr>
          <p:nvPr/>
        </p:nvPicPr>
        <p:blipFill rotWithShape="1">
          <a:blip r:embed="rId2"/>
          <a:srcRect l="30234" r="35767" b="-1"/>
          <a:stretch/>
        </p:blipFill>
        <p:spPr>
          <a:xfrm>
            <a:off x="5650990" y="10"/>
            <a:ext cx="3493009" cy="6857990"/>
          </a:xfrm>
          <a:prstGeom prst="rect">
            <a:avLst/>
          </a:prstGeom>
        </p:spPr>
      </p:pic>
      <p:sp>
        <p:nvSpPr>
          <p:cNvPr id="4" name="Slide Number Placeholder 3">
            <a:extLst>
              <a:ext uri="{FF2B5EF4-FFF2-40B4-BE49-F238E27FC236}">
                <a16:creationId xmlns:a16="http://schemas.microsoft.com/office/drawing/2014/main" id="{C7664C4D-69AA-4E90-8303-A700F09EFD38}"/>
              </a:ext>
            </a:extLst>
          </p:cNvPr>
          <p:cNvSpPr>
            <a:spLocks noGrp="1"/>
          </p:cNvSpPr>
          <p:nvPr>
            <p:ph type="sldNum" sz="quarter" idx="12"/>
          </p:nvPr>
        </p:nvSpPr>
        <p:spPr/>
        <p:txBody>
          <a:bodyPr/>
          <a:lstStyle/>
          <a:p>
            <a:fld id="{C5EF2332-01BF-834F-8236-50238282D53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4EE5-3E67-4D61-ADD8-54DD33F05782}"/>
              </a:ext>
            </a:extLst>
          </p:cNvPr>
          <p:cNvSpPr>
            <a:spLocks noGrp="1"/>
          </p:cNvSpPr>
          <p:nvPr>
            <p:ph type="title"/>
          </p:nvPr>
        </p:nvSpPr>
        <p:spPr>
          <a:xfrm>
            <a:off x="622335" y="2708804"/>
            <a:ext cx="2774103" cy="1440394"/>
          </a:xfrm>
          <a:noFill/>
          <a:ln>
            <a:solidFill>
              <a:schemeClr val="tx1"/>
            </a:solidFill>
          </a:ln>
        </p:spPr>
        <p:txBody>
          <a:bodyPr>
            <a:normAutofit/>
          </a:bodyPr>
          <a:lstStyle/>
          <a:p>
            <a:r>
              <a:rPr lang="en-US" sz="2100" dirty="0">
                <a:solidFill>
                  <a:schemeClr val="tx1"/>
                </a:solidFill>
              </a:rPr>
              <a:t>About The model</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6295" y="-2"/>
            <a:ext cx="5157705"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D3295D-3757-4AF0-9FE9-A0723826A721}"/>
              </a:ext>
            </a:extLst>
          </p:cNvPr>
          <p:cNvSpPr>
            <a:spLocks noGrp="1"/>
          </p:cNvSpPr>
          <p:nvPr>
            <p:ph idx="1"/>
          </p:nvPr>
        </p:nvSpPr>
        <p:spPr>
          <a:xfrm>
            <a:off x="4536886" y="802638"/>
            <a:ext cx="4056522" cy="5252722"/>
          </a:xfrm>
        </p:spPr>
        <p:txBody>
          <a:bodyPr anchor="ctr">
            <a:normAutofit/>
          </a:bodyPr>
          <a:lstStyle/>
          <a:p>
            <a:r>
              <a:rPr lang="en-US" dirty="0">
                <a:solidFill>
                  <a:schemeClr val="bg1"/>
                </a:solidFill>
              </a:rPr>
              <a:t>For this project I will be using the </a:t>
            </a:r>
            <a:r>
              <a:rPr lang="en-US" dirty="0" err="1">
                <a:solidFill>
                  <a:schemeClr val="bg1"/>
                </a:solidFill>
              </a:rPr>
              <a:t>gbm</a:t>
            </a:r>
            <a:r>
              <a:rPr lang="en-US" dirty="0">
                <a:solidFill>
                  <a:schemeClr val="bg1"/>
                </a:solidFill>
              </a:rPr>
              <a:t>() function from the </a:t>
            </a:r>
            <a:r>
              <a:rPr lang="en-US" dirty="0" err="1">
                <a:solidFill>
                  <a:schemeClr val="bg1"/>
                </a:solidFill>
              </a:rPr>
              <a:t>gbm</a:t>
            </a:r>
            <a:r>
              <a:rPr lang="en-US" dirty="0">
                <a:solidFill>
                  <a:schemeClr val="bg1"/>
                </a:solidFill>
              </a:rPr>
              <a:t> package to produce a Generalized Boosted Regression Modeling (GBM).</a:t>
            </a:r>
          </a:p>
          <a:p>
            <a:r>
              <a:rPr lang="en-US" dirty="0">
                <a:solidFill>
                  <a:schemeClr val="bg1"/>
                </a:solidFill>
              </a:rPr>
              <a:t>The variable </a:t>
            </a:r>
            <a:r>
              <a:rPr lang="en-US" dirty="0" err="1">
                <a:solidFill>
                  <a:schemeClr val="bg1"/>
                </a:solidFill>
                <a:latin typeface="Courier"/>
              </a:rPr>
              <a:t>lusage</a:t>
            </a:r>
            <a:r>
              <a:rPr lang="en-US" dirty="0">
                <a:solidFill>
                  <a:schemeClr val="bg1"/>
                </a:solidFill>
                <a:latin typeface="Courier"/>
              </a:rPr>
              <a:t> </a:t>
            </a:r>
            <a:r>
              <a:rPr lang="en-US" dirty="0">
                <a:solidFill>
                  <a:schemeClr val="bg1"/>
                </a:solidFill>
              </a:rPr>
              <a:t>will be modeled by using all the variables except for </a:t>
            </a:r>
            <a:r>
              <a:rPr lang="en-US" dirty="0" err="1">
                <a:solidFill>
                  <a:schemeClr val="bg1"/>
                </a:solidFill>
                <a:latin typeface="Courier"/>
              </a:rPr>
              <a:t>hh_id</a:t>
            </a:r>
            <a:r>
              <a:rPr lang="en-US" dirty="0">
                <a:solidFill>
                  <a:schemeClr val="bg1"/>
                </a:solidFill>
              </a:rPr>
              <a:t> , </a:t>
            </a:r>
            <a:r>
              <a:rPr lang="en-US" dirty="0">
                <a:solidFill>
                  <a:schemeClr val="bg1"/>
                </a:solidFill>
                <a:latin typeface="Courier"/>
              </a:rPr>
              <a:t>year</a:t>
            </a:r>
            <a:r>
              <a:rPr lang="en-US" dirty="0">
                <a:solidFill>
                  <a:schemeClr val="bg1"/>
                </a:solidFill>
              </a:rPr>
              <a:t>, and </a:t>
            </a:r>
            <a:r>
              <a:rPr lang="en-US" dirty="0">
                <a:solidFill>
                  <a:schemeClr val="bg1"/>
                </a:solidFill>
                <a:latin typeface="Courier"/>
              </a:rPr>
              <a:t>month</a:t>
            </a:r>
            <a:r>
              <a:rPr lang="en-US" dirty="0">
                <a:solidFill>
                  <a:schemeClr val="bg1"/>
                </a:solidFill>
              </a:rPr>
              <a:t>.</a:t>
            </a:r>
          </a:p>
          <a:p>
            <a:r>
              <a:rPr lang="en-US" dirty="0">
                <a:solidFill>
                  <a:schemeClr val="bg1"/>
                </a:solidFill>
              </a:rPr>
              <a:t>We will use the distribution = “gaussian” option to indicate that we are looking to minimize MSE</a:t>
            </a:r>
          </a:p>
          <a:p>
            <a:r>
              <a:rPr lang="en-US" dirty="0">
                <a:solidFill>
                  <a:schemeClr val="bg1"/>
                </a:solidFill>
              </a:rPr>
              <a:t>The total number trees to be fit is 5000 and the depth between interactions is set to 3 </a:t>
            </a:r>
          </a:p>
          <a:p>
            <a:endParaRPr lang="en-US" dirty="0">
              <a:solidFill>
                <a:schemeClr val="bg1"/>
              </a:solidFill>
            </a:endParaRPr>
          </a:p>
          <a:p>
            <a:endParaRPr lang="en-US" dirty="0">
              <a:solidFill>
                <a:schemeClr val="bg1"/>
              </a:solidFill>
            </a:endParaRPr>
          </a:p>
        </p:txBody>
      </p:sp>
      <p:sp>
        <p:nvSpPr>
          <p:cNvPr id="4" name="Slide Number Placeholder 3">
            <a:extLst>
              <a:ext uri="{FF2B5EF4-FFF2-40B4-BE49-F238E27FC236}">
                <a16:creationId xmlns:a16="http://schemas.microsoft.com/office/drawing/2014/main" id="{F0412CB7-77AC-433E-880A-A2E308241529}"/>
              </a:ext>
            </a:extLst>
          </p:cNvPr>
          <p:cNvSpPr>
            <a:spLocks noGrp="1"/>
          </p:cNvSpPr>
          <p:nvPr>
            <p:ph type="sldNum" sz="quarter" idx="12"/>
          </p:nvPr>
        </p:nvSpPr>
        <p:spPr/>
        <p:txBody>
          <a:bodyPr/>
          <a:lstStyle/>
          <a:p>
            <a:fld id="{C5EF2332-01BF-834F-8236-50238282D533}" type="slidenum">
              <a:rPr lang="en-US" smtClean="0"/>
              <a:t>7</a:t>
            </a:fld>
            <a:endParaRPr lang="en-US"/>
          </a:p>
        </p:txBody>
      </p:sp>
    </p:spTree>
    <p:extLst>
      <p:ext uri="{BB962C8B-B14F-4D97-AF65-F5344CB8AC3E}">
        <p14:creationId xmlns:p14="http://schemas.microsoft.com/office/powerpoint/2010/main" val="29529821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Building</a:t>
            </a:r>
          </a:p>
        </p:txBody>
      </p:sp>
      <p:sp>
        <p:nvSpPr>
          <p:cNvPr id="3" name="Content Placeholder 2"/>
          <p:cNvSpPr>
            <a:spLocks noGrp="1"/>
          </p:cNvSpPr>
          <p:nvPr>
            <p:ph idx="1"/>
          </p:nvPr>
        </p:nvSpPr>
        <p:spPr/>
        <p:txBody>
          <a:bodyPr/>
          <a:lstStyle/>
          <a:p>
            <a:pPr marL="0" lvl="0" indent="0">
              <a:buNone/>
            </a:pPr>
            <a:r>
              <a:rPr lang="en-US" dirty="0"/>
              <a:t>First,</a:t>
            </a:r>
            <a:r>
              <a:rPr dirty="0"/>
              <a:t> I </a:t>
            </a:r>
            <a:r>
              <a:rPr dirty="0" err="1"/>
              <a:t>subsetted</a:t>
            </a:r>
            <a:r>
              <a:rPr dirty="0"/>
              <a:t> the training and test data according to year:</a:t>
            </a:r>
            <a:endParaRPr lang="en-US" dirty="0"/>
          </a:p>
          <a:p>
            <a:pPr marL="0" lvl="0" indent="0">
              <a:buNone/>
            </a:pPr>
            <a:endParaRPr dirty="0"/>
          </a:p>
        </p:txBody>
      </p:sp>
      <p:pic>
        <p:nvPicPr>
          <p:cNvPr id="5" name="Picture 4">
            <a:extLst>
              <a:ext uri="{FF2B5EF4-FFF2-40B4-BE49-F238E27FC236}">
                <a16:creationId xmlns:a16="http://schemas.microsoft.com/office/drawing/2014/main" id="{EDDFA7BE-1ADB-465A-BB36-C707DB9A9343}"/>
              </a:ext>
            </a:extLst>
          </p:cNvPr>
          <p:cNvPicPr>
            <a:picLocks noChangeAspect="1"/>
          </p:cNvPicPr>
          <p:nvPr/>
        </p:nvPicPr>
        <p:blipFill>
          <a:blip r:embed="rId2"/>
          <a:stretch>
            <a:fillRect/>
          </a:stretch>
        </p:blipFill>
        <p:spPr>
          <a:xfrm>
            <a:off x="1094766" y="3113808"/>
            <a:ext cx="6712045" cy="1830558"/>
          </a:xfrm>
          <a:prstGeom prst="rect">
            <a:avLst/>
          </a:prstGeom>
        </p:spPr>
      </p:pic>
      <p:sp>
        <p:nvSpPr>
          <p:cNvPr id="6" name="Slide Number Placeholder 5">
            <a:extLst>
              <a:ext uri="{FF2B5EF4-FFF2-40B4-BE49-F238E27FC236}">
                <a16:creationId xmlns:a16="http://schemas.microsoft.com/office/drawing/2014/main" id="{33599DB6-A96D-4A71-8A05-E905D0A8DF89}"/>
              </a:ext>
            </a:extLst>
          </p:cNvPr>
          <p:cNvSpPr>
            <a:spLocks noGrp="1"/>
          </p:cNvSpPr>
          <p:nvPr>
            <p:ph type="sldNum" sz="quarter" idx="12"/>
          </p:nvPr>
        </p:nvSpPr>
        <p:spPr/>
        <p:txBody>
          <a:bodyPr/>
          <a:lstStyle/>
          <a:p>
            <a:fld id="{C5EF2332-01BF-834F-8236-50238282D53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 Building</a:t>
            </a:r>
          </a:p>
        </p:txBody>
      </p:sp>
      <p:sp>
        <p:nvSpPr>
          <p:cNvPr id="3" name="Content Placeholder 2"/>
          <p:cNvSpPr>
            <a:spLocks noGrp="1"/>
          </p:cNvSpPr>
          <p:nvPr>
            <p:ph idx="1"/>
          </p:nvPr>
        </p:nvSpPr>
        <p:spPr/>
        <p:txBody>
          <a:bodyPr/>
          <a:lstStyle/>
          <a:p>
            <a:pPr marL="0" lvl="0" indent="0">
              <a:buNone/>
            </a:pPr>
            <a:r>
              <a:rPr dirty="0"/>
              <a:t>I decided to use the </a:t>
            </a:r>
            <a:r>
              <a:rPr b="1" dirty="0"/>
              <a:t>Boosting</a:t>
            </a:r>
            <a:r>
              <a:rPr dirty="0"/>
              <a:t> machine learning method to predict. I found boosting to be better than random forests and bagging thus I found it appropriate to use here. The model trained by </a:t>
            </a:r>
            <a:r>
              <a:rPr b="1" dirty="0">
                <a:solidFill>
                  <a:schemeClr val="accent2">
                    <a:lumMod val="50000"/>
                  </a:schemeClr>
                </a:solidFill>
              </a:rPr>
              <a:t>2010 control data </a:t>
            </a:r>
            <a:r>
              <a:rPr dirty="0"/>
              <a:t>is modeled as follows:</a:t>
            </a:r>
          </a:p>
          <a:p>
            <a:pPr marL="0" lvl="0" indent="0">
              <a:buNone/>
            </a:pPr>
            <a:endParaRPr dirty="0"/>
          </a:p>
        </p:txBody>
      </p:sp>
      <p:pic>
        <p:nvPicPr>
          <p:cNvPr id="5" name="Picture 4">
            <a:extLst>
              <a:ext uri="{FF2B5EF4-FFF2-40B4-BE49-F238E27FC236}">
                <a16:creationId xmlns:a16="http://schemas.microsoft.com/office/drawing/2014/main" id="{98A6A47D-EF54-4D3E-8697-704B22C409B3}"/>
              </a:ext>
            </a:extLst>
          </p:cNvPr>
          <p:cNvPicPr>
            <a:picLocks noChangeAspect="1"/>
          </p:cNvPicPr>
          <p:nvPr/>
        </p:nvPicPr>
        <p:blipFill>
          <a:blip r:embed="rId2"/>
          <a:stretch>
            <a:fillRect/>
          </a:stretch>
        </p:blipFill>
        <p:spPr>
          <a:xfrm>
            <a:off x="747252" y="4271591"/>
            <a:ext cx="7818344" cy="1106736"/>
          </a:xfrm>
          <a:prstGeom prst="rect">
            <a:avLst/>
          </a:prstGeom>
        </p:spPr>
      </p:pic>
      <p:sp>
        <p:nvSpPr>
          <p:cNvPr id="6" name="Slide Number Placeholder 5">
            <a:extLst>
              <a:ext uri="{FF2B5EF4-FFF2-40B4-BE49-F238E27FC236}">
                <a16:creationId xmlns:a16="http://schemas.microsoft.com/office/drawing/2014/main" id="{3A1DFD0E-7E1A-4F8D-9A1F-987EE6E576FE}"/>
              </a:ext>
            </a:extLst>
          </p:cNvPr>
          <p:cNvSpPr>
            <a:spLocks noGrp="1"/>
          </p:cNvSpPr>
          <p:nvPr>
            <p:ph type="sldNum" sz="quarter" idx="12"/>
          </p:nvPr>
        </p:nvSpPr>
        <p:spPr/>
        <p:txBody>
          <a:bodyPr/>
          <a:lstStyle/>
          <a:p>
            <a:fld id="{C5EF2332-01BF-834F-8236-50238282D533}" type="slidenum">
              <a:rPr lang="en-US" smtClean="0"/>
              <a:t>9</a:t>
            </a:fld>
            <a:endParaRPr lang="en-US"/>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43</TotalTime>
  <Words>1017</Words>
  <Application>Microsoft Office PowerPoint</Application>
  <PresentationFormat>On-screen Show (4:3)</PresentationFormat>
  <Paragraphs>112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Calibri-Bold</vt:lpstr>
      <vt:lpstr>Courier</vt:lpstr>
      <vt:lpstr>Gill Sans MT</vt:lpstr>
      <vt:lpstr>Parcel</vt:lpstr>
      <vt:lpstr>Econ 128 Final Project Presentation</vt:lpstr>
      <vt:lpstr>DATASET</vt:lpstr>
      <vt:lpstr>Cleaning the data</vt:lpstr>
      <vt:lpstr>Remove NA</vt:lpstr>
      <vt:lpstr>Dummies to factors</vt:lpstr>
      <vt:lpstr>Remove Outlier(S)</vt:lpstr>
      <vt:lpstr>About The model</vt:lpstr>
      <vt:lpstr>Model Building</vt:lpstr>
      <vt:lpstr>Model Building</vt:lpstr>
      <vt:lpstr>Predictions- Control 2011</vt:lpstr>
      <vt:lpstr>Predictions- Treatment 2011</vt:lpstr>
      <vt:lpstr>Compare</vt:lpstr>
      <vt:lpstr>Compare</vt:lpstr>
      <vt:lpstr>Compare</vt:lpstr>
      <vt:lpstr>Conclusion</vt:lpstr>
      <vt:lpstr>Extra Credit</vt:lpstr>
      <vt:lpstr>Extra Credit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128 Presentation</dc:title>
  <dc:creator>Serena Alvarez</dc:creator>
  <cp:keywords/>
  <cp:lastModifiedBy>Serena Alvarez</cp:lastModifiedBy>
  <cp:revision>3</cp:revision>
  <dcterms:created xsi:type="dcterms:W3CDTF">2022-03-16T07:33:18Z</dcterms:created>
  <dcterms:modified xsi:type="dcterms:W3CDTF">2022-03-16T08:48:26Z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3/15/2022</vt:lpwstr>
  </property>
  <property fmtid="{D5CDD505-2E9C-101B-9397-08002B2CF9AE}" pid="3" name="output">
    <vt:lpwstr>powerpoint_presentation</vt:lpwstr>
  </property>
</Properties>
</file>