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user\AppData\Local\Microsoft\Windows\INetCache\IE\D9LPK6OS\ELAMATHI_NAAN_MUDALVAN_EXCEL%5b1%5d.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user\AppData\Local\Microsoft\Windows\INetCache\IE\D9LPK6OS\ELAMATHI_NAAN_MUDALVAN_EXCEL%5b1%5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[ELAMATHI_NAAN_MUDALVAN_EXCEL(1).xlsx]PIVOT TABLE!PivotTable1</c:name>
    <c:fmtId val="-1"/>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VALUES</a:t>
            </a:r>
            <a:endParaRPr lang="en-US"/>
          </a:p>
        </c:rich>
      </c:tx>
      <c:layout/>
      <c:overlay val="0"/>
      <c:spPr>
        <a:noFill/>
        <a:ln>
          <a:noFill/>
        </a:ln>
        <a:effectLst/>
      </c:spPr>
    </c:title>
    <c:autoTitleDeleted val="0"/>
    <c:plotArea>
      <c:layout/>
      <c:barChart>
        <c:barDir val="col"/>
        <c:grouping val="clustered"/>
        <c:varyColors val="0"/>
        <c:ser>
          <c:idx val="0"/>
          <c:order val="0"/>
          <c:tx>
            <c:strRef>
              <c:f>'[ELAMATHI_NAAN_MUDALVAN_EXCEL(1).xlsx]PIVOT TABLE'!$B$3:$B$4</c:f>
              <c:strCache>
                <c:ptCount val="1"/>
                <c:pt idx="0">
                  <c:v>HIGH</c:v>
                </c:pt>
              </c:strCache>
            </c:strRef>
          </c:tx>
          <c:spPr>
            <a:solidFill>
              <a:schemeClr val="accent1"/>
            </a:solidFill>
            <a:ln>
              <a:noFill/>
            </a:ln>
            <a:effectLst/>
          </c:spPr>
          <c:invertIfNegative val="0"/>
          <c:dLbls>
            <c:delete val="1"/>
          </c:dLbls>
          <c:cat>
            <c:strRef>
              <c:f>'[ELAMATHI_NAAN_MUDALVAN_EXCEL(1).xlsx]PIVOT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'[ELAMATHI_NAAN_MUDALVAN_EXCEL(1).xlsx]PIVOT TABLE'!$B$5:$B$15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ser>
        <c:ser>
          <c:idx val="1"/>
          <c:order val="1"/>
          <c:tx>
            <c:strRef>
              <c:f>'[ELAMATHI_NAAN_MUDALVAN_EXCEL(1).xlsx]PIVOT TABLE'!$C$3:$C$4</c:f>
              <c:strCache>
                <c:ptCount val="1"/>
                <c:pt idx="0">
                  <c:v>LOW</c:v>
                </c:pt>
              </c:strCache>
            </c:strRef>
          </c:tx>
          <c:spPr>
            <a:solidFill>
              <a:schemeClr val="accent2"/>
            </a:solidFill>
            <a:ln>
              <a:noFill/>
            </a:ln>
            <a:effectLst/>
          </c:spPr>
          <c:invertIfNegative val="0"/>
          <c:dLbls>
            <c:delete val="1"/>
          </c:dLbls>
          <c:cat>
            <c:strRef>
              <c:f>'[ELAMATHI_NAAN_MUDALVAN_EXCEL(1).xlsx]PIVOT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'[ELAMATHI_NAAN_MUDALVAN_EXCEL(1).xlsx]PIVOT TABLE'!$C$5:$C$15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ser>
        <c:ser>
          <c:idx val="2"/>
          <c:order val="2"/>
          <c:tx>
            <c:strRef>
              <c:f>'[ELAMATHI_NAAN_MUDALVAN_EXCEL(1).xlsx]PIVOT TABLE'!$D$3:$D$4</c:f>
              <c:strCache>
                <c:ptCount val="1"/>
                <c:pt idx="0">
                  <c:v>MED</c:v>
                </c:pt>
              </c:strCache>
            </c:strRef>
          </c:tx>
          <c:spPr>
            <a:solidFill>
              <a:schemeClr val="accent3"/>
            </a:solidFill>
            <a:ln>
              <a:noFill/>
            </a:ln>
            <a:effectLst/>
          </c:spPr>
          <c:invertIfNegative val="0"/>
          <c:dLbls>
            <c:delete val="1"/>
          </c:dLbls>
          <c:cat>
            <c:strRef>
              <c:f>'[ELAMATHI_NAAN_MUDALVAN_EXCEL(1).xlsx]PIVOT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'[ELAMATHI_NAAN_MUDALVAN_EXCEL(1).xlsx]PIVOT TABLE'!$D$5:$D$15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ser>
        <c:ser>
          <c:idx val="3"/>
          <c:order val="3"/>
          <c:tx>
            <c:strRef>
              <c:f>'[ELAMATHI_NAAN_MUDALVAN_EXCEL(1).xlsx]PIVOT TABLE'!$E$3:$E$4</c:f>
              <c:strCache>
                <c:ptCount val="1"/>
                <c:pt idx="0">
                  <c:v>VERY HIGH</c:v>
                </c:pt>
              </c:strCache>
            </c:strRef>
          </c:tx>
          <c:spPr>
            <a:solidFill>
              <a:schemeClr val="accent4"/>
            </a:solidFill>
            <a:ln>
              <a:noFill/>
            </a:ln>
            <a:effectLst/>
          </c:spPr>
          <c:invertIfNegative val="0"/>
          <c:dLbls>
            <c:delete val="1"/>
          </c:dLbls>
          <c:cat>
            <c:strRef>
              <c:f>'[ELAMATHI_NAAN_MUDALVAN_EXCEL(1).xlsx]PIVOT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'[ELAMATHI_NAAN_MUDALVAN_EXCEL(1).xlsx]PIVOT TABLE'!$E$5:$E$15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ser>
        <c:dLbls>
          <c:showLegendKey val="0"/>
          <c:showVal val="0"/>
          <c:showCatName val="0"/>
          <c:showSerName val="0"/>
          <c:showPercent val="0"/>
          <c:showBubbleSize val="0"/>
        </c:dLbls>
        <c:gapWidth val="219"/>
        <c:overlap val="-27"/>
        <c:axId val="618570703"/>
        <c:axId val="618573199"/>
      </c:barChart>
      <c:catAx>
        <c:axId val="6185707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18573199"/>
        <c:crosses val="autoZero"/>
        <c:auto val="1"/>
        <c:lblAlgn val="ctr"/>
        <c:lblOffset val="100"/>
        <c:noMultiLvlLbl val="0"/>
      </c:catAx>
      <c:valAx>
        <c:axId val="6185731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18570703"/>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[ELAMATHI_NAAN_MUDALVAN_EXCEL(1).xlsx]PIVOT TABLE!PivotTable1</c:name>
    <c:fmtId val="-1"/>
  </c:pivotSource>
  <c:chart>
    <c:autoTitleDeleted val="1"/>
    <c:plotArea>
      <c:layout/>
      <c:barChart>
        <c:barDir val="bar"/>
        <c:grouping val="clustered"/>
        <c:varyColors val="0"/>
        <c:ser>
          <c:idx val="0"/>
          <c:order val="0"/>
          <c:tx>
            <c:strRef>
              <c:f>'[ELAMATHI_NAAN_MUDALVAN_EXCEL(1).xlsx]PIVOT TABLE'!$B$3:$B$4</c:f>
              <c:strCache>
                <c:ptCount val="1"/>
                <c:pt idx="0">
                  <c:v>HIGH</c:v>
                </c:pt>
              </c:strCache>
            </c:strRef>
          </c:tx>
          <c:spPr>
            <a:solidFill>
              <a:schemeClr val="accent1"/>
            </a:solidFill>
            <a:ln>
              <a:noFill/>
            </a:ln>
            <a:effectLst/>
          </c:spPr>
          <c:invertIfNegative val="0"/>
          <c:dLbls>
            <c:delete val="1"/>
          </c:dLbls>
          <c:cat>
            <c:strRef>
              <c:f>'[ELAMATHI_NAAN_MUDALVAN_EXCEL(1).xlsx]PIVOT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'[ELAMATHI_NAAN_MUDALVAN_EXCEL(1).xlsx]PIVOT TABLE'!$B$5:$B$15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ser>
        <c:ser>
          <c:idx val="1"/>
          <c:order val="1"/>
          <c:tx>
            <c:strRef>
              <c:f>'[ELAMATHI_NAAN_MUDALVAN_EXCEL(1).xlsx]PIVOT TABLE'!$C$3:$C$4</c:f>
              <c:strCache>
                <c:ptCount val="1"/>
                <c:pt idx="0">
                  <c:v>LOW</c:v>
                </c:pt>
              </c:strCache>
            </c:strRef>
          </c:tx>
          <c:spPr>
            <a:solidFill>
              <a:schemeClr val="accent2"/>
            </a:solidFill>
            <a:ln>
              <a:noFill/>
            </a:ln>
            <a:effectLst/>
          </c:spPr>
          <c:invertIfNegative val="0"/>
          <c:dLbls>
            <c:delete val="1"/>
          </c:dLbls>
          <c:cat>
            <c:strRef>
              <c:f>'[ELAMATHI_NAAN_MUDALVAN_EXCEL(1).xlsx]PIVOT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'[ELAMATHI_NAAN_MUDALVAN_EXCEL(1).xlsx]PIVOT TABLE'!$C$5:$C$15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ser>
        <c:ser>
          <c:idx val="2"/>
          <c:order val="2"/>
          <c:tx>
            <c:strRef>
              <c:f>'[ELAMATHI_NAAN_MUDALVAN_EXCEL(1).xlsx]PIVOT TABLE'!$D$3:$D$4</c:f>
              <c:strCache>
                <c:ptCount val="1"/>
                <c:pt idx="0">
                  <c:v>MED</c:v>
                </c:pt>
              </c:strCache>
            </c:strRef>
          </c:tx>
          <c:spPr>
            <a:solidFill>
              <a:schemeClr val="accent3"/>
            </a:solidFill>
            <a:ln>
              <a:noFill/>
            </a:ln>
            <a:effectLst/>
          </c:spPr>
          <c:invertIfNegative val="0"/>
          <c:dLbls>
            <c:delete val="1"/>
          </c:dLbls>
          <c:cat>
            <c:strRef>
              <c:f>'[ELAMATHI_NAAN_MUDALVAN_EXCEL(1).xlsx]PIVOT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'[ELAMATHI_NAAN_MUDALVAN_EXCEL(1).xlsx]PIVOT TABLE'!$D$5:$D$15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ser>
        <c:ser>
          <c:idx val="3"/>
          <c:order val="3"/>
          <c:tx>
            <c:strRef>
              <c:f>'[ELAMATHI_NAAN_MUDALVAN_EXCEL(1).xlsx]PIVOT TABLE'!$E$3:$E$4</c:f>
              <c:strCache>
                <c:ptCount val="1"/>
                <c:pt idx="0">
                  <c:v>VERY HIGH</c:v>
                </c:pt>
              </c:strCache>
            </c:strRef>
          </c:tx>
          <c:spPr>
            <a:solidFill>
              <a:schemeClr val="accent4"/>
            </a:solidFill>
            <a:ln>
              <a:noFill/>
            </a:ln>
            <a:effectLst/>
          </c:spPr>
          <c:invertIfNegative val="0"/>
          <c:dLbls>
            <c:delete val="1"/>
          </c:dLbls>
          <c:cat>
            <c:strRef>
              <c:f>'[ELAMATHI_NAAN_MUDALVAN_EXCEL(1).xlsx]PIVOT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'[ELAMATHI_NAAN_MUDALVAN_EXCEL(1).xlsx]PIVOT TABLE'!$E$5:$E$15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ser>
        <c:dLbls>
          <c:showLegendKey val="0"/>
          <c:showVal val="0"/>
          <c:showCatName val="0"/>
          <c:showSerName val="0"/>
          <c:showPercent val="0"/>
          <c:showBubbleSize val="0"/>
        </c:dLbls>
        <c:gapWidth val="182"/>
        <c:axId val="617602095"/>
        <c:axId val="617606671"/>
      </c:barChart>
      <c:catAx>
        <c:axId val="61760209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17606671"/>
        <c:crosses val="autoZero"/>
        <c:auto val="1"/>
        <c:lblAlgn val="ctr"/>
        <c:lblOffset val="100"/>
        <c:noMultiLvlLbl val="0"/>
      </c:catAx>
      <c:valAx>
        <c:axId val="61760667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17602095"/>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png"/><Relationship Id="rId2" Type="http://schemas.openxmlformats.org/officeDocument/2006/relationships/chart" Target="../charts/chart2.xml"/><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a:t>STUDENT NAME: Seeralagy S</a:t>
            </a:r>
            <a:endParaRPr lang="en-US" sz="2400" dirty="0"/>
          </a:p>
          <a:p>
            <a:r>
              <a:rPr lang="en-US" sz="2400" dirty="0"/>
              <a:t>REGISTER NO: 322200085</a:t>
            </a:r>
            <a:endParaRPr lang="en-US" sz="2400" dirty="0"/>
          </a:p>
          <a:p>
            <a:r>
              <a:rPr lang="en-US" sz="2400" dirty="0"/>
              <a:t>DEPARTMENT: bcom honours</a:t>
            </a:r>
            <a:endParaRPr lang="en-US" sz="2400" dirty="0"/>
          </a:p>
          <a:p>
            <a:r>
              <a:rPr lang="en-US" sz="2400" dirty="0"/>
              <a:t>COLLEGE: shri shankarlal sundarbai shasun jain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533400" y="1143000"/>
            <a:ext cx="9782175" cy="5492750"/>
          </a:xfrm>
          <a:prstGeom prst="rect">
            <a:avLst/>
          </a:prstGeom>
          <a:noFill/>
        </p:spPr>
        <p:txBody>
          <a:bodyPr wrap="square" rtlCol="0" anchor="t">
            <a:spAutoFit/>
          </a:bodyPr>
          <a:p>
            <a:pPr algn="just">
              <a:lnSpc>
                <a:spcPct val="150000"/>
              </a:lnSpc>
            </a:pPr>
            <a:r>
              <a:rPr lang="en-US">
                <a:latin typeface="Times New Roman" panose="02020603050405020304" pitchFamily="18" charset="0"/>
                <a:cs typeface="Times New Roman" panose="02020603050405020304" pitchFamily="18" charset="0"/>
              </a:rPr>
              <a:t>1) DATA COLLECTION</a:t>
            </a:r>
            <a:endParaRPr lang="en-US">
              <a:latin typeface="Times New Roman" panose="02020603050405020304" pitchFamily="18" charset="0"/>
              <a:cs typeface="Times New Roman" panose="02020603050405020304" pitchFamily="18" charset="0"/>
            </a:endParaRPr>
          </a:p>
          <a:p>
            <a:pPr algn="just">
              <a:lnSpc>
                <a:spcPct val="150000"/>
              </a:lnSpc>
            </a:pPr>
            <a:r>
              <a:rPr lang="en-US">
                <a:latin typeface="Times New Roman" panose="02020603050405020304" pitchFamily="18" charset="0"/>
                <a:cs typeface="Times New Roman" panose="02020603050405020304" pitchFamily="18" charset="0"/>
              </a:rPr>
              <a:t>• The data has been collected through Edunut dash board.</a:t>
            </a:r>
            <a:endParaRPr lang="en-US">
              <a:latin typeface="Times New Roman" panose="02020603050405020304" pitchFamily="18" charset="0"/>
              <a:cs typeface="Times New Roman" panose="02020603050405020304" pitchFamily="18" charset="0"/>
            </a:endParaRPr>
          </a:p>
          <a:p>
            <a:pPr algn="just">
              <a:lnSpc>
                <a:spcPct val="150000"/>
              </a:lnSpc>
            </a:pPr>
            <a:r>
              <a:rPr lang="en-US">
                <a:latin typeface="Times New Roman" panose="02020603050405020304" pitchFamily="18" charset="0"/>
                <a:cs typeface="Times New Roman" panose="02020603050405020304" pitchFamily="18" charset="0"/>
              </a:rPr>
              <a:t>2) FEATURE COLLECTION</a:t>
            </a:r>
            <a:endParaRPr lang="en-US">
              <a:latin typeface="Times New Roman" panose="02020603050405020304" pitchFamily="18" charset="0"/>
              <a:cs typeface="Times New Roman" panose="02020603050405020304" pitchFamily="18" charset="0"/>
            </a:endParaRPr>
          </a:p>
          <a:p>
            <a:pPr algn="just">
              <a:lnSpc>
                <a:spcPct val="150000"/>
              </a:lnSpc>
            </a:pPr>
            <a:r>
              <a:rPr lang="en-US">
                <a:latin typeface="Times New Roman" panose="02020603050405020304" pitchFamily="18" charset="0"/>
                <a:cs typeface="Times New Roman" panose="02020603050405020304" pitchFamily="18" charset="0"/>
              </a:rPr>
              <a:t>• The listed 10 features were taken for the analyses of data</a:t>
            </a:r>
            <a:endParaRPr lang="en-US">
              <a:latin typeface="Times New Roman" panose="02020603050405020304" pitchFamily="18" charset="0"/>
              <a:cs typeface="Times New Roman" panose="02020603050405020304" pitchFamily="18" charset="0"/>
            </a:endParaRPr>
          </a:p>
          <a:p>
            <a:pPr algn="just">
              <a:lnSpc>
                <a:spcPct val="150000"/>
              </a:lnSpc>
            </a:pPr>
            <a:r>
              <a:rPr lang="en-US">
                <a:latin typeface="Times New Roman" panose="02020603050405020304" pitchFamily="18" charset="0"/>
                <a:cs typeface="Times New Roman" panose="02020603050405020304" pitchFamily="18" charset="0"/>
              </a:rPr>
              <a:t>3) DATA CLEANING</a:t>
            </a:r>
            <a:endParaRPr lang="en-US">
              <a:latin typeface="Times New Roman" panose="02020603050405020304" pitchFamily="18" charset="0"/>
              <a:cs typeface="Times New Roman" panose="02020603050405020304" pitchFamily="18" charset="0"/>
            </a:endParaRPr>
          </a:p>
          <a:p>
            <a:pPr algn="just">
              <a:lnSpc>
                <a:spcPct val="150000"/>
              </a:lnSpc>
            </a:pPr>
            <a:r>
              <a:rPr lang="en-US">
                <a:latin typeface="Times New Roman" panose="02020603050405020304" pitchFamily="18" charset="0"/>
                <a:cs typeface="Times New Roman" panose="02020603050405020304" pitchFamily="18" charset="0"/>
              </a:rPr>
              <a:t>• Identifying the missing values</a:t>
            </a:r>
            <a:endParaRPr lang="en-US">
              <a:latin typeface="Times New Roman" panose="02020603050405020304" pitchFamily="18" charset="0"/>
              <a:cs typeface="Times New Roman" panose="02020603050405020304" pitchFamily="18" charset="0"/>
            </a:endParaRPr>
          </a:p>
          <a:p>
            <a:pPr algn="just">
              <a:lnSpc>
                <a:spcPct val="150000"/>
              </a:lnSpc>
            </a:pPr>
            <a:r>
              <a:rPr lang="en-US">
                <a:latin typeface="Times New Roman" panose="02020603050405020304" pitchFamily="18" charset="0"/>
                <a:cs typeface="Times New Roman" panose="02020603050405020304" pitchFamily="18" charset="0"/>
              </a:rPr>
              <a:t>• Filtering of those missing values.</a:t>
            </a:r>
            <a:endParaRPr lang="en-US">
              <a:latin typeface="Times New Roman" panose="02020603050405020304" pitchFamily="18" charset="0"/>
              <a:cs typeface="Times New Roman" panose="02020603050405020304" pitchFamily="18" charset="0"/>
            </a:endParaRPr>
          </a:p>
          <a:p>
            <a:pPr algn="just">
              <a:lnSpc>
                <a:spcPct val="150000"/>
              </a:lnSpc>
            </a:pPr>
            <a:r>
              <a:rPr lang="en-US">
                <a:latin typeface="Times New Roman" panose="02020603050405020304" pitchFamily="18" charset="0"/>
                <a:cs typeface="Times New Roman" panose="02020603050405020304" pitchFamily="18" charset="0"/>
              </a:rPr>
              <a:t>4) CALCULATION OF PERFORMANCE LEVEL</a:t>
            </a:r>
            <a:endParaRPr lang="en-US">
              <a:latin typeface="Times New Roman" panose="02020603050405020304" pitchFamily="18" charset="0"/>
              <a:cs typeface="Times New Roman" panose="02020603050405020304" pitchFamily="18" charset="0"/>
            </a:endParaRPr>
          </a:p>
          <a:p>
            <a:pPr algn="just">
              <a:lnSpc>
                <a:spcPct val="150000"/>
              </a:lnSpc>
            </a:pPr>
            <a:r>
              <a:rPr lang="en-US">
                <a:latin typeface="Times New Roman" panose="02020603050405020304" pitchFamily="18" charset="0"/>
                <a:cs typeface="Times New Roman" panose="02020603050405020304" pitchFamily="18" charset="0"/>
              </a:rPr>
              <a:t>• By considering the Current employee rating, I found the performance level using the formula.</a:t>
            </a:r>
            <a:endParaRPr lang="en-US">
              <a:latin typeface="Times New Roman" panose="02020603050405020304" pitchFamily="18" charset="0"/>
              <a:cs typeface="Times New Roman" panose="02020603050405020304" pitchFamily="18" charset="0"/>
            </a:endParaRPr>
          </a:p>
          <a:p>
            <a:pPr algn="just">
              <a:lnSpc>
                <a:spcPct val="150000"/>
              </a:lnSpc>
            </a:pPr>
            <a:r>
              <a:rPr lang="en-US">
                <a:latin typeface="Times New Roman" panose="02020603050405020304" pitchFamily="18" charset="0"/>
                <a:cs typeface="Times New Roman" panose="02020603050405020304" pitchFamily="18" charset="0"/>
              </a:rPr>
              <a:t>5)SUMMARY OF PIVOT LEVEL</a:t>
            </a:r>
            <a:endParaRPr lang="en-US">
              <a:latin typeface="Times New Roman" panose="02020603050405020304" pitchFamily="18" charset="0"/>
              <a:cs typeface="Times New Roman" panose="02020603050405020304" pitchFamily="18" charset="0"/>
            </a:endParaRPr>
          </a:p>
          <a:p>
            <a:pPr algn="just">
              <a:lnSpc>
                <a:spcPct val="150000"/>
              </a:lnSpc>
            </a:pPr>
            <a:r>
              <a:rPr lang="en-US">
                <a:latin typeface="Times New Roman" panose="02020603050405020304" pitchFamily="18" charset="0"/>
                <a:cs typeface="Times New Roman" panose="02020603050405020304" pitchFamily="18" charset="0"/>
              </a:rPr>
              <a:t>• Segregating od certain features to rows, colums, heading and so on.</a:t>
            </a:r>
            <a:endParaRPr lang="en-US">
              <a:latin typeface="Times New Roman" panose="02020603050405020304" pitchFamily="18" charset="0"/>
              <a:cs typeface="Times New Roman" panose="02020603050405020304" pitchFamily="18" charset="0"/>
            </a:endParaRPr>
          </a:p>
          <a:p>
            <a:pPr algn="just">
              <a:lnSpc>
                <a:spcPct val="150000"/>
              </a:lnSpc>
            </a:pPr>
            <a:r>
              <a:rPr lang="en-US">
                <a:latin typeface="Times New Roman" panose="02020603050405020304" pitchFamily="18" charset="0"/>
                <a:cs typeface="Times New Roman" panose="02020603050405020304" pitchFamily="18" charset="0"/>
              </a:rPr>
              <a:t>6) VISUALIZATION:</a:t>
            </a:r>
            <a:endParaRPr lang="en-US">
              <a:latin typeface="Times New Roman" panose="02020603050405020304" pitchFamily="18" charset="0"/>
              <a:cs typeface="Times New Roman" panose="02020603050405020304" pitchFamily="18" charset="0"/>
            </a:endParaRPr>
          </a:p>
          <a:p>
            <a:pPr algn="just">
              <a:lnSpc>
                <a:spcPct val="150000"/>
              </a:lnSpc>
            </a:pPr>
            <a:r>
              <a:rPr lang="en-US">
                <a:latin typeface="Times New Roman" panose="02020603050405020304" pitchFamily="18" charset="0"/>
                <a:cs typeface="Times New Roman" panose="02020603050405020304" pitchFamily="18" charset="0"/>
              </a:rPr>
              <a:t>• Once completed with pivot table, created the graph for precise visualization.</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2" name="Chart 1"/>
          <p:cNvGraphicFramePr/>
          <p:nvPr/>
        </p:nvGraphicFramePr>
        <p:xfrm>
          <a:off x="457200" y="1752600"/>
          <a:ext cx="5051425" cy="324675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8" name="Chart 7"/>
          <p:cNvGraphicFramePr/>
          <p:nvPr/>
        </p:nvGraphicFramePr>
        <p:xfrm>
          <a:off x="6019800" y="1828800"/>
          <a:ext cx="5072380" cy="324675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914400" y="1219200"/>
            <a:ext cx="7764780" cy="7570470"/>
          </a:xfrm>
          <a:prstGeom prst="rect">
            <a:avLst/>
          </a:prstGeom>
          <a:noFill/>
        </p:spPr>
        <p:txBody>
          <a:bodyPr wrap="square" rtlCol="0" anchor="t">
            <a:spAutoFit/>
          </a:bodyPr>
          <a:p>
            <a:pPr algn="just">
              <a:lnSpc>
                <a:spcPct val="150000"/>
              </a:lnSpc>
            </a:pPr>
            <a:r>
              <a:rPr lang="en-US"/>
              <a:t>In conclusion, by examining several data points such as the number of tasks employees do and the level of customer satisfaction, the "Employee Performance Analysis Using Excel" project helps in our understanding of how well workers are performing their duties. We may use Excel to arrange this data, make graphs and charts to identify trends, and determine who is doing well and who may want additional help. Creating a simple dashboard that displays these findings is another aspect of the project. All things considered, this project is significant since it ensures that all employees are giving it their all and finds ways to support those in need, which helps the business grow.</a:t>
            </a:r>
            <a:endParaRPr lang="en-US"/>
          </a:p>
          <a:p>
            <a:pPr algn="just">
              <a:lnSpc>
                <a:spcPct val="150000"/>
              </a:lnSpc>
            </a:pPr>
            <a:r>
              <a:rPr lang="en-US"/>
              <a:t>In this project there are a large number of average working employees. in order to improve their performnce we have to provide them with incentives and other to improve their performance. </a:t>
            </a:r>
            <a:endParaRPr lang="en-US"/>
          </a:p>
          <a:p>
            <a:pPr algn="just">
              <a:lnSpc>
                <a:spcPct val="150000"/>
              </a:lnSpc>
            </a:pPr>
            <a:endParaRPr lang="en-US"/>
          </a:p>
          <a:p>
            <a:pPr algn="just">
              <a:lnSpc>
                <a:spcPct val="150000"/>
              </a:lnSpc>
            </a:pPr>
            <a:endParaRPr lang="en-US"/>
          </a:p>
          <a:p>
            <a:pPr algn="just">
              <a:lnSpc>
                <a:spcPct val="150000"/>
              </a:lnSpc>
            </a:pPr>
            <a:endParaRPr lang="en-US"/>
          </a:p>
          <a:p>
            <a:pPr algn="just">
              <a:lnSpc>
                <a:spcPct val="150000"/>
              </a:lnSpc>
            </a:pPr>
            <a:endParaRPr lang="en-US"/>
          </a:p>
          <a:p>
            <a:pPr algn="just">
              <a:lnSpc>
                <a:spcPct val="150000"/>
              </a:lnSpc>
            </a:pPr>
            <a:endParaRPr lang="en-US"/>
          </a:p>
          <a:p>
            <a:pPr algn="just">
              <a:lnSpc>
                <a:spcPct val="150000"/>
              </a:lnSpc>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24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61239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609600" y="1524000"/>
            <a:ext cx="7294880" cy="4852670"/>
          </a:xfrm>
          <a:prstGeom prst="rect">
            <a:avLst/>
          </a:prstGeom>
          <a:noFill/>
        </p:spPr>
        <p:txBody>
          <a:bodyPr wrap="square" rtlCol="0" anchor="t">
            <a:noAutofit/>
          </a:bodyPr>
          <a:p>
            <a:pPr marL="285750" indent="-285750" algn="just">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The enormous quantity of data created by several performance measures frequently creates issues for organizations in terms of efficiently assessing and improving employee performance.</a:t>
            </a: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Traditional evaluation techniques can be biased, inconsistent, and time-consuming.</a:t>
            </a: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The goal of this project is to use Excel to create a comprehensive system for employee performance analysis with an emphasis on simplifying data processing, representation, and interpretation.</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 Box 8"/>
          <p:cNvSpPr txBox="1"/>
          <p:nvPr/>
        </p:nvSpPr>
        <p:spPr>
          <a:xfrm>
            <a:off x="685800" y="1676400"/>
            <a:ext cx="7973060" cy="4593590"/>
          </a:xfrm>
          <a:prstGeom prst="rect">
            <a:avLst/>
          </a:prstGeom>
          <a:noFill/>
        </p:spPr>
        <p:txBody>
          <a:bodyPr wrap="square" rtlCol="0" anchor="t">
            <a:noAutofit/>
          </a:bodyPr>
          <a:p>
            <a:pPr algn="just">
              <a:lnSpc>
                <a:spcPct val="150000"/>
              </a:lnSpc>
            </a:pPr>
            <a:r>
              <a:rPr lang="en-US">
                <a:latin typeface="Times New Roman" panose="02020603050405020304" pitchFamily="18" charset="0"/>
                <a:cs typeface="Times New Roman" panose="02020603050405020304" pitchFamily="18" charset="0"/>
              </a:rPr>
              <a:t>The project "Employee Performance Analysis Using Excel" aims to assess employee performance information in order to pinpoint key performance indicators (KPIs) and offer practical recommendations to improve the organization. The project will gather and process metrics data, such as work completion, attendance, and customer happiness, and then use Excel functions and visualization tools to analyze trends, carry out comparative evaluations, and create an interactive dashboard for tracking performance. The initiative will produce thorough evaluations and suggestions for raising output, locating high performers, and closing performance gaps. HR, management, and team leaders will be able to make well-informed decisions with this data to maximize employee performance inside the company.</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9" name="Picture 8" descr="employee image"/>
          <p:cNvPicPr>
            <a:picLocks noChangeAspect="1"/>
          </p:cNvPicPr>
          <p:nvPr/>
        </p:nvPicPr>
        <p:blipFill>
          <a:blip r:embed="rId2"/>
          <a:stretch>
            <a:fillRect/>
          </a:stretch>
        </p:blipFill>
        <p:spPr>
          <a:xfrm>
            <a:off x="4798060" y="2504440"/>
            <a:ext cx="3669030" cy="2387600"/>
          </a:xfrm>
          <a:prstGeom prst="rect">
            <a:avLst/>
          </a:prstGeom>
        </p:spPr>
      </p:pic>
      <p:pic>
        <p:nvPicPr>
          <p:cNvPr id="10" name="Picture 9" descr="manager"/>
          <p:cNvPicPr>
            <a:picLocks noChangeAspect="1"/>
          </p:cNvPicPr>
          <p:nvPr/>
        </p:nvPicPr>
        <p:blipFill>
          <a:blip r:embed="rId3"/>
          <a:stretch>
            <a:fillRect/>
          </a:stretch>
        </p:blipFill>
        <p:spPr>
          <a:xfrm>
            <a:off x="1001395" y="2362200"/>
            <a:ext cx="3543300" cy="3310890"/>
          </a:xfrm>
          <a:prstGeom prst="rect">
            <a:avLst/>
          </a:prstGeom>
        </p:spPr>
      </p:pic>
      <p:sp>
        <p:nvSpPr>
          <p:cNvPr id="12" name="Text Box 11"/>
          <p:cNvSpPr txBox="1"/>
          <p:nvPr/>
        </p:nvSpPr>
        <p:spPr>
          <a:xfrm>
            <a:off x="762000" y="1524000"/>
            <a:ext cx="4093845" cy="1198880"/>
          </a:xfrm>
          <a:prstGeom prst="rect">
            <a:avLst/>
          </a:prstGeom>
          <a:noFill/>
        </p:spPr>
        <p:txBody>
          <a:bodyPr wrap="square" rtlCol="0">
            <a:spAutoFit/>
          </a:bodyPr>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MANAGER</a:t>
            </a: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EMPLOYEE</a:t>
            </a: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SHAREHOLDER</a:t>
            </a: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TEAM LEADER </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930400"/>
            <a:ext cx="2279015" cy="27940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762000" y="3048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2514600" y="838200"/>
            <a:ext cx="9093835" cy="6000750"/>
          </a:xfrm>
          <a:prstGeom prst="rect">
            <a:avLst/>
          </a:prstGeom>
          <a:noFill/>
        </p:spPr>
        <p:txBody>
          <a:bodyPr wrap="square" rtlCol="0" anchor="t">
            <a:spAutoFit/>
          </a:bodyPr>
          <a:p>
            <a:pPr marL="285750" indent="-285750" algn="just">
              <a:lnSpc>
                <a:spcPct val="150000"/>
              </a:lnSpc>
              <a:buFont typeface="Arial" panose="020B0604020202020204" pitchFamily="34" charset="0"/>
              <a:buChar char="•"/>
            </a:pPr>
            <a:r>
              <a:rPr lang="en-US" sz="1600"/>
              <a:t>Conditional Formatting: Conditional formatting simplifies the process of highlighting specific values or making certain cells stand out. In this project, it was utilized to highlight empty cells, indicating missing or null values.</a:t>
            </a:r>
            <a:endParaRPr lang="en-US" sz="1600"/>
          </a:p>
          <a:p>
            <a:pPr marL="285750" indent="-285750" algn="just">
              <a:lnSpc>
                <a:spcPct val="150000"/>
              </a:lnSpc>
              <a:buFont typeface="Arial" panose="020B0604020202020204" pitchFamily="34" charset="0"/>
              <a:buChar char="•"/>
            </a:pPr>
            <a:r>
              <a:rPr lang="en-US" sz="1600"/>
              <a:t>Sort and Filter: The filtering function was applied in the project to manage data effectively. It allows you to filter a range of data based on defined criteria. In this case, the filter was used to exclude missing values from the dataset.</a:t>
            </a:r>
            <a:endParaRPr lang="en-US" sz="1600"/>
          </a:p>
          <a:p>
            <a:pPr marL="285750" indent="-285750" algn="just">
              <a:lnSpc>
                <a:spcPct val="150000"/>
              </a:lnSpc>
              <a:buFont typeface="Arial" panose="020B0604020202020204" pitchFamily="34" charset="0"/>
              <a:buChar char="•"/>
            </a:pPr>
            <a:r>
              <a:rPr lang="en-US" sz="1600"/>
              <a:t>Formula: The IFS function was employed to evaluate multiple conditions and return a value corresponding to the first condition that is true. The formula used was: =IFS(Z8&gt;=5,"VERY HIGH",Z8&gt;=4,"HIGH",Z8&gt;=3,"MEDIUM",TRUE,"LOW“), which was used to determine the employee performance level.</a:t>
            </a:r>
            <a:endParaRPr lang="en-US" sz="1600"/>
          </a:p>
          <a:p>
            <a:pPr marL="285750" indent="-285750" algn="just">
              <a:lnSpc>
                <a:spcPct val="150000"/>
              </a:lnSpc>
              <a:buFont typeface="Arial" panose="020B0604020202020204" pitchFamily="34" charset="0"/>
              <a:buChar char="•"/>
            </a:pPr>
            <a:r>
              <a:rPr lang="en-US" sz="1600"/>
              <a:t>Pivot Table: A Pivot Table is a powerful tool for calculating, summarizing, and analyzing data. It helps in identifying comparisons, patterns, and trends within the data. In this project, it was used to generate a summary of the data.</a:t>
            </a:r>
            <a:endParaRPr lang="en-US" sz="1600"/>
          </a:p>
          <a:p>
            <a:pPr marL="285750" indent="-285750" algn="just">
              <a:lnSpc>
                <a:spcPct val="150000"/>
              </a:lnSpc>
              <a:buFont typeface="Arial" panose="020B0604020202020204" pitchFamily="34" charset="0"/>
              <a:buChar char="•"/>
            </a:pPr>
            <a:r>
              <a:rPr lang="en-US" sz="1600"/>
              <a:t>Graph: A graph is a visual element that represents data within a worksheet. It enables more efficient data analysis by providing a visual representation, making it easier to interpret than raw numbers in a dataset.</a:t>
            </a:r>
            <a:endParaRPr 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457200" y="1219200"/>
            <a:ext cx="6096000" cy="1337945"/>
          </a:xfrm>
          <a:prstGeom prst="rect">
            <a:avLst/>
          </a:prstGeom>
          <a:noFill/>
        </p:spPr>
        <p:txBody>
          <a:bodyPr wrap="square" rtlCol="0" anchor="t">
            <a:spAutoFit/>
          </a:bodyPr>
          <a:p>
            <a:pPr algn="just">
              <a:lnSpc>
                <a:spcPct val="150000"/>
              </a:lnSpc>
            </a:pPr>
            <a:r>
              <a:rPr lang="en-US">
                <a:latin typeface="Times New Roman" panose="02020603050405020304" pitchFamily="18" charset="0"/>
                <a:cs typeface="Times New Roman" panose="02020603050405020304" pitchFamily="18" charset="0"/>
              </a:rPr>
              <a:t>• Employee data set taken from the KAGGLE.</a:t>
            </a:r>
            <a:endParaRPr lang="en-US">
              <a:latin typeface="Times New Roman" panose="02020603050405020304" pitchFamily="18" charset="0"/>
              <a:cs typeface="Times New Roman" panose="02020603050405020304" pitchFamily="18" charset="0"/>
            </a:endParaRPr>
          </a:p>
          <a:p>
            <a:pPr algn="just">
              <a:lnSpc>
                <a:spcPct val="150000"/>
              </a:lnSpc>
            </a:pPr>
            <a:r>
              <a:rPr lang="en-US">
                <a:latin typeface="Times New Roman" panose="02020603050405020304" pitchFamily="18" charset="0"/>
                <a:cs typeface="Times New Roman" panose="02020603050405020304" pitchFamily="18" charset="0"/>
              </a:rPr>
              <a:t>• In dataset, out of 26 dats I took only 9 features out of it.</a:t>
            </a:r>
            <a:endParaRPr lang="en-US">
              <a:latin typeface="Times New Roman" panose="02020603050405020304" pitchFamily="18" charset="0"/>
              <a:cs typeface="Times New Roman" panose="02020603050405020304" pitchFamily="18" charset="0"/>
            </a:endParaRPr>
          </a:p>
          <a:p>
            <a:pPr algn="just">
              <a:lnSpc>
                <a:spcPct val="150000"/>
              </a:lnSpc>
            </a:pPr>
            <a:r>
              <a:rPr lang="en-US">
                <a:latin typeface="Times New Roman" panose="02020603050405020304" pitchFamily="18" charset="0"/>
                <a:cs typeface="Times New Roman" panose="02020603050405020304" pitchFamily="18" charset="0"/>
              </a:rPr>
              <a:t>• The selected 10 features are listed below:</a:t>
            </a:r>
            <a:endParaRPr lang="en-US">
              <a:latin typeface="Times New Roman" panose="02020603050405020304" pitchFamily="18" charset="0"/>
              <a:cs typeface="Times New Roman" panose="02020603050405020304" pitchFamily="18" charset="0"/>
            </a:endParaRPr>
          </a:p>
        </p:txBody>
      </p:sp>
      <p:sp>
        <p:nvSpPr>
          <p:cNvPr id="4" name="Text Box 3"/>
          <p:cNvSpPr txBox="1"/>
          <p:nvPr/>
        </p:nvSpPr>
        <p:spPr>
          <a:xfrm>
            <a:off x="685800" y="2514600"/>
            <a:ext cx="6096000" cy="4246245"/>
          </a:xfrm>
          <a:prstGeom prst="rect">
            <a:avLst/>
          </a:prstGeom>
          <a:noFill/>
        </p:spPr>
        <p:txBody>
          <a:bodyPr wrap="square" rtlCol="0" anchor="t">
            <a:spAutoFit/>
          </a:bodyPr>
          <a:p>
            <a:pPr marL="342900" indent="-342900">
              <a:lnSpc>
                <a:spcPct val="150000"/>
              </a:lnSpc>
              <a:buAutoNum type="arabicPeriod"/>
            </a:pPr>
            <a:r>
              <a:rPr lang="en-US">
                <a:latin typeface="Times New Roman" panose="02020603050405020304" pitchFamily="18" charset="0"/>
                <a:cs typeface="Times New Roman" panose="02020603050405020304" pitchFamily="18" charset="0"/>
              </a:rPr>
              <a:t>Employee ID</a:t>
            </a:r>
            <a:endParaRPr lang="en-US">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a:latin typeface="Times New Roman" panose="02020603050405020304" pitchFamily="18" charset="0"/>
                <a:cs typeface="Times New Roman" panose="02020603050405020304" pitchFamily="18" charset="0"/>
              </a:rPr>
              <a:t>First name</a:t>
            </a:r>
            <a:endParaRPr lang="en-US">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a:latin typeface="Times New Roman" panose="02020603050405020304" pitchFamily="18" charset="0"/>
                <a:cs typeface="Times New Roman" panose="02020603050405020304" pitchFamily="18" charset="0"/>
              </a:rPr>
              <a:t>Last name</a:t>
            </a:r>
            <a:endParaRPr lang="en-US">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a:latin typeface="Times New Roman" panose="02020603050405020304" pitchFamily="18" charset="0"/>
                <a:cs typeface="Times New Roman" panose="02020603050405020304" pitchFamily="18" charset="0"/>
              </a:rPr>
              <a:t>Business unit</a:t>
            </a:r>
            <a:endParaRPr lang="en-US">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a:latin typeface="Times New Roman" panose="02020603050405020304" pitchFamily="18" charset="0"/>
                <a:cs typeface="Times New Roman" panose="02020603050405020304" pitchFamily="18" charset="0"/>
              </a:rPr>
              <a:t>Employee type</a:t>
            </a:r>
            <a:endParaRPr lang="en-US">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a:latin typeface="Times New Roman" panose="02020603050405020304" pitchFamily="18" charset="0"/>
                <a:cs typeface="Times New Roman" panose="02020603050405020304" pitchFamily="18" charset="0"/>
              </a:rPr>
              <a:t>Employee Status</a:t>
            </a:r>
            <a:endParaRPr lang="en-US">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a:latin typeface="Times New Roman" panose="02020603050405020304" pitchFamily="18" charset="0"/>
                <a:cs typeface="Times New Roman" panose="02020603050405020304" pitchFamily="18" charset="0"/>
              </a:rPr>
              <a:t>Employee classification type</a:t>
            </a:r>
            <a:endParaRPr lang="en-US">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a:latin typeface="Times New Roman" panose="02020603050405020304" pitchFamily="18" charset="0"/>
                <a:cs typeface="Times New Roman" panose="02020603050405020304" pitchFamily="18" charset="0"/>
              </a:rPr>
              <a:t>Gender code</a:t>
            </a:r>
            <a:endParaRPr lang="en-US">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a:latin typeface="Times New Roman" panose="02020603050405020304" pitchFamily="18" charset="0"/>
                <a:cs typeface="Times New Roman" panose="02020603050405020304" pitchFamily="18" charset="0"/>
              </a:rPr>
              <a:t>Performance Score</a:t>
            </a:r>
            <a:endParaRPr lang="en-US">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a:latin typeface="Times New Roman" panose="02020603050405020304" pitchFamily="18" charset="0"/>
                <a:cs typeface="Times New Roman" panose="02020603050405020304" pitchFamily="18" charset="0"/>
              </a:rPr>
              <a:t>Current employee rating</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798570"/>
            <a:ext cx="1870710" cy="3002280"/>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 Box 10"/>
          <p:cNvSpPr txBox="1"/>
          <p:nvPr/>
        </p:nvSpPr>
        <p:spPr>
          <a:xfrm>
            <a:off x="2209800" y="2353310"/>
            <a:ext cx="8174990" cy="1938020"/>
          </a:xfrm>
          <a:prstGeom prst="rect">
            <a:avLst/>
          </a:prstGeom>
          <a:solidFill>
            <a:schemeClr val="tx2">
              <a:lumMod val="60000"/>
              <a:lumOff val="40000"/>
            </a:schemeClr>
          </a:solidFill>
        </p:spPr>
        <p:style>
          <a:lnRef idx="2">
            <a:schemeClr val="accent1"/>
          </a:lnRef>
          <a:fillRef idx="2">
            <a:schemeClr val="accent1"/>
          </a:fillRef>
          <a:effectRef idx="0">
            <a:srgbClr val="FFFFFF"/>
          </a:effectRef>
          <a:fontRef idx="minor">
            <a:schemeClr val="lt1"/>
          </a:fontRef>
        </p:style>
        <p:txBody>
          <a:bodyPr wrap="square" rtlCol="0" anchor="t">
            <a:spAutoFit/>
          </a:bodyPr>
          <a:p>
            <a:pPr algn="ctr"/>
            <a:r>
              <a:rPr lang="en-US" sz="4000">
                <a:latin typeface="Times New Roman" panose="02020603050405020304" pitchFamily="18" charset="0"/>
                <a:cs typeface="Times New Roman" panose="02020603050405020304" pitchFamily="18" charset="0"/>
              </a:rPr>
              <a:t>=IFS(Z8&gt;=5,"VERY HIGH",Z8&gt;=4,"HIGH",Z8&gt;=3,"MED",TRUE,"LOW")</a:t>
            </a:r>
            <a:endParaRPr lang="en-US" sz="40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4877</Words>
  <Application>WPS Presentation</Application>
  <PresentationFormat>Widescreen</PresentationFormat>
  <Paragraphs>130</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16</cp:revision>
  <dcterms:created xsi:type="dcterms:W3CDTF">2024-03-29T15:07:00Z</dcterms:created>
  <dcterms:modified xsi:type="dcterms:W3CDTF">2024-08-30T05:46:24Z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2024-03-20T14:00:00Z</vt:filetime>
  </property>
  <property fmtid="{D5CDD505-2E9C-101B-9397-08002B2CF9AE}" pid="3" name="LastSaved">
    <vt:filetime>2024-03-28T14:00:00Z</vt:filetime>
  </property>
  <property fmtid="{D5CDD505-2E9C-101B-9397-08002B2CF9AE}" pid="4" name="ICV">
    <vt:lpwstr>AE42ADA2531E4178B0E70FAD0F0E27F8_13</vt:lpwstr>
  </property>
  <property fmtid="{D5CDD505-2E9C-101B-9397-08002B2CF9AE}" pid="5" name="KSOProductBuildVer">
    <vt:lpwstr>1033-12.2.0.13472</vt:lpwstr>
  </property>
</Properties>
</file>