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2"/>
  </p:notesMasterIdLst>
  <p:sldIdLst>
    <p:sldId id="342" r:id="rId2"/>
    <p:sldId id="352" r:id="rId3"/>
    <p:sldId id="348" r:id="rId4"/>
    <p:sldId id="353" r:id="rId5"/>
    <p:sldId id="349" r:id="rId6"/>
    <p:sldId id="350" r:id="rId7"/>
    <p:sldId id="351" r:id="rId8"/>
    <p:sldId id="345" r:id="rId9"/>
    <p:sldId id="346" r:id="rId10"/>
    <p:sldId id="347" r:id="rId1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EF"/>
    <a:srgbClr val="000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/>
    <p:restoredTop sz="91011"/>
  </p:normalViewPr>
  <p:slideViewPr>
    <p:cSldViewPr snapToGrid="0" snapToObjects="1">
      <p:cViewPr varScale="1">
        <p:scale>
          <a:sx n="129" d="100"/>
          <a:sy n="129" d="100"/>
        </p:scale>
        <p:origin x="920" y="2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6" d="100"/>
          <a:sy n="146" d="100"/>
        </p:scale>
        <p:origin x="46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2E5D-6C6D-184F-ACDC-92B9C50FA5EF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CC4-1133-A949-A736-C8030811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onaco" pitchFamily="2" charset="77"/>
        <a:ea typeface="+mn-ea"/>
        <a:cs typeface="Mishafi Gold" pitchFamily="2" charset="-78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Monaco" pitchFamily="2" charset="77"/>
        <a:ea typeface="+mn-ea"/>
        <a:cs typeface="Mishafi Gold" pitchFamily="2" charset="-78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Monaco" pitchFamily="2" charset="77"/>
        <a:ea typeface="+mn-ea"/>
        <a:cs typeface="Mishafi Gold" pitchFamily="2" charset="-78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Monaco" pitchFamily="2" charset="77"/>
        <a:ea typeface="+mn-ea"/>
        <a:cs typeface="Mishafi Gold" pitchFamily="2" charset="-78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Monaco" pitchFamily="2" charset="77"/>
        <a:ea typeface="+mn-ea"/>
        <a:cs typeface="Mishafi Gold" pitchFamily="2" charset="-7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number after : in each is the support of that node</a:t>
            </a:r>
          </a:p>
          <a:p>
            <a:endParaRPr lang="en-US" dirty="0"/>
          </a:p>
          <a:p>
            <a:r>
              <a:rPr lang="en-US" dirty="0"/>
              <a:t>Each edge shows a POTENTIAL causality relation between two node. </a:t>
            </a:r>
          </a:p>
          <a:p>
            <a:r>
              <a:rPr lang="en-US" dirty="0"/>
              <a:t>The number on each edge (n1, n2) is the number of sequences (n1, n2) found in the trace.</a:t>
            </a:r>
          </a:p>
          <a:p>
            <a:r>
              <a:rPr lang="en-US" dirty="0"/>
              <a:t>Sequences (n1, n2) observed in a trace may or may not reflect the true causality dependency, so </a:t>
            </a:r>
            <a:r>
              <a:rPr lang="en-US" dirty="0" err="1"/>
              <a:t>supp</a:t>
            </a:r>
            <a:r>
              <a:rPr lang="en-US" dirty="0"/>
              <a:t>((n1,n2)) is the maximal occurrences of the causal execution of (n1, n2). In other words, the numbers X labeled on each edge should be treated as a range [0, X] where 0 indicates that causality between n1 and n2 is false. </a:t>
            </a:r>
          </a:p>
          <a:p>
            <a:endParaRPr lang="en-US" dirty="0"/>
          </a:p>
          <a:p>
            <a:r>
              <a:rPr lang="en-US" dirty="0"/>
              <a:t>Inconsistency</a:t>
            </a:r>
          </a:p>
          <a:p>
            <a:r>
              <a:rPr lang="en-US" dirty="0" err="1"/>
              <a:t>supp</a:t>
            </a:r>
            <a:r>
              <a:rPr lang="en-US" dirty="0"/>
              <a:t>(1) = 2, but </a:t>
            </a:r>
            <a:r>
              <a:rPr lang="en-US" dirty="0" err="1"/>
              <a:t>supp</a:t>
            </a:r>
            <a:r>
              <a:rPr lang="en-US" dirty="0"/>
              <a:t>((1,2))+</a:t>
            </a:r>
            <a:r>
              <a:rPr lang="en-US" dirty="0" err="1"/>
              <a:t>supp</a:t>
            </a:r>
            <a:r>
              <a:rPr lang="en-US" dirty="0"/>
              <a:t>((1,5)+</a:t>
            </a:r>
            <a:r>
              <a:rPr lang="en-US" dirty="0" err="1"/>
              <a:t>supp</a:t>
            </a:r>
            <a:r>
              <a:rPr lang="en-US" dirty="0"/>
              <a:t>((1,4))=6</a:t>
            </a:r>
          </a:p>
          <a:p>
            <a:endParaRPr lang="en-US" dirty="0"/>
          </a:p>
          <a:p>
            <a:r>
              <a:rPr lang="en-US" dirty="0"/>
              <a:t>similar cases found for 3, 5, 2, 4</a:t>
            </a:r>
          </a:p>
          <a:p>
            <a:endParaRPr lang="en-US" dirty="0"/>
          </a:p>
          <a:p>
            <a:r>
              <a:rPr lang="en-US" dirty="0"/>
              <a:t>The inconsistencies are the reason of invalid patterns or patterns (</a:t>
            </a:r>
            <a:r>
              <a:rPr lang="en-US" dirty="0" err="1"/>
              <a:t>eg</a:t>
            </a:r>
            <a:r>
              <a:rPr lang="en-US" dirty="0"/>
              <a:t> (3,5)) that are not 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number after : in each is the support of that node</a:t>
            </a:r>
          </a:p>
          <a:p>
            <a:endParaRPr lang="en-US" dirty="0"/>
          </a:p>
          <a:p>
            <a:r>
              <a:rPr lang="en-US" dirty="0"/>
              <a:t>Each edge shows a POTENTIAL causality relation between two node. </a:t>
            </a:r>
          </a:p>
          <a:p>
            <a:r>
              <a:rPr lang="en-US" dirty="0"/>
              <a:t>The number on each edge (n1, n2) is the number of sequences (n1, n2) found in the trace.</a:t>
            </a:r>
          </a:p>
          <a:p>
            <a:r>
              <a:rPr lang="en-US" dirty="0"/>
              <a:t>Sequences (n1, n2) observed in a trace may or may not reflect the true causality dependency, so </a:t>
            </a:r>
            <a:r>
              <a:rPr lang="en-US" dirty="0" err="1"/>
              <a:t>supp</a:t>
            </a:r>
            <a:r>
              <a:rPr lang="en-US" dirty="0"/>
              <a:t>((n1,n2)) is the maximal occurrences of the causal execution of (n1, n2). In other words, the numbers X labeled on each edge should be treated as a range [0, X] where 0 indicates that causality between n1 and n2 is false. </a:t>
            </a:r>
          </a:p>
          <a:p>
            <a:endParaRPr lang="en-US" dirty="0"/>
          </a:p>
          <a:p>
            <a:r>
              <a:rPr lang="en-US" dirty="0"/>
              <a:t>Inconsistency</a:t>
            </a:r>
          </a:p>
          <a:p>
            <a:r>
              <a:rPr lang="en-US" dirty="0" err="1"/>
              <a:t>supp</a:t>
            </a:r>
            <a:r>
              <a:rPr lang="en-US" dirty="0"/>
              <a:t>(1) = 2, but </a:t>
            </a:r>
            <a:r>
              <a:rPr lang="en-US" dirty="0" err="1"/>
              <a:t>supp</a:t>
            </a:r>
            <a:r>
              <a:rPr lang="en-US" dirty="0"/>
              <a:t>((1,2))+</a:t>
            </a:r>
            <a:r>
              <a:rPr lang="en-US" dirty="0" err="1"/>
              <a:t>supp</a:t>
            </a:r>
            <a:r>
              <a:rPr lang="en-US" dirty="0"/>
              <a:t>((1,5)+</a:t>
            </a:r>
            <a:r>
              <a:rPr lang="en-US" dirty="0" err="1"/>
              <a:t>supp</a:t>
            </a:r>
            <a:r>
              <a:rPr lang="en-US" dirty="0"/>
              <a:t>((1,4))=6</a:t>
            </a:r>
          </a:p>
          <a:p>
            <a:endParaRPr lang="en-US" dirty="0"/>
          </a:p>
          <a:p>
            <a:r>
              <a:rPr lang="en-US" dirty="0"/>
              <a:t>similar cases found for 3, 5, 2, 4</a:t>
            </a:r>
          </a:p>
          <a:p>
            <a:endParaRPr lang="en-US" dirty="0"/>
          </a:p>
          <a:p>
            <a:r>
              <a:rPr lang="en-US" dirty="0"/>
              <a:t>The inconsistencies are the reason of invalid patterns or patterns (</a:t>
            </a:r>
            <a:r>
              <a:rPr lang="en-US" dirty="0" err="1"/>
              <a:t>eg</a:t>
            </a:r>
            <a:r>
              <a:rPr lang="en-US" dirty="0"/>
              <a:t> (3,5)) that are not 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number after : in each is the support of that node</a:t>
            </a:r>
          </a:p>
          <a:p>
            <a:endParaRPr lang="en-US" dirty="0"/>
          </a:p>
          <a:p>
            <a:r>
              <a:rPr lang="en-US" dirty="0"/>
              <a:t>Each edge shows a POTENTIAL causality relation between two node. </a:t>
            </a:r>
          </a:p>
          <a:p>
            <a:r>
              <a:rPr lang="en-US" dirty="0"/>
              <a:t>The number on each edge (n1, n2) is the number of sequences (n1, n2) found in the trace.</a:t>
            </a:r>
          </a:p>
          <a:p>
            <a:r>
              <a:rPr lang="en-US" dirty="0"/>
              <a:t>Sequences (n1, n2) observed in a trace may or may not reflect the true causality dependency, so </a:t>
            </a:r>
            <a:r>
              <a:rPr lang="en-US" dirty="0" err="1"/>
              <a:t>supp</a:t>
            </a:r>
            <a:r>
              <a:rPr lang="en-US" dirty="0"/>
              <a:t>((n1,n2)) is the maximal occurrences of the causal execution of (n1, n2). In other words, the numbers X labeled on each edge should be treated as a range [0, X] where 0 indicates that causality between n1 and n2 is false. </a:t>
            </a:r>
          </a:p>
          <a:p>
            <a:endParaRPr lang="en-US" dirty="0"/>
          </a:p>
          <a:p>
            <a:r>
              <a:rPr lang="en-US" dirty="0"/>
              <a:t>Inconsistency</a:t>
            </a:r>
          </a:p>
          <a:p>
            <a:r>
              <a:rPr lang="en-US" dirty="0" err="1"/>
              <a:t>supp</a:t>
            </a:r>
            <a:r>
              <a:rPr lang="en-US" dirty="0"/>
              <a:t>(1) = 2, but </a:t>
            </a:r>
            <a:r>
              <a:rPr lang="en-US" dirty="0" err="1"/>
              <a:t>supp</a:t>
            </a:r>
            <a:r>
              <a:rPr lang="en-US" dirty="0"/>
              <a:t>((1,2))+</a:t>
            </a:r>
            <a:r>
              <a:rPr lang="en-US" dirty="0" err="1"/>
              <a:t>supp</a:t>
            </a:r>
            <a:r>
              <a:rPr lang="en-US" dirty="0"/>
              <a:t>((1,5)+</a:t>
            </a:r>
            <a:r>
              <a:rPr lang="en-US" dirty="0" err="1"/>
              <a:t>supp</a:t>
            </a:r>
            <a:r>
              <a:rPr lang="en-US" dirty="0"/>
              <a:t>((1,4))=6</a:t>
            </a:r>
          </a:p>
          <a:p>
            <a:endParaRPr lang="en-US" dirty="0"/>
          </a:p>
          <a:p>
            <a:r>
              <a:rPr lang="en-US" dirty="0"/>
              <a:t>similar cases found for 3, 5, 2, 4</a:t>
            </a:r>
          </a:p>
          <a:p>
            <a:endParaRPr lang="en-US" dirty="0"/>
          </a:p>
          <a:p>
            <a:r>
              <a:rPr lang="en-US" dirty="0"/>
              <a:t>The inconsistencies are the reason of invalid patterns or patterns (</a:t>
            </a:r>
            <a:r>
              <a:rPr lang="en-US" dirty="0" err="1"/>
              <a:t>eg</a:t>
            </a:r>
            <a:r>
              <a:rPr lang="en-US" dirty="0"/>
              <a:t> (3,5)) that are not 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number after : in each is the support of that node</a:t>
            </a:r>
          </a:p>
          <a:p>
            <a:endParaRPr lang="en-US" dirty="0"/>
          </a:p>
          <a:p>
            <a:r>
              <a:rPr lang="en-US" dirty="0"/>
              <a:t>Each edge shows a POTENTIAL causality relation between two node. </a:t>
            </a:r>
          </a:p>
          <a:p>
            <a:r>
              <a:rPr lang="en-US" dirty="0"/>
              <a:t>The number on each edge (n1, n2) is the number of sequences (n1, n2) found in the trace.</a:t>
            </a:r>
          </a:p>
          <a:p>
            <a:r>
              <a:rPr lang="en-US" dirty="0"/>
              <a:t>Sequences (n1, n2) observed in a trace may or may not reflect the true causality dependency, so </a:t>
            </a:r>
            <a:r>
              <a:rPr lang="en-US" dirty="0" err="1"/>
              <a:t>supp</a:t>
            </a:r>
            <a:r>
              <a:rPr lang="en-US" dirty="0"/>
              <a:t>((n1,n2)) is the maximal occurrences of the causal execution of (n1, n2). In other words, the numbers X labeled on each edge should be treated as a range [0, X] where 0 indicates that causality between n1 and n2 is false. </a:t>
            </a:r>
          </a:p>
          <a:p>
            <a:endParaRPr lang="en-US" dirty="0"/>
          </a:p>
          <a:p>
            <a:r>
              <a:rPr lang="en-US" dirty="0"/>
              <a:t>Inconsistency</a:t>
            </a:r>
          </a:p>
          <a:p>
            <a:r>
              <a:rPr lang="en-US" dirty="0" err="1"/>
              <a:t>supp</a:t>
            </a:r>
            <a:r>
              <a:rPr lang="en-US" dirty="0"/>
              <a:t>(1) = 2, but </a:t>
            </a:r>
            <a:r>
              <a:rPr lang="en-US" dirty="0" err="1"/>
              <a:t>supp</a:t>
            </a:r>
            <a:r>
              <a:rPr lang="en-US" dirty="0"/>
              <a:t>((1,2))+</a:t>
            </a:r>
            <a:r>
              <a:rPr lang="en-US" dirty="0" err="1"/>
              <a:t>supp</a:t>
            </a:r>
            <a:r>
              <a:rPr lang="en-US" dirty="0"/>
              <a:t>((1,5)+</a:t>
            </a:r>
            <a:r>
              <a:rPr lang="en-US" dirty="0" err="1"/>
              <a:t>supp</a:t>
            </a:r>
            <a:r>
              <a:rPr lang="en-US" dirty="0"/>
              <a:t>((1,4))=6</a:t>
            </a:r>
          </a:p>
          <a:p>
            <a:endParaRPr lang="en-US" dirty="0"/>
          </a:p>
          <a:p>
            <a:r>
              <a:rPr lang="en-US" dirty="0"/>
              <a:t>similar cases found for 3, 5, 2, 4</a:t>
            </a:r>
          </a:p>
          <a:p>
            <a:endParaRPr lang="en-US" dirty="0"/>
          </a:p>
          <a:p>
            <a:r>
              <a:rPr lang="en-US" dirty="0"/>
              <a:t>The inconsistencies are the reason of invalid patterns or patterns (</a:t>
            </a:r>
            <a:r>
              <a:rPr lang="en-US" dirty="0" err="1"/>
              <a:t>eg</a:t>
            </a:r>
            <a:r>
              <a:rPr lang="en-US" dirty="0"/>
              <a:t> (3,5)) that are not 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node with inconsistency, make it consistent, </a:t>
            </a:r>
            <a:r>
              <a:rPr lang="en-US" dirty="0" err="1"/>
              <a:t>ie</a:t>
            </a:r>
            <a:r>
              <a:rPr lang="en-US" dirty="0"/>
              <a:t>, sup(n) = sup((n,n1))+sup((n,n2))+...</a:t>
            </a:r>
          </a:p>
          <a:p>
            <a:endParaRPr lang="en-US" dirty="0"/>
          </a:p>
          <a:p>
            <a:r>
              <a:rPr lang="en-US" dirty="0"/>
              <a:t>If more than one way exists to resolve the inconsistency, consider them one by one. </a:t>
            </a:r>
          </a:p>
          <a:p>
            <a:r>
              <a:rPr lang="en-US" dirty="0"/>
              <a:t>This probably leads to multiple solutions.</a:t>
            </a:r>
          </a:p>
          <a:p>
            <a:endParaRPr lang="en-US" dirty="0"/>
          </a:p>
          <a:p>
            <a:r>
              <a:rPr lang="en-US" dirty="0"/>
              <a:t>A choice of resolution at a node leads to forced changes of edge support as results, </a:t>
            </a:r>
            <a:r>
              <a:rPr lang="en-US" dirty="0" err="1"/>
              <a:t>eg.</a:t>
            </a:r>
            <a:r>
              <a:rPr lang="en-US" dirty="0"/>
              <a:t> reducing sup((3,4)) to 1  &amp; setting sup((3,2)) to 0 </a:t>
            </a:r>
            <a:r>
              <a:rPr lang="en-US" dirty="0">
                <a:sym typeface="Wingdings" pitchFamily="2" charset="2"/>
              </a:rPr>
              <a:t> sup((6,4)) reduced to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number after : in each is the support of that node</a:t>
            </a:r>
          </a:p>
          <a:p>
            <a:endParaRPr lang="en-US" dirty="0"/>
          </a:p>
          <a:p>
            <a:r>
              <a:rPr lang="en-US" dirty="0"/>
              <a:t>Each edge shows a POTENTIAL causality relation between two node. </a:t>
            </a:r>
          </a:p>
          <a:p>
            <a:r>
              <a:rPr lang="en-US" dirty="0"/>
              <a:t>The number on each edge (n1, n2) is the number of sequences (n1, n2) found in the trace.</a:t>
            </a:r>
          </a:p>
          <a:p>
            <a:r>
              <a:rPr lang="en-US" dirty="0"/>
              <a:t>Sequences (n1, n2) observed in a trace may or may not reflect the true causality dependency, so </a:t>
            </a:r>
            <a:r>
              <a:rPr lang="en-US" dirty="0" err="1"/>
              <a:t>supp</a:t>
            </a:r>
            <a:r>
              <a:rPr lang="en-US" dirty="0"/>
              <a:t>((n1,n2)) is the maximal occurrences of the causal execution of (n1, n2). In other words, the numbers X labeled on each edge should be treated as a range [0, X] where 0 indicates that causality between n1 and n2 is false. </a:t>
            </a:r>
          </a:p>
          <a:p>
            <a:endParaRPr lang="en-US" dirty="0"/>
          </a:p>
          <a:p>
            <a:r>
              <a:rPr lang="en-US" dirty="0"/>
              <a:t>Inconsistency</a:t>
            </a:r>
          </a:p>
          <a:p>
            <a:r>
              <a:rPr lang="en-US" dirty="0" err="1"/>
              <a:t>supp</a:t>
            </a:r>
            <a:r>
              <a:rPr lang="en-US" dirty="0"/>
              <a:t>(1) = 2, but </a:t>
            </a:r>
            <a:r>
              <a:rPr lang="en-US" dirty="0" err="1"/>
              <a:t>supp</a:t>
            </a:r>
            <a:r>
              <a:rPr lang="en-US" dirty="0"/>
              <a:t>((1,2))+</a:t>
            </a:r>
            <a:r>
              <a:rPr lang="en-US" dirty="0" err="1"/>
              <a:t>supp</a:t>
            </a:r>
            <a:r>
              <a:rPr lang="en-US" dirty="0"/>
              <a:t>((1,5)+</a:t>
            </a:r>
            <a:r>
              <a:rPr lang="en-US" dirty="0" err="1"/>
              <a:t>supp</a:t>
            </a:r>
            <a:r>
              <a:rPr lang="en-US" dirty="0"/>
              <a:t>((1,4))=6</a:t>
            </a:r>
          </a:p>
          <a:p>
            <a:endParaRPr lang="en-US" dirty="0"/>
          </a:p>
          <a:p>
            <a:r>
              <a:rPr lang="en-US" dirty="0"/>
              <a:t>similar cases found for 3, 5, 2, 4</a:t>
            </a:r>
          </a:p>
          <a:p>
            <a:endParaRPr lang="en-US" dirty="0"/>
          </a:p>
          <a:p>
            <a:r>
              <a:rPr lang="en-US" dirty="0"/>
              <a:t>The inconsistencies are the reason of invalid patterns or patterns (</a:t>
            </a:r>
            <a:r>
              <a:rPr lang="en-US" dirty="0" err="1"/>
              <a:t>eg</a:t>
            </a:r>
            <a:r>
              <a:rPr lang="en-US" dirty="0"/>
              <a:t> (3,5)) that are not 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number after : in each is the support of that node</a:t>
            </a:r>
          </a:p>
          <a:p>
            <a:endParaRPr lang="en-US" dirty="0"/>
          </a:p>
          <a:p>
            <a:r>
              <a:rPr lang="en-US" dirty="0"/>
              <a:t>Each edge shows a POTENTIAL causality relation between two node. </a:t>
            </a:r>
          </a:p>
          <a:p>
            <a:r>
              <a:rPr lang="en-US" dirty="0"/>
              <a:t>The number on each edge (n1, n2) is the number of sequences (n1, n2) found in the trace.</a:t>
            </a:r>
          </a:p>
          <a:p>
            <a:r>
              <a:rPr lang="en-US" dirty="0"/>
              <a:t>Sequences (n1, n2) observed in a trace may or may not reflect the true causality dependency, so </a:t>
            </a:r>
            <a:r>
              <a:rPr lang="en-US" dirty="0" err="1"/>
              <a:t>supp</a:t>
            </a:r>
            <a:r>
              <a:rPr lang="en-US" dirty="0"/>
              <a:t>((n1,n2)) is the maximal occurrences of the causal execution of (n1, n2). In other words, the numbers X labeled on each edge should be treated as a range [0, X] where 0 indicates that causality between n1 and n2 is false. </a:t>
            </a:r>
          </a:p>
          <a:p>
            <a:endParaRPr lang="en-US" dirty="0"/>
          </a:p>
          <a:p>
            <a:r>
              <a:rPr lang="en-US" dirty="0"/>
              <a:t>Inconsistency</a:t>
            </a:r>
          </a:p>
          <a:p>
            <a:r>
              <a:rPr lang="en-US" dirty="0" err="1"/>
              <a:t>supp</a:t>
            </a:r>
            <a:r>
              <a:rPr lang="en-US" dirty="0"/>
              <a:t>(1) = 2, but </a:t>
            </a:r>
            <a:r>
              <a:rPr lang="en-US" dirty="0" err="1"/>
              <a:t>supp</a:t>
            </a:r>
            <a:r>
              <a:rPr lang="en-US" dirty="0"/>
              <a:t>((1,2))+</a:t>
            </a:r>
            <a:r>
              <a:rPr lang="en-US" dirty="0" err="1"/>
              <a:t>supp</a:t>
            </a:r>
            <a:r>
              <a:rPr lang="en-US" dirty="0"/>
              <a:t>((1,5)+</a:t>
            </a:r>
            <a:r>
              <a:rPr lang="en-US" dirty="0" err="1"/>
              <a:t>supp</a:t>
            </a:r>
            <a:r>
              <a:rPr lang="en-US" dirty="0"/>
              <a:t>((1,4))=6</a:t>
            </a:r>
          </a:p>
          <a:p>
            <a:endParaRPr lang="en-US" dirty="0"/>
          </a:p>
          <a:p>
            <a:r>
              <a:rPr lang="en-US" dirty="0"/>
              <a:t>similar cases found for 3, 5, 2, 4</a:t>
            </a:r>
          </a:p>
          <a:p>
            <a:endParaRPr lang="en-US" dirty="0"/>
          </a:p>
          <a:p>
            <a:r>
              <a:rPr lang="en-US" dirty="0"/>
              <a:t>The inconsistencies are the reason of invalid patterns or patterns (</a:t>
            </a:r>
            <a:r>
              <a:rPr lang="en-US" dirty="0" err="1"/>
              <a:t>eg</a:t>
            </a:r>
            <a:r>
              <a:rPr lang="en-US" dirty="0"/>
              <a:t> (3,5)) that are not 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solution with a pattern of low confidence and recall indicates that it is specific to a particular trace. </a:t>
            </a:r>
          </a:p>
          <a:p>
            <a:endParaRPr lang="en-US" dirty="0"/>
          </a:p>
          <a:p>
            <a:r>
              <a:rPr lang="en-US" dirty="0"/>
              <a:t>For example, pattern (1,5,6,4) is invalid, so its confidence or recall is expected to be low considering other traces in </a:t>
            </a:r>
            <a:r>
              <a:rPr lang="en-US" i="1" dirty="0"/>
              <a:t>T</a:t>
            </a:r>
            <a:r>
              <a:rPr lang="en-US" dirty="0"/>
              <a:t> with diverse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9CC4-1133-A949-A736-C80308112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080" y="935302"/>
            <a:ext cx="8371840" cy="198966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001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" y="3001698"/>
            <a:ext cx="8371840" cy="137980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BF9-3741-604E-8145-E9D5435365C6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F431-6543-EC48-A0E1-F980A2EDEB64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1" y="160907"/>
            <a:ext cx="8818880" cy="7757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1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1" y="1059366"/>
            <a:ext cx="8818880" cy="4447354"/>
          </a:xfrm>
        </p:spPr>
        <p:txBody>
          <a:bodyPr/>
          <a:lstStyle>
            <a:lvl1pPr marL="411480" indent="-411480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3200"/>
            </a:lvl1pPr>
            <a:lvl2pPr marL="731520" indent="-365760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800"/>
            </a:lvl2pPr>
            <a:lvl3pPr marL="1033463" indent="-344488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400"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5506720"/>
            <a:ext cx="2057400" cy="208280"/>
          </a:xfrm>
        </p:spPr>
        <p:txBody>
          <a:bodyPr/>
          <a:lstStyle>
            <a:lvl1pPr>
              <a:defRPr sz="1200" b="1">
                <a:solidFill>
                  <a:srgbClr val="0001E8"/>
                </a:solidFill>
              </a:defRPr>
            </a:lvl1pPr>
          </a:lstStyle>
          <a:p>
            <a:fld id="{D66B03F0-182B-064D-A003-BB3B3AF5A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C540-CF0A-8F4B-AC77-404F7B481230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645D5E-795C-BB4B-AF12-C2952EC9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1" y="194362"/>
            <a:ext cx="8818880" cy="9723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1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C2521D-D3C9-514F-AA24-23A1E081E8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2561" y="1298998"/>
            <a:ext cx="4409439" cy="4221640"/>
          </a:xfrm>
        </p:spPr>
        <p:txBody>
          <a:bodyPr>
            <a:normAutofit/>
          </a:bodyPr>
          <a:lstStyle>
            <a:lvl1pPr marL="411480" indent="-411480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800"/>
            </a:lvl1pPr>
            <a:lvl2pPr marL="731520" indent="-365760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400"/>
            </a:lvl2pPr>
            <a:lvl3pPr marL="1033463" indent="-344488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000"/>
            </a:lvl3pPr>
            <a:lvl4pPr>
              <a:spcBef>
                <a:spcPts val="400"/>
              </a:spcBef>
              <a:defRPr sz="2800"/>
            </a:lvl4pPr>
            <a:lvl5pPr>
              <a:spcBef>
                <a:spcPts val="400"/>
              </a:spcBef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337D9-A98F-5D43-8186-5936B9F2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5506720"/>
            <a:ext cx="2057400" cy="208280"/>
          </a:xfrm>
        </p:spPr>
        <p:txBody>
          <a:bodyPr/>
          <a:lstStyle>
            <a:lvl1pPr>
              <a:defRPr sz="1200" b="1">
                <a:solidFill>
                  <a:srgbClr val="0001E8"/>
                </a:solidFill>
              </a:defRPr>
            </a:lvl1pPr>
          </a:lstStyle>
          <a:p>
            <a:fld id="{D66B03F0-182B-064D-A003-BB3B3AF5AC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985664-86C6-E540-91D9-7CCE213B01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1293872"/>
            <a:ext cx="4409439" cy="4221640"/>
          </a:xfrm>
        </p:spPr>
        <p:txBody>
          <a:bodyPr>
            <a:normAutofit/>
          </a:bodyPr>
          <a:lstStyle>
            <a:lvl1pPr marL="411480" indent="-411480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800"/>
            </a:lvl1pPr>
            <a:lvl2pPr marL="731520" indent="-365760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400"/>
            </a:lvl2pPr>
            <a:lvl3pPr marL="1033463" indent="-344488">
              <a:spcBef>
                <a:spcPts val="400"/>
              </a:spcBef>
              <a:buClr>
                <a:srgbClr val="0001E8"/>
              </a:buClr>
              <a:buSzPct val="80000"/>
              <a:buFont typeface="Zapf Dingbats"/>
              <a:buChar char="➺"/>
              <a:tabLst/>
              <a:defRPr sz="2000"/>
            </a:lvl3pPr>
            <a:lvl4pPr>
              <a:spcBef>
                <a:spcPts val="400"/>
              </a:spcBef>
              <a:defRPr sz="2800"/>
            </a:lvl4pPr>
            <a:lvl5pPr>
              <a:spcBef>
                <a:spcPts val="400"/>
              </a:spcBef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0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8754-9A9F-DD42-B8DD-E69C05E57A06}" type="datetime1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513493"/>
            <a:ext cx="2057400" cy="194946"/>
          </a:xfrm>
        </p:spPr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F0465F-16C2-624B-8791-8DB151EC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1" y="160907"/>
            <a:ext cx="8818880" cy="7757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1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75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5493173"/>
            <a:ext cx="2057400" cy="208493"/>
          </a:xfrm>
        </p:spPr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1894-F4A0-8641-BF7C-67E1A4176561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B545-0325-0249-BD0F-E148C6D06FBB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61BF-2C46-AB49-8D8E-9F999EB4BC80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03F0-182B-064D-A003-BB3B3AF5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Inconsistency and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192256" y="2182485"/>
            <a:ext cx="334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dirty="0"/>
              <a:t>the graph is the dependency graph over {1, 2, 3, 4, 5, 6}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5258C-B427-1E46-B610-593FF3FF029D}"/>
              </a:ext>
            </a:extLst>
          </p:cNvPr>
          <p:cNvSpPr txBox="1"/>
          <p:nvPr/>
        </p:nvSpPr>
        <p:spPr>
          <a:xfrm>
            <a:off x="5462333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18D12E0-004E-734C-BBD6-20DA73538444}"/>
              </a:ext>
            </a:extLst>
          </p:cNvPr>
          <p:cNvSpPr/>
          <p:nvPr/>
        </p:nvSpPr>
        <p:spPr>
          <a:xfrm>
            <a:off x="5714694" y="2642616"/>
            <a:ext cx="274626" cy="813816"/>
          </a:xfrm>
          <a:custGeom>
            <a:avLst/>
            <a:gdLst>
              <a:gd name="connsiteX0" fmla="*/ 338485 w 375061"/>
              <a:gd name="connsiteY0" fmla="*/ 813816 h 813816"/>
              <a:gd name="connsiteX1" fmla="*/ 157 w 375061"/>
              <a:gd name="connsiteY1" fmla="*/ 384048 h 813816"/>
              <a:gd name="connsiteX2" fmla="*/ 375061 w 375061"/>
              <a:gd name="connsiteY2" fmla="*/ 0 h 81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61" h="813816">
                <a:moveTo>
                  <a:pt x="338485" y="813816"/>
                </a:moveTo>
                <a:cubicBezTo>
                  <a:pt x="166273" y="666750"/>
                  <a:pt x="-5939" y="519684"/>
                  <a:pt x="157" y="384048"/>
                </a:cubicBezTo>
                <a:cubicBezTo>
                  <a:pt x="6253" y="248412"/>
                  <a:pt x="190657" y="124206"/>
                  <a:pt x="37506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5420767" y="3330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5420766" y="27356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6554874" y="11175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6514006" y="19246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833277" y="6836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818719" y="14681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833277" y="22752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08239" y="6836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766352" y="3330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7024975" y="6836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7024975" y="22752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8053199" y="6836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4207028" y="6859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841149" y="6789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780311" y="27309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6133874" y="5862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5441687" y="14681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8062647" y="15656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7118196" y="5862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798451" y="14681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959749" y="21612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7352071" y="21612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4262409" y="19436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666929" y="18018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252003" y="1985716"/>
            <a:ext cx="1943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1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(1,2), (1,5,6,2)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(3,4),	(3,5,6,4)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2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(1,5,6,2), (3,4)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3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(3,2), (1,5,6,4)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9DEE9-B9EE-B647-ABAA-A0A356E81F28}"/>
              </a:ext>
            </a:extLst>
          </p:cNvPr>
          <p:cNvSpPr txBox="1"/>
          <p:nvPr/>
        </p:nvSpPr>
        <p:spPr>
          <a:xfrm>
            <a:off x="2809493" y="3931965"/>
            <a:ext cx="617194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7338" indent="-287338">
              <a:buFont typeface="+mj-lt"/>
              <a:buAutoNum type="arabicPeriod"/>
            </a:pPr>
            <a:r>
              <a:rPr lang="en-US" sz="2000" dirty="0"/>
              <a:t>Solution 2 is redundant, as it is contained in solution 1</a:t>
            </a:r>
          </a:p>
          <a:p>
            <a:pPr marL="287338" indent="-287338">
              <a:buFont typeface="+mj-lt"/>
              <a:buAutoNum type="arabicPeriod"/>
            </a:pPr>
            <a:r>
              <a:rPr lang="en-US" sz="2000" dirty="0"/>
              <a:t>Find confidence/recall for each pattern in a solution on all traces </a:t>
            </a:r>
            <a:r>
              <a:rPr lang="en-US" sz="2000" i="1" dirty="0"/>
              <a:t>T</a:t>
            </a:r>
          </a:p>
          <a:p>
            <a:pPr marL="287338" indent="-287338">
              <a:buFont typeface="+mj-lt"/>
              <a:buAutoNum type="arabicPeriod"/>
            </a:pPr>
            <a:r>
              <a:rPr lang="en-US" sz="2000" dirty="0"/>
              <a:t>Reject a solution with a pattern of low confidence and recall over </a:t>
            </a:r>
            <a:r>
              <a:rPr lang="en-US" sz="2000" i="1" dirty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1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Inconsistency and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192256" y="2182485"/>
            <a:ext cx="3349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dirty="0"/>
              <a:t>each node is labelled with (</a:t>
            </a:r>
            <a:r>
              <a:rPr lang="en-US" sz="2400" dirty="0" err="1"/>
              <a:t>x:y</a:t>
            </a:r>
            <a:r>
              <a:rPr lang="en-US" sz="2400" dirty="0"/>
              <a:t>) where x is the node index, and y is the number of times node x is found in the trace.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dirty="0" err="1"/>
              <a:t>eg.</a:t>
            </a:r>
            <a:r>
              <a:rPr lang="en-US" sz="2400" dirty="0"/>
              <a:t> node 1 occurs 2 times in the trace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5258C-B427-1E46-B610-593FF3FF029D}"/>
              </a:ext>
            </a:extLst>
          </p:cNvPr>
          <p:cNvSpPr txBox="1"/>
          <p:nvPr/>
        </p:nvSpPr>
        <p:spPr>
          <a:xfrm>
            <a:off x="5462333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18D12E0-004E-734C-BBD6-20DA73538444}"/>
              </a:ext>
            </a:extLst>
          </p:cNvPr>
          <p:cNvSpPr/>
          <p:nvPr/>
        </p:nvSpPr>
        <p:spPr>
          <a:xfrm>
            <a:off x="5714694" y="2642616"/>
            <a:ext cx="274626" cy="813816"/>
          </a:xfrm>
          <a:custGeom>
            <a:avLst/>
            <a:gdLst>
              <a:gd name="connsiteX0" fmla="*/ 338485 w 375061"/>
              <a:gd name="connsiteY0" fmla="*/ 813816 h 813816"/>
              <a:gd name="connsiteX1" fmla="*/ 157 w 375061"/>
              <a:gd name="connsiteY1" fmla="*/ 384048 h 813816"/>
              <a:gd name="connsiteX2" fmla="*/ 375061 w 375061"/>
              <a:gd name="connsiteY2" fmla="*/ 0 h 81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61" h="813816">
                <a:moveTo>
                  <a:pt x="338485" y="813816"/>
                </a:moveTo>
                <a:cubicBezTo>
                  <a:pt x="166273" y="666750"/>
                  <a:pt x="-5939" y="519684"/>
                  <a:pt x="157" y="384048"/>
                </a:cubicBezTo>
                <a:cubicBezTo>
                  <a:pt x="6253" y="248412"/>
                  <a:pt x="190657" y="124206"/>
                  <a:pt x="37506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 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252004" y="1985716"/>
            <a:ext cx="3059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dirty="0"/>
              <a:t>A solution is a set of sequential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patterns that explains the trace. Some examples are shown next.</a:t>
            </a:r>
          </a:p>
        </p:txBody>
      </p:sp>
    </p:spTree>
    <p:extLst>
      <p:ext uri="{BB962C8B-B14F-4D97-AF65-F5344CB8AC3E}">
        <p14:creationId xmlns:p14="http://schemas.microsoft.com/office/powerpoint/2010/main" val="42034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 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252003" y="1985716"/>
            <a:ext cx="1943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1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(1,2), (1,5,6,2)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(3,4),	(3,5,6,4)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2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(1,5,6,2), (3,4)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3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(3,2), (1,5,6,4)</a:t>
            </a:r>
          </a:p>
        </p:txBody>
      </p:sp>
    </p:spTree>
    <p:extLst>
      <p:ext uri="{BB962C8B-B14F-4D97-AF65-F5344CB8AC3E}">
        <p14:creationId xmlns:p14="http://schemas.microsoft.com/office/powerpoint/2010/main" val="24751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 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252003" y="1985716"/>
            <a:ext cx="1943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1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(1,2), (1,5,6,2)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(3,4),	(3,5,6,4)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 2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(1,5,6,2), (3,4)</a:t>
            </a:r>
          </a:p>
          <a:p>
            <a:pPr defTabSz="228600">
              <a:tabLst>
                <a:tab pos="228600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defTabSz="228600">
              <a:tabLst>
                <a:tab pos="228600" algn="l"/>
              </a:tabLs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 3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(3,2), (1,5,6,4)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43FAF-2521-F14B-97DA-9189B6AF81A3}"/>
              </a:ext>
            </a:extLst>
          </p:cNvPr>
          <p:cNvSpPr txBox="1"/>
          <p:nvPr/>
        </p:nvSpPr>
        <p:spPr>
          <a:xfrm>
            <a:off x="5805847" y="193586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0AF8-ED92-9940-A8BD-D3A1B6A2CF9A}"/>
              </a:ext>
            </a:extLst>
          </p:cNvPr>
          <p:cNvSpPr txBox="1"/>
          <p:nvPr/>
        </p:nvSpPr>
        <p:spPr>
          <a:xfrm>
            <a:off x="4706319" y="28252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FC2A48-D4AD-8540-AAD7-2DA3AD6BDA7C}"/>
              </a:ext>
            </a:extLst>
          </p:cNvPr>
          <p:cNvSpPr txBox="1"/>
          <p:nvPr/>
        </p:nvSpPr>
        <p:spPr>
          <a:xfrm>
            <a:off x="7674749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C05AFD-20A8-C34B-A29C-5B955C659858}"/>
              </a:ext>
            </a:extLst>
          </p:cNvPr>
          <p:cNvSpPr txBox="1"/>
          <p:nvPr/>
        </p:nvSpPr>
        <p:spPr>
          <a:xfrm>
            <a:off x="6973657" y="35056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AD9B4A-E9FF-2B44-97F9-708B6E45546E}"/>
              </a:ext>
            </a:extLst>
          </p:cNvPr>
          <p:cNvSpPr txBox="1"/>
          <p:nvPr/>
        </p:nvSpPr>
        <p:spPr>
          <a:xfrm>
            <a:off x="5579845" y="35013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B2913F-917F-5E4B-AB88-643B0A0DC002}"/>
              </a:ext>
            </a:extLst>
          </p:cNvPr>
          <p:cNvSpPr txBox="1"/>
          <p:nvPr/>
        </p:nvSpPr>
        <p:spPr>
          <a:xfrm>
            <a:off x="3512442" y="3305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80D22-82BF-2C4F-B82E-E0605E8ADD60}"/>
              </a:ext>
            </a:extLst>
          </p:cNvPr>
          <p:cNvSpPr txBox="1"/>
          <p:nvPr/>
        </p:nvSpPr>
        <p:spPr>
          <a:xfrm>
            <a:off x="8300301" y="314894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789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 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252003" y="1985716"/>
            <a:ext cx="1943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 1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(1,2), (1,5,6,2)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(3,4),	(3,5,6,4)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2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(1,5,6,2), (3,4)</a:t>
            </a:r>
          </a:p>
          <a:p>
            <a:pPr defTabSz="228600">
              <a:tabLst>
                <a:tab pos="228600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defTabSz="228600">
              <a:tabLst>
                <a:tab pos="228600" algn="l"/>
              </a:tabLs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 3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(3,2), (1,5,6,4)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0AF8-ED92-9940-A8BD-D3A1B6A2CF9A}"/>
              </a:ext>
            </a:extLst>
          </p:cNvPr>
          <p:cNvSpPr txBox="1"/>
          <p:nvPr/>
        </p:nvSpPr>
        <p:spPr>
          <a:xfrm>
            <a:off x="4706319" y="28252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FC2A48-D4AD-8540-AAD7-2DA3AD6BDA7C}"/>
              </a:ext>
            </a:extLst>
          </p:cNvPr>
          <p:cNvSpPr txBox="1"/>
          <p:nvPr/>
        </p:nvSpPr>
        <p:spPr>
          <a:xfrm>
            <a:off x="7674749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C05AFD-20A8-C34B-A29C-5B955C659858}"/>
              </a:ext>
            </a:extLst>
          </p:cNvPr>
          <p:cNvSpPr txBox="1"/>
          <p:nvPr/>
        </p:nvSpPr>
        <p:spPr>
          <a:xfrm>
            <a:off x="6973657" y="35056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80D22-82BF-2C4F-B82E-E0605E8ADD60}"/>
              </a:ext>
            </a:extLst>
          </p:cNvPr>
          <p:cNvSpPr txBox="1"/>
          <p:nvPr/>
        </p:nvSpPr>
        <p:spPr>
          <a:xfrm>
            <a:off x="8300301" y="314894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990DCF-0B25-0545-A0F5-05F21C1C6C27}"/>
              </a:ext>
            </a:extLst>
          </p:cNvPr>
          <p:cNvSpPr txBox="1"/>
          <p:nvPr/>
        </p:nvSpPr>
        <p:spPr>
          <a:xfrm>
            <a:off x="6727054" y="19065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ECC583-82C3-2448-B481-630E9233A4E0}"/>
              </a:ext>
            </a:extLst>
          </p:cNvPr>
          <p:cNvSpPr txBox="1"/>
          <p:nvPr/>
        </p:nvSpPr>
        <p:spPr>
          <a:xfrm>
            <a:off x="3527525" y="32856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5893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 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E214B-36D2-724F-9115-4906056126EF}"/>
              </a:ext>
            </a:extLst>
          </p:cNvPr>
          <p:cNvSpPr txBox="1"/>
          <p:nvPr/>
        </p:nvSpPr>
        <p:spPr>
          <a:xfrm>
            <a:off x="274979" y="936703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/>
              <a:t>Trace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1 3 5 1 5 6 2 3 6 2 4 4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4859134" y="1683124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4859133" y="4085773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5993241" y="2467653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5952373" y="3274731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271644" y="2033759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7086" y="2818288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271644" y="3625366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6606" y="2033759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204719" y="1683124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463342" y="2033758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463342" y="3625366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7491566" y="2033759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3645395" y="2036015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279516" y="2029035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218678" y="4081049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5572241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4880054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7501014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6556563" y="19363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236818" y="28182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398116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6790438" y="3511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3700776" y="329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105296" y="3151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2E0AE-9286-6546-A22E-C8334509FDF3}"/>
              </a:ext>
            </a:extLst>
          </p:cNvPr>
          <p:cNvSpPr txBox="1"/>
          <p:nvPr/>
        </p:nvSpPr>
        <p:spPr>
          <a:xfrm>
            <a:off x="252003" y="1985716"/>
            <a:ext cx="1943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>
              <a:tabLst>
                <a:tab pos="228600" algn="l"/>
              </a:tabLs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 1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(1,2), (1,5,6,2)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(3,4),	(3,5,6,4)</a:t>
            </a:r>
          </a:p>
          <a:p>
            <a:pPr defTabSz="228600">
              <a:tabLst>
                <a:tab pos="228600" algn="l"/>
              </a:tabLst>
            </a:pPr>
            <a:endParaRPr lang="en-US" sz="2400" dirty="0"/>
          </a:p>
          <a:p>
            <a:pPr defTabSz="228600">
              <a:tabLst>
                <a:tab pos="228600" algn="l"/>
              </a:tabLs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 2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(1,5,6,2), (3,4)</a:t>
            </a:r>
          </a:p>
          <a:p>
            <a:pPr defTabSz="228600">
              <a:tabLst>
                <a:tab pos="228600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defTabSz="228600">
              <a:tabLst>
                <a:tab pos="228600" algn="l"/>
              </a:tabLst>
            </a:pPr>
            <a:r>
              <a:rPr lang="en-US" sz="2400" b="1" dirty="0"/>
              <a:t>Solution 3</a:t>
            </a:r>
          </a:p>
          <a:p>
            <a:pPr defTabSz="228600">
              <a:tabLst>
                <a:tab pos="228600" algn="l"/>
              </a:tabLst>
            </a:pPr>
            <a:r>
              <a:rPr lang="en-US" sz="2400" dirty="0"/>
              <a:t>(3,2), (1,5,6,4)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0AF8-ED92-9940-A8BD-D3A1B6A2CF9A}"/>
              </a:ext>
            </a:extLst>
          </p:cNvPr>
          <p:cNvSpPr txBox="1"/>
          <p:nvPr/>
        </p:nvSpPr>
        <p:spPr>
          <a:xfrm>
            <a:off x="4706319" y="28252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FC2A48-D4AD-8540-AAD7-2DA3AD6BDA7C}"/>
              </a:ext>
            </a:extLst>
          </p:cNvPr>
          <p:cNvSpPr txBox="1"/>
          <p:nvPr/>
        </p:nvSpPr>
        <p:spPr>
          <a:xfrm>
            <a:off x="7674749" y="2915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990DCF-0B25-0545-A0F5-05F21C1C6C27}"/>
              </a:ext>
            </a:extLst>
          </p:cNvPr>
          <p:cNvSpPr txBox="1"/>
          <p:nvPr/>
        </p:nvSpPr>
        <p:spPr>
          <a:xfrm>
            <a:off x="6727054" y="19065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ECC583-82C3-2448-B481-630E9233A4E0}"/>
              </a:ext>
            </a:extLst>
          </p:cNvPr>
          <p:cNvSpPr txBox="1"/>
          <p:nvPr/>
        </p:nvSpPr>
        <p:spPr>
          <a:xfrm>
            <a:off x="3527525" y="32856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B37B6-09EB-BC48-A0F6-4B07A5435850}"/>
              </a:ext>
            </a:extLst>
          </p:cNvPr>
          <p:cNvSpPr txBox="1"/>
          <p:nvPr/>
        </p:nvSpPr>
        <p:spPr>
          <a:xfrm>
            <a:off x="5576957" y="34865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920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8D0B-1C2C-AC4D-8A7F-16AE7FF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AEDE6-261C-9F4E-95C7-0637365F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 Search –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6458-F05B-8648-A140-AE90290410E5}"/>
              </a:ext>
            </a:extLst>
          </p:cNvPr>
          <p:cNvSpPr/>
          <p:nvPr/>
        </p:nvSpPr>
        <p:spPr>
          <a:xfrm>
            <a:off x="5380785" y="1746186"/>
            <a:ext cx="574944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D88D6-30BB-5A47-BF31-E5DAECE2605F}"/>
              </a:ext>
            </a:extLst>
          </p:cNvPr>
          <p:cNvSpPr/>
          <p:nvPr/>
        </p:nvSpPr>
        <p:spPr>
          <a:xfrm>
            <a:off x="5380784" y="4148835"/>
            <a:ext cx="57494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2:2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66B58-431A-6B4B-BE51-A78AD238CF3B}"/>
              </a:ext>
            </a:extLst>
          </p:cNvPr>
          <p:cNvSpPr/>
          <p:nvPr/>
        </p:nvSpPr>
        <p:spPr>
          <a:xfrm>
            <a:off x="6514892" y="2530715"/>
            <a:ext cx="527691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5:2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EB93-FB6E-6442-B891-D1F3171768EA}"/>
              </a:ext>
            </a:extLst>
          </p:cNvPr>
          <p:cNvSpPr/>
          <p:nvPr/>
        </p:nvSpPr>
        <p:spPr>
          <a:xfrm>
            <a:off x="6474024" y="3337793"/>
            <a:ext cx="609425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6:2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308DA-2003-D146-83B8-BE696FB2D041}"/>
              </a:ext>
            </a:extLst>
          </p:cNvPr>
          <p:cNvCxnSpPr>
            <a:cxnSpLocks/>
          </p:cNvCxnSpPr>
          <p:nvPr/>
        </p:nvCxnSpPr>
        <p:spPr>
          <a:xfrm>
            <a:off x="5793295" y="2096821"/>
            <a:ext cx="802104" cy="42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63559-4EBF-2549-959D-D4F198D94D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778737" y="2881350"/>
            <a:ext cx="1" cy="456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23EBA-4AD4-0D4A-A4AB-AE7C2EB1FBF3}"/>
              </a:ext>
            </a:extLst>
          </p:cNvPr>
          <p:cNvCxnSpPr>
            <a:cxnSpLocks/>
          </p:cNvCxnSpPr>
          <p:nvPr/>
        </p:nvCxnSpPr>
        <p:spPr>
          <a:xfrm flipH="1">
            <a:off x="5793295" y="3688428"/>
            <a:ext cx="779187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D64FA-7EE7-C549-AE8B-847130A7D8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68257" y="2096821"/>
            <a:ext cx="0" cy="2052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48B4C-D01B-3246-BAAA-47DA1A36E3A8}"/>
              </a:ext>
            </a:extLst>
          </p:cNvPr>
          <p:cNvSpPr/>
          <p:nvPr/>
        </p:nvSpPr>
        <p:spPr>
          <a:xfrm>
            <a:off x="7726370" y="1746186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3:2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6D100A-A874-084B-B446-C92FCB513C68}"/>
              </a:ext>
            </a:extLst>
          </p:cNvPr>
          <p:cNvCxnSpPr>
            <a:cxnSpLocks/>
          </p:cNvCxnSpPr>
          <p:nvPr/>
        </p:nvCxnSpPr>
        <p:spPr>
          <a:xfrm flipH="1">
            <a:off x="6984993" y="2096820"/>
            <a:ext cx="741376" cy="4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0197-B9E7-4648-8EFB-D0E1EDF03762}"/>
              </a:ext>
            </a:extLst>
          </p:cNvPr>
          <p:cNvCxnSpPr>
            <a:cxnSpLocks/>
          </p:cNvCxnSpPr>
          <p:nvPr/>
        </p:nvCxnSpPr>
        <p:spPr>
          <a:xfrm>
            <a:off x="6984993" y="3688428"/>
            <a:ext cx="741376" cy="46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F26EB-9875-AE4E-96B9-FBC8D2026D5D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8013217" y="2096821"/>
            <a:ext cx="0" cy="2047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5B6D381-9CDF-4549-BEFD-65AA7B3E04AC}"/>
              </a:ext>
            </a:extLst>
          </p:cNvPr>
          <p:cNvSpPr/>
          <p:nvPr/>
        </p:nvSpPr>
        <p:spPr>
          <a:xfrm>
            <a:off x="4167046" y="2099077"/>
            <a:ext cx="3567624" cy="3032153"/>
          </a:xfrm>
          <a:custGeom>
            <a:avLst/>
            <a:gdLst>
              <a:gd name="connsiteX0" fmla="*/ 1215312 w 3567624"/>
              <a:gd name="connsiteY0" fmla="*/ 0 h 3032153"/>
              <a:gd name="connsiteX1" fmla="*/ 766 w 3567624"/>
              <a:gd name="connsiteY1" fmla="*/ 2610577 h 3032153"/>
              <a:gd name="connsiteX2" fmla="*/ 1368876 w 3567624"/>
              <a:gd name="connsiteY2" fmla="*/ 3008446 h 3032153"/>
              <a:gd name="connsiteX3" fmla="*/ 3567624 w 3567624"/>
              <a:gd name="connsiteY3" fmla="*/ 2408153 h 30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624" h="3032153">
                <a:moveTo>
                  <a:pt x="1215312" y="0"/>
                </a:moveTo>
                <a:cubicBezTo>
                  <a:pt x="595242" y="1054584"/>
                  <a:pt x="-24828" y="2109169"/>
                  <a:pt x="766" y="2610577"/>
                </a:cubicBezTo>
                <a:cubicBezTo>
                  <a:pt x="26360" y="3111985"/>
                  <a:pt x="774400" y="3042183"/>
                  <a:pt x="1368876" y="3008446"/>
                </a:cubicBezTo>
                <a:cubicBezTo>
                  <a:pt x="1963352" y="2974709"/>
                  <a:pt x="2765488" y="2691431"/>
                  <a:pt x="3567624" y="240815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72FDC2-AF7F-5047-AF20-C6E3743BAD0F}"/>
              </a:ext>
            </a:extLst>
          </p:cNvPr>
          <p:cNvSpPr/>
          <p:nvPr/>
        </p:nvSpPr>
        <p:spPr>
          <a:xfrm>
            <a:off x="5801167" y="2092097"/>
            <a:ext cx="2962767" cy="2805663"/>
          </a:xfrm>
          <a:custGeom>
            <a:avLst/>
            <a:gdLst>
              <a:gd name="connsiteX0" fmla="*/ 2345332 w 2962767"/>
              <a:gd name="connsiteY0" fmla="*/ 0 h 2805663"/>
              <a:gd name="connsiteX1" fmla="*/ 2924684 w 2962767"/>
              <a:gd name="connsiteY1" fmla="*/ 2512855 h 2805663"/>
              <a:gd name="connsiteX2" fmla="*/ 1389051 w 2962767"/>
              <a:gd name="connsiteY2" fmla="*/ 2743200 h 2805663"/>
              <a:gd name="connsiteX3" fmla="*/ 0 w 2962767"/>
              <a:gd name="connsiteY3" fmla="*/ 2415133 h 28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767" h="2805663">
                <a:moveTo>
                  <a:pt x="2345332" y="0"/>
                </a:moveTo>
                <a:cubicBezTo>
                  <a:pt x="2714698" y="1027827"/>
                  <a:pt x="3084064" y="2055655"/>
                  <a:pt x="2924684" y="2512855"/>
                </a:cubicBezTo>
                <a:cubicBezTo>
                  <a:pt x="2765304" y="2970055"/>
                  <a:pt x="1876498" y="2759487"/>
                  <a:pt x="1389051" y="2743200"/>
                </a:cubicBezTo>
                <a:cubicBezTo>
                  <a:pt x="901604" y="2726913"/>
                  <a:pt x="450802" y="2571023"/>
                  <a:pt x="0" y="2415133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69A88-35F7-AC4D-87FF-7B2FEB2AC02F}"/>
              </a:ext>
            </a:extLst>
          </p:cNvPr>
          <p:cNvSpPr/>
          <p:nvPr/>
        </p:nvSpPr>
        <p:spPr>
          <a:xfrm>
            <a:off x="7740329" y="4144111"/>
            <a:ext cx="573693" cy="35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960CE-5D27-524A-AA96-43ABDEA25319}"/>
              </a:ext>
            </a:extLst>
          </p:cNvPr>
          <p:cNvSpPr txBox="1"/>
          <p:nvPr/>
        </p:nvSpPr>
        <p:spPr>
          <a:xfrm>
            <a:off x="6093892" y="19994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DFEEC-4113-DB45-9059-E8D5A8B162FA}"/>
              </a:ext>
            </a:extLst>
          </p:cNvPr>
          <p:cNvSpPr txBox="1"/>
          <p:nvPr/>
        </p:nvSpPr>
        <p:spPr>
          <a:xfrm>
            <a:off x="5401705" y="28813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C7770-C272-B44E-BE90-F15ED518CF4E}"/>
              </a:ext>
            </a:extLst>
          </p:cNvPr>
          <p:cNvSpPr txBox="1"/>
          <p:nvPr/>
        </p:nvSpPr>
        <p:spPr>
          <a:xfrm>
            <a:off x="8022665" y="29787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DBD2A-784E-2241-AEA7-CF6E3213EF7D}"/>
              </a:ext>
            </a:extLst>
          </p:cNvPr>
          <p:cNvSpPr txBox="1"/>
          <p:nvPr/>
        </p:nvSpPr>
        <p:spPr>
          <a:xfrm>
            <a:off x="7078214" y="19994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7365D-9CB7-4A45-80FB-8D2556499BFC}"/>
              </a:ext>
            </a:extLst>
          </p:cNvPr>
          <p:cNvSpPr txBox="1"/>
          <p:nvPr/>
        </p:nvSpPr>
        <p:spPr>
          <a:xfrm>
            <a:off x="6758469" y="28813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3C3FF-3A19-2D42-A604-94423F667AB2}"/>
              </a:ext>
            </a:extLst>
          </p:cNvPr>
          <p:cNvSpPr txBox="1"/>
          <p:nvPr/>
        </p:nvSpPr>
        <p:spPr>
          <a:xfrm>
            <a:off x="5919767" y="35743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E44143-5FDE-534F-821E-B56F1F851599}"/>
              </a:ext>
            </a:extLst>
          </p:cNvPr>
          <p:cNvSpPr txBox="1"/>
          <p:nvPr/>
        </p:nvSpPr>
        <p:spPr>
          <a:xfrm>
            <a:off x="7312089" y="35743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7EBB7-1742-6B4D-A7F3-9681047958E7}"/>
              </a:ext>
            </a:extLst>
          </p:cNvPr>
          <p:cNvSpPr txBox="1"/>
          <p:nvPr/>
        </p:nvSpPr>
        <p:spPr>
          <a:xfrm>
            <a:off x="4191751" y="33855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3B5CD-E23D-FD42-B38F-2A2B83D07C18}"/>
              </a:ext>
            </a:extLst>
          </p:cNvPr>
          <p:cNvSpPr txBox="1"/>
          <p:nvPr/>
        </p:nvSpPr>
        <p:spPr>
          <a:xfrm>
            <a:off x="8626947" y="32150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E34A8-024F-E148-97D5-F2431A43AAA3}"/>
              </a:ext>
            </a:extLst>
          </p:cNvPr>
          <p:cNvSpPr txBox="1"/>
          <p:nvPr/>
        </p:nvSpPr>
        <p:spPr>
          <a:xfrm>
            <a:off x="165438" y="1166044"/>
            <a:ext cx="3890478" cy="4108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Formulate it as constraint satisfaction  problem</a:t>
            </a:r>
          </a:p>
          <a:p>
            <a:r>
              <a:rPr lang="en-US" sz="2400" dirty="0"/>
              <a:t>  for every node </a:t>
            </a:r>
            <a:r>
              <a:rPr lang="en-US" sz="2400" i="1" dirty="0"/>
              <a:t>n</a:t>
            </a:r>
          </a:p>
          <a:p>
            <a:endParaRPr lang="en-US" sz="2400" i="1" dirty="0"/>
          </a:p>
          <a:p>
            <a:pPr>
              <a:spcBef>
                <a:spcPts val="1800"/>
              </a:spcBef>
            </a:pPr>
            <a:r>
              <a:rPr lang="en-US" sz="2400" dirty="0"/>
              <a:t>and 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and for every edge (n, n’),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4DDE7-47BB-6442-813E-7837D902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2" y="2420234"/>
            <a:ext cx="3023052" cy="400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5D882-A5A9-C04F-B12A-934431684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4" y="4714362"/>
            <a:ext cx="3175685" cy="366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10C01B-8E17-C54C-8621-3B6044E9A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85" y="3415098"/>
            <a:ext cx="3103072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C6B5F-1D7F-3246-872E-660AD6EB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F6E971-3504-7246-96B4-AAF9F39B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trace </a:t>
            </a:r>
            <a:r>
              <a:rPr lang="en-US" i="1" dirty="0"/>
              <a:t>t</a:t>
            </a:r>
            <a:r>
              <a:rPr lang="en-US" dirty="0"/>
              <a:t> in a trace set </a:t>
            </a:r>
            <a:r>
              <a:rPr lang="en-US" i="1" dirty="0"/>
              <a:t>T, </a:t>
            </a:r>
            <a:r>
              <a:rPr lang="en-US" dirty="0"/>
              <a:t>let </a:t>
            </a:r>
            <a:r>
              <a:rPr lang="en-US" i="1" dirty="0"/>
              <a:t>R(t)</a:t>
            </a:r>
            <a:r>
              <a:rPr lang="en-US" dirty="0"/>
              <a:t> be the set of solutions found for </a:t>
            </a:r>
            <a:r>
              <a:rPr lang="en-US" i="1" dirty="0"/>
              <a:t>t</a:t>
            </a:r>
            <a:r>
              <a:rPr lang="en-US" dirty="0"/>
              <a:t>, need to evaluate their quality</a:t>
            </a:r>
          </a:p>
          <a:p>
            <a:pPr lvl="1"/>
            <a:r>
              <a:rPr lang="en-US" dirty="0"/>
              <a:t>|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)|&gt;=1 due to ambiguity</a:t>
            </a:r>
          </a:p>
          <a:p>
            <a:r>
              <a:rPr lang="en-US" dirty="0"/>
              <a:t>The solutions for </a:t>
            </a:r>
            <a:r>
              <a:rPr lang="en-US" i="1" dirty="0"/>
              <a:t>T</a:t>
            </a:r>
            <a:r>
              <a:rPr lang="en-US" dirty="0"/>
              <a:t> is 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potentially huge solution space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finding </a:t>
            </a:r>
            <a:r>
              <a:rPr lang="en-US" i="1" dirty="0"/>
              <a:t>R(T), </a:t>
            </a:r>
            <a:r>
              <a:rPr lang="en-US" dirty="0"/>
              <a:t>consider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13000" dirty="0" err="1"/>
              <a:t>i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each pattern has high interestingness measure</a:t>
            </a:r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E95B5-1DD5-BC40-8730-3900ACED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03F0-182B-064D-A003-BB3B3AF5AC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E05A3-ADFC-E84D-91AD-35320F92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43" y="2920761"/>
            <a:ext cx="2349658" cy="7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22605</TotalTime>
  <Words>1870</Words>
  <Application>Microsoft Macintosh PowerPoint</Application>
  <PresentationFormat>On-screen Show (16:10)</PresentationFormat>
  <Paragraphs>352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Zapf Dingbats</vt:lpstr>
      <vt:lpstr>Arial</vt:lpstr>
      <vt:lpstr>Calibri</vt:lpstr>
      <vt:lpstr>Calibri Light</vt:lpstr>
      <vt:lpstr>Monaco</vt:lpstr>
      <vt:lpstr>Office Theme</vt:lpstr>
      <vt:lpstr>Inconsistency and Ambiguity</vt:lpstr>
      <vt:lpstr>Inconsistency and Ambiguity</vt:lpstr>
      <vt:lpstr>Solution Space Search</vt:lpstr>
      <vt:lpstr>Solution Space Search</vt:lpstr>
      <vt:lpstr>Solution Space Search</vt:lpstr>
      <vt:lpstr>Solution Space Search</vt:lpstr>
      <vt:lpstr>Solution Space Search</vt:lpstr>
      <vt:lpstr>Solution Space Search – Algorithm</vt:lpstr>
      <vt:lpstr>Solution Evaluation</vt:lpstr>
      <vt:lpstr>Solution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Message Flow Specifications for SoC Validation</dc:title>
  <dc:creator>Microsoft Office User</dc:creator>
  <cp:lastModifiedBy>Zheng, Hao</cp:lastModifiedBy>
  <cp:revision>267</cp:revision>
  <dcterms:created xsi:type="dcterms:W3CDTF">2019-03-01T19:56:37Z</dcterms:created>
  <dcterms:modified xsi:type="dcterms:W3CDTF">2020-04-06T02:09:13Z</dcterms:modified>
</cp:coreProperties>
</file>