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61"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00"/>
    <a:srgbClr val="FB8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6"/>
    <p:restoredTop sz="96197"/>
  </p:normalViewPr>
  <p:slideViewPr>
    <p:cSldViewPr snapToGrid="0" snapToObjects="1">
      <p:cViewPr varScale="1">
        <p:scale>
          <a:sx n="83" d="100"/>
          <a:sy n="83" d="100"/>
        </p:scale>
        <p:origin x="240" y="10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AE6716-87B9-422B-9C7B-11E13F804A98}"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D46DE012-E796-43D4-8569-0384BAE37533}">
      <dgm:prSet/>
      <dgm:spPr/>
      <dgm:t>
        <a:bodyPr/>
        <a:lstStyle/>
        <a:p>
          <a:pPr>
            <a:defRPr cap="all"/>
          </a:pPr>
          <a:r>
            <a:rPr lang="en-US"/>
            <a:t>Dataset and goals</a:t>
          </a:r>
        </a:p>
      </dgm:t>
    </dgm:pt>
    <dgm:pt modelId="{88C89E79-A776-4FD0-8A8A-CC9A5F5EA9C0}" type="parTrans" cxnId="{00B5ECE9-2BA5-4155-998F-E8F357DAD870}">
      <dgm:prSet/>
      <dgm:spPr/>
      <dgm:t>
        <a:bodyPr/>
        <a:lstStyle/>
        <a:p>
          <a:endParaRPr lang="en-US"/>
        </a:p>
      </dgm:t>
    </dgm:pt>
    <dgm:pt modelId="{B336A725-06A3-406E-A0B1-503C58DFD757}" type="sibTrans" cxnId="{00B5ECE9-2BA5-4155-998F-E8F357DAD870}">
      <dgm:prSet/>
      <dgm:spPr/>
      <dgm:t>
        <a:bodyPr/>
        <a:lstStyle/>
        <a:p>
          <a:endParaRPr lang="en-US"/>
        </a:p>
      </dgm:t>
    </dgm:pt>
    <dgm:pt modelId="{91345A60-5C6C-40C4-AA36-228B7C8FFF26}">
      <dgm:prSet/>
      <dgm:spPr/>
      <dgm:t>
        <a:bodyPr/>
        <a:lstStyle/>
        <a:p>
          <a:pPr>
            <a:defRPr cap="all"/>
          </a:pPr>
          <a:r>
            <a:rPr lang="en-US" dirty="0"/>
            <a:t>Chosen method</a:t>
          </a:r>
        </a:p>
      </dgm:t>
    </dgm:pt>
    <dgm:pt modelId="{8DC20893-1C86-4C21-830E-80F9766A77A7}" type="parTrans" cxnId="{87453A60-43A6-4DF6-8D7F-04FB280F90CF}">
      <dgm:prSet/>
      <dgm:spPr/>
      <dgm:t>
        <a:bodyPr/>
        <a:lstStyle/>
        <a:p>
          <a:endParaRPr lang="en-US"/>
        </a:p>
      </dgm:t>
    </dgm:pt>
    <dgm:pt modelId="{9132BF4B-4008-48E3-9911-A09D4F70B4D6}" type="sibTrans" cxnId="{87453A60-43A6-4DF6-8D7F-04FB280F90CF}">
      <dgm:prSet/>
      <dgm:spPr/>
      <dgm:t>
        <a:bodyPr/>
        <a:lstStyle/>
        <a:p>
          <a:endParaRPr lang="en-US"/>
        </a:p>
      </dgm:t>
    </dgm:pt>
    <dgm:pt modelId="{953867F7-9454-4B00-B505-1F24961DDCD5}">
      <dgm:prSet/>
      <dgm:spPr/>
      <dgm:t>
        <a:bodyPr/>
        <a:lstStyle/>
        <a:p>
          <a:pPr>
            <a:defRPr cap="all"/>
          </a:pPr>
          <a:r>
            <a:rPr lang="en-US"/>
            <a:t>Data loading and cleaning</a:t>
          </a:r>
        </a:p>
      </dgm:t>
    </dgm:pt>
    <dgm:pt modelId="{CFB7E15E-8A71-41FF-8940-0D0EB32BB8CA}" type="parTrans" cxnId="{A3F27F80-BD77-4245-987B-D37FC7B307DC}">
      <dgm:prSet/>
      <dgm:spPr/>
      <dgm:t>
        <a:bodyPr/>
        <a:lstStyle/>
        <a:p>
          <a:endParaRPr lang="en-US"/>
        </a:p>
      </dgm:t>
    </dgm:pt>
    <dgm:pt modelId="{669AD54E-6820-4E2D-9032-9E0CEC46FB95}" type="sibTrans" cxnId="{A3F27F80-BD77-4245-987B-D37FC7B307DC}">
      <dgm:prSet/>
      <dgm:spPr/>
      <dgm:t>
        <a:bodyPr/>
        <a:lstStyle/>
        <a:p>
          <a:endParaRPr lang="en-US"/>
        </a:p>
      </dgm:t>
    </dgm:pt>
    <dgm:pt modelId="{AA3F26D5-EFA7-48C4-BF17-82FDAA27409E}">
      <dgm:prSet/>
      <dgm:spPr/>
      <dgm:t>
        <a:bodyPr/>
        <a:lstStyle/>
        <a:p>
          <a:pPr>
            <a:defRPr cap="all"/>
          </a:pPr>
          <a:r>
            <a:rPr lang="en-US"/>
            <a:t>Modelling</a:t>
          </a:r>
        </a:p>
      </dgm:t>
    </dgm:pt>
    <dgm:pt modelId="{04AFCEE5-86B2-4F60-83D9-69800D7B3369}" type="parTrans" cxnId="{A6F39861-58CE-48D7-AF48-75AE5F2C38A9}">
      <dgm:prSet/>
      <dgm:spPr/>
      <dgm:t>
        <a:bodyPr/>
        <a:lstStyle/>
        <a:p>
          <a:endParaRPr lang="en-US"/>
        </a:p>
      </dgm:t>
    </dgm:pt>
    <dgm:pt modelId="{96D0BFA3-EA54-4038-8348-A7EC1C2B5EE7}" type="sibTrans" cxnId="{A6F39861-58CE-48D7-AF48-75AE5F2C38A9}">
      <dgm:prSet/>
      <dgm:spPr/>
      <dgm:t>
        <a:bodyPr/>
        <a:lstStyle/>
        <a:p>
          <a:endParaRPr lang="en-US"/>
        </a:p>
      </dgm:t>
    </dgm:pt>
    <dgm:pt modelId="{2BEC4B8D-10C2-47EC-9A6F-4C32ED3F7934}">
      <dgm:prSet/>
      <dgm:spPr/>
      <dgm:t>
        <a:bodyPr/>
        <a:lstStyle/>
        <a:p>
          <a:pPr>
            <a:defRPr cap="all"/>
          </a:pPr>
          <a:r>
            <a:rPr lang="en-US"/>
            <a:t>Optimization</a:t>
          </a:r>
        </a:p>
      </dgm:t>
    </dgm:pt>
    <dgm:pt modelId="{BDFC1640-4431-4DE1-9698-A23C37779335}" type="parTrans" cxnId="{F3B152C0-82C0-4C87-A91A-67702D66C2F6}">
      <dgm:prSet/>
      <dgm:spPr/>
      <dgm:t>
        <a:bodyPr/>
        <a:lstStyle/>
        <a:p>
          <a:endParaRPr lang="en-US"/>
        </a:p>
      </dgm:t>
    </dgm:pt>
    <dgm:pt modelId="{90E233B7-FCC7-4309-A967-BA26D78CABD5}" type="sibTrans" cxnId="{F3B152C0-82C0-4C87-A91A-67702D66C2F6}">
      <dgm:prSet/>
      <dgm:spPr/>
      <dgm:t>
        <a:bodyPr/>
        <a:lstStyle/>
        <a:p>
          <a:endParaRPr lang="en-US"/>
        </a:p>
      </dgm:t>
    </dgm:pt>
    <dgm:pt modelId="{6709DF1E-70C8-4229-A9DA-4733DC8164AA}">
      <dgm:prSet/>
      <dgm:spPr/>
      <dgm:t>
        <a:bodyPr/>
        <a:lstStyle/>
        <a:p>
          <a:pPr>
            <a:defRPr cap="all"/>
          </a:pPr>
          <a:r>
            <a:rPr lang="en-US" dirty="0"/>
            <a:t>Future work and applications</a:t>
          </a:r>
        </a:p>
      </dgm:t>
    </dgm:pt>
    <dgm:pt modelId="{9A800EE8-BC86-4938-BA4B-53E4D230B481}" type="parTrans" cxnId="{0B81879D-FEC9-4EB7-9214-CABE06F19058}">
      <dgm:prSet/>
      <dgm:spPr/>
      <dgm:t>
        <a:bodyPr/>
        <a:lstStyle/>
        <a:p>
          <a:endParaRPr lang="en-US"/>
        </a:p>
      </dgm:t>
    </dgm:pt>
    <dgm:pt modelId="{0DF6964D-5925-483B-9EA2-FE1144B5E1AB}" type="sibTrans" cxnId="{0B81879D-FEC9-4EB7-9214-CABE06F19058}">
      <dgm:prSet/>
      <dgm:spPr/>
      <dgm:t>
        <a:bodyPr/>
        <a:lstStyle/>
        <a:p>
          <a:endParaRPr lang="en-US"/>
        </a:p>
      </dgm:t>
    </dgm:pt>
    <dgm:pt modelId="{A5CA8318-D7D6-4A6E-9213-A95285941782}">
      <dgm:prSet/>
      <dgm:spPr/>
      <dgm:t>
        <a:bodyPr/>
        <a:lstStyle/>
        <a:p>
          <a:pPr>
            <a:defRPr cap="all"/>
          </a:pPr>
          <a:r>
            <a:rPr lang="en-US" dirty="0"/>
            <a:t>Questions?</a:t>
          </a:r>
        </a:p>
      </dgm:t>
    </dgm:pt>
    <dgm:pt modelId="{4936786F-ED29-47A4-B538-0C7A9A26EAE2}" type="parTrans" cxnId="{EA055193-679D-451B-BAAD-25043657DB1C}">
      <dgm:prSet/>
      <dgm:spPr/>
      <dgm:t>
        <a:bodyPr/>
        <a:lstStyle/>
        <a:p>
          <a:endParaRPr lang="en-US"/>
        </a:p>
      </dgm:t>
    </dgm:pt>
    <dgm:pt modelId="{4C5A2C6F-BBDF-4C08-9A3B-1F3CDF423594}" type="sibTrans" cxnId="{EA055193-679D-451B-BAAD-25043657DB1C}">
      <dgm:prSet/>
      <dgm:spPr/>
      <dgm:t>
        <a:bodyPr/>
        <a:lstStyle/>
        <a:p>
          <a:endParaRPr lang="en-US"/>
        </a:p>
      </dgm:t>
    </dgm:pt>
    <dgm:pt modelId="{534A7ACA-F7F0-4346-8853-71B529F608DE}" type="pres">
      <dgm:prSet presAssocID="{7BAE6716-87B9-422B-9C7B-11E13F804A98}" presName="Name0" presStyleCnt="0">
        <dgm:presLayoutVars>
          <dgm:dir/>
          <dgm:resizeHandles val="exact"/>
        </dgm:presLayoutVars>
      </dgm:prSet>
      <dgm:spPr/>
    </dgm:pt>
    <dgm:pt modelId="{F2AD1D35-3CDD-054D-A1C6-29FEA03AFCBA}" type="pres">
      <dgm:prSet presAssocID="{D46DE012-E796-43D4-8569-0384BAE37533}" presName="node" presStyleLbl="node1" presStyleIdx="0" presStyleCnt="7">
        <dgm:presLayoutVars>
          <dgm:bulletEnabled val="1"/>
        </dgm:presLayoutVars>
      </dgm:prSet>
      <dgm:spPr/>
    </dgm:pt>
    <dgm:pt modelId="{432A3816-4CF4-0844-BEB6-CC95440D463C}" type="pres">
      <dgm:prSet presAssocID="{B336A725-06A3-406E-A0B1-503C58DFD757}" presName="sibTrans" presStyleLbl="sibTrans1D1" presStyleIdx="0" presStyleCnt="6"/>
      <dgm:spPr/>
    </dgm:pt>
    <dgm:pt modelId="{786B6B24-11CA-6242-971C-78EA243C4960}" type="pres">
      <dgm:prSet presAssocID="{B336A725-06A3-406E-A0B1-503C58DFD757}" presName="connectorText" presStyleLbl="sibTrans1D1" presStyleIdx="0" presStyleCnt="6"/>
      <dgm:spPr/>
    </dgm:pt>
    <dgm:pt modelId="{15D07B81-D815-5949-AE9B-0946D9982608}" type="pres">
      <dgm:prSet presAssocID="{91345A60-5C6C-40C4-AA36-228B7C8FFF26}" presName="node" presStyleLbl="node1" presStyleIdx="1" presStyleCnt="7">
        <dgm:presLayoutVars>
          <dgm:bulletEnabled val="1"/>
        </dgm:presLayoutVars>
      </dgm:prSet>
      <dgm:spPr/>
    </dgm:pt>
    <dgm:pt modelId="{08CD6F31-6D24-8843-9F6D-7DC8D6426F7C}" type="pres">
      <dgm:prSet presAssocID="{9132BF4B-4008-48E3-9911-A09D4F70B4D6}" presName="sibTrans" presStyleLbl="sibTrans1D1" presStyleIdx="1" presStyleCnt="6"/>
      <dgm:spPr/>
    </dgm:pt>
    <dgm:pt modelId="{1F218639-FCCC-CF42-B140-E68E5F9ADF04}" type="pres">
      <dgm:prSet presAssocID="{9132BF4B-4008-48E3-9911-A09D4F70B4D6}" presName="connectorText" presStyleLbl="sibTrans1D1" presStyleIdx="1" presStyleCnt="6"/>
      <dgm:spPr/>
    </dgm:pt>
    <dgm:pt modelId="{354C1CBB-EE4C-4A4D-B24E-CD49897460DA}" type="pres">
      <dgm:prSet presAssocID="{953867F7-9454-4B00-B505-1F24961DDCD5}" presName="node" presStyleLbl="node1" presStyleIdx="2" presStyleCnt="7">
        <dgm:presLayoutVars>
          <dgm:bulletEnabled val="1"/>
        </dgm:presLayoutVars>
      </dgm:prSet>
      <dgm:spPr/>
    </dgm:pt>
    <dgm:pt modelId="{3F8A7C0A-BBF0-2F43-998C-5F4EA04E0016}" type="pres">
      <dgm:prSet presAssocID="{669AD54E-6820-4E2D-9032-9E0CEC46FB95}" presName="sibTrans" presStyleLbl="sibTrans1D1" presStyleIdx="2" presStyleCnt="6"/>
      <dgm:spPr/>
    </dgm:pt>
    <dgm:pt modelId="{0707456A-3467-CD41-80DE-2E7935D39651}" type="pres">
      <dgm:prSet presAssocID="{669AD54E-6820-4E2D-9032-9E0CEC46FB95}" presName="connectorText" presStyleLbl="sibTrans1D1" presStyleIdx="2" presStyleCnt="6"/>
      <dgm:spPr/>
    </dgm:pt>
    <dgm:pt modelId="{52B346DA-088E-154E-AAF8-A79824AC2CAD}" type="pres">
      <dgm:prSet presAssocID="{AA3F26D5-EFA7-48C4-BF17-82FDAA27409E}" presName="node" presStyleLbl="node1" presStyleIdx="3" presStyleCnt="7">
        <dgm:presLayoutVars>
          <dgm:bulletEnabled val="1"/>
        </dgm:presLayoutVars>
      </dgm:prSet>
      <dgm:spPr/>
    </dgm:pt>
    <dgm:pt modelId="{C1739DE8-A5BD-4146-9413-73E056FE4674}" type="pres">
      <dgm:prSet presAssocID="{96D0BFA3-EA54-4038-8348-A7EC1C2B5EE7}" presName="sibTrans" presStyleLbl="sibTrans1D1" presStyleIdx="3" presStyleCnt="6"/>
      <dgm:spPr/>
    </dgm:pt>
    <dgm:pt modelId="{958BCD4D-6364-9B49-A132-88FD89F10009}" type="pres">
      <dgm:prSet presAssocID="{96D0BFA3-EA54-4038-8348-A7EC1C2B5EE7}" presName="connectorText" presStyleLbl="sibTrans1D1" presStyleIdx="3" presStyleCnt="6"/>
      <dgm:spPr/>
    </dgm:pt>
    <dgm:pt modelId="{49D3A985-9612-9A44-B5DC-60655E753BEB}" type="pres">
      <dgm:prSet presAssocID="{2BEC4B8D-10C2-47EC-9A6F-4C32ED3F7934}" presName="node" presStyleLbl="node1" presStyleIdx="4" presStyleCnt="7">
        <dgm:presLayoutVars>
          <dgm:bulletEnabled val="1"/>
        </dgm:presLayoutVars>
      </dgm:prSet>
      <dgm:spPr/>
    </dgm:pt>
    <dgm:pt modelId="{8BE852AA-23AB-3B45-BC59-2FA01974A4B9}" type="pres">
      <dgm:prSet presAssocID="{90E233B7-FCC7-4309-A967-BA26D78CABD5}" presName="sibTrans" presStyleLbl="sibTrans1D1" presStyleIdx="4" presStyleCnt="6"/>
      <dgm:spPr/>
    </dgm:pt>
    <dgm:pt modelId="{406BC062-F362-DE4C-B4C8-B5AD11F27947}" type="pres">
      <dgm:prSet presAssocID="{90E233B7-FCC7-4309-A967-BA26D78CABD5}" presName="connectorText" presStyleLbl="sibTrans1D1" presStyleIdx="4" presStyleCnt="6"/>
      <dgm:spPr/>
    </dgm:pt>
    <dgm:pt modelId="{739F2D65-E73B-D549-AB89-190E89776569}" type="pres">
      <dgm:prSet presAssocID="{6709DF1E-70C8-4229-A9DA-4733DC8164AA}" presName="node" presStyleLbl="node1" presStyleIdx="5" presStyleCnt="7">
        <dgm:presLayoutVars>
          <dgm:bulletEnabled val="1"/>
        </dgm:presLayoutVars>
      </dgm:prSet>
      <dgm:spPr/>
    </dgm:pt>
    <dgm:pt modelId="{F67F6B16-4368-A64A-9EC0-27833E7A37D5}" type="pres">
      <dgm:prSet presAssocID="{0DF6964D-5925-483B-9EA2-FE1144B5E1AB}" presName="sibTrans" presStyleLbl="sibTrans1D1" presStyleIdx="5" presStyleCnt="6"/>
      <dgm:spPr/>
    </dgm:pt>
    <dgm:pt modelId="{EAE3C0B3-3640-A240-B782-1E3960BF197A}" type="pres">
      <dgm:prSet presAssocID="{0DF6964D-5925-483B-9EA2-FE1144B5E1AB}" presName="connectorText" presStyleLbl="sibTrans1D1" presStyleIdx="5" presStyleCnt="6"/>
      <dgm:spPr/>
    </dgm:pt>
    <dgm:pt modelId="{D4F44EBB-5CFA-1E43-BD7E-72973E5891AB}" type="pres">
      <dgm:prSet presAssocID="{A5CA8318-D7D6-4A6E-9213-A95285941782}" presName="node" presStyleLbl="node1" presStyleIdx="6" presStyleCnt="7">
        <dgm:presLayoutVars>
          <dgm:bulletEnabled val="1"/>
        </dgm:presLayoutVars>
      </dgm:prSet>
      <dgm:spPr/>
    </dgm:pt>
  </dgm:ptLst>
  <dgm:cxnLst>
    <dgm:cxn modelId="{F98B4E2E-7675-7045-849A-B2F4AC4A709D}" type="presOf" srcId="{9132BF4B-4008-48E3-9911-A09D4F70B4D6}" destId="{1F218639-FCCC-CF42-B140-E68E5F9ADF04}" srcOrd="1" destOrd="0" presId="urn:microsoft.com/office/officeart/2016/7/layout/RepeatingBendingProcessNew"/>
    <dgm:cxn modelId="{296F4035-0D85-2745-A6A7-B8C9C53F8594}" type="presOf" srcId="{96D0BFA3-EA54-4038-8348-A7EC1C2B5EE7}" destId="{C1739DE8-A5BD-4146-9413-73E056FE4674}" srcOrd="0" destOrd="0" presId="urn:microsoft.com/office/officeart/2016/7/layout/RepeatingBendingProcessNew"/>
    <dgm:cxn modelId="{8E0F6A49-4F7D-FE4A-954D-24671B3EBF51}" type="presOf" srcId="{A5CA8318-D7D6-4A6E-9213-A95285941782}" destId="{D4F44EBB-5CFA-1E43-BD7E-72973E5891AB}" srcOrd="0" destOrd="0" presId="urn:microsoft.com/office/officeart/2016/7/layout/RepeatingBendingProcessNew"/>
    <dgm:cxn modelId="{FA436F4D-418B-874B-9779-B364FDABC15C}" type="presOf" srcId="{2BEC4B8D-10C2-47EC-9A6F-4C32ED3F7934}" destId="{49D3A985-9612-9A44-B5DC-60655E753BEB}" srcOrd="0" destOrd="0" presId="urn:microsoft.com/office/officeart/2016/7/layout/RepeatingBendingProcessNew"/>
    <dgm:cxn modelId="{1817FD51-A922-7C4B-83E7-EE8B0FBF7526}" type="presOf" srcId="{9132BF4B-4008-48E3-9911-A09D4F70B4D6}" destId="{08CD6F31-6D24-8843-9F6D-7DC8D6426F7C}" srcOrd="0" destOrd="0" presId="urn:microsoft.com/office/officeart/2016/7/layout/RepeatingBendingProcessNew"/>
    <dgm:cxn modelId="{87453A60-43A6-4DF6-8D7F-04FB280F90CF}" srcId="{7BAE6716-87B9-422B-9C7B-11E13F804A98}" destId="{91345A60-5C6C-40C4-AA36-228B7C8FFF26}" srcOrd="1" destOrd="0" parTransId="{8DC20893-1C86-4C21-830E-80F9766A77A7}" sibTransId="{9132BF4B-4008-48E3-9911-A09D4F70B4D6}"/>
    <dgm:cxn modelId="{A6F39861-58CE-48D7-AF48-75AE5F2C38A9}" srcId="{7BAE6716-87B9-422B-9C7B-11E13F804A98}" destId="{AA3F26D5-EFA7-48C4-BF17-82FDAA27409E}" srcOrd="3" destOrd="0" parTransId="{04AFCEE5-86B2-4F60-83D9-69800D7B3369}" sibTransId="{96D0BFA3-EA54-4038-8348-A7EC1C2B5EE7}"/>
    <dgm:cxn modelId="{E9911D62-B246-AA4D-86E6-DEC328D001CD}" type="presOf" srcId="{B336A725-06A3-406E-A0B1-503C58DFD757}" destId="{786B6B24-11CA-6242-971C-78EA243C4960}" srcOrd="1" destOrd="0" presId="urn:microsoft.com/office/officeart/2016/7/layout/RepeatingBendingProcessNew"/>
    <dgm:cxn modelId="{B1D0D96C-6A1D-1E4A-95B4-71B53099A716}" type="presOf" srcId="{90E233B7-FCC7-4309-A967-BA26D78CABD5}" destId="{406BC062-F362-DE4C-B4C8-B5AD11F27947}" srcOrd="1" destOrd="0" presId="urn:microsoft.com/office/officeart/2016/7/layout/RepeatingBendingProcessNew"/>
    <dgm:cxn modelId="{2720737E-A713-E048-A15C-B3312D985234}" type="presOf" srcId="{669AD54E-6820-4E2D-9032-9E0CEC46FB95}" destId="{3F8A7C0A-BBF0-2F43-998C-5F4EA04E0016}" srcOrd="0" destOrd="0" presId="urn:microsoft.com/office/officeart/2016/7/layout/RepeatingBendingProcessNew"/>
    <dgm:cxn modelId="{A3F27F80-BD77-4245-987B-D37FC7B307DC}" srcId="{7BAE6716-87B9-422B-9C7B-11E13F804A98}" destId="{953867F7-9454-4B00-B505-1F24961DDCD5}" srcOrd="2" destOrd="0" parTransId="{CFB7E15E-8A71-41FF-8940-0D0EB32BB8CA}" sibTransId="{669AD54E-6820-4E2D-9032-9E0CEC46FB95}"/>
    <dgm:cxn modelId="{4C3CB285-0B0F-7945-B8C1-B8E07C7B83FF}" type="presOf" srcId="{7BAE6716-87B9-422B-9C7B-11E13F804A98}" destId="{534A7ACA-F7F0-4346-8853-71B529F608DE}" srcOrd="0" destOrd="0" presId="urn:microsoft.com/office/officeart/2016/7/layout/RepeatingBendingProcessNew"/>
    <dgm:cxn modelId="{56634389-206B-7A44-8D12-C712DDF0A869}" type="presOf" srcId="{D46DE012-E796-43D4-8569-0384BAE37533}" destId="{F2AD1D35-3CDD-054D-A1C6-29FEA03AFCBA}" srcOrd="0" destOrd="0" presId="urn:microsoft.com/office/officeart/2016/7/layout/RepeatingBendingProcessNew"/>
    <dgm:cxn modelId="{2A48F48A-34C2-AB4E-8066-EA7057E1640D}" type="presOf" srcId="{90E233B7-FCC7-4309-A967-BA26D78CABD5}" destId="{8BE852AA-23AB-3B45-BC59-2FA01974A4B9}" srcOrd="0" destOrd="0" presId="urn:microsoft.com/office/officeart/2016/7/layout/RepeatingBendingProcessNew"/>
    <dgm:cxn modelId="{1C41528F-1182-AE43-A81C-7778BBE436F4}" type="presOf" srcId="{B336A725-06A3-406E-A0B1-503C58DFD757}" destId="{432A3816-4CF4-0844-BEB6-CC95440D463C}" srcOrd="0" destOrd="0" presId="urn:microsoft.com/office/officeart/2016/7/layout/RepeatingBendingProcessNew"/>
    <dgm:cxn modelId="{14D23090-686A-D646-8076-2230DDA0F30E}" type="presOf" srcId="{AA3F26D5-EFA7-48C4-BF17-82FDAA27409E}" destId="{52B346DA-088E-154E-AAF8-A79824AC2CAD}" srcOrd="0" destOrd="0" presId="urn:microsoft.com/office/officeart/2016/7/layout/RepeatingBendingProcessNew"/>
    <dgm:cxn modelId="{EA055193-679D-451B-BAAD-25043657DB1C}" srcId="{7BAE6716-87B9-422B-9C7B-11E13F804A98}" destId="{A5CA8318-D7D6-4A6E-9213-A95285941782}" srcOrd="6" destOrd="0" parTransId="{4936786F-ED29-47A4-B538-0C7A9A26EAE2}" sibTransId="{4C5A2C6F-BBDF-4C08-9A3B-1F3CDF423594}"/>
    <dgm:cxn modelId="{00960D94-8C3D-B648-A5CF-BAFDCF3E81E5}" type="presOf" srcId="{91345A60-5C6C-40C4-AA36-228B7C8FFF26}" destId="{15D07B81-D815-5949-AE9B-0946D9982608}" srcOrd="0" destOrd="0" presId="urn:microsoft.com/office/officeart/2016/7/layout/RepeatingBendingProcessNew"/>
    <dgm:cxn modelId="{0B81879D-FEC9-4EB7-9214-CABE06F19058}" srcId="{7BAE6716-87B9-422B-9C7B-11E13F804A98}" destId="{6709DF1E-70C8-4229-A9DA-4733DC8164AA}" srcOrd="5" destOrd="0" parTransId="{9A800EE8-BC86-4938-BA4B-53E4D230B481}" sibTransId="{0DF6964D-5925-483B-9EA2-FE1144B5E1AB}"/>
    <dgm:cxn modelId="{821D35AB-0ACD-F047-842E-0C2021F81E19}" type="presOf" srcId="{669AD54E-6820-4E2D-9032-9E0CEC46FB95}" destId="{0707456A-3467-CD41-80DE-2E7935D39651}" srcOrd="1" destOrd="0" presId="urn:microsoft.com/office/officeart/2016/7/layout/RepeatingBendingProcessNew"/>
    <dgm:cxn modelId="{F3B152C0-82C0-4C87-A91A-67702D66C2F6}" srcId="{7BAE6716-87B9-422B-9C7B-11E13F804A98}" destId="{2BEC4B8D-10C2-47EC-9A6F-4C32ED3F7934}" srcOrd="4" destOrd="0" parTransId="{BDFC1640-4431-4DE1-9698-A23C37779335}" sibTransId="{90E233B7-FCC7-4309-A967-BA26D78CABD5}"/>
    <dgm:cxn modelId="{EFF9AACA-EB9E-FE4B-9843-B0EF35AA4513}" type="presOf" srcId="{96D0BFA3-EA54-4038-8348-A7EC1C2B5EE7}" destId="{958BCD4D-6364-9B49-A132-88FD89F10009}" srcOrd="1" destOrd="0" presId="urn:microsoft.com/office/officeart/2016/7/layout/RepeatingBendingProcessNew"/>
    <dgm:cxn modelId="{652474DA-BEDF-1C4F-918A-F504117ACEBE}" type="presOf" srcId="{6709DF1E-70C8-4229-A9DA-4733DC8164AA}" destId="{739F2D65-E73B-D549-AB89-190E89776569}" srcOrd="0" destOrd="0" presId="urn:microsoft.com/office/officeart/2016/7/layout/RepeatingBendingProcessNew"/>
    <dgm:cxn modelId="{832A64DE-3111-1840-83DE-566462435243}" type="presOf" srcId="{0DF6964D-5925-483B-9EA2-FE1144B5E1AB}" destId="{F67F6B16-4368-A64A-9EC0-27833E7A37D5}" srcOrd="0" destOrd="0" presId="urn:microsoft.com/office/officeart/2016/7/layout/RepeatingBendingProcessNew"/>
    <dgm:cxn modelId="{00B5ECE9-2BA5-4155-998F-E8F357DAD870}" srcId="{7BAE6716-87B9-422B-9C7B-11E13F804A98}" destId="{D46DE012-E796-43D4-8569-0384BAE37533}" srcOrd="0" destOrd="0" parTransId="{88C89E79-A776-4FD0-8A8A-CC9A5F5EA9C0}" sibTransId="{B336A725-06A3-406E-A0B1-503C58DFD757}"/>
    <dgm:cxn modelId="{FF5141ED-2403-1947-AF11-19FED3CA1E0D}" type="presOf" srcId="{953867F7-9454-4B00-B505-1F24961DDCD5}" destId="{354C1CBB-EE4C-4A4D-B24E-CD49897460DA}" srcOrd="0" destOrd="0" presId="urn:microsoft.com/office/officeart/2016/7/layout/RepeatingBendingProcessNew"/>
    <dgm:cxn modelId="{6203AFFD-46BC-F046-AB06-51C065014485}" type="presOf" srcId="{0DF6964D-5925-483B-9EA2-FE1144B5E1AB}" destId="{EAE3C0B3-3640-A240-B782-1E3960BF197A}" srcOrd="1" destOrd="0" presId="urn:microsoft.com/office/officeart/2016/7/layout/RepeatingBendingProcessNew"/>
    <dgm:cxn modelId="{F5C5C7B5-6737-9247-B337-6D27CCBD814A}" type="presParOf" srcId="{534A7ACA-F7F0-4346-8853-71B529F608DE}" destId="{F2AD1D35-3CDD-054D-A1C6-29FEA03AFCBA}" srcOrd="0" destOrd="0" presId="urn:microsoft.com/office/officeart/2016/7/layout/RepeatingBendingProcessNew"/>
    <dgm:cxn modelId="{EF610775-C377-5840-AE20-8C3802DCE900}" type="presParOf" srcId="{534A7ACA-F7F0-4346-8853-71B529F608DE}" destId="{432A3816-4CF4-0844-BEB6-CC95440D463C}" srcOrd="1" destOrd="0" presId="urn:microsoft.com/office/officeart/2016/7/layout/RepeatingBendingProcessNew"/>
    <dgm:cxn modelId="{EB4128B5-323A-1741-930C-A82AD5477922}" type="presParOf" srcId="{432A3816-4CF4-0844-BEB6-CC95440D463C}" destId="{786B6B24-11CA-6242-971C-78EA243C4960}" srcOrd="0" destOrd="0" presId="urn:microsoft.com/office/officeart/2016/7/layout/RepeatingBendingProcessNew"/>
    <dgm:cxn modelId="{E95C2B4F-D616-0A48-8579-6C4D67F42F9B}" type="presParOf" srcId="{534A7ACA-F7F0-4346-8853-71B529F608DE}" destId="{15D07B81-D815-5949-AE9B-0946D9982608}" srcOrd="2" destOrd="0" presId="urn:microsoft.com/office/officeart/2016/7/layout/RepeatingBendingProcessNew"/>
    <dgm:cxn modelId="{EF74BD2C-953F-9342-88CF-24EBE9394487}" type="presParOf" srcId="{534A7ACA-F7F0-4346-8853-71B529F608DE}" destId="{08CD6F31-6D24-8843-9F6D-7DC8D6426F7C}" srcOrd="3" destOrd="0" presId="urn:microsoft.com/office/officeart/2016/7/layout/RepeatingBendingProcessNew"/>
    <dgm:cxn modelId="{416A37FC-F30D-B84B-915A-AAD8C9B6E8CF}" type="presParOf" srcId="{08CD6F31-6D24-8843-9F6D-7DC8D6426F7C}" destId="{1F218639-FCCC-CF42-B140-E68E5F9ADF04}" srcOrd="0" destOrd="0" presId="urn:microsoft.com/office/officeart/2016/7/layout/RepeatingBendingProcessNew"/>
    <dgm:cxn modelId="{3076748A-4BC4-DF43-A3B6-A098EB2F35DB}" type="presParOf" srcId="{534A7ACA-F7F0-4346-8853-71B529F608DE}" destId="{354C1CBB-EE4C-4A4D-B24E-CD49897460DA}" srcOrd="4" destOrd="0" presId="urn:microsoft.com/office/officeart/2016/7/layout/RepeatingBendingProcessNew"/>
    <dgm:cxn modelId="{C4A64F3A-077E-0244-B351-04937AA58F51}" type="presParOf" srcId="{534A7ACA-F7F0-4346-8853-71B529F608DE}" destId="{3F8A7C0A-BBF0-2F43-998C-5F4EA04E0016}" srcOrd="5" destOrd="0" presId="urn:microsoft.com/office/officeart/2016/7/layout/RepeatingBendingProcessNew"/>
    <dgm:cxn modelId="{B0E0BC4A-2539-CD4E-A821-94176D0EB590}" type="presParOf" srcId="{3F8A7C0A-BBF0-2F43-998C-5F4EA04E0016}" destId="{0707456A-3467-CD41-80DE-2E7935D39651}" srcOrd="0" destOrd="0" presId="urn:microsoft.com/office/officeart/2016/7/layout/RepeatingBendingProcessNew"/>
    <dgm:cxn modelId="{E92C2C27-6A9A-0C40-A3BF-4E85598E091D}" type="presParOf" srcId="{534A7ACA-F7F0-4346-8853-71B529F608DE}" destId="{52B346DA-088E-154E-AAF8-A79824AC2CAD}" srcOrd="6" destOrd="0" presId="urn:microsoft.com/office/officeart/2016/7/layout/RepeatingBendingProcessNew"/>
    <dgm:cxn modelId="{7C9503AF-6262-524C-BC61-94D763AA8F9F}" type="presParOf" srcId="{534A7ACA-F7F0-4346-8853-71B529F608DE}" destId="{C1739DE8-A5BD-4146-9413-73E056FE4674}" srcOrd="7" destOrd="0" presId="urn:microsoft.com/office/officeart/2016/7/layout/RepeatingBendingProcessNew"/>
    <dgm:cxn modelId="{D0A3171E-B95B-EC4D-8673-195FAE7254BB}" type="presParOf" srcId="{C1739DE8-A5BD-4146-9413-73E056FE4674}" destId="{958BCD4D-6364-9B49-A132-88FD89F10009}" srcOrd="0" destOrd="0" presId="urn:microsoft.com/office/officeart/2016/7/layout/RepeatingBendingProcessNew"/>
    <dgm:cxn modelId="{D4DCDCA0-EB3A-BF46-9939-C82750A4D84C}" type="presParOf" srcId="{534A7ACA-F7F0-4346-8853-71B529F608DE}" destId="{49D3A985-9612-9A44-B5DC-60655E753BEB}" srcOrd="8" destOrd="0" presId="urn:microsoft.com/office/officeart/2016/7/layout/RepeatingBendingProcessNew"/>
    <dgm:cxn modelId="{2A7FEB95-B911-F14E-99FE-7B0AF49FCB99}" type="presParOf" srcId="{534A7ACA-F7F0-4346-8853-71B529F608DE}" destId="{8BE852AA-23AB-3B45-BC59-2FA01974A4B9}" srcOrd="9" destOrd="0" presId="urn:microsoft.com/office/officeart/2016/7/layout/RepeatingBendingProcessNew"/>
    <dgm:cxn modelId="{9AADD9FD-B888-F944-AE16-3D0C7402941C}" type="presParOf" srcId="{8BE852AA-23AB-3B45-BC59-2FA01974A4B9}" destId="{406BC062-F362-DE4C-B4C8-B5AD11F27947}" srcOrd="0" destOrd="0" presId="urn:microsoft.com/office/officeart/2016/7/layout/RepeatingBendingProcessNew"/>
    <dgm:cxn modelId="{F2FAFE8C-DD97-D745-BED8-B541D6852DE4}" type="presParOf" srcId="{534A7ACA-F7F0-4346-8853-71B529F608DE}" destId="{739F2D65-E73B-D549-AB89-190E89776569}" srcOrd="10" destOrd="0" presId="urn:microsoft.com/office/officeart/2016/7/layout/RepeatingBendingProcessNew"/>
    <dgm:cxn modelId="{C0704607-4593-3340-A694-DE366B580966}" type="presParOf" srcId="{534A7ACA-F7F0-4346-8853-71B529F608DE}" destId="{F67F6B16-4368-A64A-9EC0-27833E7A37D5}" srcOrd="11" destOrd="0" presId="urn:microsoft.com/office/officeart/2016/7/layout/RepeatingBendingProcessNew"/>
    <dgm:cxn modelId="{0B9BC929-2C3C-934C-A4D9-F1666455D8C2}" type="presParOf" srcId="{F67F6B16-4368-A64A-9EC0-27833E7A37D5}" destId="{EAE3C0B3-3640-A240-B782-1E3960BF197A}" srcOrd="0" destOrd="0" presId="urn:microsoft.com/office/officeart/2016/7/layout/RepeatingBendingProcessNew"/>
    <dgm:cxn modelId="{9E54BBA2-64B3-2042-A3CF-0B8AB045AC40}" type="presParOf" srcId="{534A7ACA-F7F0-4346-8853-71B529F608DE}" destId="{D4F44EBB-5CFA-1E43-BD7E-72973E5891AB}"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1D0E61-6CF3-4E34-8E98-66A28B042BD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1A4E6A4-4C66-428C-BD36-0BD5D9D4375F}">
      <dgm:prSet/>
      <dgm:spPr/>
      <dgm:t>
        <a:bodyPr/>
        <a:lstStyle/>
        <a:p>
          <a:r>
            <a:rPr lang="en-US"/>
            <a:t>Dataset provided to Kaggle by Sujan Shirol called “USA Foreign Workers Salary”</a:t>
          </a:r>
        </a:p>
      </dgm:t>
    </dgm:pt>
    <dgm:pt modelId="{4821C03B-2E6F-4EB3-A601-D719D091A6D9}" type="parTrans" cxnId="{6AECB018-7A8B-45E8-8FDA-9A1E525E2978}">
      <dgm:prSet/>
      <dgm:spPr/>
      <dgm:t>
        <a:bodyPr/>
        <a:lstStyle/>
        <a:p>
          <a:endParaRPr lang="en-US"/>
        </a:p>
      </dgm:t>
    </dgm:pt>
    <dgm:pt modelId="{67D3B46D-81D5-4A6B-B844-27C76868D7EF}" type="sibTrans" cxnId="{6AECB018-7A8B-45E8-8FDA-9A1E525E2978}">
      <dgm:prSet/>
      <dgm:spPr/>
      <dgm:t>
        <a:bodyPr/>
        <a:lstStyle/>
        <a:p>
          <a:endParaRPr lang="en-US"/>
        </a:p>
      </dgm:t>
    </dgm:pt>
    <dgm:pt modelId="{B7AFA1B3-55CF-413A-942E-2D2B78FC8D86}">
      <dgm:prSet/>
      <dgm:spPr/>
      <dgm:t>
        <a:bodyPr/>
        <a:lstStyle/>
        <a:p>
          <a:r>
            <a:rPr lang="en-US"/>
            <a:t>Given that immigration is such an important issue I wanted to classify visa applications by status in the hopes of using this to predict whether a visa application will be accepted </a:t>
          </a:r>
        </a:p>
      </dgm:t>
    </dgm:pt>
    <dgm:pt modelId="{D7578586-59B0-4273-B78F-A8DE92518B86}" type="parTrans" cxnId="{607F46BB-C5F9-4362-9F12-63CB0CB27BDA}">
      <dgm:prSet/>
      <dgm:spPr/>
      <dgm:t>
        <a:bodyPr/>
        <a:lstStyle/>
        <a:p>
          <a:endParaRPr lang="en-US"/>
        </a:p>
      </dgm:t>
    </dgm:pt>
    <dgm:pt modelId="{9F901592-7CE2-451E-ABB1-28D429B068BC}" type="sibTrans" cxnId="{607F46BB-C5F9-4362-9F12-63CB0CB27BDA}">
      <dgm:prSet/>
      <dgm:spPr/>
      <dgm:t>
        <a:bodyPr/>
        <a:lstStyle/>
        <a:p>
          <a:endParaRPr lang="en-US"/>
        </a:p>
      </dgm:t>
    </dgm:pt>
    <dgm:pt modelId="{385C11BF-A3D0-4CE0-95B0-64C9F226967A}">
      <dgm:prSet/>
      <dgm:spPr/>
      <dgm:t>
        <a:bodyPr/>
        <a:lstStyle/>
        <a:p>
          <a:r>
            <a:rPr lang="en-US"/>
            <a:t>Applications of this model could include helping people maximize their chances of getting approved for a visa, social study on possible biases or discrimination in the acceptance of visas, and more.</a:t>
          </a:r>
        </a:p>
      </dgm:t>
    </dgm:pt>
    <dgm:pt modelId="{5E8C1B32-E761-4BE0-9E47-585891FA0827}" type="parTrans" cxnId="{4013D9C7-5F4C-41E1-848B-C9EEEFABB0AE}">
      <dgm:prSet/>
      <dgm:spPr/>
      <dgm:t>
        <a:bodyPr/>
        <a:lstStyle/>
        <a:p>
          <a:endParaRPr lang="en-US"/>
        </a:p>
      </dgm:t>
    </dgm:pt>
    <dgm:pt modelId="{76A517A3-CD54-4A3A-89D5-55427890A47B}" type="sibTrans" cxnId="{4013D9C7-5F4C-41E1-848B-C9EEEFABB0AE}">
      <dgm:prSet/>
      <dgm:spPr/>
      <dgm:t>
        <a:bodyPr/>
        <a:lstStyle/>
        <a:p>
          <a:endParaRPr lang="en-US"/>
        </a:p>
      </dgm:t>
    </dgm:pt>
    <dgm:pt modelId="{0DC2260B-795E-B841-8A6F-07F0C0FD0134}" type="pres">
      <dgm:prSet presAssocID="{2C1D0E61-6CF3-4E34-8E98-66A28B042BDE}" presName="linear" presStyleCnt="0">
        <dgm:presLayoutVars>
          <dgm:animLvl val="lvl"/>
          <dgm:resizeHandles val="exact"/>
        </dgm:presLayoutVars>
      </dgm:prSet>
      <dgm:spPr/>
    </dgm:pt>
    <dgm:pt modelId="{0F50A02B-B9DF-3445-87EB-52410F1D76CE}" type="pres">
      <dgm:prSet presAssocID="{31A4E6A4-4C66-428C-BD36-0BD5D9D4375F}" presName="parentText" presStyleLbl="node1" presStyleIdx="0" presStyleCnt="3">
        <dgm:presLayoutVars>
          <dgm:chMax val="0"/>
          <dgm:bulletEnabled val="1"/>
        </dgm:presLayoutVars>
      </dgm:prSet>
      <dgm:spPr/>
    </dgm:pt>
    <dgm:pt modelId="{21C29F44-9816-9E49-83D3-DFDF4CDCDD3E}" type="pres">
      <dgm:prSet presAssocID="{67D3B46D-81D5-4A6B-B844-27C76868D7EF}" presName="spacer" presStyleCnt="0"/>
      <dgm:spPr/>
    </dgm:pt>
    <dgm:pt modelId="{D919020B-093B-4549-97BD-DEA8AB3EB09A}" type="pres">
      <dgm:prSet presAssocID="{B7AFA1B3-55CF-413A-942E-2D2B78FC8D86}" presName="parentText" presStyleLbl="node1" presStyleIdx="1" presStyleCnt="3">
        <dgm:presLayoutVars>
          <dgm:chMax val="0"/>
          <dgm:bulletEnabled val="1"/>
        </dgm:presLayoutVars>
      </dgm:prSet>
      <dgm:spPr/>
    </dgm:pt>
    <dgm:pt modelId="{58B9BDF6-E72F-0A4F-9F14-C1FB00517C88}" type="pres">
      <dgm:prSet presAssocID="{9F901592-7CE2-451E-ABB1-28D429B068BC}" presName="spacer" presStyleCnt="0"/>
      <dgm:spPr/>
    </dgm:pt>
    <dgm:pt modelId="{AFA57DE7-9B70-574F-9FD2-C1A9AFAEF5C8}" type="pres">
      <dgm:prSet presAssocID="{385C11BF-A3D0-4CE0-95B0-64C9F226967A}" presName="parentText" presStyleLbl="node1" presStyleIdx="2" presStyleCnt="3">
        <dgm:presLayoutVars>
          <dgm:chMax val="0"/>
          <dgm:bulletEnabled val="1"/>
        </dgm:presLayoutVars>
      </dgm:prSet>
      <dgm:spPr/>
    </dgm:pt>
  </dgm:ptLst>
  <dgm:cxnLst>
    <dgm:cxn modelId="{6AECB018-7A8B-45E8-8FDA-9A1E525E2978}" srcId="{2C1D0E61-6CF3-4E34-8E98-66A28B042BDE}" destId="{31A4E6A4-4C66-428C-BD36-0BD5D9D4375F}" srcOrd="0" destOrd="0" parTransId="{4821C03B-2E6F-4EB3-A601-D719D091A6D9}" sibTransId="{67D3B46D-81D5-4A6B-B844-27C76868D7EF}"/>
    <dgm:cxn modelId="{9A47DB4F-3C78-7E4E-AA45-939ADBF60DD7}" type="presOf" srcId="{31A4E6A4-4C66-428C-BD36-0BD5D9D4375F}" destId="{0F50A02B-B9DF-3445-87EB-52410F1D76CE}" srcOrd="0" destOrd="0" presId="urn:microsoft.com/office/officeart/2005/8/layout/vList2"/>
    <dgm:cxn modelId="{D108F953-18C1-C040-B3C6-17129AB71670}" type="presOf" srcId="{385C11BF-A3D0-4CE0-95B0-64C9F226967A}" destId="{AFA57DE7-9B70-574F-9FD2-C1A9AFAEF5C8}" srcOrd="0" destOrd="0" presId="urn:microsoft.com/office/officeart/2005/8/layout/vList2"/>
    <dgm:cxn modelId="{607F46BB-C5F9-4362-9F12-63CB0CB27BDA}" srcId="{2C1D0E61-6CF3-4E34-8E98-66A28B042BDE}" destId="{B7AFA1B3-55CF-413A-942E-2D2B78FC8D86}" srcOrd="1" destOrd="0" parTransId="{D7578586-59B0-4273-B78F-A8DE92518B86}" sibTransId="{9F901592-7CE2-451E-ABB1-28D429B068BC}"/>
    <dgm:cxn modelId="{5F1E9EBF-0B7E-7A46-87AE-B44E9C5E7504}" type="presOf" srcId="{2C1D0E61-6CF3-4E34-8E98-66A28B042BDE}" destId="{0DC2260B-795E-B841-8A6F-07F0C0FD0134}" srcOrd="0" destOrd="0" presId="urn:microsoft.com/office/officeart/2005/8/layout/vList2"/>
    <dgm:cxn modelId="{4013D9C7-5F4C-41E1-848B-C9EEEFABB0AE}" srcId="{2C1D0E61-6CF3-4E34-8E98-66A28B042BDE}" destId="{385C11BF-A3D0-4CE0-95B0-64C9F226967A}" srcOrd="2" destOrd="0" parTransId="{5E8C1B32-E761-4BE0-9E47-585891FA0827}" sibTransId="{76A517A3-CD54-4A3A-89D5-55427890A47B}"/>
    <dgm:cxn modelId="{255A31F6-652D-E244-AD23-EBBE9AC02576}" type="presOf" srcId="{B7AFA1B3-55CF-413A-942E-2D2B78FC8D86}" destId="{D919020B-093B-4549-97BD-DEA8AB3EB09A}" srcOrd="0" destOrd="0" presId="urn:microsoft.com/office/officeart/2005/8/layout/vList2"/>
    <dgm:cxn modelId="{466D981B-106D-9F48-AD18-4E186F9BB940}" type="presParOf" srcId="{0DC2260B-795E-B841-8A6F-07F0C0FD0134}" destId="{0F50A02B-B9DF-3445-87EB-52410F1D76CE}" srcOrd="0" destOrd="0" presId="urn:microsoft.com/office/officeart/2005/8/layout/vList2"/>
    <dgm:cxn modelId="{FAF76C53-1C1C-F04F-A2A0-100A5C48F051}" type="presParOf" srcId="{0DC2260B-795E-B841-8A6F-07F0C0FD0134}" destId="{21C29F44-9816-9E49-83D3-DFDF4CDCDD3E}" srcOrd="1" destOrd="0" presId="urn:microsoft.com/office/officeart/2005/8/layout/vList2"/>
    <dgm:cxn modelId="{D2CBB267-D749-C94A-B926-7FC74A2BD2BC}" type="presParOf" srcId="{0DC2260B-795E-B841-8A6F-07F0C0FD0134}" destId="{D919020B-093B-4549-97BD-DEA8AB3EB09A}" srcOrd="2" destOrd="0" presId="urn:microsoft.com/office/officeart/2005/8/layout/vList2"/>
    <dgm:cxn modelId="{AD10B95C-048C-5D4B-AA19-52317CC6E0A0}" type="presParOf" srcId="{0DC2260B-795E-B841-8A6F-07F0C0FD0134}" destId="{58B9BDF6-E72F-0A4F-9F14-C1FB00517C88}" srcOrd="3" destOrd="0" presId="urn:microsoft.com/office/officeart/2005/8/layout/vList2"/>
    <dgm:cxn modelId="{F39566B4-D88C-2547-8AB9-48109AE2C293}" type="presParOf" srcId="{0DC2260B-795E-B841-8A6F-07F0C0FD0134}" destId="{AFA57DE7-9B70-574F-9FD2-C1A9AFAEF5C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916146-93F7-4449-8652-6B37B1ACDC4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CD695CB-FF11-4319-8F6B-27892FD3D183}">
      <dgm:prSet/>
      <dgm:spPr/>
      <dgm:t>
        <a:bodyPr/>
        <a:lstStyle/>
        <a:p>
          <a:r>
            <a:rPr lang="en-US" dirty="0"/>
            <a:t>I chose to use a decision tree model  to classify application statuses as either accepted (certified) or rejected (denied)</a:t>
          </a:r>
        </a:p>
      </dgm:t>
    </dgm:pt>
    <dgm:pt modelId="{8DFAAE2D-88A1-46A0-9E3F-A1D71745F626}" type="parTrans" cxnId="{0A6E22D3-8E38-4AA0-ABA0-19DFFB85B3D8}">
      <dgm:prSet/>
      <dgm:spPr/>
      <dgm:t>
        <a:bodyPr/>
        <a:lstStyle/>
        <a:p>
          <a:endParaRPr lang="en-US"/>
        </a:p>
      </dgm:t>
    </dgm:pt>
    <dgm:pt modelId="{00F8953D-F40A-48E3-817B-8F6DA80F39DA}" type="sibTrans" cxnId="{0A6E22D3-8E38-4AA0-ABA0-19DFFB85B3D8}">
      <dgm:prSet/>
      <dgm:spPr/>
      <dgm:t>
        <a:bodyPr/>
        <a:lstStyle/>
        <a:p>
          <a:endParaRPr lang="en-US"/>
        </a:p>
      </dgm:t>
    </dgm:pt>
    <dgm:pt modelId="{F7E95CC5-61EB-4641-8248-1E46EAB47C6C}">
      <dgm:prSet/>
      <dgm:spPr/>
      <dgm:t>
        <a:bodyPr/>
        <a:lstStyle/>
        <a:p>
          <a:r>
            <a:rPr lang="en-US"/>
            <a:t>Decision tree pros:</a:t>
          </a:r>
        </a:p>
      </dgm:t>
    </dgm:pt>
    <dgm:pt modelId="{36A2763B-8982-4735-B333-135309BA58A5}" type="parTrans" cxnId="{4D8C150C-D7ED-4373-BE72-69F2EFE43E19}">
      <dgm:prSet/>
      <dgm:spPr/>
      <dgm:t>
        <a:bodyPr/>
        <a:lstStyle/>
        <a:p>
          <a:endParaRPr lang="en-US"/>
        </a:p>
      </dgm:t>
    </dgm:pt>
    <dgm:pt modelId="{6B1FA0CA-0912-4391-9274-56F8FAFE350C}" type="sibTrans" cxnId="{4D8C150C-D7ED-4373-BE72-69F2EFE43E19}">
      <dgm:prSet/>
      <dgm:spPr/>
      <dgm:t>
        <a:bodyPr/>
        <a:lstStyle/>
        <a:p>
          <a:endParaRPr lang="en-US"/>
        </a:p>
      </dgm:t>
    </dgm:pt>
    <dgm:pt modelId="{9F1DA67A-4A66-49DB-A301-A5C00B8730FD}">
      <dgm:prSet/>
      <dgm:spPr/>
      <dgm:t>
        <a:bodyPr/>
        <a:lstStyle/>
        <a:p>
          <a:r>
            <a:rPr lang="en-US"/>
            <a:t>Easy to understand results</a:t>
          </a:r>
        </a:p>
      </dgm:t>
    </dgm:pt>
    <dgm:pt modelId="{544D2AFD-5A53-4AC9-8B3B-C17F6652B076}" type="parTrans" cxnId="{905FB874-BE03-436D-B8AF-3B96D81F1523}">
      <dgm:prSet/>
      <dgm:spPr/>
      <dgm:t>
        <a:bodyPr/>
        <a:lstStyle/>
        <a:p>
          <a:endParaRPr lang="en-US"/>
        </a:p>
      </dgm:t>
    </dgm:pt>
    <dgm:pt modelId="{D61C1734-B24C-4686-BE22-8ADBE3CDFEF8}" type="sibTrans" cxnId="{905FB874-BE03-436D-B8AF-3B96D81F1523}">
      <dgm:prSet/>
      <dgm:spPr/>
      <dgm:t>
        <a:bodyPr/>
        <a:lstStyle/>
        <a:p>
          <a:endParaRPr lang="en-US"/>
        </a:p>
      </dgm:t>
    </dgm:pt>
    <dgm:pt modelId="{92EC5768-262F-4FF3-83A7-6B3EDE3D7637}">
      <dgm:prSet/>
      <dgm:spPr/>
      <dgm:t>
        <a:bodyPr/>
        <a:lstStyle/>
        <a:p>
          <a:r>
            <a:rPr lang="en-US"/>
            <a:t>Can be visualized</a:t>
          </a:r>
        </a:p>
      </dgm:t>
    </dgm:pt>
    <dgm:pt modelId="{9FA4477F-F009-428D-B97A-10691F40074A}" type="parTrans" cxnId="{F6550BB2-B9AC-444A-B252-0BD22D6D93DA}">
      <dgm:prSet/>
      <dgm:spPr/>
      <dgm:t>
        <a:bodyPr/>
        <a:lstStyle/>
        <a:p>
          <a:endParaRPr lang="en-US"/>
        </a:p>
      </dgm:t>
    </dgm:pt>
    <dgm:pt modelId="{BFCF3494-0298-4CBD-844C-C916526833E2}" type="sibTrans" cxnId="{F6550BB2-B9AC-444A-B252-0BD22D6D93DA}">
      <dgm:prSet/>
      <dgm:spPr/>
      <dgm:t>
        <a:bodyPr/>
        <a:lstStyle/>
        <a:p>
          <a:endParaRPr lang="en-US"/>
        </a:p>
      </dgm:t>
    </dgm:pt>
    <dgm:pt modelId="{D787D6BE-416D-4E27-9D30-900094B2C9A4}">
      <dgm:prSet/>
      <dgm:spPr/>
      <dgm:t>
        <a:bodyPr/>
        <a:lstStyle/>
        <a:p>
          <a:r>
            <a:rPr lang="en-US"/>
            <a:t>Can use categorical and numeric variables</a:t>
          </a:r>
        </a:p>
      </dgm:t>
    </dgm:pt>
    <dgm:pt modelId="{7A511ADC-76A2-4CED-B775-CF2774E55B42}" type="parTrans" cxnId="{51D12BE2-4B0A-4563-9C7A-91A3F68503EB}">
      <dgm:prSet/>
      <dgm:spPr/>
      <dgm:t>
        <a:bodyPr/>
        <a:lstStyle/>
        <a:p>
          <a:endParaRPr lang="en-US"/>
        </a:p>
      </dgm:t>
    </dgm:pt>
    <dgm:pt modelId="{8D61E2DD-F252-497A-BA96-1B42EE25CA81}" type="sibTrans" cxnId="{51D12BE2-4B0A-4563-9C7A-91A3F68503EB}">
      <dgm:prSet/>
      <dgm:spPr/>
      <dgm:t>
        <a:bodyPr/>
        <a:lstStyle/>
        <a:p>
          <a:endParaRPr lang="en-US"/>
        </a:p>
      </dgm:t>
    </dgm:pt>
    <dgm:pt modelId="{E6B06A5A-D8B1-4FF8-84F7-078415F03723}">
      <dgm:prSet/>
      <dgm:spPr/>
      <dgm:t>
        <a:bodyPr/>
        <a:lstStyle/>
        <a:p>
          <a:r>
            <a:rPr lang="en-US"/>
            <a:t>Decision tree cons:</a:t>
          </a:r>
        </a:p>
      </dgm:t>
    </dgm:pt>
    <dgm:pt modelId="{8D27978C-609D-42AD-BA3C-99B9947C9C33}" type="parTrans" cxnId="{BE42938C-F93D-4A3F-9FAE-458B0A75DC95}">
      <dgm:prSet/>
      <dgm:spPr/>
      <dgm:t>
        <a:bodyPr/>
        <a:lstStyle/>
        <a:p>
          <a:endParaRPr lang="en-US"/>
        </a:p>
      </dgm:t>
    </dgm:pt>
    <dgm:pt modelId="{D0F72313-ACA3-4B88-B54A-9612CE5D6EE5}" type="sibTrans" cxnId="{BE42938C-F93D-4A3F-9FAE-458B0A75DC95}">
      <dgm:prSet/>
      <dgm:spPr/>
      <dgm:t>
        <a:bodyPr/>
        <a:lstStyle/>
        <a:p>
          <a:endParaRPr lang="en-US"/>
        </a:p>
      </dgm:t>
    </dgm:pt>
    <dgm:pt modelId="{1854BA6A-41D1-42A4-9ECE-ED21E8D6DC81}">
      <dgm:prSet/>
      <dgm:spPr/>
      <dgm:t>
        <a:bodyPr/>
        <a:lstStyle/>
        <a:p>
          <a:r>
            <a:rPr lang="en-US"/>
            <a:t>Can overfit data easily (must be validated on a test set)</a:t>
          </a:r>
        </a:p>
      </dgm:t>
    </dgm:pt>
    <dgm:pt modelId="{51D643ED-F1B2-4135-B09A-324A1E3E6B03}" type="parTrans" cxnId="{ECE56DB1-582D-4F60-88A3-17F8AEA82B14}">
      <dgm:prSet/>
      <dgm:spPr/>
      <dgm:t>
        <a:bodyPr/>
        <a:lstStyle/>
        <a:p>
          <a:endParaRPr lang="en-US"/>
        </a:p>
      </dgm:t>
    </dgm:pt>
    <dgm:pt modelId="{50B3091A-084C-4DB3-8072-9C825A37681B}" type="sibTrans" cxnId="{ECE56DB1-582D-4F60-88A3-17F8AEA82B14}">
      <dgm:prSet/>
      <dgm:spPr/>
      <dgm:t>
        <a:bodyPr/>
        <a:lstStyle/>
        <a:p>
          <a:endParaRPr lang="en-US"/>
        </a:p>
      </dgm:t>
    </dgm:pt>
    <dgm:pt modelId="{D9C33303-DB81-4983-8654-B1B0D01F6ED6}">
      <dgm:prSet/>
      <dgm:spPr/>
      <dgm:t>
        <a:bodyPr/>
        <a:lstStyle/>
        <a:p>
          <a:r>
            <a:rPr lang="en-US"/>
            <a:t>Unbalanced classes can create biased outcomes</a:t>
          </a:r>
        </a:p>
      </dgm:t>
    </dgm:pt>
    <dgm:pt modelId="{573EA61C-C123-4BFE-960A-9EE17352BA44}" type="parTrans" cxnId="{00675CC8-4308-40FB-8464-58705AD82FF2}">
      <dgm:prSet/>
      <dgm:spPr/>
      <dgm:t>
        <a:bodyPr/>
        <a:lstStyle/>
        <a:p>
          <a:endParaRPr lang="en-US"/>
        </a:p>
      </dgm:t>
    </dgm:pt>
    <dgm:pt modelId="{A1A5906D-D132-4792-9BB3-5B5D5219837F}" type="sibTrans" cxnId="{00675CC8-4308-40FB-8464-58705AD82FF2}">
      <dgm:prSet/>
      <dgm:spPr/>
      <dgm:t>
        <a:bodyPr/>
        <a:lstStyle/>
        <a:p>
          <a:endParaRPr lang="en-US"/>
        </a:p>
      </dgm:t>
    </dgm:pt>
    <dgm:pt modelId="{F392A1CD-5ACA-354B-BAA2-3AD7FDF00FEE}" type="pres">
      <dgm:prSet presAssocID="{B6916146-93F7-4449-8652-6B37B1ACDC48}" presName="linear" presStyleCnt="0">
        <dgm:presLayoutVars>
          <dgm:animLvl val="lvl"/>
          <dgm:resizeHandles val="exact"/>
        </dgm:presLayoutVars>
      </dgm:prSet>
      <dgm:spPr/>
    </dgm:pt>
    <dgm:pt modelId="{3E8867B6-0C78-2649-A99F-9368B561E4B9}" type="pres">
      <dgm:prSet presAssocID="{9CD695CB-FF11-4319-8F6B-27892FD3D183}" presName="parentText" presStyleLbl="node1" presStyleIdx="0" presStyleCnt="3">
        <dgm:presLayoutVars>
          <dgm:chMax val="0"/>
          <dgm:bulletEnabled val="1"/>
        </dgm:presLayoutVars>
      </dgm:prSet>
      <dgm:spPr/>
    </dgm:pt>
    <dgm:pt modelId="{99F80A39-D19A-204D-9446-5745A01B3921}" type="pres">
      <dgm:prSet presAssocID="{00F8953D-F40A-48E3-817B-8F6DA80F39DA}" presName="spacer" presStyleCnt="0"/>
      <dgm:spPr/>
    </dgm:pt>
    <dgm:pt modelId="{121A0EA2-F0D0-604E-89EB-694BC4970B1A}" type="pres">
      <dgm:prSet presAssocID="{F7E95CC5-61EB-4641-8248-1E46EAB47C6C}" presName="parentText" presStyleLbl="node1" presStyleIdx="1" presStyleCnt="3">
        <dgm:presLayoutVars>
          <dgm:chMax val="0"/>
          <dgm:bulletEnabled val="1"/>
        </dgm:presLayoutVars>
      </dgm:prSet>
      <dgm:spPr/>
    </dgm:pt>
    <dgm:pt modelId="{755A1DB4-69CA-FB49-BB4D-25C0EDDA6F8A}" type="pres">
      <dgm:prSet presAssocID="{F7E95CC5-61EB-4641-8248-1E46EAB47C6C}" presName="childText" presStyleLbl="revTx" presStyleIdx="0" presStyleCnt="2">
        <dgm:presLayoutVars>
          <dgm:bulletEnabled val="1"/>
        </dgm:presLayoutVars>
      </dgm:prSet>
      <dgm:spPr/>
    </dgm:pt>
    <dgm:pt modelId="{7A70CF74-9D28-B047-8B62-3024D6F06731}" type="pres">
      <dgm:prSet presAssocID="{E6B06A5A-D8B1-4FF8-84F7-078415F03723}" presName="parentText" presStyleLbl="node1" presStyleIdx="2" presStyleCnt="3">
        <dgm:presLayoutVars>
          <dgm:chMax val="0"/>
          <dgm:bulletEnabled val="1"/>
        </dgm:presLayoutVars>
      </dgm:prSet>
      <dgm:spPr/>
    </dgm:pt>
    <dgm:pt modelId="{4FD7C7E1-0BCD-A84B-9E03-52AB702D8D5C}" type="pres">
      <dgm:prSet presAssocID="{E6B06A5A-D8B1-4FF8-84F7-078415F03723}" presName="childText" presStyleLbl="revTx" presStyleIdx="1" presStyleCnt="2">
        <dgm:presLayoutVars>
          <dgm:bulletEnabled val="1"/>
        </dgm:presLayoutVars>
      </dgm:prSet>
      <dgm:spPr/>
    </dgm:pt>
  </dgm:ptLst>
  <dgm:cxnLst>
    <dgm:cxn modelId="{4D8C150C-D7ED-4373-BE72-69F2EFE43E19}" srcId="{B6916146-93F7-4449-8652-6B37B1ACDC48}" destId="{F7E95CC5-61EB-4641-8248-1E46EAB47C6C}" srcOrd="1" destOrd="0" parTransId="{36A2763B-8982-4735-B333-135309BA58A5}" sibTransId="{6B1FA0CA-0912-4391-9274-56F8FAFE350C}"/>
    <dgm:cxn modelId="{2B9A2837-E6C7-354E-A6CA-EE1F0657B163}" type="presOf" srcId="{9F1DA67A-4A66-49DB-A301-A5C00B8730FD}" destId="{755A1DB4-69CA-FB49-BB4D-25C0EDDA6F8A}" srcOrd="0" destOrd="0" presId="urn:microsoft.com/office/officeart/2005/8/layout/vList2"/>
    <dgm:cxn modelId="{1B4FBC46-3E5E-E24C-9A67-D35C715782EB}" type="presOf" srcId="{9CD695CB-FF11-4319-8F6B-27892FD3D183}" destId="{3E8867B6-0C78-2649-A99F-9368B561E4B9}" srcOrd="0" destOrd="0" presId="urn:microsoft.com/office/officeart/2005/8/layout/vList2"/>
    <dgm:cxn modelId="{EE513D5D-A0BE-AE4C-9C84-D3A63B68D78C}" type="presOf" srcId="{E6B06A5A-D8B1-4FF8-84F7-078415F03723}" destId="{7A70CF74-9D28-B047-8B62-3024D6F06731}" srcOrd="0" destOrd="0" presId="urn:microsoft.com/office/officeart/2005/8/layout/vList2"/>
    <dgm:cxn modelId="{905FB874-BE03-436D-B8AF-3B96D81F1523}" srcId="{F7E95CC5-61EB-4641-8248-1E46EAB47C6C}" destId="{9F1DA67A-4A66-49DB-A301-A5C00B8730FD}" srcOrd="0" destOrd="0" parTransId="{544D2AFD-5A53-4AC9-8B3B-C17F6652B076}" sibTransId="{D61C1734-B24C-4686-BE22-8ADBE3CDFEF8}"/>
    <dgm:cxn modelId="{BD627B80-0768-F645-A8A2-6EFC9A9E1EB5}" type="presOf" srcId="{F7E95CC5-61EB-4641-8248-1E46EAB47C6C}" destId="{121A0EA2-F0D0-604E-89EB-694BC4970B1A}" srcOrd="0" destOrd="0" presId="urn:microsoft.com/office/officeart/2005/8/layout/vList2"/>
    <dgm:cxn modelId="{BE42938C-F93D-4A3F-9FAE-458B0A75DC95}" srcId="{B6916146-93F7-4449-8652-6B37B1ACDC48}" destId="{E6B06A5A-D8B1-4FF8-84F7-078415F03723}" srcOrd="2" destOrd="0" parTransId="{8D27978C-609D-42AD-BA3C-99B9947C9C33}" sibTransId="{D0F72313-ACA3-4B88-B54A-9612CE5D6EE5}"/>
    <dgm:cxn modelId="{DDE06D8E-3EEB-D242-87CE-D9D55B095251}" type="presOf" srcId="{D9C33303-DB81-4983-8654-B1B0D01F6ED6}" destId="{4FD7C7E1-0BCD-A84B-9E03-52AB702D8D5C}" srcOrd="0" destOrd="1" presId="urn:microsoft.com/office/officeart/2005/8/layout/vList2"/>
    <dgm:cxn modelId="{0014C2AA-946D-9046-8555-FA0FEDD67F1F}" type="presOf" srcId="{B6916146-93F7-4449-8652-6B37B1ACDC48}" destId="{F392A1CD-5ACA-354B-BAA2-3AD7FDF00FEE}" srcOrd="0" destOrd="0" presId="urn:microsoft.com/office/officeart/2005/8/layout/vList2"/>
    <dgm:cxn modelId="{ECE56DB1-582D-4F60-88A3-17F8AEA82B14}" srcId="{E6B06A5A-D8B1-4FF8-84F7-078415F03723}" destId="{1854BA6A-41D1-42A4-9ECE-ED21E8D6DC81}" srcOrd="0" destOrd="0" parTransId="{51D643ED-F1B2-4135-B09A-324A1E3E6B03}" sibTransId="{50B3091A-084C-4DB3-8072-9C825A37681B}"/>
    <dgm:cxn modelId="{F6550BB2-B9AC-444A-B252-0BD22D6D93DA}" srcId="{F7E95CC5-61EB-4641-8248-1E46EAB47C6C}" destId="{92EC5768-262F-4FF3-83A7-6B3EDE3D7637}" srcOrd="1" destOrd="0" parTransId="{9FA4477F-F009-428D-B97A-10691F40074A}" sibTransId="{BFCF3494-0298-4CBD-844C-C916526833E2}"/>
    <dgm:cxn modelId="{2E66DCC0-06AE-F147-97CA-7EBFCB8F1364}" type="presOf" srcId="{1854BA6A-41D1-42A4-9ECE-ED21E8D6DC81}" destId="{4FD7C7E1-0BCD-A84B-9E03-52AB702D8D5C}" srcOrd="0" destOrd="0" presId="urn:microsoft.com/office/officeart/2005/8/layout/vList2"/>
    <dgm:cxn modelId="{00675CC8-4308-40FB-8464-58705AD82FF2}" srcId="{E6B06A5A-D8B1-4FF8-84F7-078415F03723}" destId="{D9C33303-DB81-4983-8654-B1B0D01F6ED6}" srcOrd="1" destOrd="0" parTransId="{573EA61C-C123-4BFE-960A-9EE17352BA44}" sibTransId="{A1A5906D-D132-4792-9BB3-5B5D5219837F}"/>
    <dgm:cxn modelId="{0A6E22D3-8E38-4AA0-ABA0-19DFFB85B3D8}" srcId="{B6916146-93F7-4449-8652-6B37B1ACDC48}" destId="{9CD695CB-FF11-4319-8F6B-27892FD3D183}" srcOrd="0" destOrd="0" parTransId="{8DFAAE2D-88A1-46A0-9E3F-A1D71745F626}" sibTransId="{00F8953D-F40A-48E3-817B-8F6DA80F39DA}"/>
    <dgm:cxn modelId="{9141DADF-0569-624C-BA34-386DBC3B3D1F}" type="presOf" srcId="{92EC5768-262F-4FF3-83A7-6B3EDE3D7637}" destId="{755A1DB4-69CA-FB49-BB4D-25C0EDDA6F8A}" srcOrd="0" destOrd="1" presId="urn:microsoft.com/office/officeart/2005/8/layout/vList2"/>
    <dgm:cxn modelId="{51D12BE2-4B0A-4563-9C7A-91A3F68503EB}" srcId="{F7E95CC5-61EB-4641-8248-1E46EAB47C6C}" destId="{D787D6BE-416D-4E27-9D30-900094B2C9A4}" srcOrd="2" destOrd="0" parTransId="{7A511ADC-76A2-4CED-B775-CF2774E55B42}" sibTransId="{8D61E2DD-F252-497A-BA96-1B42EE25CA81}"/>
    <dgm:cxn modelId="{7CA702F4-21CF-214E-AFE0-32CDF9E3EDA8}" type="presOf" srcId="{D787D6BE-416D-4E27-9D30-900094B2C9A4}" destId="{755A1DB4-69CA-FB49-BB4D-25C0EDDA6F8A}" srcOrd="0" destOrd="2" presId="urn:microsoft.com/office/officeart/2005/8/layout/vList2"/>
    <dgm:cxn modelId="{8DBDE47F-8E85-9D48-8680-19FE790E5806}" type="presParOf" srcId="{F392A1CD-5ACA-354B-BAA2-3AD7FDF00FEE}" destId="{3E8867B6-0C78-2649-A99F-9368B561E4B9}" srcOrd="0" destOrd="0" presId="urn:microsoft.com/office/officeart/2005/8/layout/vList2"/>
    <dgm:cxn modelId="{8379F3AE-DA5F-174C-9CF1-15F7593948A8}" type="presParOf" srcId="{F392A1CD-5ACA-354B-BAA2-3AD7FDF00FEE}" destId="{99F80A39-D19A-204D-9446-5745A01B3921}" srcOrd="1" destOrd="0" presId="urn:microsoft.com/office/officeart/2005/8/layout/vList2"/>
    <dgm:cxn modelId="{E9B447E7-8A52-DC41-AFED-AAA33B4C7A22}" type="presParOf" srcId="{F392A1CD-5ACA-354B-BAA2-3AD7FDF00FEE}" destId="{121A0EA2-F0D0-604E-89EB-694BC4970B1A}" srcOrd="2" destOrd="0" presId="urn:microsoft.com/office/officeart/2005/8/layout/vList2"/>
    <dgm:cxn modelId="{113AC293-6A83-DB40-9598-D2E9C86BA156}" type="presParOf" srcId="{F392A1CD-5ACA-354B-BAA2-3AD7FDF00FEE}" destId="{755A1DB4-69CA-FB49-BB4D-25C0EDDA6F8A}" srcOrd="3" destOrd="0" presId="urn:microsoft.com/office/officeart/2005/8/layout/vList2"/>
    <dgm:cxn modelId="{2FBC72AB-87F3-A340-B34A-DB3D09D0918B}" type="presParOf" srcId="{F392A1CD-5ACA-354B-BAA2-3AD7FDF00FEE}" destId="{7A70CF74-9D28-B047-8B62-3024D6F06731}" srcOrd="4" destOrd="0" presId="urn:microsoft.com/office/officeart/2005/8/layout/vList2"/>
    <dgm:cxn modelId="{83A0BFFB-3365-ED40-A0E5-BE22A7769A0D}" type="presParOf" srcId="{F392A1CD-5ACA-354B-BAA2-3AD7FDF00FEE}" destId="{4FD7C7E1-0BCD-A84B-9E03-52AB702D8D5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59E39E-1FFD-4705-98CF-4FFD209AA61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2938DE1-0D04-4520-B0D1-C9CB5A78BA1D}">
      <dgm:prSet/>
      <dgm:spPr/>
      <dgm:t>
        <a:bodyPr/>
        <a:lstStyle/>
        <a:p>
          <a:r>
            <a:rPr lang="en-US"/>
            <a:t>I started out with over 167,000 rows of 26 features</a:t>
          </a:r>
        </a:p>
      </dgm:t>
    </dgm:pt>
    <dgm:pt modelId="{6E97F255-A920-4B4C-81C5-D0683D5EE9E8}" type="parTrans" cxnId="{DA3C5372-D897-4BC4-A130-0BA6F82FF2EB}">
      <dgm:prSet/>
      <dgm:spPr/>
      <dgm:t>
        <a:bodyPr/>
        <a:lstStyle/>
        <a:p>
          <a:endParaRPr lang="en-US"/>
        </a:p>
      </dgm:t>
    </dgm:pt>
    <dgm:pt modelId="{678F88DA-CCF6-4B05-983E-75B31045881B}" type="sibTrans" cxnId="{DA3C5372-D897-4BC4-A130-0BA6F82FF2EB}">
      <dgm:prSet/>
      <dgm:spPr/>
      <dgm:t>
        <a:bodyPr/>
        <a:lstStyle/>
        <a:p>
          <a:endParaRPr lang="en-US"/>
        </a:p>
      </dgm:t>
    </dgm:pt>
    <dgm:pt modelId="{0223F52A-87BA-4400-8B65-DED6B45C443E}">
      <dgm:prSet/>
      <dgm:spPr/>
      <dgm:t>
        <a:bodyPr/>
        <a:lstStyle/>
        <a:p>
          <a:r>
            <a:rPr lang="en-US"/>
            <a:t>All features were encoded as characters, so I formatted all accordingly (dates, numeric)</a:t>
          </a:r>
        </a:p>
      </dgm:t>
    </dgm:pt>
    <dgm:pt modelId="{477F5AC5-BE47-4FC9-AE1F-C481A6271F25}" type="parTrans" cxnId="{544BD910-F61C-477F-BFB8-27A64D07E1A5}">
      <dgm:prSet/>
      <dgm:spPr/>
      <dgm:t>
        <a:bodyPr/>
        <a:lstStyle/>
        <a:p>
          <a:endParaRPr lang="en-US"/>
        </a:p>
      </dgm:t>
    </dgm:pt>
    <dgm:pt modelId="{04AA8DEC-3814-4CEE-A8EA-2E6EBF0CCEB1}" type="sibTrans" cxnId="{544BD910-F61C-477F-BFB8-27A64D07E1A5}">
      <dgm:prSet/>
      <dgm:spPr/>
      <dgm:t>
        <a:bodyPr/>
        <a:lstStyle/>
        <a:p>
          <a:endParaRPr lang="en-US"/>
        </a:p>
      </dgm:t>
    </dgm:pt>
    <dgm:pt modelId="{023C2875-000F-4E34-AFA2-5BFA133B0AF5}">
      <dgm:prSet/>
      <dgm:spPr/>
      <dgm:t>
        <a:bodyPr/>
        <a:lstStyle/>
        <a:p>
          <a:r>
            <a:rPr lang="en-US"/>
            <a:t>Some units were inconsistent</a:t>
          </a:r>
        </a:p>
      </dgm:t>
    </dgm:pt>
    <dgm:pt modelId="{B3847969-BB2E-4FD5-B017-FE9D0C48EA9A}" type="parTrans" cxnId="{3BE72CCD-8B7D-4C7E-AAD9-8DFE3B2D475F}">
      <dgm:prSet/>
      <dgm:spPr/>
      <dgm:t>
        <a:bodyPr/>
        <a:lstStyle/>
        <a:p>
          <a:endParaRPr lang="en-US"/>
        </a:p>
      </dgm:t>
    </dgm:pt>
    <dgm:pt modelId="{CFC2EC05-9058-4A14-B771-4AD53D9D777F}" type="sibTrans" cxnId="{3BE72CCD-8B7D-4C7E-AAD9-8DFE3B2D475F}">
      <dgm:prSet/>
      <dgm:spPr/>
      <dgm:t>
        <a:bodyPr/>
        <a:lstStyle/>
        <a:p>
          <a:endParaRPr lang="en-US"/>
        </a:p>
      </dgm:t>
    </dgm:pt>
    <dgm:pt modelId="{1EA35DC0-EA5D-4CE3-8925-0139220E61C4}">
      <dgm:prSet/>
      <dgm:spPr/>
      <dgm:t>
        <a:bodyPr/>
        <a:lstStyle/>
        <a:p>
          <a:r>
            <a:rPr lang="en-US" dirty="0"/>
            <a:t>A variable called </a:t>
          </a:r>
          <a:r>
            <a:rPr lang="en-US" dirty="0" err="1"/>
            <a:t>paid_wage</a:t>
          </a:r>
          <a:r>
            <a:rPr lang="en-US" dirty="0"/>
            <a:t> was also given with </a:t>
          </a:r>
          <a:r>
            <a:rPr lang="en-US" dirty="0" err="1"/>
            <a:t>paid_wage_units</a:t>
          </a:r>
          <a:r>
            <a:rPr lang="en-US" dirty="0"/>
            <a:t>, meaning that some salaries were given as an hourly or </a:t>
          </a:r>
          <a:r>
            <a:rPr lang="en-US" dirty="0" err="1"/>
            <a:t>dayly</a:t>
          </a:r>
          <a:r>
            <a:rPr lang="en-US" dirty="0"/>
            <a:t> wage, some as a weekly or biweekly, and some as a yearly salary</a:t>
          </a:r>
        </a:p>
      </dgm:t>
    </dgm:pt>
    <dgm:pt modelId="{BF86E9E2-5354-472E-BEF0-912FA10441E9}" type="parTrans" cxnId="{8C25672D-BF42-4EC4-B358-373AF5FA008E}">
      <dgm:prSet/>
      <dgm:spPr/>
      <dgm:t>
        <a:bodyPr/>
        <a:lstStyle/>
        <a:p>
          <a:endParaRPr lang="en-US"/>
        </a:p>
      </dgm:t>
    </dgm:pt>
    <dgm:pt modelId="{80D3E4CC-CEEF-40E7-BFFA-A8D7AD38B56C}" type="sibTrans" cxnId="{8C25672D-BF42-4EC4-B358-373AF5FA008E}">
      <dgm:prSet/>
      <dgm:spPr/>
      <dgm:t>
        <a:bodyPr/>
        <a:lstStyle/>
        <a:p>
          <a:endParaRPr lang="en-US"/>
        </a:p>
      </dgm:t>
    </dgm:pt>
    <dgm:pt modelId="{CEBD99E7-BFA6-4032-9AD7-005D22DF0C66}">
      <dgm:prSet/>
      <dgm:spPr/>
      <dgm:t>
        <a:bodyPr/>
        <a:lstStyle/>
        <a:p>
          <a:r>
            <a:rPr lang="en-US" dirty="0"/>
            <a:t>I standardized them all and converted that information into a new variable called </a:t>
          </a:r>
          <a:r>
            <a:rPr lang="en-US" dirty="0" err="1"/>
            <a:t>calculated_paid_wage_py</a:t>
          </a:r>
          <a:endParaRPr lang="en-US" dirty="0"/>
        </a:p>
      </dgm:t>
    </dgm:pt>
    <dgm:pt modelId="{EDD3C99B-2538-46A7-A3E5-B25F684275BC}" type="parTrans" cxnId="{2F14DF8E-8500-4982-A450-5C05D0050C4A}">
      <dgm:prSet/>
      <dgm:spPr/>
      <dgm:t>
        <a:bodyPr/>
        <a:lstStyle/>
        <a:p>
          <a:endParaRPr lang="en-US"/>
        </a:p>
      </dgm:t>
    </dgm:pt>
    <dgm:pt modelId="{DF44660B-D720-42C9-B355-AA44B5849D55}" type="sibTrans" cxnId="{2F14DF8E-8500-4982-A450-5C05D0050C4A}">
      <dgm:prSet/>
      <dgm:spPr/>
      <dgm:t>
        <a:bodyPr/>
        <a:lstStyle/>
        <a:p>
          <a:endParaRPr lang="en-US"/>
        </a:p>
      </dgm:t>
    </dgm:pt>
    <dgm:pt modelId="{ABF794E6-8061-4D63-A916-EDE31E8D9E64}">
      <dgm:prSet/>
      <dgm:spPr/>
      <dgm:t>
        <a:bodyPr/>
        <a:lstStyle/>
        <a:p>
          <a:r>
            <a:rPr lang="en-US"/>
            <a:t>Status were inconsistently categorized (certified-withdrawn, certified-expired, etc.) so I changed all statuses as either certified or denied, depending on their main category.</a:t>
          </a:r>
        </a:p>
      </dgm:t>
    </dgm:pt>
    <dgm:pt modelId="{6191013B-C0F4-4E06-81CA-05D296794201}" type="parTrans" cxnId="{1C0275F7-B773-4547-9382-74F436A4B5DA}">
      <dgm:prSet/>
      <dgm:spPr/>
      <dgm:t>
        <a:bodyPr/>
        <a:lstStyle/>
        <a:p>
          <a:endParaRPr lang="en-US"/>
        </a:p>
      </dgm:t>
    </dgm:pt>
    <dgm:pt modelId="{AAC8FBC9-CEC8-4EB5-A84C-7727AF5D0C46}" type="sibTrans" cxnId="{1C0275F7-B773-4547-9382-74F436A4B5DA}">
      <dgm:prSet/>
      <dgm:spPr/>
      <dgm:t>
        <a:bodyPr/>
        <a:lstStyle/>
        <a:p>
          <a:endParaRPr lang="en-US"/>
        </a:p>
      </dgm:t>
    </dgm:pt>
    <dgm:pt modelId="{5E1C1DBB-A951-46BB-9BA3-9D5981C9826A}">
      <dgm:prSet/>
      <dgm:spPr/>
      <dgm:t>
        <a:bodyPr/>
        <a:lstStyle/>
        <a:p>
          <a:r>
            <a:rPr lang="en-US"/>
            <a:t>I converted remaining character features into factors so that R could deal with them</a:t>
          </a:r>
        </a:p>
      </dgm:t>
    </dgm:pt>
    <dgm:pt modelId="{8D6DFA7F-3E65-4D2F-902A-0D7C35B9DEE4}" type="parTrans" cxnId="{66BE61BF-72D9-422F-8937-74526BF5A045}">
      <dgm:prSet/>
      <dgm:spPr/>
      <dgm:t>
        <a:bodyPr/>
        <a:lstStyle/>
        <a:p>
          <a:endParaRPr lang="en-US"/>
        </a:p>
      </dgm:t>
    </dgm:pt>
    <dgm:pt modelId="{7A18F629-D711-4FDC-9ED5-678C56572E74}" type="sibTrans" cxnId="{66BE61BF-72D9-422F-8937-74526BF5A045}">
      <dgm:prSet/>
      <dgm:spPr/>
      <dgm:t>
        <a:bodyPr/>
        <a:lstStyle/>
        <a:p>
          <a:endParaRPr lang="en-US"/>
        </a:p>
      </dgm:t>
    </dgm:pt>
    <dgm:pt modelId="{E023AA15-165F-E042-AAFC-B71E22DFF6A2}" type="pres">
      <dgm:prSet presAssocID="{C459E39E-1FFD-4705-98CF-4FFD209AA613}" presName="linear" presStyleCnt="0">
        <dgm:presLayoutVars>
          <dgm:animLvl val="lvl"/>
          <dgm:resizeHandles val="exact"/>
        </dgm:presLayoutVars>
      </dgm:prSet>
      <dgm:spPr/>
    </dgm:pt>
    <dgm:pt modelId="{6EB6FD82-65C4-B940-BCCC-FF520CDFC2D4}" type="pres">
      <dgm:prSet presAssocID="{92938DE1-0D04-4520-B0D1-C9CB5A78BA1D}" presName="parentText" presStyleLbl="node1" presStyleIdx="0" presStyleCnt="5">
        <dgm:presLayoutVars>
          <dgm:chMax val="0"/>
          <dgm:bulletEnabled val="1"/>
        </dgm:presLayoutVars>
      </dgm:prSet>
      <dgm:spPr/>
    </dgm:pt>
    <dgm:pt modelId="{CD40327C-850C-9F48-A61D-1A186FDC2F76}" type="pres">
      <dgm:prSet presAssocID="{678F88DA-CCF6-4B05-983E-75B31045881B}" presName="spacer" presStyleCnt="0"/>
      <dgm:spPr/>
    </dgm:pt>
    <dgm:pt modelId="{4A7F1A43-8460-FD40-978E-D4FFC5056435}" type="pres">
      <dgm:prSet presAssocID="{0223F52A-87BA-4400-8B65-DED6B45C443E}" presName="parentText" presStyleLbl="node1" presStyleIdx="1" presStyleCnt="5">
        <dgm:presLayoutVars>
          <dgm:chMax val="0"/>
          <dgm:bulletEnabled val="1"/>
        </dgm:presLayoutVars>
      </dgm:prSet>
      <dgm:spPr/>
    </dgm:pt>
    <dgm:pt modelId="{4B96D5DF-8034-B543-B46D-969F8C128E12}" type="pres">
      <dgm:prSet presAssocID="{04AA8DEC-3814-4CEE-A8EA-2E6EBF0CCEB1}" presName="spacer" presStyleCnt="0"/>
      <dgm:spPr/>
    </dgm:pt>
    <dgm:pt modelId="{1324F45B-E812-FB46-A330-F32E9E1FC24B}" type="pres">
      <dgm:prSet presAssocID="{023C2875-000F-4E34-AFA2-5BFA133B0AF5}" presName="parentText" presStyleLbl="node1" presStyleIdx="2" presStyleCnt="5">
        <dgm:presLayoutVars>
          <dgm:chMax val="0"/>
          <dgm:bulletEnabled val="1"/>
        </dgm:presLayoutVars>
      </dgm:prSet>
      <dgm:spPr/>
    </dgm:pt>
    <dgm:pt modelId="{170FA416-4578-B247-8CB2-7BEFD1C9915E}" type="pres">
      <dgm:prSet presAssocID="{023C2875-000F-4E34-AFA2-5BFA133B0AF5}" presName="childText" presStyleLbl="revTx" presStyleIdx="0" presStyleCnt="1">
        <dgm:presLayoutVars>
          <dgm:bulletEnabled val="1"/>
        </dgm:presLayoutVars>
      </dgm:prSet>
      <dgm:spPr/>
    </dgm:pt>
    <dgm:pt modelId="{B6126D12-36E4-5048-9483-B6F84F6EDBB9}" type="pres">
      <dgm:prSet presAssocID="{ABF794E6-8061-4D63-A916-EDE31E8D9E64}" presName="parentText" presStyleLbl="node1" presStyleIdx="3" presStyleCnt="5">
        <dgm:presLayoutVars>
          <dgm:chMax val="0"/>
          <dgm:bulletEnabled val="1"/>
        </dgm:presLayoutVars>
      </dgm:prSet>
      <dgm:spPr/>
    </dgm:pt>
    <dgm:pt modelId="{7C49ABC8-49A5-2B47-B429-37C40DE2677F}" type="pres">
      <dgm:prSet presAssocID="{AAC8FBC9-CEC8-4EB5-A84C-7727AF5D0C46}" presName="spacer" presStyleCnt="0"/>
      <dgm:spPr/>
    </dgm:pt>
    <dgm:pt modelId="{0F7B67BD-EA7A-0E41-9DA6-DA7C5C6F8950}" type="pres">
      <dgm:prSet presAssocID="{5E1C1DBB-A951-46BB-9BA3-9D5981C9826A}" presName="parentText" presStyleLbl="node1" presStyleIdx="4" presStyleCnt="5">
        <dgm:presLayoutVars>
          <dgm:chMax val="0"/>
          <dgm:bulletEnabled val="1"/>
        </dgm:presLayoutVars>
      </dgm:prSet>
      <dgm:spPr/>
    </dgm:pt>
  </dgm:ptLst>
  <dgm:cxnLst>
    <dgm:cxn modelId="{049D3503-9286-F84F-A7E6-23BDB0EB95E8}" type="presOf" srcId="{5E1C1DBB-A951-46BB-9BA3-9D5981C9826A}" destId="{0F7B67BD-EA7A-0E41-9DA6-DA7C5C6F8950}" srcOrd="0" destOrd="0" presId="urn:microsoft.com/office/officeart/2005/8/layout/vList2"/>
    <dgm:cxn modelId="{544BD910-F61C-477F-BFB8-27A64D07E1A5}" srcId="{C459E39E-1FFD-4705-98CF-4FFD209AA613}" destId="{0223F52A-87BA-4400-8B65-DED6B45C443E}" srcOrd="1" destOrd="0" parTransId="{477F5AC5-BE47-4FC9-AE1F-C481A6271F25}" sibTransId="{04AA8DEC-3814-4CEE-A8EA-2E6EBF0CCEB1}"/>
    <dgm:cxn modelId="{6E6D621D-227A-AC49-BD97-49F2E203B579}" type="presOf" srcId="{92938DE1-0D04-4520-B0D1-C9CB5A78BA1D}" destId="{6EB6FD82-65C4-B940-BCCC-FF520CDFC2D4}" srcOrd="0" destOrd="0" presId="urn:microsoft.com/office/officeart/2005/8/layout/vList2"/>
    <dgm:cxn modelId="{8C25672D-BF42-4EC4-B358-373AF5FA008E}" srcId="{023C2875-000F-4E34-AFA2-5BFA133B0AF5}" destId="{1EA35DC0-EA5D-4CE3-8925-0139220E61C4}" srcOrd="0" destOrd="0" parTransId="{BF86E9E2-5354-472E-BEF0-912FA10441E9}" sibTransId="{80D3E4CC-CEEF-40E7-BFFA-A8D7AD38B56C}"/>
    <dgm:cxn modelId="{AF7FE03A-0A17-CD45-A92E-A725E94488B2}" type="presOf" srcId="{1EA35DC0-EA5D-4CE3-8925-0139220E61C4}" destId="{170FA416-4578-B247-8CB2-7BEFD1C9915E}" srcOrd="0" destOrd="0" presId="urn:microsoft.com/office/officeart/2005/8/layout/vList2"/>
    <dgm:cxn modelId="{DA3C5372-D897-4BC4-A130-0BA6F82FF2EB}" srcId="{C459E39E-1FFD-4705-98CF-4FFD209AA613}" destId="{92938DE1-0D04-4520-B0D1-C9CB5A78BA1D}" srcOrd="0" destOrd="0" parTransId="{6E97F255-A920-4B4C-81C5-D0683D5EE9E8}" sibTransId="{678F88DA-CCF6-4B05-983E-75B31045881B}"/>
    <dgm:cxn modelId="{BBFE0781-F386-E641-8D88-BEEF594C605C}" type="presOf" srcId="{ABF794E6-8061-4D63-A916-EDE31E8D9E64}" destId="{B6126D12-36E4-5048-9483-B6F84F6EDBB9}" srcOrd="0" destOrd="0" presId="urn:microsoft.com/office/officeart/2005/8/layout/vList2"/>
    <dgm:cxn modelId="{2F14DF8E-8500-4982-A450-5C05D0050C4A}" srcId="{023C2875-000F-4E34-AFA2-5BFA133B0AF5}" destId="{CEBD99E7-BFA6-4032-9AD7-005D22DF0C66}" srcOrd="1" destOrd="0" parTransId="{EDD3C99B-2538-46A7-A3E5-B25F684275BC}" sibTransId="{DF44660B-D720-42C9-B355-AA44B5849D55}"/>
    <dgm:cxn modelId="{66BE61BF-72D9-422F-8937-74526BF5A045}" srcId="{C459E39E-1FFD-4705-98CF-4FFD209AA613}" destId="{5E1C1DBB-A951-46BB-9BA3-9D5981C9826A}" srcOrd="4" destOrd="0" parTransId="{8D6DFA7F-3E65-4D2F-902A-0D7C35B9DEE4}" sibTransId="{7A18F629-D711-4FDC-9ED5-678C56572E74}"/>
    <dgm:cxn modelId="{D986BEC0-1E03-5C42-9514-56680F259E92}" type="presOf" srcId="{C459E39E-1FFD-4705-98CF-4FFD209AA613}" destId="{E023AA15-165F-E042-AAFC-B71E22DFF6A2}" srcOrd="0" destOrd="0" presId="urn:microsoft.com/office/officeart/2005/8/layout/vList2"/>
    <dgm:cxn modelId="{7CC759C9-E094-3143-A7EF-941979FECA4F}" type="presOf" srcId="{023C2875-000F-4E34-AFA2-5BFA133B0AF5}" destId="{1324F45B-E812-FB46-A330-F32E9E1FC24B}" srcOrd="0" destOrd="0" presId="urn:microsoft.com/office/officeart/2005/8/layout/vList2"/>
    <dgm:cxn modelId="{CD9008CB-EDCE-0243-8960-96CB87E3FCD0}" type="presOf" srcId="{0223F52A-87BA-4400-8B65-DED6B45C443E}" destId="{4A7F1A43-8460-FD40-978E-D4FFC5056435}" srcOrd="0" destOrd="0" presId="urn:microsoft.com/office/officeart/2005/8/layout/vList2"/>
    <dgm:cxn modelId="{3BE72CCD-8B7D-4C7E-AAD9-8DFE3B2D475F}" srcId="{C459E39E-1FFD-4705-98CF-4FFD209AA613}" destId="{023C2875-000F-4E34-AFA2-5BFA133B0AF5}" srcOrd="2" destOrd="0" parTransId="{B3847969-BB2E-4FD5-B017-FE9D0C48EA9A}" sibTransId="{CFC2EC05-9058-4A14-B771-4AD53D9D777F}"/>
    <dgm:cxn modelId="{FFFB4BF2-DFD3-E648-ABF7-BD12DFF2A7B1}" type="presOf" srcId="{CEBD99E7-BFA6-4032-9AD7-005D22DF0C66}" destId="{170FA416-4578-B247-8CB2-7BEFD1C9915E}" srcOrd="0" destOrd="1" presId="urn:microsoft.com/office/officeart/2005/8/layout/vList2"/>
    <dgm:cxn modelId="{1C0275F7-B773-4547-9382-74F436A4B5DA}" srcId="{C459E39E-1FFD-4705-98CF-4FFD209AA613}" destId="{ABF794E6-8061-4D63-A916-EDE31E8D9E64}" srcOrd="3" destOrd="0" parTransId="{6191013B-C0F4-4E06-81CA-05D296794201}" sibTransId="{AAC8FBC9-CEC8-4EB5-A84C-7727AF5D0C46}"/>
    <dgm:cxn modelId="{231E1AB1-9ABE-A74B-82B0-2D6E0E5B99A3}" type="presParOf" srcId="{E023AA15-165F-E042-AAFC-B71E22DFF6A2}" destId="{6EB6FD82-65C4-B940-BCCC-FF520CDFC2D4}" srcOrd="0" destOrd="0" presId="urn:microsoft.com/office/officeart/2005/8/layout/vList2"/>
    <dgm:cxn modelId="{50F8BEBF-D486-2B42-955C-3C73B1DAC635}" type="presParOf" srcId="{E023AA15-165F-E042-AAFC-B71E22DFF6A2}" destId="{CD40327C-850C-9F48-A61D-1A186FDC2F76}" srcOrd="1" destOrd="0" presId="urn:microsoft.com/office/officeart/2005/8/layout/vList2"/>
    <dgm:cxn modelId="{B41F300E-349B-7147-AD85-1B54341C43FF}" type="presParOf" srcId="{E023AA15-165F-E042-AAFC-B71E22DFF6A2}" destId="{4A7F1A43-8460-FD40-978E-D4FFC5056435}" srcOrd="2" destOrd="0" presId="urn:microsoft.com/office/officeart/2005/8/layout/vList2"/>
    <dgm:cxn modelId="{19C8C426-3477-BB4E-BF52-B33C3581DDFC}" type="presParOf" srcId="{E023AA15-165F-E042-AAFC-B71E22DFF6A2}" destId="{4B96D5DF-8034-B543-B46D-969F8C128E12}" srcOrd="3" destOrd="0" presId="urn:microsoft.com/office/officeart/2005/8/layout/vList2"/>
    <dgm:cxn modelId="{87E6974D-8482-B746-8339-7C84DEB1F6B6}" type="presParOf" srcId="{E023AA15-165F-E042-AAFC-B71E22DFF6A2}" destId="{1324F45B-E812-FB46-A330-F32E9E1FC24B}" srcOrd="4" destOrd="0" presId="urn:microsoft.com/office/officeart/2005/8/layout/vList2"/>
    <dgm:cxn modelId="{054ACBE9-31A2-044A-BDA4-8D19927257FF}" type="presParOf" srcId="{E023AA15-165F-E042-AAFC-B71E22DFF6A2}" destId="{170FA416-4578-B247-8CB2-7BEFD1C9915E}" srcOrd="5" destOrd="0" presId="urn:microsoft.com/office/officeart/2005/8/layout/vList2"/>
    <dgm:cxn modelId="{2AA37282-B246-1541-A3F4-6D13CC39128F}" type="presParOf" srcId="{E023AA15-165F-E042-AAFC-B71E22DFF6A2}" destId="{B6126D12-36E4-5048-9483-B6F84F6EDBB9}" srcOrd="6" destOrd="0" presId="urn:microsoft.com/office/officeart/2005/8/layout/vList2"/>
    <dgm:cxn modelId="{FA03DC44-D8D7-4441-9C55-FCC5649DFF8B}" type="presParOf" srcId="{E023AA15-165F-E042-AAFC-B71E22DFF6A2}" destId="{7C49ABC8-49A5-2B47-B429-37C40DE2677F}" srcOrd="7" destOrd="0" presId="urn:microsoft.com/office/officeart/2005/8/layout/vList2"/>
    <dgm:cxn modelId="{0C907BE2-6068-4A4D-906B-CED780788D73}" type="presParOf" srcId="{E023AA15-165F-E042-AAFC-B71E22DFF6A2}" destId="{0F7B67BD-EA7A-0E41-9DA6-DA7C5C6F895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DE20D2-10CC-4AD0-8E80-7F8375A7376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B309A50-6F11-41B3-BD09-7E37558F141C}">
      <dgm:prSet/>
      <dgm:spPr/>
      <dgm:t>
        <a:bodyPr/>
        <a:lstStyle/>
        <a:p>
          <a:r>
            <a:rPr lang="en-US"/>
            <a:t>Future work on this topic might utilize date variables given in this dataset (or others like it) to analyze this with the use of time series analysis</a:t>
          </a:r>
        </a:p>
      </dgm:t>
    </dgm:pt>
    <dgm:pt modelId="{DD8E9FAF-0AA8-4E6D-AB48-4116EB303822}" type="parTrans" cxnId="{3FF47CE8-A0F6-423A-B643-C769D8CCC084}">
      <dgm:prSet/>
      <dgm:spPr/>
      <dgm:t>
        <a:bodyPr/>
        <a:lstStyle/>
        <a:p>
          <a:endParaRPr lang="en-US"/>
        </a:p>
      </dgm:t>
    </dgm:pt>
    <dgm:pt modelId="{5E4472CC-BDD8-4B33-B44C-4FF1527EB823}" type="sibTrans" cxnId="{3FF47CE8-A0F6-423A-B643-C769D8CCC084}">
      <dgm:prSet/>
      <dgm:spPr/>
      <dgm:t>
        <a:bodyPr/>
        <a:lstStyle/>
        <a:p>
          <a:endParaRPr lang="en-US"/>
        </a:p>
      </dgm:t>
    </dgm:pt>
    <dgm:pt modelId="{B10B2487-8F28-4E3F-9BA6-B30F528DFA48}">
      <dgm:prSet/>
      <dgm:spPr/>
      <dgm:t>
        <a:bodyPr/>
        <a:lstStyle/>
        <a:p>
          <a:r>
            <a:rPr lang="en-US"/>
            <a:t>Though there was no work with analyzing why each feature impacted application status, models like this one could influence social justice work or immigration reform my drawing attention to disparities in immigration from certain countries or by people of specific educational or ethnic backgrounds</a:t>
          </a:r>
        </a:p>
      </dgm:t>
    </dgm:pt>
    <dgm:pt modelId="{F0E9E034-9066-42BD-9743-DE2715B51F9F}" type="parTrans" cxnId="{B64300F4-DDA9-4B9E-A8C3-715F12678C5E}">
      <dgm:prSet/>
      <dgm:spPr/>
      <dgm:t>
        <a:bodyPr/>
        <a:lstStyle/>
        <a:p>
          <a:endParaRPr lang="en-US"/>
        </a:p>
      </dgm:t>
    </dgm:pt>
    <dgm:pt modelId="{1251ABDF-DB80-4283-A847-4870602468EE}" type="sibTrans" cxnId="{B64300F4-DDA9-4B9E-A8C3-715F12678C5E}">
      <dgm:prSet/>
      <dgm:spPr/>
      <dgm:t>
        <a:bodyPr/>
        <a:lstStyle/>
        <a:p>
          <a:endParaRPr lang="en-US"/>
        </a:p>
      </dgm:t>
    </dgm:pt>
    <dgm:pt modelId="{DAC26DE3-C9D4-3B4D-B99C-5F128410D9E7}" type="pres">
      <dgm:prSet presAssocID="{87DE20D2-10CC-4AD0-8E80-7F8375A7376E}" presName="linear" presStyleCnt="0">
        <dgm:presLayoutVars>
          <dgm:animLvl val="lvl"/>
          <dgm:resizeHandles val="exact"/>
        </dgm:presLayoutVars>
      </dgm:prSet>
      <dgm:spPr/>
    </dgm:pt>
    <dgm:pt modelId="{6A59714E-EB05-AC4D-B77D-3768AC2D1A6F}" type="pres">
      <dgm:prSet presAssocID="{7B309A50-6F11-41B3-BD09-7E37558F141C}" presName="parentText" presStyleLbl="node1" presStyleIdx="0" presStyleCnt="2">
        <dgm:presLayoutVars>
          <dgm:chMax val="0"/>
          <dgm:bulletEnabled val="1"/>
        </dgm:presLayoutVars>
      </dgm:prSet>
      <dgm:spPr/>
    </dgm:pt>
    <dgm:pt modelId="{120D7015-19F0-9641-A822-87751E5296D4}" type="pres">
      <dgm:prSet presAssocID="{5E4472CC-BDD8-4B33-B44C-4FF1527EB823}" presName="spacer" presStyleCnt="0"/>
      <dgm:spPr/>
    </dgm:pt>
    <dgm:pt modelId="{A9CAE894-6503-014F-899C-24C11E1440E7}" type="pres">
      <dgm:prSet presAssocID="{B10B2487-8F28-4E3F-9BA6-B30F528DFA48}" presName="parentText" presStyleLbl="node1" presStyleIdx="1" presStyleCnt="2">
        <dgm:presLayoutVars>
          <dgm:chMax val="0"/>
          <dgm:bulletEnabled val="1"/>
        </dgm:presLayoutVars>
      </dgm:prSet>
      <dgm:spPr/>
    </dgm:pt>
  </dgm:ptLst>
  <dgm:cxnLst>
    <dgm:cxn modelId="{5213D45C-4F43-7A4D-A99C-B4ABD47F8337}" type="presOf" srcId="{87DE20D2-10CC-4AD0-8E80-7F8375A7376E}" destId="{DAC26DE3-C9D4-3B4D-B99C-5F128410D9E7}" srcOrd="0" destOrd="0" presId="urn:microsoft.com/office/officeart/2005/8/layout/vList2"/>
    <dgm:cxn modelId="{0BD735BC-9823-A149-8A42-3CFB2002FD9A}" type="presOf" srcId="{7B309A50-6F11-41B3-BD09-7E37558F141C}" destId="{6A59714E-EB05-AC4D-B77D-3768AC2D1A6F}" srcOrd="0" destOrd="0" presId="urn:microsoft.com/office/officeart/2005/8/layout/vList2"/>
    <dgm:cxn modelId="{5AB2CDE7-B08F-7045-A325-1FC7F1DAEAF6}" type="presOf" srcId="{B10B2487-8F28-4E3F-9BA6-B30F528DFA48}" destId="{A9CAE894-6503-014F-899C-24C11E1440E7}" srcOrd="0" destOrd="0" presId="urn:microsoft.com/office/officeart/2005/8/layout/vList2"/>
    <dgm:cxn modelId="{3FF47CE8-A0F6-423A-B643-C769D8CCC084}" srcId="{87DE20D2-10CC-4AD0-8E80-7F8375A7376E}" destId="{7B309A50-6F11-41B3-BD09-7E37558F141C}" srcOrd="0" destOrd="0" parTransId="{DD8E9FAF-0AA8-4E6D-AB48-4116EB303822}" sibTransId="{5E4472CC-BDD8-4B33-B44C-4FF1527EB823}"/>
    <dgm:cxn modelId="{B64300F4-DDA9-4B9E-A8C3-715F12678C5E}" srcId="{87DE20D2-10CC-4AD0-8E80-7F8375A7376E}" destId="{B10B2487-8F28-4E3F-9BA6-B30F528DFA48}" srcOrd="1" destOrd="0" parTransId="{F0E9E034-9066-42BD-9743-DE2715B51F9F}" sibTransId="{1251ABDF-DB80-4283-A847-4870602468EE}"/>
    <dgm:cxn modelId="{4AB49FE0-C4D1-DD48-9521-853692EA5A66}" type="presParOf" srcId="{DAC26DE3-C9D4-3B4D-B99C-5F128410D9E7}" destId="{6A59714E-EB05-AC4D-B77D-3768AC2D1A6F}" srcOrd="0" destOrd="0" presId="urn:microsoft.com/office/officeart/2005/8/layout/vList2"/>
    <dgm:cxn modelId="{BCA1DFB6-42A7-514C-901C-BB862AD05EAE}" type="presParOf" srcId="{DAC26DE3-C9D4-3B4D-B99C-5F128410D9E7}" destId="{120D7015-19F0-9641-A822-87751E5296D4}" srcOrd="1" destOrd="0" presId="urn:microsoft.com/office/officeart/2005/8/layout/vList2"/>
    <dgm:cxn modelId="{68EFBF97-76A4-1F49-9B28-43FF2DA60728}" type="presParOf" srcId="{DAC26DE3-C9D4-3B4D-B99C-5F128410D9E7}" destId="{A9CAE894-6503-014F-899C-24C11E1440E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A3816-4CF4-0844-BEB6-CC95440D463C}">
      <dsp:nvSpPr>
        <dsp:cNvPr id="0" name=""/>
        <dsp:cNvSpPr/>
      </dsp:nvSpPr>
      <dsp:spPr>
        <a:xfrm>
          <a:off x="2486339" y="508521"/>
          <a:ext cx="393979" cy="91440"/>
        </a:xfrm>
        <a:custGeom>
          <a:avLst/>
          <a:gdLst/>
          <a:ahLst/>
          <a:cxnLst/>
          <a:rect l="0" t="0" r="0" b="0"/>
          <a:pathLst>
            <a:path>
              <a:moveTo>
                <a:pt x="0" y="45720"/>
              </a:moveTo>
              <a:lnTo>
                <a:pt x="39397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2714" y="552119"/>
        <a:ext cx="21228" cy="4245"/>
      </dsp:txXfrm>
    </dsp:sp>
    <dsp:sp modelId="{F2AD1D35-3CDD-054D-A1C6-29FEA03AFCBA}">
      <dsp:nvSpPr>
        <dsp:cNvPr id="0" name=""/>
        <dsp:cNvSpPr/>
      </dsp:nvSpPr>
      <dsp:spPr>
        <a:xfrm>
          <a:off x="642143" y="443"/>
          <a:ext cx="1845996" cy="11075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455" tIns="94949" rIns="90455" bIns="94949" numCol="1" spcCol="1270" anchor="ctr" anchorCtr="0">
          <a:noAutofit/>
        </a:bodyPr>
        <a:lstStyle/>
        <a:p>
          <a:pPr marL="0" lvl="0" indent="0" algn="ctr" defTabSz="800100">
            <a:lnSpc>
              <a:spcPct val="90000"/>
            </a:lnSpc>
            <a:spcBef>
              <a:spcPct val="0"/>
            </a:spcBef>
            <a:spcAft>
              <a:spcPct val="35000"/>
            </a:spcAft>
            <a:buNone/>
            <a:defRPr cap="all"/>
          </a:pPr>
          <a:r>
            <a:rPr lang="en-US" sz="1800" kern="1200"/>
            <a:t>Dataset and goals</a:t>
          </a:r>
        </a:p>
      </dsp:txBody>
      <dsp:txXfrm>
        <a:off x="642143" y="443"/>
        <a:ext cx="1845996" cy="1107597"/>
      </dsp:txXfrm>
    </dsp:sp>
    <dsp:sp modelId="{08CD6F31-6D24-8843-9F6D-7DC8D6426F7C}">
      <dsp:nvSpPr>
        <dsp:cNvPr id="0" name=""/>
        <dsp:cNvSpPr/>
      </dsp:nvSpPr>
      <dsp:spPr>
        <a:xfrm>
          <a:off x="1565141" y="1106240"/>
          <a:ext cx="2270575" cy="393979"/>
        </a:xfrm>
        <a:custGeom>
          <a:avLst/>
          <a:gdLst/>
          <a:ahLst/>
          <a:cxnLst/>
          <a:rect l="0" t="0" r="0" b="0"/>
          <a:pathLst>
            <a:path>
              <a:moveTo>
                <a:pt x="2270575" y="0"/>
              </a:moveTo>
              <a:lnTo>
                <a:pt x="2270575" y="214089"/>
              </a:lnTo>
              <a:lnTo>
                <a:pt x="0" y="214089"/>
              </a:lnTo>
              <a:lnTo>
                <a:pt x="0" y="393979"/>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2680" y="1301107"/>
        <a:ext cx="115496" cy="4245"/>
      </dsp:txXfrm>
    </dsp:sp>
    <dsp:sp modelId="{15D07B81-D815-5949-AE9B-0946D9982608}">
      <dsp:nvSpPr>
        <dsp:cNvPr id="0" name=""/>
        <dsp:cNvSpPr/>
      </dsp:nvSpPr>
      <dsp:spPr>
        <a:xfrm>
          <a:off x="2912718" y="443"/>
          <a:ext cx="1845996" cy="110759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455" tIns="94949" rIns="90455" bIns="94949" numCol="1" spcCol="1270" anchor="ctr" anchorCtr="0">
          <a:noAutofit/>
        </a:bodyPr>
        <a:lstStyle/>
        <a:p>
          <a:pPr marL="0" lvl="0" indent="0" algn="ctr" defTabSz="800100">
            <a:lnSpc>
              <a:spcPct val="90000"/>
            </a:lnSpc>
            <a:spcBef>
              <a:spcPct val="0"/>
            </a:spcBef>
            <a:spcAft>
              <a:spcPct val="35000"/>
            </a:spcAft>
            <a:buNone/>
            <a:defRPr cap="all"/>
          </a:pPr>
          <a:r>
            <a:rPr lang="en-US" sz="1800" kern="1200" dirty="0"/>
            <a:t>Chosen method</a:t>
          </a:r>
        </a:p>
      </dsp:txBody>
      <dsp:txXfrm>
        <a:off x="2912718" y="443"/>
        <a:ext cx="1845996" cy="1107597"/>
      </dsp:txXfrm>
    </dsp:sp>
    <dsp:sp modelId="{3F8A7C0A-BBF0-2F43-998C-5F4EA04E0016}">
      <dsp:nvSpPr>
        <dsp:cNvPr id="0" name=""/>
        <dsp:cNvSpPr/>
      </dsp:nvSpPr>
      <dsp:spPr>
        <a:xfrm>
          <a:off x="2486339" y="2040698"/>
          <a:ext cx="393979" cy="91440"/>
        </a:xfrm>
        <a:custGeom>
          <a:avLst/>
          <a:gdLst/>
          <a:ahLst/>
          <a:cxnLst/>
          <a:rect l="0" t="0" r="0" b="0"/>
          <a:pathLst>
            <a:path>
              <a:moveTo>
                <a:pt x="0" y="45720"/>
              </a:moveTo>
              <a:lnTo>
                <a:pt x="393979"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2714" y="2084296"/>
        <a:ext cx="21228" cy="4245"/>
      </dsp:txXfrm>
    </dsp:sp>
    <dsp:sp modelId="{354C1CBB-EE4C-4A4D-B24E-CD49897460DA}">
      <dsp:nvSpPr>
        <dsp:cNvPr id="0" name=""/>
        <dsp:cNvSpPr/>
      </dsp:nvSpPr>
      <dsp:spPr>
        <a:xfrm>
          <a:off x="642143" y="1532620"/>
          <a:ext cx="1845996" cy="11075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455" tIns="94949" rIns="90455" bIns="94949" numCol="1" spcCol="1270" anchor="ctr" anchorCtr="0">
          <a:noAutofit/>
        </a:bodyPr>
        <a:lstStyle/>
        <a:p>
          <a:pPr marL="0" lvl="0" indent="0" algn="ctr" defTabSz="800100">
            <a:lnSpc>
              <a:spcPct val="90000"/>
            </a:lnSpc>
            <a:spcBef>
              <a:spcPct val="0"/>
            </a:spcBef>
            <a:spcAft>
              <a:spcPct val="35000"/>
            </a:spcAft>
            <a:buNone/>
            <a:defRPr cap="all"/>
          </a:pPr>
          <a:r>
            <a:rPr lang="en-US" sz="1800" kern="1200"/>
            <a:t>Data loading and cleaning</a:t>
          </a:r>
        </a:p>
      </dsp:txBody>
      <dsp:txXfrm>
        <a:off x="642143" y="1532620"/>
        <a:ext cx="1845996" cy="1107597"/>
      </dsp:txXfrm>
    </dsp:sp>
    <dsp:sp modelId="{C1739DE8-A5BD-4146-9413-73E056FE4674}">
      <dsp:nvSpPr>
        <dsp:cNvPr id="0" name=""/>
        <dsp:cNvSpPr/>
      </dsp:nvSpPr>
      <dsp:spPr>
        <a:xfrm>
          <a:off x="1565141" y="2638417"/>
          <a:ext cx="2270575" cy="393979"/>
        </a:xfrm>
        <a:custGeom>
          <a:avLst/>
          <a:gdLst/>
          <a:ahLst/>
          <a:cxnLst/>
          <a:rect l="0" t="0" r="0" b="0"/>
          <a:pathLst>
            <a:path>
              <a:moveTo>
                <a:pt x="2270575" y="0"/>
              </a:moveTo>
              <a:lnTo>
                <a:pt x="2270575" y="214089"/>
              </a:lnTo>
              <a:lnTo>
                <a:pt x="0" y="214089"/>
              </a:lnTo>
              <a:lnTo>
                <a:pt x="0" y="393979"/>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2680" y="2833284"/>
        <a:ext cx="115496" cy="4245"/>
      </dsp:txXfrm>
    </dsp:sp>
    <dsp:sp modelId="{52B346DA-088E-154E-AAF8-A79824AC2CAD}">
      <dsp:nvSpPr>
        <dsp:cNvPr id="0" name=""/>
        <dsp:cNvSpPr/>
      </dsp:nvSpPr>
      <dsp:spPr>
        <a:xfrm>
          <a:off x="2912718" y="1532620"/>
          <a:ext cx="1845996" cy="110759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455" tIns="94949" rIns="90455" bIns="94949" numCol="1" spcCol="1270" anchor="ctr" anchorCtr="0">
          <a:noAutofit/>
        </a:bodyPr>
        <a:lstStyle/>
        <a:p>
          <a:pPr marL="0" lvl="0" indent="0" algn="ctr" defTabSz="800100">
            <a:lnSpc>
              <a:spcPct val="90000"/>
            </a:lnSpc>
            <a:spcBef>
              <a:spcPct val="0"/>
            </a:spcBef>
            <a:spcAft>
              <a:spcPct val="35000"/>
            </a:spcAft>
            <a:buNone/>
            <a:defRPr cap="all"/>
          </a:pPr>
          <a:r>
            <a:rPr lang="en-US" sz="1800" kern="1200"/>
            <a:t>Modelling</a:t>
          </a:r>
        </a:p>
      </dsp:txBody>
      <dsp:txXfrm>
        <a:off x="2912718" y="1532620"/>
        <a:ext cx="1845996" cy="1107597"/>
      </dsp:txXfrm>
    </dsp:sp>
    <dsp:sp modelId="{8BE852AA-23AB-3B45-BC59-2FA01974A4B9}">
      <dsp:nvSpPr>
        <dsp:cNvPr id="0" name=""/>
        <dsp:cNvSpPr/>
      </dsp:nvSpPr>
      <dsp:spPr>
        <a:xfrm>
          <a:off x="2486339" y="3572876"/>
          <a:ext cx="393979" cy="91440"/>
        </a:xfrm>
        <a:custGeom>
          <a:avLst/>
          <a:gdLst/>
          <a:ahLst/>
          <a:cxnLst/>
          <a:rect l="0" t="0" r="0" b="0"/>
          <a:pathLst>
            <a:path>
              <a:moveTo>
                <a:pt x="0" y="45720"/>
              </a:moveTo>
              <a:lnTo>
                <a:pt x="393979"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2714" y="3616473"/>
        <a:ext cx="21228" cy="4245"/>
      </dsp:txXfrm>
    </dsp:sp>
    <dsp:sp modelId="{49D3A985-9612-9A44-B5DC-60655E753BEB}">
      <dsp:nvSpPr>
        <dsp:cNvPr id="0" name=""/>
        <dsp:cNvSpPr/>
      </dsp:nvSpPr>
      <dsp:spPr>
        <a:xfrm>
          <a:off x="642143" y="3064797"/>
          <a:ext cx="1845996" cy="110759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455" tIns="94949" rIns="90455" bIns="94949" numCol="1" spcCol="1270" anchor="ctr" anchorCtr="0">
          <a:noAutofit/>
        </a:bodyPr>
        <a:lstStyle/>
        <a:p>
          <a:pPr marL="0" lvl="0" indent="0" algn="ctr" defTabSz="800100">
            <a:lnSpc>
              <a:spcPct val="90000"/>
            </a:lnSpc>
            <a:spcBef>
              <a:spcPct val="0"/>
            </a:spcBef>
            <a:spcAft>
              <a:spcPct val="35000"/>
            </a:spcAft>
            <a:buNone/>
            <a:defRPr cap="all"/>
          </a:pPr>
          <a:r>
            <a:rPr lang="en-US" sz="1800" kern="1200"/>
            <a:t>Optimization</a:t>
          </a:r>
        </a:p>
      </dsp:txBody>
      <dsp:txXfrm>
        <a:off x="642143" y="3064797"/>
        <a:ext cx="1845996" cy="1107597"/>
      </dsp:txXfrm>
    </dsp:sp>
    <dsp:sp modelId="{F67F6B16-4368-A64A-9EC0-27833E7A37D5}">
      <dsp:nvSpPr>
        <dsp:cNvPr id="0" name=""/>
        <dsp:cNvSpPr/>
      </dsp:nvSpPr>
      <dsp:spPr>
        <a:xfrm>
          <a:off x="1565141" y="4170594"/>
          <a:ext cx="2270575" cy="393979"/>
        </a:xfrm>
        <a:custGeom>
          <a:avLst/>
          <a:gdLst/>
          <a:ahLst/>
          <a:cxnLst/>
          <a:rect l="0" t="0" r="0" b="0"/>
          <a:pathLst>
            <a:path>
              <a:moveTo>
                <a:pt x="2270575" y="0"/>
              </a:moveTo>
              <a:lnTo>
                <a:pt x="2270575" y="214089"/>
              </a:lnTo>
              <a:lnTo>
                <a:pt x="0" y="214089"/>
              </a:lnTo>
              <a:lnTo>
                <a:pt x="0" y="393979"/>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2680" y="4365461"/>
        <a:ext cx="115496" cy="4245"/>
      </dsp:txXfrm>
    </dsp:sp>
    <dsp:sp modelId="{739F2D65-E73B-D549-AB89-190E89776569}">
      <dsp:nvSpPr>
        <dsp:cNvPr id="0" name=""/>
        <dsp:cNvSpPr/>
      </dsp:nvSpPr>
      <dsp:spPr>
        <a:xfrm>
          <a:off x="2912718" y="3064797"/>
          <a:ext cx="1845996" cy="11075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455" tIns="94949" rIns="90455" bIns="94949" numCol="1" spcCol="1270" anchor="ctr" anchorCtr="0">
          <a:noAutofit/>
        </a:bodyPr>
        <a:lstStyle/>
        <a:p>
          <a:pPr marL="0" lvl="0" indent="0" algn="ctr" defTabSz="800100">
            <a:lnSpc>
              <a:spcPct val="90000"/>
            </a:lnSpc>
            <a:spcBef>
              <a:spcPct val="0"/>
            </a:spcBef>
            <a:spcAft>
              <a:spcPct val="35000"/>
            </a:spcAft>
            <a:buNone/>
            <a:defRPr cap="all"/>
          </a:pPr>
          <a:r>
            <a:rPr lang="en-US" sz="1800" kern="1200" dirty="0"/>
            <a:t>Future work and applications</a:t>
          </a:r>
        </a:p>
      </dsp:txBody>
      <dsp:txXfrm>
        <a:off x="2912718" y="3064797"/>
        <a:ext cx="1845996" cy="1107597"/>
      </dsp:txXfrm>
    </dsp:sp>
    <dsp:sp modelId="{D4F44EBB-5CFA-1E43-BD7E-72973E5891AB}">
      <dsp:nvSpPr>
        <dsp:cNvPr id="0" name=""/>
        <dsp:cNvSpPr/>
      </dsp:nvSpPr>
      <dsp:spPr>
        <a:xfrm>
          <a:off x="642143" y="4596974"/>
          <a:ext cx="1845996" cy="110759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455" tIns="94949" rIns="90455" bIns="94949" numCol="1" spcCol="1270" anchor="ctr" anchorCtr="0">
          <a:noAutofit/>
        </a:bodyPr>
        <a:lstStyle/>
        <a:p>
          <a:pPr marL="0" lvl="0" indent="0" algn="ctr" defTabSz="800100">
            <a:lnSpc>
              <a:spcPct val="90000"/>
            </a:lnSpc>
            <a:spcBef>
              <a:spcPct val="0"/>
            </a:spcBef>
            <a:spcAft>
              <a:spcPct val="35000"/>
            </a:spcAft>
            <a:buNone/>
            <a:defRPr cap="all"/>
          </a:pPr>
          <a:r>
            <a:rPr lang="en-US" sz="1800" kern="1200" dirty="0"/>
            <a:t>Questions?</a:t>
          </a:r>
        </a:p>
      </dsp:txBody>
      <dsp:txXfrm>
        <a:off x="642143" y="4596974"/>
        <a:ext cx="1845996" cy="11075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0A02B-B9DF-3445-87EB-52410F1D76CE}">
      <dsp:nvSpPr>
        <dsp:cNvPr id="0" name=""/>
        <dsp:cNvSpPr/>
      </dsp:nvSpPr>
      <dsp:spPr>
        <a:xfrm>
          <a:off x="0" y="184344"/>
          <a:ext cx="5400858" cy="17403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Dataset provided to Kaggle by Sujan Shirol called “USA Foreign Workers Salary”</a:t>
          </a:r>
        </a:p>
      </dsp:txBody>
      <dsp:txXfrm>
        <a:off x="84958" y="269302"/>
        <a:ext cx="5230942" cy="1570459"/>
      </dsp:txXfrm>
    </dsp:sp>
    <dsp:sp modelId="{D919020B-093B-4549-97BD-DEA8AB3EB09A}">
      <dsp:nvSpPr>
        <dsp:cNvPr id="0" name=""/>
        <dsp:cNvSpPr/>
      </dsp:nvSpPr>
      <dsp:spPr>
        <a:xfrm>
          <a:off x="0" y="1982320"/>
          <a:ext cx="5400858" cy="1740375"/>
        </a:xfrm>
        <a:prstGeom prst="roundRect">
          <a:avLst/>
        </a:prstGeom>
        <a:solidFill>
          <a:schemeClr val="accent2">
            <a:hueOff val="-9280272"/>
            <a:satOff val="-176"/>
            <a:lumOff val="-2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Given that immigration is such an important issue I wanted to classify visa applications by status in the hopes of using this to predict whether a visa application will be accepted </a:t>
          </a:r>
        </a:p>
      </dsp:txBody>
      <dsp:txXfrm>
        <a:off x="84958" y="2067278"/>
        <a:ext cx="5230942" cy="1570459"/>
      </dsp:txXfrm>
    </dsp:sp>
    <dsp:sp modelId="{AFA57DE7-9B70-574F-9FD2-C1A9AFAEF5C8}">
      <dsp:nvSpPr>
        <dsp:cNvPr id="0" name=""/>
        <dsp:cNvSpPr/>
      </dsp:nvSpPr>
      <dsp:spPr>
        <a:xfrm>
          <a:off x="0" y="3780295"/>
          <a:ext cx="5400858" cy="1740375"/>
        </a:xfrm>
        <a:prstGeom prst="roundRect">
          <a:avLst/>
        </a:prstGeom>
        <a:solidFill>
          <a:schemeClr val="accent2">
            <a:hueOff val="-18560544"/>
            <a:satOff val="-352"/>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Applications of this model could include helping people maximize their chances of getting approved for a visa, social study on possible biases or discrimination in the acceptance of visas, and more.</a:t>
          </a:r>
        </a:p>
      </dsp:txBody>
      <dsp:txXfrm>
        <a:off x="84958" y="3865253"/>
        <a:ext cx="5230942" cy="15704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867B6-0C78-2649-A99F-9368B561E4B9}">
      <dsp:nvSpPr>
        <dsp:cNvPr id="0" name=""/>
        <dsp:cNvSpPr/>
      </dsp:nvSpPr>
      <dsp:spPr>
        <a:xfrm>
          <a:off x="0" y="194368"/>
          <a:ext cx="5036243" cy="1099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 chose to use a decision tree model  to classify application statuses as either accepted (certified) or rejected (denied)</a:t>
          </a:r>
        </a:p>
      </dsp:txBody>
      <dsp:txXfrm>
        <a:off x="53688" y="248056"/>
        <a:ext cx="4928867" cy="992424"/>
      </dsp:txXfrm>
    </dsp:sp>
    <dsp:sp modelId="{121A0EA2-F0D0-604E-89EB-694BC4970B1A}">
      <dsp:nvSpPr>
        <dsp:cNvPr id="0" name=""/>
        <dsp:cNvSpPr/>
      </dsp:nvSpPr>
      <dsp:spPr>
        <a:xfrm>
          <a:off x="0" y="1351768"/>
          <a:ext cx="5036243" cy="1099800"/>
        </a:xfrm>
        <a:prstGeom prst="roundRect">
          <a:avLst/>
        </a:prstGeom>
        <a:solidFill>
          <a:schemeClr val="accent2">
            <a:hueOff val="-9280272"/>
            <a:satOff val="-176"/>
            <a:lumOff val="-2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Decision tree pros:</a:t>
          </a:r>
        </a:p>
      </dsp:txBody>
      <dsp:txXfrm>
        <a:off x="53688" y="1405456"/>
        <a:ext cx="4928867" cy="992424"/>
      </dsp:txXfrm>
    </dsp:sp>
    <dsp:sp modelId="{755A1DB4-69CA-FB49-BB4D-25C0EDDA6F8A}">
      <dsp:nvSpPr>
        <dsp:cNvPr id="0" name=""/>
        <dsp:cNvSpPr/>
      </dsp:nvSpPr>
      <dsp:spPr>
        <a:xfrm>
          <a:off x="0" y="2451569"/>
          <a:ext cx="5036243"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90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Easy to understand results</a:t>
          </a:r>
        </a:p>
        <a:p>
          <a:pPr marL="171450" lvl="1" indent="-171450" algn="l" defTabSz="711200">
            <a:lnSpc>
              <a:spcPct val="90000"/>
            </a:lnSpc>
            <a:spcBef>
              <a:spcPct val="0"/>
            </a:spcBef>
            <a:spcAft>
              <a:spcPct val="20000"/>
            </a:spcAft>
            <a:buChar char="•"/>
          </a:pPr>
          <a:r>
            <a:rPr lang="en-US" sz="1600" kern="1200"/>
            <a:t>Can be visualized</a:t>
          </a:r>
        </a:p>
        <a:p>
          <a:pPr marL="171450" lvl="1" indent="-171450" algn="l" defTabSz="711200">
            <a:lnSpc>
              <a:spcPct val="90000"/>
            </a:lnSpc>
            <a:spcBef>
              <a:spcPct val="0"/>
            </a:spcBef>
            <a:spcAft>
              <a:spcPct val="20000"/>
            </a:spcAft>
            <a:buChar char="•"/>
          </a:pPr>
          <a:r>
            <a:rPr lang="en-US" sz="1600" kern="1200"/>
            <a:t>Can use categorical and numeric variables</a:t>
          </a:r>
        </a:p>
      </dsp:txBody>
      <dsp:txXfrm>
        <a:off x="0" y="2451569"/>
        <a:ext cx="5036243" cy="828000"/>
      </dsp:txXfrm>
    </dsp:sp>
    <dsp:sp modelId="{7A70CF74-9D28-B047-8B62-3024D6F06731}">
      <dsp:nvSpPr>
        <dsp:cNvPr id="0" name=""/>
        <dsp:cNvSpPr/>
      </dsp:nvSpPr>
      <dsp:spPr>
        <a:xfrm>
          <a:off x="0" y="3279569"/>
          <a:ext cx="5036243" cy="1099800"/>
        </a:xfrm>
        <a:prstGeom prst="roundRect">
          <a:avLst/>
        </a:prstGeom>
        <a:solidFill>
          <a:schemeClr val="accent2">
            <a:hueOff val="-18560544"/>
            <a:satOff val="-352"/>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Decision tree cons:</a:t>
          </a:r>
        </a:p>
      </dsp:txBody>
      <dsp:txXfrm>
        <a:off x="53688" y="3333257"/>
        <a:ext cx="4928867" cy="992424"/>
      </dsp:txXfrm>
    </dsp:sp>
    <dsp:sp modelId="{4FD7C7E1-0BCD-A84B-9E03-52AB702D8D5C}">
      <dsp:nvSpPr>
        <dsp:cNvPr id="0" name=""/>
        <dsp:cNvSpPr/>
      </dsp:nvSpPr>
      <dsp:spPr>
        <a:xfrm>
          <a:off x="0" y="4379369"/>
          <a:ext cx="5036243" cy="76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90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Can overfit data easily (must be validated on a test set)</a:t>
          </a:r>
        </a:p>
        <a:p>
          <a:pPr marL="171450" lvl="1" indent="-171450" algn="l" defTabSz="711200">
            <a:lnSpc>
              <a:spcPct val="90000"/>
            </a:lnSpc>
            <a:spcBef>
              <a:spcPct val="0"/>
            </a:spcBef>
            <a:spcAft>
              <a:spcPct val="20000"/>
            </a:spcAft>
            <a:buChar char="•"/>
          </a:pPr>
          <a:r>
            <a:rPr lang="en-US" sz="1600" kern="1200"/>
            <a:t>Unbalanced classes can create biased outcomes</a:t>
          </a:r>
        </a:p>
      </dsp:txBody>
      <dsp:txXfrm>
        <a:off x="0" y="4379369"/>
        <a:ext cx="5036243" cy="7658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6FD82-65C4-B940-BCCC-FF520CDFC2D4}">
      <dsp:nvSpPr>
        <dsp:cNvPr id="0" name=""/>
        <dsp:cNvSpPr/>
      </dsp:nvSpPr>
      <dsp:spPr>
        <a:xfrm>
          <a:off x="0" y="281391"/>
          <a:ext cx="5400858" cy="819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 started out with over 167,000 rows of 26 features</a:t>
          </a:r>
        </a:p>
      </dsp:txBody>
      <dsp:txXfrm>
        <a:off x="39996" y="321387"/>
        <a:ext cx="5320866" cy="739339"/>
      </dsp:txXfrm>
    </dsp:sp>
    <dsp:sp modelId="{4A7F1A43-8460-FD40-978E-D4FFC5056435}">
      <dsp:nvSpPr>
        <dsp:cNvPr id="0" name=""/>
        <dsp:cNvSpPr/>
      </dsp:nvSpPr>
      <dsp:spPr>
        <a:xfrm>
          <a:off x="0" y="1143922"/>
          <a:ext cx="5400858" cy="819331"/>
        </a:xfrm>
        <a:prstGeom prst="roundRect">
          <a:avLst/>
        </a:prstGeom>
        <a:solidFill>
          <a:schemeClr val="accent2">
            <a:hueOff val="-4640136"/>
            <a:satOff val="-88"/>
            <a:lumOff val="-13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All features were encoded as characters, so I formatted all accordingly (dates, numeric)</a:t>
          </a:r>
        </a:p>
      </dsp:txBody>
      <dsp:txXfrm>
        <a:off x="39996" y="1183918"/>
        <a:ext cx="5320866" cy="739339"/>
      </dsp:txXfrm>
    </dsp:sp>
    <dsp:sp modelId="{1324F45B-E812-FB46-A330-F32E9E1FC24B}">
      <dsp:nvSpPr>
        <dsp:cNvPr id="0" name=""/>
        <dsp:cNvSpPr/>
      </dsp:nvSpPr>
      <dsp:spPr>
        <a:xfrm>
          <a:off x="0" y="2006454"/>
          <a:ext cx="5400858" cy="819331"/>
        </a:xfrm>
        <a:prstGeom prst="roundRect">
          <a:avLst/>
        </a:prstGeom>
        <a:solidFill>
          <a:schemeClr val="accent2">
            <a:hueOff val="-9280272"/>
            <a:satOff val="-176"/>
            <a:lumOff val="-2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Some units were inconsistent</a:t>
          </a:r>
        </a:p>
      </dsp:txBody>
      <dsp:txXfrm>
        <a:off x="39996" y="2046450"/>
        <a:ext cx="5320866" cy="739339"/>
      </dsp:txXfrm>
    </dsp:sp>
    <dsp:sp modelId="{170FA416-4578-B247-8CB2-7BEFD1C9915E}">
      <dsp:nvSpPr>
        <dsp:cNvPr id="0" name=""/>
        <dsp:cNvSpPr/>
      </dsp:nvSpPr>
      <dsp:spPr>
        <a:xfrm>
          <a:off x="0" y="2825785"/>
          <a:ext cx="5400858" cy="915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77"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A variable called </a:t>
          </a:r>
          <a:r>
            <a:rPr lang="en-US" sz="1200" kern="1200" dirty="0" err="1"/>
            <a:t>paid_wage</a:t>
          </a:r>
          <a:r>
            <a:rPr lang="en-US" sz="1200" kern="1200" dirty="0"/>
            <a:t> was also given with </a:t>
          </a:r>
          <a:r>
            <a:rPr lang="en-US" sz="1200" kern="1200" dirty="0" err="1"/>
            <a:t>paid_wage_units</a:t>
          </a:r>
          <a:r>
            <a:rPr lang="en-US" sz="1200" kern="1200" dirty="0"/>
            <a:t>, meaning that some salaries were given as an hourly or </a:t>
          </a:r>
          <a:r>
            <a:rPr lang="en-US" sz="1200" kern="1200" dirty="0" err="1"/>
            <a:t>dayly</a:t>
          </a:r>
          <a:r>
            <a:rPr lang="en-US" sz="1200" kern="1200" dirty="0"/>
            <a:t> wage, some as a weekly or biweekly, and some as a yearly salary</a:t>
          </a:r>
        </a:p>
        <a:p>
          <a:pPr marL="114300" lvl="1" indent="-114300" algn="l" defTabSz="533400">
            <a:lnSpc>
              <a:spcPct val="90000"/>
            </a:lnSpc>
            <a:spcBef>
              <a:spcPct val="0"/>
            </a:spcBef>
            <a:spcAft>
              <a:spcPct val="20000"/>
            </a:spcAft>
            <a:buChar char="•"/>
          </a:pPr>
          <a:r>
            <a:rPr lang="en-US" sz="1200" kern="1200" dirty="0"/>
            <a:t>I standardized them all and converted that information into a new variable called </a:t>
          </a:r>
          <a:r>
            <a:rPr lang="en-US" sz="1200" kern="1200" dirty="0" err="1"/>
            <a:t>calculated_paid_wage_py</a:t>
          </a:r>
          <a:endParaRPr lang="en-US" sz="1200" kern="1200" dirty="0"/>
        </a:p>
      </dsp:txBody>
      <dsp:txXfrm>
        <a:off x="0" y="2825785"/>
        <a:ext cx="5400858" cy="915975"/>
      </dsp:txXfrm>
    </dsp:sp>
    <dsp:sp modelId="{B6126D12-36E4-5048-9483-B6F84F6EDBB9}">
      <dsp:nvSpPr>
        <dsp:cNvPr id="0" name=""/>
        <dsp:cNvSpPr/>
      </dsp:nvSpPr>
      <dsp:spPr>
        <a:xfrm>
          <a:off x="0" y="3741760"/>
          <a:ext cx="5400858" cy="819331"/>
        </a:xfrm>
        <a:prstGeom prst="roundRect">
          <a:avLst/>
        </a:prstGeom>
        <a:solidFill>
          <a:schemeClr val="accent2">
            <a:hueOff val="-13920408"/>
            <a:satOff val="-264"/>
            <a:lumOff val="-39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Status were inconsistently categorized (certified-withdrawn, certified-expired, etc.) so I changed all statuses as either certified or denied, depending on their main category.</a:t>
          </a:r>
        </a:p>
      </dsp:txBody>
      <dsp:txXfrm>
        <a:off x="39996" y="3781756"/>
        <a:ext cx="5320866" cy="739339"/>
      </dsp:txXfrm>
    </dsp:sp>
    <dsp:sp modelId="{0F7B67BD-EA7A-0E41-9DA6-DA7C5C6F8950}">
      <dsp:nvSpPr>
        <dsp:cNvPr id="0" name=""/>
        <dsp:cNvSpPr/>
      </dsp:nvSpPr>
      <dsp:spPr>
        <a:xfrm>
          <a:off x="0" y="4604292"/>
          <a:ext cx="5400858" cy="819331"/>
        </a:xfrm>
        <a:prstGeom prst="roundRect">
          <a:avLst/>
        </a:prstGeom>
        <a:solidFill>
          <a:schemeClr val="accent2">
            <a:hueOff val="-18560544"/>
            <a:satOff val="-352"/>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 converted remaining character features into factors so that R could deal with them</a:t>
          </a:r>
        </a:p>
      </dsp:txBody>
      <dsp:txXfrm>
        <a:off x="39996" y="4644288"/>
        <a:ext cx="5320866" cy="7393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9714E-EB05-AC4D-B77D-3768AC2D1A6F}">
      <dsp:nvSpPr>
        <dsp:cNvPr id="0" name=""/>
        <dsp:cNvSpPr/>
      </dsp:nvSpPr>
      <dsp:spPr>
        <a:xfrm>
          <a:off x="0" y="294420"/>
          <a:ext cx="5826934" cy="23253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Future work on this topic might utilize date variables given in this dataset (or others like it) to analyze this with the use of time series analysis</a:t>
          </a:r>
        </a:p>
      </dsp:txBody>
      <dsp:txXfrm>
        <a:off x="113515" y="407935"/>
        <a:ext cx="5599904" cy="2098345"/>
      </dsp:txXfrm>
    </dsp:sp>
    <dsp:sp modelId="{A9CAE894-6503-014F-899C-24C11E1440E7}">
      <dsp:nvSpPr>
        <dsp:cNvPr id="0" name=""/>
        <dsp:cNvSpPr/>
      </dsp:nvSpPr>
      <dsp:spPr>
        <a:xfrm>
          <a:off x="0" y="2677396"/>
          <a:ext cx="5826934" cy="2325375"/>
        </a:xfrm>
        <a:prstGeom prst="roundRect">
          <a:avLst/>
        </a:prstGeom>
        <a:solidFill>
          <a:schemeClr val="accent2">
            <a:hueOff val="-18560544"/>
            <a:satOff val="-352"/>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Though there was no work with analyzing why each feature impacted application status, models like this one could influence social justice work or immigration reform my drawing attention to disparities in immigration from certain countries or by people of specific educational or ethnic backgrounds</a:t>
          </a:r>
        </a:p>
      </dsp:txBody>
      <dsp:txXfrm>
        <a:off x="113515" y="2790911"/>
        <a:ext cx="5599904" cy="209834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4/19/22</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3038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4/19/22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28546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4/19/22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4039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4/19/22</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536219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4/19/22</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4161264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4/19/22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72234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4/19/22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9331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4/19/22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8937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4/19/22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7402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4/19/22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28263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4/19/22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49131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4/19/22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401305720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seescoto/cds403_term_project" TargetMode="Externa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59D62B-F0CA-FF3D-071C-67B6445781C0}"/>
              </a:ext>
            </a:extLst>
          </p:cNvPr>
          <p:cNvSpPr>
            <a:spLocks noGrp="1"/>
          </p:cNvSpPr>
          <p:nvPr>
            <p:ph type="ctrTitle"/>
          </p:nvPr>
        </p:nvSpPr>
        <p:spPr>
          <a:xfrm>
            <a:off x="847726" y="565603"/>
            <a:ext cx="3910046" cy="2944360"/>
          </a:xfrm>
        </p:spPr>
        <p:txBody>
          <a:bodyPr>
            <a:normAutofit/>
          </a:bodyPr>
          <a:lstStyle/>
          <a:p>
            <a:r>
              <a:rPr lang="en-US" sz="4800"/>
              <a:t>Predicting Visa Application Status</a:t>
            </a:r>
          </a:p>
        </p:txBody>
      </p:sp>
      <p:sp>
        <p:nvSpPr>
          <p:cNvPr id="3" name="Subtitle 2">
            <a:extLst>
              <a:ext uri="{FF2B5EF4-FFF2-40B4-BE49-F238E27FC236}">
                <a16:creationId xmlns:a16="http://schemas.microsoft.com/office/drawing/2014/main" id="{453B8299-6CAA-9B40-61FE-A0E1A25304BE}"/>
              </a:ext>
            </a:extLst>
          </p:cNvPr>
          <p:cNvSpPr>
            <a:spLocks noGrp="1"/>
          </p:cNvSpPr>
          <p:nvPr>
            <p:ph type="subTitle" idx="1"/>
          </p:nvPr>
        </p:nvSpPr>
        <p:spPr>
          <a:xfrm>
            <a:off x="847726" y="3602038"/>
            <a:ext cx="3910046" cy="2666800"/>
          </a:xfrm>
        </p:spPr>
        <p:txBody>
          <a:bodyPr>
            <a:normAutofit/>
          </a:bodyPr>
          <a:lstStyle/>
          <a:p>
            <a:r>
              <a:rPr lang="en-US"/>
              <a:t>Term Project, CDS 403: Sofia Escoto</a:t>
            </a:r>
          </a:p>
        </p:txBody>
      </p:sp>
      <p:grpSp>
        <p:nvGrpSpPr>
          <p:cNvPr id="75" name="Group 74">
            <a:extLst>
              <a:ext uri="{FF2B5EF4-FFF2-40B4-BE49-F238E27FC236}">
                <a16:creationId xmlns:a16="http://schemas.microsoft.com/office/drawing/2014/main" id="{9308B441-A18B-47F7-8F23-71A2D2ED35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8579" y="-6437"/>
            <a:ext cx="6403756" cy="6864437"/>
            <a:chOff x="5168579" y="-6437"/>
            <a:chExt cx="6403756" cy="6864437"/>
          </a:xfrm>
        </p:grpSpPr>
        <p:cxnSp>
          <p:nvCxnSpPr>
            <p:cNvPr id="76" name="Straight Connector 75">
              <a:extLst>
                <a:ext uri="{FF2B5EF4-FFF2-40B4-BE49-F238E27FC236}">
                  <a16:creationId xmlns:a16="http://schemas.microsoft.com/office/drawing/2014/main" id="{29F5E907-7127-4935-95AE-94C3D5EF4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337560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11E0718-E759-4B91-ACEE-E912EF891D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8362244" y="565603"/>
              <a:ext cx="0" cy="569704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404F60B-CE9D-441D-8BDB-BC5C3DD7A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857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34367EB-8ECC-4CD8-A3E3-56DFFD051A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1026" name="Picture 2" descr="DEI Toolkit: Immigration Status – AAUW : Empowering Women Since 1881">
            <a:extLst>
              <a:ext uri="{FF2B5EF4-FFF2-40B4-BE49-F238E27FC236}">
                <a16:creationId xmlns:a16="http://schemas.microsoft.com/office/drawing/2014/main" id="{24E06B55-2762-B91B-E1DD-7AC2E4CFA4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5744"/>
          <a:stretch/>
        </p:blipFill>
        <p:spPr bwMode="auto">
          <a:xfrm>
            <a:off x="5352373" y="1150838"/>
            <a:ext cx="6071687" cy="4449535"/>
          </a:xfrm>
          <a:custGeom>
            <a:avLst/>
            <a:gdLst/>
            <a:ahLst/>
            <a:cxnLst/>
            <a:rect l="l" t="t" r="r" b="b"/>
            <a:pathLst>
              <a:path w="6391928" h="4660591">
                <a:moveTo>
                  <a:pt x="2329728" y="0"/>
                </a:moveTo>
                <a:lnTo>
                  <a:pt x="2398607" y="0"/>
                </a:lnTo>
                <a:lnTo>
                  <a:pt x="3158515" y="0"/>
                </a:lnTo>
                <a:lnTo>
                  <a:pt x="3993320" y="0"/>
                </a:lnTo>
                <a:lnTo>
                  <a:pt x="4062199" y="0"/>
                </a:lnTo>
                <a:cubicBezTo>
                  <a:pt x="5348874" y="0"/>
                  <a:pt x="6391928" y="1043309"/>
                  <a:pt x="6391928" y="2330293"/>
                </a:cubicBezTo>
                <a:cubicBezTo>
                  <a:pt x="6391928" y="3617285"/>
                  <a:pt x="5348874" y="4660591"/>
                  <a:pt x="4062199" y="4660591"/>
                </a:cubicBezTo>
                <a:lnTo>
                  <a:pt x="3993320" y="4660591"/>
                </a:lnTo>
                <a:lnTo>
                  <a:pt x="3233415" y="4660591"/>
                </a:lnTo>
                <a:lnTo>
                  <a:pt x="2398607" y="4660591"/>
                </a:lnTo>
                <a:lnTo>
                  <a:pt x="2329728" y="4660591"/>
                </a:lnTo>
                <a:cubicBezTo>
                  <a:pt x="1043053" y="4660591"/>
                  <a:pt x="0" y="3617281"/>
                  <a:pt x="0" y="2330297"/>
                </a:cubicBezTo>
                <a:cubicBezTo>
                  <a:pt x="0" y="1043306"/>
                  <a:pt x="1043053" y="0"/>
                  <a:pt x="2329728" y="0"/>
                </a:cubicBezTo>
                <a:close/>
              </a:path>
            </a:pathLst>
          </a:custGeom>
          <a:noFill/>
          <a:ln w="12700">
            <a:solidFill>
              <a:schemeClr val="accent4"/>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47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6EDBC9C2-2A39-44A2-9D95-D1DE9E2B12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32" name="Straight Connector 31">
              <a:extLst>
                <a:ext uri="{FF2B5EF4-FFF2-40B4-BE49-F238E27FC236}">
                  <a16:creationId xmlns:a16="http://schemas.microsoft.com/office/drawing/2014/main" id="{793379BC-3088-4AE8-8EF7-59370D7EB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41DE74C-25AE-4959-99D5-0A77F1DFC8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D9235EF-4E81-496D-ADA8-13EED901E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241A77-6415-454C-B86E-F42A280267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F9ACB88-225F-63C2-E6B2-BD1B985F20A5}"/>
              </a:ext>
            </a:extLst>
          </p:cNvPr>
          <p:cNvSpPr>
            <a:spLocks noGrp="1"/>
          </p:cNvSpPr>
          <p:nvPr>
            <p:ph type="title"/>
          </p:nvPr>
        </p:nvSpPr>
        <p:spPr>
          <a:xfrm>
            <a:off x="838200" y="727323"/>
            <a:ext cx="4933950" cy="1596291"/>
          </a:xfrm>
        </p:spPr>
        <p:txBody>
          <a:bodyPr>
            <a:normAutofit/>
          </a:bodyPr>
          <a:lstStyle/>
          <a:p>
            <a:r>
              <a:rPr lang="en-US" dirty="0"/>
              <a:t>Evaluating my boosted model</a:t>
            </a:r>
          </a:p>
        </p:txBody>
      </p:sp>
      <p:sp>
        <p:nvSpPr>
          <p:cNvPr id="9" name="Content Placeholder 8">
            <a:extLst>
              <a:ext uri="{FF2B5EF4-FFF2-40B4-BE49-F238E27FC236}">
                <a16:creationId xmlns:a16="http://schemas.microsoft.com/office/drawing/2014/main" id="{438B5FDA-632D-DB8B-D7DA-2DD22D2DCB56}"/>
              </a:ext>
            </a:extLst>
          </p:cNvPr>
          <p:cNvSpPr>
            <a:spLocks noGrp="1"/>
          </p:cNvSpPr>
          <p:nvPr>
            <p:ph idx="1"/>
          </p:nvPr>
        </p:nvSpPr>
        <p:spPr>
          <a:xfrm>
            <a:off x="838200" y="2434196"/>
            <a:ext cx="4933950" cy="3430575"/>
          </a:xfrm>
        </p:spPr>
        <p:txBody>
          <a:bodyPr>
            <a:normAutofit/>
          </a:bodyPr>
          <a:lstStyle/>
          <a:p>
            <a:r>
              <a:rPr lang="en-US" dirty="0"/>
              <a:t>When my boosted model was used on my test set I got an overall accuracy of 91%</a:t>
            </a:r>
          </a:p>
          <a:p>
            <a:r>
              <a:rPr lang="en-US" dirty="0"/>
              <a:t>Though the specificity was lower than the sensitivity meaning there were more true positives than true negatives, I counted this as a success</a:t>
            </a:r>
          </a:p>
        </p:txBody>
      </p:sp>
      <p:cxnSp>
        <p:nvCxnSpPr>
          <p:cNvPr id="37" name="Straight Connector 36">
            <a:extLst>
              <a:ext uri="{FF2B5EF4-FFF2-40B4-BE49-F238E27FC236}">
                <a16:creationId xmlns:a16="http://schemas.microsoft.com/office/drawing/2014/main" id="{E32B0B7D-C67A-4103-B2F0-ACE40BD56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091410" y="574154"/>
            <a:ext cx="4590" cy="56938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EAFB2134-3B33-8576-2084-9D571DF8DED6}"/>
              </a:ext>
            </a:extLst>
          </p:cNvPr>
          <p:cNvPicPr>
            <a:picLocks noChangeAspect="1"/>
          </p:cNvPicPr>
          <p:nvPr/>
        </p:nvPicPr>
        <p:blipFill>
          <a:blip r:embed="rId2"/>
          <a:stretch>
            <a:fillRect/>
          </a:stretch>
        </p:blipFill>
        <p:spPr>
          <a:xfrm>
            <a:off x="6772687" y="868081"/>
            <a:ext cx="4109313" cy="5120640"/>
          </a:xfrm>
          <a:prstGeom prst="rect">
            <a:avLst/>
          </a:prstGeom>
        </p:spPr>
      </p:pic>
    </p:spTree>
    <p:extLst>
      <p:ext uri="{BB962C8B-B14F-4D97-AF65-F5344CB8AC3E}">
        <p14:creationId xmlns:p14="http://schemas.microsoft.com/office/powerpoint/2010/main" val="360367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BD71A8-0A7C-B494-B228-8F201A6C0C85}"/>
              </a:ext>
            </a:extLst>
          </p:cNvPr>
          <p:cNvSpPr>
            <a:spLocks noGrp="1"/>
          </p:cNvSpPr>
          <p:nvPr>
            <p:ph type="title"/>
          </p:nvPr>
        </p:nvSpPr>
        <p:spPr>
          <a:xfrm>
            <a:off x="838201" y="581265"/>
            <a:ext cx="4114800" cy="5695398"/>
          </a:xfrm>
        </p:spPr>
        <p:txBody>
          <a:bodyPr anchor="ctr">
            <a:normAutofit/>
          </a:bodyPr>
          <a:lstStyle/>
          <a:p>
            <a:r>
              <a:rPr lang="en-US" sz="5200"/>
              <a:t>Future work</a:t>
            </a:r>
          </a:p>
        </p:txBody>
      </p:sp>
      <p:sp>
        <p:nvSpPr>
          <p:cNvPr id="13" name="Rectangle 12">
            <a:extLst>
              <a:ext uri="{FF2B5EF4-FFF2-40B4-BE49-F238E27FC236}">
                <a16:creationId xmlns:a16="http://schemas.microsoft.com/office/drawing/2014/main" id="{9346307A-DFE3-4A97-B2EE-5D57DF413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6275" y="577406"/>
            <a:ext cx="6391931" cy="569539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C277446-D71D-4C19-A013-95073D31A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6455" y="-6437"/>
            <a:ext cx="6405880" cy="6864437"/>
            <a:chOff x="5166455" y="-6437"/>
            <a:chExt cx="6405880" cy="6864437"/>
          </a:xfrm>
        </p:grpSpPr>
        <p:cxnSp>
          <p:nvCxnSpPr>
            <p:cNvPr id="16" name="Straight Connector 15">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645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57BAF9-1A72-414E-8B1A-C58B353F11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FCD6AB-4E6B-4F74-94C0-C14654F99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ACE27A11-69A2-74B6-4339-E7F982099E9D}"/>
              </a:ext>
            </a:extLst>
          </p:cNvPr>
          <p:cNvGraphicFramePr>
            <a:graphicFrameLocks noGrp="1"/>
          </p:cNvGraphicFramePr>
          <p:nvPr>
            <p:ph idx="1"/>
            <p:extLst>
              <p:ext uri="{D42A27DB-BD31-4B8C-83A1-F6EECF244321}">
                <p14:modId xmlns:p14="http://schemas.microsoft.com/office/powerpoint/2010/main" val="3543109859"/>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8024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0" name="Rectangle 19">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3D9462-9F37-A94F-833E-F0DE2FA5D7DE}"/>
              </a:ext>
            </a:extLst>
          </p:cNvPr>
          <p:cNvSpPr>
            <a:spLocks noGrp="1"/>
          </p:cNvSpPr>
          <p:nvPr>
            <p:ph type="title"/>
          </p:nvPr>
        </p:nvSpPr>
        <p:spPr>
          <a:xfrm>
            <a:off x="847725" y="1122363"/>
            <a:ext cx="5248275" cy="2387600"/>
          </a:xfrm>
        </p:spPr>
        <p:txBody>
          <a:bodyPr vert="horz" lIns="91440" tIns="45720" rIns="91440" bIns="45720" rtlCol="0" anchor="b">
            <a:normAutofit/>
          </a:bodyPr>
          <a:lstStyle/>
          <a:p>
            <a:r>
              <a:rPr lang="en-US" sz="5200"/>
              <a:t>Questions?</a:t>
            </a:r>
          </a:p>
        </p:txBody>
      </p:sp>
      <p:grpSp>
        <p:nvGrpSpPr>
          <p:cNvPr id="24" name="Group 23">
            <a:extLst>
              <a:ext uri="{FF2B5EF4-FFF2-40B4-BE49-F238E27FC236}">
                <a16:creationId xmlns:a16="http://schemas.microsoft.com/office/drawing/2014/main" id="{E2877465-4E5B-42CA-83C4-62F511F139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25" name="Straight Connector 24">
              <a:extLst>
                <a:ext uri="{FF2B5EF4-FFF2-40B4-BE49-F238E27FC236}">
                  <a16:creationId xmlns:a16="http://schemas.microsoft.com/office/drawing/2014/main" id="{29F5E907-7127-4935-95AE-94C3D5EF4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338969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CB32E89E-9E02-412F-A1A5-9E89BB68C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838439" y="579694"/>
              <a:ext cx="3312159" cy="5689511"/>
            </a:xfrm>
            <a:custGeom>
              <a:avLst/>
              <a:gdLst>
                <a:gd name="connsiteX0" fmla="*/ 1700213 w 3400426"/>
                <a:gd name="connsiteY0" fmla="*/ 5841130 h 5841130"/>
                <a:gd name="connsiteX1" fmla="*/ 0 w 3400426"/>
                <a:gd name="connsiteY1" fmla="*/ 4140917 h 5841130"/>
                <a:gd name="connsiteX2" fmla="*/ 0 w 3400426"/>
                <a:gd name="connsiteY2" fmla="*/ 3536080 h 5841130"/>
                <a:gd name="connsiteX3" fmla="*/ 0 w 3400426"/>
                <a:gd name="connsiteY3" fmla="*/ 3536080 h 5841130"/>
                <a:gd name="connsiteX4" fmla="*/ 0 w 3400426"/>
                <a:gd name="connsiteY4" fmla="*/ 1700213 h 5841130"/>
                <a:gd name="connsiteX5" fmla="*/ 1700213 w 3400426"/>
                <a:gd name="connsiteY5" fmla="*/ 0 h 5841130"/>
                <a:gd name="connsiteX6" fmla="*/ 3400426 w 3400426"/>
                <a:gd name="connsiteY6" fmla="*/ 1700213 h 5841130"/>
                <a:gd name="connsiteX7" fmla="*/ 3400426 w 3400426"/>
                <a:gd name="connsiteY7" fmla="*/ 2305050 h 5841130"/>
                <a:gd name="connsiteX8" fmla="*/ 3400426 w 3400426"/>
                <a:gd name="connsiteY8" fmla="*/ 2305050 h 5841130"/>
                <a:gd name="connsiteX9" fmla="*/ 3400426 w 3400426"/>
                <a:gd name="connsiteY9" fmla="*/ 4140917 h 5841130"/>
                <a:gd name="connsiteX10" fmla="*/ 1700213 w 3400426"/>
                <a:gd name="connsiteY10" fmla="*/ 5841130 h 584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00426" h="5841130">
                  <a:moveTo>
                    <a:pt x="1700213" y="5841130"/>
                  </a:moveTo>
                  <a:cubicBezTo>
                    <a:pt x="761211" y="5841130"/>
                    <a:pt x="0" y="5079919"/>
                    <a:pt x="0" y="4140917"/>
                  </a:cubicBezTo>
                  <a:lnTo>
                    <a:pt x="0" y="3536080"/>
                  </a:lnTo>
                  <a:lnTo>
                    <a:pt x="0" y="3536080"/>
                  </a:lnTo>
                  <a:lnTo>
                    <a:pt x="0" y="1700213"/>
                  </a:lnTo>
                  <a:cubicBezTo>
                    <a:pt x="0" y="761211"/>
                    <a:pt x="761211" y="0"/>
                    <a:pt x="1700213" y="0"/>
                  </a:cubicBezTo>
                  <a:cubicBezTo>
                    <a:pt x="2639215" y="0"/>
                    <a:pt x="3400426" y="761211"/>
                    <a:pt x="3400426" y="1700213"/>
                  </a:cubicBezTo>
                  <a:lnTo>
                    <a:pt x="3400426" y="2305050"/>
                  </a:lnTo>
                  <a:lnTo>
                    <a:pt x="3400426" y="2305050"/>
                  </a:lnTo>
                  <a:lnTo>
                    <a:pt x="3400426" y="4140917"/>
                  </a:lnTo>
                  <a:cubicBezTo>
                    <a:pt x="3400426" y="5079919"/>
                    <a:pt x="2639215" y="5841130"/>
                    <a:pt x="1700213" y="5841130"/>
                  </a:cubicBezTo>
                  <a:close/>
                </a:path>
              </a:pathLst>
            </a:cu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9" name="Straight Connector 28">
              <a:extLst>
                <a:ext uri="{FF2B5EF4-FFF2-40B4-BE49-F238E27FC236}">
                  <a16:creationId xmlns:a16="http://schemas.microsoft.com/office/drawing/2014/main" id="{FD01D54C-5EEF-4150-B5BA-95ED4660C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896B64D-1E41-49E8-871B-78130E959A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7" name="Graphic 6" descr="Question mark">
            <a:extLst>
              <a:ext uri="{FF2B5EF4-FFF2-40B4-BE49-F238E27FC236}">
                <a16:creationId xmlns:a16="http://schemas.microsoft.com/office/drawing/2014/main" id="{3D4809FF-3F68-9D0B-8734-8D86F23BEC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30819" y="2038643"/>
            <a:ext cx="2919854" cy="2919854"/>
          </a:xfrm>
          <a:prstGeom prst="rect">
            <a:avLst/>
          </a:prstGeom>
        </p:spPr>
      </p:pic>
    </p:spTree>
    <p:extLst>
      <p:ext uri="{BB962C8B-B14F-4D97-AF65-F5344CB8AC3E}">
        <p14:creationId xmlns:p14="http://schemas.microsoft.com/office/powerpoint/2010/main" val="296759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29">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31">
            <a:extLst>
              <a:ext uri="{FF2B5EF4-FFF2-40B4-BE49-F238E27FC236}">
                <a16:creationId xmlns:a16="http://schemas.microsoft.com/office/drawing/2014/main" id="{6EDBC9C2-2A39-44A2-9D95-D1DE9E2B12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33" name="Straight Connector 32">
              <a:extLst>
                <a:ext uri="{FF2B5EF4-FFF2-40B4-BE49-F238E27FC236}">
                  <a16:creationId xmlns:a16="http://schemas.microsoft.com/office/drawing/2014/main" id="{793379BC-3088-4AE8-8EF7-59370D7EB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1DE74C-25AE-4959-99D5-0A77F1DFC8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D9235EF-4E81-496D-ADA8-13EED901E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7241A77-6415-454C-B86E-F42A280267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EE3871-2E34-76AE-6B3D-0D37C583D9E4}"/>
              </a:ext>
            </a:extLst>
          </p:cNvPr>
          <p:cNvSpPr>
            <a:spLocks noGrp="1"/>
          </p:cNvSpPr>
          <p:nvPr>
            <p:ph type="title"/>
          </p:nvPr>
        </p:nvSpPr>
        <p:spPr>
          <a:xfrm>
            <a:off x="838200" y="727323"/>
            <a:ext cx="4933950" cy="1596291"/>
          </a:xfrm>
        </p:spPr>
        <p:txBody>
          <a:bodyPr vert="horz" lIns="91440" tIns="45720" rIns="91440" bIns="45720" rtlCol="0">
            <a:normAutofit/>
          </a:bodyPr>
          <a:lstStyle/>
          <a:p>
            <a:r>
              <a:rPr lang="en-US" dirty="0"/>
              <a:t>The end </a:t>
            </a:r>
            <a:r>
              <a:rPr lang="en-US" dirty="0">
                <a:sym typeface="Wingdings" pitchFamily="2" charset="2"/>
              </a:rPr>
              <a:t> </a:t>
            </a:r>
            <a:endParaRPr lang="en-US" dirty="0"/>
          </a:p>
        </p:txBody>
      </p:sp>
      <p:sp>
        <p:nvSpPr>
          <p:cNvPr id="3" name="Content Placeholder 2">
            <a:extLst>
              <a:ext uri="{FF2B5EF4-FFF2-40B4-BE49-F238E27FC236}">
                <a16:creationId xmlns:a16="http://schemas.microsoft.com/office/drawing/2014/main" id="{370A1526-ADF0-F5EB-D516-28F716672634}"/>
              </a:ext>
            </a:extLst>
          </p:cNvPr>
          <p:cNvSpPr>
            <a:spLocks noGrp="1"/>
          </p:cNvSpPr>
          <p:nvPr>
            <p:ph idx="1"/>
          </p:nvPr>
        </p:nvSpPr>
        <p:spPr>
          <a:xfrm>
            <a:off x="838200" y="2434196"/>
            <a:ext cx="4933950" cy="3430575"/>
          </a:xfrm>
        </p:spPr>
        <p:txBody>
          <a:bodyPr vert="horz" lIns="91440" tIns="45720" rIns="91440" bIns="45720" rtlCol="0">
            <a:normAutofit/>
          </a:bodyPr>
          <a:lstStyle/>
          <a:p>
            <a:pPr marL="0" indent="0">
              <a:buNone/>
            </a:pPr>
            <a:r>
              <a:rPr lang="en-US"/>
              <a:t>Data and code available at </a:t>
            </a:r>
            <a:r>
              <a:rPr lang="en-US">
                <a:hlinkClick r:id="rId2">
                  <a:extLst>
                    <a:ext uri="{A12FA001-AC4F-418D-AE19-62706E023703}">
                      <ahyp:hlinkClr xmlns:ahyp="http://schemas.microsoft.com/office/drawing/2018/hyperlinkcolor" val="tx"/>
                    </a:ext>
                  </a:extLst>
                </a:hlinkClick>
              </a:rPr>
              <a:t>github.com/seescoto/cds403_term_project</a:t>
            </a:r>
            <a:endParaRPr lang="en-US"/>
          </a:p>
        </p:txBody>
      </p:sp>
      <p:cxnSp>
        <p:nvCxnSpPr>
          <p:cNvPr id="38" name="Straight Connector 37">
            <a:extLst>
              <a:ext uri="{FF2B5EF4-FFF2-40B4-BE49-F238E27FC236}">
                <a16:creationId xmlns:a16="http://schemas.microsoft.com/office/drawing/2014/main" id="{E32B0B7D-C67A-4103-B2F0-ACE40BD56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091410" y="574154"/>
            <a:ext cx="4590" cy="56938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2" name="Graphic 24" descr="Programmer">
            <a:extLst>
              <a:ext uri="{FF2B5EF4-FFF2-40B4-BE49-F238E27FC236}">
                <a16:creationId xmlns:a16="http://schemas.microsoft.com/office/drawing/2014/main" id="{B52EC855-19FE-8907-10BF-DC46882764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15260" y="1016317"/>
            <a:ext cx="4824168" cy="4824168"/>
          </a:xfrm>
          <a:prstGeom prst="rect">
            <a:avLst/>
          </a:prstGeom>
        </p:spPr>
      </p:pic>
    </p:spTree>
    <p:extLst>
      <p:ext uri="{BB962C8B-B14F-4D97-AF65-F5344CB8AC3E}">
        <p14:creationId xmlns:p14="http://schemas.microsoft.com/office/powerpoint/2010/main" val="102014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C01FB2-6D50-41C9-BE00-29B0F992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0996C2-DAC5-B53B-BD32-712C5A2133DA}"/>
              </a:ext>
            </a:extLst>
          </p:cNvPr>
          <p:cNvSpPr>
            <a:spLocks noGrp="1"/>
          </p:cNvSpPr>
          <p:nvPr>
            <p:ph type="title"/>
          </p:nvPr>
        </p:nvSpPr>
        <p:spPr>
          <a:xfrm>
            <a:off x="838200" y="576491"/>
            <a:ext cx="4276541" cy="5705015"/>
          </a:xfrm>
        </p:spPr>
        <p:txBody>
          <a:bodyPr anchor="ctr">
            <a:normAutofit/>
          </a:bodyPr>
          <a:lstStyle/>
          <a:p>
            <a:r>
              <a:rPr lang="en-US" sz="5200" dirty="0"/>
              <a:t>Overview</a:t>
            </a:r>
          </a:p>
        </p:txBody>
      </p:sp>
      <p:graphicFrame>
        <p:nvGraphicFramePr>
          <p:cNvPr id="5" name="Content Placeholder 2">
            <a:extLst>
              <a:ext uri="{FF2B5EF4-FFF2-40B4-BE49-F238E27FC236}">
                <a16:creationId xmlns:a16="http://schemas.microsoft.com/office/drawing/2014/main" id="{8626BFDC-6402-1B5E-BD80-2C71E9587276}"/>
              </a:ext>
            </a:extLst>
          </p:cNvPr>
          <p:cNvGraphicFramePr>
            <a:graphicFrameLocks noGrp="1"/>
          </p:cNvGraphicFramePr>
          <p:nvPr>
            <p:ph idx="1"/>
            <p:extLst>
              <p:ext uri="{D42A27DB-BD31-4B8C-83A1-F6EECF244321}">
                <p14:modId xmlns:p14="http://schemas.microsoft.com/office/powerpoint/2010/main" val="681006782"/>
              </p:ext>
            </p:extLst>
          </p:nvPr>
        </p:nvGraphicFramePr>
        <p:xfrm>
          <a:off x="6147621" y="576492"/>
          <a:ext cx="5400858" cy="5705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243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2C01FB2-6D50-41C9-BE00-29B0F992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F4981-9790-F022-5DDE-4A0D49215AA6}"/>
              </a:ext>
            </a:extLst>
          </p:cNvPr>
          <p:cNvSpPr>
            <a:spLocks noGrp="1"/>
          </p:cNvSpPr>
          <p:nvPr>
            <p:ph type="title"/>
          </p:nvPr>
        </p:nvSpPr>
        <p:spPr>
          <a:xfrm>
            <a:off x="838200" y="576491"/>
            <a:ext cx="4276541" cy="5705015"/>
          </a:xfrm>
        </p:spPr>
        <p:txBody>
          <a:bodyPr anchor="ctr">
            <a:normAutofit/>
          </a:bodyPr>
          <a:lstStyle/>
          <a:p>
            <a:r>
              <a:rPr lang="en-US" sz="5200"/>
              <a:t>Dataset and Goals</a:t>
            </a:r>
          </a:p>
        </p:txBody>
      </p:sp>
      <p:graphicFrame>
        <p:nvGraphicFramePr>
          <p:cNvPr id="5" name="Content Placeholder 2">
            <a:extLst>
              <a:ext uri="{FF2B5EF4-FFF2-40B4-BE49-F238E27FC236}">
                <a16:creationId xmlns:a16="http://schemas.microsoft.com/office/drawing/2014/main" id="{DBDA503D-61ED-7579-DAB5-524B8427C202}"/>
              </a:ext>
            </a:extLst>
          </p:cNvPr>
          <p:cNvGraphicFramePr>
            <a:graphicFrameLocks noGrp="1"/>
          </p:cNvGraphicFramePr>
          <p:nvPr>
            <p:ph idx="1"/>
            <p:extLst>
              <p:ext uri="{D42A27DB-BD31-4B8C-83A1-F6EECF244321}">
                <p14:modId xmlns:p14="http://schemas.microsoft.com/office/powerpoint/2010/main" val="3988115397"/>
              </p:ext>
            </p:extLst>
          </p:nvPr>
        </p:nvGraphicFramePr>
        <p:xfrm>
          <a:off x="6147621" y="576492"/>
          <a:ext cx="5400858" cy="5705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144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2C01FB2-6D50-41C9-BE00-29B0F992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F4981-9790-F022-5DDE-4A0D49215AA6}"/>
              </a:ext>
            </a:extLst>
          </p:cNvPr>
          <p:cNvSpPr>
            <a:spLocks noGrp="1"/>
          </p:cNvSpPr>
          <p:nvPr>
            <p:ph type="title"/>
          </p:nvPr>
        </p:nvSpPr>
        <p:spPr>
          <a:xfrm>
            <a:off x="838200" y="576491"/>
            <a:ext cx="4276541" cy="5705015"/>
          </a:xfrm>
        </p:spPr>
        <p:txBody>
          <a:bodyPr anchor="ctr">
            <a:normAutofit/>
          </a:bodyPr>
          <a:lstStyle/>
          <a:p>
            <a:r>
              <a:rPr lang="en-US" sz="5200" dirty="0"/>
              <a:t>Choosing a method</a:t>
            </a:r>
          </a:p>
        </p:txBody>
      </p:sp>
      <p:graphicFrame>
        <p:nvGraphicFramePr>
          <p:cNvPr id="12" name="Content Placeholder 2">
            <a:extLst>
              <a:ext uri="{FF2B5EF4-FFF2-40B4-BE49-F238E27FC236}">
                <a16:creationId xmlns:a16="http://schemas.microsoft.com/office/drawing/2014/main" id="{8234DD31-0470-5DEA-32DC-CA04A528F537}"/>
              </a:ext>
            </a:extLst>
          </p:cNvPr>
          <p:cNvGraphicFramePr>
            <a:graphicFrameLocks/>
          </p:cNvGraphicFramePr>
          <p:nvPr>
            <p:extLst>
              <p:ext uri="{D42A27DB-BD31-4B8C-83A1-F6EECF244321}">
                <p14:modId xmlns:p14="http://schemas.microsoft.com/office/powerpoint/2010/main" val="2458871402"/>
              </p:ext>
            </p:extLst>
          </p:nvPr>
        </p:nvGraphicFramePr>
        <p:xfrm>
          <a:off x="6096000" y="941868"/>
          <a:ext cx="5036243" cy="533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16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2C01FB2-6D50-41C9-BE00-29B0F992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ADFB4-1570-7CB6-7A75-E61571007EAD}"/>
              </a:ext>
            </a:extLst>
          </p:cNvPr>
          <p:cNvSpPr>
            <a:spLocks noGrp="1"/>
          </p:cNvSpPr>
          <p:nvPr>
            <p:ph type="title"/>
          </p:nvPr>
        </p:nvSpPr>
        <p:spPr>
          <a:xfrm>
            <a:off x="838200" y="576491"/>
            <a:ext cx="4276541" cy="5705015"/>
          </a:xfrm>
        </p:spPr>
        <p:txBody>
          <a:bodyPr anchor="ctr">
            <a:normAutofit/>
          </a:bodyPr>
          <a:lstStyle/>
          <a:p>
            <a:r>
              <a:rPr lang="en-US" sz="5200"/>
              <a:t>Data loading and cleaning</a:t>
            </a:r>
          </a:p>
        </p:txBody>
      </p:sp>
      <p:graphicFrame>
        <p:nvGraphicFramePr>
          <p:cNvPr id="5" name="Content Placeholder 2">
            <a:extLst>
              <a:ext uri="{FF2B5EF4-FFF2-40B4-BE49-F238E27FC236}">
                <a16:creationId xmlns:a16="http://schemas.microsoft.com/office/drawing/2014/main" id="{EF25C833-504B-D30A-020D-E7472B4922EB}"/>
              </a:ext>
            </a:extLst>
          </p:cNvPr>
          <p:cNvGraphicFramePr>
            <a:graphicFrameLocks noGrp="1"/>
          </p:cNvGraphicFramePr>
          <p:nvPr>
            <p:ph idx="1"/>
            <p:extLst>
              <p:ext uri="{D42A27DB-BD31-4B8C-83A1-F6EECF244321}">
                <p14:modId xmlns:p14="http://schemas.microsoft.com/office/powerpoint/2010/main" val="470076009"/>
              </p:ext>
            </p:extLst>
          </p:nvPr>
        </p:nvGraphicFramePr>
        <p:xfrm>
          <a:off x="6147621" y="576492"/>
          <a:ext cx="5400858" cy="5705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616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DE1C2A4-07AC-4931-BB55-109C585A57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17" name="Straight Connector 16">
              <a:extLst>
                <a:ext uri="{FF2B5EF4-FFF2-40B4-BE49-F238E27FC236}">
                  <a16:creationId xmlns:a16="http://schemas.microsoft.com/office/drawing/2014/main" id="{62F4E679-EE44-4368-A9DB-0885B3833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flipV="1">
              <a:off x="6096000" y="581055"/>
              <a:ext cx="4520" cy="569565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44936CF5-3DDC-44F6-9C3D-659B31F82E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19" name="Straight Connector 18">
                <a:extLst>
                  <a:ext uri="{FF2B5EF4-FFF2-40B4-BE49-F238E27FC236}">
                    <a16:creationId xmlns:a16="http://schemas.microsoft.com/office/drawing/2014/main" id="{8EA52A28-303F-4B8C-A110-BF8EDC1398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C593429-1971-4E78-AAC7-4D8EE5BEC3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FF7FC5C-1A57-437E-9E66-1F9755817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E2A2E1E-5A55-4724-9E05-1EB4F20D2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2D74A7DE-51BD-586C-F96D-383D66152C97}"/>
              </a:ext>
            </a:extLst>
          </p:cNvPr>
          <p:cNvSpPr>
            <a:spLocks noGrp="1"/>
          </p:cNvSpPr>
          <p:nvPr>
            <p:ph type="title"/>
          </p:nvPr>
        </p:nvSpPr>
        <p:spPr>
          <a:xfrm>
            <a:off x="838200" y="780429"/>
            <a:ext cx="4933950" cy="1543185"/>
          </a:xfrm>
        </p:spPr>
        <p:txBody>
          <a:bodyPr>
            <a:normAutofit/>
          </a:bodyPr>
          <a:lstStyle/>
          <a:p>
            <a:r>
              <a:rPr lang="en-US" dirty="0"/>
              <a:t>Balancing classes</a:t>
            </a:r>
          </a:p>
        </p:txBody>
      </p:sp>
      <p:sp>
        <p:nvSpPr>
          <p:cNvPr id="3" name="Content Placeholder 2">
            <a:extLst>
              <a:ext uri="{FF2B5EF4-FFF2-40B4-BE49-F238E27FC236}">
                <a16:creationId xmlns:a16="http://schemas.microsoft.com/office/drawing/2014/main" id="{66684159-A61B-2F6A-60ED-95A9381FD887}"/>
              </a:ext>
            </a:extLst>
          </p:cNvPr>
          <p:cNvSpPr>
            <a:spLocks noGrp="1"/>
          </p:cNvSpPr>
          <p:nvPr>
            <p:ph idx="1"/>
          </p:nvPr>
        </p:nvSpPr>
        <p:spPr>
          <a:xfrm>
            <a:off x="838200" y="2434196"/>
            <a:ext cx="4933950" cy="3430575"/>
          </a:xfrm>
        </p:spPr>
        <p:txBody>
          <a:bodyPr>
            <a:normAutofit/>
          </a:bodyPr>
          <a:lstStyle/>
          <a:p>
            <a:r>
              <a:rPr lang="en-US" dirty="0"/>
              <a:t>Decision trees can be easily swayed by unbalanced classes, which I knew was a problem when I ran a prop table to see my distribution</a:t>
            </a:r>
          </a:p>
          <a:p>
            <a:r>
              <a:rPr lang="en-US" dirty="0"/>
              <a:t>I decided to use the caret package to bootstrap my data, </a:t>
            </a:r>
            <a:r>
              <a:rPr lang="en-US" dirty="0" err="1"/>
              <a:t>upsampling</a:t>
            </a:r>
            <a:r>
              <a:rPr lang="en-US" dirty="0"/>
              <a:t> so that I wouldn’t lose any information but would still end up with balanced classes. </a:t>
            </a:r>
          </a:p>
          <a:p>
            <a:r>
              <a:rPr lang="en-US" dirty="0"/>
              <a:t>The end result turned out well</a:t>
            </a:r>
          </a:p>
          <a:p>
            <a:endParaRPr lang="en-US" dirty="0"/>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12163F7B-31A6-96B6-3652-0DF3B41C29E9}"/>
              </a:ext>
            </a:extLst>
          </p:cNvPr>
          <p:cNvPicPr>
            <a:picLocks noChangeAspect="1"/>
          </p:cNvPicPr>
          <p:nvPr/>
        </p:nvPicPr>
        <p:blipFill>
          <a:blip r:embed="rId2"/>
          <a:stretch>
            <a:fillRect/>
          </a:stretch>
        </p:blipFill>
        <p:spPr>
          <a:xfrm>
            <a:off x="6372058" y="1328596"/>
            <a:ext cx="4916547" cy="1489863"/>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868DF528-0ADD-8558-DF1B-3E3EC0EACABB}"/>
              </a:ext>
            </a:extLst>
          </p:cNvPr>
          <p:cNvPicPr>
            <a:picLocks noChangeAspect="1"/>
          </p:cNvPicPr>
          <p:nvPr/>
        </p:nvPicPr>
        <p:blipFill>
          <a:blip r:embed="rId3"/>
          <a:stretch>
            <a:fillRect/>
          </a:stretch>
        </p:blipFill>
        <p:spPr>
          <a:xfrm>
            <a:off x="6364568" y="4225535"/>
            <a:ext cx="4916547" cy="1192263"/>
          </a:xfrm>
          <a:prstGeom prst="rect">
            <a:avLst/>
          </a:prstGeom>
        </p:spPr>
      </p:pic>
    </p:spTree>
    <p:extLst>
      <p:ext uri="{BB962C8B-B14F-4D97-AF65-F5344CB8AC3E}">
        <p14:creationId xmlns:p14="http://schemas.microsoft.com/office/powerpoint/2010/main" val="3398586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6" name="Group 65">
            <a:extLst>
              <a:ext uri="{FF2B5EF4-FFF2-40B4-BE49-F238E27FC236}">
                <a16:creationId xmlns:a16="http://schemas.microsoft.com/office/drawing/2014/main" id="{6EDBC9C2-2A39-44A2-9D95-D1DE9E2B12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67" name="Straight Connector 66">
              <a:extLst>
                <a:ext uri="{FF2B5EF4-FFF2-40B4-BE49-F238E27FC236}">
                  <a16:creationId xmlns:a16="http://schemas.microsoft.com/office/drawing/2014/main" id="{793379BC-3088-4AE8-8EF7-59370D7EB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41DE74C-25AE-4959-99D5-0A77F1DFC8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D9235EF-4E81-496D-ADA8-13EED901E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241A77-6415-454C-B86E-F42A280267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4ED247D-4F5F-BF02-1AA9-F30858231ADC}"/>
              </a:ext>
            </a:extLst>
          </p:cNvPr>
          <p:cNvSpPr>
            <a:spLocks noGrp="1"/>
          </p:cNvSpPr>
          <p:nvPr>
            <p:ph type="title"/>
          </p:nvPr>
        </p:nvSpPr>
        <p:spPr>
          <a:xfrm>
            <a:off x="838200" y="727323"/>
            <a:ext cx="4933950" cy="1596291"/>
          </a:xfrm>
        </p:spPr>
        <p:txBody>
          <a:bodyPr>
            <a:normAutofit/>
          </a:bodyPr>
          <a:lstStyle/>
          <a:p>
            <a:r>
              <a:rPr lang="en-US" dirty="0"/>
              <a:t>Modelling</a:t>
            </a:r>
          </a:p>
        </p:txBody>
      </p:sp>
      <p:sp>
        <p:nvSpPr>
          <p:cNvPr id="3" name="Content Placeholder 2">
            <a:extLst>
              <a:ext uri="{FF2B5EF4-FFF2-40B4-BE49-F238E27FC236}">
                <a16:creationId xmlns:a16="http://schemas.microsoft.com/office/drawing/2014/main" id="{83ACB638-FC89-201B-C44C-30AA2A4B6F7F}"/>
              </a:ext>
            </a:extLst>
          </p:cNvPr>
          <p:cNvSpPr>
            <a:spLocks noGrp="1"/>
          </p:cNvSpPr>
          <p:nvPr>
            <p:ph idx="1"/>
          </p:nvPr>
        </p:nvSpPr>
        <p:spPr>
          <a:xfrm>
            <a:off x="838200" y="2434196"/>
            <a:ext cx="4933950" cy="3430575"/>
          </a:xfrm>
        </p:spPr>
        <p:txBody>
          <a:bodyPr>
            <a:normAutofit/>
          </a:bodyPr>
          <a:lstStyle/>
          <a:p>
            <a:r>
              <a:rPr lang="en-US" sz="1700" dirty="0"/>
              <a:t>After splitting up the data into training and testing sets, I made my first model with C5.0()  from the C50 package to predict </a:t>
            </a:r>
            <a:r>
              <a:rPr lang="en-US" sz="1700" dirty="0" err="1"/>
              <a:t>case_status</a:t>
            </a:r>
            <a:endParaRPr lang="en-US" sz="1700" dirty="0"/>
          </a:p>
          <a:p>
            <a:r>
              <a:rPr lang="en-US" sz="1700" dirty="0"/>
              <a:t>Country of citizenship, work state, paid wage per year, and job title all had a large impact on whether the application was approved or not</a:t>
            </a:r>
          </a:p>
          <a:p>
            <a:r>
              <a:rPr lang="en-US" sz="1700" dirty="0"/>
              <a:t>My error was 12.2% which wasn’t bad, but since decision trees tend to overfit, I needed to look at how the model did on the test set</a:t>
            </a:r>
          </a:p>
          <a:p>
            <a:pPr marL="0" indent="0">
              <a:buNone/>
            </a:pPr>
            <a:endParaRPr lang="en-US" sz="1700" dirty="0"/>
          </a:p>
          <a:p>
            <a:endParaRPr lang="en-US" sz="1700" dirty="0"/>
          </a:p>
          <a:p>
            <a:endParaRPr lang="en-US" sz="1700" dirty="0"/>
          </a:p>
        </p:txBody>
      </p:sp>
      <p:cxnSp>
        <p:nvCxnSpPr>
          <p:cNvPr id="72" name="Straight Connector 71">
            <a:extLst>
              <a:ext uri="{FF2B5EF4-FFF2-40B4-BE49-F238E27FC236}">
                <a16:creationId xmlns:a16="http://schemas.microsoft.com/office/drawing/2014/main" id="{E32B0B7D-C67A-4103-B2F0-ACE40BD56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091410" y="574154"/>
            <a:ext cx="4590" cy="56938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descr="Text&#10;&#10;Description automatically generated">
            <a:extLst>
              <a:ext uri="{FF2B5EF4-FFF2-40B4-BE49-F238E27FC236}">
                <a16:creationId xmlns:a16="http://schemas.microsoft.com/office/drawing/2014/main" id="{00BE40AE-D730-1828-981E-C1083526978A}"/>
              </a:ext>
            </a:extLst>
          </p:cNvPr>
          <p:cNvPicPr>
            <a:picLocks noChangeAspect="1"/>
          </p:cNvPicPr>
          <p:nvPr/>
        </p:nvPicPr>
        <p:blipFill>
          <a:blip r:embed="rId2"/>
          <a:stretch>
            <a:fillRect/>
          </a:stretch>
        </p:blipFill>
        <p:spPr>
          <a:xfrm>
            <a:off x="7227144" y="868081"/>
            <a:ext cx="3200400" cy="5120640"/>
          </a:xfrm>
          <a:prstGeom prst="rect">
            <a:avLst/>
          </a:prstGeom>
        </p:spPr>
      </p:pic>
    </p:spTree>
    <p:extLst>
      <p:ext uri="{BB962C8B-B14F-4D97-AF65-F5344CB8AC3E}">
        <p14:creationId xmlns:p14="http://schemas.microsoft.com/office/powerpoint/2010/main" val="1540829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6EDBC9C2-2A39-44A2-9D95-D1DE9E2B12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21" name="Straight Connector 20">
              <a:extLst>
                <a:ext uri="{FF2B5EF4-FFF2-40B4-BE49-F238E27FC236}">
                  <a16:creationId xmlns:a16="http://schemas.microsoft.com/office/drawing/2014/main" id="{793379BC-3088-4AE8-8EF7-59370D7EB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41DE74C-25AE-4959-99D5-0A77F1DFC8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D9235EF-4E81-496D-ADA8-13EED901E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241A77-6415-454C-B86E-F42A280267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3D1A036-BBCE-0548-C324-94CB41616F0A}"/>
              </a:ext>
            </a:extLst>
          </p:cNvPr>
          <p:cNvSpPr>
            <a:spLocks noGrp="1"/>
          </p:cNvSpPr>
          <p:nvPr>
            <p:ph type="title"/>
          </p:nvPr>
        </p:nvSpPr>
        <p:spPr>
          <a:xfrm>
            <a:off x="838200" y="727323"/>
            <a:ext cx="4933950" cy="1596291"/>
          </a:xfrm>
        </p:spPr>
        <p:txBody>
          <a:bodyPr>
            <a:normAutofit/>
          </a:bodyPr>
          <a:lstStyle/>
          <a:p>
            <a:r>
              <a:rPr lang="en-US" dirty="0"/>
              <a:t>Evaluating the model </a:t>
            </a:r>
          </a:p>
        </p:txBody>
      </p:sp>
      <p:sp>
        <p:nvSpPr>
          <p:cNvPr id="13" name="Content Placeholder 12">
            <a:extLst>
              <a:ext uri="{FF2B5EF4-FFF2-40B4-BE49-F238E27FC236}">
                <a16:creationId xmlns:a16="http://schemas.microsoft.com/office/drawing/2014/main" id="{A8880149-077D-C184-3CE3-8B4D63DB4DE5}"/>
              </a:ext>
            </a:extLst>
          </p:cNvPr>
          <p:cNvSpPr>
            <a:spLocks noGrp="1"/>
          </p:cNvSpPr>
          <p:nvPr>
            <p:ph idx="1"/>
          </p:nvPr>
        </p:nvSpPr>
        <p:spPr>
          <a:xfrm>
            <a:off x="838200" y="2434196"/>
            <a:ext cx="4933950" cy="3430575"/>
          </a:xfrm>
        </p:spPr>
        <p:txBody>
          <a:bodyPr>
            <a:normAutofit/>
          </a:bodyPr>
          <a:lstStyle/>
          <a:p>
            <a:r>
              <a:rPr lang="en-US" dirty="0"/>
              <a:t>All of my summary statistics were pretty good, with an overall accuracy of 85% and sensitivity and specificity almost equal</a:t>
            </a:r>
          </a:p>
          <a:p>
            <a:r>
              <a:rPr lang="en-US" dirty="0"/>
              <a:t>I was sure I could improve upon this with boosting</a:t>
            </a:r>
          </a:p>
        </p:txBody>
      </p:sp>
      <p:cxnSp>
        <p:nvCxnSpPr>
          <p:cNvPr id="26" name="Straight Connector 25">
            <a:extLst>
              <a:ext uri="{FF2B5EF4-FFF2-40B4-BE49-F238E27FC236}">
                <a16:creationId xmlns:a16="http://schemas.microsoft.com/office/drawing/2014/main" id="{E32B0B7D-C67A-4103-B2F0-ACE40BD56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091410" y="574154"/>
            <a:ext cx="4590" cy="56938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9" name="Content Placeholder 8" descr="Text&#10;&#10;Description automatically generated">
            <a:extLst>
              <a:ext uri="{FF2B5EF4-FFF2-40B4-BE49-F238E27FC236}">
                <a16:creationId xmlns:a16="http://schemas.microsoft.com/office/drawing/2014/main" id="{79FBADCA-827C-0364-0F74-8C2A91183BFC}"/>
              </a:ext>
            </a:extLst>
          </p:cNvPr>
          <p:cNvPicPr>
            <a:picLocks noChangeAspect="1"/>
          </p:cNvPicPr>
          <p:nvPr/>
        </p:nvPicPr>
        <p:blipFill>
          <a:blip r:embed="rId2"/>
          <a:stretch>
            <a:fillRect/>
          </a:stretch>
        </p:blipFill>
        <p:spPr>
          <a:xfrm>
            <a:off x="6689477" y="868081"/>
            <a:ext cx="4275733" cy="5120640"/>
          </a:xfrm>
          <a:prstGeom prst="rect">
            <a:avLst/>
          </a:prstGeom>
        </p:spPr>
      </p:pic>
    </p:spTree>
    <p:extLst>
      <p:ext uri="{BB962C8B-B14F-4D97-AF65-F5344CB8AC3E}">
        <p14:creationId xmlns:p14="http://schemas.microsoft.com/office/powerpoint/2010/main" val="140286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6EDBC9C2-2A39-44A2-9D95-D1DE9E2B12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15" name="Straight Connector 14">
              <a:extLst>
                <a:ext uri="{FF2B5EF4-FFF2-40B4-BE49-F238E27FC236}">
                  <a16:creationId xmlns:a16="http://schemas.microsoft.com/office/drawing/2014/main" id="{793379BC-3088-4AE8-8EF7-59370D7EB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1DE74C-25AE-4959-99D5-0A77F1DFC8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D9235EF-4E81-496D-ADA8-13EED901E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7241A77-6415-454C-B86E-F42A280267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1794497-45B7-944D-25FB-731DCCC5740A}"/>
              </a:ext>
            </a:extLst>
          </p:cNvPr>
          <p:cNvSpPr>
            <a:spLocks noGrp="1"/>
          </p:cNvSpPr>
          <p:nvPr>
            <p:ph type="title"/>
          </p:nvPr>
        </p:nvSpPr>
        <p:spPr>
          <a:xfrm>
            <a:off x="838200" y="727323"/>
            <a:ext cx="4933950" cy="1596291"/>
          </a:xfrm>
        </p:spPr>
        <p:txBody>
          <a:bodyPr>
            <a:normAutofit/>
          </a:bodyPr>
          <a:lstStyle/>
          <a:p>
            <a:r>
              <a:rPr lang="en-US" dirty="0"/>
              <a:t>Optimizing my model (boosting)</a:t>
            </a:r>
          </a:p>
        </p:txBody>
      </p:sp>
      <p:sp>
        <p:nvSpPr>
          <p:cNvPr id="3" name="Content Placeholder 2">
            <a:extLst>
              <a:ext uri="{FF2B5EF4-FFF2-40B4-BE49-F238E27FC236}">
                <a16:creationId xmlns:a16="http://schemas.microsoft.com/office/drawing/2014/main" id="{A6AA07FC-0882-71F6-B606-E9D0C215E11F}"/>
              </a:ext>
            </a:extLst>
          </p:cNvPr>
          <p:cNvSpPr>
            <a:spLocks noGrp="1"/>
          </p:cNvSpPr>
          <p:nvPr>
            <p:ph idx="1"/>
          </p:nvPr>
        </p:nvSpPr>
        <p:spPr>
          <a:xfrm>
            <a:off x="838200" y="2434196"/>
            <a:ext cx="4933950" cy="3430575"/>
          </a:xfrm>
        </p:spPr>
        <p:txBody>
          <a:bodyPr>
            <a:normAutofit/>
          </a:bodyPr>
          <a:lstStyle/>
          <a:p>
            <a:r>
              <a:rPr lang="en-US" dirty="0"/>
              <a:t>Boosting a model takes many trials of a decision tree and combines them together so that many weak learners can form a strong model</a:t>
            </a:r>
          </a:p>
          <a:p>
            <a:r>
              <a:rPr lang="en-US" dirty="0"/>
              <a:t>Even though my old model wasn’t necessarily weak, I wanted to see how much I could improve my model with boosting</a:t>
            </a:r>
          </a:p>
          <a:p>
            <a:r>
              <a:rPr lang="en-US" dirty="0"/>
              <a:t>I set 10 trials to repeat and got my error down to 5.7% from an original 12.2%</a:t>
            </a:r>
          </a:p>
          <a:p>
            <a:endParaRPr lang="en-US" dirty="0"/>
          </a:p>
        </p:txBody>
      </p:sp>
      <p:cxnSp>
        <p:nvCxnSpPr>
          <p:cNvPr id="20" name="Straight Connector 19">
            <a:extLst>
              <a:ext uri="{FF2B5EF4-FFF2-40B4-BE49-F238E27FC236}">
                <a16:creationId xmlns:a16="http://schemas.microsoft.com/office/drawing/2014/main" id="{E32B0B7D-C67A-4103-B2F0-ACE40BD56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091410" y="574154"/>
            <a:ext cx="4590" cy="56938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text&#10;&#10;Description automatically generated">
            <a:extLst>
              <a:ext uri="{FF2B5EF4-FFF2-40B4-BE49-F238E27FC236}">
                <a16:creationId xmlns:a16="http://schemas.microsoft.com/office/drawing/2014/main" id="{4C9EDD0B-9BCE-890A-7893-EB5E5C8EA10C}"/>
              </a:ext>
            </a:extLst>
          </p:cNvPr>
          <p:cNvPicPr>
            <a:picLocks noChangeAspect="1"/>
          </p:cNvPicPr>
          <p:nvPr/>
        </p:nvPicPr>
        <p:blipFill>
          <a:blip r:embed="rId2"/>
          <a:stretch>
            <a:fillRect/>
          </a:stretch>
        </p:blipFill>
        <p:spPr>
          <a:xfrm>
            <a:off x="6567862" y="868081"/>
            <a:ext cx="4518963" cy="5120640"/>
          </a:xfrm>
          <a:prstGeom prst="rect">
            <a:avLst/>
          </a:prstGeom>
        </p:spPr>
      </p:pic>
    </p:spTree>
    <p:extLst>
      <p:ext uri="{BB962C8B-B14F-4D97-AF65-F5344CB8AC3E}">
        <p14:creationId xmlns:p14="http://schemas.microsoft.com/office/powerpoint/2010/main" val="2048847926"/>
      </p:ext>
    </p:extLst>
  </p:cSld>
  <p:clrMapOvr>
    <a:masterClrMapping/>
  </p:clrMapOvr>
</p:sld>
</file>

<file path=ppt/theme/theme1.xml><?xml version="1.0" encoding="utf-8"?>
<a:theme xmlns:a="http://schemas.openxmlformats.org/drawingml/2006/main" name="ArchVTI">
  <a:themeElements>
    <a:clrScheme name="AnalogousFromLightSeed_2SEEDS">
      <a:dk1>
        <a:srgbClr val="000000"/>
      </a:dk1>
      <a:lt1>
        <a:srgbClr val="FFFFFF"/>
      </a:lt1>
      <a:dk2>
        <a:srgbClr val="412524"/>
      </a:dk2>
      <a:lt2>
        <a:srgbClr val="E2E8E8"/>
      </a:lt2>
      <a:accent1>
        <a:srgbClr val="C07B79"/>
      </a:accent1>
      <a:accent2>
        <a:srgbClr val="CB91A8"/>
      </a:accent2>
      <a:accent3>
        <a:srgbClr val="C29D7F"/>
      </a:accent3>
      <a:accent4>
        <a:srgbClr val="6FAF9C"/>
      </a:accent4>
      <a:accent5>
        <a:srgbClr val="78AAB1"/>
      </a:accent5>
      <a:accent6>
        <a:srgbClr val="799AC0"/>
      </a:accent6>
      <a:hlink>
        <a:srgbClr val="568D8F"/>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112</TotalTime>
  <Words>716</Words>
  <Application>Microsoft Macintosh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Footlight MT Light</vt:lpstr>
      <vt:lpstr>ArchVTI</vt:lpstr>
      <vt:lpstr>Predicting Visa Application Status</vt:lpstr>
      <vt:lpstr>Overview</vt:lpstr>
      <vt:lpstr>Dataset and Goals</vt:lpstr>
      <vt:lpstr>Choosing a method</vt:lpstr>
      <vt:lpstr>Data loading and cleaning</vt:lpstr>
      <vt:lpstr>Balancing classes</vt:lpstr>
      <vt:lpstr>Modelling</vt:lpstr>
      <vt:lpstr>Evaluating the model </vt:lpstr>
      <vt:lpstr>Optimizing my model (boosting)</vt:lpstr>
      <vt:lpstr>Evaluating my boosted model</vt:lpstr>
      <vt:lpstr>Future work</vt:lpstr>
      <vt:lpstr>Questions?</vt:lpstr>
      <vt:lpstr>The end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Visa Application Status</dc:title>
  <dc:creator>Sofia Escoto</dc:creator>
  <cp:lastModifiedBy>Sofia Escoto</cp:lastModifiedBy>
  <cp:revision>4</cp:revision>
  <dcterms:created xsi:type="dcterms:W3CDTF">2022-04-19T05:30:48Z</dcterms:created>
  <dcterms:modified xsi:type="dcterms:W3CDTF">2022-04-19T07:23:23Z</dcterms:modified>
</cp:coreProperties>
</file>