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59" r:id="rId16"/>
    <p:sldId id="275" r:id="rId17"/>
  </p:sldIdLst>
  <p:sldSz cx="12192000" cy="6858000"/>
  <p:notesSz cx="6858000" cy="9144000"/>
  <p:defaultTextStyle>
    <a:defPPr rtl="0"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А" lastIdx="0" clrIdx="3"/>
  <p:cmAuthor id="5" name="Oleh Onyshchenko" initials="OO" lastIdx="1" clrIdx="4">
    <p:extLst>
      <p:ext uri="{19B8F6BF-5375-455C-9EA6-DF929625EA0E}">
        <p15:presenceInfo xmlns:p15="http://schemas.microsoft.com/office/powerpoint/2012/main" userId="Oleh Onyshchenk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34" autoAdjust="0"/>
    <p:restoredTop sz="94718"/>
  </p:normalViewPr>
  <p:slideViewPr>
    <p:cSldViewPr snapToGrid="0">
      <p:cViewPr varScale="1">
        <p:scale>
          <a:sx n="89" d="100"/>
          <a:sy n="89" d="100"/>
        </p:scale>
        <p:origin x="9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431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uk-UA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2E7F8A8-D86C-42F1-9B11-EA147C604B36}" type="datetime1">
              <a:rPr lang="uk-UA" smtClean="0"/>
              <a:t>16.04.2023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uk-UA" noProof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D18E05A-B548-4CC6-A371-C61575643AD7}" type="datetime1">
              <a:rPr lang="uk-UA" noProof="0" smtClean="0"/>
              <a:t>16.04.2023</a:t>
            </a:fld>
            <a:endParaRPr lang="uk-UA" noProof="0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uk-UA" noProof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uk-UA" noProof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uk-UA" noProof="0" smtClean="0"/>
              <a:t>‹№›</a:t>
            </a:fld>
            <a:endParaRPr lang="uk-UA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8799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6973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8421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464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1571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7227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9417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2997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71287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3383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10683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091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uk-UA" noProof="0"/>
              <a:t>Клацніть, щоб змінити стиль зразка підзаголовка</a:t>
            </a:r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олілінія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олілінія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Група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Полілінія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Полілінія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Полілінія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олілінія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Часова шка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іліні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ліліні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0" name="Місце для дати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9295D1-92DD-48C5-8694-52E033D59484}" type="datetime1">
              <a:rPr lang="uk-UA" noProof="0" smtClean="0">
                <a:latin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1" name="Місце для нижнього колонтитула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2" name="Місце для номера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4" name="Поліліні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ліліні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лілінія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Група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Полілінія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Полілінія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Місце для дати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499205F-D239-4D43-B9A4-4E708BB156F7}" type="datetime1">
              <a:rPr lang="uk-UA" noProof="0" smtClean="0">
                <a:latin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1" name="Місце для нижнього колонтитула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2" name="Місце для номера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3" name="Місце для вмісту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4" name="Місце для вмісту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5" name="Місце для вмісту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4" name="Поліліні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ліліні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лілінія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Група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Полілінія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Полілінія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Місце для дати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769309-B36E-40AD-AD38-DA42A024A036}" type="datetime1">
              <a:rPr lang="uk-UA" noProof="0" smtClean="0">
                <a:latin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1" name="Місце для нижнього колонтитула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3" name="Місце для вмісту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4" name="Місце для вмісту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5" name="Місце для вмісту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6" name="Місце для вмісту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7" name="Місце для вмісту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2" name="Місце для номера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Кінцев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uk-UA" noProof="0"/>
              <a:t>Клацніть, щоб змінити стиль зразка підзаголовка</a:t>
            </a:r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Група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Полілінія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Полілінія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Полілінія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Полілінія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4" name="Поліліні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ліліні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лілінія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Група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Полілінія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Полілінія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Місце для дати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44D696-5BD9-4550-8EE0-DEFC5892D365}" type="datetime1">
              <a:rPr lang="uk-UA" noProof="0" smtClean="0">
                <a:latin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1" name="Місце для нижнього колонтитула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2" name="Місце для номера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озділу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олілінія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олілінія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олілінія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uk-UA" noProof="0"/>
              <a:t>Зразки заголовків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047FC15-EF6F-481E-8ED4-30201B21F741}" type="datetime1">
              <a:rPr lang="uk-UA" noProof="0" smtClean="0">
                <a:latin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ілінія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uk-UA" noProof="0"/>
              <a:t>Клацніть, щоб змінити стиль зразка підзаголовка</a:t>
            </a:r>
          </a:p>
        </p:txBody>
      </p:sp>
      <p:grpSp>
        <p:nvGrpSpPr>
          <p:cNvPr id="6" name="Група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Полілінія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Полілінія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Полілінія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олілінія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Графі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4" name="Поліліні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ліліні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Місце для дати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78A20AC-B816-411E-B4C8-E40022E1DE79}" type="datetime1">
              <a:rPr lang="uk-UA" noProof="0" smtClean="0">
                <a:latin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1" name="Місце для нижнього колонтитула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2" name="Місце для номера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Діаграма 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а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Полілінія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Полілінія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0" name="Місце для дати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0D60825-FD1C-4FBC-8756-03864117D405}" type="datetime1">
              <a:rPr lang="uk-UA" noProof="0" smtClean="0">
                <a:latin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1" name="Місце для нижнього колонтитула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2" name="Місце для номера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8" name="Місце для тексту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uk-UA" noProof="0"/>
              <a:t>"</a:t>
            </a:r>
          </a:p>
        </p:txBody>
      </p:sp>
      <p:sp>
        <p:nvSpPr>
          <p:cNvPr id="10" name="Місце для тексту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</p:txBody>
      </p:sp>
      <p:sp>
        <p:nvSpPr>
          <p:cNvPr id="9" name="Місце для тексту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uk-UA" noProof="0"/>
              <a:t>"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9F54CE-095F-4E5D-B923-98404C85DD4F}" type="datetime1">
              <a:rPr lang="uk-UA" noProof="0" smtClean="0">
                <a:latin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кутник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6" name="Місце для зображення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10" name="Місце для тексту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11" name="Місце для тексту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7" name="Місце для зображення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12" name="Місце для тексту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13" name="Місце для тексту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8" name="Місце для зображення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14" name="Місце для тексту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15" name="Місце для тексту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9" name="Місце для зображення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16" name="Місце для тексту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17" name="Місце для тексту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774638-3CC8-499B-BED1-24D8304476AA}" type="datetime1">
              <a:rPr lang="uk-UA" noProof="0" smtClean="0">
                <a:latin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9" name="Полілінія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Полілінія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Полілінія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олілінія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олілінія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олілінія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ся команд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Заголовок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6" name="Місце для зображення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31" name="Місце для тексту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32" name="Місце для тексту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33" name="Місце для зображення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34" name="Місце для тексту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35" name="Місце для тексту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36" name="Місце для зображення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37" name="Місце для тексту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38" name="Місце для тексту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39" name="Місце для зображення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40" name="Місце для тексту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41" name="Місце для тексту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42" name="Місце для зображення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43" name="Місце для тексту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44" name="Місце для тексту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45" name="Місце для зображення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46" name="Місце для тексту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47" name="Місце для тексту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48" name="Місце для зображення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49" name="Місце для тексту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50" name="Місце для тексту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51" name="Місце для зображення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52" name="Місце для тексту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53" name="Місце для тексту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18" name="Місце для дати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A3E0A1C-0409-48DF-A00A-E9AAA6C2D476}" type="datetime1">
              <a:rPr lang="uk-UA" noProof="0" smtClean="0">
                <a:latin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22" name="Місце для нижнього колонтитула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23" name="Місце для номера слайда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DE29433-429D-48CE-8D26-70FFF157D087}" type="datetime1">
              <a:rPr lang="uk-UA" noProof="0" smtClean="0">
                <a:latin typeface="Arial" panose="020B0604020202020204" pitchFamily="34" charset="0"/>
                <a:cs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220" y="1122363"/>
            <a:ext cx="8159385" cy="2387600"/>
          </a:xfrm>
        </p:spPr>
        <p:txBody>
          <a:bodyPr rtlCol="0"/>
          <a:lstStyle/>
          <a:p>
            <a:pPr rtl="0"/>
            <a:r>
              <a:rPr lang="uk-UA" sz="5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Можливості мови програмування </a:t>
            </a:r>
            <a:r>
              <a:rPr lang="en-US" sz="5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Swift</a:t>
            </a:r>
            <a:endParaRPr lang="uk-UA" sz="54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220" y="3602038"/>
            <a:ext cx="10303545" cy="806675"/>
          </a:xfrm>
        </p:spPr>
        <p:txBody>
          <a:bodyPr rtlCol="0"/>
          <a:lstStyle/>
          <a:p>
            <a:pPr rtl="0"/>
            <a:r>
              <a:rPr lang="uk-UA" dirty="0">
                <a:latin typeface="Calibri" panose="020F0502020204030204" pitchFamily="34" charset="0"/>
                <a:cs typeface="Calibri" panose="020F0502020204030204" pitchFamily="34" charset="0"/>
              </a:rPr>
              <a:t>Онищенко Олег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Управління пам'яттю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Автоматичний підрахунок посилань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– ARC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Звільнення незайнятої пам’яті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Відсутність необхідності ручного керування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Покращення безпеки, як результат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16.04.2023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531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19" y="381000"/>
            <a:ext cx="10364706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Функціональне програмування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Замикання, відображення, фільтрування та скорочення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Більш стислий та зрозумілий код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Функції як типи даних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Легка інтеграція з об’єктно-орієнтованим кодом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16.04.2023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2609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980281"/>
            <a:ext cx="6245912" cy="897438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Висновки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959557"/>
            <a:ext cx="6220278" cy="938885"/>
          </a:xfrm>
        </p:spPr>
        <p:txBody>
          <a:bodyPr rtlCol="0"/>
          <a:lstStyle/>
          <a:p>
            <a:pPr algn="ctr" rtl="0"/>
            <a:r>
              <a:rPr lang="uk-UA" sz="5600" dirty="0">
                <a:latin typeface="Fira Code" pitchFamily="1" charset="0"/>
                <a:ea typeface="Fira Code" pitchFamily="1" charset="0"/>
                <a:cs typeface="Fira Code" pitchFamily="1" charset="0"/>
              </a:rPr>
              <a:t>Дякую за увагу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План презентації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numCol="2" rtlCol="0" anchor="t">
            <a:normAutofit/>
          </a:bodyPr>
          <a:lstStyle/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Вступ</a:t>
            </a: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Легкість у вивченні</a:t>
            </a: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Інтерактивність</a:t>
            </a: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Відкритий код</a:t>
            </a: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Безпека та швидкість</a:t>
            </a: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Багатозадачність</a:t>
            </a: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Інтероперабельність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Управління пам’яттю</a:t>
            </a: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Функціональне програмування</a:t>
            </a: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Висновки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3B858B8C-D206-4863-8601-4D8E5135AABC}" type="datetime1">
              <a:rPr lang="uk-UA" smtClean="0"/>
              <a:t>16.04.2023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Вступ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Від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Apple </a:t>
            </a: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для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Apple, </a:t>
            </a: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але не тільки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Представлена у 2014 як заміна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Objective-C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Потужна та легка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Популярна серед розробників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16.04.2023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Легкість у вивченні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Проста у сприйнятті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Чіткий і лаконічний синтаксис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Більше доступна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Наявне ігрове середовище для тестування у реальному часі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16.04.2023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100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Інтерактивність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Наявний цикл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REPL – Read-Eval-Print Loop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Експерименти у реальному часі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Полегшення вивчення та </a:t>
            </a:r>
            <a:r>
              <a:rPr lang="uk-UA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відлагодження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Покращення швидкості перевірки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16.04.2023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2941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Відкритий вихідний код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Swift </a:t>
            </a: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є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Open-Source </a:t>
            </a: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мовою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Велика спільнота розробників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Постійне вдосконалення мови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Покращення прозорості та швидке вдосконалення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16.04.2023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4290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Безпека та швидкість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Більш надійний та ефективний код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Сучасні концепції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Вбудована система </a:t>
            </a:r>
            <a:r>
              <a:rPr lang="uk-UA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відлагоджування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Висока швидкодія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16.04.2023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801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Багатозадачність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Вбудована багатозадачність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Гнучкий код, як наслідок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Підтримка асинхронного програмування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Підтримка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GCD - Grand Central Dispatch 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16.04.2023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1071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Інтероперабельність</a:t>
            </a:r>
            <a:endParaRPr lang="uk-UA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Сумісність з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Objective-C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Використання обидвох мов у </a:t>
            </a:r>
            <a:r>
              <a:rPr lang="uk-UA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проєктах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Підтримка бібліотек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Objective-C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Підтримка С та С++ коду й бібліотек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16.04.2023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95673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96_TF45331398_Win32" id="{98E44C92-41BC-49D4-BA6C-916F1E26AE19}" vid="{7C9544B4-986B-41EF-969D-95D02D42AC6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Універсальна презентація</Template>
  <TotalTime>39</TotalTime>
  <Words>233</Words>
  <Application>Microsoft Office PowerPoint</Application>
  <PresentationFormat>Широкий екран</PresentationFormat>
  <Paragraphs>93</Paragraphs>
  <Slides>13</Slides>
  <Notes>13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13</vt:i4>
      </vt:variant>
    </vt:vector>
  </HeadingPairs>
  <TitlesOfParts>
    <vt:vector size="18" baseType="lpstr">
      <vt:lpstr>Arial</vt:lpstr>
      <vt:lpstr>Calibri</vt:lpstr>
      <vt:lpstr>Fira Code</vt:lpstr>
      <vt:lpstr>Tenorite</vt:lpstr>
      <vt:lpstr>Тема Office</vt:lpstr>
      <vt:lpstr>Можливості мови програмування Swift</vt:lpstr>
      <vt:lpstr>План презентації</vt:lpstr>
      <vt:lpstr>Вступ</vt:lpstr>
      <vt:lpstr>Легкість у вивченні</vt:lpstr>
      <vt:lpstr>Інтерактивність</vt:lpstr>
      <vt:lpstr>Відкритий вихідний код</vt:lpstr>
      <vt:lpstr>Безпека та швидкість</vt:lpstr>
      <vt:lpstr>Багатозадачність</vt:lpstr>
      <vt:lpstr>Інтероперабельність</vt:lpstr>
      <vt:lpstr>Управління пам'яттю</vt:lpstr>
      <vt:lpstr>Функціональне програмування</vt:lpstr>
      <vt:lpstr>Висновки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Можливості мови програмування Swift</dc:title>
  <dc:creator>Oleh Onyshchenko</dc:creator>
  <cp:lastModifiedBy>Oleh Onyshchenko</cp:lastModifiedBy>
  <cp:revision>5</cp:revision>
  <dcterms:created xsi:type="dcterms:W3CDTF">2023-04-16T12:32:51Z</dcterms:created>
  <dcterms:modified xsi:type="dcterms:W3CDTF">2023-04-16T13:12:22Z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