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59" r:id="rId16"/>
    <p:sldId id="275" r:id="rId17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А" lastIdx="0" clrIdx="3"/>
  <p:cmAuthor id="5" name="Oleh Onyshchenko" initials="OO" lastIdx="1" clrIdx="4">
    <p:extLst>
      <p:ext uri="{19B8F6BF-5375-455C-9EA6-DF929625EA0E}">
        <p15:presenceInfo xmlns:p15="http://schemas.microsoft.com/office/powerpoint/2012/main" userId="Oleh Onyshchen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4" autoAdjust="0"/>
    <p:restoredTop sz="92472" autoAdjust="0"/>
  </p:normalViewPr>
  <p:slideViewPr>
    <p:cSldViewPr snapToGrid="0">
      <p:cViewPr varScale="1">
        <p:scale>
          <a:sx n="110" d="100"/>
          <a:sy n="110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431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E7F8A8-D86C-42F1-9B11-EA147C604B36}" type="datetime1">
              <a:rPr lang="uk-UA" smtClean="0"/>
              <a:t>16.04.2023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D18E05A-B548-4CC6-A371-C61575643AD7}" type="datetime1">
              <a:rPr lang="uk-UA" noProof="0" smtClean="0"/>
              <a:t>16.04.2023</a:t>
            </a:fld>
            <a:endParaRPr lang="uk-UA" noProof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noProof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uk-UA" noProof="0" smtClean="0"/>
              <a:t>‹№›</a:t>
            </a:fld>
            <a:endParaRPr lang="uk-UA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Управління пам'яттю: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використовує автоматичний підрахунок посилань (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ARC)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для керування пам'яттю, який автоматично звільняє пам'ять, коли вона більше не використовується. Це допомагає розробникам писати більш ефективний код і зменшує ризик витоку пам'яті.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79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Функціональне програмування: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підтримує такі концепції функціонального програмування, як замикання, відображення, фільтрування та скорочення, які дозволяють розробникам писати більш стислий та зрозумілий код. Це полегшує написання складних додатків і зменшує кількість коду, який потрібно створити.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697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Отже,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це потужна та інтуїтивно зрозуміла мова програмування, яка стала незамінним інструментом для розробників, що створюють додатки для платформ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Apple.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Безпека, швидкість, простота використання, сумісність з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Objective-C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та підтримка функціональних концепцій програмування роблять її популярним вибором серед розробників. Очікується, що завдяки відкритому коду та зростаючій спільноті розробників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продовжуватиме розвиватися та вдосконалюватися, що зробить його ще більш універсальним та потужним інструментом у майбутньому.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8421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464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157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це потужна та легка у використанні мова програмування, розроблена компанією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Apple Inc.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для створення додатків для платформ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iOS, macOS, </a:t>
            </a:r>
            <a:r>
              <a:rPr lang="en-US" b="0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watchOS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та </a:t>
            </a:r>
            <a:r>
              <a:rPr lang="en-US" b="0" dirty="0" err="1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tvOS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Вперше вона була представлена у 2014 році як заміна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Objective-C,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яка була основною мовою програмування для платформ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Apple.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У цій доповіді ми обговоримо особливості мови програмування </a:t>
            </a:r>
            <a:r>
              <a:rPr lang="en-US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Swift, </a:t>
            </a:r>
            <a:r>
              <a:rPr lang="uk-UA" b="0" dirty="0">
                <a:solidFill>
                  <a:srgbClr val="D5CED9"/>
                </a:solidFill>
                <a:effectLst/>
                <a:latin typeface="Cascadia Code" panose="020B0609020000020004" pitchFamily="49" charset="0"/>
              </a:rPr>
              <a:t>які роблять її популярним вибором серед розробників.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722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Легкість у вивченні: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це проста у вивченні мова програмування, яка розроблена таким чином, щоб бути більш доступною, ніж її попередник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Objective-C.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Вона має чіткий і лаконічний синтаксис, що полегшує розробникам читання та написання коду. Мова також забезпечує своєрідне ігрове середовище, де розробники можуть експериментувати та тестувати свій код у реальному часі.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941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Інтерактивність: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має цикл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REPL (Read-Eval-Print Loop),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який дозволяє розробникам експериментувати з кодом і одразу бачити результати. Це полегшує вивчення та </a:t>
            </a:r>
            <a:r>
              <a:rPr lang="uk-UA" b="0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відлагодження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 коду.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2997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Відкритий вихідний код: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це мова програмування з відкритим вихідним кодом, що означає, що розробники можуть долучатися до розвитку мови та використовувати код у своїх </a:t>
            </a:r>
            <a:r>
              <a:rPr lang="uk-UA" b="0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проєктах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. Це призвело до створення великої спільноти розробників, які постійно вдосконалюють мову та додають до неї нові функції.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128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Безпечна та швидка: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-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це безпечна та швидка мова програмування, яка забезпечує надійність коду, усуваючи типові помилки при розробці. Вона використовує сучасні концепції програмування, такі як </a:t>
            </a:r>
            <a:r>
              <a:rPr lang="uk-UA" b="0" dirty="0" err="1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опціональні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 змінні, інтерференція типів та обробка помилок, завдяки яким код стає безпечнішим та ефективнішим.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338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Багатозадачність: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має вбудовану підтримку багатозадачності, що дозволяє розробникам писати код, який може виконувати кілька завдань одночасно. Це може зробити код більш ефективним та гнучким.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068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Інтероперабельність: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розроблена з урахуванням сумісності з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Objective-C,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а це означає, що розробники можуть використовувати обидві мови у своїх проектах. Це полегшує міграцію з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Objective-C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на </a:t>
            </a:r>
            <a:r>
              <a:rPr lang="en-US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Swift </a:t>
            </a:r>
            <a:r>
              <a:rPr lang="uk-UA" b="0" dirty="0">
                <a:solidFill>
                  <a:srgbClr val="FFE66D"/>
                </a:solidFill>
                <a:effectLst/>
                <a:latin typeface="Cascadia Code" panose="020B0609020000020004" pitchFamily="49" charset="0"/>
              </a:rPr>
              <a:t>і навпаки без необхідності переписувати всю кодову базу.</a:t>
            </a:r>
            <a:endParaRPr lang="uk-UA" b="0" dirty="0">
              <a:solidFill>
                <a:srgbClr val="D5CED9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091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олілінія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олілінія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Поліліні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олілінія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Часова шка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9295D1-92DD-48C5-8694-52E033D59484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499205F-D239-4D43-B9A4-4E708BB156F7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4" name="Місце для вмісту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769309-B36E-40AD-AD38-DA42A024A036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4" name="Місце для вмісту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6" name="Місце для вмісту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7" name="Місце для вмісту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Кінцев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Полілінія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олілінія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лілінія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Полілінія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олілінія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44D696-5BD9-4550-8EE0-DEFC5892D365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озділ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олілінія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олілінія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лілінія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 noProof="0"/>
              <a:t>Зразки заголовків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047FC15-EF6F-481E-8ED4-30201B21F741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ілінія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змінити стиль зразка підзаголовка</a:t>
            </a:r>
          </a:p>
        </p:txBody>
      </p:sp>
      <p:grpSp>
        <p:nvGrpSpPr>
          <p:cNvPr id="6" name="Група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Полілінія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Полілінія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Полілінія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олілінія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Графі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Полілінія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лілінія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78A20AC-B816-411E-B4C8-E40022E1DE79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іаграма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Полілінія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Полілінія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uk-UA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10" name="Місце для дати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0D60825-FD1C-4FBC-8756-03864117D405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1" name="Місце для нижнього колонтитула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2" name="Місце для номера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8" name="Місце для тексту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"</a:t>
            </a:r>
          </a:p>
        </p:txBody>
      </p:sp>
      <p:sp>
        <p:nvSpPr>
          <p:cNvPr id="10" name="Місце для тексту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Зразки заголовків</a:t>
            </a:r>
          </a:p>
        </p:txBody>
      </p:sp>
      <p:sp>
        <p:nvSpPr>
          <p:cNvPr id="9" name="Місце для тексту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uk-UA" noProof="0"/>
              <a:t>"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9F54CE-095F-4E5D-B923-98404C85DD4F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6" name="Місце для зображення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0" name="Місце для тексту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1" name="Місце для тексту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7" name="Місце для зображення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2" name="Місце для тексту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3" name="Місце для тексту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8" name="Місце для зображення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4" name="Місце для тексту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5" name="Місце для тексту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9" name="Місце для зображення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16" name="Місце для тексту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17" name="Місце для тексту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774638-3CC8-499B-BED1-24D8304476AA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19" name="Полілінія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олілінія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олілінія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олілінія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олілінія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олілінія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я команд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6" name="Місце для зображення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1" name="Місце для тексту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2" name="Місце для тексту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3" name="Місце для зображення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4" name="Місце для тексту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5" name="Місце для тексту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6" name="Місце для зображення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37" name="Місце для тексту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38" name="Місце для тексту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39" name="Місце для зображення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0" name="Місце для тексту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1" name="Місце для тексту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2" name="Місце для зображення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3" name="Місце для тексту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4" name="Місце для тексту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5" name="Місце для зображення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6" name="Місце для тексту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47" name="Місце для тексту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48" name="Місце для зображення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49" name="Місце для тексту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50" name="Місце для тексту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51" name="Місце для зображення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uk-UA" noProof="0"/>
              <a:t>Клацніть піктограму, щоб додати зображення</a:t>
            </a:r>
          </a:p>
        </p:txBody>
      </p:sp>
      <p:sp>
        <p:nvSpPr>
          <p:cNvPr id="52" name="Місце для тексту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Ім’я</a:t>
            </a:r>
          </a:p>
        </p:txBody>
      </p:sp>
      <p:sp>
        <p:nvSpPr>
          <p:cNvPr id="53" name="Місце для тексту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uk-UA" noProof="0"/>
              <a:t>Посада</a:t>
            </a:r>
          </a:p>
        </p:txBody>
      </p:sp>
      <p:sp>
        <p:nvSpPr>
          <p:cNvPr id="18" name="Місце для дати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3E0A1C-0409-48DF-A00A-E9AAA6C2D476}" type="datetime1">
              <a:rPr lang="uk-UA" noProof="0" smtClean="0">
                <a:latin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22" name="Місце для нижнього колонтитула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</a:endParaRPr>
          </a:p>
        </p:txBody>
      </p:sp>
      <p:sp>
        <p:nvSpPr>
          <p:cNvPr id="23" name="Місце для номера слайда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uk-UA" noProof="0"/>
              <a:t>Зразок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uk-UA" noProof="0"/>
              <a:t>Зразки заголовків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E29433-429D-48CE-8D26-70FFF157D087}" type="datetime1">
              <a:rPr lang="uk-UA" noProof="0" smtClean="0">
                <a:latin typeface="Arial" panose="020B0604020202020204" pitchFamily="34" charset="0"/>
                <a:cs typeface="Arial" panose="020B0604020202020204" pitchFamily="34" charset="0"/>
              </a:rPr>
              <a:t>16.04.2023</a:t>
            </a:fld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uk-UA" noProof="0"/>
              <a:t>ЗАГОЛОВОК ПРЕЗЕНТАЦІЇ</a:t>
            </a:r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uk-UA" noProof="0" smtClean="0"/>
              <a:pPr/>
              <a:t>‹№›</a:t>
            </a:fld>
            <a:endParaRPr lang="uk-UA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ransition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220" y="1122363"/>
            <a:ext cx="8159385" cy="2387600"/>
          </a:xfrm>
        </p:spPr>
        <p:txBody>
          <a:bodyPr rtlCol="0"/>
          <a:lstStyle/>
          <a:p>
            <a:pPr rtl="0"/>
            <a:r>
              <a:rPr lang="uk-UA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Можливості мови програмування </a:t>
            </a:r>
            <a:r>
              <a:rPr lang="en-US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Swift</a:t>
            </a:r>
            <a:endParaRPr lang="uk-UA" sz="54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220" y="3602038"/>
            <a:ext cx="10303545" cy="806675"/>
          </a:xfrm>
        </p:spPr>
        <p:txBody>
          <a:bodyPr rtlCol="0"/>
          <a:lstStyle/>
          <a:p>
            <a:pPr rtl="0"/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Онищенко Олег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Управління пам'яттю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Автоматичний підрахунок посилань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– ARC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Звільнення незайнятої пам’яті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Відсутність необхідності ручного керування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Покращення безпеки, як результат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531148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19" y="381000"/>
            <a:ext cx="10364706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Функціональне програмування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Замикання, відображення, фільтрування та скорочення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Більш стислий та зрозумілий код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Функції як типи даних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Легка інтеграція з об’єктно-орієнтованим кодом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260964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80281"/>
            <a:ext cx="6245912" cy="897438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Висновки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959557"/>
            <a:ext cx="6220278" cy="938885"/>
          </a:xfrm>
        </p:spPr>
        <p:txBody>
          <a:bodyPr rtlCol="0"/>
          <a:lstStyle/>
          <a:p>
            <a:pPr algn="ctr" rtl="0"/>
            <a:r>
              <a:rPr lang="uk-UA" sz="5600" dirty="0">
                <a:latin typeface="Fira Code" pitchFamily="1" charset="0"/>
                <a:ea typeface="Fira Code" pitchFamily="1" charset="0"/>
                <a:cs typeface="Fira Code" pitchFamily="1" charset="0"/>
              </a:rPr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План презентації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Вступ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Легкість у вивченні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Інтерактивність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Відкритий код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Безпека та швидкість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Багатозадачність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Інтероперабельність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Управління пам’яттю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Функціональне програмування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+mj-lt"/>
              <a:buAutoNum type="romanUcPeriod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Висновки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3B858B8C-D206-4863-8601-4D8E5135AABC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Від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Apple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Apple,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але не тільки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Представлена у 2014 як заміна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Objective-C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Потужна та легка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Популярна серед розробників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Легкість у вивченні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Проста у сприйнятті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Чіткий і лаконічний синтаксис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Більше доступна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Наявне ігрове середовище для тестування у реальному часі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100244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Інтерактивність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Наявний цикл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REPL – Read-Eval-Print Loop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Експерименти у реальному часі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Полегшення вивчення та </a:t>
            </a: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відлагодження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Покращення швидкості перевірки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941924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Відкритий вихідний код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Swift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є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Open-Source </a:t>
            </a: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мовою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Велика спільнота розробників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Постійне вдосконалення мови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Покращення прозорості та швидке вдосконалення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429088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Безпека та швидкість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Більш надійний та ефективний код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Сучасні концепції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Вбудована система </a:t>
            </a: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відлагоджування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Висока швидкодія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801953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Багатозадачність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Вбудована багатозадачність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Гнучкий код, як наслідок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асинхронного програмування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GCD - Grand Central Dispatch 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1071916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uk-UA" dirty="0">
                <a:latin typeface="Fira Code" pitchFamily="1" charset="0"/>
                <a:ea typeface="Fira Code" pitchFamily="1" charset="0"/>
                <a:cs typeface="Fira Code" pitchFamily="1" charset="0"/>
              </a:rPr>
              <a:t>Інтероперабельність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Сумісність з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Objective-C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Використання обидвох мов у </a:t>
            </a:r>
            <a:r>
              <a:rPr lang="uk-UA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проєктах</a:t>
            </a:r>
            <a:endParaRPr lang="uk-UA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бібліотек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Objective-C</a:t>
            </a:r>
          </a:p>
          <a:p>
            <a: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uk-UA" sz="2600" dirty="0">
                <a:latin typeface="Calibri" panose="020F0502020204030204" pitchFamily="34" charset="0"/>
                <a:cs typeface="Calibri" panose="020F0502020204030204" pitchFamily="34" charset="0"/>
              </a:rPr>
              <a:t>Підтримка С та С++ коду й бібліотек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B3FECCB-B4D4-4C4B-87FB-97861EE1F201}" type="datetime1">
              <a:rPr lang="uk-UA" smtClean="0"/>
              <a:t>16.04.2023</a:t>
            </a:fld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uk-UA" smtClean="0"/>
              <a:pPr rtl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956734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Тема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96_TF45331398_Win32" id="{98E44C92-41BC-49D4-BA6C-916F1E26AE19}" vid="{7C9544B4-986B-41EF-969D-95D02D42AC6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Універсальна презентація</Template>
  <TotalTime>81</TotalTime>
  <Words>717</Words>
  <Application>Microsoft Office PowerPoint</Application>
  <PresentationFormat>Широкий екран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Cascadia Code</vt:lpstr>
      <vt:lpstr>Fira Code</vt:lpstr>
      <vt:lpstr>Tenorite</vt:lpstr>
      <vt:lpstr>Тема Office</vt:lpstr>
      <vt:lpstr>Можливості мови програмування Swift</vt:lpstr>
      <vt:lpstr>План презентації</vt:lpstr>
      <vt:lpstr>Вступ</vt:lpstr>
      <vt:lpstr>Легкість у вивченні</vt:lpstr>
      <vt:lpstr>Інтерактивність</vt:lpstr>
      <vt:lpstr>Відкритий вихідний код</vt:lpstr>
      <vt:lpstr>Безпека та швидкість</vt:lpstr>
      <vt:lpstr>Багатозадачність</vt:lpstr>
      <vt:lpstr>Інтероперабельність</vt:lpstr>
      <vt:lpstr>Управління пам'яттю</vt:lpstr>
      <vt:lpstr>Функціональне програмування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Можливості мови програмування Swift</dc:title>
  <dc:creator>Oleh Onyshchenko</dc:creator>
  <cp:lastModifiedBy>Oleh Onyshchenko</cp:lastModifiedBy>
  <cp:revision>12</cp:revision>
  <dcterms:created xsi:type="dcterms:W3CDTF">2023-04-16T12:32:51Z</dcterms:created>
  <dcterms:modified xsi:type="dcterms:W3CDTF">2023-04-16T14:09:58Z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