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59" r:id="rId18"/>
    <p:sldId id="275" r:id="rId19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А" lastIdx="0" clrIdx="3"/>
  <p:cmAuthor id="5" name="Oleh Onyshchenko" initials="OO" lastIdx="1" clrIdx="4">
    <p:extLst>
      <p:ext uri="{19B8F6BF-5375-455C-9EA6-DF929625EA0E}">
        <p15:presenceInfo xmlns:p15="http://schemas.microsoft.com/office/powerpoint/2012/main" userId="Oleh Onyshchen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4" autoAdjust="0"/>
    <p:restoredTop sz="92472" autoAdjust="0"/>
  </p:normalViewPr>
  <p:slideViewPr>
    <p:cSldViewPr snapToGrid="0">
      <p:cViewPr>
        <p:scale>
          <a:sx n="100" d="100"/>
          <a:sy n="100" d="100"/>
        </p:scale>
        <p:origin x="7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431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Аркуш1!$B$1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Аркуш1!$A$2:$A$6</c:f>
              <c:strCache>
                <c:ptCount val="5"/>
                <c:pt idx="0">
                  <c:v>Go</c:v>
                </c:pt>
                <c:pt idx="1">
                  <c:v>Rust</c:v>
                </c:pt>
                <c:pt idx="2">
                  <c:v>C++</c:v>
                </c:pt>
                <c:pt idx="3">
                  <c:v>Swift</c:v>
                </c:pt>
                <c:pt idx="4">
                  <c:v>Python</c:v>
                </c:pt>
              </c:strCache>
            </c:strRef>
          </c:cat>
          <c:val>
            <c:numRef>
              <c:f>Аркуш1!$B$2:$B$6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36-44B7-B2BA-C5256D48CA10}"/>
            </c:ext>
          </c:extLst>
        </c:ser>
        <c:ser>
          <c:idx val="1"/>
          <c:order val="1"/>
          <c:tx>
            <c:strRef>
              <c:f>Аркуш1!$C$1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Аркуш1!$A$2:$A$6</c:f>
              <c:strCache>
                <c:ptCount val="5"/>
                <c:pt idx="0">
                  <c:v>Go</c:v>
                </c:pt>
                <c:pt idx="1">
                  <c:v>Rust</c:v>
                </c:pt>
                <c:pt idx="2">
                  <c:v>C++</c:v>
                </c:pt>
                <c:pt idx="3">
                  <c:v>Swift</c:v>
                </c:pt>
                <c:pt idx="4">
                  <c:v>Python</c:v>
                </c:pt>
              </c:strCache>
            </c:strRef>
          </c:cat>
          <c:val>
            <c:numRef>
              <c:f>Аркуш1!$C$2:$C$6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36-44B7-B2BA-C5256D48CA10}"/>
            </c:ext>
          </c:extLst>
        </c:ser>
        <c:ser>
          <c:idx val="2"/>
          <c:order val="2"/>
          <c:tx>
            <c:strRef>
              <c:f>Аркуш1!$D$1</c:f>
              <c:strCache>
                <c:ptCount val="1"/>
                <c:pt idx="0">
                  <c:v>Simplicity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Аркуш1!$A$2:$A$6</c:f>
              <c:strCache>
                <c:ptCount val="5"/>
                <c:pt idx="0">
                  <c:v>Go</c:v>
                </c:pt>
                <c:pt idx="1">
                  <c:v>Rust</c:v>
                </c:pt>
                <c:pt idx="2">
                  <c:v>C++</c:v>
                </c:pt>
                <c:pt idx="3">
                  <c:v>Swift</c:v>
                </c:pt>
                <c:pt idx="4">
                  <c:v>Python</c:v>
                </c:pt>
              </c:strCache>
            </c:strRef>
          </c:cat>
          <c:val>
            <c:numRef>
              <c:f>Аркуш1!$D$2:$D$6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36-44B7-B2BA-C5256D48C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1017327"/>
        <c:axId val="1621017743"/>
      </c:barChart>
      <c:catAx>
        <c:axId val="162101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21017743"/>
        <c:crosses val="autoZero"/>
        <c:auto val="1"/>
        <c:lblAlgn val="ctr"/>
        <c:lblOffset val="100"/>
        <c:noMultiLvlLbl val="0"/>
      </c:catAx>
      <c:valAx>
        <c:axId val="162101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62101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E7F8A8-D86C-42F1-9B11-EA147C604B36}" type="datetime1">
              <a:rPr lang="uk-UA" smtClean="0"/>
              <a:t>19.04.2023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18E05A-B548-4CC6-A371-C61575643AD7}" type="datetime1">
              <a:rPr lang="uk-UA" noProof="0" smtClean="0"/>
              <a:t>19.04.2023</a:t>
            </a:fld>
            <a:endParaRPr lang="uk-UA" noProof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Управління пам'яттю: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використовує автоматичний підрахунок посилань (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ARC)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для керування пам'яттю, який автоматично звільняє пам'ять, коли вона більше не використовується. Це допомагає розробникам писати більш ефективний код і зменшує ризик витоку пам'яті.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79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Управління пам'яттю: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використовує автоматичний підрахунок посилань (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ARC)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для керування пам'яттю, який автоматично звільняє пам'ять, коли вона більше не використовується. Це допомагає розробникам писати більш ефективний код і зменшує ризик витоку пам'яті.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313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Управління пам'яттю: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використовує автоматичний підрахунок посилань (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ARC)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для керування пам'яттю, який автоматично звільняє пам'ять, коли вона більше не використовується. Це допомагає розробникам писати більш ефективний код і зменшує ризик витоку пам'яті.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848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Управління пам'яттю: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використовує автоматичний підрахунок посилань (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ARC)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для керування пам'яттю, який автоматично звільняє пам'ять, коли вона більше не використовується. Це допомагає розробникам писати більш ефективний код і зменшує ризик витоку пам'яті.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4930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Отже,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це потужна та інтуїтивно зрозуміла мова програмування, яка стала незамінним інструментом для розробників, що створюють додатки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Безпека, швидкість, простота використання, сумісність з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Objective-C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та підтримка функціональних концепцій програмування роблять її популярним вибором серед розробників. Очікується, що завдяки відкритому коду та зростаючій спільноті розробників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продовжуватиме розвиватися та вдосконалюватися, що зробить його ще більш універсальним та потужним інструментом у майбутньому.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842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464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57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це потужна та легка у використанні мова програмування, розроблена компанією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 Inc.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для створення додатків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iOS, macOS, </a:t>
            </a:r>
            <a:r>
              <a:rPr lang="en-US" b="0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watchOS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та </a:t>
            </a:r>
            <a:r>
              <a:rPr lang="en-US" b="0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tvOS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Вперше вона була представлена у 2014 році як заміна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Objective-C,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яка була основною мовою програмування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У цій доповіді ми обговоримо особливості мови програмування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Swift,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які роблять її популярним вибором серед розробників.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22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Легкість у вивченні: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проста у вивченні мова програмування, яка розроблена таким чином, щоб бути більш доступною, ніж її попередник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Objective-C.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Вона має чіткий і лаконічний синтаксис, що полегшує розробникам читання та написання коду. Мова також забезпечує своєрідне ігрове середовище, де розробники можуть експериментувати та тестувати свій код у реальному часі.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941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Інтерактивність: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має цикл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REPL (Read-Eval-Print Loop),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який дозволяє розробникам експериментувати з кодом і одразу бачити результати. Це полегшує вивчення та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відлагодження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 коду.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299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Відкритий вихідний код: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мова програмування з відкритим вихідним кодом, що означає, що розробники можуть долучатися до розвитку мови та використовувати код у своїх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проєктах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. Це призвело до створення великої спільноти розробників, які постійно вдосконалюють мову та додають до неї нові функції.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128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Безпечна та швидка: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безпечна та швидка мова програмування, яка забезпечує надійність коду, усуваючи типові помилки при розробці. Вона використовує сучасні концепції програмування, такі як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опціональні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 змінні, інтерференція типів та обробка помилок, завдяки яким код стає безпечнішим та ефективнішим.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338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Багатозадачність: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має вбудовану підтримку багатозадачності, що дозволяє розробникам писати код, який може виконувати кілька завдань одночасно. Це може зробити код більш ефективним та гнучким.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068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Інтероперабельність: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розроблена з урахуванням сумісності з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Objective-C,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а це означає, що розробники можуть використовувати обидві мови у своїх проектах. Це полегшує міграцію з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на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 навпаки без необхідності переписувати всю кодову базу.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091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лілінія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олілінія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Часова шка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9295D1-92DD-48C5-8694-52E033D59484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99205F-D239-4D43-B9A4-4E708BB156F7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69309-B36E-40AD-AD38-DA42A024A036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6" name="Місце для вмісту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Кінцев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44D696-5BD9-4550-8EE0-DEFC5892D365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озділ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олілінія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олілінія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лілінія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47FC15-EF6F-481E-8ED4-30201B21F741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ілінія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олілінія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рафі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8A20AC-B816-411E-B4C8-E40022E1DE79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іаграма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іліні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оліліні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0D60825-FD1C-4FBC-8756-03864117D405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10" name="Місце для тексту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9" name="Місце для тексту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9F54CE-095F-4E5D-B923-98404C85DD4F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0" name="Місце для тексту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1" name="Місце для тексту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7" name="Місце для зображення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2" name="Місце для тексту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3" name="Місце для тексту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8" name="Місце для зображення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4" name="Місце для тексту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5" name="Місце для тексту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9" name="Місце для зображення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6" name="Місце для тексту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7" name="Місце для тексту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774638-3CC8-499B-BED1-24D8304476AA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9" name="Полілінія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олілінія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олілінія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олілінія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олілінія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я команд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1" name="Місце для тексту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2" name="Місце для тексту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3" name="Місце для зображення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4" name="Місце для тексту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5" name="Місце для тексту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6" name="Місце для зображення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7" name="Місце для тексту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8" name="Місце для тексту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9" name="Місце для зображення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0" name="Місце для тексту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1" name="Місце для тексту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2" name="Місце для зображення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3" name="Місце для тексту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4" name="Місце для тексту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5" name="Місце для зображення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6" name="Місце для тексту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7" name="Місце для тексту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8" name="Місце для зображення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9" name="Місце для тексту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0" name="Місце для тексту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51" name="Місце для зображення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52" name="Місце для тексту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3" name="Місце для тексту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18" name="Місце для дати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3E0A1C-0409-48DF-A00A-E9AAA6C2D476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2" name="Місце для нижнього колонтитула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3" name="Місце для номера слайда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E29433-429D-48CE-8D26-70FFF157D087}" type="datetime1">
              <a:rPr lang="uk-UA" noProof="0" smtClean="0">
                <a:latin typeface="Arial" panose="020B0604020202020204" pitchFamily="34" charset="0"/>
                <a:cs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220" y="1122363"/>
            <a:ext cx="8159385" cy="2387600"/>
          </a:xfrm>
        </p:spPr>
        <p:txBody>
          <a:bodyPr rtlCol="0"/>
          <a:lstStyle/>
          <a:p>
            <a:pPr rtl="0"/>
            <a:r>
              <a:rPr lang="uk-UA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Можливості мови програмування </a:t>
            </a:r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Swift</a:t>
            </a:r>
            <a:endParaRPr lang="uk-UA" sz="5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220" y="3602038"/>
            <a:ext cx="10303545" cy="806675"/>
          </a:xfrm>
        </p:spPr>
        <p:txBody>
          <a:bodyPr rtlCol="0"/>
          <a:lstStyle/>
          <a:p>
            <a:pPr rtl="0"/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Онищенко Олег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Узагальнення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10</a:t>
            </a:fld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B23B31-A458-4E76-8EF9-389FB09C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609850"/>
            <a:ext cx="5257800" cy="1962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793CDC-3C5D-4F50-ABF4-0968E43C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255" y="2609850"/>
            <a:ext cx="638937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1148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Закриття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11</a:t>
            </a:fld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1F5BA8-0D2B-424E-BB10-A05079B2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54275"/>
            <a:ext cx="9067800" cy="32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0755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Інтероперабельність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12</a:t>
            </a:fld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C17976-732B-40C7-9BD3-537143B9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2607345"/>
            <a:ext cx="4448175" cy="38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801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Ігровий майданчик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13</a:t>
            </a:fld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EE4F74-CF98-45FC-A08F-AE882E258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2507534"/>
            <a:ext cx="7496175" cy="377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9477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80281"/>
            <a:ext cx="6245912" cy="897438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59557"/>
            <a:ext cx="6220278" cy="938885"/>
          </a:xfrm>
        </p:spPr>
        <p:txBody>
          <a:bodyPr rtlCol="0"/>
          <a:lstStyle/>
          <a:p>
            <a:pPr algn="ctr" rtl="0"/>
            <a:r>
              <a:rPr lang="uk-UA" sz="56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План презентації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Вступ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solidFill>
                  <a:srgbClr val="0563C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Безпека та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швидкість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Легкість у вивченні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Об’єктно-орієнтованість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Функціональне програмування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Опціонали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Приведення типів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Узагальнення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Закриття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Інтероперабельність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Ігровий майданчик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Висновки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B858B8C-D206-4863-8601-4D8E5135AABC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Вступ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3</a:t>
            </a:fld>
            <a:endParaRPr lang="uk-UA"/>
          </a:p>
        </p:txBody>
      </p:sp>
      <p:pic>
        <p:nvPicPr>
          <p:cNvPr id="1026" name="Picture 2" descr="Apple Logo and symbol, meaning, history, PNG, brand">
            <a:extLst>
              <a:ext uri="{FF2B5EF4-FFF2-40B4-BE49-F238E27FC236}">
                <a16:creationId xmlns:a16="http://schemas.microsoft.com/office/drawing/2014/main" id="{EADD5E06-1F45-4690-AB71-AAABD1CE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8553" y="2553552"/>
            <a:ext cx="4280747" cy="24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ift, logo, social, social media icon - Free download">
            <a:extLst>
              <a:ext uri="{FF2B5EF4-FFF2-40B4-BE49-F238E27FC236}">
                <a16:creationId xmlns:a16="http://schemas.microsoft.com/office/drawing/2014/main" id="{55FF1CFC-B627-4C35-951A-286E0476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60" y="2239854"/>
            <a:ext cx="2849880" cy="2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520E94B3-6033-4693-9329-98E53F88ADB4}"/>
              </a:ext>
            </a:extLst>
          </p:cNvPr>
          <p:cNvCxnSpPr>
            <a:cxnSpLocks/>
          </p:cNvCxnSpPr>
          <p:nvPr/>
        </p:nvCxnSpPr>
        <p:spPr>
          <a:xfrm flipV="1">
            <a:off x="2838450" y="3940938"/>
            <a:ext cx="4257675" cy="49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53D897-67B6-459E-9F21-4404C039E97D}"/>
              </a:ext>
            </a:extLst>
          </p:cNvPr>
          <p:cNvSpPr txBox="1"/>
          <p:nvPr/>
        </p:nvSpPr>
        <p:spPr>
          <a:xfrm>
            <a:off x="4312515" y="3433961"/>
            <a:ext cx="92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2014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B5A27B7-5236-4037-8E7F-940C9C2E4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41" y="5252908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3DE7EB1-69CB-452F-85E0-883FCB26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63" y="5104475"/>
            <a:ext cx="1325565" cy="13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1DEADA-7E7F-4091-835F-060F2AAD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00" y="4950280"/>
            <a:ext cx="1480157" cy="18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DEE574A-2EA8-4B7F-8324-21B554D11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79" y="5139282"/>
            <a:ext cx="1863910" cy="129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Безпека та швидкість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4</a:t>
            </a:fld>
            <a:endParaRPr lang="uk-UA"/>
          </a:p>
        </p:txBody>
      </p:sp>
      <p:graphicFrame>
        <p:nvGraphicFramePr>
          <p:cNvPr id="14" name="Діаграма 13">
            <a:extLst>
              <a:ext uri="{FF2B5EF4-FFF2-40B4-BE49-F238E27FC236}">
                <a16:creationId xmlns:a16="http://schemas.microsoft.com/office/drawing/2014/main" id="{0D3FCCE5-82BB-4CEC-A1CB-ED5C572A5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080482"/>
              </p:ext>
            </p:extLst>
          </p:nvPr>
        </p:nvGraphicFramePr>
        <p:xfrm>
          <a:off x="76199" y="2371724"/>
          <a:ext cx="10534651" cy="4105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100244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Легкість у вивченні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5</a:t>
            </a:fld>
            <a:endParaRPr lang="uk-UA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EFA6C1F-9093-4E66-A9B6-F4073662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639990"/>
            <a:ext cx="4543425" cy="15780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B5B50C-6409-47B5-8D63-5B7848D6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083" y="2639990"/>
            <a:ext cx="4029584" cy="157801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3A044C1-93DB-4D8E-8D9E-8384081D2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175" y="4498368"/>
            <a:ext cx="4914900" cy="15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1924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Об'єктно-орієнтованість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20.04.2023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6</a:t>
            </a:fld>
            <a:endParaRPr lang="uk-UA"/>
          </a:p>
        </p:txBody>
      </p:sp>
      <p:pic>
        <p:nvPicPr>
          <p:cNvPr id="2066" name="Picture 18" descr="Types Of Car Chassis Explained | From Ladder To Monocoque!">
            <a:extLst>
              <a:ext uri="{FF2B5EF4-FFF2-40B4-BE49-F238E27FC236}">
                <a16:creationId xmlns:a16="http://schemas.microsoft.com/office/drawing/2014/main" id="{0B567F90-CD9F-4D6E-8EFC-DEC842F1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" y="2549525"/>
            <a:ext cx="4720317" cy="314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ere Are The Coolest New Cars For 2020">
            <a:extLst>
              <a:ext uri="{FF2B5EF4-FFF2-40B4-BE49-F238E27FC236}">
                <a16:creationId xmlns:a16="http://schemas.microsoft.com/office/drawing/2014/main" id="{25974C73-3D76-4573-9771-FA7C8600B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083" y="2538412"/>
            <a:ext cx="5308601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D39E919B-4E87-45EB-9683-F40598F9D695}"/>
              </a:ext>
            </a:extLst>
          </p:cNvPr>
          <p:cNvCxnSpPr>
            <a:cxnSpLocks/>
            <a:endCxn id="2068" idx="1"/>
          </p:cNvCxnSpPr>
          <p:nvPr/>
        </p:nvCxnSpPr>
        <p:spPr>
          <a:xfrm flipV="1">
            <a:off x="5060495" y="4031456"/>
            <a:ext cx="996588" cy="283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4ADDFB-5DAC-43B1-A012-4625FE518A7F}"/>
              </a:ext>
            </a:extLst>
          </p:cNvPr>
          <p:cNvSpPr txBox="1"/>
          <p:nvPr/>
        </p:nvSpPr>
        <p:spPr>
          <a:xfrm>
            <a:off x="1590675" y="5711162"/>
            <a:ext cx="859531" cy="630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</a:t>
            </a:r>
            <a:endParaRPr kumimoji="0" lang="uk-UA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A7748-5FF5-410F-ACE1-497C83FFBB99}"/>
              </a:ext>
            </a:extLst>
          </p:cNvPr>
          <p:cNvSpPr txBox="1"/>
          <p:nvPr/>
        </p:nvSpPr>
        <p:spPr>
          <a:xfrm>
            <a:off x="6765695" y="5524500"/>
            <a:ext cx="1079142" cy="630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Object</a:t>
            </a:r>
            <a:endParaRPr kumimoji="0" lang="uk-UA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9088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438150"/>
            <a:ext cx="105577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Функціональне програмування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7</a:t>
            </a:fld>
            <a:endParaRPr lang="uk-UA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44FF3F-C9B7-4BA5-A165-213A2551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12920"/>
            <a:ext cx="7848600" cy="35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1953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Опціонали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8</a:t>
            </a:fld>
            <a:endParaRPr lang="uk-UA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AFF0BC-9902-443B-B4A9-89CCC005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419767"/>
            <a:ext cx="5695950" cy="39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7191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Приведення типів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9</a:t>
            </a:fld>
            <a:endParaRPr lang="uk-UA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196B30-EA26-4CDA-BC47-EBE278A5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59038"/>
            <a:ext cx="10239375" cy="27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6734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Тема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96_TF45331398_Win32" id="{98E44C92-41BC-49D4-BA6C-916F1E26AE19}" vid="{7C9544B4-986B-41EF-969D-95D02D42AC6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Універсальна презентація</Template>
  <TotalTime>257</TotalTime>
  <Words>649</Words>
  <Application>Microsoft Office PowerPoint</Application>
  <PresentationFormat>Широкий екран</PresentationFormat>
  <Paragraphs>82</Paragraphs>
  <Slides>15</Slides>
  <Notes>15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Cascadia Code</vt:lpstr>
      <vt:lpstr>Fira Code</vt:lpstr>
      <vt:lpstr>Tenorite</vt:lpstr>
      <vt:lpstr>Тема Office</vt:lpstr>
      <vt:lpstr>Можливості мови програмування Swift</vt:lpstr>
      <vt:lpstr>План презентації</vt:lpstr>
      <vt:lpstr>Вступ</vt:lpstr>
      <vt:lpstr>Безпека та швидкість</vt:lpstr>
      <vt:lpstr>Легкість у вивченні</vt:lpstr>
      <vt:lpstr>Об'єктно-орієнтованість</vt:lpstr>
      <vt:lpstr>Функціональне програмування</vt:lpstr>
      <vt:lpstr>Опціонали</vt:lpstr>
      <vt:lpstr>Приведення типів</vt:lpstr>
      <vt:lpstr>Узагальнення</vt:lpstr>
      <vt:lpstr>Закриття</vt:lpstr>
      <vt:lpstr>Інтероперабельність</vt:lpstr>
      <vt:lpstr>Ігровий майданчик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Можливості мови програмування Swift</dc:title>
  <dc:creator>Oleh Onyshchenko</dc:creator>
  <cp:lastModifiedBy>Oleh Onyshchenko</cp:lastModifiedBy>
  <cp:revision>24</cp:revision>
  <dcterms:created xsi:type="dcterms:W3CDTF">2023-04-16T12:32:51Z</dcterms:created>
  <dcterms:modified xsi:type="dcterms:W3CDTF">2023-04-19T22:20:46Z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