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259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6" autoAdjust="0"/>
    <p:restoredTop sz="94660"/>
  </p:normalViewPr>
  <p:slideViewPr>
    <p:cSldViewPr>
      <p:cViewPr>
        <p:scale>
          <a:sx n="66" d="100"/>
          <a:sy n="66" d="100"/>
        </p:scale>
        <p:origin x="1560" y="1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7694" y="1580641"/>
            <a:ext cx="7128611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691" y="20573"/>
            <a:ext cx="8390890" cy="149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271" y="1368805"/>
            <a:ext cx="8093456" cy="339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0354" y="6466509"/>
            <a:ext cx="20383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://aboutcsharp.ru/G5_P2.aspx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aboutcsharp.ru/G5_P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hyperlink" Target="http://aboutcsharp.ru/G5_P4.aspx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aboutcsharp.ru/G5_P3.aspx" TargetMode="External"/><Relationship Id="rId9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aboutcsharp.ru/G5_P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csharp.ru/G5_P5.aspx" TargetMode="External"/><Relationship Id="rId2" Type="http://schemas.openxmlformats.org/officeDocument/2006/relationships/hyperlink" Target="http://aboutcsharp.ru/G5_P2.asp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3089" y="432689"/>
            <a:ext cx="542099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0" marR="5080" indent="-1296035">
              <a:lnSpc>
                <a:spcPct val="100000"/>
              </a:lnSpc>
            </a:pPr>
            <a:r>
              <a:rPr lang="uk-UA" sz="4400" b="1" spc="-5" dirty="0" smtClean="0">
                <a:latin typeface="Calibri"/>
                <a:cs typeface="Calibri"/>
              </a:rPr>
              <a:t>Основи програмної інженерії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68" y="2236978"/>
            <a:ext cx="6875780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3000" dirty="0" smtClean="0">
                <a:latin typeface="Calibri"/>
                <a:cs typeface="Calibri"/>
              </a:rPr>
              <a:t>Лекції, лабораторні роботи –</a:t>
            </a:r>
            <a:br>
              <a:rPr lang="uk-UA" sz="3000" dirty="0" smtClean="0">
                <a:latin typeface="Calibri"/>
                <a:cs typeface="Calibri"/>
              </a:rPr>
            </a:br>
            <a:r>
              <a:rPr lang="uk-UA" sz="3000" dirty="0" err="1" smtClean="0">
                <a:latin typeface="Calibri"/>
                <a:cs typeface="Calibri"/>
              </a:rPr>
              <a:t>к.т.н</a:t>
            </a:r>
            <a:r>
              <a:rPr lang="uk-UA" sz="3000" dirty="0" smtClean="0">
                <a:latin typeface="Calibri"/>
                <a:cs typeface="Calibri"/>
              </a:rPr>
              <a:t>., доц. </a:t>
            </a:r>
            <a:r>
              <a:rPr lang="uk-UA" sz="3000" dirty="0" err="1" smtClean="0">
                <a:latin typeface="Calibri"/>
                <a:cs typeface="Calibri"/>
              </a:rPr>
              <a:t>Каплієнко</a:t>
            </a:r>
            <a:r>
              <a:rPr lang="uk-UA" sz="3000" dirty="0" smtClean="0">
                <a:latin typeface="Calibri"/>
                <a:cs typeface="Calibri"/>
              </a:rPr>
              <a:t> Тетяна Ігорівна</a:t>
            </a: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3000" dirty="0" smtClean="0">
                <a:latin typeface="Calibri"/>
                <a:cs typeface="Calibri"/>
              </a:rPr>
              <a:t>Лабораторні роботи –</a:t>
            </a:r>
            <a:br>
              <a:rPr lang="uk-UA" sz="3000" dirty="0" smtClean="0">
                <a:latin typeface="Calibri"/>
                <a:cs typeface="Calibri"/>
              </a:rPr>
            </a:br>
            <a:r>
              <a:rPr lang="uk-UA" sz="3000" dirty="0" smtClean="0">
                <a:latin typeface="Calibri"/>
                <a:cs typeface="Calibri"/>
              </a:rPr>
              <a:t>ас. Качан Олександр Іванович</a:t>
            </a: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3200" dirty="0" smtClean="0">
                <a:latin typeface="Calibri"/>
                <a:cs typeface="Calibri"/>
              </a:rPr>
              <a:t>Форма контролю - </a:t>
            </a:r>
            <a:r>
              <a:rPr lang="uk-UA" sz="3200" b="1" dirty="0" smtClean="0">
                <a:latin typeface="Calibri"/>
                <a:cs typeface="Calibri"/>
              </a:rPr>
              <a:t>залік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4240" y="323341"/>
            <a:ext cx="82448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3200" spc="90" dirty="0" smtClean="0"/>
              <a:t>Ключові слова, знаки операцій, роздільники</a:t>
            </a:r>
            <a:endParaRPr sz="3200" dirty="0"/>
          </a:p>
        </p:txBody>
      </p:sp>
      <p:sp>
        <p:nvSpPr>
          <p:cNvPr id="5" name="object 5"/>
          <p:cNvSpPr txBox="1"/>
          <p:nvPr/>
        </p:nvSpPr>
        <p:spPr>
          <a:xfrm>
            <a:off x="8433054" y="6466509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" y="1265682"/>
            <a:ext cx="8093075" cy="4176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 algn="just">
              <a:lnSpc>
                <a:spcPct val="120000"/>
              </a:lnSpc>
              <a:buFont typeface="Arial"/>
              <a:buChar char="•"/>
              <a:tabLst>
                <a:tab pos="357505" algn="l"/>
              </a:tabLst>
            </a:pPr>
            <a:r>
              <a:rPr lang="uk-UA" sz="1900" i="1" spc="-5" dirty="0" smtClean="0">
                <a:solidFill>
                  <a:srgbClr val="0000FF"/>
                </a:solidFill>
                <a:latin typeface="Calibri"/>
                <a:cs typeface="Calibri"/>
              </a:rPr>
              <a:t>Ключові слова </a:t>
            </a:r>
            <a:r>
              <a:rPr sz="1900" spc="-5" dirty="0" smtClean="0">
                <a:latin typeface="Calibri"/>
                <a:cs typeface="Calibri"/>
              </a:rPr>
              <a:t>— </a:t>
            </a:r>
            <a:r>
              <a:rPr lang="uk-UA" sz="1900" spc="-10" dirty="0" smtClean="0">
                <a:latin typeface="Calibri"/>
                <a:cs typeface="Calibri"/>
              </a:rPr>
              <a:t>ідентифікатори, які мають спеціальне призначення для компілятора. Їх можна використовувати тільки у тому сенсі, у якому вони визначені.</a:t>
            </a:r>
            <a:endParaRPr sz="1900" dirty="0" smtClean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5" dirty="0" smtClean="0">
                <a:latin typeface="Calibri"/>
                <a:cs typeface="Calibri"/>
              </a:rPr>
              <a:t>Наприклад</a:t>
            </a:r>
            <a:r>
              <a:rPr lang="ru-RU" sz="1700" spc="-5" dirty="0" smtClean="0">
                <a:latin typeface="Calibri"/>
                <a:cs typeface="Calibri"/>
              </a:rPr>
              <a:t>, для оператора переходу </a:t>
            </a:r>
            <a:r>
              <a:rPr lang="uk-UA" sz="1700" spc="-5" dirty="0" smtClean="0">
                <a:latin typeface="Calibri"/>
                <a:cs typeface="Calibri"/>
              </a:rPr>
              <a:t>визначено</a:t>
            </a:r>
            <a:r>
              <a:rPr lang="ru-RU" sz="1700" spc="-5" dirty="0" smtClean="0">
                <a:latin typeface="Calibri"/>
                <a:cs typeface="Calibri"/>
              </a:rPr>
              <a:t> слово </a:t>
            </a:r>
            <a:r>
              <a:rPr sz="1700" spc="-15" dirty="0" err="1" smtClean="0">
                <a:solidFill>
                  <a:srgbClr val="0000FF"/>
                </a:solidFill>
                <a:latin typeface="Calibri"/>
                <a:cs typeface="Calibri"/>
              </a:rPr>
              <a:t>goto</a:t>
            </a:r>
            <a:r>
              <a:rPr sz="1700" spc="-15" dirty="0" smtClean="0">
                <a:latin typeface="Calibri"/>
                <a:cs typeface="Calibri"/>
              </a:rPr>
              <a:t>.</a:t>
            </a:r>
            <a:endParaRPr sz="1700" dirty="0" smtClean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2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i="1" spc="-5" dirty="0" smtClean="0">
                <a:solidFill>
                  <a:srgbClr val="0000FF"/>
                </a:solidFill>
                <a:latin typeface="Calibri"/>
                <a:cs typeface="Calibri"/>
              </a:rPr>
              <a:t>Знак операції</a:t>
            </a:r>
            <a:r>
              <a:rPr sz="1900" i="1" spc="-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— </a:t>
            </a:r>
            <a:r>
              <a:rPr lang="uk-UA" sz="1900" spc="-5" dirty="0" smtClean="0">
                <a:latin typeface="Calibri"/>
                <a:cs typeface="Calibri"/>
              </a:rPr>
              <a:t>один або більше символів, які визначають дію над операндами</a:t>
            </a:r>
            <a:r>
              <a:rPr sz="1900" spc="-5" dirty="0" smtClean="0">
                <a:latin typeface="Calibri"/>
                <a:cs typeface="Calibri"/>
              </a:rPr>
              <a:t>. </a:t>
            </a:r>
            <a:r>
              <a:rPr lang="uk-UA" sz="1900" spc="-5" dirty="0" smtClean="0">
                <a:latin typeface="Calibri"/>
                <a:cs typeface="Calibri"/>
              </a:rPr>
              <a:t>Всередині знаку операції пробіли не допускаються.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3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5" dirty="0" smtClean="0">
                <a:latin typeface="Calibri"/>
                <a:cs typeface="Calibri"/>
              </a:rPr>
              <a:t>Наприклад</a:t>
            </a:r>
            <a:r>
              <a:rPr sz="1700" spc="-5" dirty="0" smtClean="0">
                <a:latin typeface="Calibri"/>
                <a:cs typeface="Calibri"/>
              </a:rPr>
              <a:t>, </a:t>
            </a:r>
            <a:r>
              <a:rPr lang="uk-UA" sz="1700" spc="-10" dirty="0" smtClean="0">
                <a:latin typeface="Calibri"/>
                <a:cs typeface="Calibri"/>
              </a:rPr>
              <a:t>додавання</a:t>
            </a:r>
            <a:r>
              <a:rPr lang="ru-RU" sz="1700" spc="-10" dirty="0" smtClean="0">
                <a:latin typeface="Calibri"/>
                <a:cs typeface="Calibri"/>
              </a:rPr>
              <a:t> </a:t>
            </a:r>
            <a:r>
              <a:rPr sz="1700" spc="-5" dirty="0" smtClean="0">
                <a:latin typeface="Calibri"/>
                <a:cs typeface="Calibri"/>
              </a:rPr>
              <a:t>+, </a:t>
            </a:r>
            <a:r>
              <a:rPr lang="ru-RU" sz="1700" spc="-10" dirty="0" smtClean="0">
                <a:latin typeface="Calibri"/>
                <a:cs typeface="Calibri"/>
              </a:rPr>
              <a:t>д</a:t>
            </a:r>
            <a:r>
              <a:rPr lang="uk-UA" sz="1700" spc="-10" dirty="0" err="1" smtClean="0">
                <a:latin typeface="Calibri"/>
                <a:cs typeface="Calibri"/>
              </a:rPr>
              <a:t>ілення</a:t>
            </a:r>
            <a:r>
              <a:rPr sz="1700" spc="-10" dirty="0" smtClean="0">
                <a:latin typeface="Calibri"/>
                <a:cs typeface="Calibri"/>
              </a:rPr>
              <a:t>/, </a:t>
            </a:r>
            <a:r>
              <a:rPr lang="uk-UA" sz="1700" spc="-10" dirty="0" smtClean="0">
                <a:latin typeface="Calibri"/>
                <a:cs typeface="Calibri"/>
              </a:rPr>
              <a:t>складне присвоєння</a:t>
            </a:r>
            <a:r>
              <a:rPr sz="1700" spc="245" dirty="0" smtClean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+=.</a:t>
            </a:r>
            <a:endParaRPr sz="17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5" dirty="0" smtClean="0">
                <a:latin typeface="Calibri"/>
                <a:cs typeface="Calibri"/>
              </a:rPr>
              <a:t>Операції поділяються на </a:t>
            </a:r>
            <a:r>
              <a:rPr lang="uk-UA" sz="1900" spc="-5" dirty="0" err="1" smtClean="0">
                <a:latin typeface="Calibri"/>
                <a:cs typeface="Calibri"/>
              </a:rPr>
              <a:t>унарні</a:t>
            </a:r>
            <a:r>
              <a:rPr sz="1900" spc="-5" dirty="0" smtClean="0">
                <a:latin typeface="Calibri"/>
                <a:cs typeface="Calibri"/>
              </a:rPr>
              <a:t> (</a:t>
            </a:r>
            <a:r>
              <a:rPr lang="uk-UA" sz="1900" spc="-5" dirty="0" smtClean="0">
                <a:latin typeface="Calibri"/>
                <a:cs typeface="Calibri"/>
              </a:rPr>
              <a:t>з одним операндом</a:t>
            </a:r>
            <a:r>
              <a:rPr sz="1900" spc="-10" dirty="0" smtClean="0">
                <a:latin typeface="Calibri"/>
                <a:cs typeface="Calibri"/>
              </a:rPr>
              <a:t>), </a:t>
            </a:r>
            <a:r>
              <a:rPr lang="uk-UA" sz="1900" i="1" dirty="0" smtClean="0">
                <a:latin typeface="Calibri"/>
                <a:cs typeface="Calibri"/>
              </a:rPr>
              <a:t>бінарні </a:t>
            </a:r>
            <a:r>
              <a:rPr lang="uk-UA" sz="1900" dirty="0" smtClean="0">
                <a:latin typeface="Calibri"/>
                <a:cs typeface="Calibri"/>
              </a:rPr>
              <a:t>(з двома</a:t>
            </a:r>
            <a:r>
              <a:rPr sz="1900" spc="-20" dirty="0" smtClean="0">
                <a:latin typeface="Calibri"/>
                <a:cs typeface="Calibri"/>
              </a:rPr>
              <a:t>)</a:t>
            </a:r>
            <a:r>
              <a:rPr sz="1900" spc="160" dirty="0" smtClean="0">
                <a:latin typeface="Calibri"/>
                <a:cs typeface="Calibri"/>
              </a:rPr>
              <a:t> </a:t>
            </a:r>
            <a:r>
              <a:rPr sz="1900" spc="-5" dirty="0" smtClean="0">
                <a:latin typeface="Calibri"/>
                <a:cs typeface="Calibri"/>
              </a:rPr>
              <a:t>и</a:t>
            </a:r>
            <a:r>
              <a:rPr lang="uk-UA" sz="1900" dirty="0">
                <a:latin typeface="Calibri"/>
                <a:cs typeface="Calibri"/>
              </a:rPr>
              <a:t> </a:t>
            </a:r>
            <a:r>
              <a:rPr lang="uk-UA" sz="1900" i="1" dirty="0" err="1" smtClean="0">
                <a:latin typeface="Calibri"/>
                <a:cs typeface="Calibri"/>
              </a:rPr>
              <a:t>тернарні</a:t>
            </a:r>
            <a:r>
              <a:rPr lang="uk-UA" sz="1900" dirty="0" smtClean="0">
                <a:latin typeface="Calibri"/>
                <a:cs typeface="Calibri"/>
              </a:rPr>
              <a:t> (з трьома)</a:t>
            </a:r>
            <a:r>
              <a:rPr sz="1900" spc="-10" dirty="0" smtClean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i="1" spc="-15" dirty="0" smtClean="0">
                <a:solidFill>
                  <a:srgbClr val="0000FF"/>
                </a:solidFill>
                <a:latin typeface="Calibri"/>
                <a:cs typeface="Calibri"/>
              </a:rPr>
              <a:t>Роздільники</a:t>
            </a:r>
            <a:r>
              <a:rPr sz="1900" i="1" spc="-1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uk-UA" sz="1900" spc="25" dirty="0" smtClean="0">
                <a:latin typeface="Calibri"/>
                <a:cs typeface="Calibri"/>
              </a:rPr>
              <a:t>використовуються для розділення або, навпаки, групування елементів. Приклади роздільників: дужки, крапка, кома.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314" y="38480"/>
            <a:ext cx="452348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pc="125" dirty="0" smtClean="0"/>
              <a:t>Ключові слова </a:t>
            </a:r>
            <a:r>
              <a:rPr dirty="0" smtClean="0"/>
              <a:t>C</a:t>
            </a:r>
            <a:r>
              <a:rPr dirty="0"/>
              <a:t>#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06423"/>
            <a:ext cx="112268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abstract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6335" y="1106423"/>
            <a:ext cx="29972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as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9478" y="1106423"/>
            <a:ext cx="57404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case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14258" y="1106423"/>
            <a:ext cx="71501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c</a:t>
            </a:r>
            <a:r>
              <a:rPr sz="1800" spc="-10" dirty="0">
                <a:latin typeface="Lucida Console"/>
                <a:cs typeface="Lucida Console"/>
              </a:rPr>
              <a:t>a</a:t>
            </a:r>
            <a:r>
              <a:rPr sz="1800" dirty="0">
                <a:latin typeface="Lucida Console"/>
                <a:cs typeface="Lucida Console"/>
              </a:rPr>
              <a:t>t</a:t>
            </a:r>
            <a:r>
              <a:rPr sz="1800" spc="10" dirty="0">
                <a:latin typeface="Lucida Console"/>
                <a:cs typeface="Lucida Console"/>
              </a:rPr>
              <a:t>c</a:t>
            </a:r>
            <a:r>
              <a:rPr sz="1800" dirty="0">
                <a:latin typeface="Lucida Console"/>
                <a:cs typeface="Lucida Console"/>
              </a:rPr>
              <a:t>h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517903"/>
            <a:ext cx="57404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char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553" y="1517903"/>
            <a:ext cx="985519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checked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0989" y="969263"/>
            <a:ext cx="7112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spc="-5" dirty="0">
                <a:latin typeface="Lucida Console"/>
                <a:cs typeface="Lucida Console"/>
              </a:rPr>
              <a:t>base  class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9478" y="1517903"/>
            <a:ext cx="98933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d</a:t>
            </a:r>
            <a:r>
              <a:rPr sz="1800" spc="-10" dirty="0">
                <a:latin typeface="Lucida Console"/>
                <a:cs typeface="Lucida Console"/>
              </a:rPr>
              <a:t>e</a:t>
            </a:r>
            <a:r>
              <a:rPr sz="1800" dirty="0">
                <a:latin typeface="Lucida Console"/>
                <a:cs typeface="Lucida Console"/>
              </a:rPr>
              <a:t>c</a:t>
            </a:r>
            <a:r>
              <a:rPr sz="1800" spc="10" dirty="0">
                <a:latin typeface="Lucida Console"/>
                <a:cs typeface="Lucida Console"/>
              </a:rPr>
              <a:t>i</a:t>
            </a:r>
            <a:r>
              <a:rPr sz="1800" dirty="0">
                <a:latin typeface="Lucida Console"/>
                <a:cs typeface="Lucida Console"/>
              </a:rPr>
              <a:t>m</a:t>
            </a:r>
            <a:r>
              <a:rPr sz="1800" spc="-10" dirty="0">
                <a:latin typeface="Lucida Console"/>
                <a:cs typeface="Lucida Console"/>
              </a:rPr>
              <a:t>a</a:t>
            </a:r>
            <a:r>
              <a:rPr sz="1800" dirty="0">
                <a:latin typeface="Lucida Console"/>
                <a:cs typeface="Lucida Console"/>
              </a:rPr>
              <a:t>l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5389" y="969263"/>
            <a:ext cx="240347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  <a:tabLst>
                <a:tab pos="927100" algn="l"/>
                <a:tab pos="1841500" algn="l"/>
              </a:tabLst>
            </a:pPr>
            <a:r>
              <a:rPr sz="1800" spc="-5" dirty="0">
                <a:latin typeface="Lucida Console"/>
                <a:cs typeface="Lucida Console"/>
              </a:rPr>
              <a:t>boo</a:t>
            </a:r>
            <a:r>
              <a:rPr sz="1800" dirty="0">
                <a:latin typeface="Lucida Console"/>
                <a:cs typeface="Lucida Console"/>
              </a:rPr>
              <a:t>l	</a:t>
            </a:r>
            <a:r>
              <a:rPr sz="1800" spc="-5" dirty="0">
                <a:latin typeface="Lucida Console"/>
                <a:cs typeface="Lucida Console"/>
              </a:rPr>
              <a:t>brea</a:t>
            </a:r>
            <a:r>
              <a:rPr sz="1800" dirty="0">
                <a:latin typeface="Lucida Console"/>
                <a:cs typeface="Lucida Console"/>
              </a:rPr>
              <a:t>k	</a:t>
            </a:r>
            <a:r>
              <a:rPr sz="1800" spc="-5" dirty="0">
                <a:latin typeface="Lucida Console"/>
                <a:cs typeface="Lucida Console"/>
              </a:rPr>
              <a:t>byte  const	continue  do	</a:t>
            </a:r>
            <a:r>
              <a:rPr sz="1800" spc="-10" dirty="0">
                <a:latin typeface="Lucida Console"/>
                <a:cs typeface="Lucida Console"/>
              </a:rPr>
              <a:t>double</a:t>
            </a:r>
            <a:r>
              <a:rPr sz="1800" spc="-450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else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14258" y="1929638"/>
            <a:ext cx="715010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eve</a:t>
            </a:r>
            <a:r>
              <a:rPr sz="1800" spc="15" dirty="0">
                <a:latin typeface="Lucida Console"/>
                <a:cs typeface="Lucida Console"/>
              </a:rPr>
              <a:t>n</a:t>
            </a:r>
            <a:r>
              <a:rPr sz="1800" dirty="0">
                <a:latin typeface="Lucida Console"/>
                <a:cs typeface="Lucida Console"/>
              </a:rPr>
              <a:t>t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Lucida Console"/>
                <a:cs typeface="Lucida Console"/>
              </a:rPr>
              <a:t>for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389" y="2341117"/>
            <a:ext cx="112268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finally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Lucida Console"/>
                <a:cs typeface="Lucida Console"/>
              </a:rPr>
              <a:t>implicit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6335" y="1792203"/>
            <a:ext cx="1626235" cy="166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  <a:tabLst>
                <a:tab pos="927100" algn="l"/>
              </a:tabLst>
            </a:pPr>
            <a:r>
              <a:rPr sz="1800" spc="-10" dirty="0">
                <a:latin typeface="Lucida Console"/>
                <a:cs typeface="Lucida Console"/>
              </a:rPr>
              <a:t>delegate  </a:t>
            </a:r>
            <a:r>
              <a:rPr sz="1800" spc="-5" dirty="0">
                <a:latin typeface="Lucida Console"/>
                <a:cs typeface="Lucida Console"/>
              </a:rPr>
              <a:t>extern</a:t>
            </a:r>
            <a:r>
              <a:rPr sz="1800" spc="-46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false  </a:t>
            </a:r>
            <a:r>
              <a:rPr sz="1800" spc="-10" dirty="0">
                <a:latin typeface="Lucida Console"/>
                <a:cs typeface="Lucida Console"/>
              </a:rPr>
              <a:t>goto	if  </a:t>
            </a:r>
            <a:r>
              <a:rPr sz="1800" spc="-5" dirty="0">
                <a:latin typeface="Lucida Console"/>
                <a:cs typeface="Lucida Console"/>
              </a:rPr>
              <a:t>internal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5389" y="3164713"/>
            <a:ext cx="29972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is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9478" y="3164713"/>
            <a:ext cx="126682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n</a:t>
            </a:r>
            <a:r>
              <a:rPr sz="1800" spc="-10" dirty="0">
                <a:latin typeface="Lucida Console"/>
                <a:cs typeface="Lucida Console"/>
              </a:rPr>
              <a:t>a</a:t>
            </a:r>
            <a:r>
              <a:rPr sz="1800" dirty="0">
                <a:latin typeface="Lucida Console"/>
                <a:cs typeface="Lucida Console"/>
              </a:rPr>
              <a:t>m</a:t>
            </a:r>
            <a:r>
              <a:rPr sz="1800" spc="10" dirty="0">
                <a:latin typeface="Lucida Console"/>
                <a:cs typeface="Lucida Console"/>
              </a:rPr>
              <a:t>e</a:t>
            </a:r>
            <a:r>
              <a:rPr sz="1800" dirty="0">
                <a:latin typeface="Lucida Console"/>
                <a:cs typeface="Lucida Console"/>
              </a:rPr>
              <a:t>s</a:t>
            </a:r>
            <a:r>
              <a:rPr sz="1800" spc="-10" dirty="0">
                <a:latin typeface="Lucida Console"/>
                <a:cs typeface="Lucida Console"/>
              </a:rPr>
              <a:t>p</a:t>
            </a:r>
            <a:r>
              <a:rPr sz="1800" spc="15" dirty="0">
                <a:latin typeface="Lucida Console"/>
                <a:cs typeface="Lucida Console"/>
              </a:rPr>
              <a:t>a</a:t>
            </a:r>
            <a:r>
              <a:rPr sz="1800" dirty="0">
                <a:latin typeface="Lucida Console"/>
                <a:cs typeface="Lucida Console"/>
              </a:rPr>
              <a:t>ce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6335" y="3576192"/>
            <a:ext cx="2037714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object</a:t>
            </a:r>
            <a:r>
              <a:rPr sz="1800" spc="-46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operator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0170" y="1792203"/>
            <a:ext cx="2540635" cy="207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914400">
              <a:lnSpc>
                <a:spcPct val="150100"/>
              </a:lnSpc>
              <a:tabLst>
                <a:tab pos="1841500" algn="l"/>
              </a:tabLst>
            </a:pPr>
            <a:r>
              <a:rPr sz="1800" spc="-10" dirty="0">
                <a:latin typeface="Lucida Console"/>
                <a:cs typeface="Lucida Console"/>
              </a:rPr>
              <a:t>enum  </a:t>
            </a:r>
            <a:r>
              <a:rPr sz="1800" spc="-5" dirty="0">
                <a:latin typeface="Lucida Console"/>
                <a:cs typeface="Lucida Console"/>
              </a:rPr>
              <a:t>fixe</a:t>
            </a:r>
            <a:r>
              <a:rPr sz="1800" dirty="0">
                <a:latin typeface="Lucida Console"/>
                <a:cs typeface="Lucida Console"/>
              </a:rPr>
              <a:t>d	</a:t>
            </a:r>
            <a:r>
              <a:rPr sz="1800" spc="-5" dirty="0">
                <a:latin typeface="Lucida Console"/>
                <a:cs typeface="Lucida Console"/>
              </a:rPr>
              <a:t>float  in	</a:t>
            </a:r>
            <a:r>
              <a:rPr sz="1800" spc="-10" dirty="0">
                <a:latin typeface="Lucida Console"/>
                <a:cs typeface="Lucida Console"/>
              </a:rPr>
              <a:t>int</a:t>
            </a:r>
            <a:endParaRPr sz="1800" dirty="0">
              <a:latin typeface="Lucida Console"/>
              <a:cs typeface="Lucida Console"/>
            </a:endParaRPr>
          </a:p>
          <a:p>
            <a:pPr marL="12700" marR="1056640">
              <a:lnSpc>
                <a:spcPct val="150000"/>
              </a:lnSpc>
              <a:tabLst>
                <a:tab pos="927100" algn="l"/>
              </a:tabLst>
            </a:pPr>
            <a:r>
              <a:rPr sz="1800" spc="-5" dirty="0">
                <a:latin typeface="Lucida Console"/>
                <a:cs typeface="Lucida Console"/>
              </a:rPr>
              <a:t>loc</a:t>
            </a:r>
            <a:r>
              <a:rPr sz="1800" dirty="0">
                <a:latin typeface="Lucida Console"/>
                <a:cs typeface="Lucida Console"/>
              </a:rPr>
              <a:t>k	</a:t>
            </a:r>
            <a:r>
              <a:rPr sz="1800" spc="-5" dirty="0">
                <a:latin typeface="Lucida Console"/>
                <a:cs typeface="Lucida Console"/>
              </a:rPr>
              <a:t>long  out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4823" y="3576192"/>
            <a:ext cx="112268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override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900" y="1792203"/>
            <a:ext cx="1489075" cy="248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  <a:tabLst>
                <a:tab pos="927100" algn="l"/>
              </a:tabLst>
            </a:pPr>
            <a:r>
              <a:rPr sz="1800" spc="-10" dirty="0">
                <a:latin typeface="Lucida Console"/>
                <a:cs typeface="Lucida Console"/>
              </a:rPr>
              <a:t>default  </a:t>
            </a:r>
            <a:r>
              <a:rPr sz="1800" spc="-5" dirty="0">
                <a:latin typeface="Lucida Console"/>
                <a:cs typeface="Lucida Console"/>
              </a:rPr>
              <a:t>explicit  </a:t>
            </a:r>
            <a:r>
              <a:rPr sz="1800" spc="-10" dirty="0">
                <a:latin typeface="Lucida Console"/>
                <a:cs typeface="Lucida Console"/>
              </a:rPr>
              <a:t>foreach  </a:t>
            </a:r>
            <a:r>
              <a:rPr sz="1800" spc="-5" dirty="0">
                <a:latin typeface="Lucida Console"/>
                <a:cs typeface="Lucida Console"/>
              </a:rPr>
              <a:t>interface  ne</a:t>
            </a:r>
            <a:r>
              <a:rPr sz="1800" dirty="0">
                <a:latin typeface="Lucida Console"/>
                <a:cs typeface="Lucida Console"/>
              </a:rPr>
              <a:t>w	</a:t>
            </a:r>
            <a:r>
              <a:rPr sz="1800" spc="-5" dirty="0">
                <a:latin typeface="Lucida Console"/>
                <a:cs typeface="Lucida Console"/>
              </a:rPr>
              <a:t>null  </a:t>
            </a:r>
            <a:r>
              <a:rPr sz="1800" spc="-10" dirty="0">
                <a:latin typeface="Lucida Console"/>
                <a:cs typeface="Lucida Console"/>
              </a:rPr>
              <a:t>private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6335" y="3988054"/>
            <a:ext cx="125984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protected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5389" y="3988054"/>
            <a:ext cx="2037714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public</a:t>
            </a:r>
            <a:r>
              <a:rPr sz="1800" spc="-440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readonly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9478" y="3988054"/>
            <a:ext cx="43688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ref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14258" y="3576192"/>
            <a:ext cx="85280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Lucida Console"/>
                <a:cs typeface="Lucida Console"/>
              </a:rPr>
              <a:t>p</a:t>
            </a:r>
            <a:r>
              <a:rPr sz="1800" spc="-10" dirty="0">
                <a:latin typeface="Lucida Console"/>
                <a:cs typeface="Lucida Console"/>
              </a:rPr>
              <a:t>a</a:t>
            </a:r>
            <a:r>
              <a:rPr sz="1800" dirty="0">
                <a:latin typeface="Lucida Console"/>
                <a:cs typeface="Lucida Console"/>
              </a:rPr>
              <a:t>r</a:t>
            </a:r>
            <a:r>
              <a:rPr sz="1800" spc="10" dirty="0">
                <a:latin typeface="Lucida Console"/>
                <a:cs typeface="Lucida Console"/>
              </a:rPr>
              <a:t>a</a:t>
            </a:r>
            <a:r>
              <a:rPr sz="1800" dirty="0">
                <a:latin typeface="Lucida Console"/>
                <a:cs typeface="Lucida Console"/>
              </a:rPr>
              <a:t>ms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Lucida Console"/>
                <a:cs typeface="Lucida Console"/>
              </a:rPr>
              <a:t>ret</a:t>
            </a:r>
            <a:r>
              <a:rPr sz="1800" spc="15" dirty="0">
                <a:latin typeface="Lucida Console"/>
                <a:cs typeface="Lucida Console"/>
              </a:rPr>
              <a:t>u</a:t>
            </a:r>
            <a:r>
              <a:rPr sz="1800" spc="-10" dirty="0">
                <a:latin typeface="Lucida Console"/>
                <a:cs typeface="Lucida Console"/>
              </a:rPr>
              <a:t>r</a:t>
            </a:r>
            <a:r>
              <a:rPr sz="1800" dirty="0">
                <a:latin typeface="Lucida Console"/>
                <a:cs typeface="Lucida Console"/>
              </a:rPr>
              <a:t>n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900" y="4399533"/>
            <a:ext cx="71120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sbyte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1553" y="4399533"/>
            <a:ext cx="162623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sealed</a:t>
            </a:r>
            <a:r>
              <a:rPr sz="1800" spc="-46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short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0989" y="4399533"/>
            <a:ext cx="231140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sizeof</a:t>
            </a:r>
            <a:r>
              <a:rPr sz="1800" spc="-46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stackalloc</a:t>
            </a:r>
            <a:endParaRPr sz="1800" dirty="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84823" y="4399533"/>
            <a:ext cx="268224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static string</a:t>
            </a:r>
            <a:r>
              <a:rPr sz="1800" spc="-825" dirty="0">
                <a:latin typeface="Lucida Console"/>
                <a:cs typeface="Lucida Console"/>
              </a:rPr>
              <a:t> </a:t>
            </a:r>
            <a:r>
              <a:rPr sz="1800" dirty="0">
                <a:latin typeface="Lucida Console"/>
                <a:cs typeface="Lucida Console"/>
              </a:rPr>
              <a:t>struct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14258" y="4811267"/>
            <a:ext cx="715010" cy="29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ulo</a:t>
            </a:r>
            <a:r>
              <a:rPr sz="1800" spc="15" dirty="0">
                <a:latin typeface="Lucida Console"/>
                <a:cs typeface="Lucida Console"/>
              </a:rPr>
              <a:t>n</a:t>
            </a:r>
            <a:r>
              <a:rPr sz="1800" dirty="0">
                <a:latin typeface="Lucida Console"/>
                <a:cs typeface="Lucida Console"/>
              </a:rPr>
              <a:t>g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70170" y="4811267"/>
            <a:ext cx="1489075" cy="70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Lucida Console"/>
                <a:cs typeface="Lucida Console"/>
              </a:rPr>
              <a:t>typeof</a:t>
            </a:r>
            <a:r>
              <a:rPr sz="1800" spc="-450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uint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Lucida Console"/>
                <a:cs typeface="Lucida Console"/>
              </a:rPr>
              <a:t>virtual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99478" y="5222747"/>
            <a:ext cx="574040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void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900" y="4673833"/>
            <a:ext cx="148907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1800" spc="-10" dirty="0">
                <a:latin typeface="Lucida Console"/>
                <a:cs typeface="Lucida Console"/>
              </a:rPr>
              <a:t>switch</a:t>
            </a:r>
            <a:r>
              <a:rPr sz="1800" spc="-445" dirty="0">
                <a:latin typeface="Lucida Console"/>
                <a:cs typeface="Lucida Console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this  </a:t>
            </a:r>
            <a:r>
              <a:rPr sz="1800" spc="-5" dirty="0">
                <a:latin typeface="Lucida Console"/>
                <a:cs typeface="Lucida Console"/>
              </a:rPr>
              <a:t>unchecked  volatile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26335" y="4673833"/>
            <a:ext cx="254063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  <a:tabLst>
                <a:tab pos="927100" algn="l"/>
                <a:tab pos="1841500" algn="l"/>
              </a:tabLst>
            </a:pPr>
            <a:r>
              <a:rPr sz="1800" spc="-10" dirty="0">
                <a:latin typeface="Lucida Console"/>
                <a:cs typeface="Lucida Console"/>
              </a:rPr>
              <a:t>throw	true	try  </a:t>
            </a:r>
            <a:r>
              <a:rPr sz="1800" spc="-5" dirty="0">
                <a:latin typeface="Lucida Console"/>
                <a:cs typeface="Lucida Console"/>
              </a:rPr>
              <a:t>unsafe ushort</a:t>
            </a:r>
            <a:r>
              <a:rPr sz="1800" spc="-82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using  while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90254" y="6531864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294" y="2795396"/>
            <a:ext cx="29508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b="1" i="1" spc="-5" dirty="0" smtClean="0">
                <a:latin typeface="Calibri"/>
                <a:cs typeface="Calibri"/>
              </a:rPr>
              <a:t>Типи даних</a:t>
            </a:r>
            <a:endParaRPr b="1" i="1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811" y="1803653"/>
            <a:ext cx="6051550" cy="2254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2000" spc="-60" dirty="0" smtClean="0">
                <a:latin typeface="Calibri"/>
                <a:cs typeface="Calibri"/>
              </a:rPr>
              <a:t>Тип даних визначає</a:t>
            </a:r>
            <a:r>
              <a:rPr sz="2000" spc="-2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370205" marR="5080" indent="-344170" algn="just">
              <a:lnSpc>
                <a:spcPct val="110000"/>
              </a:lnSpc>
              <a:buFont typeface="Arial"/>
              <a:buChar char="•"/>
              <a:tabLst>
                <a:tab pos="370840" algn="l"/>
              </a:tabLst>
            </a:pPr>
            <a:r>
              <a:rPr lang="uk-UA" sz="2000" spc="-10" dirty="0">
                <a:latin typeface="Calibri"/>
                <a:cs typeface="Calibri"/>
              </a:rPr>
              <a:t>в</a:t>
            </a:r>
            <a:r>
              <a:rPr lang="uk-UA" sz="2000" spc="-10" dirty="0" smtClean="0">
                <a:latin typeface="Calibri"/>
                <a:cs typeface="Calibri"/>
              </a:rPr>
              <a:t>нутрішнє представлення даних =</a:t>
            </a:r>
            <a:r>
              <a:rPr lang="en-US" sz="2000" spc="-10" dirty="0" smtClean="0">
                <a:latin typeface="Calibri"/>
                <a:cs typeface="Calibri"/>
              </a:rPr>
              <a:t>&gt;</a:t>
            </a:r>
            <a:r>
              <a:rPr lang="uk-UA" sz="2000" spc="-10" dirty="0" smtClean="0">
                <a:latin typeface="Calibri"/>
                <a:cs typeface="Calibri"/>
              </a:rPr>
              <a:t> множина можливих значень, які може приймати змінна</a:t>
            </a:r>
          </a:p>
          <a:p>
            <a:pPr marL="370205" indent="-34417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70205" algn="l"/>
                <a:tab pos="370840" algn="l"/>
              </a:tabLst>
            </a:pPr>
            <a:endParaRPr lang="uk-UA" sz="2000" spc="-10" dirty="0">
              <a:latin typeface="Calibri"/>
              <a:cs typeface="Calibri"/>
            </a:endParaRPr>
          </a:p>
          <a:p>
            <a:pPr marL="370205" indent="-34417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70205" algn="l"/>
                <a:tab pos="370840" algn="l"/>
              </a:tabLst>
            </a:pPr>
            <a:r>
              <a:rPr lang="uk-UA" sz="2000" spc="-10" dirty="0">
                <a:latin typeface="Calibri"/>
                <a:cs typeface="Calibri"/>
              </a:rPr>
              <a:t>д</a:t>
            </a:r>
            <a:r>
              <a:rPr lang="uk-UA" sz="2000" spc="-10" dirty="0" smtClean="0">
                <a:latin typeface="Calibri"/>
                <a:cs typeface="Calibri"/>
              </a:rPr>
              <a:t>опустимі дії над </a:t>
            </a:r>
            <a:r>
              <a:rPr lang="uk-UA" sz="2000" spc="-10" dirty="0">
                <a:cs typeface="Calibri"/>
              </a:rPr>
              <a:t>даними =</a:t>
            </a:r>
            <a:r>
              <a:rPr lang="en-US" sz="2000" spc="-10" dirty="0" smtClean="0">
                <a:cs typeface="Calibri"/>
              </a:rPr>
              <a:t>&gt;</a:t>
            </a:r>
            <a:r>
              <a:rPr lang="uk-UA" sz="2000" spc="-10" dirty="0" smtClean="0">
                <a:cs typeface="Calibri"/>
              </a:rPr>
              <a:t> операції і функції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9354" y="476884"/>
            <a:ext cx="576707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30" dirty="0" smtClean="0"/>
              <a:t>Концепція типу даних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20354" y="6400800"/>
            <a:ext cx="20383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864819" y="1143000"/>
            <a:ext cx="775936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600" i="1" dirty="0" smtClean="0"/>
              <a:t>Типи даних мають особливе значення в </a:t>
            </a:r>
            <a:r>
              <a:rPr lang="en-US" sz="2600" i="1" dirty="0" smtClean="0"/>
              <a:t>C#</a:t>
            </a:r>
            <a:r>
              <a:rPr lang="uk-UA" sz="2600" i="1" dirty="0" smtClean="0"/>
              <a:t>, так як це </a:t>
            </a:r>
            <a:r>
              <a:rPr lang="uk-UA" sz="2600" b="1" i="1" dirty="0" smtClean="0"/>
              <a:t>суворо класифікована мова</a:t>
            </a:r>
            <a:r>
              <a:rPr lang="uk-UA" sz="2600" i="1" dirty="0" smtClean="0"/>
              <a:t>.</a:t>
            </a:r>
          </a:p>
          <a:p>
            <a:r>
              <a:rPr lang="uk-UA" sz="2600" i="1" dirty="0" smtClean="0"/>
              <a:t>Це значить, що всі операції піддаються суворому контролю зі сторони компілятора на </a:t>
            </a:r>
            <a:r>
              <a:rPr lang="uk-UA" sz="2600" b="1" i="1" dirty="0" smtClean="0"/>
              <a:t>відповідність типів</a:t>
            </a:r>
            <a:r>
              <a:rPr lang="uk-UA" sz="2600" i="1" dirty="0" smtClean="0"/>
              <a:t>, причому недопустимі операції не компілюються.</a:t>
            </a:r>
          </a:p>
          <a:p>
            <a:r>
              <a:rPr lang="uk-UA" sz="2600" i="1" dirty="0" smtClean="0"/>
              <a:t>Отже, суворий контроль типів дозволяє виключати можливі помилки та підвищити надійність програм. Для забезпечення контролю типів всі змінні, вирази та значення повинні належати до певного типу.</a:t>
            </a:r>
            <a:endParaRPr lang="en-US" sz="2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742" y="509142"/>
            <a:ext cx="75799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b="1" spc="-50" dirty="0" smtClean="0"/>
              <a:t>Типи значень і посилальні типи</a:t>
            </a:r>
            <a:endParaRPr b="1" spc="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23440"/>
            <a:ext cx="8014970" cy="41088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2235">
              <a:lnSpc>
                <a:spcPct val="100000"/>
              </a:lnSpc>
            </a:pPr>
            <a:r>
              <a:rPr lang="ru-RU" sz="2800" spc="-5" dirty="0" smtClean="0">
                <a:latin typeface="Calibri"/>
                <a:cs typeface="Calibri"/>
              </a:rPr>
              <a:t>В </a:t>
            </a:r>
            <a:r>
              <a:rPr sz="2800" spc="-5" dirty="0" smtClean="0">
                <a:latin typeface="Calibri"/>
                <a:cs typeface="Calibri"/>
              </a:rPr>
              <a:t>С</a:t>
            </a:r>
            <a:r>
              <a:rPr sz="2800" spc="-5" dirty="0">
                <a:latin typeface="Calibri"/>
                <a:cs typeface="Calibri"/>
              </a:rPr>
              <a:t># </a:t>
            </a:r>
            <a:r>
              <a:rPr lang="uk-UA" sz="2800" spc="-5" dirty="0" smtClean="0">
                <a:latin typeface="Calibri"/>
                <a:cs typeface="Calibri"/>
              </a:rPr>
              <a:t>наявні дві загальні категорії вбудованих типів даних</a:t>
            </a:r>
            <a:r>
              <a:rPr sz="2800" dirty="0" smtClean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557145" algn="l"/>
              </a:tabLst>
            </a:pPr>
            <a:r>
              <a:rPr sz="2800" dirty="0" smtClean="0">
                <a:latin typeface="Arial"/>
                <a:cs typeface="Arial"/>
              </a:rPr>
              <a:t>•</a:t>
            </a:r>
            <a:r>
              <a:rPr lang="uk-UA" sz="2800" dirty="0" smtClean="0">
                <a:latin typeface="Calibri"/>
                <a:cs typeface="Arial"/>
              </a:rPr>
              <a:t>типи значень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(value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type);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dirty="0" smtClean="0">
                <a:latin typeface="Arial"/>
                <a:cs typeface="Arial"/>
              </a:rPr>
              <a:t>•</a:t>
            </a:r>
            <a:r>
              <a:rPr lang="uk-UA" sz="2800" dirty="0" smtClean="0">
                <a:latin typeface="Calibri"/>
                <a:cs typeface="Calibri"/>
              </a:rPr>
              <a:t>посилальні типи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reference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type).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uk-UA" sz="2800" dirty="0" smtClean="0">
                <a:latin typeface="Calibri"/>
                <a:cs typeface="Calibri"/>
              </a:rPr>
              <a:t>Вони відрізняються за вмістом змінної</a:t>
            </a:r>
            <a:r>
              <a:rPr sz="2800" dirty="0" smtClean="0">
                <a:latin typeface="Calibri"/>
                <a:cs typeface="Calibri"/>
              </a:rPr>
              <a:t>. </a:t>
            </a:r>
            <a:r>
              <a:rPr lang="uk-UA" sz="2800" dirty="0" smtClean="0">
                <a:latin typeface="Calibri"/>
                <a:cs typeface="Calibri"/>
              </a:rPr>
              <a:t>Концептуально різниця між ними полягає у тому, що перший тип зберігає дані безпосередньо, в той же час як посилальний тип зберігає посилання на значення.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" y="975360"/>
            <a:ext cx="8744712" cy="5138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532" y="1006614"/>
            <a:ext cx="8640953" cy="5034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4455"/>
              </p:ext>
            </p:extLst>
          </p:nvPr>
        </p:nvGraphicFramePr>
        <p:xfrm>
          <a:off x="317182" y="1000252"/>
          <a:ext cx="8641014" cy="5034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7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0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3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600" dirty="0" smtClean="0">
                          <a:latin typeface="Calibri"/>
                          <a:cs typeface="Calibri"/>
                        </a:rPr>
                        <a:t>Назва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uk-UA" sz="1600" spc="45" dirty="0" smtClean="0">
                          <a:latin typeface="Calibri"/>
                          <a:cs typeface="Calibri"/>
                        </a:rPr>
                        <a:t>Ключове слово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40" dirty="0">
                          <a:latin typeface="Calibri"/>
                          <a:cs typeface="Calibri"/>
                        </a:rPr>
                        <a:t>Тип</a:t>
                      </a:r>
                      <a:r>
                        <a:rPr sz="160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.NET</a:t>
                      </a: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600" dirty="0" smtClean="0">
                          <a:latin typeface="Calibri"/>
                          <a:cs typeface="Calibri"/>
                        </a:rPr>
                        <a:t>Діапазон значень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600" dirty="0" smtClean="0">
                          <a:latin typeface="Calibri"/>
                          <a:cs typeface="Calibri"/>
                        </a:rPr>
                        <a:t>Опис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uk-UA" sz="1600" dirty="0" smtClean="0">
                          <a:latin typeface="Calibri"/>
                          <a:cs typeface="Calibri"/>
                        </a:rPr>
                        <a:t>Розмір, біт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72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uk-UA" sz="1800" dirty="0" smtClean="0">
                          <a:latin typeface="Calibri"/>
                          <a:cs typeface="Calibri"/>
                        </a:rPr>
                        <a:t>Логічний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bool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Boolean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true,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8"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uk-UA" sz="1800" spc="-15" dirty="0" smtClean="0">
                          <a:latin typeface="Calibri"/>
                          <a:cs typeface="Calibri"/>
                        </a:rPr>
                        <a:t>Цілі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sbyte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SByte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–128 —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+127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uk-UA" sz="1800" dirty="0" smtClean="0">
                          <a:latin typeface="Calibri"/>
                          <a:cs typeface="Calibri"/>
                        </a:rPr>
                        <a:t>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byte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Byte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 —</a:t>
                      </a:r>
                      <a:r>
                        <a:rPr sz="1800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uk-UA" sz="1800" dirty="0" err="1" smtClean="0">
                          <a:latin typeface="+mn-lt"/>
                          <a:cs typeface="Calibri"/>
                        </a:rPr>
                        <a:t>беззнаковий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short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–32768 —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+32767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800" dirty="0" smtClean="0">
                          <a:latin typeface="+mn-lt"/>
                          <a:cs typeface="Calibri"/>
                        </a:rPr>
                        <a:t>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9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ushort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UInt16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+65535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800" dirty="0" err="1" smtClean="0">
                          <a:latin typeface="+mn-lt"/>
                          <a:cs typeface="Calibri"/>
                        </a:rPr>
                        <a:t>беззнаковий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≈(–2*10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9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+2*10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800" dirty="0" smtClean="0">
                          <a:latin typeface="+mn-lt"/>
                          <a:cs typeface="Calibri"/>
                        </a:rPr>
                        <a:t>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uint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UInt32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≈(0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+4*10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uk-UA" sz="1800" dirty="0" err="1" smtClean="0">
                          <a:latin typeface="+mn-lt"/>
                          <a:cs typeface="Calibri"/>
                        </a:rPr>
                        <a:t>беззнаковий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long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≈(–9*10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18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—+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9*10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uk-UA" sz="1800" dirty="0" smtClean="0">
                          <a:latin typeface="+mn-lt"/>
                          <a:cs typeface="Calibri"/>
                        </a:rPr>
                        <a:t>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9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ulong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UInt64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≈(0—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18*10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uk-UA" sz="1800" dirty="0" err="1" smtClean="0">
                          <a:latin typeface="+mn-lt"/>
                          <a:cs typeface="Calibri"/>
                        </a:rPr>
                        <a:t>беззнаковий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1954" y="116585"/>
            <a:ext cx="58769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3200" spc="-5" dirty="0" smtClean="0"/>
              <a:t>Логічний і цілі типи даних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239" y="38480"/>
            <a:ext cx="23831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dirty="0" smtClean="0"/>
              <a:t>Інші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8120" y="877824"/>
            <a:ext cx="8817864" cy="5312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908723"/>
            <a:ext cx="8713851" cy="52103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91494"/>
              </p:ext>
            </p:extLst>
          </p:nvPr>
        </p:nvGraphicFramePr>
        <p:xfrm>
          <a:off x="245173" y="902335"/>
          <a:ext cx="8713784" cy="5210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11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Символьний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char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U+0000 —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U+ffff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539750">
                        <a:lnSpc>
                          <a:spcPct val="101099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символ  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2159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 row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Дійсний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float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Single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–3.4*10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33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+3.4*10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33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точність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lang="uk-UA" sz="1800" spc="-10" dirty="0" smtClean="0">
                          <a:latin typeface="Calibri"/>
                          <a:cs typeface="Calibri"/>
                        </a:rPr>
                        <a:t>розрядів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double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Double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–1.7*10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306 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+1.7*10</a:t>
                      </a:r>
                      <a:r>
                        <a:rPr sz="1800" spc="-15" baseline="25462" dirty="0">
                          <a:latin typeface="Calibri"/>
                          <a:cs typeface="Calibri"/>
                        </a:rPr>
                        <a:t>306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точність</a:t>
                      </a:r>
                      <a:r>
                        <a:rPr sz="1800" spc="-9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80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uk-UA" sz="1800" spc="-10" dirty="0" smtClean="0">
                          <a:latin typeface="Calibri"/>
                          <a:cs typeface="Calibri"/>
                        </a:rPr>
                        <a:t>розрядів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0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800" spc="-10" dirty="0" smtClean="0">
                          <a:latin typeface="Calibri"/>
                          <a:cs typeface="Calibri"/>
                        </a:rPr>
                        <a:t>Десятковий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decimal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Decimal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–7.79*10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28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—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+7.9*10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28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точність</a:t>
                      </a:r>
                      <a:r>
                        <a:rPr sz="1800" spc="-9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28</a:t>
                      </a:r>
                      <a:r>
                        <a:rPr sz="1800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uk-UA" sz="1800" spc="-10" dirty="0" smtClean="0">
                          <a:latin typeface="Calibri"/>
                          <a:cs typeface="Calibri"/>
                        </a:rPr>
                        <a:t>розрядів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28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Рядковий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string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 marR="170180" indent="-344805">
                        <a:lnSpc>
                          <a:spcPct val="100600"/>
                        </a:lnSpc>
                        <a:spcBef>
                          <a:spcPts val="190"/>
                        </a:spcBef>
                      </a:pPr>
                      <a:r>
                        <a:rPr lang="uk-UA" sz="1800" dirty="0" smtClean="0">
                          <a:latin typeface="Calibri"/>
                          <a:cs typeface="Calibri"/>
                        </a:rPr>
                        <a:t>     Довжина обмежена об`ємом доступної       пам`яті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352425" algn="just">
                        <a:lnSpc>
                          <a:spcPct val="100600"/>
                        </a:lnSpc>
                        <a:spcBef>
                          <a:spcPts val="190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Рядок із символів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 smtClean="0">
                          <a:latin typeface="Calibri"/>
                          <a:cs typeface="Calibri"/>
                        </a:rPr>
                        <a:t>Unicode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472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object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object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Object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Об`єктний</a:t>
                      </a:r>
                      <a:r>
                        <a:rPr lang="uk-UA" sz="1800" spc="-5" baseline="0" dirty="0" smtClean="0">
                          <a:latin typeface="Calibri"/>
                          <a:cs typeface="Calibri"/>
                        </a:rPr>
                        <a:t> тип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uk-UA" sz="1800" dirty="0" smtClean="0">
                          <a:latin typeface="Calibri"/>
                          <a:cs typeface="Calibri"/>
                        </a:rPr>
                        <a:t>Загальний предок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890254" y="6531864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164" y="2946146"/>
            <a:ext cx="40335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3200" b="1" i="1" u="heavy" spc="-5" dirty="0" smtClean="0">
                <a:latin typeface="Calibri"/>
                <a:cs typeface="Calibri"/>
              </a:rPr>
              <a:t>Лінійні програми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94485" y="721105"/>
            <a:ext cx="588645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i="1" spc="-10" dirty="0">
                <a:latin typeface="Calibri"/>
                <a:cs typeface="Calibri"/>
              </a:rPr>
              <a:t>Microsoft </a:t>
            </a:r>
            <a:r>
              <a:rPr sz="4800" b="1" i="1" spc="-5" dirty="0">
                <a:latin typeface="Calibri"/>
                <a:cs typeface="Calibri"/>
              </a:rPr>
              <a:t>Visual</a:t>
            </a:r>
            <a:r>
              <a:rPr sz="4800" b="1" i="1" spc="-25" dirty="0">
                <a:latin typeface="Calibri"/>
                <a:cs typeface="Calibri"/>
              </a:rPr>
              <a:t> </a:t>
            </a:r>
            <a:r>
              <a:rPr sz="4800" b="1" i="1" spc="-5" dirty="0">
                <a:latin typeface="Calibri"/>
                <a:cs typeface="Calibri"/>
              </a:rPr>
              <a:t>Studio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04" y="1754981"/>
            <a:ext cx="76834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>
                <a:latin typeface="+mj-lt"/>
              </a:rPr>
              <a:t>Microsoft Visual Studio </a:t>
            </a:r>
            <a:r>
              <a:rPr lang="uk-UA" sz="2600" dirty="0" smtClean="0">
                <a:latin typeface="+mj-lt"/>
              </a:rPr>
              <a:t>– набір продуктів компанії Майкрософт, які включають інтегроване середовище розробки програмного забезпечення і ряд інших інструментальних засобів. Дані продукти дозволяють розробляти як консольні застосунки, так і застосунки із </a:t>
            </a:r>
            <a:r>
              <a:rPr lang="uk-UA" sz="2600" b="1" dirty="0" smtClean="0">
                <a:latin typeface="+mj-lt"/>
              </a:rPr>
              <a:t>графічним інтерфейсом</a:t>
            </a:r>
            <a:r>
              <a:rPr lang="uk-UA" sz="2600" dirty="0" smtClean="0">
                <a:latin typeface="+mj-lt"/>
              </a:rPr>
              <a:t>, а також веб-сайти, програми для роботи із офісними застосунками та іншими видами програмного забезпечення.</a:t>
            </a:r>
            <a:endParaRPr lang="en-US" sz="2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20573"/>
            <a:ext cx="8390890" cy="1416670"/>
          </a:xfrm>
          <a:prstGeom prst="rect">
            <a:avLst/>
          </a:prstGeom>
        </p:spPr>
        <p:txBody>
          <a:bodyPr vert="horz" wrap="square" lIns="0" tIns="183769" rIns="0" bIns="0" rtlCol="0">
            <a:spAutoFit/>
          </a:bodyPr>
          <a:lstStyle/>
          <a:p>
            <a:pPr marL="2397760" marR="5080" indent="-826769">
              <a:lnSpc>
                <a:spcPct val="100000"/>
              </a:lnSpc>
            </a:pPr>
            <a:r>
              <a:rPr lang="uk-UA" spc="-40" dirty="0" smtClean="0"/>
              <a:t>Поля </a:t>
            </a:r>
            <a:r>
              <a:rPr spc="5" dirty="0" smtClean="0"/>
              <a:t>(</a:t>
            </a:r>
            <a:r>
              <a:rPr lang="uk-UA" spc="5" dirty="0" smtClean="0"/>
              <a:t>властивості</a:t>
            </a:r>
            <a:r>
              <a:rPr spc="5" dirty="0" smtClean="0"/>
              <a:t>)</a:t>
            </a:r>
            <a:r>
              <a:rPr lang="uk-UA" spc="5" dirty="0" smtClean="0"/>
              <a:t> і методи </a:t>
            </a:r>
            <a:r>
              <a:rPr lang="uk-UA" dirty="0" smtClean="0"/>
              <a:t>вбудованих типів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1796" y="1504766"/>
            <a:ext cx="7954009" cy="4920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11809" indent="-344170">
              <a:lnSpc>
                <a:spcPct val="1048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90" dirty="0" smtClean="0">
                <a:latin typeface="Calibri"/>
                <a:cs typeface="Calibri"/>
              </a:rPr>
              <a:t>Кожний вбудований тип </a:t>
            </a:r>
            <a:r>
              <a:rPr lang="en-US" sz="1900" spc="90" dirty="0" smtClean="0">
                <a:latin typeface="Calibri"/>
                <a:cs typeface="Calibri"/>
              </a:rPr>
              <a:t>C#</a:t>
            </a:r>
            <a:r>
              <a:rPr lang="ru-RU" sz="1900" spc="90" dirty="0" smtClean="0">
                <a:latin typeface="Calibri"/>
                <a:cs typeface="Calibri"/>
              </a:rPr>
              <a:t> </a:t>
            </a:r>
            <a:r>
              <a:rPr lang="uk-UA" sz="1900" spc="90" dirty="0" smtClean="0">
                <a:latin typeface="Calibri"/>
                <a:cs typeface="Calibri"/>
              </a:rPr>
              <a:t>побудований на базі стандартного класу бібліотеки </a:t>
            </a:r>
            <a:r>
              <a:rPr lang="en-US" sz="1900" spc="90" dirty="0" smtClean="0">
                <a:latin typeface="Calibri"/>
                <a:cs typeface="Calibri"/>
              </a:rPr>
              <a:t>.NET. </a:t>
            </a:r>
            <a:r>
              <a:rPr lang="uk-UA" sz="1900" spc="90" dirty="0" smtClean="0">
                <a:latin typeface="Calibri"/>
                <a:cs typeface="Calibri"/>
              </a:rPr>
              <a:t>Це значить, що у вбудованих типів даних </a:t>
            </a:r>
            <a:r>
              <a:rPr lang="en-US" sz="1900" spc="90" dirty="0" smtClean="0">
                <a:latin typeface="Calibri"/>
                <a:cs typeface="Calibri"/>
              </a:rPr>
              <a:t>C#</a:t>
            </a:r>
            <a:r>
              <a:rPr lang="uk-UA" sz="1900" spc="90" dirty="0" smtClean="0">
                <a:latin typeface="Calibri"/>
                <a:cs typeface="Calibri"/>
              </a:rPr>
              <a:t> є методи і поля. За допомогою їх можна, наприклад, отримати: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spc="-15" dirty="0" err="1">
                <a:solidFill>
                  <a:srgbClr val="800080"/>
                </a:solidFill>
                <a:latin typeface="Calibri"/>
                <a:cs typeface="Calibri"/>
              </a:rPr>
              <a:t>double.MaxValue</a:t>
            </a:r>
            <a:r>
              <a:rPr sz="17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700" dirty="0" smtClean="0">
                <a:latin typeface="Calibri"/>
                <a:cs typeface="Calibri"/>
              </a:rPr>
              <a:t>(</a:t>
            </a:r>
            <a:r>
              <a:rPr lang="uk-UA" sz="1700" dirty="0" smtClean="0">
                <a:latin typeface="Calibri"/>
                <a:cs typeface="Calibri"/>
              </a:rPr>
              <a:t>або</a:t>
            </a:r>
            <a:r>
              <a:rPr sz="1700" dirty="0" smtClean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System.Double.MaxValue) </a:t>
            </a:r>
            <a:r>
              <a:rPr sz="1700" dirty="0">
                <a:latin typeface="Calibri"/>
                <a:cs typeface="Calibri"/>
              </a:rPr>
              <a:t>— </a:t>
            </a:r>
            <a:r>
              <a:rPr lang="uk-UA" sz="1700" dirty="0" smtClean="0">
                <a:latin typeface="Calibri"/>
                <a:cs typeface="Calibri"/>
              </a:rPr>
              <a:t>максимальне число типу </a:t>
            </a:r>
            <a:r>
              <a:rPr sz="1700" spc="-10" dirty="0" smtClean="0">
                <a:latin typeface="Calibri"/>
                <a:cs typeface="Calibri"/>
              </a:rPr>
              <a:t>double</a:t>
            </a:r>
            <a:r>
              <a:rPr sz="1700" spc="-10" dirty="0">
                <a:latin typeface="Calibri"/>
                <a:cs typeface="Calibri"/>
              </a:rPr>
              <a:t>;</a:t>
            </a:r>
            <a:endParaRPr sz="17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spc="-15" dirty="0" err="1">
                <a:solidFill>
                  <a:srgbClr val="800080"/>
                </a:solidFill>
                <a:latin typeface="Calibri"/>
                <a:cs typeface="Calibri"/>
              </a:rPr>
              <a:t>uint.MinValue</a:t>
            </a:r>
            <a:r>
              <a:rPr sz="1700" spc="-1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700" dirty="0" smtClean="0">
                <a:latin typeface="Calibri"/>
                <a:cs typeface="Calibri"/>
              </a:rPr>
              <a:t>(</a:t>
            </a:r>
            <a:r>
              <a:rPr lang="uk-UA" sz="1700" dirty="0" smtClean="0">
                <a:latin typeface="Calibri"/>
                <a:cs typeface="Calibri"/>
              </a:rPr>
              <a:t>або</a:t>
            </a:r>
            <a:r>
              <a:rPr sz="1700" dirty="0" smtClean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System.UInt32.MinValue) </a:t>
            </a:r>
            <a:r>
              <a:rPr sz="1700" dirty="0">
                <a:latin typeface="Calibri"/>
                <a:cs typeface="Calibri"/>
              </a:rPr>
              <a:t>— </a:t>
            </a:r>
            <a:r>
              <a:rPr lang="uk-UA" sz="1700" dirty="0" smtClean="0">
                <a:latin typeface="Calibri"/>
                <a:cs typeface="Calibri"/>
              </a:rPr>
              <a:t>мінімальне число типу</a:t>
            </a:r>
            <a:r>
              <a:rPr sz="1700" spc="130" dirty="0" smtClean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uint.</a:t>
            </a:r>
            <a:endParaRPr sz="17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900" spc="-5" dirty="0">
                <a:latin typeface="Calibri"/>
                <a:cs typeface="Calibri"/>
              </a:rPr>
              <a:t>В </a:t>
            </a:r>
            <a:r>
              <a:rPr lang="uk-UA" sz="1900" spc="-10" dirty="0" smtClean="0">
                <a:latin typeface="Calibri"/>
                <a:cs typeface="Calibri"/>
              </a:rPr>
              <a:t>дійсних </a:t>
            </a:r>
            <a:r>
              <a:rPr lang="uk-UA" sz="1900" spc="-10" dirty="0" smtClean="0">
                <a:latin typeface="Calibri"/>
                <a:cs typeface="Calibri"/>
              </a:rPr>
              <a:t>класах наявні елементи</a:t>
            </a:r>
            <a:r>
              <a:rPr sz="1900" spc="-10" dirty="0" smtClean="0">
                <a:latin typeface="Calibri"/>
                <a:cs typeface="Calibri"/>
              </a:rPr>
              <a:t>:</a:t>
            </a:r>
            <a:endParaRPr sz="1900" dirty="0">
              <a:latin typeface="Calibri"/>
              <a:cs typeface="Calibri"/>
            </a:endParaRPr>
          </a:p>
          <a:p>
            <a:pPr marL="756285" marR="5080" lvl="1" indent="-286385">
              <a:lnSpc>
                <a:spcPct val="104800"/>
              </a:lnSpc>
              <a:spcBef>
                <a:spcPts val="8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15" dirty="0" smtClean="0">
                <a:solidFill>
                  <a:srgbClr val="FF0000"/>
                </a:solidFill>
                <a:latin typeface="Calibri"/>
                <a:cs typeface="Calibri"/>
              </a:rPr>
              <a:t>Додатна (</a:t>
            </a:r>
            <a:r>
              <a:rPr lang="uk-UA" sz="1700" spc="-15" dirty="0" smtClean="0">
                <a:solidFill>
                  <a:srgbClr val="FF0000"/>
                </a:solidFill>
                <a:latin typeface="Calibri"/>
                <a:cs typeface="Calibri"/>
              </a:rPr>
              <a:t>плюс) нескінченність</a:t>
            </a:r>
            <a:r>
              <a:rPr sz="1700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800080"/>
                </a:solidFill>
                <a:latin typeface="Calibri"/>
                <a:cs typeface="Calibri"/>
              </a:rPr>
              <a:t>PositiveInfinity </a:t>
            </a:r>
            <a:r>
              <a:rPr sz="1700" dirty="0">
                <a:latin typeface="Calibri"/>
                <a:cs typeface="Calibri"/>
              </a:rPr>
              <a:t>– </a:t>
            </a:r>
            <a:r>
              <a:rPr lang="uk-UA" sz="1700" dirty="0" smtClean="0">
                <a:latin typeface="Calibri"/>
                <a:cs typeface="Calibri"/>
              </a:rPr>
              <a:t>значенням цієї константи є результат ділення додатного числа на нуль. Ця константа повертається у випадку, якщо результат операції більше, ніж</a:t>
            </a:r>
            <a:r>
              <a:rPr sz="1700" spc="185" dirty="0" smtClean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MaxValue;</a:t>
            </a:r>
            <a:endParaRPr sz="17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9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15" dirty="0" smtClean="0">
                <a:solidFill>
                  <a:srgbClr val="FF0000"/>
                </a:solidFill>
                <a:latin typeface="Calibri"/>
                <a:cs typeface="Calibri"/>
              </a:rPr>
              <a:t>від`ємна (</a:t>
            </a:r>
            <a:r>
              <a:rPr lang="uk-UA" sz="1700" spc="-15" dirty="0" smtClean="0">
                <a:solidFill>
                  <a:srgbClr val="FF0000"/>
                </a:solidFill>
                <a:latin typeface="Calibri"/>
                <a:cs typeface="Calibri"/>
              </a:rPr>
              <a:t>мінус) нескінченність </a:t>
            </a:r>
            <a:r>
              <a:rPr sz="1700" spc="-10" dirty="0" err="1" smtClean="0">
                <a:solidFill>
                  <a:srgbClr val="800080"/>
                </a:solidFill>
                <a:latin typeface="Calibri"/>
                <a:cs typeface="Calibri"/>
              </a:rPr>
              <a:t>NegativeInfinity</a:t>
            </a:r>
            <a:r>
              <a:rPr sz="1700" spc="-10" dirty="0">
                <a:latin typeface="Calibri"/>
                <a:cs typeface="Calibri"/>
              </a:rPr>
              <a:t>;</a:t>
            </a:r>
            <a:endParaRPr sz="1700" dirty="0">
              <a:latin typeface="Calibri"/>
              <a:cs typeface="Calibri"/>
            </a:endParaRPr>
          </a:p>
          <a:p>
            <a:pPr marL="756285" marR="398780" lvl="1" indent="-286385">
              <a:lnSpc>
                <a:spcPct val="104800"/>
              </a:lnSpc>
              <a:spcBef>
                <a:spcPts val="8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700" spc="-5" dirty="0" smtClean="0">
                <a:latin typeface="Calibri"/>
                <a:cs typeface="Calibri"/>
              </a:rPr>
              <a:t>«</a:t>
            </a:r>
            <a:r>
              <a:rPr lang="uk-UA" sz="1700" spc="-5" dirty="0" smtClean="0">
                <a:latin typeface="Calibri"/>
                <a:cs typeface="Calibri"/>
              </a:rPr>
              <a:t>не є числом</a:t>
            </a:r>
            <a:r>
              <a:rPr sz="1700" spc="-5" dirty="0" smtClean="0">
                <a:latin typeface="Calibri"/>
                <a:cs typeface="Calibri"/>
              </a:rPr>
              <a:t>»: </a:t>
            </a:r>
            <a:r>
              <a:rPr sz="1700" dirty="0" err="1" smtClean="0">
                <a:solidFill>
                  <a:srgbClr val="800080"/>
                </a:solidFill>
                <a:latin typeface="Calibri"/>
                <a:cs typeface="Calibri"/>
              </a:rPr>
              <a:t>NaN</a:t>
            </a:r>
            <a:r>
              <a:rPr lang="uk-UA" sz="170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uk-UA" sz="1700" dirty="0" smtClean="0">
                <a:solidFill>
                  <a:srgbClr val="800080"/>
                </a:solidFill>
                <a:latin typeface="Calibri"/>
                <a:cs typeface="Calibri"/>
              </a:rPr>
              <a:t>– </a:t>
            </a:r>
            <a:r>
              <a:rPr lang="uk-UA" sz="1700" spc="-5" dirty="0" smtClean="0">
                <a:latin typeface="Calibri"/>
                <a:cs typeface="Calibri"/>
              </a:rPr>
              <a:t>константа, яка повертається в результаті роботи функції у випадку, якщо не вказано результат операції. Наприклад, результат при діленні на нуль.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439" y="476884"/>
            <a:ext cx="31191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10" dirty="0" smtClean="0"/>
              <a:t>Змінні</a:t>
            </a:r>
            <a:endParaRPr sz="4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711" y="1286764"/>
            <a:ext cx="6890384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i="1" spc="-5" dirty="0" smtClean="0">
                <a:latin typeface="Calibri"/>
                <a:cs typeface="Calibri"/>
              </a:rPr>
              <a:t>Змінна</a:t>
            </a:r>
            <a:r>
              <a:rPr sz="2000" i="1" spc="-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lang="uk-UA" sz="2000" spc="-10" dirty="0" smtClean="0">
                <a:latin typeface="Calibri"/>
                <a:cs typeface="Calibri"/>
              </a:rPr>
              <a:t>це величина, яка під час роботи програми може змінювати своє значення.</a:t>
            </a:r>
            <a:endParaRPr sz="2000" dirty="0">
              <a:latin typeface="Calibri"/>
              <a:cs typeface="Calibri"/>
            </a:endParaRPr>
          </a:p>
          <a:p>
            <a:pPr marL="356870" marR="5080" indent="-344170">
              <a:lnSpc>
                <a:spcPct val="110100"/>
              </a:lnSpc>
              <a:spcBef>
                <a:spcPts val="1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0" dirty="0" smtClean="0">
                <a:latin typeface="Calibri"/>
                <a:cs typeface="Calibri"/>
              </a:rPr>
              <a:t>Всі змінні, які використовуються у програмі, повинні бути оголошені.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5" dirty="0" smtClean="0">
                <a:latin typeface="Calibri"/>
                <a:cs typeface="Calibri"/>
              </a:rPr>
              <a:t>Для кожної змінної задається її ім’я та тип: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135" y="3573348"/>
            <a:ext cx="49720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int  </a:t>
            </a:r>
            <a:r>
              <a:rPr sz="2000" spc="-15" dirty="0">
                <a:solidFill>
                  <a:srgbClr val="0066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lo</a:t>
            </a:r>
            <a:r>
              <a:rPr sz="2000" spc="-25" dirty="0">
                <a:solidFill>
                  <a:srgbClr val="0066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t  char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6" y="3573348"/>
            <a:ext cx="910590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nu</a:t>
            </a:r>
            <a:r>
              <a:rPr sz="2000" spc="-20" dirty="0">
                <a:solidFill>
                  <a:srgbClr val="00660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006600"/>
                </a:solidFill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660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;  x, 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y; 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option;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711" y="4823967"/>
            <a:ext cx="686244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2000" spc="-60" dirty="0" smtClean="0">
                <a:latin typeface="Calibri"/>
                <a:cs typeface="Calibri"/>
              </a:rPr>
              <a:t>Тип змінної обирається на базі діапазону і потрібної точності представлення даних.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3298" y="179631"/>
            <a:ext cx="8390890" cy="908197"/>
          </a:xfrm>
          <a:prstGeom prst="rect">
            <a:avLst/>
          </a:prstGeom>
        </p:spPr>
        <p:txBody>
          <a:bodyPr vert="horz" wrap="square" lIns="0" tIns="289814" rIns="0" bIns="0" rtlCol="0">
            <a:spAutoFit/>
          </a:bodyPr>
          <a:lstStyle/>
          <a:p>
            <a:pPr marL="2927985" marR="5080" indent="-2226310" algn="ctr">
              <a:lnSpc>
                <a:spcPct val="100000"/>
              </a:lnSpc>
            </a:pPr>
            <a:r>
              <a:rPr lang="uk-UA" spc="-5" dirty="0" smtClean="0"/>
              <a:t>Область дії і час життя змінних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244" y="1579245"/>
            <a:ext cx="8055609" cy="362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ts val="205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10" dirty="0" smtClean="0">
                <a:latin typeface="Calibri"/>
                <a:cs typeface="Calibri"/>
              </a:rPr>
              <a:t>Змінні оголошуються всередині будь-якого блоку (класу, методу або </a:t>
            </a:r>
            <a:r>
              <a:rPr lang="uk-UA" sz="1900" spc="-10" dirty="0">
                <a:latin typeface="Calibri"/>
                <a:cs typeface="Calibri"/>
              </a:rPr>
              <a:t>б</a:t>
            </a:r>
            <a:r>
              <a:rPr lang="uk-UA" sz="1900" spc="-10" dirty="0" smtClean="0">
                <a:latin typeface="Calibri"/>
                <a:cs typeface="Calibri"/>
              </a:rPr>
              <a:t>локу всередині методу)</a:t>
            </a:r>
            <a:endParaRPr sz="1900" dirty="0">
              <a:latin typeface="Calibri"/>
              <a:cs typeface="Calibri"/>
            </a:endParaRPr>
          </a:p>
          <a:p>
            <a:pPr marL="756285" lvl="1" indent="-286385">
              <a:lnSpc>
                <a:spcPts val="1835"/>
              </a:lnSpc>
              <a:spcBef>
                <a:spcPts val="11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10" dirty="0" smtClean="0">
                <a:solidFill>
                  <a:srgbClr val="0000FF"/>
                </a:solidFill>
                <a:latin typeface="Calibri"/>
                <a:cs typeface="Calibri"/>
              </a:rPr>
              <a:t>Блок</a:t>
            </a:r>
            <a:r>
              <a:rPr sz="1700" spc="-1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— </a:t>
            </a:r>
            <a:r>
              <a:rPr lang="uk-UA" sz="1700" dirty="0" smtClean="0">
                <a:latin typeface="Calibri"/>
                <a:cs typeface="Calibri"/>
              </a:rPr>
              <a:t>це код, укладений в фігурні дужки. Основне призначення блоку </a:t>
            </a:r>
            <a:r>
              <a:rPr sz="1700" dirty="0" smtClean="0">
                <a:latin typeface="Calibri"/>
                <a:cs typeface="Calibri"/>
              </a:rPr>
              <a:t>— </a:t>
            </a:r>
            <a:r>
              <a:rPr lang="uk-UA" sz="1700" spc="-10" dirty="0" smtClean="0">
                <a:latin typeface="Calibri"/>
                <a:cs typeface="Calibri"/>
              </a:rPr>
              <a:t>групування операторів</a:t>
            </a:r>
            <a:r>
              <a:rPr sz="1700" spc="-10" dirty="0" smtClean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756285" lvl="1" indent="-286385">
              <a:lnSpc>
                <a:spcPts val="1835"/>
              </a:lnSpc>
              <a:spcBef>
                <a:spcPts val="10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5" dirty="0" smtClean="0">
                <a:latin typeface="Calibri"/>
                <a:cs typeface="Calibri"/>
              </a:rPr>
              <a:t>Змінні, оголошені безпосередньо всередині класу, називаються </a:t>
            </a:r>
            <a:r>
              <a:rPr lang="ru-RU" sz="1700" spc="-15" dirty="0" smtClean="0">
                <a:solidFill>
                  <a:srgbClr val="0000FF"/>
                </a:solidFill>
                <a:latin typeface="Calibri"/>
                <a:cs typeface="Calibri"/>
              </a:rPr>
              <a:t>полями </a:t>
            </a:r>
            <a:r>
              <a:rPr lang="ru-RU" sz="1700" spc="-15" dirty="0" err="1" smtClean="0">
                <a:solidFill>
                  <a:srgbClr val="0000FF"/>
                </a:solidFill>
                <a:latin typeface="Calibri"/>
                <a:cs typeface="Calibri"/>
              </a:rPr>
              <a:t>класу</a:t>
            </a:r>
            <a:r>
              <a:rPr sz="1700" dirty="0" smtClean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756285" lvl="1" indent="-286385">
              <a:lnSpc>
                <a:spcPts val="1835"/>
              </a:lnSpc>
              <a:spcBef>
                <a:spcPts val="10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1700" spc="-5" dirty="0" smtClean="0">
                <a:latin typeface="Calibri"/>
                <a:cs typeface="Calibri"/>
              </a:rPr>
              <a:t>Змінні</a:t>
            </a:r>
            <a:r>
              <a:rPr lang="ru-RU" sz="1700" spc="-5" dirty="0" smtClean="0">
                <a:latin typeface="Calibri"/>
                <a:cs typeface="Calibri"/>
              </a:rPr>
              <a:t>, </a:t>
            </a:r>
            <a:r>
              <a:rPr lang="uk-UA" sz="1700" spc="-5" dirty="0" smtClean="0">
                <a:latin typeface="Calibri"/>
                <a:cs typeface="Calibri"/>
              </a:rPr>
              <a:t>оголошені</a:t>
            </a:r>
            <a:r>
              <a:rPr lang="ru-RU" sz="1700" spc="-5" dirty="0" smtClean="0">
                <a:latin typeface="Calibri"/>
                <a:cs typeface="Calibri"/>
              </a:rPr>
              <a:t> </a:t>
            </a:r>
            <a:r>
              <a:rPr lang="uk-UA" sz="1700" spc="-5" dirty="0" smtClean="0">
                <a:latin typeface="Calibri"/>
                <a:cs typeface="Calibri"/>
              </a:rPr>
              <a:t>всередині</a:t>
            </a:r>
            <a:r>
              <a:rPr lang="ru-RU" sz="1700" spc="-5" dirty="0" smtClean="0">
                <a:latin typeface="Calibri"/>
                <a:cs typeface="Calibri"/>
              </a:rPr>
              <a:t> методу </a:t>
            </a:r>
            <a:r>
              <a:rPr lang="uk-UA" sz="1700" spc="-5" dirty="0" smtClean="0">
                <a:latin typeface="Calibri"/>
                <a:cs typeface="Calibri"/>
              </a:rPr>
              <a:t>класу</a:t>
            </a:r>
            <a:r>
              <a:rPr lang="ru-RU" sz="1700" spc="-5" dirty="0" smtClean="0">
                <a:latin typeface="Calibri"/>
                <a:cs typeface="Calibri"/>
              </a:rPr>
              <a:t>, </a:t>
            </a:r>
            <a:r>
              <a:rPr lang="uk-UA" sz="1700" spc="-5" dirty="0" smtClean="0">
                <a:latin typeface="Calibri"/>
                <a:cs typeface="Calibri"/>
              </a:rPr>
              <a:t>називаються</a:t>
            </a:r>
            <a:r>
              <a:rPr lang="ru-RU" sz="1700" spc="-5" dirty="0" smtClean="0">
                <a:latin typeface="Calibri"/>
                <a:cs typeface="Calibri"/>
              </a:rPr>
              <a:t> </a:t>
            </a:r>
            <a:r>
              <a:rPr lang="uk-UA" sz="1700" spc="-10" dirty="0" smtClean="0">
                <a:solidFill>
                  <a:srgbClr val="0000FF"/>
                </a:solidFill>
                <a:latin typeface="Calibri"/>
                <a:cs typeface="Calibri"/>
              </a:rPr>
              <a:t>локальними змінними</a:t>
            </a:r>
            <a:r>
              <a:rPr sz="1700" spc="-5" dirty="0" smtClean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  <a:p>
            <a:pPr marL="356870" indent="-344170">
              <a:lnSpc>
                <a:spcPts val="2050"/>
              </a:lnSpc>
              <a:spcBef>
                <a:spcPts val="10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10" dirty="0" smtClean="0">
                <a:solidFill>
                  <a:srgbClr val="0000FF"/>
                </a:solidFill>
                <a:latin typeface="Calibri"/>
                <a:cs typeface="Calibri"/>
              </a:rPr>
              <a:t>Область дії змінної </a:t>
            </a:r>
            <a:r>
              <a:rPr sz="1900" spc="-5" dirty="0" smtClean="0">
                <a:latin typeface="Calibri"/>
                <a:cs typeface="Calibri"/>
              </a:rPr>
              <a:t>– </a:t>
            </a:r>
            <a:r>
              <a:rPr lang="uk-UA" sz="1900" spc="-5" dirty="0" smtClean="0">
                <a:latin typeface="Calibri"/>
                <a:cs typeface="Calibri"/>
              </a:rPr>
              <a:t>область програми, де можна використовувати змінну.</a:t>
            </a:r>
            <a:endParaRPr sz="1900" dirty="0">
              <a:latin typeface="Calibri"/>
              <a:cs typeface="Calibri"/>
            </a:endParaRPr>
          </a:p>
          <a:p>
            <a:pPr marL="356870" indent="-344170">
              <a:lnSpc>
                <a:spcPts val="2050"/>
              </a:lnSpc>
              <a:spcBef>
                <a:spcPts val="11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10" dirty="0" smtClean="0">
                <a:latin typeface="Calibri"/>
                <a:cs typeface="Calibri"/>
              </a:rPr>
              <a:t>Область дії змінної починається з місця її оголошення і продовжується до кінця блоку, всередині якого вона оголошена.</a:t>
            </a:r>
            <a:endParaRPr sz="1900" dirty="0">
              <a:latin typeface="Calibri"/>
              <a:cs typeface="Calibri"/>
            </a:endParaRPr>
          </a:p>
          <a:p>
            <a:pPr marL="356870" marR="401320" indent="-344170">
              <a:lnSpc>
                <a:spcPct val="80000"/>
              </a:lnSpc>
              <a:spcBef>
                <a:spcPts val="1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15" dirty="0" smtClean="0">
                <a:solidFill>
                  <a:srgbClr val="0000FF"/>
                </a:solidFill>
                <a:latin typeface="Calibri"/>
                <a:cs typeface="Calibri"/>
              </a:rPr>
              <a:t>Час життя</a:t>
            </a:r>
            <a:r>
              <a:rPr sz="1900" spc="-5" dirty="0" smtClean="0">
                <a:latin typeface="Calibri"/>
                <a:cs typeface="Calibri"/>
              </a:rPr>
              <a:t>: </a:t>
            </a:r>
            <a:r>
              <a:rPr lang="uk-UA" sz="1900" spc="-5" dirty="0" smtClean="0">
                <a:latin typeface="Calibri"/>
                <a:cs typeface="Calibri"/>
              </a:rPr>
              <a:t>змінні створюються при вході до їхньої області дії (блоку) і знищуються при виході.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361" y="183260"/>
            <a:ext cx="631761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pc="-10" dirty="0" smtClean="0"/>
              <a:t>Оголошення змінних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953896"/>
            <a:ext cx="76339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87313" algn="l"/>
              </a:tabLst>
            </a:pPr>
            <a:r>
              <a:rPr lang="uk-UA" sz="2000" dirty="0" smtClean="0">
                <a:latin typeface="Calibri"/>
                <a:cs typeface="Calibri"/>
              </a:rPr>
              <a:t>При оголошенні можна присвоювати змінній початкове значення </a:t>
            </a:r>
            <a:r>
              <a:rPr sz="2000" spc="-5" dirty="0" smtClean="0">
                <a:latin typeface="Calibri"/>
                <a:cs typeface="Calibri"/>
              </a:rPr>
              <a:t>(</a:t>
            </a:r>
            <a:r>
              <a:rPr lang="uk-UA" sz="2000" spc="-5" dirty="0" smtClean="0">
                <a:latin typeface="Calibri"/>
                <a:cs typeface="Calibri"/>
              </a:rPr>
              <a:t>ініціювати</a:t>
            </a:r>
            <a:r>
              <a:rPr sz="2000" spc="-5" dirty="0" smtClean="0">
                <a:latin typeface="Calibri"/>
                <a:cs typeface="Calibri"/>
              </a:rPr>
              <a:t>).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716278"/>
            <a:ext cx="498475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ct val="110000"/>
              </a:lnSpc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int  </a:t>
            </a:r>
            <a:r>
              <a:rPr sz="2000" spc="-15" dirty="0">
                <a:solidFill>
                  <a:srgbClr val="006600"/>
                </a:solidFill>
                <a:latin typeface="Calibri"/>
                <a:cs typeface="Calibri"/>
              </a:rPr>
              <a:t>f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lo</a:t>
            </a:r>
            <a:r>
              <a:rPr sz="2000" spc="-20" dirty="0">
                <a:solidFill>
                  <a:srgbClr val="0066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t  char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744" y="1746758"/>
            <a:ext cx="1637664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number =</a:t>
            </a:r>
            <a:r>
              <a:rPr sz="2000" spc="-8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100;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927100" algn="l"/>
              </a:tabLst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x	=</a:t>
            </a:r>
            <a:r>
              <a:rPr sz="2000" spc="-114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0.02;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option =</a:t>
            </a:r>
            <a:r>
              <a:rPr sz="2000" spc="-10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125" dirty="0">
                <a:solidFill>
                  <a:srgbClr val="006600"/>
                </a:solidFill>
                <a:latin typeface="Calibri"/>
                <a:cs typeface="Calibri"/>
              </a:rPr>
              <a:t>’я’;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065" y="2844241"/>
            <a:ext cx="8124190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650875" indent="-342900">
              <a:lnSpc>
                <a:spcPct val="110100"/>
              </a:lnSpc>
              <a:buFont typeface="Arial" panose="020B0604020202020204" pitchFamily="34" charset="0"/>
              <a:buChar char="•"/>
              <a:tabLst>
                <a:tab pos="93663" algn="l"/>
              </a:tabLst>
            </a:pPr>
            <a:r>
              <a:rPr lang="uk-UA" sz="2000" dirty="0" smtClean="0">
                <a:latin typeface="Calibri"/>
                <a:cs typeface="Calibri"/>
              </a:rPr>
              <a:t>При ініціюванні можна використовувати не тільки константи, а й вирази – головне, щоб на момент оголошення вони були обчислюваними, наприклад:</a:t>
            </a:r>
            <a:endParaRPr sz="2000" dirty="0">
              <a:latin typeface="Calibri"/>
              <a:cs typeface="Calibri"/>
            </a:endParaRPr>
          </a:p>
          <a:p>
            <a:pPr marL="27305" marR="6318250">
              <a:lnSpc>
                <a:spcPts val="3600"/>
              </a:lnSpc>
              <a:spcBef>
                <a:spcPts val="320"/>
              </a:spcBef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int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b = 1, a =</a:t>
            </a:r>
            <a:r>
              <a:rPr sz="2000" spc="-5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100; 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int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x = b * a +</a:t>
            </a:r>
            <a:r>
              <a:rPr sz="2000" spc="-6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25;</a:t>
            </a:r>
            <a:endParaRPr sz="2000" dirty="0" smtClean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156845" algn="l"/>
              </a:tabLst>
            </a:pPr>
            <a:r>
              <a:rPr lang="uk-UA" sz="2000" i="1" spc="-15" dirty="0" smtClean="0">
                <a:latin typeface="Calibri"/>
                <a:cs typeface="Calibri"/>
              </a:rPr>
              <a:t>Якщо змінними при їх створенні явно не присвоювати будь-які значення, то вони </a:t>
            </a:r>
            <a:r>
              <a:rPr lang="uk-UA" sz="2000" i="1" spc="-15" dirty="0" err="1" smtClean="0">
                <a:latin typeface="Calibri"/>
                <a:cs typeface="Calibri"/>
              </a:rPr>
              <a:t>ініціюються</a:t>
            </a:r>
            <a:r>
              <a:rPr lang="uk-UA" sz="2000" i="1" spc="-15" dirty="0" smtClean="0">
                <a:latin typeface="Calibri"/>
                <a:cs typeface="Calibri"/>
              </a:rPr>
              <a:t> «значенням по замовчуванню» </a:t>
            </a:r>
            <a:r>
              <a:rPr sz="2000" i="1" spc="-10" dirty="0" smtClean="0">
                <a:latin typeface="Calibri"/>
                <a:cs typeface="Calibri"/>
              </a:rPr>
              <a:t>(</a:t>
            </a:r>
            <a:r>
              <a:rPr sz="2000" i="1" spc="-10" dirty="0">
                <a:latin typeface="Calibri"/>
                <a:cs typeface="Calibri"/>
              </a:rPr>
              <a:t>0,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null).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577" y="476884"/>
            <a:ext cx="598805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Іменовані константи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409" y="1264539"/>
            <a:ext cx="8131809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2000" spc="-15" dirty="0" smtClean="0">
                <a:latin typeface="Calibri"/>
                <a:cs typeface="Calibri"/>
              </a:rPr>
              <a:t>Замість значень констант можна (і потрібно!) використовувати у програмі їх імена.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lang="uk-UA" sz="2000" spc="-20" dirty="0" smtClean="0">
                <a:latin typeface="Calibri"/>
                <a:cs typeface="Calibri"/>
              </a:rPr>
              <a:t>Це полегшує читабельність програми і внесення в неї змін</a:t>
            </a:r>
            <a:r>
              <a:rPr sz="2000" spc="-1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409" y="3094227"/>
            <a:ext cx="57594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</a:pPr>
            <a:r>
              <a:rPr sz="2000" spc="-35" dirty="0">
                <a:solidFill>
                  <a:srgbClr val="0066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00660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t  </a:t>
            </a:r>
            <a:r>
              <a:rPr sz="2000" spc="-35" dirty="0">
                <a:solidFill>
                  <a:srgbClr val="0066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00660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t  </a:t>
            </a:r>
            <a:r>
              <a:rPr sz="2000" spc="-35" dirty="0">
                <a:solidFill>
                  <a:srgbClr val="0066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n</a:t>
            </a:r>
            <a:r>
              <a:rPr sz="2000" spc="-45" dirty="0">
                <a:solidFill>
                  <a:srgbClr val="00660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4088" y="3093923"/>
            <a:ext cx="2126615" cy="121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100"/>
              </a:lnSpc>
              <a:tabLst>
                <a:tab pos="512445" algn="l"/>
                <a:tab pos="655955" algn="l"/>
                <a:tab pos="1103630" algn="l"/>
              </a:tabLst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float		</a:t>
            </a:r>
            <a:r>
              <a:rPr sz="2000" spc="-15" dirty="0">
                <a:solidFill>
                  <a:srgbClr val="006600"/>
                </a:solidFill>
                <a:latin typeface="Calibri"/>
                <a:cs typeface="Calibri"/>
              </a:rPr>
              <a:t>weight</a:t>
            </a:r>
            <a:r>
              <a:rPr sz="2000" spc="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=</a:t>
            </a:r>
            <a:r>
              <a:rPr sz="2000" spc="-5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61.5; 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int	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n		=</a:t>
            </a:r>
            <a:r>
              <a:rPr sz="2000" spc="-8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10;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177290" algn="l"/>
              </a:tabLst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float </a:t>
            </a:r>
            <a:r>
              <a:rPr sz="2000" spc="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g	=</a:t>
            </a:r>
            <a:r>
              <a:rPr sz="2000" spc="-10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9.8;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3382" y="366267"/>
            <a:ext cx="278130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dirty="0" smtClean="0"/>
              <a:t>Вирази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437" y="1400175"/>
            <a:ext cx="5374640" cy="433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i="1" spc="-10" dirty="0" smtClean="0">
                <a:latin typeface="Calibri"/>
                <a:cs typeface="Calibri"/>
              </a:rPr>
              <a:t>Вирази</a:t>
            </a:r>
            <a:r>
              <a:rPr sz="2000" i="1" spc="-10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lang="uk-UA" sz="2000" spc="-10" dirty="0" smtClean="0">
                <a:latin typeface="Calibri"/>
                <a:cs typeface="Calibri"/>
              </a:rPr>
              <a:t>правило обчислення значення.</a:t>
            </a:r>
            <a:endParaRPr sz="2000" dirty="0">
              <a:latin typeface="Calibri"/>
              <a:cs typeface="Calibri"/>
            </a:endParaRPr>
          </a:p>
          <a:p>
            <a:pPr marL="356870" marR="1223010" indent="-344170">
              <a:lnSpc>
                <a:spcPts val="2039"/>
              </a:lnSpc>
              <a:spcBef>
                <a:spcPts val="8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5" dirty="0" smtClean="0">
                <a:latin typeface="Calibri"/>
                <a:cs typeface="Calibri"/>
              </a:rPr>
              <a:t>У виразі беруть участь </a:t>
            </a:r>
            <a:r>
              <a:rPr lang="uk-UA" sz="2000" i="1" spc="-5" dirty="0" smtClean="0">
                <a:solidFill>
                  <a:srgbClr val="0000FF"/>
                </a:solidFill>
                <a:latin typeface="Calibri"/>
                <a:cs typeface="Calibri"/>
              </a:rPr>
              <a:t>операнди</a:t>
            </a:r>
            <a:r>
              <a:rPr lang="uk-UA" sz="2000" spc="-5" dirty="0" smtClean="0">
                <a:latin typeface="Calibri"/>
                <a:cs typeface="Calibri"/>
              </a:rPr>
              <a:t>, об`єднані знаками операцій.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ts val="222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0" dirty="0" smtClean="0">
                <a:latin typeface="Calibri"/>
                <a:cs typeface="Calibri"/>
              </a:rPr>
              <a:t>Операндами виразів можуть бути константи, змінні і виклики функцій.</a:t>
            </a:r>
            <a:endParaRPr sz="2000" dirty="0" smtClean="0">
              <a:latin typeface="Calibri"/>
              <a:cs typeface="Calibri"/>
            </a:endParaRPr>
          </a:p>
          <a:p>
            <a:pPr marL="356870" indent="-344170">
              <a:lnSpc>
                <a:spcPts val="222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5" dirty="0" smtClean="0">
                <a:latin typeface="Calibri"/>
                <a:cs typeface="Calibri"/>
              </a:rPr>
              <a:t>Операції виконуються у відповідності із </a:t>
            </a:r>
            <a:r>
              <a:rPr lang="uk-UA" sz="2000" i="1" dirty="0" smtClean="0">
                <a:solidFill>
                  <a:srgbClr val="0000FF"/>
                </a:solidFill>
                <a:latin typeface="Calibri"/>
                <a:cs typeface="Calibri"/>
              </a:rPr>
              <a:t>пріоритетами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ts val="222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30" dirty="0" smtClean="0">
                <a:latin typeface="Calibri"/>
                <a:cs typeface="Calibri"/>
              </a:rPr>
              <a:t>Для зміни порядку виконання операцій використовують </a:t>
            </a:r>
            <a:r>
              <a:rPr lang="uk-UA" sz="2000" i="1" spc="-10" dirty="0" smtClean="0">
                <a:solidFill>
                  <a:srgbClr val="0000FF"/>
                </a:solidFill>
                <a:latin typeface="Calibri"/>
                <a:cs typeface="Calibri"/>
              </a:rPr>
              <a:t>круглі дужки</a:t>
            </a:r>
            <a:r>
              <a:rPr sz="2000" spc="-5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6870" marR="647065" indent="-344170" algn="just">
              <a:lnSpc>
                <a:spcPts val="2039"/>
              </a:lnSpc>
              <a:spcBef>
                <a:spcPts val="850"/>
              </a:spcBef>
              <a:buFont typeface="Arial"/>
              <a:buChar char="•"/>
              <a:tabLst>
                <a:tab pos="357505" algn="l"/>
              </a:tabLst>
            </a:pPr>
            <a:r>
              <a:rPr lang="uk-UA" sz="2000" spc="-25" dirty="0" smtClean="0">
                <a:latin typeface="Calibri"/>
                <a:cs typeface="Calibri"/>
              </a:rPr>
              <a:t>Результатом виразу завжди є значення певного типу, який визначається типами операндів.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ts val="2220"/>
              </a:lnSpc>
              <a:spcBef>
                <a:spcPts val="4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5" dirty="0" smtClean="0">
                <a:latin typeface="Calibri"/>
                <a:cs typeface="Calibri"/>
              </a:rPr>
              <a:t>Величини, які беруть участь у виразі, повинні бути </a:t>
            </a:r>
            <a:r>
              <a:rPr lang="uk-UA" sz="2000" i="1" spc="-5" dirty="0" smtClean="0">
                <a:solidFill>
                  <a:srgbClr val="0000FF"/>
                </a:solidFill>
                <a:latin typeface="Calibri"/>
                <a:cs typeface="Calibri"/>
              </a:rPr>
              <a:t>сумісними типами</a:t>
            </a:r>
            <a:r>
              <a:rPr sz="200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951" y="1484820"/>
            <a:ext cx="2872105" cy="2526333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22909" indent="-344170">
              <a:lnSpc>
                <a:spcPct val="100000"/>
              </a:lnSpc>
              <a:spcBef>
                <a:spcPts val="140"/>
              </a:spcBef>
              <a:buClr>
                <a:srgbClr val="800080"/>
              </a:buClr>
              <a:buSzPct val="75000"/>
              <a:buFont typeface="Wingdings"/>
              <a:buChar char=""/>
              <a:tabLst>
                <a:tab pos="422909" algn="l"/>
                <a:tab pos="423545" algn="l"/>
              </a:tabLst>
            </a:pP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t +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Math.Sin(x)/2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*</a:t>
            </a:r>
            <a:r>
              <a:rPr sz="1600" spc="-1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endParaRPr sz="1600" dirty="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lang="uk-UA" sz="1600" spc="-20" dirty="0">
                <a:solidFill>
                  <a:srgbClr val="0000FF"/>
                </a:solidFill>
                <a:latin typeface="Calibri"/>
                <a:cs typeface="Calibri"/>
              </a:rPr>
              <a:t>р</a:t>
            </a:r>
            <a:r>
              <a:rPr lang="uk-UA" sz="1600" spc="-20" dirty="0" smtClean="0">
                <a:solidFill>
                  <a:srgbClr val="0000FF"/>
                </a:solidFill>
                <a:latin typeface="Calibri"/>
                <a:cs typeface="Calibri"/>
              </a:rPr>
              <a:t>езультатом є дійсний тип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235"/>
              </a:spcBef>
              <a:tabLst>
                <a:tab pos="422909" algn="l"/>
              </a:tabLst>
            </a:pPr>
            <a:r>
              <a:rPr sz="1200" dirty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sz="12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0000FF"/>
                </a:solidFill>
                <a:latin typeface="Calibri"/>
                <a:cs typeface="Calibri"/>
              </a:rPr>
              <a:t>&lt;=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b +</a:t>
            </a:r>
            <a:r>
              <a:rPr sz="16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600" dirty="0">
              <a:latin typeface="Calibri"/>
              <a:cs typeface="Calibri"/>
            </a:endParaRPr>
          </a:p>
          <a:p>
            <a:pPr marL="422909" marR="328930" indent="-344805">
              <a:lnSpc>
                <a:spcPct val="100000"/>
              </a:lnSpc>
              <a:spcBef>
                <a:spcPts val="575"/>
              </a:spcBef>
            </a:pPr>
            <a:r>
              <a:rPr lang="uk-UA" sz="1600" spc="-20" dirty="0">
                <a:solidFill>
                  <a:srgbClr val="0000FF"/>
                </a:solidFill>
                <a:latin typeface="Calibri"/>
                <a:cs typeface="Calibri"/>
              </a:rPr>
              <a:t>р</a:t>
            </a:r>
            <a:r>
              <a:rPr lang="uk-UA" sz="1600" spc="-20" dirty="0" smtClean="0">
                <a:solidFill>
                  <a:srgbClr val="0000FF"/>
                </a:solidFill>
                <a:latin typeface="Calibri"/>
                <a:cs typeface="Calibri"/>
              </a:rPr>
              <a:t>езультатом є логічний тип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  <a:spcBef>
                <a:spcPts val="1235"/>
              </a:spcBef>
              <a:tabLst>
                <a:tab pos="422909" algn="l"/>
              </a:tabLst>
            </a:pPr>
            <a:r>
              <a:rPr sz="1200" dirty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sz="12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x &gt; 0 </a:t>
            </a:r>
            <a:r>
              <a:rPr sz="1600" spc="5" dirty="0">
                <a:solidFill>
                  <a:srgbClr val="0000FF"/>
                </a:solidFill>
                <a:latin typeface="Calibri"/>
                <a:cs typeface="Calibri"/>
              </a:rPr>
              <a:t>&amp;&amp;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y &lt;</a:t>
            </a:r>
            <a:r>
              <a:rPr sz="1600" spc="-1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endParaRPr sz="1600" dirty="0">
              <a:latin typeface="Calibri"/>
              <a:cs typeface="Calibri"/>
            </a:endParaRPr>
          </a:p>
          <a:p>
            <a:pPr marL="78740">
              <a:lnSpc>
                <a:spcPct val="100000"/>
              </a:lnSpc>
              <a:spcBef>
                <a:spcPts val="575"/>
              </a:spcBef>
            </a:pPr>
            <a:r>
              <a:rPr lang="uk-UA" sz="1600" spc="-20" dirty="0">
                <a:solidFill>
                  <a:srgbClr val="0000FF"/>
                </a:solidFill>
                <a:latin typeface="Calibri"/>
                <a:cs typeface="Calibri"/>
              </a:rPr>
              <a:t>р</a:t>
            </a:r>
            <a:r>
              <a:rPr lang="uk-UA" sz="1600" spc="-20" dirty="0" smtClean="0">
                <a:solidFill>
                  <a:srgbClr val="0000FF"/>
                </a:solidFill>
                <a:latin typeface="Calibri"/>
                <a:cs typeface="Calibri"/>
              </a:rPr>
              <a:t>езультатом є логічний тип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244" y="1579245"/>
            <a:ext cx="4455795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5" dirty="0" smtClean="0">
                <a:latin typeface="Calibri"/>
                <a:cs typeface="Calibri"/>
              </a:rPr>
              <a:t>Первинний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15" dirty="0" err="1" smtClean="0">
                <a:latin typeface="Calibri"/>
                <a:cs typeface="Calibri"/>
              </a:rPr>
              <a:t>Унарний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35" dirty="0" smtClean="0">
                <a:latin typeface="Calibri"/>
                <a:cs typeface="Calibri"/>
              </a:rPr>
              <a:t>Типу множення </a:t>
            </a:r>
            <a:r>
              <a:rPr sz="1900" spc="-10" dirty="0" smtClean="0">
                <a:latin typeface="Calibri"/>
                <a:cs typeface="Calibri"/>
              </a:rPr>
              <a:t>(</a:t>
            </a:r>
            <a:r>
              <a:rPr lang="uk-UA" sz="1900" spc="-10" dirty="0" smtClean="0">
                <a:latin typeface="Calibri"/>
                <a:cs typeface="Calibri"/>
              </a:rPr>
              <a:t>мультиплікативні</a:t>
            </a:r>
            <a:r>
              <a:rPr sz="1900" spc="-10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40" dirty="0" smtClean="0">
                <a:latin typeface="Calibri"/>
                <a:cs typeface="Calibri"/>
              </a:rPr>
              <a:t>Типу складання</a:t>
            </a:r>
            <a:r>
              <a:rPr sz="1900" spc="5" dirty="0" smtClean="0">
                <a:latin typeface="Calibri"/>
                <a:cs typeface="Calibri"/>
              </a:rPr>
              <a:t> </a:t>
            </a:r>
            <a:r>
              <a:rPr sz="1900" dirty="0" smtClean="0">
                <a:latin typeface="Calibri"/>
                <a:cs typeface="Calibri"/>
              </a:rPr>
              <a:t>(</a:t>
            </a:r>
            <a:r>
              <a:rPr lang="uk-UA" sz="1900" dirty="0" smtClean="0">
                <a:latin typeface="Calibri"/>
                <a:cs typeface="Calibri"/>
              </a:rPr>
              <a:t>адитивні</a:t>
            </a:r>
            <a:r>
              <a:rPr sz="1900" dirty="0" smtClean="0">
                <a:latin typeface="Calibri"/>
                <a:cs typeface="Calibri"/>
              </a:rPr>
              <a:t>)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5" dirty="0" smtClean="0">
                <a:latin typeface="Calibri"/>
                <a:cs typeface="Calibri"/>
              </a:rPr>
              <a:t>Зсуву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10" dirty="0" smtClean="0">
                <a:latin typeface="Calibri"/>
                <a:cs typeface="Calibri"/>
              </a:rPr>
              <a:t>Відношення і перевірки типу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dirty="0" smtClean="0">
                <a:latin typeface="Calibri"/>
                <a:cs typeface="Calibri"/>
              </a:rPr>
              <a:t>Перевірка на рівність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10" dirty="0" smtClean="0">
                <a:latin typeface="Calibri"/>
                <a:cs typeface="Calibri"/>
              </a:rPr>
              <a:t>Порозрядні логічні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15" dirty="0" smtClean="0">
                <a:latin typeface="Calibri"/>
                <a:cs typeface="Calibri"/>
              </a:rPr>
              <a:t>Умовні логічні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25" dirty="0" smtClean="0">
                <a:latin typeface="Calibri"/>
                <a:cs typeface="Calibri"/>
              </a:rPr>
              <a:t>Умовн</a:t>
            </a:r>
            <a:r>
              <a:rPr lang="uk-UA" sz="1900" spc="-25" dirty="0">
                <a:latin typeface="Calibri"/>
                <a:cs typeface="Calibri"/>
              </a:rPr>
              <a:t>а</a:t>
            </a:r>
            <a:endParaRPr sz="19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uk-UA" sz="1900" spc="-10" dirty="0" smtClean="0">
                <a:latin typeface="Calibri"/>
                <a:cs typeface="Calibri"/>
              </a:rPr>
              <a:t>Присвоєння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67376" y="1579245"/>
            <a:ext cx="1480820" cy="437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(),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[], </a:t>
            </a:r>
            <a:r>
              <a:rPr sz="1900" spc="-50" dirty="0">
                <a:solidFill>
                  <a:srgbClr val="0000FF"/>
                </a:solidFill>
                <a:latin typeface="Calibri"/>
                <a:cs typeface="Calibri"/>
              </a:rPr>
              <a:t>new,</a:t>
            </a:r>
            <a:r>
              <a:rPr sz="1900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910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~,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!, ++, --, -,</a:t>
            </a:r>
            <a:r>
              <a:rPr sz="19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915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*,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/,</a:t>
            </a:r>
            <a:r>
              <a:rPr sz="19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  <a:endParaRPr sz="190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910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+,</a:t>
            </a:r>
            <a:r>
              <a:rPr sz="19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endParaRPr sz="190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  <a:spcBef>
                <a:spcPts val="910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&lt;&lt;,</a:t>
            </a:r>
            <a:r>
              <a:rPr sz="19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&gt;&gt;</a:t>
            </a:r>
            <a:endParaRPr sz="190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910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&lt;, &gt;,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is,</a:t>
            </a:r>
            <a:r>
              <a:rPr sz="19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…</a:t>
            </a:r>
            <a:endParaRPr sz="190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  <a:spcBef>
                <a:spcPts val="915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==,</a:t>
            </a:r>
            <a:r>
              <a:rPr sz="19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!=</a:t>
            </a:r>
            <a:endParaRPr sz="19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915"/>
              </a:spcBef>
            </a:pP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&amp;, </a:t>
            </a: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^,</a:t>
            </a:r>
            <a:r>
              <a:rPr sz="19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|</a:t>
            </a:r>
            <a:endParaRPr sz="19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910"/>
              </a:spcBef>
            </a:pPr>
            <a:r>
              <a:rPr sz="1900" spc="-5" dirty="0">
                <a:solidFill>
                  <a:srgbClr val="0000FF"/>
                </a:solidFill>
                <a:latin typeface="Calibri"/>
                <a:cs typeface="Calibri"/>
              </a:rPr>
              <a:t>&amp;&amp;,</a:t>
            </a:r>
            <a:r>
              <a:rPr sz="19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FF"/>
                </a:solidFill>
                <a:latin typeface="Calibri"/>
                <a:cs typeface="Calibri"/>
              </a:rPr>
              <a:t>||</a:t>
            </a:r>
            <a:endParaRPr sz="1900">
              <a:latin typeface="Calibri"/>
              <a:cs typeface="Calibri"/>
            </a:endParaRPr>
          </a:p>
          <a:p>
            <a:pPr marL="168275">
              <a:lnSpc>
                <a:spcPct val="100000"/>
              </a:lnSpc>
              <a:spcBef>
                <a:spcPts val="915"/>
              </a:spcBef>
            </a:pP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?:</a:t>
            </a:r>
            <a:endParaRPr sz="1900">
              <a:latin typeface="Calibri"/>
              <a:cs typeface="Calibri"/>
            </a:endParaRPr>
          </a:p>
          <a:p>
            <a:pPr marL="226060">
              <a:lnSpc>
                <a:spcPct val="100000"/>
              </a:lnSpc>
              <a:spcBef>
                <a:spcPts val="910"/>
              </a:spcBef>
            </a:pPr>
            <a:r>
              <a:rPr sz="1900" spc="-10" dirty="0">
                <a:solidFill>
                  <a:srgbClr val="0000FF"/>
                </a:solidFill>
                <a:latin typeface="Calibri"/>
                <a:cs typeface="Calibri"/>
              </a:rPr>
              <a:t>=, *=,</a:t>
            </a:r>
            <a:r>
              <a:rPr sz="19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000FF"/>
                </a:solidFill>
                <a:latin typeface="Calibri"/>
                <a:cs typeface="Calibri"/>
              </a:rPr>
              <a:t>/=,…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7810" y="476884"/>
            <a:ext cx="609473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10" dirty="0" smtClean="0"/>
              <a:t>Пріоритети операцій </a:t>
            </a:r>
            <a:r>
              <a:rPr sz="4400" dirty="0" smtClean="0"/>
              <a:t>C</a:t>
            </a:r>
            <a:r>
              <a:rPr sz="4400" dirty="0"/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476884"/>
            <a:ext cx="63525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110" dirty="0" smtClean="0"/>
              <a:t>Тип результату виразу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608" y="1467992"/>
            <a:ext cx="8295005" cy="4061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20" dirty="0" smtClean="0">
                <a:latin typeface="Calibri"/>
                <a:cs typeface="Calibri"/>
              </a:rPr>
              <a:t>Якщо операнди, що входять у вираз, належать типу, і операція для цього типу визначена, то результат виразу буде мати той же тип.</a:t>
            </a:r>
            <a:endParaRPr sz="1900" dirty="0" smtClean="0">
              <a:latin typeface="Calibri"/>
              <a:cs typeface="Calibri"/>
            </a:endParaRPr>
          </a:p>
          <a:p>
            <a:pPr marL="356870" marR="5080" indent="-344170">
              <a:lnSpc>
                <a:spcPct val="114799"/>
              </a:lnSpc>
              <a:spcBef>
                <a:spcPts val="12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20" dirty="0" smtClean="0">
                <a:latin typeface="Calibri"/>
                <a:cs typeface="Calibri"/>
              </a:rPr>
              <a:t>Якщо операнди різного типу і (або) операція для цього типу не визначена, перед обчисленням виконується автоматичне </a:t>
            </a:r>
            <a:r>
              <a:rPr lang="uk-UA" sz="1900" spc="-5" dirty="0" smtClean="0">
                <a:solidFill>
                  <a:srgbClr val="0000FF"/>
                </a:solidFill>
                <a:latin typeface="Calibri"/>
                <a:cs typeface="Calibri"/>
              </a:rPr>
              <a:t>перетворення типів</a:t>
            </a:r>
            <a:r>
              <a:rPr sz="1900" spc="-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uk-UA" sz="1900" spc="-5" dirty="0" smtClean="0">
                <a:latin typeface="Calibri"/>
                <a:cs typeface="Calibri"/>
              </a:rPr>
              <a:t>за правилами, які забезпечують отримання більш коротких типів до більш довгих для збереження значимості і точності.</a:t>
            </a:r>
            <a:endParaRPr sz="1900" dirty="0" smtClean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5" dirty="0" smtClean="0">
                <a:latin typeface="Calibri"/>
                <a:cs typeface="Calibri"/>
              </a:rPr>
              <a:t>Автоматичне</a:t>
            </a:r>
            <a:r>
              <a:rPr sz="1900" spc="-5" dirty="0" smtClean="0">
                <a:latin typeface="Calibri"/>
                <a:cs typeface="Calibri"/>
              </a:rPr>
              <a:t> </a:t>
            </a:r>
            <a:r>
              <a:rPr sz="1900" dirty="0" smtClean="0">
                <a:latin typeface="Calibri"/>
                <a:cs typeface="Calibri"/>
              </a:rPr>
              <a:t>(</a:t>
            </a:r>
            <a:r>
              <a:rPr lang="uk-UA" sz="1900" i="1" dirty="0" smtClean="0">
                <a:solidFill>
                  <a:srgbClr val="0000FF"/>
                </a:solidFill>
                <a:latin typeface="Calibri"/>
                <a:cs typeface="Calibri"/>
              </a:rPr>
              <a:t>неявне</a:t>
            </a:r>
            <a:r>
              <a:rPr sz="1900" dirty="0" smtClean="0">
                <a:latin typeface="Calibri"/>
                <a:cs typeface="Calibri"/>
              </a:rPr>
              <a:t>) </a:t>
            </a:r>
            <a:r>
              <a:rPr lang="uk-UA" sz="1900" dirty="0" smtClean="0">
                <a:latin typeface="Calibri"/>
                <a:cs typeface="Calibri"/>
              </a:rPr>
              <a:t>перетворення можливе не завжди, а тільки якщо при цьому не може статися втрата значимості.</a:t>
            </a:r>
            <a:endParaRPr sz="1900" dirty="0">
              <a:latin typeface="Calibri"/>
              <a:cs typeface="Calibri"/>
            </a:endParaRPr>
          </a:p>
          <a:p>
            <a:pPr marL="356870" marR="656590" indent="-344170">
              <a:lnSpc>
                <a:spcPct val="114799"/>
              </a:lnSpc>
              <a:spcBef>
                <a:spcPts val="12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1900" spc="-20" dirty="0" smtClean="0">
                <a:latin typeface="Calibri"/>
                <a:cs typeface="Calibri"/>
              </a:rPr>
              <a:t>Якщо неявне перетворення із одного типу в інший не існує, програміст може задати явне перетворення типу, наприклад, за допомогою операції</a:t>
            </a:r>
            <a:r>
              <a:rPr sz="1900" spc="-110" dirty="0" smtClean="0"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800080"/>
                </a:solidFill>
                <a:latin typeface="Calibri"/>
                <a:cs typeface="Calibri"/>
              </a:rPr>
              <a:t>(тип)x</a:t>
            </a:r>
            <a:r>
              <a:rPr sz="1900" spc="-5" dirty="0">
                <a:latin typeface="Calibri"/>
                <a:cs typeface="Calibri"/>
              </a:rPr>
              <a:t>.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145" y="290576"/>
            <a:ext cx="52857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pc="-10" dirty="0" err="1" smtClean="0"/>
              <a:t>Інкремент</a:t>
            </a:r>
            <a:r>
              <a:rPr lang="uk-UA" spc="-10" dirty="0" smtClean="0"/>
              <a:t> і </a:t>
            </a:r>
            <a:r>
              <a:rPr lang="uk-UA" spc="-10" dirty="0" err="1" smtClean="0"/>
              <a:t>декремент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27582" y="1200277"/>
            <a:ext cx="5814060" cy="181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private </a:t>
            </a:r>
            <a:r>
              <a:rPr sz="1800" spc="-10" dirty="0">
                <a:latin typeface="Calibri"/>
                <a:cs typeface="Calibri"/>
              </a:rPr>
              <a:t>void button1_Click(object </a:t>
            </a:r>
            <a:r>
              <a:rPr sz="1800" spc="-30" dirty="0">
                <a:latin typeface="Calibri"/>
                <a:cs typeface="Calibri"/>
              </a:rPr>
              <a:t>sender, </a:t>
            </a:r>
            <a:r>
              <a:rPr sz="1800" spc="-20" dirty="0">
                <a:latin typeface="Calibri"/>
                <a:cs typeface="Calibri"/>
              </a:rPr>
              <a:t>EventArgs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e)</a:t>
            </a:r>
            <a:endParaRPr sz="18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</a:p>
          <a:p>
            <a:pPr marL="588645">
              <a:lnSpc>
                <a:spcPct val="100000"/>
              </a:lnSpc>
              <a:spcBef>
                <a:spcPts val="215"/>
              </a:spcBef>
            </a:pPr>
            <a:r>
              <a:rPr sz="1800" spc="-15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x = 3, y 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3;</a:t>
            </a:r>
          </a:p>
          <a:p>
            <a:pPr marL="588645">
              <a:lnSpc>
                <a:spcPct val="100000"/>
              </a:lnSpc>
              <a:spcBef>
                <a:spcPts val="215"/>
              </a:spcBef>
            </a:pP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dirty="0" smtClean="0">
                <a:latin typeface="Calibri"/>
                <a:cs typeface="Calibri"/>
              </a:rPr>
              <a:t>"</a:t>
            </a:r>
            <a:r>
              <a:rPr lang="uk-UA" sz="1800" dirty="0" smtClean="0">
                <a:latin typeface="Calibri"/>
                <a:cs typeface="Calibri"/>
              </a:rPr>
              <a:t>Значення </a:t>
            </a:r>
            <a:r>
              <a:rPr lang="uk-UA" sz="1800" dirty="0" err="1" smtClean="0">
                <a:latin typeface="Calibri"/>
                <a:cs typeface="Calibri"/>
              </a:rPr>
              <a:t>префіксного</a:t>
            </a:r>
            <a:r>
              <a:rPr lang="uk-UA" sz="1800" dirty="0" smtClean="0">
                <a:latin typeface="Calibri"/>
                <a:cs typeface="Calibri"/>
              </a:rPr>
              <a:t> виразу</a:t>
            </a:r>
            <a:r>
              <a:rPr sz="1800" spc="-10" dirty="0" smtClean="0">
                <a:latin typeface="Calibri"/>
                <a:cs typeface="Calibri"/>
              </a:rPr>
              <a:t>:</a:t>
            </a:r>
            <a:r>
              <a:rPr sz="1800" spc="12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";</a:t>
            </a:r>
          </a:p>
          <a:p>
            <a:pPr marL="588645">
              <a:lnSpc>
                <a:spcPct val="100000"/>
              </a:lnSpc>
              <a:spcBef>
                <a:spcPts val="229"/>
              </a:spcBef>
            </a:pP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 </a:t>
            </a:r>
            <a:r>
              <a:rPr sz="2000" b="1" spc="-5" dirty="0">
                <a:latin typeface="Calibri"/>
                <a:cs typeface="Calibri"/>
              </a:rPr>
              <a:t>(++x)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"\r\n";</a:t>
            </a:r>
            <a:endParaRPr sz="1800" dirty="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  <a:spcBef>
                <a:spcPts val="225"/>
              </a:spcBef>
            </a:pPr>
            <a:r>
              <a:rPr sz="1800" spc="-35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 </a:t>
            </a:r>
            <a:r>
              <a:rPr sz="1800" dirty="0" smtClean="0">
                <a:latin typeface="Calibri"/>
                <a:cs typeface="Calibri"/>
              </a:rPr>
              <a:t>"</a:t>
            </a:r>
            <a:r>
              <a:rPr lang="uk-UA" sz="1800" dirty="0" smtClean="0">
                <a:latin typeface="Calibri"/>
                <a:cs typeface="Calibri"/>
              </a:rPr>
              <a:t>Значення</a:t>
            </a:r>
            <a:r>
              <a:rPr sz="1800" dirty="0" smtClean="0">
                <a:latin typeface="Calibri"/>
                <a:cs typeface="Calibri"/>
              </a:rPr>
              <a:t> х </a:t>
            </a:r>
            <a:r>
              <a:rPr lang="uk-UA" sz="1800" dirty="0" smtClean="0">
                <a:latin typeface="Calibri"/>
                <a:cs typeface="Calibri"/>
              </a:rPr>
              <a:t>після перетворення</a:t>
            </a:r>
            <a:r>
              <a:rPr sz="1800" spc="-10" dirty="0" smtClean="0">
                <a:latin typeface="Calibri"/>
                <a:cs typeface="Calibri"/>
              </a:rPr>
              <a:t>:</a:t>
            </a:r>
            <a:r>
              <a:rPr sz="1800" spc="80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3628" y="3047238"/>
            <a:ext cx="17094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5255" y="3072638"/>
            <a:ext cx="8096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"\r\n";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3628" y="3653266"/>
            <a:ext cx="5473700" cy="9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</a:pP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 </a:t>
            </a:r>
            <a:r>
              <a:rPr sz="1800" dirty="0" smtClean="0">
                <a:latin typeface="Calibri"/>
                <a:cs typeface="Calibri"/>
              </a:rPr>
              <a:t>"</a:t>
            </a:r>
            <a:r>
              <a:rPr lang="uk-UA" sz="1800" dirty="0" smtClean="0">
                <a:latin typeface="Calibri"/>
                <a:cs typeface="Calibri"/>
              </a:rPr>
              <a:t>Значення постфіксного виразу</a:t>
            </a:r>
            <a:r>
              <a:rPr sz="1800" spc="-10" dirty="0" smtClean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";  </a:t>
            </a: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 </a:t>
            </a:r>
            <a:r>
              <a:rPr sz="2000" b="1" spc="-5" dirty="0">
                <a:latin typeface="Calibri"/>
                <a:cs typeface="Calibri"/>
              </a:rPr>
              <a:t>(y++)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"\r\n";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 </a:t>
            </a:r>
            <a:r>
              <a:rPr sz="1800" spc="-5" dirty="0" smtClean="0">
                <a:latin typeface="Calibri"/>
                <a:cs typeface="Calibri"/>
              </a:rPr>
              <a:t>"</a:t>
            </a:r>
            <a:r>
              <a:rPr lang="uk-UA" sz="1800" spc="-5" dirty="0" smtClean="0">
                <a:latin typeface="Calibri"/>
                <a:cs typeface="Calibri"/>
              </a:rPr>
              <a:t>Значення </a:t>
            </a:r>
            <a:r>
              <a:rPr sz="1800" dirty="0" smtClean="0">
                <a:latin typeface="Calibri"/>
                <a:cs typeface="Calibri"/>
              </a:rPr>
              <a:t>у </a:t>
            </a:r>
            <a:r>
              <a:rPr lang="uk-UA" dirty="0" smtClean="0">
                <a:latin typeface="Calibri"/>
                <a:cs typeface="Calibri"/>
              </a:rPr>
              <a:t>після перетворення</a:t>
            </a:r>
            <a:r>
              <a:rPr sz="1800" spc="-10" dirty="0" smtClean="0">
                <a:latin typeface="Calibri"/>
                <a:cs typeface="Calibri"/>
              </a:rPr>
              <a:t>:</a:t>
            </a:r>
            <a:r>
              <a:rPr sz="1800" spc="13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03628" y="4623689"/>
            <a:ext cx="1712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textBox1.Text </a:t>
            </a:r>
            <a:r>
              <a:rPr sz="1800" spc="-5" dirty="0">
                <a:latin typeface="Calibri"/>
                <a:cs typeface="Calibri"/>
              </a:rPr>
              <a:t>+=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8303" y="4649089"/>
            <a:ext cx="80962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+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"\r\n";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6364" y="4957317"/>
            <a:ext cx="9779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1820" y="5056047"/>
            <a:ext cx="5473065" cy="1600835"/>
          </a:xfrm>
          <a:custGeom>
            <a:avLst/>
            <a:gdLst/>
            <a:ahLst/>
            <a:cxnLst/>
            <a:rect l="l" t="t" r="r" b="b"/>
            <a:pathLst>
              <a:path w="5473065" h="1600834">
                <a:moveTo>
                  <a:pt x="0" y="1600453"/>
                </a:moveTo>
                <a:lnTo>
                  <a:pt x="5472557" y="1600453"/>
                </a:lnTo>
                <a:lnTo>
                  <a:pt x="5472557" y="0"/>
                </a:lnTo>
                <a:lnTo>
                  <a:pt x="0" y="0"/>
                </a:lnTo>
                <a:lnTo>
                  <a:pt x="0" y="1600453"/>
                </a:lnTo>
                <a:close/>
              </a:path>
            </a:pathLst>
          </a:custGeom>
          <a:solidFill>
            <a:srgbClr val="99CC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1820" y="5056047"/>
            <a:ext cx="5473065" cy="1600835"/>
          </a:xfrm>
          <a:custGeom>
            <a:avLst/>
            <a:gdLst/>
            <a:ahLst/>
            <a:cxnLst/>
            <a:rect l="l" t="t" r="r" b="b"/>
            <a:pathLst>
              <a:path w="5473065" h="1600834">
                <a:moveTo>
                  <a:pt x="0" y="1600453"/>
                </a:moveTo>
                <a:lnTo>
                  <a:pt x="5472557" y="1600453"/>
                </a:lnTo>
                <a:lnTo>
                  <a:pt x="5472557" y="0"/>
                </a:lnTo>
                <a:lnTo>
                  <a:pt x="0" y="0"/>
                </a:lnTo>
                <a:lnTo>
                  <a:pt x="0" y="16004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24529" y="5102605"/>
            <a:ext cx="2912110" cy="27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uk-UA" sz="1800" spc="-30" dirty="0" smtClean="0">
                <a:latin typeface="Times New Roman"/>
                <a:cs typeface="Times New Roman"/>
              </a:rPr>
              <a:t>Результат роботи програми</a:t>
            </a:r>
            <a:r>
              <a:rPr sz="1800" spc="-5" dirty="0" smtClean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4529" y="5368950"/>
            <a:ext cx="5191760" cy="122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>
              <a:lnSpc>
                <a:spcPct val="100400"/>
              </a:lnSpc>
            </a:pPr>
            <a:r>
              <a:rPr lang="uk-UA" sz="2000" spc="-10" dirty="0" smtClean="0">
                <a:latin typeface="Lucida Console"/>
                <a:cs typeface="Lucida Console"/>
              </a:rPr>
              <a:t>Значення </a:t>
            </a:r>
            <a:r>
              <a:rPr lang="uk-UA" sz="2000" spc="-10" dirty="0" err="1" smtClean="0">
                <a:latin typeface="Lucida Console"/>
                <a:cs typeface="Lucida Console"/>
              </a:rPr>
              <a:t>префіксного</a:t>
            </a:r>
            <a:r>
              <a:rPr lang="uk-UA" sz="2000" spc="-10" dirty="0" smtClean="0">
                <a:latin typeface="Lucida Console"/>
                <a:cs typeface="Lucida Console"/>
              </a:rPr>
              <a:t> виразу</a:t>
            </a:r>
            <a:r>
              <a:rPr sz="2000" spc="-10" dirty="0" smtClean="0">
                <a:latin typeface="Lucida Console"/>
                <a:cs typeface="Lucida Console"/>
              </a:rPr>
              <a:t>: </a:t>
            </a:r>
            <a:r>
              <a:rPr sz="2000" spc="-5" dirty="0">
                <a:latin typeface="Lucida Console"/>
                <a:cs typeface="Lucida Console"/>
              </a:rPr>
              <a:t>4  </a:t>
            </a:r>
            <a:r>
              <a:rPr lang="uk-UA" sz="2000" spc="-10" dirty="0" smtClean="0">
                <a:latin typeface="Lucida Console"/>
                <a:cs typeface="Lucida Console"/>
              </a:rPr>
              <a:t>Значення</a:t>
            </a:r>
            <a:r>
              <a:rPr lang="en-US" sz="2000" spc="-10" dirty="0">
                <a:latin typeface="Lucida Console"/>
                <a:cs typeface="Lucida Console"/>
              </a:rPr>
              <a:t> </a:t>
            </a:r>
            <a:r>
              <a:rPr lang="en-US" sz="2000" spc="-10" dirty="0" smtClean="0">
                <a:latin typeface="Lucida Console"/>
                <a:cs typeface="Lucida Console"/>
              </a:rPr>
              <a:t>x </a:t>
            </a:r>
            <a:r>
              <a:rPr lang="uk-UA" sz="2000" spc="-10" dirty="0" smtClean="0">
                <a:latin typeface="Lucida Console"/>
                <a:cs typeface="Lucida Console"/>
              </a:rPr>
              <a:t>після перетворення</a:t>
            </a:r>
            <a:r>
              <a:rPr sz="2000" spc="-10" dirty="0" smtClean="0">
                <a:latin typeface="Lucida Console"/>
                <a:cs typeface="Lucida Console"/>
              </a:rPr>
              <a:t>: </a:t>
            </a:r>
            <a:r>
              <a:rPr sz="2000" spc="-5" dirty="0">
                <a:latin typeface="Lucida Console"/>
                <a:cs typeface="Lucida Console"/>
              </a:rPr>
              <a:t>4  </a:t>
            </a:r>
            <a:r>
              <a:rPr lang="uk-UA" sz="2000" spc="-10" dirty="0" smtClean="0">
                <a:latin typeface="Lucida Console"/>
                <a:cs typeface="Lucida Console"/>
              </a:rPr>
              <a:t>Значення постфіксного виразу</a:t>
            </a:r>
            <a:r>
              <a:rPr sz="2000" spc="-10" dirty="0" smtClean="0">
                <a:latin typeface="Lucida Console"/>
                <a:cs typeface="Lucida Console"/>
              </a:rPr>
              <a:t>: </a:t>
            </a:r>
            <a:r>
              <a:rPr sz="2000" spc="-5" dirty="0">
                <a:latin typeface="Lucida Console"/>
                <a:cs typeface="Lucida Console"/>
              </a:rPr>
              <a:t>3  </a:t>
            </a:r>
            <a:r>
              <a:rPr lang="uk-UA" sz="2000" spc="-10" dirty="0" smtClean="0">
                <a:latin typeface="Lucida Console"/>
                <a:cs typeface="Lucida Console"/>
              </a:rPr>
              <a:t>Значення </a:t>
            </a:r>
            <a:r>
              <a:rPr sz="2000" spc="-5" dirty="0" smtClean="0">
                <a:latin typeface="Lucida Console"/>
                <a:cs typeface="Lucida Console"/>
              </a:rPr>
              <a:t>у </a:t>
            </a:r>
            <a:r>
              <a:rPr lang="uk-UA" sz="2000" spc="-10" dirty="0" smtClean="0">
                <a:latin typeface="Lucida Console"/>
                <a:cs typeface="Lucida Console"/>
              </a:rPr>
              <a:t>після перетворення</a:t>
            </a:r>
            <a:r>
              <a:rPr sz="2000" spc="-10" dirty="0" smtClean="0">
                <a:latin typeface="Lucida Console"/>
                <a:cs typeface="Lucida Console"/>
              </a:rPr>
              <a:t>:</a:t>
            </a:r>
            <a:r>
              <a:rPr sz="2000" spc="-100" dirty="0" smtClean="0">
                <a:latin typeface="Lucida Console"/>
                <a:cs typeface="Lucida Console"/>
              </a:rPr>
              <a:t> </a:t>
            </a:r>
            <a:r>
              <a:rPr sz="2000" spc="-5" dirty="0">
                <a:latin typeface="Lucida Console"/>
                <a:cs typeface="Lucida Console"/>
              </a:rPr>
              <a:t>4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5754" y="6441338"/>
            <a:ext cx="165100" cy="19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1" y="290576"/>
            <a:ext cx="5181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pc="-15" dirty="0" smtClean="0"/>
              <a:t>Операції заперечення</a:t>
            </a:r>
            <a:endParaRPr spc="-1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1196213"/>
            <a:ext cx="3569335" cy="234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namespace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ConsoleApplication1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59079" algn="l"/>
              </a:tabLst>
            </a:pPr>
            <a:r>
              <a:rPr sz="2000" spc="-5" dirty="0">
                <a:latin typeface="Calibri"/>
                <a:cs typeface="Calibri"/>
              </a:rPr>
              <a:t>{	class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Class1</a:t>
            </a:r>
            <a:endParaRPr sz="2000" dirty="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240"/>
              </a:spcBef>
              <a:tabLst>
                <a:tab pos="487680" algn="l"/>
              </a:tabLst>
            </a:pPr>
            <a:r>
              <a:rPr sz="2000" spc="-5" dirty="0">
                <a:latin typeface="Calibri"/>
                <a:cs typeface="Calibri"/>
              </a:rPr>
              <a:t>{	</a:t>
            </a:r>
            <a:r>
              <a:rPr sz="2000" spc="-20" dirty="0">
                <a:latin typeface="Calibri"/>
                <a:cs typeface="Calibri"/>
              </a:rPr>
              <a:t>static </a:t>
            </a:r>
            <a:r>
              <a:rPr sz="2000" spc="-15" dirty="0">
                <a:latin typeface="Calibri"/>
                <a:cs typeface="Calibri"/>
              </a:rPr>
              <a:t>void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 dirty="0">
              <a:latin typeface="Calibri"/>
              <a:cs typeface="Calibri"/>
            </a:endParaRPr>
          </a:p>
          <a:p>
            <a:pPr marL="46672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sbyte </a:t>
            </a:r>
            <a:r>
              <a:rPr sz="2000" spc="-5" dirty="0">
                <a:latin typeface="Calibri"/>
                <a:cs typeface="Calibri"/>
              </a:rPr>
              <a:t>a = 3, b = </a:t>
            </a:r>
            <a:r>
              <a:rPr sz="2000" spc="-10" dirty="0">
                <a:latin typeface="Calibri"/>
                <a:cs typeface="Calibri"/>
              </a:rPr>
              <a:t>-63, </a:t>
            </a:r>
            <a:r>
              <a:rPr sz="2000" spc="-5" dirty="0">
                <a:latin typeface="Calibri"/>
                <a:cs typeface="Calibri"/>
              </a:rPr>
              <a:t>c =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126;</a:t>
            </a:r>
            <a:endParaRPr sz="2000" dirty="0">
              <a:latin typeface="Calibri"/>
              <a:cs typeface="Calibri"/>
            </a:endParaRPr>
          </a:p>
          <a:p>
            <a:pPr marL="69532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bool  d =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658" y="3513963"/>
            <a:ext cx="2493645" cy="2037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b="1" spc="-10" dirty="0">
                <a:latin typeface="Calibri"/>
                <a:cs typeface="Calibri"/>
              </a:rPr>
              <a:t>-a </a:t>
            </a:r>
            <a:r>
              <a:rPr sz="2000" spc="-10" dirty="0">
                <a:latin typeface="Calibri"/>
                <a:cs typeface="Calibri"/>
              </a:rPr>
              <a:t>);  </a:t>
            </a: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b="1" spc="-10" dirty="0">
                <a:latin typeface="Calibri"/>
                <a:cs typeface="Calibri"/>
              </a:rPr>
              <a:t>-c </a:t>
            </a:r>
            <a:r>
              <a:rPr sz="2000" spc="-10" dirty="0">
                <a:latin typeface="Calibri"/>
                <a:cs typeface="Calibri"/>
              </a:rPr>
              <a:t>);  </a:t>
            </a: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b="1" spc="-5" dirty="0">
                <a:latin typeface="Calibri"/>
                <a:cs typeface="Calibri"/>
              </a:rPr>
              <a:t>!d </a:t>
            </a:r>
            <a:r>
              <a:rPr sz="2000" spc="-10" dirty="0">
                <a:latin typeface="Calibri"/>
                <a:cs typeface="Calibri"/>
              </a:rPr>
              <a:t>);  </a:t>
            </a: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b="1" spc="-10" dirty="0">
                <a:latin typeface="Calibri"/>
                <a:cs typeface="Calibri"/>
              </a:rPr>
              <a:t>~a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b="1" spc="-10" dirty="0">
                <a:latin typeface="Calibri"/>
                <a:cs typeface="Calibri"/>
              </a:rPr>
              <a:t>~b</a:t>
            </a:r>
            <a:r>
              <a:rPr sz="2000" b="1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b="1" spc="-10" dirty="0">
                <a:latin typeface="Calibri"/>
                <a:cs typeface="Calibri"/>
              </a:rPr>
              <a:t>~c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0357" y="3544442"/>
            <a:ext cx="2782570" cy="200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// </a:t>
            </a:r>
            <a:r>
              <a:rPr lang="uk-UA" sz="2000" spc="-25" dirty="0" smtClean="0">
                <a:latin typeface="Calibri"/>
                <a:cs typeface="Calibri"/>
              </a:rPr>
              <a:t>Результат</a:t>
            </a:r>
            <a:r>
              <a:rPr sz="2000" spc="-4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-3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-126</a:t>
            </a:r>
            <a:endParaRPr sz="2000" dirty="0">
              <a:latin typeface="Calibri"/>
              <a:cs typeface="Calibri"/>
            </a:endParaRPr>
          </a:p>
          <a:p>
            <a:pPr marL="482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false</a:t>
            </a:r>
            <a:endParaRPr sz="2000" dirty="0">
              <a:latin typeface="Calibri"/>
              <a:cs typeface="Calibri"/>
            </a:endParaRPr>
          </a:p>
          <a:p>
            <a:pPr marL="81915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 </a:t>
            </a:r>
            <a:r>
              <a:rPr sz="2000" spc="-10" dirty="0">
                <a:latin typeface="Calibri"/>
                <a:cs typeface="Calibri"/>
              </a:rPr>
              <a:t>-4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-3-1</a:t>
            </a:r>
            <a:endParaRPr sz="20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 </a:t>
            </a:r>
            <a:r>
              <a:rPr sz="2000" spc="-10" dirty="0">
                <a:latin typeface="Calibri"/>
                <a:cs typeface="Calibri"/>
              </a:rPr>
              <a:t>62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-(-63)-1</a:t>
            </a:r>
            <a:endParaRPr sz="20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 </a:t>
            </a:r>
            <a:r>
              <a:rPr sz="2000" spc="-10" dirty="0">
                <a:latin typeface="Calibri"/>
                <a:cs typeface="Calibri"/>
              </a:rPr>
              <a:t>-127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-126-1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576" y="5557011"/>
            <a:ext cx="263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}}}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665988"/>
            <a:ext cx="768794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Visual Studio </a:t>
            </a:r>
            <a:r>
              <a:rPr lang="uk-UA" sz="3600" b="1" dirty="0" smtClean="0">
                <a:latin typeface="Calibri"/>
                <a:cs typeface="Calibri"/>
              </a:rPr>
              <a:t>дозволяє розробляти ПЗ на наступних мовах: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554" y="6466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44" y="2664714"/>
            <a:ext cx="2282825" cy="227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Visual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Basic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Visual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C++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Visual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C#</a:t>
            </a:r>
            <a:endParaRPr sz="32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Visual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F#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9620" y="423164"/>
            <a:ext cx="25482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pc="-170" dirty="0" smtClean="0"/>
              <a:t>Множення</a:t>
            </a:r>
            <a:endParaRPr spc="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467484"/>
            <a:ext cx="8016875" cy="4221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i="1" spc="-10" dirty="0" smtClean="0">
                <a:latin typeface="Calibri"/>
                <a:cs typeface="Calibri"/>
              </a:rPr>
              <a:t>Операція множення</a:t>
            </a:r>
            <a:r>
              <a:rPr sz="2000" i="1" spc="-1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(*) </a:t>
            </a:r>
            <a:r>
              <a:rPr lang="uk-UA" sz="2000" spc="-10" dirty="0" smtClean="0">
                <a:latin typeface="Calibri"/>
                <a:cs typeface="Calibri"/>
              </a:rPr>
              <a:t>повертає результат перемноження двох операндів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5" dirty="0" smtClean="0">
                <a:latin typeface="Calibri"/>
                <a:cs typeface="Calibri"/>
              </a:rPr>
              <a:t>Стандартна операція множення реалізована для типів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int, 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uint,</a:t>
            </a:r>
            <a:endParaRPr sz="20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long, ulong, </a:t>
            </a:r>
            <a:r>
              <a:rPr sz="2000" spc="-10" dirty="0">
                <a:latin typeface="Calibri"/>
                <a:cs typeface="Calibri"/>
              </a:rPr>
              <a:t>float, </a:t>
            </a:r>
            <a:r>
              <a:rPr sz="2000" spc="-5" dirty="0">
                <a:latin typeface="Calibri"/>
                <a:cs typeface="Calibri"/>
              </a:rPr>
              <a:t>double </a:t>
            </a:r>
            <a:r>
              <a:rPr lang="uk-UA" sz="2000" spc="-5" dirty="0" smtClean="0">
                <a:latin typeface="Calibri"/>
                <a:cs typeface="Calibri"/>
              </a:rPr>
              <a:t>і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decimal.</a:t>
            </a:r>
            <a:endParaRPr sz="2000" dirty="0">
              <a:latin typeface="Calibri"/>
              <a:cs typeface="Calibri"/>
            </a:endParaRPr>
          </a:p>
          <a:p>
            <a:pPr marL="356870" marR="5080" indent="-344170">
              <a:lnSpc>
                <a:spcPct val="114999"/>
              </a:lnSpc>
              <a:spcBef>
                <a:spcPts val="10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5" dirty="0" smtClean="0">
                <a:latin typeface="Calibri"/>
                <a:cs typeface="Calibri"/>
              </a:rPr>
              <a:t>До величин інших типів її можна використовувати, якщо для них можливе неявне перетворення для відповідних типів. Тип результату операції дорівнює «найбільшому» із типів операндів, але не менше </a:t>
            </a:r>
            <a:r>
              <a:rPr sz="2000" spc="-10" dirty="0" smtClean="0">
                <a:latin typeface="Calibri"/>
                <a:cs typeface="Calibri"/>
              </a:rPr>
              <a:t>int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6870" marR="288290" indent="-344170">
              <a:lnSpc>
                <a:spcPct val="114999"/>
              </a:lnSpc>
              <a:spcBef>
                <a:spcPts val="10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20" dirty="0" smtClean="0">
                <a:latin typeface="Calibri"/>
                <a:cs typeface="Calibri"/>
              </a:rPr>
              <a:t>Якщо обидва операнди </a:t>
            </a:r>
            <a:r>
              <a:rPr lang="uk-UA" sz="2000" spc="-20" dirty="0" err="1" smtClean="0">
                <a:latin typeface="Calibri"/>
                <a:cs typeface="Calibri"/>
              </a:rPr>
              <a:t>цілочисельны</a:t>
            </a:r>
            <a:r>
              <a:rPr lang="uk-UA" sz="2000" spc="-20" dirty="0" smtClean="0">
                <a:latin typeface="Calibri"/>
                <a:cs typeface="Calibri"/>
              </a:rPr>
              <a:t> або типу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decimal </a:t>
            </a:r>
            <a:r>
              <a:rPr lang="uk-UA" sz="2000" spc="-10" dirty="0" smtClean="0">
                <a:latin typeface="Calibri"/>
                <a:cs typeface="Calibri"/>
              </a:rPr>
              <a:t>і результат операції занадто великий для представлення за допомогою вказаного типу, генерується виключення </a:t>
            </a:r>
            <a:r>
              <a:rPr sz="2000" spc="-15" dirty="0" err="1" smtClean="0">
                <a:latin typeface="Calibri"/>
                <a:cs typeface="Calibri"/>
              </a:rPr>
              <a:t>System.OverflowException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6971" y="294385"/>
            <a:ext cx="218802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endParaRPr sz="4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9440" y="1124330"/>
            <a:ext cx="3364229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System;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namespace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ConsoleApplication1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59079" algn="l"/>
              </a:tabLst>
            </a:pPr>
            <a:r>
              <a:rPr sz="2000" spc="-5" dirty="0">
                <a:latin typeface="Calibri"/>
                <a:cs typeface="Calibri"/>
              </a:rPr>
              <a:t>{	class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992" y="2130805"/>
            <a:ext cx="3670300" cy="301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2255" algn="l"/>
              </a:tabLst>
            </a:pPr>
            <a:r>
              <a:rPr sz="2000" spc="-5" dirty="0">
                <a:latin typeface="Calibri"/>
                <a:cs typeface="Calibri"/>
              </a:rPr>
              <a:t>{	</a:t>
            </a:r>
            <a:r>
              <a:rPr sz="2000" spc="-20" dirty="0">
                <a:latin typeface="Calibri"/>
                <a:cs typeface="Calibri"/>
              </a:rPr>
              <a:t>static </a:t>
            </a:r>
            <a:r>
              <a:rPr sz="2000" spc="-15" dirty="0">
                <a:latin typeface="Calibri"/>
                <a:cs typeface="Calibri"/>
              </a:rPr>
              <a:t>void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 marR="1579245">
              <a:lnSpc>
                <a:spcPct val="110000"/>
              </a:lnSpc>
            </a:pPr>
            <a:r>
              <a:rPr sz="2000" spc="-1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x = 11, y 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4;  </a:t>
            </a:r>
            <a:r>
              <a:rPr sz="2000" spc="-10" dirty="0">
                <a:latin typeface="Calibri"/>
                <a:cs typeface="Calibri"/>
              </a:rPr>
              <a:t>float </a:t>
            </a:r>
            <a:r>
              <a:rPr sz="2000" spc="-5" dirty="0">
                <a:latin typeface="Calibri"/>
                <a:cs typeface="Calibri"/>
              </a:rPr>
              <a:t>z 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4;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10000"/>
              </a:lnSpc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5" dirty="0">
                <a:latin typeface="Calibri"/>
                <a:cs typeface="Calibri"/>
              </a:rPr>
              <a:t>z * y </a:t>
            </a:r>
            <a:r>
              <a:rPr sz="2000" spc="-10" dirty="0">
                <a:latin typeface="Calibri"/>
                <a:cs typeface="Calibri"/>
              </a:rPr>
              <a:t>);  </a:t>
            </a: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5" dirty="0">
                <a:latin typeface="Calibri"/>
                <a:cs typeface="Calibri"/>
              </a:rPr>
              <a:t>z * </a:t>
            </a:r>
            <a:r>
              <a:rPr sz="2000" spc="-10" dirty="0">
                <a:latin typeface="Calibri"/>
                <a:cs typeface="Calibri"/>
              </a:rPr>
              <a:t>1e308 </a:t>
            </a:r>
            <a:r>
              <a:rPr sz="2000" spc="-5" dirty="0">
                <a:latin typeface="Calibri"/>
                <a:cs typeface="Calibri"/>
              </a:rPr>
              <a:t>);  </a:t>
            </a: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5" dirty="0">
                <a:latin typeface="Calibri"/>
                <a:cs typeface="Calibri"/>
              </a:rPr>
              <a:t>x / 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469900" marR="468630">
              <a:lnSpc>
                <a:spcPct val="110000"/>
              </a:lnSpc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5" dirty="0">
                <a:latin typeface="Calibri"/>
                <a:cs typeface="Calibri"/>
              </a:rPr>
              <a:t>x / z </a:t>
            </a:r>
            <a:r>
              <a:rPr sz="2000" spc="-10" dirty="0">
                <a:latin typeface="Calibri"/>
                <a:cs typeface="Calibri"/>
              </a:rPr>
              <a:t>);  </a:t>
            </a: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% </a:t>
            </a:r>
            <a:r>
              <a:rPr sz="2000" spc="-5" dirty="0">
                <a:latin typeface="Calibri"/>
                <a:cs typeface="Calibri"/>
              </a:rPr>
              <a:t>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2752" y="3472179"/>
            <a:ext cx="2654935" cy="167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16</a:t>
            </a:r>
            <a:endParaRPr sz="2000" dirty="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// </a:t>
            </a:r>
            <a:r>
              <a:rPr sz="2000" spc="-15" dirty="0">
                <a:latin typeface="Calibri"/>
                <a:cs typeface="Calibri"/>
              </a:rPr>
              <a:t>Рез.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"</a:t>
            </a:r>
            <a:r>
              <a:rPr lang="uk-UA" sz="2000" spc="-10" dirty="0" smtClean="0">
                <a:latin typeface="Calibri"/>
                <a:cs typeface="Calibri"/>
              </a:rPr>
              <a:t>нескінченність</a:t>
            </a:r>
            <a:r>
              <a:rPr sz="2000" spc="-10" dirty="0" smtClean="0">
                <a:latin typeface="Calibri"/>
                <a:cs typeface="Calibri"/>
              </a:rPr>
              <a:t>"</a:t>
            </a:r>
            <a:endParaRPr sz="2000" dirty="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2,75</a:t>
            </a:r>
            <a:endParaRPr sz="2000" dirty="0">
              <a:latin typeface="Calibri"/>
              <a:cs typeface="Calibri"/>
            </a:endParaRPr>
          </a:p>
          <a:p>
            <a:pPr marL="10922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2497" y="5149469"/>
            <a:ext cx="3880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Console.WriteLine( </a:t>
            </a:r>
            <a:r>
              <a:rPr sz="2000" spc="-10" dirty="0">
                <a:latin typeface="Calibri"/>
                <a:cs typeface="Calibri"/>
              </a:rPr>
              <a:t>1e-324 </a:t>
            </a:r>
            <a:r>
              <a:rPr sz="2000" spc="-5" dirty="0">
                <a:latin typeface="Calibri"/>
                <a:cs typeface="Calibri"/>
              </a:rPr>
              <a:t>/ </a:t>
            </a:r>
            <a:r>
              <a:rPr sz="2000" spc="-10" dirty="0">
                <a:latin typeface="Calibri"/>
                <a:cs typeface="Calibri"/>
              </a:rPr>
              <a:t>1e-324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2245" y="5149469"/>
            <a:ext cx="1811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// </a:t>
            </a:r>
            <a:r>
              <a:rPr sz="2000" spc="-25" dirty="0">
                <a:latin typeface="Calibri"/>
                <a:cs typeface="Calibri"/>
              </a:rPr>
              <a:t>Результат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440" y="5484774"/>
            <a:ext cx="263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}}}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83514"/>
            <a:ext cx="82073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3200" spc="-5" dirty="0" smtClean="0"/>
              <a:t>Операції відношення і перевірки на рівність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33601"/>
            <a:ext cx="8030209" cy="4244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uk-UA" sz="2000" i="1" spc="-10" dirty="0" smtClean="0">
                <a:latin typeface="Calibri"/>
                <a:cs typeface="Calibri"/>
              </a:rPr>
              <a:t>Операції відношення</a:t>
            </a:r>
            <a:r>
              <a:rPr sz="2000" i="1" spc="-10" dirty="0" smtClean="0">
                <a:latin typeface="Calibri"/>
                <a:cs typeface="Calibri"/>
              </a:rPr>
              <a:t> </a:t>
            </a:r>
            <a:r>
              <a:rPr sz="2000" spc="-10" dirty="0" smtClean="0">
                <a:latin typeface="Calibri"/>
                <a:cs typeface="Calibri"/>
              </a:rPr>
              <a:t>(&lt;, </a:t>
            </a:r>
            <a:r>
              <a:rPr sz="2000" spc="-10" dirty="0">
                <a:latin typeface="Calibri"/>
                <a:cs typeface="Calibri"/>
              </a:rPr>
              <a:t>&lt;=, &gt;, &gt;=, ==, !=) </a:t>
            </a:r>
            <a:r>
              <a:rPr lang="uk-UA" sz="2000" spc="-10" dirty="0" smtClean="0">
                <a:latin typeface="Calibri"/>
                <a:cs typeface="Calibri"/>
              </a:rPr>
              <a:t>порівнюють перший операнд із другим.</a:t>
            </a:r>
            <a:endParaRPr sz="2000" dirty="0">
              <a:latin typeface="Calibri"/>
              <a:cs typeface="Calibri"/>
            </a:endParaRPr>
          </a:p>
          <a:p>
            <a:pPr marL="356870" indent="-344170" defTabSz="969963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0" dirty="0" smtClean="0">
                <a:latin typeface="Calibri"/>
                <a:cs typeface="Calibri"/>
              </a:rPr>
              <a:t>Операнди повинні бути арифметичного типу.</a:t>
            </a:r>
            <a:endParaRPr sz="2000" dirty="0">
              <a:latin typeface="Calibri"/>
              <a:cs typeface="Calibri"/>
            </a:endParaRPr>
          </a:p>
          <a:p>
            <a:pPr marL="355600" marR="1017905" indent="-342900">
              <a:lnSpc>
                <a:spcPts val="3479"/>
              </a:lnSpc>
              <a:spcBef>
                <a:spcPts val="295"/>
              </a:spcBef>
              <a:buFont typeface="Arial" panose="020B0604020202020204" pitchFamily="34" charset="0"/>
              <a:buChar char="•"/>
              <a:tabLst>
                <a:tab pos="356870" algn="l"/>
                <a:tab pos="357505" algn="l"/>
              </a:tabLst>
            </a:pPr>
            <a:r>
              <a:rPr lang="uk-UA" sz="2000" spc="-25" dirty="0" smtClean="0">
                <a:latin typeface="Calibri"/>
                <a:cs typeface="Calibri"/>
              </a:rPr>
              <a:t>Результат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lang="uk-UA" sz="2000" spc="-5" dirty="0" smtClean="0">
                <a:latin typeface="Calibri"/>
                <a:cs typeface="Calibri"/>
              </a:rPr>
              <a:t>операції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— </a:t>
            </a:r>
            <a:r>
              <a:rPr lang="uk-UA" sz="2000" spc="-10" dirty="0" smtClean="0">
                <a:latin typeface="Calibri"/>
                <a:cs typeface="Calibri"/>
              </a:rPr>
              <a:t>логічного типу</a:t>
            </a:r>
            <a:r>
              <a:rPr sz="2000" spc="-5" dirty="0" smtClean="0">
                <a:latin typeface="Calibri"/>
                <a:cs typeface="Calibri"/>
              </a:rPr>
              <a:t>, </a:t>
            </a:r>
            <a:r>
              <a:rPr lang="uk-UA" sz="2000" spc="-5" dirty="0" smtClean="0">
                <a:latin typeface="Calibri"/>
                <a:cs typeface="Calibri"/>
              </a:rPr>
              <a:t>дорівнює </a:t>
            </a:r>
            <a:r>
              <a:rPr sz="2000" spc="-5" dirty="0" smtClean="0">
                <a:latin typeface="Calibri"/>
                <a:cs typeface="Calibri"/>
              </a:rPr>
              <a:t>true </a:t>
            </a:r>
            <a:r>
              <a:rPr lang="uk-UA" sz="2000" spc="-5" dirty="0" smtClean="0">
                <a:latin typeface="Calibri"/>
                <a:cs typeface="Calibri"/>
              </a:rPr>
              <a:t>або </a:t>
            </a:r>
            <a:r>
              <a:rPr sz="2000" spc="-20" dirty="0" smtClean="0">
                <a:latin typeface="Calibri"/>
                <a:cs typeface="Calibri"/>
              </a:rPr>
              <a:t>false</a:t>
            </a:r>
            <a:r>
              <a:rPr sz="2000" spc="-20" dirty="0">
                <a:latin typeface="Calibri"/>
                <a:cs typeface="Calibri"/>
              </a:rPr>
              <a:t>.  </a:t>
            </a:r>
            <a:endParaRPr lang="uk-UA" sz="2000" spc="-20" dirty="0" smtClean="0">
              <a:latin typeface="Calibri"/>
              <a:cs typeface="Calibri"/>
            </a:endParaRPr>
          </a:p>
          <a:p>
            <a:pPr marL="12700" marR="1017905">
              <a:lnSpc>
                <a:spcPts val="3479"/>
              </a:lnSpc>
              <a:spcBef>
                <a:spcPts val="295"/>
              </a:spcBef>
              <a:tabLst>
                <a:tab pos="356870" algn="l"/>
                <a:tab pos="357505" algn="l"/>
              </a:tabLst>
            </a:pPr>
            <a:r>
              <a:rPr sz="2000" spc="-5" dirty="0" smtClean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== </a:t>
            </a:r>
            <a:r>
              <a:rPr sz="2000" spc="-5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-- </a:t>
            </a:r>
            <a:r>
              <a:rPr sz="2000" spc="-5" dirty="0">
                <a:latin typeface="Calibri"/>
                <a:cs typeface="Calibri"/>
              </a:rPr>
              <a:t>true, </a:t>
            </a:r>
            <a:r>
              <a:rPr lang="uk-UA" sz="2000" spc="-10" dirty="0" smtClean="0">
                <a:latin typeface="Calibri"/>
                <a:cs typeface="Calibri"/>
              </a:rPr>
              <a:t>якщо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lang="uk-UA" sz="2000" spc="-5" dirty="0" smtClean="0">
                <a:latin typeface="Calibri"/>
                <a:cs typeface="Calibri"/>
              </a:rPr>
              <a:t>дорівнює </a:t>
            </a:r>
            <a:r>
              <a:rPr sz="2000" spc="-70" dirty="0" smtClean="0">
                <a:latin typeface="Calibri"/>
                <a:cs typeface="Calibri"/>
              </a:rPr>
              <a:t>y</a:t>
            </a:r>
            <a:r>
              <a:rPr sz="2000" spc="-70" dirty="0">
                <a:latin typeface="Calibri"/>
                <a:cs typeface="Calibri"/>
              </a:rPr>
              <a:t>, </a:t>
            </a:r>
            <a:r>
              <a:rPr lang="uk-UA" sz="2000" spc="-5" dirty="0" smtClean="0">
                <a:latin typeface="Calibri"/>
                <a:cs typeface="Calibri"/>
              </a:rPr>
              <a:t>інакше </a:t>
            </a:r>
            <a:r>
              <a:rPr sz="2000" spc="-20" dirty="0" smtClean="0">
                <a:latin typeface="Calibri"/>
                <a:cs typeface="Calibri"/>
              </a:rPr>
              <a:t>false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5" dirty="0">
                <a:latin typeface="Calibri"/>
                <a:cs typeface="Calibri"/>
              </a:rPr>
              <a:t>x != y </a:t>
            </a:r>
            <a:r>
              <a:rPr sz="2000" spc="-10" dirty="0">
                <a:latin typeface="Calibri"/>
                <a:cs typeface="Calibri"/>
              </a:rPr>
              <a:t>-- </a:t>
            </a:r>
            <a:r>
              <a:rPr sz="2000" spc="-5" dirty="0">
                <a:latin typeface="Calibri"/>
                <a:cs typeface="Calibri"/>
              </a:rPr>
              <a:t>true, </a:t>
            </a:r>
            <a:r>
              <a:rPr lang="uk-UA" sz="2000" spc="-10" dirty="0" smtClean="0">
                <a:latin typeface="Calibri"/>
                <a:cs typeface="Calibri"/>
              </a:rPr>
              <a:t>якщо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lang="uk-UA" sz="2000" spc="-10" dirty="0" smtClean="0">
                <a:latin typeface="Calibri"/>
                <a:cs typeface="Calibri"/>
              </a:rPr>
              <a:t>не </a:t>
            </a:r>
            <a:r>
              <a:rPr lang="uk-UA" sz="2000" spc="-5" dirty="0" smtClean="0">
                <a:latin typeface="Calibri"/>
                <a:cs typeface="Calibri"/>
              </a:rPr>
              <a:t>дорівнює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y, </a:t>
            </a:r>
            <a:r>
              <a:rPr lang="uk-UA" sz="2000" spc="-5" dirty="0" smtClean="0">
                <a:latin typeface="Calibri"/>
                <a:cs typeface="Calibri"/>
              </a:rPr>
              <a:t>інакше</a:t>
            </a:r>
            <a:r>
              <a:rPr sz="2000" spc="165" dirty="0" smtClean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false</a:t>
            </a:r>
            <a:endParaRPr sz="2000" dirty="0">
              <a:latin typeface="Calibri"/>
              <a:cs typeface="Calibri"/>
            </a:endParaRPr>
          </a:p>
          <a:p>
            <a:pPr marL="12700" marR="3682365">
              <a:lnSpc>
                <a:spcPts val="3479"/>
              </a:lnSpc>
              <a:spcBef>
                <a:spcPts val="295"/>
              </a:spcBef>
            </a:pPr>
            <a:r>
              <a:rPr sz="2000" spc="-5" dirty="0">
                <a:latin typeface="Calibri"/>
                <a:cs typeface="Calibri"/>
              </a:rPr>
              <a:t>x &lt; y </a:t>
            </a:r>
            <a:r>
              <a:rPr sz="2000" spc="-10" dirty="0">
                <a:latin typeface="Calibri"/>
                <a:cs typeface="Calibri"/>
              </a:rPr>
              <a:t>-- </a:t>
            </a:r>
            <a:r>
              <a:rPr sz="2000" spc="-5" dirty="0">
                <a:latin typeface="Calibri"/>
                <a:cs typeface="Calibri"/>
              </a:rPr>
              <a:t>true, </a:t>
            </a:r>
            <a:r>
              <a:rPr lang="uk-UA" sz="2000" spc="-10" dirty="0" smtClean="0">
                <a:latin typeface="Calibri"/>
                <a:cs typeface="Calibri"/>
              </a:rPr>
              <a:t>якщо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lang="uk-UA" sz="2000" spc="-10" dirty="0" smtClean="0">
                <a:latin typeface="Calibri"/>
                <a:cs typeface="Calibri"/>
              </a:rPr>
              <a:t>менше </a:t>
            </a:r>
            <a:r>
              <a:rPr sz="2000" spc="-70" dirty="0" smtClean="0">
                <a:latin typeface="Calibri"/>
                <a:cs typeface="Calibri"/>
              </a:rPr>
              <a:t>y</a:t>
            </a:r>
            <a:r>
              <a:rPr sz="2000" spc="-70" dirty="0">
                <a:latin typeface="Calibri"/>
                <a:cs typeface="Calibri"/>
              </a:rPr>
              <a:t>, </a:t>
            </a:r>
            <a:r>
              <a:rPr lang="uk-UA" sz="2000" spc="-5" dirty="0" smtClean="0">
                <a:latin typeface="Calibri"/>
                <a:cs typeface="Calibri"/>
              </a:rPr>
              <a:t>інакше </a:t>
            </a:r>
            <a:r>
              <a:rPr sz="2000" spc="-20" dirty="0" smtClean="0">
                <a:latin typeface="Calibri"/>
                <a:cs typeface="Calibri"/>
              </a:rPr>
              <a:t>false  </a:t>
            </a:r>
            <a:r>
              <a:rPr sz="2000" spc="-5" dirty="0">
                <a:latin typeface="Calibri"/>
                <a:cs typeface="Calibri"/>
              </a:rPr>
              <a:t>x &gt; y </a:t>
            </a:r>
            <a:r>
              <a:rPr sz="2000" spc="-10" dirty="0">
                <a:latin typeface="Calibri"/>
                <a:cs typeface="Calibri"/>
              </a:rPr>
              <a:t>-- </a:t>
            </a:r>
            <a:r>
              <a:rPr sz="2000" spc="-5" dirty="0">
                <a:latin typeface="Calibri"/>
                <a:cs typeface="Calibri"/>
              </a:rPr>
              <a:t>true, </a:t>
            </a:r>
            <a:r>
              <a:rPr lang="uk-UA" sz="2000" spc="-10" dirty="0" smtClean="0">
                <a:latin typeface="Calibri"/>
                <a:cs typeface="Calibri"/>
              </a:rPr>
              <a:t>якщо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lang="uk-UA" sz="2000" spc="-20" dirty="0" smtClean="0">
                <a:latin typeface="Calibri"/>
                <a:cs typeface="Calibri"/>
              </a:rPr>
              <a:t>більше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y, </a:t>
            </a:r>
            <a:r>
              <a:rPr lang="uk-UA" sz="2000" spc="-5" dirty="0" smtClean="0">
                <a:latin typeface="Calibri"/>
                <a:cs typeface="Calibri"/>
              </a:rPr>
              <a:t>інакше </a:t>
            </a:r>
            <a:r>
              <a:rPr sz="2000" spc="-20" dirty="0" smtClean="0">
                <a:latin typeface="Calibri"/>
                <a:cs typeface="Calibri"/>
              </a:rPr>
              <a:t>false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5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&lt;= </a:t>
            </a:r>
            <a:r>
              <a:rPr sz="2000" spc="-5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-- </a:t>
            </a:r>
            <a:r>
              <a:rPr sz="2000" spc="-5" dirty="0">
                <a:latin typeface="Calibri"/>
                <a:cs typeface="Calibri"/>
              </a:rPr>
              <a:t>true, </a:t>
            </a:r>
            <a:r>
              <a:rPr lang="uk-UA" sz="2000" spc="-10" dirty="0" smtClean="0">
                <a:latin typeface="Calibri"/>
                <a:cs typeface="Calibri"/>
              </a:rPr>
              <a:t>якщо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lang="uk-UA" sz="2000" spc="-15" dirty="0" smtClean="0">
                <a:latin typeface="Calibri"/>
                <a:cs typeface="Calibri"/>
              </a:rPr>
              <a:t>менше </a:t>
            </a:r>
            <a:r>
              <a:rPr lang="uk-UA" sz="2000" spc="-10" dirty="0" smtClean="0">
                <a:latin typeface="Calibri"/>
                <a:cs typeface="Calibri"/>
              </a:rPr>
              <a:t>або </a:t>
            </a:r>
            <a:r>
              <a:rPr lang="uk-UA" sz="2000" spc="-5" dirty="0" smtClean="0">
                <a:latin typeface="Calibri"/>
                <a:cs typeface="Calibri"/>
              </a:rPr>
              <a:t>дорівнює </a:t>
            </a:r>
            <a:r>
              <a:rPr sz="2000" spc="-70" dirty="0" smtClean="0">
                <a:latin typeface="Calibri"/>
                <a:cs typeface="Calibri"/>
              </a:rPr>
              <a:t>y</a:t>
            </a:r>
            <a:r>
              <a:rPr sz="2000" spc="-70" dirty="0">
                <a:latin typeface="Calibri"/>
                <a:cs typeface="Calibri"/>
              </a:rPr>
              <a:t>, </a:t>
            </a:r>
            <a:r>
              <a:rPr lang="uk-UA" sz="2000" spc="-5" dirty="0" smtClean="0">
                <a:latin typeface="Calibri"/>
                <a:cs typeface="Calibri"/>
              </a:rPr>
              <a:t>інакше </a:t>
            </a:r>
            <a:r>
              <a:rPr sz="2000" spc="-20" dirty="0" smtClean="0">
                <a:latin typeface="Calibri"/>
                <a:cs typeface="Calibri"/>
              </a:rPr>
              <a:t>false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&gt;= </a:t>
            </a:r>
            <a:r>
              <a:rPr sz="2000" spc="-5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-- </a:t>
            </a:r>
            <a:r>
              <a:rPr sz="2000" spc="-5" dirty="0">
                <a:latin typeface="Calibri"/>
                <a:cs typeface="Calibri"/>
              </a:rPr>
              <a:t>true, </a:t>
            </a:r>
            <a:r>
              <a:rPr lang="uk-UA" sz="2000" spc="-10" dirty="0" smtClean="0">
                <a:latin typeface="Calibri"/>
                <a:cs typeface="Calibri"/>
              </a:rPr>
              <a:t>якщо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 </a:t>
            </a:r>
            <a:r>
              <a:rPr lang="uk-UA" sz="2000" spc="-5" dirty="0" smtClean="0">
                <a:latin typeface="Calibri"/>
                <a:cs typeface="Calibri"/>
              </a:rPr>
              <a:t>більше або дорівнює </a:t>
            </a:r>
            <a:r>
              <a:rPr sz="2000" spc="-70" dirty="0" smtClean="0">
                <a:latin typeface="Calibri"/>
                <a:cs typeface="Calibri"/>
              </a:rPr>
              <a:t>y</a:t>
            </a:r>
            <a:r>
              <a:rPr sz="2000" spc="-70" dirty="0">
                <a:latin typeface="Calibri"/>
                <a:cs typeface="Calibri"/>
              </a:rPr>
              <a:t>, </a:t>
            </a:r>
            <a:r>
              <a:rPr lang="uk-UA" sz="2000" spc="-5" dirty="0" smtClean="0">
                <a:latin typeface="Calibri"/>
                <a:cs typeface="Calibri"/>
              </a:rPr>
              <a:t>інакше</a:t>
            </a:r>
            <a:r>
              <a:rPr sz="2000" spc="260" dirty="0" smtClean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false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259585"/>
            <a:ext cx="7487284" cy="4049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2000" b="1" spc="-5" dirty="0" smtClean="0">
                <a:latin typeface="Calibri"/>
                <a:cs typeface="Calibri"/>
              </a:rPr>
              <a:t>Присвоєння </a:t>
            </a:r>
            <a:r>
              <a:rPr sz="2000" spc="-5" dirty="0" smtClean="0">
                <a:latin typeface="Calibri"/>
                <a:cs typeface="Calibri"/>
              </a:rPr>
              <a:t>– </a:t>
            </a:r>
            <a:r>
              <a:rPr lang="uk-UA" sz="2000" spc="-5" dirty="0" smtClean="0">
                <a:latin typeface="Calibri"/>
                <a:cs typeface="Calibri"/>
              </a:rPr>
              <a:t>це заміна старого значення змінної на нове.</a:t>
            </a:r>
            <a:r>
              <a:rPr lang="uk-UA" sz="2000" dirty="0">
                <a:latin typeface="Calibri"/>
                <a:cs typeface="Calibri"/>
              </a:rPr>
              <a:t> </a:t>
            </a:r>
            <a:r>
              <a:rPr lang="uk-UA" sz="2000" dirty="0" smtClean="0">
                <a:latin typeface="Calibri"/>
                <a:cs typeface="Calibri"/>
              </a:rPr>
              <a:t>Старе значення безслідно стирається.</a:t>
            </a:r>
            <a:endParaRPr sz="2000" dirty="0">
              <a:latin typeface="Calibri"/>
              <a:cs typeface="Calibri"/>
            </a:endParaRPr>
          </a:p>
          <a:p>
            <a:pPr marR="539115">
              <a:lnSpc>
                <a:spcPct val="110000"/>
              </a:lnSpc>
              <a:spcBef>
                <a:spcPts val="480"/>
              </a:spcBef>
            </a:pPr>
            <a:r>
              <a:rPr lang="uk-UA" sz="2000" spc="-10" dirty="0" smtClean="0">
                <a:latin typeface="Calibri"/>
                <a:cs typeface="Calibri"/>
              </a:rPr>
              <a:t>Операція може використовуватися у програмі як закінчений оператор.</a:t>
            </a:r>
            <a:endParaRPr sz="2000" dirty="0">
              <a:latin typeface="Calibri"/>
              <a:cs typeface="Calibri"/>
            </a:endParaRPr>
          </a:p>
          <a:p>
            <a:pPr marL="1842135">
              <a:lnSpc>
                <a:spcPct val="100000"/>
              </a:lnSpc>
              <a:spcBef>
                <a:spcPts val="720"/>
              </a:spcBef>
            </a:pPr>
            <a:r>
              <a:rPr lang="uk-UA" sz="2000" spc="-15" dirty="0" smtClean="0">
                <a:solidFill>
                  <a:srgbClr val="800080"/>
                </a:solidFill>
                <a:latin typeface="Calibri"/>
                <a:cs typeface="Calibri"/>
              </a:rPr>
              <a:t>змінна</a:t>
            </a:r>
            <a:r>
              <a:rPr sz="2000" spc="-15" dirty="0" smtClean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=</a:t>
            </a:r>
            <a:r>
              <a:rPr sz="2000" spc="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lang="uk-UA" sz="2000" spc="-10" dirty="0" smtClean="0">
                <a:solidFill>
                  <a:srgbClr val="800080"/>
                </a:solidFill>
                <a:latin typeface="Calibri"/>
                <a:cs typeface="Calibri"/>
              </a:rPr>
              <a:t>вираз</a:t>
            </a:r>
            <a:r>
              <a:rPr sz="2000" spc="-10" dirty="0" smtClean="0">
                <a:solidFill>
                  <a:srgbClr val="800080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a = b +</a:t>
            </a:r>
            <a:r>
              <a:rPr sz="2000" spc="-9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c;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x =</a:t>
            </a:r>
            <a:r>
              <a:rPr sz="2000" spc="-114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1;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x = x +</a:t>
            </a:r>
            <a:r>
              <a:rPr sz="2000" spc="-10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0.5;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uk-UA" sz="2000" dirty="0" smtClean="0">
                <a:latin typeface="Calibri"/>
                <a:cs typeface="Calibri"/>
              </a:rPr>
              <a:t>Правий операнд операції присвоєння повинен мати </a:t>
            </a:r>
            <a:r>
              <a:rPr lang="uk-UA" sz="2000" spc="-15" dirty="0" smtClean="0">
                <a:solidFill>
                  <a:srgbClr val="0000FF"/>
                </a:solidFill>
                <a:latin typeface="Calibri"/>
                <a:cs typeface="Calibri"/>
              </a:rPr>
              <a:t>неявне перетворення </a:t>
            </a:r>
            <a:r>
              <a:rPr lang="uk-UA" sz="2000" spc="-5" dirty="0" smtClean="0">
                <a:latin typeface="Calibri"/>
                <a:cs typeface="Calibri"/>
              </a:rPr>
              <a:t>до типу лівого операнду, наприклад</a:t>
            </a:r>
            <a:r>
              <a:rPr sz="2000" spc="-5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uk-UA" sz="2000" spc="-15" dirty="0" smtClean="0">
                <a:solidFill>
                  <a:srgbClr val="0000FF"/>
                </a:solidFill>
                <a:latin typeface="Calibri"/>
                <a:cs typeface="Calibri"/>
              </a:rPr>
              <a:t>Дійсна змінна</a:t>
            </a:r>
            <a:r>
              <a:rPr sz="2000" spc="-1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lang="uk-UA" sz="2000" spc="-15" dirty="0" smtClean="0">
                <a:solidFill>
                  <a:srgbClr val="0000FF"/>
                </a:solidFill>
                <a:latin typeface="Calibri"/>
                <a:cs typeface="Calibri"/>
              </a:rPr>
              <a:t>цілий вираз</a:t>
            </a:r>
            <a:r>
              <a:rPr sz="2000" spc="-10" dirty="0" smtClean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2279" y="201929"/>
            <a:ext cx="58769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20" dirty="0" smtClean="0"/>
              <a:t>Операції присвоєння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1866138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3200" u="heavy" spc="-25" dirty="0" smtClean="0"/>
              <a:t>Введення</a:t>
            </a:r>
            <a:r>
              <a:rPr sz="3200" u="heavy" spc="-25" dirty="0" smtClean="0"/>
              <a:t>-</a:t>
            </a:r>
            <a:r>
              <a:rPr lang="uk-UA" sz="3200" u="heavy" spc="-25" dirty="0" smtClean="0"/>
              <a:t>виведення </a:t>
            </a:r>
            <a:r>
              <a:rPr sz="3200" u="heavy" spc="-5" dirty="0" smtClean="0"/>
              <a:t>в </a:t>
            </a:r>
            <a:r>
              <a:rPr sz="3200" u="heavy" spc="-5" dirty="0"/>
              <a:t>C#</a:t>
            </a:r>
            <a:endParaRPr sz="3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644" y="987805"/>
            <a:ext cx="1214755" cy="56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34644" y="1558035"/>
            <a:ext cx="129857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4955" algn="l"/>
              </a:tabLst>
            </a:pPr>
            <a:r>
              <a:rPr sz="1700" dirty="0">
                <a:latin typeface="Calibri"/>
                <a:cs typeface="Calibri"/>
              </a:rPr>
              <a:t>{	</a:t>
            </a:r>
            <a:r>
              <a:rPr sz="1700" spc="-5" dirty="0">
                <a:latin typeface="Calibri"/>
                <a:cs typeface="Calibri"/>
              </a:rPr>
              <a:t>class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Class1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716" y="1841753"/>
            <a:ext cx="18097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860" algn="l"/>
              </a:tabLst>
            </a:pPr>
            <a:r>
              <a:rPr sz="1700" dirty="0">
                <a:latin typeface="Calibri"/>
                <a:cs typeface="Calibri"/>
              </a:rPr>
              <a:t>{	</a:t>
            </a:r>
            <a:r>
              <a:rPr sz="1700" spc="-15" dirty="0">
                <a:latin typeface="Calibri"/>
                <a:cs typeface="Calibri"/>
              </a:rPr>
              <a:t>static void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Main()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4788" y="2128265"/>
            <a:ext cx="939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908" y="2385044"/>
            <a:ext cx="3625215" cy="230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80564">
              <a:lnSpc>
                <a:spcPct val="110300"/>
              </a:lnSpc>
              <a:tabLst>
                <a:tab pos="637540" algn="l"/>
                <a:tab pos="701675" algn="l"/>
              </a:tabLst>
            </a:pPr>
            <a:r>
              <a:rPr sz="1700" spc="-15" dirty="0">
                <a:latin typeface="Calibri"/>
                <a:cs typeface="Calibri"/>
              </a:rPr>
              <a:t>int	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3;  </a:t>
            </a:r>
            <a:r>
              <a:rPr sz="1700" spc="-10" dirty="0">
                <a:latin typeface="Calibri"/>
                <a:cs typeface="Calibri"/>
              </a:rPr>
              <a:t>double </a:t>
            </a:r>
            <a:r>
              <a:rPr sz="1700" dirty="0">
                <a:latin typeface="Calibri"/>
                <a:cs typeface="Calibri"/>
              </a:rPr>
              <a:t>y = 4.12;  </a:t>
            </a:r>
            <a:r>
              <a:rPr sz="1700" spc="-5" dirty="0">
                <a:latin typeface="Calibri"/>
                <a:cs typeface="Calibri"/>
              </a:rPr>
              <a:t>decimal </a:t>
            </a:r>
            <a:r>
              <a:rPr sz="1700" dirty="0">
                <a:latin typeface="Calibri"/>
                <a:cs typeface="Calibri"/>
              </a:rPr>
              <a:t>d = 600;  </a:t>
            </a:r>
            <a:r>
              <a:rPr sz="1700" spc="-5" dirty="0">
                <a:latin typeface="Calibri"/>
                <a:cs typeface="Calibri"/>
              </a:rPr>
              <a:t>string		</a:t>
            </a:r>
            <a:r>
              <a:rPr sz="1700" dirty="0">
                <a:latin typeface="Calibri"/>
                <a:cs typeface="Calibri"/>
              </a:rPr>
              <a:t>s </a:t>
            </a:r>
            <a:r>
              <a:rPr sz="1700" dirty="0" smtClean="0">
                <a:latin typeface="Calibri"/>
                <a:cs typeface="Calibri"/>
              </a:rPr>
              <a:t>=</a:t>
            </a:r>
            <a:r>
              <a:rPr sz="1700" spc="-95" dirty="0" smtClean="0">
                <a:latin typeface="Calibri"/>
                <a:cs typeface="Calibri"/>
              </a:rPr>
              <a:t> </a:t>
            </a:r>
            <a:r>
              <a:rPr sz="1700" spc="-10" dirty="0" smtClean="0">
                <a:latin typeface="Calibri"/>
                <a:cs typeface="Calibri"/>
              </a:rPr>
              <a:t>"</a:t>
            </a:r>
            <a:r>
              <a:rPr sz="1700" spc="-10" dirty="0" err="1" smtClean="0">
                <a:latin typeface="Calibri"/>
                <a:cs typeface="Calibri"/>
              </a:rPr>
              <a:t>Вас</a:t>
            </a:r>
            <a:r>
              <a:rPr lang="ru-RU" sz="1700" spc="-10" dirty="0" smtClean="0">
                <a:latin typeface="Calibri"/>
                <a:cs typeface="Calibri"/>
              </a:rPr>
              <a:t>я</a:t>
            </a:r>
            <a:r>
              <a:rPr sz="1700" spc="-10" dirty="0" smtClean="0">
                <a:latin typeface="Calibri"/>
                <a:cs typeface="Calibri"/>
              </a:rPr>
              <a:t>";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-20" dirty="0">
                <a:latin typeface="Calibri"/>
                <a:cs typeface="Calibri"/>
              </a:rPr>
              <a:t>Console.Write(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);</a:t>
            </a:r>
          </a:p>
          <a:p>
            <a:pPr marL="12700" marR="5080">
              <a:lnSpc>
                <a:spcPts val="2260"/>
              </a:lnSpc>
              <a:spcBef>
                <a:spcPts val="85"/>
              </a:spcBef>
            </a:pPr>
            <a:r>
              <a:rPr sz="1700" spc="-20" dirty="0">
                <a:latin typeface="Calibri"/>
                <a:cs typeface="Calibri"/>
              </a:rPr>
              <a:t>Console.Write( </a:t>
            </a:r>
            <a:r>
              <a:rPr sz="1700" dirty="0">
                <a:latin typeface="Calibri"/>
                <a:cs typeface="Calibri"/>
              </a:rPr>
              <a:t>" y = </a:t>
            </a:r>
            <a:r>
              <a:rPr sz="1700" spc="-5" dirty="0">
                <a:latin typeface="Calibri"/>
                <a:cs typeface="Calibri"/>
              </a:rPr>
              <a:t>{0} </a:t>
            </a:r>
            <a:r>
              <a:rPr sz="1700" spc="-10" dirty="0">
                <a:latin typeface="Calibri"/>
                <a:cs typeface="Calibri"/>
              </a:rPr>
              <a:t>\n </a:t>
            </a:r>
            <a:r>
              <a:rPr sz="1700" dirty="0">
                <a:latin typeface="Calibri"/>
                <a:cs typeface="Calibri"/>
              </a:rPr>
              <a:t>d = </a:t>
            </a:r>
            <a:r>
              <a:rPr sz="1700" spc="-10" dirty="0">
                <a:latin typeface="Calibri"/>
                <a:cs typeface="Calibri"/>
              </a:rPr>
              <a:t>{1}", </a:t>
            </a:r>
            <a:r>
              <a:rPr sz="1700" spc="-65" dirty="0">
                <a:latin typeface="Calibri"/>
                <a:cs typeface="Calibri"/>
              </a:rPr>
              <a:t>y, </a:t>
            </a:r>
            <a:r>
              <a:rPr sz="1700" dirty="0">
                <a:latin typeface="Calibri"/>
                <a:cs typeface="Calibri"/>
              </a:rPr>
              <a:t>d );  </a:t>
            </a:r>
            <a:r>
              <a:rPr sz="1700" spc="-15" dirty="0">
                <a:latin typeface="Calibri"/>
                <a:cs typeface="Calibri"/>
              </a:rPr>
              <a:t>Console.WriteLine( </a:t>
            </a:r>
            <a:r>
              <a:rPr sz="1700" dirty="0">
                <a:latin typeface="Calibri"/>
                <a:cs typeface="Calibri"/>
              </a:rPr>
              <a:t>" s = " + 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4788" y="4692904"/>
            <a:ext cx="939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9716" y="4979416"/>
            <a:ext cx="939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644" y="5262879"/>
            <a:ext cx="9398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286000" y="0"/>
            <a:ext cx="50291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pc="-25" dirty="0" smtClean="0"/>
              <a:t>Виведення</a:t>
            </a:r>
            <a:r>
              <a:rPr spc="-25" dirty="0" smtClean="0"/>
              <a:t> </a:t>
            </a:r>
            <a:r>
              <a:rPr dirty="0"/>
              <a:t>на</a:t>
            </a:r>
            <a:r>
              <a:rPr spc="-70" dirty="0"/>
              <a:t> </a:t>
            </a:r>
            <a:r>
              <a:rPr spc="-20" dirty="0"/>
              <a:t>консоль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16526" y="1235036"/>
            <a:ext cx="4186554" cy="952184"/>
          </a:xfrm>
          <a:prstGeom prst="rect">
            <a:avLst/>
          </a:prstGeom>
          <a:solidFill>
            <a:srgbClr val="99CC00">
              <a:alpha val="23921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6360" marR="833755">
              <a:lnSpc>
                <a:spcPct val="100000"/>
              </a:lnSpc>
              <a:spcBef>
                <a:spcPts val="225"/>
              </a:spcBef>
            </a:pPr>
            <a:r>
              <a:rPr lang="uk-UA" sz="2000" spc="-25" dirty="0" smtClean="0">
                <a:latin typeface="Calibri"/>
                <a:cs typeface="Calibri"/>
              </a:rPr>
              <a:t>Результат роботи програми</a:t>
            </a:r>
            <a:r>
              <a:rPr sz="2000" spc="-5" dirty="0" smtClean="0">
                <a:latin typeface="Calibri"/>
                <a:cs typeface="Calibri"/>
              </a:rPr>
              <a:t>: 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y =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4,12</a:t>
            </a:r>
            <a:endParaRPr sz="2000" dirty="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 = 600 s =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5" dirty="0" err="1">
                <a:latin typeface="Calibri"/>
                <a:cs typeface="Calibri"/>
              </a:rPr>
              <a:t>Вас</a:t>
            </a:r>
            <a:r>
              <a:rPr lang="ru-RU" sz="2000" spc="-15" dirty="0">
                <a:latin typeface="Calibri"/>
                <a:cs typeface="Calibri"/>
              </a:rPr>
              <a:t>я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753871"/>
            <a:ext cx="121793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1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System;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namespace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56540" algn="l"/>
              </a:tabLst>
            </a:pPr>
            <a:r>
              <a:rPr sz="1600" dirty="0">
                <a:latin typeface="Calibri"/>
                <a:cs typeface="Calibri"/>
              </a:rPr>
              <a:t>{	</a:t>
            </a:r>
            <a:r>
              <a:rPr sz="1600" spc="-5" dirty="0">
                <a:latin typeface="Calibri"/>
                <a:cs typeface="Calibri"/>
              </a:rPr>
              <a:t>class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Class1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4202" y="1485646"/>
            <a:ext cx="281241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2255" algn="l"/>
              </a:tabLst>
            </a:pPr>
            <a:r>
              <a:rPr sz="1600" dirty="0">
                <a:latin typeface="Calibri"/>
                <a:cs typeface="Calibri"/>
              </a:rPr>
              <a:t>{	</a:t>
            </a:r>
            <a:r>
              <a:rPr sz="1600" spc="-20" dirty="0">
                <a:latin typeface="Calibri"/>
                <a:cs typeface="Calibri"/>
              </a:rPr>
              <a:t>static </a:t>
            </a:r>
            <a:r>
              <a:rPr sz="1600" spc="-10" dirty="0">
                <a:latin typeface="Calibri"/>
                <a:cs typeface="Calibri"/>
              </a:rPr>
              <a:t>void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Main()</a:t>
            </a:r>
            <a:endParaRPr sz="1600" dirty="0">
              <a:latin typeface="Calibri"/>
              <a:cs typeface="Calibri"/>
            </a:endParaRPr>
          </a:p>
          <a:p>
            <a:pPr marL="19812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{</a:t>
            </a:r>
          </a:p>
          <a:p>
            <a:pPr marL="3810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string </a:t>
            </a:r>
            <a:r>
              <a:rPr sz="1600" dirty="0">
                <a:latin typeface="Calibri"/>
                <a:cs typeface="Calibri"/>
              </a:rPr>
              <a:t>s =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Console.ReadLine();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3128" y="1973707"/>
            <a:ext cx="206667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// </a:t>
            </a:r>
            <a:r>
              <a:rPr lang="uk-UA" sz="1600" dirty="0" smtClean="0">
                <a:latin typeface="Calibri"/>
                <a:cs typeface="Calibri"/>
              </a:rPr>
              <a:t>введення рядку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2837" y="2461640"/>
            <a:ext cx="191154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// </a:t>
            </a:r>
            <a:r>
              <a:rPr lang="uk-UA" sz="1600" spc="-15" dirty="0" smtClean="0">
                <a:latin typeface="Calibri"/>
                <a:cs typeface="Calibri"/>
              </a:rPr>
              <a:t>введення символу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010" y="2461640"/>
            <a:ext cx="248920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char </a:t>
            </a:r>
            <a:r>
              <a:rPr sz="1600" dirty="0">
                <a:latin typeface="Calibri"/>
                <a:cs typeface="Calibri"/>
              </a:rPr>
              <a:t>c </a:t>
            </a:r>
            <a:r>
              <a:rPr sz="1600" spc="5" dirty="0">
                <a:latin typeface="Calibri"/>
                <a:cs typeface="Calibri"/>
              </a:rPr>
              <a:t>=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(char)Console.Read();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Console.ReadLine();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9027" y="3193541"/>
            <a:ext cx="259706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// </a:t>
            </a:r>
            <a:r>
              <a:rPr lang="uk-UA" sz="1600" dirty="0" smtClean="0">
                <a:latin typeface="Calibri"/>
                <a:cs typeface="Calibri"/>
              </a:rPr>
              <a:t>буфер для введення чисел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3010" y="3193541"/>
            <a:ext cx="237934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string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buf;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buf = </a:t>
            </a:r>
            <a:r>
              <a:rPr sz="1600" spc="-10" dirty="0">
                <a:latin typeface="Calibri"/>
                <a:cs typeface="Calibri"/>
              </a:rPr>
              <a:t>Console.ReadLine();  </a:t>
            </a:r>
            <a:r>
              <a:rPr sz="1600" spc="-15" dirty="0">
                <a:latin typeface="Calibri"/>
                <a:cs typeface="Calibri"/>
              </a:rPr>
              <a:t>int </a:t>
            </a:r>
            <a:r>
              <a:rPr sz="1600" dirty="0">
                <a:latin typeface="Calibri"/>
                <a:cs typeface="Calibri"/>
              </a:rPr>
              <a:t>i = </a:t>
            </a:r>
            <a:r>
              <a:rPr sz="1600" spc="-25" dirty="0">
                <a:latin typeface="Calibri"/>
                <a:cs typeface="Calibri"/>
              </a:rPr>
              <a:t>Convert.ToInt32( </a:t>
            </a:r>
            <a:r>
              <a:rPr sz="1600" dirty="0">
                <a:latin typeface="Calibri"/>
                <a:cs typeface="Calibri"/>
              </a:rPr>
              <a:t>buf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3099" y="3681221"/>
            <a:ext cx="213670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// </a:t>
            </a:r>
            <a:r>
              <a:rPr lang="uk-UA" sz="1600" spc="-5" dirty="0" smtClean="0">
                <a:latin typeface="Calibri"/>
                <a:cs typeface="Calibri"/>
              </a:rPr>
              <a:t>перетворення в ціле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3010" y="4169155"/>
            <a:ext cx="6057265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buf 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Console.ReadLine();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double </a:t>
            </a:r>
            <a:r>
              <a:rPr sz="1600" dirty="0">
                <a:latin typeface="Calibri"/>
                <a:cs typeface="Calibri"/>
              </a:rPr>
              <a:t>x = </a:t>
            </a:r>
            <a:r>
              <a:rPr sz="1600" spc="-25" dirty="0">
                <a:latin typeface="Calibri"/>
                <a:cs typeface="Calibri"/>
              </a:rPr>
              <a:t>Convert.ToDouble( </a:t>
            </a:r>
            <a:r>
              <a:rPr sz="1600" dirty="0">
                <a:latin typeface="Calibri"/>
                <a:cs typeface="Calibri"/>
              </a:rPr>
              <a:t>buf </a:t>
            </a:r>
            <a:r>
              <a:rPr sz="1600" spc="-5" dirty="0">
                <a:latin typeface="Calibri"/>
                <a:cs typeface="Calibri"/>
              </a:rPr>
              <a:t>); </a:t>
            </a:r>
            <a:r>
              <a:rPr sz="1600" dirty="0">
                <a:latin typeface="Calibri"/>
                <a:cs typeface="Calibri"/>
              </a:rPr>
              <a:t>// </a:t>
            </a:r>
            <a:r>
              <a:rPr lang="uk-UA" sz="1600" spc="-5" dirty="0" smtClean="0">
                <a:latin typeface="Calibri"/>
                <a:cs typeface="Calibri"/>
              </a:rPr>
              <a:t>перетворення в дійсне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3010" y="4900929"/>
            <a:ext cx="255016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buf 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Console.ReadLine();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double </a:t>
            </a:r>
            <a:r>
              <a:rPr sz="1600" dirty="0">
                <a:latin typeface="Calibri"/>
                <a:cs typeface="Calibri"/>
              </a:rPr>
              <a:t>y </a:t>
            </a:r>
            <a:r>
              <a:rPr sz="1600" spc="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double.Parse( </a:t>
            </a:r>
            <a:r>
              <a:rPr sz="1600" spc="-5" dirty="0">
                <a:latin typeface="Calibri"/>
                <a:cs typeface="Calibri"/>
              </a:rPr>
              <a:t>buf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2320" y="5145151"/>
            <a:ext cx="30937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// </a:t>
            </a:r>
            <a:r>
              <a:rPr lang="uk-UA" sz="1600" dirty="0" smtClean="0">
                <a:latin typeface="Calibri"/>
                <a:cs typeface="Calibri"/>
              </a:rPr>
              <a:t>перетворення в дійсне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065" y="5388965"/>
            <a:ext cx="56896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R="110489" algn="ctr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67001" y="110997"/>
            <a:ext cx="4114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pc="-30" dirty="0" smtClean="0"/>
              <a:t>Введення з консолі</a:t>
            </a:r>
            <a:endParaRPr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756409"/>
            <a:ext cx="770978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b="1" i="1" u="heavy" dirty="0" smtClean="0">
                <a:latin typeface="Calibri"/>
                <a:cs typeface="Calibri"/>
              </a:rPr>
              <a:t>Створення</a:t>
            </a:r>
            <a:r>
              <a:rPr b="1" i="1" u="heavy" spc="-110" dirty="0" smtClean="0">
                <a:latin typeface="Calibri"/>
                <a:cs typeface="Calibri"/>
              </a:rPr>
              <a:t> </a:t>
            </a:r>
            <a:r>
              <a:rPr b="1" i="1" u="heavy" spc="-5" dirty="0" smtClean="0">
                <a:latin typeface="Calibri"/>
                <a:cs typeface="Calibri"/>
              </a:rPr>
              <a:t>Windows-</a:t>
            </a:r>
            <a:r>
              <a:rPr lang="uk-UA" b="1" i="1" u="heavy" spc="-5" dirty="0" smtClean="0">
                <a:latin typeface="Calibri"/>
                <a:cs typeface="Calibri"/>
              </a:rPr>
              <a:t>застосунку</a:t>
            </a:r>
            <a:endParaRPr b="1" i="1" u="heavy" spc="-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347090"/>
            <a:ext cx="798004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3200" spc="-5" dirty="0" smtClean="0"/>
              <a:t>Основні особливості </a:t>
            </a:r>
            <a:r>
              <a:rPr sz="3200" spc="-15" dirty="0" smtClean="0"/>
              <a:t>Window</a:t>
            </a:r>
            <a:r>
              <a:rPr lang="en-US" sz="3200" spc="-15" dirty="0" smtClean="0"/>
              <a:t>s</a:t>
            </a:r>
            <a:r>
              <a:rPr lang="uk-UA" sz="3200" spc="-15" dirty="0" smtClean="0"/>
              <a:t>-застосунку</a:t>
            </a:r>
            <a:endParaRPr sz="32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20354" y="9041766"/>
            <a:ext cx="203834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546607" y="1285865"/>
            <a:ext cx="80713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600" dirty="0" smtClean="0"/>
              <a:t>У застосунку </a:t>
            </a:r>
            <a:r>
              <a:rPr lang="en-US" sz="2600" dirty="0" smtClean="0"/>
              <a:t>Windows Forms </a:t>
            </a:r>
            <a:r>
              <a:rPr lang="uk-UA" sz="2600" dirty="0" smtClean="0"/>
              <a:t>форма є візуальною зоною, в якій відображається інформація для користувача.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600" dirty="0" smtClean="0"/>
              <a:t>Як правило, створення застосунку </a:t>
            </a:r>
            <a:r>
              <a:rPr lang="en-US" sz="2600" dirty="0" smtClean="0"/>
              <a:t>Windows Forms </a:t>
            </a:r>
            <a:r>
              <a:rPr lang="uk-UA" sz="2600" dirty="0" smtClean="0"/>
              <a:t>відбувається шляхом додавання на форму елементів управління та написання відповідей (обробників подій) на дії користувача, такі як кліки мишки або натискання клавіш.</a:t>
            </a:r>
            <a:endParaRPr lang="en-US" sz="2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Windows Forms </a:t>
            </a:r>
            <a:r>
              <a:rPr lang="uk-UA" sz="2600" dirty="0" smtClean="0"/>
              <a:t>включає широкий набір елементів керування, які можна додавати на форми: текстові поля, кнопки, </a:t>
            </a:r>
            <a:r>
              <a:rPr lang="uk-UA" sz="2600" dirty="0" err="1" smtClean="0"/>
              <a:t>випадаючі</a:t>
            </a:r>
            <a:r>
              <a:rPr lang="uk-UA" sz="2600" dirty="0" smtClean="0"/>
              <a:t> списки, перемикачі і навіть веб-сторінки.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698" y="359664"/>
            <a:ext cx="61702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3600" spc="-5" dirty="0" smtClean="0"/>
              <a:t>Основні типи </a:t>
            </a:r>
            <a:r>
              <a:rPr sz="3600" spc="-15" dirty="0" err="1" smtClean="0"/>
              <a:t>Windows.Forms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560831" y="1164336"/>
            <a:ext cx="8165592" cy="5145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555" y="1196771"/>
            <a:ext cx="8064119" cy="50407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5205" y="1190371"/>
          <a:ext cx="8064068" cy="5040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45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ButtonBase, Button, CheckBox,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ComboBox,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DataGrid,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GroupBox,</a:t>
                      </a:r>
                      <a:r>
                        <a:rPr sz="20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ListBox,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298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LinkLabel,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PictureBox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32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Form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8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ColorDialog, FileDialog, FontDialog,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PrintPreviewDialog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32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Menu, MainMenu,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MenuItem,</a:t>
                      </a:r>
                      <a:r>
                        <a:rPr sz="20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ContextMenu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85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Clipboard, Help, 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Timer,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Screen,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ToolTip,</a:t>
                      </a:r>
                      <a:r>
                        <a:rPr sz="20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Cursors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37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StatusBar,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Splitter,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ToolBar,</a:t>
                      </a:r>
                      <a:r>
                        <a:rPr sz="20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ScrollBar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90254" y="6531864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958" y="3560445"/>
            <a:ext cx="564642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000" b="1" spc="5" dirty="0" smtClean="0">
                <a:latin typeface="Calibri"/>
                <a:cs typeface="Calibri"/>
              </a:rPr>
              <a:t>Основні поняття мови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007694" y="1580641"/>
            <a:ext cx="7128611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804" algn="ctr">
              <a:lnSpc>
                <a:spcPct val="100000"/>
              </a:lnSpc>
            </a:pPr>
            <a:r>
              <a:rPr lang="uk-UA" u="sng" spc="-10" dirty="0" smtClean="0"/>
              <a:t>Мова програмування </a:t>
            </a:r>
            <a:r>
              <a:rPr u="sng" spc="-5" dirty="0" smtClean="0"/>
              <a:t>C</a:t>
            </a:r>
            <a:r>
              <a:rPr u="sng" spc="-5" dirty="0"/>
              <a:t>#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1285113"/>
            <a:ext cx="236220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</a:pPr>
            <a:r>
              <a:rPr lang="uk-UA" sz="2800" spc="-15" dirty="0" smtClean="0"/>
              <a:t>Ієрархія елементів керування</a:t>
            </a:r>
            <a:r>
              <a:rPr sz="2800" spc="-10" dirty="0" smtClean="0"/>
              <a:t>  </a:t>
            </a:r>
            <a:r>
              <a:rPr sz="2800" dirty="0"/>
              <a:t>Wi</a:t>
            </a:r>
            <a:r>
              <a:rPr sz="2800" spc="-15" dirty="0"/>
              <a:t>nd</a:t>
            </a:r>
            <a:r>
              <a:rPr sz="2800" dirty="0"/>
              <a:t>ows</a:t>
            </a:r>
            <a:r>
              <a:rPr sz="2800" spc="10" dirty="0"/>
              <a:t>.</a:t>
            </a:r>
            <a:r>
              <a:rPr sz="2800" spc="-45" dirty="0"/>
              <a:t>F</a:t>
            </a:r>
            <a:r>
              <a:rPr sz="2800" spc="-5" dirty="0"/>
              <a:t>o</a:t>
            </a:r>
            <a:r>
              <a:rPr sz="2800" spc="5" dirty="0"/>
              <a:t>r</a:t>
            </a:r>
            <a:r>
              <a:rPr sz="2800" spc="-35" dirty="0"/>
              <a:t>m</a:t>
            </a:r>
            <a:r>
              <a:rPr sz="28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915792" y="35763"/>
            <a:ext cx="5946012" cy="6669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06" y="509142"/>
            <a:ext cx="70116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dirty="0" smtClean="0"/>
              <a:t>Створення</a:t>
            </a:r>
            <a:r>
              <a:rPr spc="-105" dirty="0" smtClean="0"/>
              <a:t> </a:t>
            </a:r>
            <a:r>
              <a:rPr spc="-15" dirty="0" smtClean="0"/>
              <a:t>Windows-</a:t>
            </a:r>
            <a:r>
              <a:rPr lang="uk-UA" spc="-15" dirty="0" smtClean="0"/>
              <a:t>застосунку</a:t>
            </a:r>
            <a:endParaRPr spc="-1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1108" y="1630858"/>
            <a:ext cx="8018145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ts val="2400"/>
              </a:lnSpc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lang="uk-UA" sz="2000" dirty="0" smtClean="0">
                <a:latin typeface="Calibri"/>
                <a:cs typeface="Calibri"/>
              </a:rPr>
              <a:t>При створенні нового </a:t>
            </a:r>
            <a:r>
              <a:rPr lang="uk-UA" sz="2000" dirty="0" err="1" smtClean="0">
                <a:latin typeface="Calibri"/>
                <a:cs typeface="Calibri"/>
              </a:rPr>
              <a:t>проєкту</a:t>
            </a:r>
            <a:r>
              <a:rPr lang="uk-UA" sz="2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C#</a:t>
            </a:r>
            <a:r>
              <a:rPr lang="uk-UA" sz="2000" dirty="0" smtClean="0">
                <a:latin typeface="Calibri"/>
                <a:cs typeface="Calibri"/>
              </a:rPr>
              <a:t> у середовищі </a:t>
            </a:r>
            <a:r>
              <a:rPr lang="en-US" sz="2000" dirty="0" smtClean="0">
                <a:latin typeface="Calibri"/>
                <a:cs typeface="Calibri"/>
              </a:rPr>
              <a:t>Visual Studio </a:t>
            </a:r>
            <a:r>
              <a:rPr lang="uk-UA" sz="2000" dirty="0" smtClean="0">
                <a:latin typeface="Calibri"/>
                <a:cs typeface="Calibri"/>
              </a:rPr>
              <a:t>обирається один із можливих типів </a:t>
            </a:r>
            <a:r>
              <a:rPr lang="uk-UA" sz="2000" dirty="0" err="1" smtClean="0">
                <a:latin typeface="Calibri"/>
                <a:cs typeface="Calibri"/>
              </a:rPr>
              <a:t>проєктів</a:t>
            </a:r>
            <a:r>
              <a:rPr lang="uk-UA" sz="2000" dirty="0" smtClean="0">
                <a:latin typeface="Calibri"/>
                <a:cs typeface="Calibri"/>
              </a:rPr>
              <a:t>, в том числі </a:t>
            </a:r>
            <a:r>
              <a:rPr sz="2000" spc="-15" dirty="0" smtClean="0">
                <a:latin typeface="Calibri"/>
                <a:cs typeface="Calibri"/>
              </a:rPr>
              <a:t>Windows </a:t>
            </a:r>
            <a:r>
              <a:rPr sz="2000" spc="-5" dirty="0">
                <a:latin typeface="Calibri"/>
                <a:cs typeface="Calibri"/>
              </a:rPr>
              <a:t>Application,  Class </a:t>
            </a:r>
            <a:r>
              <a:rPr sz="2000" spc="-25" dirty="0">
                <a:latin typeface="Calibri"/>
                <a:cs typeface="Calibri"/>
              </a:rPr>
              <a:t>Library, </a:t>
            </a:r>
            <a:r>
              <a:rPr sz="2000" spc="-35" dirty="0">
                <a:latin typeface="Calibri"/>
                <a:cs typeface="Calibri"/>
              </a:rPr>
              <a:t>Web </a:t>
            </a:r>
            <a:r>
              <a:rPr sz="2000" spc="-15" dirty="0">
                <a:latin typeface="Calibri"/>
                <a:cs typeface="Calibri"/>
              </a:rPr>
              <a:t>Control </a:t>
            </a:r>
            <a:r>
              <a:rPr sz="2000" spc="-30" dirty="0">
                <a:latin typeface="Calibri"/>
                <a:cs typeface="Calibri"/>
              </a:rPr>
              <a:t>Library, </a:t>
            </a:r>
            <a:r>
              <a:rPr sz="2000" spc="-65" dirty="0">
                <a:latin typeface="Calibri"/>
                <a:cs typeface="Calibri"/>
              </a:rPr>
              <a:t>ASP.NET, </a:t>
            </a:r>
            <a:r>
              <a:rPr sz="2000" spc="-5" dirty="0">
                <a:latin typeface="Calibri"/>
                <a:cs typeface="Calibri"/>
              </a:rPr>
              <a:t>Application </a:t>
            </a:r>
            <a:r>
              <a:rPr lang="uk-UA" sz="2000" spc="-5" dirty="0" smtClean="0">
                <a:latin typeface="Calibri"/>
                <a:cs typeface="Calibri"/>
              </a:rPr>
              <a:t>і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ASP.NET </a:t>
            </a:r>
            <a:r>
              <a:rPr sz="2000" spc="-35" dirty="0">
                <a:latin typeface="Calibri"/>
                <a:cs typeface="Calibri"/>
              </a:rPr>
              <a:t>Web  </a:t>
            </a:r>
            <a:r>
              <a:rPr sz="2000" dirty="0">
                <a:latin typeface="Calibri"/>
                <a:cs typeface="Calibri"/>
              </a:rPr>
              <a:t>Service. </a:t>
            </a:r>
            <a:r>
              <a:rPr lang="uk-UA" sz="2000" dirty="0" smtClean="0">
                <a:latin typeface="Calibri"/>
                <a:cs typeface="Calibri"/>
              </a:rPr>
              <a:t>На базі зробленого вибору автоматично створюється каркас </a:t>
            </a:r>
            <a:r>
              <a:rPr lang="uk-UA" sz="2000" dirty="0" err="1" smtClean="0">
                <a:latin typeface="Calibri"/>
                <a:cs typeface="Calibri"/>
              </a:rPr>
              <a:t>проєкту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3695" marR="5080" indent="-340995" algn="just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330" algn="l"/>
              </a:tabLst>
            </a:pPr>
            <a:r>
              <a:rPr sz="2000" spc="-5" dirty="0">
                <a:latin typeface="Calibri"/>
                <a:cs typeface="Calibri"/>
              </a:rPr>
              <a:t>Visual Studio.NET </a:t>
            </a:r>
            <a:r>
              <a:rPr lang="en-US" sz="2000" spc="-5" dirty="0" smtClean="0">
                <a:latin typeface="Calibri"/>
                <a:cs typeface="Calibri"/>
              </a:rPr>
              <a:t>–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uk-UA" sz="2000" spc="-5" dirty="0" smtClean="0">
                <a:latin typeface="Calibri"/>
                <a:cs typeface="Calibri"/>
              </a:rPr>
              <a:t>це не тільки середовище для розробки програм на мові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5" dirty="0" smtClean="0">
                <a:latin typeface="Calibri"/>
                <a:cs typeface="Calibri"/>
              </a:rPr>
              <a:t>С</a:t>
            </a:r>
            <a:r>
              <a:rPr sz="2000" spc="-10" dirty="0" smtClean="0">
                <a:latin typeface="Calibri"/>
                <a:cs typeface="Calibri"/>
              </a:rPr>
              <a:t>#. </a:t>
            </a:r>
            <a:r>
              <a:rPr sz="2000" dirty="0">
                <a:latin typeface="Calibri"/>
                <a:cs typeface="Calibri"/>
              </a:rPr>
              <a:t>Visual </a:t>
            </a:r>
            <a:r>
              <a:rPr sz="2000" spc="-5" dirty="0">
                <a:latin typeface="Calibri"/>
                <a:cs typeface="Calibri"/>
              </a:rPr>
              <a:t>Studio.NET </a:t>
            </a:r>
            <a:r>
              <a:rPr lang="uk-UA" sz="2000" spc="-5" dirty="0" smtClean="0">
                <a:latin typeface="Calibri"/>
                <a:cs typeface="Calibri"/>
              </a:rPr>
              <a:t>дозволяє створювати програми на мові </a:t>
            </a:r>
            <a:r>
              <a:rPr sz="2000" spc="-20" dirty="0" smtClean="0">
                <a:latin typeface="Calibri"/>
                <a:cs typeface="Calibri"/>
              </a:rPr>
              <a:t>VB</a:t>
            </a:r>
            <a:r>
              <a:rPr sz="2000" spc="-20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C#, </a:t>
            </a:r>
            <a:r>
              <a:rPr sz="2000" dirty="0">
                <a:latin typeface="Calibri"/>
                <a:cs typeface="Calibri"/>
              </a:rPr>
              <a:t>C++, </a:t>
            </a:r>
            <a:r>
              <a:rPr lang="uk-UA" sz="2000" spc="-5" dirty="0" smtClean="0">
                <a:latin typeface="Calibri"/>
                <a:cs typeface="Calibri"/>
              </a:rPr>
              <a:t>формувати </a:t>
            </a:r>
            <a:r>
              <a:rPr sz="2000" spc="-5" dirty="0" smtClean="0">
                <a:latin typeface="Calibri"/>
                <a:cs typeface="Calibri"/>
              </a:rPr>
              <a:t>Setup (</a:t>
            </a:r>
            <a:r>
              <a:rPr lang="uk-UA" sz="2000" spc="-5" dirty="0" smtClean="0">
                <a:latin typeface="Calibri"/>
                <a:cs typeface="Calibri"/>
              </a:rPr>
              <a:t>інсталяційний пакет</a:t>
            </a:r>
            <a:r>
              <a:rPr sz="2000" spc="-5" dirty="0" smtClean="0">
                <a:latin typeface="Calibri"/>
                <a:cs typeface="Calibri"/>
              </a:rPr>
              <a:t>) </a:t>
            </a:r>
            <a:r>
              <a:rPr lang="uk-UA" sz="2000" spc="-5" dirty="0" smtClean="0">
                <a:latin typeface="Calibri"/>
                <a:cs typeface="Calibri"/>
              </a:rPr>
              <a:t>розроблених програм і багато іншого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782" y="330327"/>
            <a:ext cx="769937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10" dirty="0" smtClean="0"/>
              <a:t>Створення</a:t>
            </a:r>
            <a:r>
              <a:rPr sz="4400" spc="-40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1907667" y="3204400"/>
            <a:ext cx="5832602" cy="3528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540" y="1731136"/>
            <a:ext cx="152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Панель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меню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4167" y="2063495"/>
            <a:ext cx="1716024" cy="1533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1158" y="2086610"/>
            <a:ext cx="1452880" cy="1270635"/>
          </a:xfrm>
          <a:custGeom>
            <a:avLst/>
            <a:gdLst/>
            <a:ahLst/>
            <a:cxnLst/>
            <a:rect l="l" t="t" r="r" b="b"/>
            <a:pathLst>
              <a:path w="1452880" h="1270635">
                <a:moveTo>
                  <a:pt x="1297812" y="1202054"/>
                </a:moveTo>
                <a:lnTo>
                  <a:pt x="1290268" y="1202094"/>
                </a:lnTo>
                <a:lnTo>
                  <a:pt x="1283557" y="1204944"/>
                </a:lnTo>
                <a:lnTo>
                  <a:pt x="1278417" y="1210127"/>
                </a:lnTo>
                <a:lnTo>
                  <a:pt x="1275587" y="1217167"/>
                </a:lnTo>
                <a:lnTo>
                  <a:pt x="1275627" y="1224712"/>
                </a:lnTo>
                <a:lnTo>
                  <a:pt x="1278477" y="1231423"/>
                </a:lnTo>
                <a:lnTo>
                  <a:pt x="1283660" y="1236563"/>
                </a:lnTo>
                <a:lnTo>
                  <a:pt x="1290700" y="1239392"/>
                </a:lnTo>
                <a:lnTo>
                  <a:pt x="1452753" y="1270380"/>
                </a:lnTo>
                <a:lnTo>
                  <a:pt x="1449230" y="1259966"/>
                </a:lnTo>
                <a:lnTo>
                  <a:pt x="1411731" y="1259966"/>
                </a:lnTo>
                <a:lnTo>
                  <a:pt x="1358605" y="1213631"/>
                </a:lnTo>
                <a:lnTo>
                  <a:pt x="1297812" y="1202054"/>
                </a:lnTo>
                <a:close/>
              </a:path>
              <a:path w="1452880" h="1270635">
                <a:moveTo>
                  <a:pt x="1358605" y="1213631"/>
                </a:moveTo>
                <a:lnTo>
                  <a:pt x="1411731" y="1259966"/>
                </a:lnTo>
                <a:lnTo>
                  <a:pt x="1418927" y="1251712"/>
                </a:lnTo>
                <a:lnTo>
                  <a:pt x="1406143" y="1251712"/>
                </a:lnTo>
                <a:lnTo>
                  <a:pt x="1395678" y="1220691"/>
                </a:lnTo>
                <a:lnTo>
                  <a:pt x="1358605" y="1213631"/>
                </a:lnTo>
                <a:close/>
              </a:path>
              <a:path w="1452880" h="1270635">
                <a:moveTo>
                  <a:pt x="1383329" y="1101187"/>
                </a:moveTo>
                <a:lnTo>
                  <a:pt x="1375791" y="1102105"/>
                </a:lnTo>
                <a:lnTo>
                  <a:pt x="1369282" y="1105931"/>
                </a:lnTo>
                <a:lnTo>
                  <a:pt x="1364868" y="1111758"/>
                </a:lnTo>
                <a:lnTo>
                  <a:pt x="1362932" y="1118822"/>
                </a:lnTo>
                <a:lnTo>
                  <a:pt x="1363853" y="1126363"/>
                </a:lnTo>
                <a:lnTo>
                  <a:pt x="1383607" y="1184915"/>
                </a:lnTo>
                <a:lnTo>
                  <a:pt x="1436750" y="1231264"/>
                </a:lnTo>
                <a:lnTo>
                  <a:pt x="1411731" y="1259966"/>
                </a:lnTo>
                <a:lnTo>
                  <a:pt x="1449230" y="1259966"/>
                </a:lnTo>
                <a:lnTo>
                  <a:pt x="1399921" y="1114170"/>
                </a:lnTo>
                <a:lnTo>
                  <a:pt x="1396168" y="1107588"/>
                </a:lnTo>
                <a:lnTo>
                  <a:pt x="1390380" y="1103137"/>
                </a:lnTo>
                <a:lnTo>
                  <a:pt x="1383329" y="1101187"/>
                </a:lnTo>
                <a:close/>
              </a:path>
              <a:path w="1452880" h="1270635">
                <a:moveTo>
                  <a:pt x="1395678" y="1220691"/>
                </a:moveTo>
                <a:lnTo>
                  <a:pt x="1406143" y="1251712"/>
                </a:lnTo>
                <a:lnTo>
                  <a:pt x="1427861" y="1226819"/>
                </a:lnTo>
                <a:lnTo>
                  <a:pt x="1395678" y="1220691"/>
                </a:lnTo>
                <a:close/>
              </a:path>
              <a:path w="1452880" h="1270635">
                <a:moveTo>
                  <a:pt x="1383607" y="1184915"/>
                </a:moveTo>
                <a:lnTo>
                  <a:pt x="1395678" y="1220691"/>
                </a:lnTo>
                <a:lnTo>
                  <a:pt x="1427861" y="1226819"/>
                </a:lnTo>
                <a:lnTo>
                  <a:pt x="1406143" y="1251712"/>
                </a:lnTo>
                <a:lnTo>
                  <a:pt x="1418927" y="1251712"/>
                </a:lnTo>
                <a:lnTo>
                  <a:pt x="1436750" y="1231264"/>
                </a:lnTo>
                <a:lnTo>
                  <a:pt x="1383607" y="1184915"/>
                </a:lnTo>
                <a:close/>
              </a:path>
              <a:path w="1452880" h="1270635">
                <a:moveTo>
                  <a:pt x="25018" y="0"/>
                </a:moveTo>
                <a:lnTo>
                  <a:pt x="0" y="28701"/>
                </a:lnTo>
                <a:lnTo>
                  <a:pt x="1358605" y="1213631"/>
                </a:lnTo>
                <a:lnTo>
                  <a:pt x="1395678" y="1220691"/>
                </a:lnTo>
                <a:lnTo>
                  <a:pt x="1383607" y="1184915"/>
                </a:lnTo>
                <a:lnTo>
                  <a:pt x="2501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0789" y="3270758"/>
            <a:ext cx="156718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uk-UA" sz="2000" b="1" spc="-10" dirty="0" smtClean="0">
                <a:latin typeface="Calibri"/>
                <a:cs typeface="Calibri"/>
              </a:rPr>
              <a:t>Провідник рішень </a:t>
            </a:r>
            <a:r>
              <a:rPr sz="2000" b="1" spc="-5" dirty="0" smtClean="0">
                <a:latin typeface="Calibri"/>
                <a:cs typeface="Calibri"/>
              </a:rPr>
              <a:t>(Solution  </a:t>
            </a:r>
            <a:r>
              <a:rPr sz="2000" b="1" spc="-10" dirty="0">
                <a:latin typeface="Calibri"/>
                <a:cs typeface="Calibri"/>
              </a:rPr>
              <a:t>explorer)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5255" y="4148328"/>
            <a:ext cx="143255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0290" y="4284527"/>
            <a:ext cx="1174115" cy="297815"/>
          </a:xfrm>
          <a:custGeom>
            <a:avLst/>
            <a:gdLst/>
            <a:ahLst/>
            <a:cxnLst/>
            <a:rect l="l" t="t" r="r" b="b"/>
            <a:pathLst>
              <a:path w="1174114" h="297814">
                <a:moveTo>
                  <a:pt x="1063556" y="57561"/>
                </a:moveTo>
                <a:lnTo>
                  <a:pt x="0" y="259913"/>
                </a:lnTo>
                <a:lnTo>
                  <a:pt x="7124" y="297378"/>
                </a:lnTo>
                <a:lnTo>
                  <a:pt x="1070615" y="95059"/>
                </a:lnTo>
                <a:lnTo>
                  <a:pt x="1099192" y="70190"/>
                </a:lnTo>
                <a:lnTo>
                  <a:pt x="1063556" y="57561"/>
                </a:lnTo>
                <a:close/>
              </a:path>
              <a:path w="1174114" h="297814">
                <a:moveTo>
                  <a:pt x="1140475" y="44394"/>
                </a:moveTo>
                <a:lnTo>
                  <a:pt x="1132763" y="44394"/>
                </a:lnTo>
                <a:lnTo>
                  <a:pt x="1140002" y="81859"/>
                </a:lnTo>
                <a:lnTo>
                  <a:pt x="1070615" y="95059"/>
                </a:lnTo>
                <a:lnTo>
                  <a:pt x="1024051" y="135580"/>
                </a:lnTo>
                <a:lnTo>
                  <a:pt x="1019467" y="141608"/>
                </a:lnTo>
                <a:lnTo>
                  <a:pt x="1017574" y="148661"/>
                </a:lnTo>
                <a:lnTo>
                  <a:pt x="1018443" y="155904"/>
                </a:lnTo>
                <a:lnTo>
                  <a:pt x="1022146" y="162504"/>
                </a:lnTo>
                <a:lnTo>
                  <a:pt x="1028175" y="167088"/>
                </a:lnTo>
                <a:lnTo>
                  <a:pt x="1035227" y="168981"/>
                </a:lnTo>
                <a:lnTo>
                  <a:pt x="1042470" y="168112"/>
                </a:lnTo>
                <a:lnTo>
                  <a:pt x="1049070" y="164409"/>
                </a:lnTo>
                <a:lnTo>
                  <a:pt x="1173530" y="56078"/>
                </a:lnTo>
                <a:lnTo>
                  <a:pt x="1140475" y="44394"/>
                </a:lnTo>
                <a:close/>
              </a:path>
              <a:path w="1174114" h="297814">
                <a:moveTo>
                  <a:pt x="1099192" y="70190"/>
                </a:moveTo>
                <a:lnTo>
                  <a:pt x="1070615" y="95059"/>
                </a:lnTo>
                <a:lnTo>
                  <a:pt x="1140002" y="81859"/>
                </a:lnTo>
                <a:lnTo>
                  <a:pt x="1139855" y="81097"/>
                </a:lnTo>
                <a:lnTo>
                  <a:pt x="1129969" y="81097"/>
                </a:lnTo>
                <a:lnTo>
                  <a:pt x="1099192" y="70190"/>
                </a:lnTo>
                <a:close/>
              </a:path>
              <a:path w="1174114" h="297814">
                <a:moveTo>
                  <a:pt x="1123873" y="48712"/>
                </a:moveTo>
                <a:lnTo>
                  <a:pt x="1099192" y="70190"/>
                </a:lnTo>
                <a:lnTo>
                  <a:pt x="1129969" y="81097"/>
                </a:lnTo>
                <a:lnTo>
                  <a:pt x="1123873" y="48712"/>
                </a:lnTo>
                <a:close/>
              </a:path>
              <a:path w="1174114" h="297814">
                <a:moveTo>
                  <a:pt x="1133598" y="48712"/>
                </a:moveTo>
                <a:lnTo>
                  <a:pt x="1123873" y="48712"/>
                </a:lnTo>
                <a:lnTo>
                  <a:pt x="1129969" y="81097"/>
                </a:lnTo>
                <a:lnTo>
                  <a:pt x="1139855" y="81097"/>
                </a:lnTo>
                <a:lnTo>
                  <a:pt x="1133598" y="48712"/>
                </a:lnTo>
                <a:close/>
              </a:path>
              <a:path w="1174114" h="297814">
                <a:moveTo>
                  <a:pt x="1132763" y="44394"/>
                </a:moveTo>
                <a:lnTo>
                  <a:pt x="1063556" y="57561"/>
                </a:lnTo>
                <a:lnTo>
                  <a:pt x="1099192" y="70190"/>
                </a:lnTo>
                <a:lnTo>
                  <a:pt x="1123873" y="48712"/>
                </a:lnTo>
                <a:lnTo>
                  <a:pt x="1133598" y="48712"/>
                </a:lnTo>
                <a:lnTo>
                  <a:pt x="1132763" y="44394"/>
                </a:lnTo>
                <a:close/>
              </a:path>
              <a:path w="1174114" h="297814">
                <a:moveTo>
                  <a:pt x="1010468" y="0"/>
                </a:moveTo>
                <a:lnTo>
                  <a:pt x="1003398" y="1817"/>
                </a:lnTo>
                <a:lnTo>
                  <a:pt x="997542" y="6159"/>
                </a:lnTo>
                <a:lnTo>
                  <a:pt x="993698" y="12644"/>
                </a:lnTo>
                <a:lnTo>
                  <a:pt x="992611" y="20131"/>
                </a:lnTo>
                <a:lnTo>
                  <a:pt x="994429" y="27201"/>
                </a:lnTo>
                <a:lnTo>
                  <a:pt x="998770" y="33057"/>
                </a:lnTo>
                <a:lnTo>
                  <a:pt x="1005255" y="36901"/>
                </a:lnTo>
                <a:lnTo>
                  <a:pt x="1063556" y="57561"/>
                </a:lnTo>
                <a:lnTo>
                  <a:pt x="1132763" y="44394"/>
                </a:lnTo>
                <a:lnTo>
                  <a:pt x="1140475" y="44394"/>
                </a:lnTo>
                <a:lnTo>
                  <a:pt x="1017955" y="1087"/>
                </a:lnTo>
                <a:lnTo>
                  <a:pt x="101046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7781" y="5189092"/>
            <a:ext cx="9334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2000" b="1" spc="-5" dirty="0" smtClean="0">
                <a:latin typeface="Calibri"/>
                <a:cs typeface="Calibri"/>
              </a:rPr>
              <a:t>Робоча область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7424" y="4965191"/>
            <a:ext cx="1572768" cy="633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3778" y="5113766"/>
            <a:ext cx="1310640" cy="415925"/>
          </a:xfrm>
          <a:custGeom>
            <a:avLst/>
            <a:gdLst/>
            <a:ahLst/>
            <a:cxnLst/>
            <a:rect l="l" t="t" r="r" b="b"/>
            <a:pathLst>
              <a:path w="1310639" h="415925">
                <a:moveTo>
                  <a:pt x="1200737" y="53345"/>
                </a:moveTo>
                <a:lnTo>
                  <a:pt x="0" y="378983"/>
                </a:lnTo>
                <a:lnTo>
                  <a:pt x="10033" y="415813"/>
                </a:lnTo>
                <a:lnTo>
                  <a:pt x="1210639" y="90091"/>
                </a:lnTo>
                <a:lnTo>
                  <a:pt x="1237179" y="63153"/>
                </a:lnTo>
                <a:lnTo>
                  <a:pt x="1200737" y="53345"/>
                </a:lnTo>
                <a:close/>
              </a:path>
              <a:path w="1310639" h="415925">
                <a:moveTo>
                  <a:pt x="1278563" y="34940"/>
                </a:moveTo>
                <a:lnTo>
                  <a:pt x="1268603" y="34940"/>
                </a:lnTo>
                <a:lnTo>
                  <a:pt x="1278636" y="71643"/>
                </a:lnTo>
                <a:lnTo>
                  <a:pt x="1210639" y="90091"/>
                </a:lnTo>
                <a:lnTo>
                  <a:pt x="1167130" y="134254"/>
                </a:lnTo>
                <a:lnTo>
                  <a:pt x="1163008" y="140587"/>
                </a:lnTo>
                <a:lnTo>
                  <a:pt x="1161684" y="147764"/>
                </a:lnTo>
                <a:lnTo>
                  <a:pt x="1163147" y="154918"/>
                </a:lnTo>
                <a:lnTo>
                  <a:pt x="1167384" y="161178"/>
                </a:lnTo>
                <a:lnTo>
                  <a:pt x="1173716" y="165300"/>
                </a:lnTo>
                <a:lnTo>
                  <a:pt x="1180893" y="166624"/>
                </a:lnTo>
                <a:lnTo>
                  <a:pt x="1188047" y="165161"/>
                </a:lnTo>
                <a:lnTo>
                  <a:pt x="1194308" y="160924"/>
                </a:lnTo>
                <a:lnTo>
                  <a:pt x="1310132" y="43449"/>
                </a:lnTo>
                <a:lnTo>
                  <a:pt x="1278563" y="34940"/>
                </a:lnTo>
                <a:close/>
              </a:path>
              <a:path w="1310639" h="415925">
                <a:moveTo>
                  <a:pt x="1237179" y="63153"/>
                </a:moveTo>
                <a:lnTo>
                  <a:pt x="1210639" y="90091"/>
                </a:lnTo>
                <a:lnTo>
                  <a:pt x="1278636" y="71643"/>
                </a:lnTo>
                <a:lnTo>
                  <a:pt x="1268730" y="71643"/>
                </a:lnTo>
                <a:lnTo>
                  <a:pt x="1237179" y="63153"/>
                </a:lnTo>
                <a:close/>
              </a:path>
              <a:path w="1310639" h="415925">
                <a:moveTo>
                  <a:pt x="1260094" y="39893"/>
                </a:moveTo>
                <a:lnTo>
                  <a:pt x="1237179" y="63153"/>
                </a:lnTo>
                <a:lnTo>
                  <a:pt x="1268730" y="71643"/>
                </a:lnTo>
                <a:lnTo>
                  <a:pt x="1260094" y="39893"/>
                </a:lnTo>
                <a:close/>
              </a:path>
              <a:path w="1310639" h="415925">
                <a:moveTo>
                  <a:pt x="1269956" y="39893"/>
                </a:moveTo>
                <a:lnTo>
                  <a:pt x="1260094" y="39893"/>
                </a:lnTo>
                <a:lnTo>
                  <a:pt x="1268730" y="71643"/>
                </a:lnTo>
                <a:lnTo>
                  <a:pt x="1278636" y="71643"/>
                </a:lnTo>
                <a:lnTo>
                  <a:pt x="1269956" y="39893"/>
                </a:lnTo>
                <a:close/>
              </a:path>
              <a:path w="1310639" h="415925">
                <a:moveTo>
                  <a:pt x="1268603" y="34940"/>
                </a:moveTo>
                <a:lnTo>
                  <a:pt x="1200737" y="53345"/>
                </a:lnTo>
                <a:lnTo>
                  <a:pt x="1237179" y="63153"/>
                </a:lnTo>
                <a:lnTo>
                  <a:pt x="1260094" y="39893"/>
                </a:lnTo>
                <a:lnTo>
                  <a:pt x="1269956" y="39893"/>
                </a:lnTo>
                <a:lnTo>
                  <a:pt x="1268603" y="34940"/>
                </a:lnTo>
                <a:close/>
              </a:path>
              <a:path w="1310639" h="415925">
                <a:moveTo>
                  <a:pt x="1143311" y="0"/>
                </a:moveTo>
                <a:lnTo>
                  <a:pt x="1136380" y="2333"/>
                </a:lnTo>
                <a:lnTo>
                  <a:pt x="1130853" y="7096"/>
                </a:lnTo>
                <a:lnTo>
                  <a:pt x="1127506" y="13858"/>
                </a:lnTo>
                <a:lnTo>
                  <a:pt x="1126982" y="21421"/>
                </a:lnTo>
                <a:lnTo>
                  <a:pt x="1129315" y="28352"/>
                </a:lnTo>
                <a:lnTo>
                  <a:pt x="1134078" y="33879"/>
                </a:lnTo>
                <a:lnTo>
                  <a:pt x="1140841" y="37226"/>
                </a:lnTo>
                <a:lnTo>
                  <a:pt x="1200737" y="53345"/>
                </a:lnTo>
                <a:lnTo>
                  <a:pt x="1268603" y="34940"/>
                </a:lnTo>
                <a:lnTo>
                  <a:pt x="1278563" y="34940"/>
                </a:lnTo>
                <a:lnTo>
                  <a:pt x="1150873" y="523"/>
                </a:lnTo>
                <a:lnTo>
                  <a:pt x="114331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43783" y="3861053"/>
            <a:ext cx="2592705" cy="1650364"/>
          </a:xfrm>
          <a:custGeom>
            <a:avLst/>
            <a:gdLst/>
            <a:ahLst/>
            <a:cxnLst/>
            <a:rect l="l" t="t" r="r" b="b"/>
            <a:pathLst>
              <a:path w="2592704" h="1650364">
                <a:moveTo>
                  <a:pt x="0" y="1650111"/>
                </a:moveTo>
                <a:lnTo>
                  <a:pt x="2592323" y="1650111"/>
                </a:lnTo>
                <a:lnTo>
                  <a:pt x="2592323" y="0"/>
                </a:lnTo>
                <a:lnTo>
                  <a:pt x="0" y="0"/>
                </a:lnTo>
                <a:lnTo>
                  <a:pt x="0" y="1650111"/>
                </a:lnTo>
                <a:close/>
              </a:path>
            </a:pathLst>
          </a:custGeom>
          <a:ln w="2857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59812" y="1677796"/>
            <a:ext cx="243166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</a:pPr>
            <a:r>
              <a:rPr lang="uk-UA" sz="2000" b="1" spc="-10" dirty="0" smtClean="0">
                <a:latin typeface="Calibri"/>
                <a:cs typeface="Calibri"/>
              </a:rPr>
              <a:t>Панель </a:t>
            </a:r>
            <a:r>
              <a:rPr lang="uk-UA" sz="2000" b="1" spc="-5" dirty="0" smtClean="0">
                <a:latin typeface="Calibri"/>
                <a:cs typeface="Calibri"/>
              </a:rPr>
              <a:t>властивостей</a:t>
            </a:r>
            <a:r>
              <a:rPr sz="2000" b="1" spc="-5" dirty="0" smtClean="0">
                <a:latin typeface="Calibri"/>
                <a:cs typeface="Calibri"/>
              </a:rPr>
              <a:t> (</a:t>
            </a:r>
            <a:r>
              <a:rPr sz="2000" b="1" spc="-5" dirty="0">
                <a:latin typeface="Calibri"/>
                <a:cs typeface="Calibri"/>
              </a:rPr>
              <a:t>Properties)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2645" y="1731136"/>
            <a:ext cx="205613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</a:pPr>
            <a:r>
              <a:rPr lang="uk-UA" sz="2000" b="1" spc="-10" dirty="0" smtClean="0">
                <a:latin typeface="Calibri"/>
                <a:cs typeface="Calibri"/>
              </a:rPr>
              <a:t>Панель елементів </a:t>
            </a:r>
            <a:r>
              <a:rPr sz="2000" b="1" spc="-30" dirty="0" smtClean="0">
                <a:latin typeface="Calibri"/>
                <a:cs typeface="Calibri"/>
              </a:rPr>
              <a:t>(</a:t>
            </a:r>
            <a:r>
              <a:rPr sz="2000" b="1" spc="-30" dirty="0" err="1" smtClean="0">
                <a:latin typeface="Calibri"/>
                <a:cs typeface="Calibri"/>
              </a:rPr>
              <a:t>ToolBox</a:t>
            </a:r>
            <a:r>
              <a:rPr sz="2000" b="1" spc="-30" dirty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94047" y="2316479"/>
            <a:ext cx="2176272" cy="1783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9005" y="2340610"/>
            <a:ext cx="1917700" cy="1520825"/>
          </a:xfrm>
          <a:custGeom>
            <a:avLst/>
            <a:gdLst/>
            <a:ahLst/>
            <a:cxnLst/>
            <a:rect l="l" t="t" r="r" b="b"/>
            <a:pathLst>
              <a:path w="1917700" h="1520825">
                <a:moveTo>
                  <a:pt x="1759204" y="1459610"/>
                </a:moveTo>
                <a:lnTo>
                  <a:pt x="1751653" y="1460097"/>
                </a:lnTo>
                <a:lnTo>
                  <a:pt x="1745091" y="1463309"/>
                </a:lnTo>
                <a:lnTo>
                  <a:pt x="1740219" y="1468737"/>
                </a:lnTo>
                <a:lnTo>
                  <a:pt x="1737741" y="1475866"/>
                </a:lnTo>
                <a:lnTo>
                  <a:pt x="1738153" y="1483417"/>
                </a:lnTo>
                <a:lnTo>
                  <a:pt x="1741328" y="1489979"/>
                </a:lnTo>
                <a:lnTo>
                  <a:pt x="1746742" y="1494851"/>
                </a:lnTo>
                <a:lnTo>
                  <a:pt x="1753870" y="1497329"/>
                </a:lnTo>
                <a:lnTo>
                  <a:pt x="1917192" y="1520444"/>
                </a:lnTo>
                <a:lnTo>
                  <a:pt x="1913905" y="1512062"/>
                </a:lnTo>
                <a:lnTo>
                  <a:pt x="1875790" y="1512062"/>
                </a:lnTo>
                <a:lnTo>
                  <a:pt x="1820361" y="1468263"/>
                </a:lnTo>
                <a:lnTo>
                  <a:pt x="1759204" y="1459610"/>
                </a:lnTo>
                <a:close/>
              </a:path>
              <a:path w="1917700" h="1520825">
                <a:moveTo>
                  <a:pt x="1820361" y="1468263"/>
                </a:moveTo>
                <a:lnTo>
                  <a:pt x="1875790" y="1512062"/>
                </a:lnTo>
                <a:lnTo>
                  <a:pt x="1882095" y="1504060"/>
                </a:lnTo>
                <a:lnTo>
                  <a:pt x="1869821" y="1504060"/>
                </a:lnTo>
                <a:lnTo>
                  <a:pt x="1857842" y="1473565"/>
                </a:lnTo>
                <a:lnTo>
                  <a:pt x="1820361" y="1468263"/>
                </a:lnTo>
                <a:close/>
              </a:path>
              <a:path w="1917700" h="1520825">
                <a:moveTo>
                  <a:pt x="1839670" y="1354810"/>
                </a:moveTo>
                <a:lnTo>
                  <a:pt x="1832229" y="1356106"/>
                </a:lnTo>
                <a:lnTo>
                  <a:pt x="1825880" y="1360261"/>
                </a:lnTo>
                <a:lnTo>
                  <a:pt x="1821735" y="1366297"/>
                </a:lnTo>
                <a:lnTo>
                  <a:pt x="1820138" y="1373429"/>
                </a:lnTo>
                <a:lnTo>
                  <a:pt x="1821434" y="1380870"/>
                </a:lnTo>
                <a:lnTo>
                  <a:pt x="1843991" y="1438301"/>
                </a:lnTo>
                <a:lnTo>
                  <a:pt x="1899412" y="1482089"/>
                </a:lnTo>
                <a:lnTo>
                  <a:pt x="1875790" y="1512062"/>
                </a:lnTo>
                <a:lnTo>
                  <a:pt x="1913905" y="1512062"/>
                </a:lnTo>
                <a:lnTo>
                  <a:pt x="1856994" y="1366901"/>
                </a:lnTo>
                <a:lnTo>
                  <a:pt x="1852838" y="1360552"/>
                </a:lnTo>
                <a:lnTo>
                  <a:pt x="1846802" y="1356407"/>
                </a:lnTo>
                <a:lnTo>
                  <a:pt x="1839670" y="1354810"/>
                </a:lnTo>
                <a:close/>
              </a:path>
              <a:path w="1917700" h="1520825">
                <a:moveTo>
                  <a:pt x="1857842" y="1473565"/>
                </a:moveTo>
                <a:lnTo>
                  <a:pt x="1869821" y="1504060"/>
                </a:lnTo>
                <a:lnTo>
                  <a:pt x="1890268" y="1478152"/>
                </a:lnTo>
                <a:lnTo>
                  <a:pt x="1857842" y="1473565"/>
                </a:lnTo>
                <a:close/>
              </a:path>
              <a:path w="1917700" h="1520825">
                <a:moveTo>
                  <a:pt x="1843991" y="1438301"/>
                </a:moveTo>
                <a:lnTo>
                  <a:pt x="1857842" y="1473565"/>
                </a:lnTo>
                <a:lnTo>
                  <a:pt x="1890268" y="1478152"/>
                </a:lnTo>
                <a:lnTo>
                  <a:pt x="1869821" y="1504060"/>
                </a:lnTo>
                <a:lnTo>
                  <a:pt x="1882095" y="1504060"/>
                </a:lnTo>
                <a:lnTo>
                  <a:pt x="1899412" y="1482089"/>
                </a:lnTo>
                <a:lnTo>
                  <a:pt x="1843991" y="1438301"/>
                </a:lnTo>
                <a:close/>
              </a:path>
              <a:path w="1917700" h="1520825">
                <a:moveTo>
                  <a:pt x="23622" y="0"/>
                </a:moveTo>
                <a:lnTo>
                  <a:pt x="0" y="29844"/>
                </a:lnTo>
                <a:lnTo>
                  <a:pt x="1820361" y="1468263"/>
                </a:lnTo>
                <a:lnTo>
                  <a:pt x="1857842" y="1473565"/>
                </a:lnTo>
                <a:lnTo>
                  <a:pt x="1843991" y="1438301"/>
                </a:lnTo>
                <a:lnTo>
                  <a:pt x="2362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6288" y="2383535"/>
            <a:ext cx="432816" cy="1572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9373" y="2406650"/>
            <a:ext cx="231775" cy="1310640"/>
          </a:xfrm>
          <a:custGeom>
            <a:avLst/>
            <a:gdLst/>
            <a:ahLst/>
            <a:cxnLst/>
            <a:rect l="l" t="t" r="r" b="b"/>
            <a:pathLst>
              <a:path w="231775" h="1310639">
                <a:moveTo>
                  <a:pt x="82788" y="1147746"/>
                </a:moveTo>
                <a:lnTo>
                  <a:pt x="75515" y="1148066"/>
                </a:lnTo>
                <a:lnTo>
                  <a:pt x="68706" y="1151254"/>
                </a:lnTo>
                <a:lnTo>
                  <a:pt x="63607" y="1156850"/>
                </a:lnTo>
                <a:lnTo>
                  <a:pt x="61150" y="1163732"/>
                </a:lnTo>
                <a:lnTo>
                  <a:pt x="61456" y="1171043"/>
                </a:lnTo>
                <a:lnTo>
                  <a:pt x="64643" y="1177925"/>
                </a:lnTo>
                <a:lnTo>
                  <a:pt x="162941" y="1310513"/>
                </a:lnTo>
                <a:lnTo>
                  <a:pt x="178758" y="1274952"/>
                </a:lnTo>
                <a:lnTo>
                  <a:pt x="139826" y="1274952"/>
                </a:lnTo>
                <a:lnTo>
                  <a:pt x="132116" y="1204882"/>
                </a:lnTo>
                <a:lnTo>
                  <a:pt x="95250" y="1155191"/>
                </a:lnTo>
                <a:lnTo>
                  <a:pt x="89656" y="1150165"/>
                </a:lnTo>
                <a:lnTo>
                  <a:pt x="82788" y="1147746"/>
                </a:lnTo>
                <a:close/>
              </a:path>
              <a:path w="231775" h="1310639">
                <a:moveTo>
                  <a:pt x="132116" y="1204882"/>
                </a:moveTo>
                <a:lnTo>
                  <a:pt x="139826" y="1274952"/>
                </a:lnTo>
                <a:lnTo>
                  <a:pt x="177673" y="1270762"/>
                </a:lnTo>
                <a:lnTo>
                  <a:pt x="177058" y="1265174"/>
                </a:lnTo>
                <a:lnTo>
                  <a:pt x="141350" y="1265174"/>
                </a:lnTo>
                <a:lnTo>
                  <a:pt x="154667" y="1235275"/>
                </a:lnTo>
                <a:lnTo>
                  <a:pt x="132116" y="1204882"/>
                </a:lnTo>
                <a:close/>
              </a:path>
              <a:path w="231775" h="1310639">
                <a:moveTo>
                  <a:pt x="212933" y="1132947"/>
                </a:moveTo>
                <a:lnTo>
                  <a:pt x="205724" y="1134205"/>
                </a:lnTo>
                <a:lnTo>
                  <a:pt x="199538" y="1138082"/>
                </a:lnTo>
                <a:lnTo>
                  <a:pt x="195199" y="1144270"/>
                </a:lnTo>
                <a:lnTo>
                  <a:pt x="169984" y="1200884"/>
                </a:lnTo>
                <a:lnTo>
                  <a:pt x="177673" y="1270762"/>
                </a:lnTo>
                <a:lnTo>
                  <a:pt x="139826" y="1274952"/>
                </a:lnTo>
                <a:lnTo>
                  <a:pt x="178758" y="1274952"/>
                </a:lnTo>
                <a:lnTo>
                  <a:pt x="229997" y="1159764"/>
                </a:lnTo>
                <a:lnTo>
                  <a:pt x="231596" y="1152352"/>
                </a:lnTo>
                <a:lnTo>
                  <a:pt x="230314" y="1145143"/>
                </a:lnTo>
                <a:lnTo>
                  <a:pt x="226460" y="1138957"/>
                </a:lnTo>
                <a:lnTo>
                  <a:pt x="220345" y="1134617"/>
                </a:lnTo>
                <a:lnTo>
                  <a:pt x="212933" y="1132947"/>
                </a:lnTo>
                <a:close/>
              </a:path>
              <a:path w="231775" h="1310639">
                <a:moveTo>
                  <a:pt x="154667" y="1235275"/>
                </a:moveTo>
                <a:lnTo>
                  <a:pt x="141350" y="1265174"/>
                </a:lnTo>
                <a:lnTo>
                  <a:pt x="174117" y="1261491"/>
                </a:lnTo>
                <a:lnTo>
                  <a:pt x="154667" y="1235275"/>
                </a:lnTo>
                <a:close/>
              </a:path>
              <a:path w="231775" h="1310639">
                <a:moveTo>
                  <a:pt x="169984" y="1200884"/>
                </a:moveTo>
                <a:lnTo>
                  <a:pt x="154667" y="1235275"/>
                </a:lnTo>
                <a:lnTo>
                  <a:pt x="174117" y="1261491"/>
                </a:lnTo>
                <a:lnTo>
                  <a:pt x="141350" y="1265174"/>
                </a:lnTo>
                <a:lnTo>
                  <a:pt x="177058" y="1265174"/>
                </a:lnTo>
                <a:lnTo>
                  <a:pt x="169984" y="1200884"/>
                </a:lnTo>
                <a:close/>
              </a:path>
              <a:path w="231775" h="1310639">
                <a:moveTo>
                  <a:pt x="37846" y="0"/>
                </a:moveTo>
                <a:lnTo>
                  <a:pt x="0" y="4190"/>
                </a:lnTo>
                <a:lnTo>
                  <a:pt x="132116" y="1204882"/>
                </a:lnTo>
                <a:lnTo>
                  <a:pt x="154667" y="1235275"/>
                </a:lnTo>
                <a:lnTo>
                  <a:pt x="169984" y="1200884"/>
                </a:lnTo>
                <a:lnTo>
                  <a:pt x="3784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52134" y="3901401"/>
            <a:ext cx="1008380" cy="2552065"/>
          </a:xfrm>
          <a:custGeom>
            <a:avLst/>
            <a:gdLst/>
            <a:ahLst/>
            <a:cxnLst/>
            <a:rect l="l" t="t" r="r" b="b"/>
            <a:pathLst>
              <a:path w="1008379" h="2552065">
                <a:moveTo>
                  <a:pt x="0" y="2551938"/>
                </a:moveTo>
                <a:lnTo>
                  <a:pt x="1008113" y="2551938"/>
                </a:lnTo>
                <a:lnTo>
                  <a:pt x="1008113" y="0"/>
                </a:lnTo>
                <a:lnTo>
                  <a:pt x="0" y="0"/>
                </a:lnTo>
                <a:lnTo>
                  <a:pt x="0" y="2551938"/>
                </a:lnTo>
                <a:close/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2269" y="3901401"/>
            <a:ext cx="864235" cy="2513330"/>
          </a:xfrm>
          <a:custGeom>
            <a:avLst/>
            <a:gdLst/>
            <a:ahLst/>
            <a:cxnLst/>
            <a:rect l="l" t="t" r="r" b="b"/>
            <a:pathLst>
              <a:path w="864234" h="2513329">
                <a:moveTo>
                  <a:pt x="0" y="2513076"/>
                </a:moveTo>
                <a:lnTo>
                  <a:pt x="864095" y="2513076"/>
                </a:lnTo>
                <a:lnTo>
                  <a:pt x="864095" y="0"/>
                </a:lnTo>
                <a:lnTo>
                  <a:pt x="0" y="0"/>
                </a:lnTo>
                <a:lnTo>
                  <a:pt x="0" y="2513076"/>
                </a:lnTo>
                <a:close/>
              </a:path>
            </a:pathLst>
          </a:custGeom>
          <a:ln w="380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148581"/>
            <a:ext cx="4382545" cy="5206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063" y="566271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273920" y="17243"/>
                </a:moveTo>
                <a:lnTo>
                  <a:pt x="119838" y="17243"/>
                </a:lnTo>
                <a:lnTo>
                  <a:pt x="85597" y="51504"/>
                </a:lnTo>
                <a:lnTo>
                  <a:pt x="51359" y="68748"/>
                </a:lnTo>
                <a:lnTo>
                  <a:pt x="34240" y="103009"/>
                </a:lnTo>
                <a:lnTo>
                  <a:pt x="17120" y="136816"/>
                </a:lnTo>
                <a:lnTo>
                  <a:pt x="0" y="171076"/>
                </a:lnTo>
                <a:lnTo>
                  <a:pt x="0" y="256842"/>
                </a:lnTo>
                <a:lnTo>
                  <a:pt x="17120" y="291329"/>
                </a:lnTo>
                <a:lnTo>
                  <a:pt x="51359" y="359851"/>
                </a:lnTo>
                <a:lnTo>
                  <a:pt x="154077" y="410902"/>
                </a:lnTo>
                <a:lnTo>
                  <a:pt x="239670" y="410902"/>
                </a:lnTo>
                <a:lnTo>
                  <a:pt x="342397" y="359851"/>
                </a:lnTo>
                <a:lnTo>
                  <a:pt x="376624" y="325590"/>
                </a:lnTo>
                <a:lnTo>
                  <a:pt x="393761" y="291329"/>
                </a:lnTo>
                <a:lnTo>
                  <a:pt x="393761" y="256842"/>
                </a:lnTo>
                <a:lnTo>
                  <a:pt x="410874" y="205337"/>
                </a:lnTo>
                <a:lnTo>
                  <a:pt x="393761" y="171076"/>
                </a:lnTo>
                <a:lnTo>
                  <a:pt x="393761" y="136816"/>
                </a:lnTo>
                <a:lnTo>
                  <a:pt x="376624" y="103009"/>
                </a:lnTo>
                <a:lnTo>
                  <a:pt x="342397" y="68748"/>
                </a:lnTo>
                <a:lnTo>
                  <a:pt x="308147" y="51504"/>
                </a:lnTo>
                <a:lnTo>
                  <a:pt x="273920" y="17243"/>
                </a:lnTo>
                <a:close/>
              </a:path>
              <a:path w="411480" h="411480">
                <a:moveTo>
                  <a:pt x="205443" y="0"/>
                </a:moveTo>
                <a:lnTo>
                  <a:pt x="154077" y="17243"/>
                </a:lnTo>
                <a:lnTo>
                  <a:pt x="239670" y="17243"/>
                </a:lnTo>
                <a:lnTo>
                  <a:pt x="205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384" y="577616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205440" y="0"/>
                </a:moveTo>
                <a:lnTo>
                  <a:pt x="154077" y="17243"/>
                </a:lnTo>
                <a:lnTo>
                  <a:pt x="119838" y="17243"/>
                </a:lnTo>
                <a:lnTo>
                  <a:pt x="85599" y="51504"/>
                </a:lnTo>
                <a:lnTo>
                  <a:pt x="51359" y="68748"/>
                </a:lnTo>
                <a:lnTo>
                  <a:pt x="34240" y="103009"/>
                </a:lnTo>
                <a:lnTo>
                  <a:pt x="17120" y="136816"/>
                </a:lnTo>
                <a:lnTo>
                  <a:pt x="0" y="171076"/>
                </a:lnTo>
                <a:lnTo>
                  <a:pt x="0" y="205337"/>
                </a:lnTo>
                <a:lnTo>
                  <a:pt x="0" y="256842"/>
                </a:lnTo>
                <a:lnTo>
                  <a:pt x="17120" y="291329"/>
                </a:lnTo>
                <a:lnTo>
                  <a:pt x="34240" y="325590"/>
                </a:lnTo>
                <a:lnTo>
                  <a:pt x="51359" y="359851"/>
                </a:lnTo>
                <a:lnTo>
                  <a:pt x="85599" y="377095"/>
                </a:lnTo>
                <a:lnTo>
                  <a:pt x="119838" y="394112"/>
                </a:lnTo>
                <a:lnTo>
                  <a:pt x="154077" y="410902"/>
                </a:lnTo>
                <a:lnTo>
                  <a:pt x="205440" y="410902"/>
                </a:lnTo>
                <a:lnTo>
                  <a:pt x="239668" y="410902"/>
                </a:lnTo>
                <a:lnTo>
                  <a:pt x="273918" y="394112"/>
                </a:lnTo>
                <a:lnTo>
                  <a:pt x="308145" y="377095"/>
                </a:lnTo>
                <a:lnTo>
                  <a:pt x="342395" y="359851"/>
                </a:lnTo>
                <a:lnTo>
                  <a:pt x="376622" y="325590"/>
                </a:lnTo>
                <a:lnTo>
                  <a:pt x="393759" y="291329"/>
                </a:lnTo>
                <a:lnTo>
                  <a:pt x="393759" y="256842"/>
                </a:lnTo>
                <a:lnTo>
                  <a:pt x="410872" y="205337"/>
                </a:lnTo>
                <a:lnTo>
                  <a:pt x="393759" y="171076"/>
                </a:lnTo>
                <a:lnTo>
                  <a:pt x="393759" y="136816"/>
                </a:lnTo>
                <a:lnTo>
                  <a:pt x="376622" y="103009"/>
                </a:lnTo>
                <a:lnTo>
                  <a:pt x="342395" y="68748"/>
                </a:lnTo>
                <a:lnTo>
                  <a:pt x="308145" y="51504"/>
                </a:lnTo>
                <a:lnTo>
                  <a:pt x="273918" y="17243"/>
                </a:lnTo>
                <a:lnTo>
                  <a:pt x="239668" y="17243"/>
                </a:lnTo>
                <a:lnTo>
                  <a:pt x="205440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0679" y="690468"/>
            <a:ext cx="1301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625" y="988518"/>
            <a:ext cx="171450" cy="993775"/>
          </a:xfrm>
          <a:custGeom>
            <a:avLst/>
            <a:gdLst/>
            <a:ahLst/>
            <a:cxnLst/>
            <a:rect l="l" t="t" r="r" b="b"/>
            <a:pathLst>
              <a:path w="171450" h="993775">
                <a:moveTo>
                  <a:pt x="0" y="839047"/>
                </a:moveTo>
                <a:lnTo>
                  <a:pt x="51359" y="993561"/>
                </a:lnTo>
                <a:lnTo>
                  <a:pt x="83475" y="942057"/>
                </a:lnTo>
                <a:lnTo>
                  <a:pt x="51359" y="942057"/>
                </a:lnTo>
                <a:lnTo>
                  <a:pt x="51359" y="924813"/>
                </a:lnTo>
                <a:lnTo>
                  <a:pt x="60046" y="846608"/>
                </a:lnTo>
                <a:lnTo>
                  <a:pt x="0" y="839047"/>
                </a:lnTo>
                <a:close/>
              </a:path>
              <a:path w="171450" h="993775">
                <a:moveTo>
                  <a:pt x="60046" y="846608"/>
                </a:moveTo>
                <a:lnTo>
                  <a:pt x="51359" y="924813"/>
                </a:lnTo>
                <a:lnTo>
                  <a:pt x="51359" y="942057"/>
                </a:lnTo>
                <a:lnTo>
                  <a:pt x="68477" y="942057"/>
                </a:lnTo>
                <a:lnTo>
                  <a:pt x="78629" y="848948"/>
                </a:lnTo>
                <a:lnTo>
                  <a:pt x="60046" y="846608"/>
                </a:lnTo>
                <a:close/>
              </a:path>
              <a:path w="171450" h="993775">
                <a:moveTo>
                  <a:pt x="78629" y="848948"/>
                </a:moveTo>
                <a:lnTo>
                  <a:pt x="68477" y="942057"/>
                </a:lnTo>
                <a:lnTo>
                  <a:pt x="83475" y="942057"/>
                </a:lnTo>
                <a:lnTo>
                  <a:pt x="136956" y="856291"/>
                </a:lnTo>
                <a:lnTo>
                  <a:pt x="78629" y="848948"/>
                </a:lnTo>
                <a:close/>
              </a:path>
              <a:path w="171450" h="993775">
                <a:moveTo>
                  <a:pt x="171199" y="0"/>
                </a:moveTo>
                <a:lnTo>
                  <a:pt x="154086" y="0"/>
                </a:lnTo>
                <a:lnTo>
                  <a:pt x="60046" y="846608"/>
                </a:lnTo>
                <a:lnTo>
                  <a:pt x="78629" y="848948"/>
                </a:lnTo>
                <a:lnTo>
                  <a:pt x="171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984" y="988518"/>
            <a:ext cx="120014" cy="942340"/>
          </a:xfrm>
          <a:custGeom>
            <a:avLst/>
            <a:gdLst/>
            <a:ahLst/>
            <a:cxnLst/>
            <a:rect l="l" t="t" r="r" b="b"/>
            <a:pathLst>
              <a:path w="120015" h="942339">
                <a:moveTo>
                  <a:pt x="119840" y="0"/>
                </a:moveTo>
                <a:lnTo>
                  <a:pt x="17118" y="942057"/>
                </a:lnTo>
                <a:lnTo>
                  <a:pt x="0" y="942057"/>
                </a:lnTo>
                <a:lnTo>
                  <a:pt x="0" y="924813"/>
                </a:lnTo>
                <a:lnTo>
                  <a:pt x="102727" y="0"/>
                </a:lnTo>
                <a:lnTo>
                  <a:pt x="119840" y="0"/>
                </a:lnTo>
                <a:close/>
              </a:path>
            </a:pathLst>
          </a:custGeom>
          <a:ln w="171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625" y="1827566"/>
            <a:ext cx="137160" cy="154940"/>
          </a:xfrm>
          <a:custGeom>
            <a:avLst/>
            <a:gdLst/>
            <a:ahLst/>
            <a:cxnLst/>
            <a:rect l="l" t="t" r="r" b="b"/>
            <a:pathLst>
              <a:path w="137159" h="154939">
                <a:moveTo>
                  <a:pt x="136956" y="17243"/>
                </a:moveTo>
                <a:lnTo>
                  <a:pt x="51359" y="154513"/>
                </a:lnTo>
                <a:lnTo>
                  <a:pt x="0" y="0"/>
                </a:lnTo>
                <a:lnTo>
                  <a:pt x="136956" y="17243"/>
                </a:lnTo>
                <a:close/>
              </a:path>
            </a:pathLst>
          </a:custGeom>
          <a:ln w="17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9052" y="583515"/>
            <a:ext cx="411480" cy="410845"/>
          </a:xfrm>
          <a:custGeom>
            <a:avLst/>
            <a:gdLst/>
            <a:ahLst/>
            <a:cxnLst/>
            <a:rect l="l" t="t" r="r" b="b"/>
            <a:pathLst>
              <a:path w="411480" h="410844">
                <a:moveTo>
                  <a:pt x="239727" y="0"/>
                </a:moveTo>
                <a:lnTo>
                  <a:pt x="154158" y="0"/>
                </a:lnTo>
                <a:lnTo>
                  <a:pt x="85568" y="34260"/>
                </a:lnTo>
                <a:lnTo>
                  <a:pt x="34182" y="85765"/>
                </a:lnTo>
                <a:lnTo>
                  <a:pt x="17204" y="119572"/>
                </a:lnTo>
                <a:lnTo>
                  <a:pt x="0" y="171076"/>
                </a:lnTo>
                <a:lnTo>
                  <a:pt x="0" y="256842"/>
                </a:lnTo>
                <a:lnTo>
                  <a:pt x="17204" y="291102"/>
                </a:lnTo>
                <a:lnTo>
                  <a:pt x="34182" y="325363"/>
                </a:lnTo>
                <a:lnTo>
                  <a:pt x="51386" y="359851"/>
                </a:lnTo>
                <a:lnTo>
                  <a:pt x="154158" y="410675"/>
                </a:lnTo>
                <a:lnTo>
                  <a:pt x="239727" y="410675"/>
                </a:lnTo>
                <a:lnTo>
                  <a:pt x="342499" y="359851"/>
                </a:lnTo>
                <a:lnTo>
                  <a:pt x="376681" y="325363"/>
                </a:lnTo>
                <a:lnTo>
                  <a:pt x="393885" y="291102"/>
                </a:lnTo>
                <a:lnTo>
                  <a:pt x="410863" y="256842"/>
                </a:lnTo>
                <a:lnTo>
                  <a:pt x="410863" y="171076"/>
                </a:lnTo>
                <a:lnTo>
                  <a:pt x="393885" y="119572"/>
                </a:lnTo>
                <a:lnTo>
                  <a:pt x="376681" y="85765"/>
                </a:lnTo>
                <a:lnTo>
                  <a:pt x="342499" y="68521"/>
                </a:lnTo>
                <a:lnTo>
                  <a:pt x="308091" y="34260"/>
                </a:lnTo>
                <a:lnTo>
                  <a:pt x="239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90370" y="594860"/>
            <a:ext cx="411480" cy="410845"/>
          </a:xfrm>
          <a:custGeom>
            <a:avLst/>
            <a:gdLst/>
            <a:ahLst/>
            <a:cxnLst/>
            <a:rect l="l" t="t" r="r" b="b"/>
            <a:pathLst>
              <a:path w="411480" h="410844">
                <a:moveTo>
                  <a:pt x="205544" y="0"/>
                </a:moveTo>
                <a:lnTo>
                  <a:pt x="154158" y="0"/>
                </a:lnTo>
                <a:lnTo>
                  <a:pt x="119976" y="17243"/>
                </a:lnTo>
                <a:lnTo>
                  <a:pt x="85568" y="34260"/>
                </a:lnTo>
                <a:lnTo>
                  <a:pt x="51386" y="68521"/>
                </a:lnTo>
                <a:lnTo>
                  <a:pt x="34182" y="85765"/>
                </a:lnTo>
                <a:lnTo>
                  <a:pt x="17204" y="119572"/>
                </a:lnTo>
                <a:lnTo>
                  <a:pt x="0" y="171076"/>
                </a:lnTo>
                <a:lnTo>
                  <a:pt x="0" y="205337"/>
                </a:lnTo>
                <a:lnTo>
                  <a:pt x="0" y="256842"/>
                </a:lnTo>
                <a:lnTo>
                  <a:pt x="17204" y="291102"/>
                </a:lnTo>
                <a:lnTo>
                  <a:pt x="34182" y="325363"/>
                </a:lnTo>
                <a:lnTo>
                  <a:pt x="51386" y="359851"/>
                </a:lnTo>
                <a:lnTo>
                  <a:pt x="85568" y="376868"/>
                </a:lnTo>
                <a:lnTo>
                  <a:pt x="119976" y="393658"/>
                </a:lnTo>
                <a:lnTo>
                  <a:pt x="154158" y="410675"/>
                </a:lnTo>
                <a:lnTo>
                  <a:pt x="205544" y="410675"/>
                </a:lnTo>
                <a:lnTo>
                  <a:pt x="239727" y="410675"/>
                </a:lnTo>
                <a:lnTo>
                  <a:pt x="273909" y="393658"/>
                </a:lnTo>
                <a:lnTo>
                  <a:pt x="342499" y="359851"/>
                </a:lnTo>
                <a:lnTo>
                  <a:pt x="376681" y="325363"/>
                </a:lnTo>
                <a:lnTo>
                  <a:pt x="393885" y="291102"/>
                </a:lnTo>
                <a:lnTo>
                  <a:pt x="410863" y="256842"/>
                </a:lnTo>
                <a:lnTo>
                  <a:pt x="410863" y="205337"/>
                </a:lnTo>
                <a:lnTo>
                  <a:pt x="410863" y="171076"/>
                </a:lnTo>
                <a:lnTo>
                  <a:pt x="393885" y="119572"/>
                </a:lnTo>
                <a:lnTo>
                  <a:pt x="376681" y="85765"/>
                </a:lnTo>
                <a:lnTo>
                  <a:pt x="342499" y="68521"/>
                </a:lnTo>
                <a:lnTo>
                  <a:pt x="308091" y="34260"/>
                </a:lnTo>
                <a:lnTo>
                  <a:pt x="273909" y="17243"/>
                </a:lnTo>
                <a:lnTo>
                  <a:pt x="239727" y="0"/>
                </a:lnTo>
                <a:lnTo>
                  <a:pt x="205544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13168" y="253908"/>
            <a:ext cx="514023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4400" spc="-5" dirty="0" smtClean="0"/>
              <a:t>Панель властивостей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38324" y="583515"/>
            <a:ext cx="411480" cy="410845"/>
          </a:xfrm>
          <a:custGeom>
            <a:avLst/>
            <a:gdLst/>
            <a:ahLst/>
            <a:cxnLst/>
            <a:rect l="l" t="t" r="r" b="b"/>
            <a:pathLst>
              <a:path w="411480" h="410844">
                <a:moveTo>
                  <a:pt x="239681" y="0"/>
                </a:moveTo>
                <a:lnTo>
                  <a:pt x="154068" y="0"/>
                </a:lnTo>
                <a:lnTo>
                  <a:pt x="85590" y="34260"/>
                </a:lnTo>
                <a:lnTo>
                  <a:pt x="34249" y="85765"/>
                </a:lnTo>
                <a:lnTo>
                  <a:pt x="17113" y="119572"/>
                </a:lnTo>
                <a:lnTo>
                  <a:pt x="0" y="171076"/>
                </a:lnTo>
                <a:lnTo>
                  <a:pt x="0" y="256842"/>
                </a:lnTo>
                <a:lnTo>
                  <a:pt x="34249" y="325363"/>
                </a:lnTo>
                <a:lnTo>
                  <a:pt x="51363" y="359851"/>
                </a:lnTo>
                <a:lnTo>
                  <a:pt x="154068" y="410675"/>
                </a:lnTo>
                <a:lnTo>
                  <a:pt x="239681" y="410675"/>
                </a:lnTo>
                <a:lnTo>
                  <a:pt x="342386" y="359851"/>
                </a:lnTo>
                <a:lnTo>
                  <a:pt x="376636" y="325363"/>
                </a:lnTo>
                <a:lnTo>
                  <a:pt x="393749" y="291102"/>
                </a:lnTo>
                <a:lnTo>
                  <a:pt x="393749" y="256842"/>
                </a:lnTo>
                <a:lnTo>
                  <a:pt x="410863" y="205337"/>
                </a:lnTo>
                <a:lnTo>
                  <a:pt x="393749" y="171076"/>
                </a:lnTo>
                <a:lnTo>
                  <a:pt x="393749" y="119572"/>
                </a:lnTo>
                <a:lnTo>
                  <a:pt x="376636" y="85765"/>
                </a:lnTo>
                <a:lnTo>
                  <a:pt x="342386" y="68521"/>
                </a:lnTo>
                <a:lnTo>
                  <a:pt x="308159" y="34260"/>
                </a:lnTo>
                <a:lnTo>
                  <a:pt x="2396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9643" y="594860"/>
            <a:ext cx="411480" cy="410845"/>
          </a:xfrm>
          <a:custGeom>
            <a:avLst/>
            <a:gdLst/>
            <a:ahLst/>
            <a:cxnLst/>
            <a:rect l="l" t="t" r="r" b="b"/>
            <a:pathLst>
              <a:path w="411480" h="410844">
                <a:moveTo>
                  <a:pt x="205431" y="0"/>
                </a:moveTo>
                <a:lnTo>
                  <a:pt x="154090" y="0"/>
                </a:lnTo>
                <a:lnTo>
                  <a:pt x="119840" y="17243"/>
                </a:lnTo>
                <a:lnTo>
                  <a:pt x="85613" y="34260"/>
                </a:lnTo>
                <a:lnTo>
                  <a:pt x="51363" y="68521"/>
                </a:lnTo>
                <a:lnTo>
                  <a:pt x="34249" y="85765"/>
                </a:lnTo>
                <a:lnTo>
                  <a:pt x="17113" y="119572"/>
                </a:lnTo>
                <a:lnTo>
                  <a:pt x="0" y="171076"/>
                </a:lnTo>
                <a:lnTo>
                  <a:pt x="0" y="205337"/>
                </a:lnTo>
                <a:lnTo>
                  <a:pt x="0" y="256842"/>
                </a:lnTo>
                <a:lnTo>
                  <a:pt x="17113" y="291102"/>
                </a:lnTo>
                <a:lnTo>
                  <a:pt x="34249" y="325363"/>
                </a:lnTo>
                <a:lnTo>
                  <a:pt x="51363" y="359851"/>
                </a:lnTo>
                <a:lnTo>
                  <a:pt x="85613" y="376868"/>
                </a:lnTo>
                <a:lnTo>
                  <a:pt x="119840" y="393658"/>
                </a:lnTo>
                <a:lnTo>
                  <a:pt x="154090" y="410675"/>
                </a:lnTo>
                <a:lnTo>
                  <a:pt x="205431" y="410675"/>
                </a:lnTo>
                <a:lnTo>
                  <a:pt x="239681" y="410675"/>
                </a:lnTo>
                <a:lnTo>
                  <a:pt x="273909" y="393658"/>
                </a:lnTo>
                <a:lnTo>
                  <a:pt x="308159" y="376868"/>
                </a:lnTo>
                <a:lnTo>
                  <a:pt x="342386" y="359851"/>
                </a:lnTo>
                <a:lnTo>
                  <a:pt x="376636" y="325363"/>
                </a:lnTo>
                <a:lnTo>
                  <a:pt x="393749" y="291102"/>
                </a:lnTo>
                <a:lnTo>
                  <a:pt x="393749" y="256842"/>
                </a:lnTo>
                <a:lnTo>
                  <a:pt x="410886" y="205337"/>
                </a:lnTo>
                <a:lnTo>
                  <a:pt x="393749" y="171076"/>
                </a:lnTo>
                <a:lnTo>
                  <a:pt x="393749" y="119572"/>
                </a:lnTo>
                <a:lnTo>
                  <a:pt x="376636" y="85765"/>
                </a:lnTo>
                <a:lnTo>
                  <a:pt x="342386" y="68521"/>
                </a:lnTo>
                <a:lnTo>
                  <a:pt x="308159" y="34260"/>
                </a:lnTo>
                <a:lnTo>
                  <a:pt x="273909" y="17243"/>
                </a:lnTo>
                <a:lnTo>
                  <a:pt x="239681" y="0"/>
                </a:lnTo>
                <a:lnTo>
                  <a:pt x="205431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94102" y="673451"/>
            <a:ext cx="1301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2848" y="937467"/>
            <a:ext cx="427990" cy="1045210"/>
          </a:xfrm>
          <a:custGeom>
            <a:avLst/>
            <a:gdLst/>
            <a:ahLst/>
            <a:cxnLst/>
            <a:rect l="l" t="t" r="r" b="b"/>
            <a:pathLst>
              <a:path w="427990" h="1045210">
                <a:moveTo>
                  <a:pt x="0" y="890098"/>
                </a:moveTo>
                <a:lnTo>
                  <a:pt x="0" y="1044612"/>
                </a:lnTo>
                <a:lnTo>
                  <a:pt x="59920" y="993107"/>
                </a:lnTo>
                <a:lnTo>
                  <a:pt x="17136" y="993107"/>
                </a:lnTo>
                <a:lnTo>
                  <a:pt x="50024" y="911598"/>
                </a:lnTo>
                <a:lnTo>
                  <a:pt x="0" y="890098"/>
                </a:lnTo>
                <a:close/>
              </a:path>
              <a:path w="427990" h="1045210">
                <a:moveTo>
                  <a:pt x="50024" y="911598"/>
                </a:moveTo>
                <a:lnTo>
                  <a:pt x="17136" y="993107"/>
                </a:lnTo>
                <a:lnTo>
                  <a:pt x="34249" y="993107"/>
                </a:lnTo>
                <a:lnTo>
                  <a:pt x="64609" y="917866"/>
                </a:lnTo>
                <a:lnTo>
                  <a:pt x="50024" y="911598"/>
                </a:lnTo>
                <a:close/>
              </a:path>
              <a:path w="427990" h="1045210">
                <a:moveTo>
                  <a:pt x="64609" y="917866"/>
                </a:moveTo>
                <a:lnTo>
                  <a:pt x="34249" y="993107"/>
                </a:lnTo>
                <a:lnTo>
                  <a:pt x="59920" y="993107"/>
                </a:lnTo>
                <a:lnTo>
                  <a:pt x="119840" y="941603"/>
                </a:lnTo>
                <a:lnTo>
                  <a:pt x="64609" y="917866"/>
                </a:lnTo>
                <a:close/>
              </a:path>
              <a:path w="427990" h="1045210">
                <a:moveTo>
                  <a:pt x="427999" y="0"/>
                </a:moveTo>
                <a:lnTo>
                  <a:pt x="410886" y="0"/>
                </a:lnTo>
                <a:lnTo>
                  <a:pt x="410886" y="17243"/>
                </a:lnTo>
                <a:lnTo>
                  <a:pt x="50024" y="911598"/>
                </a:lnTo>
                <a:lnTo>
                  <a:pt x="64609" y="917866"/>
                </a:lnTo>
                <a:lnTo>
                  <a:pt x="427999" y="17243"/>
                </a:lnTo>
                <a:lnTo>
                  <a:pt x="427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984" y="937467"/>
            <a:ext cx="411480" cy="993140"/>
          </a:xfrm>
          <a:custGeom>
            <a:avLst/>
            <a:gdLst/>
            <a:ahLst/>
            <a:cxnLst/>
            <a:rect l="l" t="t" r="r" b="b"/>
            <a:pathLst>
              <a:path w="411480" h="993139">
                <a:moveTo>
                  <a:pt x="410863" y="17243"/>
                </a:moveTo>
                <a:lnTo>
                  <a:pt x="17113" y="993107"/>
                </a:lnTo>
                <a:lnTo>
                  <a:pt x="0" y="993107"/>
                </a:lnTo>
                <a:lnTo>
                  <a:pt x="393749" y="17243"/>
                </a:lnTo>
                <a:lnTo>
                  <a:pt x="393749" y="0"/>
                </a:lnTo>
                <a:lnTo>
                  <a:pt x="410863" y="0"/>
                </a:lnTo>
                <a:lnTo>
                  <a:pt x="410863" y="17243"/>
                </a:lnTo>
                <a:close/>
              </a:path>
            </a:pathLst>
          </a:custGeom>
          <a:ln w="171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2848" y="1827566"/>
            <a:ext cx="120014" cy="154940"/>
          </a:xfrm>
          <a:custGeom>
            <a:avLst/>
            <a:gdLst/>
            <a:ahLst/>
            <a:cxnLst/>
            <a:rect l="l" t="t" r="r" b="b"/>
            <a:pathLst>
              <a:path w="120015" h="154939">
                <a:moveTo>
                  <a:pt x="119840" y="51504"/>
                </a:moveTo>
                <a:lnTo>
                  <a:pt x="0" y="154513"/>
                </a:lnTo>
                <a:lnTo>
                  <a:pt x="0" y="0"/>
                </a:lnTo>
                <a:lnTo>
                  <a:pt x="119840" y="51504"/>
                </a:lnTo>
                <a:close/>
              </a:path>
            </a:pathLst>
          </a:custGeom>
          <a:ln w="17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0233" y="566271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256795" y="394112"/>
                </a:moveTo>
                <a:lnTo>
                  <a:pt x="171204" y="394112"/>
                </a:lnTo>
                <a:lnTo>
                  <a:pt x="205431" y="410902"/>
                </a:lnTo>
                <a:lnTo>
                  <a:pt x="256795" y="394112"/>
                </a:lnTo>
                <a:close/>
              </a:path>
              <a:path w="411480" h="411480">
                <a:moveTo>
                  <a:pt x="256795" y="0"/>
                </a:moveTo>
                <a:lnTo>
                  <a:pt x="171204" y="0"/>
                </a:lnTo>
                <a:lnTo>
                  <a:pt x="119840" y="17243"/>
                </a:lnTo>
                <a:lnTo>
                  <a:pt x="85590" y="34487"/>
                </a:lnTo>
                <a:lnTo>
                  <a:pt x="34227" y="85765"/>
                </a:lnTo>
                <a:lnTo>
                  <a:pt x="17113" y="120252"/>
                </a:lnTo>
                <a:lnTo>
                  <a:pt x="0" y="154059"/>
                </a:lnTo>
                <a:lnTo>
                  <a:pt x="0" y="239825"/>
                </a:lnTo>
                <a:lnTo>
                  <a:pt x="34227" y="308346"/>
                </a:lnTo>
                <a:lnTo>
                  <a:pt x="68477" y="342607"/>
                </a:lnTo>
                <a:lnTo>
                  <a:pt x="85590" y="377095"/>
                </a:lnTo>
                <a:lnTo>
                  <a:pt x="119840" y="394112"/>
                </a:lnTo>
                <a:lnTo>
                  <a:pt x="291022" y="394112"/>
                </a:lnTo>
                <a:lnTo>
                  <a:pt x="325272" y="377095"/>
                </a:lnTo>
                <a:lnTo>
                  <a:pt x="359500" y="342607"/>
                </a:lnTo>
                <a:lnTo>
                  <a:pt x="410863" y="239825"/>
                </a:lnTo>
                <a:lnTo>
                  <a:pt x="410863" y="154059"/>
                </a:lnTo>
                <a:lnTo>
                  <a:pt x="393749" y="120252"/>
                </a:lnTo>
                <a:lnTo>
                  <a:pt x="376636" y="85765"/>
                </a:lnTo>
                <a:lnTo>
                  <a:pt x="359500" y="51504"/>
                </a:lnTo>
                <a:lnTo>
                  <a:pt x="256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1552" y="577616"/>
            <a:ext cx="411480" cy="411480"/>
          </a:xfrm>
          <a:custGeom>
            <a:avLst/>
            <a:gdLst/>
            <a:ahLst/>
            <a:cxnLst/>
            <a:rect l="l" t="t" r="r" b="b"/>
            <a:pathLst>
              <a:path w="411480" h="411480">
                <a:moveTo>
                  <a:pt x="205431" y="0"/>
                </a:moveTo>
                <a:lnTo>
                  <a:pt x="171204" y="0"/>
                </a:lnTo>
                <a:lnTo>
                  <a:pt x="119840" y="17243"/>
                </a:lnTo>
                <a:lnTo>
                  <a:pt x="85590" y="34487"/>
                </a:lnTo>
                <a:lnTo>
                  <a:pt x="68477" y="51504"/>
                </a:lnTo>
                <a:lnTo>
                  <a:pt x="34249" y="85765"/>
                </a:lnTo>
                <a:lnTo>
                  <a:pt x="17113" y="120252"/>
                </a:lnTo>
                <a:lnTo>
                  <a:pt x="0" y="154059"/>
                </a:lnTo>
                <a:lnTo>
                  <a:pt x="0" y="205337"/>
                </a:lnTo>
                <a:lnTo>
                  <a:pt x="0" y="239825"/>
                </a:lnTo>
                <a:lnTo>
                  <a:pt x="17113" y="274085"/>
                </a:lnTo>
                <a:lnTo>
                  <a:pt x="34249" y="308346"/>
                </a:lnTo>
                <a:lnTo>
                  <a:pt x="68477" y="342607"/>
                </a:lnTo>
                <a:lnTo>
                  <a:pt x="85590" y="377095"/>
                </a:lnTo>
                <a:lnTo>
                  <a:pt x="119840" y="394112"/>
                </a:lnTo>
                <a:lnTo>
                  <a:pt x="171204" y="394112"/>
                </a:lnTo>
                <a:lnTo>
                  <a:pt x="205431" y="410902"/>
                </a:lnTo>
                <a:lnTo>
                  <a:pt x="256795" y="394112"/>
                </a:lnTo>
                <a:lnTo>
                  <a:pt x="291045" y="394112"/>
                </a:lnTo>
                <a:lnTo>
                  <a:pt x="325272" y="377095"/>
                </a:lnTo>
                <a:lnTo>
                  <a:pt x="359522" y="342607"/>
                </a:lnTo>
                <a:lnTo>
                  <a:pt x="376636" y="308346"/>
                </a:lnTo>
                <a:lnTo>
                  <a:pt x="393749" y="274085"/>
                </a:lnTo>
                <a:lnTo>
                  <a:pt x="410863" y="239825"/>
                </a:lnTo>
                <a:lnTo>
                  <a:pt x="410863" y="205337"/>
                </a:lnTo>
                <a:lnTo>
                  <a:pt x="410863" y="154059"/>
                </a:lnTo>
                <a:lnTo>
                  <a:pt x="393749" y="120252"/>
                </a:lnTo>
                <a:lnTo>
                  <a:pt x="376636" y="85765"/>
                </a:lnTo>
                <a:lnTo>
                  <a:pt x="359522" y="51504"/>
                </a:lnTo>
                <a:lnTo>
                  <a:pt x="325272" y="34487"/>
                </a:lnTo>
                <a:lnTo>
                  <a:pt x="291045" y="17243"/>
                </a:lnTo>
                <a:lnTo>
                  <a:pt x="256795" y="0"/>
                </a:lnTo>
                <a:lnTo>
                  <a:pt x="205431" y="0"/>
                </a:lnTo>
              </a:path>
            </a:pathLst>
          </a:custGeom>
          <a:ln w="17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15852" y="673451"/>
            <a:ext cx="130175" cy="23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5" dirty="0">
                <a:latin typeface="Arial"/>
                <a:cs typeface="Arial"/>
              </a:rPr>
              <a:t>3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03734" y="937467"/>
            <a:ext cx="633730" cy="1045210"/>
          </a:xfrm>
          <a:custGeom>
            <a:avLst/>
            <a:gdLst/>
            <a:ahLst/>
            <a:cxnLst/>
            <a:rect l="l" t="t" r="r" b="b"/>
            <a:pathLst>
              <a:path w="633730" h="1045210">
                <a:moveTo>
                  <a:pt x="17113" y="890098"/>
                </a:moveTo>
                <a:lnTo>
                  <a:pt x="0" y="1044612"/>
                </a:lnTo>
                <a:lnTo>
                  <a:pt x="82245" y="993107"/>
                </a:lnTo>
                <a:lnTo>
                  <a:pt x="34227" y="993107"/>
                </a:lnTo>
                <a:lnTo>
                  <a:pt x="75641" y="923674"/>
                </a:lnTo>
                <a:lnTo>
                  <a:pt x="17113" y="890098"/>
                </a:lnTo>
                <a:close/>
              </a:path>
              <a:path w="633730" h="1045210">
                <a:moveTo>
                  <a:pt x="75641" y="923674"/>
                </a:moveTo>
                <a:lnTo>
                  <a:pt x="34227" y="993107"/>
                </a:lnTo>
                <a:lnTo>
                  <a:pt x="51340" y="993107"/>
                </a:lnTo>
                <a:lnTo>
                  <a:pt x="88392" y="930988"/>
                </a:lnTo>
                <a:lnTo>
                  <a:pt x="75641" y="923674"/>
                </a:lnTo>
                <a:close/>
              </a:path>
              <a:path w="633730" h="1045210">
                <a:moveTo>
                  <a:pt x="88392" y="930988"/>
                </a:moveTo>
                <a:lnTo>
                  <a:pt x="51340" y="993107"/>
                </a:lnTo>
                <a:lnTo>
                  <a:pt x="82245" y="993107"/>
                </a:lnTo>
                <a:lnTo>
                  <a:pt x="136954" y="958847"/>
                </a:lnTo>
                <a:lnTo>
                  <a:pt x="88392" y="930988"/>
                </a:lnTo>
                <a:close/>
              </a:path>
              <a:path w="633730" h="1045210">
                <a:moveTo>
                  <a:pt x="633409" y="0"/>
                </a:moveTo>
                <a:lnTo>
                  <a:pt x="616295" y="0"/>
                </a:lnTo>
                <a:lnTo>
                  <a:pt x="616295" y="17243"/>
                </a:lnTo>
                <a:lnTo>
                  <a:pt x="75641" y="923674"/>
                </a:lnTo>
                <a:lnTo>
                  <a:pt x="88392" y="930988"/>
                </a:lnTo>
                <a:lnTo>
                  <a:pt x="633409" y="17243"/>
                </a:lnTo>
                <a:lnTo>
                  <a:pt x="633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37961" y="937467"/>
            <a:ext cx="599440" cy="993140"/>
          </a:xfrm>
          <a:custGeom>
            <a:avLst/>
            <a:gdLst/>
            <a:ahLst/>
            <a:cxnLst/>
            <a:rect l="l" t="t" r="r" b="b"/>
            <a:pathLst>
              <a:path w="599439" h="993139">
                <a:moveTo>
                  <a:pt x="599181" y="17243"/>
                </a:moveTo>
                <a:lnTo>
                  <a:pt x="17113" y="993107"/>
                </a:lnTo>
                <a:lnTo>
                  <a:pt x="0" y="993107"/>
                </a:lnTo>
                <a:lnTo>
                  <a:pt x="582068" y="17243"/>
                </a:lnTo>
                <a:lnTo>
                  <a:pt x="582068" y="0"/>
                </a:lnTo>
                <a:lnTo>
                  <a:pt x="599181" y="0"/>
                </a:lnTo>
                <a:lnTo>
                  <a:pt x="599181" y="17243"/>
                </a:lnTo>
                <a:close/>
              </a:path>
            </a:pathLst>
          </a:custGeom>
          <a:ln w="17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3734" y="1827566"/>
            <a:ext cx="137160" cy="154940"/>
          </a:xfrm>
          <a:custGeom>
            <a:avLst/>
            <a:gdLst/>
            <a:ahLst/>
            <a:cxnLst/>
            <a:rect l="l" t="t" r="r" b="b"/>
            <a:pathLst>
              <a:path w="137159" h="154939">
                <a:moveTo>
                  <a:pt x="136954" y="68748"/>
                </a:moveTo>
                <a:lnTo>
                  <a:pt x="0" y="154513"/>
                </a:lnTo>
                <a:lnTo>
                  <a:pt x="17113" y="0"/>
                </a:lnTo>
                <a:lnTo>
                  <a:pt x="136954" y="68748"/>
                </a:lnTo>
                <a:close/>
              </a:path>
            </a:pathLst>
          </a:custGeom>
          <a:ln w="17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0029" y="937467"/>
            <a:ext cx="839469" cy="1045210"/>
          </a:xfrm>
          <a:custGeom>
            <a:avLst/>
            <a:gdLst/>
            <a:ahLst/>
            <a:cxnLst/>
            <a:rect l="l" t="t" r="r" b="b"/>
            <a:pathLst>
              <a:path w="839469" h="1045210">
                <a:moveTo>
                  <a:pt x="34249" y="890098"/>
                </a:moveTo>
                <a:lnTo>
                  <a:pt x="0" y="1044612"/>
                </a:lnTo>
                <a:lnTo>
                  <a:pt x="68703" y="1010124"/>
                </a:lnTo>
                <a:lnTo>
                  <a:pt x="34249" y="1010124"/>
                </a:lnTo>
                <a:lnTo>
                  <a:pt x="34249" y="993107"/>
                </a:lnTo>
                <a:lnTo>
                  <a:pt x="83909" y="931568"/>
                </a:lnTo>
                <a:lnTo>
                  <a:pt x="34249" y="890098"/>
                </a:lnTo>
                <a:close/>
              </a:path>
              <a:path w="839469" h="1045210">
                <a:moveTo>
                  <a:pt x="83909" y="931568"/>
                </a:moveTo>
                <a:lnTo>
                  <a:pt x="34249" y="993107"/>
                </a:lnTo>
                <a:lnTo>
                  <a:pt x="34249" y="1010124"/>
                </a:lnTo>
                <a:lnTo>
                  <a:pt x="51363" y="1010124"/>
                </a:lnTo>
                <a:lnTo>
                  <a:pt x="101815" y="946520"/>
                </a:lnTo>
                <a:lnTo>
                  <a:pt x="83909" y="931568"/>
                </a:lnTo>
                <a:close/>
              </a:path>
              <a:path w="839469" h="1045210">
                <a:moveTo>
                  <a:pt x="101815" y="946520"/>
                </a:moveTo>
                <a:lnTo>
                  <a:pt x="51363" y="1010124"/>
                </a:lnTo>
                <a:lnTo>
                  <a:pt x="68703" y="1010124"/>
                </a:lnTo>
                <a:lnTo>
                  <a:pt x="136954" y="975864"/>
                </a:lnTo>
                <a:lnTo>
                  <a:pt x="101815" y="946520"/>
                </a:lnTo>
                <a:close/>
              </a:path>
              <a:path w="839469" h="1045210">
                <a:moveTo>
                  <a:pt x="838931" y="0"/>
                </a:moveTo>
                <a:lnTo>
                  <a:pt x="821727" y="0"/>
                </a:lnTo>
                <a:lnTo>
                  <a:pt x="821727" y="17243"/>
                </a:lnTo>
                <a:lnTo>
                  <a:pt x="83909" y="931568"/>
                </a:lnTo>
                <a:lnTo>
                  <a:pt x="101815" y="946520"/>
                </a:lnTo>
                <a:lnTo>
                  <a:pt x="838931" y="17243"/>
                </a:lnTo>
                <a:lnTo>
                  <a:pt x="838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54279" y="937467"/>
            <a:ext cx="805180" cy="1010285"/>
          </a:xfrm>
          <a:custGeom>
            <a:avLst/>
            <a:gdLst/>
            <a:ahLst/>
            <a:cxnLst/>
            <a:rect l="l" t="t" r="r" b="b"/>
            <a:pathLst>
              <a:path w="805180" h="1010285">
                <a:moveTo>
                  <a:pt x="804681" y="17243"/>
                </a:moveTo>
                <a:lnTo>
                  <a:pt x="17113" y="1010124"/>
                </a:lnTo>
                <a:lnTo>
                  <a:pt x="0" y="1010124"/>
                </a:lnTo>
                <a:lnTo>
                  <a:pt x="0" y="993107"/>
                </a:lnTo>
                <a:lnTo>
                  <a:pt x="787477" y="17243"/>
                </a:lnTo>
                <a:lnTo>
                  <a:pt x="787477" y="0"/>
                </a:lnTo>
                <a:lnTo>
                  <a:pt x="804681" y="0"/>
                </a:lnTo>
                <a:lnTo>
                  <a:pt x="804681" y="17243"/>
                </a:lnTo>
                <a:close/>
              </a:path>
            </a:pathLst>
          </a:custGeom>
          <a:ln w="171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20029" y="1827566"/>
            <a:ext cx="137160" cy="154940"/>
          </a:xfrm>
          <a:custGeom>
            <a:avLst/>
            <a:gdLst/>
            <a:ahLst/>
            <a:cxnLst/>
            <a:rect l="l" t="t" r="r" b="b"/>
            <a:pathLst>
              <a:path w="137160" h="154939">
                <a:moveTo>
                  <a:pt x="136954" y="85765"/>
                </a:moveTo>
                <a:lnTo>
                  <a:pt x="0" y="154513"/>
                </a:lnTo>
                <a:lnTo>
                  <a:pt x="34249" y="0"/>
                </a:lnTo>
                <a:lnTo>
                  <a:pt x="136954" y="85765"/>
                </a:lnTo>
                <a:close/>
              </a:path>
            </a:pathLst>
          </a:custGeom>
          <a:ln w="17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81117" y="1248155"/>
            <a:ext cx="3663315" cy="439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uk-UA" sz="1800" dirty="0" smtClean="0">
                <a:latin typeface="Calibri"/>
                <a:cs typeface="Calibri"/>
              </a:rPr>
              <a:t>Встановлення властивостей виконується або вибором наявних у списку варіантів, або введенням потрібних значень із клавіатури. Якщо поблизу імені властивості знаходиться значок +, це значить, що властивість включає інші властивості. Вони стають доступними після натискання на значок.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1,2 – </a:t>
            </a:r>
            <a:r>
              <a:rPr lang="uk-UA" sz="1800" dirty="0" smtClean="0">
                <a:latin typeface="Calibri"/>
                <a:cs typeface="Calibri"/>
              </a:rPr>
              <a:t>Тип сортування властивостей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 smtClean="0">
                <a:latin typeface="Calibri"/>
                <a:cs typeface="Calibri"/>
              </a:rPr>
              <a:t>(</a:t>
            </a:r>
            <a:r>
              <a:rPr lang="uk-UA" sz="1800" dirty="0" smtClean="0">
                <a:latin typeface="Calibri"/>
                <a:cs typeface="Calibri"/>
              </a:rPr>
              <a:t>за алфавітом</a:t>
            </a:r>
            <a:r>
              <a:rPr sz="1800" spc="-5" dirty="0" smtClean="0">
                <a:latin typeface="Calibri"/>
                <a:cs typeface="Calibri"/>
              </a:rPr>
              <a:t>, </a:t>
            </a:r>
            <a:r>
              <a:rPr lang="uk-UA" sz="1800" dirty="0" smtClean="0">
                <a:latin typeface="Calibri"/>
                <a:cs typeface="Calibri"/>
              </a:rPr>
              <a:t>за категоріями</a:t>
            </a:r>
            <a:r>
              <a:rPr sz="1800" spc="-15" dirty="0" smtClean="0"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228600" indent="-167640">
              <a:lnSpc>
                <a:spcPct val="100000"/>
              </a:lnSpc>
              <a:spcBef>
                <a:spcPts val="600"/>
              </a:spcBef>
              <a:buAutoNum type="arabicPlain" startAt="3"/>
              <a:tabLst>
                <a:tab pos="229235" algn="l"/>
              </a:tabLst>
            </a:pPr>
            <a:r>
              <a:rPr sz="1800" dirty="0">
                <a:latin typeface="Calibri"/>
                <a:cs typeface="Calibri"/>
              </a:rPr>
              <a:t>– </a:t>
            </a:r>
            <a:r>
              <a:rPr lang="uk-UA" sz="1800" dirty="0" smtClean="0">
                <a:latin typeface="Calibri"/>
                <a:cs typeface="Calibri"/>
              </a:rPr>
              <a:t>Властивості елементу керування</a:t>
            </a:r>
            <a:endParaRPr sz="1800" dirty="0">
              <a:latin typeface="Calibri"/>
              <a:cs typeface="Calibri"/>
            </a:endParaRPr>
          </a:p>
          <a:p>
            <a:pPr marL="228600" indent="-167640">
              <a:lnSpc>
                <a:spcPct val="100000"/>
              </a:lnSpc>
              <a:spcBef>
                <a:spcPts val="600"/>
              </a:spcBef>
              <a:buAutoNum type="arabicPlain" startAt="3"/>
              <a:tabLst>
                <a:tab pos="229235" algn="l"/>
              </a:tabLst>
            </a:pPr>
            <a:r>
              <a:rPr sz="1800" dirty="0">
                <a:latin typeface="Calibri"/>
                <a:cs typeface="Calibri"/>
              </a:rPr>
              <a:t>– </a:t>
            </a:r>
            <a:r>
              <a:rPr lang="uk-UA" sz="1800" dirty="0" smtClean="0">
                <a:latin typeface="Calibri"/>
                <a:cs typeface="Calibri"/>
              </a:rPr>
              <a:t>Подія, яка виникає на елементах керування.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9" name="object 20"/>
          <p:cNvSpPr txBox="1"/>
          <p:nvPr/>
        </p:nvSpPr>
        <p:spPr>
          <a:xfrm>
            <a:off x="2746311" y="681855"/>
            <a:ext cx="130175" cy="223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1450" spc="15" dirty="0">
                <a:latin typeface="Arial"/>
                <a:cs typeface="Arial"/>
              </a:rPr>
              <a:t>4</a:t>
            </a:r>
            <a:endParaRPr sz="14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362839"/>
            <a:ext cx="736536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Панель </a:t>
            </a:r>
            <a:r>
              <a:rPr spc="-65" dirty="0"/>
              <a:t>ToolBox </a:t>
            </a:r>
            <a:r>
              <a:rPr spc="5" dirty="0"/>
              <a:t>и </a:t>
            </a:r>
            <a:r>
              <a:rPr dirty="0"/>
              <a:t>Solution</a:t>
            </a:r>
            <a:r>
              <a:rPr spc="-80" dirty="0"/>
              <a:t> </a:t>
            </a:r>
            <a:r>
              <a:rPr spc="-10" dirty="0"/>
              <a:t>Explorer</a:t>
            </a:r>
          </a:p>
        </p:txBody>
      </p:sp>
      <p:sp>
        <p:nvSpPr>
          <p:cNvPr id="3" name="object 3"/>
          <p:cNvSpPr/>
          <p:nvPr/>
        </p:nvSpPr>
        <p:spPr>
          <a:xfrm>
            <a:off x="398348" y="2713621"/>
            <a:ext cx="2420493" cy="3824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1774" y="2713621"/>
            <a:ext cx="3312414" cy="305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9340" y="1155827"/>
            <a:ext cx="380619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2669" algn="l"/>
                <a:tab pos="2079625" algn="l"/>
                <a:tab pos="3467100" algn="l"/>
              </a:tabLst>
            </a:pPr>
            <a:r>
              <a:rPr sz="1800" b="1" spc="-10" dirty="0">
                <a:latin typeface="Calibri"/>
                <a:cs typeface="Calibri"/>
              </a:rPr>
              <a:t>Solution	Explorer	</a:t>
            </a:r>
            <a:r>
              <a:rPr lang="uk-UA" sz="1800" spc="-10" dirty="0" smtClean="0">
                <a:latin typeface="Calibri"/>
                <a:cs typeface="Calibri"/>
              </a:rPr>
              <a:t>відображає всі файли </a:t>
            </a:r>
            <a:r>
              <a:rPr lang="uk-UA" sz="1800" spc="-10" dirty="0" err="1" smtClean="0">
                <a:latin typeface="Calibri"/>
                <a:cs typeface="Calibri"/>
              </a:rPr>
              <a:t>проєкта</a:t>
            </a:r>
            <a:r>
              <a:rPr lang="uk-UA" sz="1800" spc="-10" dirty="0" smtClean="0">
                <a:latin typeface="Calibri"/>
                <a:cs typeface="Calibri"/>
              </a:rPr>
              <a:t> і використовуваний простір імен у розділі </a:t>
            </a:r>
            <a:r>
              <a:rPr lang="en-US" sz="1800" spc="-10" dirty="0" smtClean="0">
                <a:latin typeface="Calibri"/>
                <a:cs typeface="Calibri"/>
              </a:rPr>
              <a:t>References</a:t>
            </a:r>
            <a:r>
              <a:rPr lang="uk-UA" sz="1800" spc="-10" dirty="0" smtClean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5567" y="2514600"/>
            <a:ext cx="926592" cy="1289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1594" y="2537205"/>
            <a:ext cx="664210" cy="1026794"/>
          </a:xfrm>
          <a:custGeom>
            <a:avLst/>
            <a:gdLst/>
            <a:ahLst/>
            <a:cxnLst/>
            <a:rect l="l" t="t" r="r" b="b"/>
            <a:pathLst>
              <a:path w="664210" h="1026795">
                <a:moveTo>
                  <a:pt x="26289" y="843661"/>
                </a:moveTo>
                <a:lnTo>
                  <a:pt x="0" y="1026795"/>
                </a:lnTo>
                <a:lnTo>
                  <a:pt x="41980" y="1005205"/>
                </a:lnTo>
                <a:lnTo>
                  <a:pt x="36321" y="1005205"/>
                </a:lnTo>
                <a:lnTo>
                  <a:pt x="4318" y="984758"/>
                </a:lnTo>
                <a:lnTo>
                  <a:pt x="42136" y="925432"/>
                </a:lnTo>
                <a:lnTo>
                  <a:pt x="44577" y="863473"/>
                </a:lnTo>
                <a:lnTo>
                  <a:pt x="43362" y="856001"/>
                </a:lnTo>
                <a:lnTo>
                  <a:pt x="39528" y="849804"/>
                </a:lnTo>
                <a:lnTo>
                  <a:pt x="33647" y="845488"/>
                </a:lnTo>
                <a:lnTo>
                  <a:pt x="26289" y="843661"/>
                </a:lnTo>
                <a:close/>
              </a:path>
              <a:path w="664210" h="1026795">
                <a:moveTo>
                  <a:pt x="42136" y="925432"/>
                </a:moveTo>
                <a:lnTo>
                  <a:pt x="4318" y="984758"/>
                </a:lnTo>
                <a:lnTo>
                  <a:pt x="36321" y="1005205"/>
                </a:lnTo>
                <a:lnTo>
                  <a:pt x="42395" y="995680"/>
                </a:lnTo>
                <a:lnTo>
                  <a:pt x="39370" y="995680"/>
                </a:lnTo>
                <a:lnTo>
                  <a:pt x="11557" y="978027"/>
                </a:lnTo>
                <a:lnTo>
                  <a:pt x="40654" y="963054"/>
                </a:lnTo>
                <a:lnTo>
                  <a:pt x="42136" y="925432"/>
                </a:lnTo>
                <a:close/>
              </a:path>
              <a:path w="664210" h="1026795">
                <a:moveTo>
                  <a:pt x="136580" y="915380"/>
                </a:moveTo>
                <a:lnTo>
                  <a:pt x="129286" y="917448"/>
                </a:lnTo>
                <a:lnTo>
                  <a:pt x="74212" y="945786"/>
                </a:lnTo>
                <a:lnTo>
                  <a:pt x="36321" y="1005205"/>
                </a:lnTo>
                <a:lnTo>
                  <a:pt x="41980" y="1005205"/>
                </a:lnTo>
                <a:lnTo>
                  <a:pt x="146685" y="951357"/>
                </a:lnTo>
                <a:lnTo>
                  <a:pt x="152618" y="946634"/>
                </a:lnTo>
                <a:lnTo>
                  <a:pt x="156146" y="940244"/>
                </a:lnTo>
                <a:lnTo>
                  <a:pt x="157007" y="932997"/>
                </a:lnTo>
                <a:lnTo>
                  <a:pt x="154940" y="925703"/>
                </a:lnTo>
                <a:lnTo>
                  <a:pt x="150217" y="919769"/>
                </a:lnTo>
                <a:lnTo>
                  <a:pt x="143827" y="916241"/>
                </a:lnTo>
                <a:lnTo>
                  <a:pt x="136580" y="915380"/>
                </a:lnTo>
                <a:close/>
              </a:path>
              <a:path w="664210" h="1026795">
                <a:moveTo>
                  <a:pt x="40654" y="963054"/>
                </a:moveTo>
                <a:lnTo>
                  <a:pt x="11557" y="978027"/>
                </a:lnTo>
                <a:lnTo>
                  <a:pt x="39370" y="995680"/>
                </a:lnTo>
                <a:lnTo>
                  <a:pt x="40654" y="963054"/>
                </a:lnTo>
                <a:close/>
              </a:path>
              <a:path w="664210" h="1026795">
                <a:moveTo>
                  <a:pt x="74212" y="945786"/>
                </a:moveTo>
                <a:lnTo>
                  <a:pt x="40654" y="963054"/>
                </a:lnTo>
                <a:lnTo>
                  <a:pt x="39370" y="995680"/>
                </a:lnTo>
                <a:lnTo>
                  <a:pt x="42395" y="995680"/>
                </a:lnTo>
                <a:lnTo>
                  <a:pt x="74212" y="945786"/>
                </a:lnTo>
                <a:close/>
              </a:path>
              <a:path w="664210" h="1026795">
                <a:moveTo>
                  <a:pt x="632079" y="0"/>
                </a:moveTo>
                <a:lnTo>
                  <a:pt x="42136" y="925432"/>
                </a:lnTo>
                <a:lnTo>
                  <a:pt x="40654" y="963054"/>
                </a:lnTo>
                <a:lnTo>
                  <a:pt x="74212" y="945786"/>
                </a:lnTo>
                <a:lnTo>
                  <a:pt x="664210" y="20574"/>
                </a:lnTo>
                <a:lnTo>
                  <a:pt x="63207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541" y="1294510"/>
            <a:ext cx="348234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40" dirty="0">
                <a:latin typeface="Calibri"/>
                <a:cs typeface="Calibri"/>
              </a:rPr>
              <a:t>Toolbox </a:t>
            </a:r>
            <a:r>
              <a:rPr lang="en-US" sz="1800" dirty="0" smtClean="0">
                <a:latin typeface="Calibri"/>
                <a:cs typeface="Calibri"/>
              </a:rPr>
              <a:t>–</a:t>
            </a:r>
            <a:r>
              <a:rPr sz="1800" dirty="0" smtClean="0">
                <a:latin typeface="Calibri"/>
                <a:cs typeface="Calibri"/>
              </a:rPr>
              <a:t> </a:t>
            </a:r>
            <a:r>
              <a:rPr lang="uk-UA" sz="1800" dirty="0" smtClean="0">
                <a:latin typeface="Calibri"/>
                <a:cs typeface="Calibri"/>
              </a:rPr>
              <a:t>панель елементів. Тут перераховані готові компоненти, які можна додавати на форму.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2809" y="2087638"/>
            <a:ext cx="441959" cy="1880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8402" y="2109229"/>
            <a:ext cx="251460" cy="1621155"/>
          </a:xfrm>
          <a:custGeom>
            <a:avLst/>
            <a:gdLst/>
            <a:ahLst/>
            <a:cxnLst/>
            <a:rect l="l" t="t" r="r" b="b"/>
            <a:pathLst>
              <a:path w="251459" h="1621154">
                <a:moveTo>
                  <a:pt x="102457" y="1457452"/>
                </a:moveTo>
                <a:lnTo>
                  <a:pt x="95146" y="1457713"/>
                </a:lnTo>
                <a:lnTo>
                  <a:pt x="88265" y="1460881"/>
                </a:lnTo>
                <a:lnTo>
                  <a:pt x="83145" y="1466403"/>
                </a:lnTo>
                <a:lnTo>
                  <a:pt x="80645" y="1473247"/>
                </a:lnTo>
                <a:lnTo>
                  <a:pt x="80906" y="1480544"/>
                </a:lnTo>
                <a:lnTo>
                  <a:pt x="84074" y="1487424"/>
                </a:lnTo>
                <a:lnTo>
                  <a:pt x="180975" y="1621027"/>
                </a:lnTo>
                <a:lnTo>
                  <a:pt x="197336" y="1585214"/>
                </a:lnTo>
                <a:lnTo>
                  <a:pt x="158242" y="1585214"/>
                </a:lnTo>
                <a:lnTo>
                  <a:pt x="151221" y="1515055"/>
                </a:lnTo>
                <a:lnTo>
                  <a:pt x="114935" y="1465071"/>
                </a:lnTo>
                <a:lnTo>
                  <a:pt x="109339" y="1459952"/>
                </a:lnTo>
                <a:lnTo>
                  <a:pt x="102457" y="1457452"/>
                </a:lnTo>
                <a:close/>
              </a:path>
              <a:path w="251459" h="1621154">
                <a:moveTo>
                  <a:pt x="151221" y="1515055"/>
                </a:moveTo>
                <a:lnTo>
                  <a:pt x="158242" y="1585214"/>
                </a:lnTo>
                <a:lnTo>
                  <a:pt x="196215" y="1581403"/>
                </a:lnTo>
                <a:lnTo>
                  <a:pt x="195617" y="1575434"/>
                </a:lnTo>
                <a:lnTo>
                  <a:pt x="159893" y="1575434"/>
                </a:lnTo>
                <a:lnTo>
                  <a:pt x="173472" y="1545704"/>
                </a:lnTo>
                <a:lnTo>
                  <a:pt x="151221" y="1515055"/>
                </a:lnTo>
                <a:close/>
              </a:path>
              <a:path w="251459" h="1621154">
                <a:moveTo>
                  <a:pt x="232743" y="1443948"/>
                </a:moveTo>
                <a:lnTo>
                  <a:pt x="225520" y="1445148"/>
                </a:lnTo>
                <a:lnTo>
                  <a:pt x="219297" y="1448944"/>
                </a:lnTo>
                <a:lnTo>
                  <a:pt x="214884" y="1455039"/>
                </a:lnTo>
                <a:lnTo>
                  <a:pt x="189197" y="1511275"/>
                </a:lnTo>
                <a:lnTo>
                  <a:pt x="196215" y="1581403"/>
                </a:lnTo>
                <a:lnTo>
                  <a:pt x="158242" y="1585214"/>
                </a:lnTo>
                <a:lnTo>
                  <a:pt x="197336" y="1585214"/>
                </a:lnTo>
                <a:lnTo>
                  <a:pt x="249555" y="1470914"/>
                </a:lnTo>
                <a:lnTo>
                  <a:pt x="251247" y="1463571"/>
                </a:lnTo>
                <a:lnTo>
                  <a:pt x="250047" y="1456372"/>
                </a:lnTo>
                <a:lnTo>
                  <a:pt x="246251" y="1450125"/>
                </a:lnTo>
                <a:lnTo>
                  <a:pt x="240157" y="1445640"/>
                </a:lnTo>
                <a:lnTo>
                  <a:pt x="232743" y="1443948"/>
                </a:lnTo>
                <a:close/>
              </a:path>
              <a:path w="251459" h="1621154">
                <a:moveTo>
                  <a:pt x="173472" y="1545704"/>
                </a:moveTo>
                <a:lnTo>
                  <a:pt x="159893" y="1575434"/>
                </a:lnTo>
                <a:lnTo>
                  <a:pt x="192659" y="1572133"/>
                </a:lnTo>
                <a:lnTo>
                  <a:pt x="173472" y="1545704"/>
                </a:lnTo>
                <a:close/>
              </a:path>
              <a:path w="251459" h="1621154">
                <a:moveTo>
                  <a:pt x="189197" y="1511275"/>
                </a:moveTo>
                <a:lnTo>
                  <a:pt x="173472" y="1545704"/>
                </a:lnTo>
                <a:lnTo>
                  <a:pt x="192659" y="1572133"/>
                </a:lnTo>
                <a:lnTo>
                  <a:pt x="159893" y="1575434"/>
                </a:lnTo>
                <a:lnTo>
                  <a:pt x="195617" y="1575434"/>
                </a:lnTo>
                <a:lnTo>
                  <a:pt x="189197" y="1511275"/>
                </a:lnTo>
                <a:close/>
              </a:path>
              <a:path w="251459" h="1621154">
                <a:moveTo>
                  <a:pt x="37973" y="0"/>
                </a:moveTo>
                <a:lnTo>
                  <a:pt x="0" y="3810"/>
                </a:lnTo>
                <a:lnTo>
                  <a:pt x="151221" y="1515055"/>
                </a:lnTo>
                <a:lnTo>
                  <a:pt x="173472" y="1545704"/>
                </a:lnTo>
                <a:lnTo>
                  <a:pt x="189197" y="1511275"/>
                </a:lnTo>
                <a:lnTo>
                  <a:pt x="37973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476884"/>
            <a:ext cx="782065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Основні елементи керування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624457"/>
            <a:ext cx="3808729" cy="3985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600" spc="-15" dirty="0">
                <a:latin typeface="Calibri"/>
                <a:cs typeface="Calibri"/>
              </a:rPr>
              <a:t>Кнопка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</a:t>
            </a:r>
            <a:r>
              <a:rPr sz="260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button</a:t>
            </a:r>
            <a:r>
              <a:rPr sz="2600" spc="-15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356870" marR="1569085" indent="-34417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600" spc="-10" dirty="0" err="1" smtClean="0">
                <a:latin typeface="Calibri"/>
                <a:cs typeface="Calibri"/>
              </a:rPr>
              <a:t>Радіокнопка</a:t>
            </a:r>
            <a:r>
              <a:rPr sz="2600" spc="-10" dirty="0" smtClean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6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26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io</a:t>
            </a:r>
            <a:r>
              <a:rPr sz="26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2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2600" u="heavy" spc="-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600" u="heavy" spc="-3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600" u="heavy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2600" u="heavy" spc="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600" spc="-20" dirty="0" smtClean="0">
                <a:latin typeface="Calibri"/>
                <a:cs typeface="Calibri"/>
              </a:rPr>
              <a:t>Мітка</a:t>
            </a:r>
            <a:r>
              <a:rPr sz="2600" spc="-60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u="heavy" spc="-5" dirty="0">
                <a:solidFill>
                  <a:srgbClr val="0000FF"/>
                </a:solidFill>
                <a:latin typeface="Calibri"/>
                <a:cs typeface="Calibri"/>
                <a:hlinkClick r:id="rId4"/>
              </a:rPr>
              <a:t>Label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600" spc="-35" dirty="0" smtClean="0">
                <a:latin typeface="Calibri"/>
                <a:cs typeface="Calibri"/>
              </a:rPr>
              <a:t>Текстове поле</a:t>
            </a:r>
            <a:r>
              <a:rPr sz="2600" spc="-50" dirty="0" smtClean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(</a:t>
            </a:r>
            <a:r>
              <a:rPr sz="2600" u="heavy" spc="-4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TextBox</a:t>
            </a:r>
            <a:r>
              <a:rPr sz="2600" spc="-40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600" spc="-10" dirty="0" err="1">
                <a:latin typeface="Calibri"/>
                <a:cs typeface="Calibri"/>
              </a:rPr>
              <a:t>Чекбокс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 smtClean="0">
                <a:latin typeface="Calibri"/>
                <a:cs typeface="Calibri"/>
              </a:rPr>
              <a:t>(</a:t>
            </a:r>
            <a:r>
              <a:rPr lang="uk-UA" sz="2600" spc="-5" dirty="0" smtClean="0">
                <a:latin typeface="Calibri"/>
                <a:cs typeface="Calibri"/>
              </a:rPr>
              <a:t>прапорець</a:t>
            </a:r>
            <a:r>
              <a:rPr sz="2600" spc="-20" dirty="0" smtClean="0">
                <a:latin typeface="Calibri"/>
                <a:cs typeface="Calibri"/>
              </a:rPr>
              <a:t>)</a:t>
            </a:r>
            <a:r>
              <a:rPr sz="2600" spc="-55" dirty="0" smtClean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CheckBox</a:t>
            </a:r>
            <a:r>
              <a:rPr sz="2600" spc="-5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356870" marR="83185" indent="-34417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600" spc="-5" dirty="0" smtClean="0">
                <a:latin typeface="Calibri"/>
                <a:cs typeface="Calibri"/>
              </a:rPr>
              <a:t>Розширене текстове поле </a:t>
            </a:r>
            <a:r>
              <a:rPr sz="2600" spc="-30" dirty="0" smtClean="0">
                <a:latin typeface="Calibri"/>
                <a:cs typeface="Calibri"/>
              </a:rPr>
              <a:t>(</a:t>
            </a:r>
            <a:r>
              <a:rPr sz="2600" u="heavy" spc="-30" dirty="0" err="1" smtClean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RichTextBox</a:t>
            </a:r>
            <a:r>
              <a:rPr sz="2600" spc="-30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8207" y="1556766"/>
            <a:ext cx="1842642" cy="432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8207" y="2368930"/>
            <a:ext cx="1842642" cy="322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8207" y="2963633"/>
            <a:ext cx="1656207" cy="3933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15126" y="4214825"/>
            <a:ext cx="1944243" cy="410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8207" y="3436226"/>
            <a:ext cx="1944242" cy="5099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5126" y="5072049"/>
            <a:ext cx="1944243" cy="442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476884"/>
            <a:ext cx="782065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Основні елементи керування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46608" y="1579879"/>
            <a:ext cx="4128135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93725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800" spc="70" dirty="0" err="1" smtClean="0">
                <a:latin typeface="Calibri"/>
                <a:cs typeface="Calibri"/>
              </a:rPr>
              <a:t>Випадаючий</a:t>
            </a:r>
            <a:r>
              <a:rPr lang="uk-UA" sz="2800" spc="70" dirty="0" smtClean="0">
                <a:latin typeface="Calibri"/>
                <a:cs typeface="Calibri"/>
              </a:rPr>
              <a:t> список</a:t>
            </a:r>
            <a:r>
              <a:rPr sz="2800" spc="-5" dirty="0" smtClean="0">
                <a:latin typeface="Calibri"/>
                <a:cs typeface="Calibri"/>
              </a:rPr>
              <a:t> 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ComboBox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356870" marR="164465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800" spc="-5" dirty="0" smtClean="0">
                <a:latin typeface="Calibri"/>
                <a:cs typeface="Calibri"/>
              </a:rPr>
              <a:t>Список прапорців</a:t>
            </a:r>
            <a:r>
              <a:rPr sz="2800" spc="-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CheckListBox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800" spc="-5" dirty="0" smtClean="0">
                <a:latin typeface="Calibri"/>
                <a:cs typeface="Calibri"/>
              </a:rPr>
              <a:t>Список</a:t>
            </a:r>
            <a:r>
              <a:rPr sz="2800" spc="-5" dirty="0" smtClean="0">
                <a:latin typeface="Calibri"/>
                <a:cs typeface="Calibri"/>
              </a:rPr>
              <a:t> (</a:t>
            </a:r>
            <a:r>
              <a:rPr sz="28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ListBox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0215" y="1628825"/>
            <a:ext cx="1869820" cy="794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7046" y="2708884"/>
            <a:ext cx="1832863" cy="9164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4660" y="3828580"/>
            <a:ext cx="1834895" cy="961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476884"/>
            <a:ext cx="782065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dirty="0" smtClean="0"/>
              <a:t>Основні елементи керування</a:t>
            </a:r>
            <a:endParaRPr sz="4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661822" y="1356694"/>
            <a:ext cx="795665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Кнопка</a:t>
            </a:r>
            <a:r>
              <a:rPr lang="en-US" sz="2000" dirty="0" smtClean="0"/>
              <a:t> (</a:t>
            </a:r>
            <a:r>
              <a:rPr lang="en-US" sz="2000" u="sng" dirty="0" smtClean="0">
                <a:solidFill>
                  <a:srgbClr val="0070C0"/>
                </a:solidFill>
              </a:rPr>
              <a:t>Button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Взаємодія користувача обмежується однією дією – натисканням. Все, що вам необхідно зробити при роботі із кнопкою, це помістити її на потрібне місце форми і назначити їй відповідний обробник.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err="1" smtClean="0"/>
              <a:t>Радіокнопка</a:t>
            </a:r>
            <a:r>
              <a:rPr lang="uk-UA" sz="2000" dirty="0" smtClean="0"/>
              <a:t> (</a:t>
            </a:r>
            <a:r>
              <a:rPr lang="en-US" sz="2000" u="sng" dirty="0" err="1" smtClean="0">
                <a:solidFill>
                  <a:srgbClr val="0070C0"/>
                </a:solidFill>
              </a:rPr>
              <a:t>RadioButton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Перемикач служить для вибору одного із декількох варіантів і тому розміщуються завжди групами. Щоб виділити їх в ізольовані групи, поміщають у контейнери: </a:t>
            </a:r>
            <a:r>
              <a:rPr lang="en-US" dirty="0" smtClean="0"/>
              <a:t>Panel </a:t>
            </a:r>
            <a:r>
              <a:rPr lang="uk-UA" dirty="0" smtClean="0"/>
              <a:t>або </a:t>
            </a:r>
            <a:r>
              <a:rPr lang="en-US" dirty="0" err="1" smtClean="0"/>
              <a:t>GroupBox</a:t>
            </a:r>
            <a:r>
              <a:rPr lang="uk-UA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Мітка (</a:t>
            </a:r>
            <a:r>
              <a:rPr lang="en-US" sz="2000" u="sng" dirty="0" smtClean="0">
                <a:solidFill>
                  <a:srgbClr val="0070C0"/>
                </a:solidFill>
              </a:rPr>
              <a:t>Label</a:t>
            </a:r>
            <a:r>
              <a:rPr lang="uk-UA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Мітка найчастіше використовується для інформування користувача. Текст вноситься програмно і можливість редагування у користувача відсутня.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Текстове поле </a:t>
            </a:r>
            <a:r>
              <a:rPr lang="en-US" sz="2000" dirty="0" smtClean="0"/>
              <a:t>(</a:t>
            </a:r>
            <a:r>
              <a:rPr lang="en-US" sz="2000" u="sng" dirty="0" err="1" smtClean="0">
                <a:solidFill>
                  <a:srgbClr val="0070C0"/>
                </a:solidFill>
              </a:rPr>
              <a:t>TextBox</a:t>
            </a:r>
            <a:r>
              <a:rPr lang="en-US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Використовується для введення</a:t>
            </a:r>
            <a:r>
              <a:rPr lang="en-US" dirty="0" smtClean="0"/>
              <a:t> </a:t>
            </a:r>
            <a:r>
              <a:rPr lang="uk-UA" dirty="0" smtClean="0"/>
              <a:t>і редагування тексту користувачем.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/>
              <a:t>Розширене текстове поле (</a:t>
            </a:r>
            <a:r>
              <a:rPr lang="en-US" sz="2000" u="sng" dirty="0" err="1" smtClean="0">
                <a:solidFill>
                  <a:srgbClr val="0070C0"/>
                </a:solidFill>
              </a:rPr>
              <a:t>RichTextBox</a:t>
            </a:r>
            <a:r>
              <a:rPr lang="uk-UA" sz="20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uk-UA" dirty="0" smtClean="0"/>
              <a:t>Дозволяє розміщати графіку, абзаци, таблиці, формули та інше.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822" y="476884"/>
            <a:ext cx="7820659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Основні елементи керування</a:t>
            </a:r>
            <a:endParaRPr sz="4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5271" y="1368805"/>
            <a:ext cx="8093456" cy="3885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7825" indent="-344170">
              <a:lnSpc>
                <a:spcPct val="100000"/>
              </a:lnSpc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lang="uk-UA" spc="-100" dirty="0" smtClean="0"/>
              <a:t>Прапорець</a:t>
            </a:r>
            <a:r>
              <a:rPr spc="-100" dirty="0" smtClean="0"/>
              <a:t> </a:t>
            </a:r>
            <a:r>
              <a:rPr spc="-10" dirty="0"/>
              <a:t>(</a:t>
            </a:r>
            <a:r>
              <a:rPr u="heavy" spc="-10" dirty="0">
                <a:solidFill>
                  <a:srgbClr val="0000FF"/>
                </a:solidFill>
                <a:hlinkClick r:id="rId2"/>
              </a:rPr>
              <a:t>CheckBox</a:t>
            </a:r>
            <a:r>
              <a:rPr spc="-10" dirty="0"/>
              <a:t>)</a:t>
            </a:r>
          </a:p>
          <a:p>
            <a:pPr marL="777240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77875" algn="l"/>
                <a:tab pos="778510" algn="l"/>
              </a:tabLst>
            </a:pPr>
            <a:r>
              <a:rPr lang="uk-UA" sz="2000" spc="-15" dirty="0" smtClean="0">
                <a:latin typeface="Calibri"/>
                <a:cs typeface="Calibri"/>
              </a:rPr>
              <a:t>Виконує функції аналогічні </a:t>
            </a:r>
            <a:r>
              <a:rPr lang="uk-UA" sz="2000" spc="-15" dirty="0" err="1" smtClean="0">
                <a:latin typeface="Calibri"/>
                <a:cs typeface="Calibri"/>
              </a:rPr>
              <a:t>радіокнопкам</a:t>
            </a:r>
            <a:r>
              <a:rPr lang="uk-UA" sz="2000" spc="-15" dirty="0" smtClean="0">
                <a:latin typeface="Calibri"/>
                <a:cs typeface="Calibri"/>
              </a:rPr>
              <a:t>, але є повністю незалежними між собою у плані вибору декількох варіантів.</a:t>
            </a:r>
            <a:endParaRPr sz="2000" dirty="0" smtClean="0"/>
          </a:p>
          <a:p>
            <a:pPr marL="377825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lang="uk-UA" spc="-10" dirty="0" err="1" smtClean="0"/>
              <a:t>Випадаючий</a:t>
            </a:r>
            <a:r>
              <a:rPr lang="uk-UA" spc="-10" dirty="0" smtClean="0"/>
              <a:t> список </a:t>
            </a:r>
            <a:r>
              <a:rPr spc="-10" dirty="0" smtClean="0"/>
              <a:t>(</a:t>
            </a:r>
            <a:r>
              <a:rPr u="heavy" spc="-10" dirty="0" err="1" smtClean="0">
                <a:solidFill>
                  <a:srgbClr val="0000FF"/>
                </a:solidFill>
                <a:hlinkClick r:id="rId3"/>
              </a:rPr>
              <a:t>ComboBox</a:t>
            </a:r>
            <a:r>
              <a:rPr spc="-10" dirty="0" smtClean="0"/>
              <a:t>)</a:t>
            </a:r>
          </a:p>
          <a:p>
            <a:pPr marL="777240" marR="5715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77875" algn="l"/>
                <a:tab pos="778510" algn="l"/>
              </a:tabLst>
            </a:pPr>
            <a:r>
              <a:rPr lang="uk-UA" sz="2000" spc="25" dirty="0" smtClean="0">
                <a:latin typeface="Calibri"/>
                <a:cs typeface="Calibri"/>
              </a:rPr>
              <a:t>Список із можливістю вибору одного елементу із доступних варіантів при розкритті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77825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lang="uk-UA" spc="-5" dirty="0" smtClean="0"/>
              <a:t>Список прапорців</a:t>
            </a:r>
            <a:r>
              <a:rPr spc="-60" dirty="0" smtClean="0"/>
              <a:t> </a:t>
            </a:r>
            <a:r>
              <a:rPr spc="-10" dirty="0"/>
              <a:t>(</a:t>
            </a:r>
            <a:r>
              <a:rPr u="heavy" spc="-10" dirty="0">
                <a:solidFill>
                  <a:srgbClr val="0000FF"/>
                </a:solidFill>
                <a:hlinkClick r:id="rId3"/>
              </a:rPr>
              <a:t>CheckListBox</a:t>
            </a:r>
            <a:r>
              <a:rPr spc="-10" dirty="0"/>
              <a:t>)</a:t>
            </a:r>
          </a:p>
          <a:p>
            <a:pPr marL="777240" lvl="1" indent="-28638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77875" algn="l"/>
                <a:tab pos="778510" algn="l"/>
              </a:tabLst>
            </a:pPr>
            <a:r>
              <a:rPr lang="uk-UA" sz="2000" spc="-10" dirty="0" smtClean="0">
                <a:latin typeface="Calibri"/>
                <a:cs typeface="Calibri"/>
              </a:rPr>
              <a:t>Дозволяє обрати потрібні прапорці із доступного списку.</a:t>
            </a:r>
            <a:endParaRPr sz="2000" dirty="0">
              <a:latin typeface="Calibri"/>
              <a:cs typeface="Calibri"/>
            </a:endParaRPr>
          </a:p>
          <a:p>
            <a:pPr marL="377825" indent="-34417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78460" algn="l"/>
                <a:tab pos="379095" algn="l"/>
              </a:tabLst>
            </a:pPr>
            <a:r>
              <a:rPr lang="uk-UA" spc="-5" dirty="0" smtClean="0"/>
              <a:t>Список </a:t>
            </a:r>
            <a:r>
              <a:rPr spc="-15" dirty="0" smtClean="0"/>
              <a:t>(</a:t>
            </a:r>
            <a:r>
              <a:rPr u="heavy" spc="-15" dirty="0" err="1" smtClean="0">
                <a:solidFill>
                  <a:srgbClr val="0000FF"/>
                </a:solidFill>
                <a:hlinkClick r:id="rId3"/>
              </a:rPr>
              <a:t>ListBox</a:t>
            </a:r>
            <a:r>
              <a:rPr spc="-15" dirty="0" smtClean="0"/>
              <a:t>)</a:t>
            </a:r>
            <a:endParaRPr lang="uk-UA" spc="-15" dirty="0"/>
          </a:p>
          <a:p>
            <a:pPr marL="776605" lvl="1" indent="-285750">
              <a:spcBef>
                <a:spcPts val="560"/>
              </a:spcBef>
              <a:buFont typeface="Calibri" panose="020F0502020204030204" pitchFamily="34" charset="0"/>
              <a:buChar char="—"/>
              <a:tabLst>
                <a:tab pos="378460" algn="l"/>
                <a:tab pos="379095" algn="l"/>
              </a:tabLst>
            </a:pPr>
            <a:r>
              <a:rPr lang="uk-UA" spc="-15" dirty="0" smtClean="0"/>
              <a:t>Надає список, у якого можна обирати необхідні елементи.</a:t>
            </a:r>
            <a:endParaRPr spc="-1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8326"/>
            <a:ext cx="807461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15" dirty="0" smtClean="0"/>
              <a:t>Найбільш часто </a:t>
            </a:r>
            <a:br>
              <a:rPr lang="uk-UA" sz="4400" spc="-15" dirty="0" smtClean="0"/>
            </a:br>
            <a:r>
              <a:rPr lang="uk-UA" sz="4400" spc="-15" dirty="0" smtClean="0"/>
              <a:t>використовувані події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8433054" y="6466509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40128"/>
            <a:ext cx="8074610" cy="4796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Activated </a:t>
            </a:r>
            <a:r>
              <a:rPr sz="3000" dirty="0">
                <a:latin typeface="Calibri"/>
                <a:cs typeface="Calibri"/>
              </a:rPr>
              <a:t>— </a:t>
            </a:r>
            <a:r>
              <a:rPr lang="uk-UA" sz="3000" dirty="0" smtClean="0">
                <a:latin typeface="Calibri"/>
                <a:cs typeface="Calibri"/>
              </a:rPr>
              <a:t>отримання формою фокусу введення</a:t>
            </a:r>
            <a:r>
              <a:rPr sz="3000" spc="-15" dirty="0" smtClean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356870" marR="560705" indent="-34417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5" dirty="0">
                <a:latin typeface="Calibri"/>
                <a:cs typeface="Calibri"/>
              </a:rPr>
              <a:t>Click, </a:t>
            </a:r>
            <a:r>
              <a:rPr sz="3000" dirty="0">
                <a:latin typeface="Calibri"/>
                <a:cs typeface="Calibri"/>
              </a:rPr>
              <a:t>DoubleClick </a:t>
            </a:r>
            <a:r>
              <a:rPr sz="3000" spc="-5" dirty="0">
                <a:latin typeface="Calibri"/>
                <a:cs typeface="Calibri"/>
              </a:rPr>
              <a:t>— </a:t>
            </a:r>
            <a:r>
              <a:rPr lang="uk-UA" sz="3000" spc="-5" dirty="0" smtClean="0">
                <a:latin typeface="Calibri"/>
                <a:cs typeface="Calibri"/>
              </a:rPr>
              <a:t>одинарний і подвійний кліки мишки</a:t>
            </a:r>
            <a:r>
              <a:rPr sz="3000" spc="120" dirty="0" smtClean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Closed — </a:t>
            </a:r>
            <a:r>
              <a:rPr lang="uk-UA" sz="3000" dirty="0" smtClean="0">
                <a:latin typeface="Calibri"/>
                <a:cs typeface="Calibri"/>
              </a:rPr>
              <a:t>закриття форми</a:t>
            </a:r>
            <a:r>
              <a:rPr sz="3000" dirty="0" smtClean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Load — </a:t>
            </a:r>
            <a:r>
              <a:rPr lang="uk-UA" sz="3000" spc="-5" dirty="0" smtClean="0">
                <a:latin typeface="Calibri"/>
                <a:cs typeface="Calibri"/>
              </a:rPr>
              <a:t>завантаження форми</a:t>
            </a:r>
            <a:r>
              <a:rPr sz="3000" dirty="0" smtClean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356870" marR="715010" indent="-34417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KeyDown, </a:t>
            </a:r>
            <a:r>
              <a:rPr sz="3000" spc="-15" dirty="0">
                <a:latin typeface="Calibri"/>
                <a:cs typeface="Calibri"/>
              </a:rPr>
              <a:t>KeyUp </a:t>
            </a:r>
            <a:r>
              <a:rPr sz="3000" dirty="0">
                <a:latin typeface="Calibri"/>
                <a:cs typeface="Calibri"/>
              </a:rPr>
              <a:t>— </a:t>
            </a:r>
            <a:r>
              <a:rPr lang="uk-UA" sz="3000" dirty="0" smtClean="0">
                <a:latin typeface="Calibri"/>
                <a:cs typeface="Calibri"/>
              </a:rPr>
              <a:t>натискання і відпускання будь-якої клавіші</a:t>
            </a:r>
            <a:r>
              <a:rPr sz="3000" dirty="0" smtClean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356870" indent="-344170">
              <a:lnSpc>
                <a:spcPts val="3240"/>
              </a:lnSpc>
              <a:spcBef>
                <a:spcPts val="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MouseDown, MouseUp — </a:t>
            </a:r>
            <a:r>
              <a:rPr lang="uk-UA" sz="3000" spc="-5" dirty="0" smtClean="0">
                <a:latin typeface="Calibri"/>
                <a:cs typeface="Calibri"/>
              </a:rPr>
              <a:t>натискання і відпускання кнопки миші</a:t>
            </a:r>
            <a:r>
              <a:rPr sz="3000" dirty="0" smtClean="0">
                <a:latin typeface="Calibri"/>
                <a:cs typeface="Calibri"/>
              </a:rPr>
              <a:t>;</a:t>
            </a:r>
            <a:endParaRPr sz="3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MouseMove </a:t>
            </a:r>
            <a:r>
              <a:rPr sz="3000" spc="-5" dirty="0">
                <a:latin typeface="Calibri"/>
                <a:cs typeface="Calibri"/>
              </a:rPr>
              <a:t>— </a:t>
            </a:r>
            <a:r>
              <a:rPr lang="uk-UA" sz="3000" spc="-5" dirty="0" smtClean="0">
                <a:latin typeface="Calibri"/>
                <a:cs typeface="Calibri"/>
              </a:rPr>
              <a:t>переміщення миші</a:t>
            </a:r>
            <a:r>
              <a:rPr sz="3000" spc="-5" dirty="0" smtClean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517" y="476884"/>
            <a:ext cx="212725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spc="-10" dirty="0">
                <a:latin typeface="Calibri"/>
                <a:cs typeface="Calibri"/>
              </a:rPr>
              <a:t>Visual</a:t>
            </a:r>
            <a:r>
              <a:rPr sz="4400" b="1" spc="-75" dirty="0">
                <a:latin typeface="Calibri"/>
                <a:cs typeface="Calibri"/>
              </a:rPr>
              <a:t> </a:t>
            </a:r>
            <a:r>
              <a:rPr sz="4400" b="1" spc="-5" dirty="0">
                <a:latin typeface="Calibri"/>
                <a:cs typeface="Calibri"/>
              </a:rPr>
              <a:t>C#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244" y="1600200"/>
            <a:ext cx="808794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5000" b="1" dirty="0" smtClean="0"/>
              <a:t>С</a:t>
            </a:r>
            <a:r>
              <a:rPr lang="en-US" sz="5000" b="1" dirty="0" smtClean="0"/>
              <a:t># </a:t>
            </a:r>
            <a:r>
              <a:rPr lang="uk-UA" sz="3000" dirty="0" smtClean="0"/>
              <a:t>(вимовляється як сі </a:t>
            </a:r>
            <a:r>
              <a:rPr lang="uk-UA" sz="3000" dirty="0" err="1" smtClean="0"/>
              <a:t>шарп</a:t>
            </a:r>
            <a:r>
              <a:rPr lang="uk-UA" sz="3000" dirty="0" smtClean="0"/>
              <a:t>) – об`єктно-орієнтована мова </a:t>
            </a:r>
            <a:r>
              <a:rPr lang="uk-UA" sz="3000" dirty="0" err="1" smtClean="0"/>
              <a:t>прогрмування</a:t>
            </a:r>
            <a:r>
              <a:rPr lang="uk-UA" sz="3000" dirty="0" smtClean="0"/>
              <a:t>, призначена для розробки різноманітних застосунків, виконуваних у середовищі </a:t>
            </a:r>
            <a:r>
              <a:rPr lang="en-US" sz="3000" b="1" dirty="0" smtClean="0"/>
              <a:t>.NET Framework</a:t>
            </a:r>
            <a:r>
              <a:rPr lang="uk-UA" sz="3000" dirty="0" smtClean="0"/>
              <a:t>. На мові </a:t>
            </a:r>
            <a:r>
              <a:rPr lang="en-US" sz="3000" dirty="0" smtClean="0"/>
              <a:t>C#</a:t>
            </a:r>
            <a:r>
              <a:rPr lang="uk-UA" sz="3000" dirty="0" smtClean="0"/>
              <a:t> можна розробляти звичайні клієнтські застосунки </a:t>
            </a:r>
            <a:r>
              <a:rPr lang="en-US" sz="3000" dirty="0" smtClean="0"/>
              <a:t>Windows</a:t>
            </a:r>
            <a:r>
              <a:rPr lang="uk-UA" sz="3000" dirty="0" smtClean="0"/>
              <a:t>, консольні програми, веб-сайти, застосунки виду «сервер-клієнт», застосунки для роботи з базами даних і багато інших.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64008"/>
            <a:ext cx="68268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3600" b="1" spc="-5" dirty="0" smtClean="0">
                <a:latin typeface="Calibri"/>
                <a:cs typeface="Calibri"/>
              </a:rPr>
              <a:t>Створення</a:t>
            </a:r>
            <a:r>
              <a:rPr sz="3600" b="1" spc="-5" dirty="0" smtClean="0">
                <a:latin typeface="Calibri"/>
                <a:cs typeface="Calibri"/>
              </a:rPr>
              <a:t> Windows-</a:t>
            </a:r>
            <a:r>
              <a:rPr lang="uk-UA" sz="3600" b="1" spc="-5" dirty="0" smtClean="0">
                <a:latin typeface="Calibri"/>
                <a:cs typeface="Calibri"/>
              </a:rPr>
              <a:t>застосунків у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latin typeface="Calibri"/>
                <a:cs typeface="Calibri"/>
              </a:rPr>
              <a:t>Visual Studio</a:t>
            </a:r>
            <a:r>
              <a:rPr sz="3600" b="1" spc="-13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C#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35583"/>
            <a:ext cx="463423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30835">
              <a:lnSpc>
                <a:spcPct val="100000"/>
              </a:lnSpc>
            </a:pPr>
            <a:r>
              <a:rPr lang="uk-UA" sz="3200" spc="-10" dirty="0" smtClean="0">
                <a:latin typeface="Calibri"/>
                <a:cs typeface="Calibri"/>
              </a:rPr>
              <a:t>Розглянемо у якості прикладу процес розробки програми-калькулятора, який дозволяє вводити 2 числа, і після натискання на кнопку </a:t>
            </a:r>
            <a:r>
              <a:rPr lang="uk-UA" sz="3200" spc="-10" dirty="0">
                <a:cs typeface="Calibri"/>
              </a:rPr>
              <a:t>«Обчислити» </a:t>
            </a:r>
            <a:r>
              <a:rPr lang="uk-UA" sz="3200" spc="-10" dirty="0" smtClean="0">
                <a:latin typeface="Calibri"/>
                <a:cs typeface="Calibri"/>
              </a:rPr>
              <a:t>видавати </a:t>
            </a:r>
            <a:r>
              <a:rPr lang="uk-UA" sz="3200" spc="-10" dirty="0" smtClean="0">
                <a:latin typeface="Calibri"/>
                <a:cs typeface="Calibri"/>
              </a:rPr>
              <a:t>результат </a:t>
            </a:r>
            <a:r>
              <a:rPr lang="uk-UA" sz="3200" spc="-10" dirty="0" smtClean="0">
                <a:latin typeface="Calibri"/>
                <a:cs typeface="Calibri"/>
              </a:rPr>
              <a:t>операцій</a:t>
            </a:r>
            <a:r>
              <a:rPr sz="3200" spc="-10" dirty="0" smtClean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+, </a:t>
            </a:r>
            <a:r>
              <a:rPr sz="3200" spc="-10" dirty="0">
                <a:latin typeface="Calibri"/>
                <a:cs typeface="Calibri"/>
              </a:rPr>
              <a:t>–, *,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/.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4875" y="1285875"/>
            <a:ext cx="4429124" cy="4202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96554" y="6466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573"/>
            <a:ext cx="60134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/>
              <a:t>1. </a:t>
            </a:r>
            <a:r>
              <a:rPr lang="uk-UA" sz="3200" spc="-10" dirty="0" smtClean="0"/>
              <a:t>Запустити</a:t>
            </a:r>
            <a:r>
              <a:rPr sz="3200" spc="-10" dirty="0" smtClean="0"/>
              <a:t> </a:t>
            </a:r>
            <a:r>
              <a:rPr sz="3200" spc="-15" dirty="0"/>
              <a:t>Microsoft </a:t>
            </a:r>
            <a:r>
              <a:rPr sz="3200" spc="-5" dirty="0"/>
              <a:t>Visual</a:t>
            </a:r>
            <a:r>
              <a:rPr sz="3200" spc="95" dirty="0"/>
              <a:t> </a:t>
            </a:r>
            <a:r>
              <a:rPr sz="3200" spc="-5" dirty="0"/>
              <a:t>Studio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8496554" y="6466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57224"/>
            <a:ext cx="8534400" cy="566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0" y="20573"/>
            <a:ext cx="827486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2. </a:t>
            </a:r>
            <a:r>
              <a:rPr lang="uk-UA" sz="3200" spc="-10" dirty="0" smtClean="0">
                <a:latin typeface="Calibri"/>
                <a:cs typeface="Calibri"/>
              </a:rPr>
              <a:t>Створити новий </a:t>
            </a:r>
            <a:r>
              <a:rPr lang="uk-UA" sz="3200" spc="-10" dirty="0" err="1" smtClean="0">
                <a:latin typeface="Calibri"/>
                <a:cs typeface="Calibri"/>
              </a:rPr>
              <a:t>проєкт</a:t>
            </a:r>
            <a:r>
              <a:rPr lang="uk-UA" sz="3200" spc="-10" dirty="0" smtClean="0">
                <a:latin typeface="Calibri"/>
                <a:cs typeface="Calibri"/>
              </a:rPr>
              <a:t> </a:t>
            </a:r>
            <a:r>
              <a:rPr sz="3200" spc="150" dirty="0" smtClean="0">
                <a:latin typeface="Calibri"/>
                <a:cs typeface="Calibri"/>
              </a:rPr>
              <a:t>(</a:t>
            </a:r>
            <a:r>
              <a:rPr lang="en-US" sz="3200" spc="150" dirty="0" smtClean="0">
                <a:latin typeface="Calibri"/>
                <a:cs typeface="Calibri"/>
              </a:rPr>
              <a:t>Create New Project </a:t>
            </a:r>
            <a:r>
              <a:rPr lang="en-US" sz="3200" spc="-10" dirty="0">
                <a:latin typeface="Calibri"/>
                <a:cs typeface="Calibri"/>
              </a:rPr>
              <a:t>-</a:t>
            </a:r>
            <a:r>
              <a:rPr sz="3200" spc="-10" dirty="0" smtClean="0">
                <a:latin typeface="Calibri"/>
                <a:cs typeface="Calibri"/>
              </a:rPr>
              <a:t>&gt; </a:t>
            </a:r>
            <a:r>
              <a:rPr lang="uk-UA" sz="3200" spc="-20" dirty="0" smtClean="0">
                <a:latin typeface="Calibri"/>
                <a:cs typeface="Calibri"/>
              </a:rPr>
              <a:t>Фільтри відбору</a:t>
            </a:r>
            <a:r>
              <a:rPr lang="en-US" sz="3200" spc="-10" dirty="0">
                <a:latin typeface="Calibri"/>
                <a:cs typeface="Calibri"/>
              </a:rPr>
              <a:t>-</a:t>
            </a:r>
            <a:r>
              <a:rPr sz="3200" spc="-10" dirty="0" smtClean="0">
                <a:latin typeface="Calibri"/>
                <a:cs typeface="Calibri"/>
              </a:rPr>
              <a:t>&gt;</a:t>
            </a:r>
            <a:r>
              <a:rPr lang="en-US" sz="3200" spc="-15" dirty="0" smtClean="0">
                <a:latin typeface="Calibri"/>
                <a:cs typeface="Calibri"/>
              </a:rPr>
              <a:t>Windows Forms App-&gt;Next</a:t>
            </a:r>
            <a:r>
              <a:rPr sz="3200" spc="-5" dirty="0" smtClean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6554" y="6466509"/>
            <a:ext cx="1282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52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8400"/>
            <a:ext cx="8229600" cy="5464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20573"/>
            <a:ext cx="839089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 algn="l">
              <a:lnSpc>
                <a:spcPct val="100000"/>
              </a:lnSpc>
            </a:pPr>
            <a:r>
              <a:rPr sz="3200" spc="-15" dirty="0"/>
              <a:t>3. </a:t>
            </a:r>
            <a:r>
              <a:rPr lang="uk-UA" sz="3200" spc="-15" dirty="0" smtClean="0"/>
              <a:t>Вказати ім’я </a:t>
            </a:r>
            <a:r>
              <a:rPr lang="uk-UA" sz="3200" spc="-15" dirty="0" err="1" smtClean="0"/>
              <a:t>проєкту</a:t>
            </a:r>
            <a:r>
              <a:rPr lang="uk-UA" sz="3200" spc="-15" dirty="0" smtClean="0"/>
              <a:t> та вказати шлях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6536" y="1468865"/>
            <a:ext cx="9039225" cy="533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R="478790" algn="r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0" y="710398"/>
            <a:ext cx="8725957" cy="579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20573"/>
            <a:ext cx="8387080" cy="6401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4. </a:t>
            </a:r>
            <a:r>
              <a:rPr lang="uk-UA" sz="3200" spc="-15" dirty="0" smtClean="0">
                <a:latin typeface="Calibri"/>
                <a:cs typeface="Calibri"/>
              </a:rPr>
              <a:t>На формі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spc="-20" dirty="0" smtClean="0">
                <a:latin typeface="Calibri"/>
                <a:cs typeface="Calibri"/>
              </a:rPr>
              <a:t>(</a:t>
            </a:r>
            <a:r>
              <a:rPr sz="3200" spc="-20" dirty="0">
                <a:latin typeface="Calibri"/>
                <a:cs typeface="Calibri"/>
              </a:rPr>
              <a:t>Form1) </a:t>
            </a:r>
            <a:r>
              <a:rPr lang="uk-UA" sz="3200" spc="-20" dirty="0" smtClean="0">
                <a:latin typeface="Calibri"/>
                <a:cs typeface="Calibri"/>
              </a:rPr>
              <a:t>розташувати необхідні візуальні компоненти </a:t>
            </a:r>
            <a:r>
              <a:rPr sz="3200" spc="-15" dirty="0" smtClean="0">
                <a:latin typeface="Calibri"/>
                <a:cs typeface="Calibri"/>
              </a:rPr>
              <a:t>(</a:t>
            </a:r>
            <a:r>
              <a:rPr lang="uk-UA" sz="3200" spc="-15" dirty="0" smtClean="0">
                <a:latin typeface="Calibri"/>
                <a:cs typeface="Calibri"/>
              </a:rPr>
              <a:t>панель</a:t>
            </a:r>
            <a:r>
              <a:rPr sz="3200" spc="-15" dirty="0" smtClean="0">
                <a:latin typeface="Calibri"/>
                <a:cs typeface="Calibri"/>
              </a:rPr>
              <a:t> </a:t>
            </a:r>
            <a:r>
              <a:rPr sz="3200" spc="-50" dirty="0" smtClean="0">
                <a:latin typeface="Calibri"/>
                <a:cs typeface="Calibri"/>
              </a:rPr>
              <a:t>Toolbox</a:t>
            </a:r>
            <a:r>
              <a:rPr lang="en-US" sz="3200" spc="-50" dirty="0" smtClean="0">
                <a:latin typeface="Calibri"/>
                <a:cs typeface="Calibri"/>
              </a:rPr>
              <a:t>; </a:t>
            </a:r>
            <a:r>
              <a:rPr lang="uk-UA" sz="3200" spc="-50" dirty="0" smtClean="0">
                <a:latin typeface="Calibri"/>
                <a:cs typeface="Calibri"/>
              </a:rPr>
              <a:t>у випадку її відсутності обрати пункт меню</a:t>
            </a:r>
            <a:r>
              <a:rPr sz="3200" spc="190" dirty="0" smtClean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View </a:t>
            </a:r>
            <a:r>
              <a:rPr sz="3200" spc="-10" dirty="0">
                <a:latin typeface="Calibri"/>
                <a:cs typeface="Calibri"/>
              </a:rPr>
              <a:t>–&gt; </a:t>
            </a:r>
            <a:r>
              <a:rPr sz="3200" spc="-45" dirty="0">
                <a:latin typeface="Calibri"/>
                <a:cs typeface="Calibri"/>
              </a:rPr>
              <a:t>Toolbox), </a:t>
            </a:r>
            <a:r>
              <a:rPr lang="uk-UA" sz="3200" spc="-45" dirty="0" smtClean="0">
                <a:latin typeface="Calibri"/>
                <a:cs typeface="Calibri"/>
              </a:rPr>
              <a:t>створивши інтерфейс користувача. Додати, наприклад:</a:t>
            </a:r>
          </a:p>
          <a:p>
            <a:pPr marL="469265" marR="5080" indent="-457200">
              <a:lnSpc>
                <a:spcPct val="100000"/>
              </a:lnSpc>
              <a:buFont typeface="Calibri" panose="020F0502020204030204" pitchFamily="34" charset="0"/>
              <a:buChar char="—"/>
            </a:pPr>
            <a:r>
              <a:rPr lang="uk-UA" sz="3200" spc="-45" dirty="0">
                <a:latin typeface="Calibri"/>
                <a:cs typeface="Calibri"/>
              </a:rPr>
              <a:t>т</a:t>
            </a:r>
            <a:r>
              <a:rPr lang="uk-UA" sz="3200" spc="-45" dirty="0" smtClean="0">
                <a:latin typeface="Calibri"/>
                <a:cs typeface="Calibri"/>
              </a:rPr>
              <a:t>екстові поля (</a:t>
            </a:r>
            <a:r>
              <a:rPr lang="en-US" sz="3200" spc="-45" dirty="0" err="1" smtClean="0">
                <a:latin typeface="Calibri"/>
                <a:cs typeface="Calibri"/>
              </a:rPr>
              <a:t>TextBox</a:t>
            </a:r>
            <a:r>
              <a:rPr lang="uk-UA" sz="3200" spc="-45" dirty="0" smtClean="0">
                <a:latin typeface="Calibri"/>
                <a:cs typeface="Calibri"/>
              </a:rPr>
              <a:t>) – для введення користувачем інформації (вхідних даних) або для її виведення (вихідних даних);</a:t>
            </a:r>
          </a:p>
          <a:p>
            <a:pPr marL="469265" marR="5080" indent="-457200">
              <a:lnSpc>
                <a:spcPct val="100000"/>
              </a:lnSpc>
              <a:buFont typeface="Calibri" panose="020F0502020204030204" pitchFamily="34" charset="0"/>
              <a:buChar char="—"/>
            </a:pPr>
            <a:r>
              <a:rPr lang="uk-UA" sz="3200" spc="-45" dirty="0" smtClean="0">
                <a:latin typeface="Calibri"/>
                <a:cs typeface="Calibri"/>
              </a:rPr>
              <a:t>мітку (</a:t>
            </a:r>
            <a:r>
              <a:rPr lang="en-US" sz="3200" spc="-45" dirty="0" smtClean="0">
                <a:latin typeface="Calibri"/>
                <a:cs typeface="Calibri"/>
              </a:rPr>
              <a:t>Label</a:t>
            </a:r>
            <a:r>
              <a:rPr lang="uk-UA" sz="3200" spc="-45" dirty="0" smtClean="0">
                <a:latin typeface="Calibri"/>
                <a:cs typeface="Calibri"/>
              </a:rPr>
              <a:t>) – для відображення (без можливості редагування) описової інформації;</a:t>
            </a:r>
          </a:p>
          <a:p>
            <a:pPr marL="469265" marR="5080" indent="-457200">
              <a:lnSpc>
                <a:spcPct val="100000"/>
              </a:lnSpc>
              <a:buFont typeface="Calibri" panose="020F0502020204030204" pitchFamily="34" charset="0"/>
              <a:buChar char="—"/>
            </a:pPr>
            <a:r>
              <a:rPr lang="uk-UA" sz="3200" spc="-45" dirty="0" smtClean="0">
                <a:latin typeface="Calibri"/>
                <a:cs typeface="Calibri"/>
              </a:rPr>
              <a:t>кнопку (</a:t>
            </a:r>
            <a:r>
              <a:rPr lang="en-US" sz="3200" spc="-45" dirty="0" smtClean="0">
                <a:latin typeface="Calibri"/>
                <a:cs typeface="Calibri"/>
              </a:rPr>
              <a:t>Button)</a:t>
            </a:r>
            <a:r>
              <a:rPr lang="uk-UA" sz="3200" spc="-45" dirty="0" smtClean="0">
                <a:latin typeface="Calibri"/>
                <a:cs typeface="Calibri"/>
              </a:rPr>
              <a:t> – для можливості запуску деяких дій (розрахунків, відкриття файлів і </a:t>
            </a:r>
            <a:r>
              <a:rPr lang="uk-UA" sz="3200" spc="-45" dirty="0" err="1" smtClean="0">
                <a:latin typeface="Calibri"/>
                <a:cs typeface="Calibri"/>
              </a:rPr>
              <a:t>т.д</a:t>
            </a:r>
            <a:r>
              <a:rPr lang="uk-UA" sz="3200" spc="-45" dirty="0" smtClean="0">
                <a:latin typeface="Calibri"/>
                <a:cs typeface="Calibri"/>
              </a:rPr>
              <a:t>.)</a:t>
            </a:r>
          </a:p>
          <a:p>
            <a:pPr marL="356870" marR="5080" indent="-344805">
              <a:lnSpc>
                <a:spcPct val="100000"/>
              </a:lnSpc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9254" y="6441338"/>
            <a:ext cx="10287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20573"/>
            <a:ext cx="33210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4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254" y="6466509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48" y="762000"/>
            <a:ext cx="8694184" cy="5082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13461"/>
            <a:ext cx="8307070" cy="5565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637540" indent="-344805">
              <a:lnSpc>
                <a:spcPct val="100000"/>
              </a:lnSpc>
            </a:pPr>
            <a:r>
              <a:rPr sz="4000" dirty="0">
                <a:latin typeface="Calibri"/>
                <a:cs typeface="Calibri"/>
              </a:rPr>
              <a:t>5. </a:t>
            </a:r>
            <a:r>
              <a:rPr lang="uk-UA" sz="4000" dirty="0" smtClean="0">
                <a:latin typeface="Calibri"/>
                <a:cs typeface="Calibri"/>
              </a:rPr>
              <a:t>Змінити властивості деяких візуальних компонентів </a:t>
            </a:r>
            <a:r>
              <a:rPr sz="4000" spc="-10" dirty="0" smtClean="0">
                <a:latin typeface="Calibri"/>
                <a:cs typeface="Calibri"/>
              </a:rPr>
              <a:t>(</a:t>
            </a:r>
            <a:r>
              <a:rPr sz="4000" spc="-10" dirty="0">
                <a:latin typeface="Calibri"/>
                <a:cs typeface="Calibri"/>
              </a:rPr>
              <a:t>панель  Properties).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lang="uk-UA" sz="4000" dirty="0" smtClean="0">
                <a:latin typeface="Calibri"/>
                <a:cs typeface="Calibri"/>
              </a:rPr>
              <a:t>Наприклад</a:t>
            </a:r>
            <a:r>
              <a:rPr sz="4000" dirty="0" smtClean="0"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spcBef>
                <a:spcPts val="965"/>
              </a:spcBef>
              <a:buChar char="–"/>
              <a:tabLst>
                <a:tab pos="375920" algn="l"/>
              </a:tabLst>
            </a:pPr>
            <a:r>
              <a:rPr sz="4000" spc="-110" dirty="0">
                <a:latin typeface="Calibri"/>
                <a:cs typeface="Calibri"/>
              </a:rPr>
              <a:t>Text </a:t>
            </a:r>
            <a:r>
              <a:rPr sz="4000" dirty="0">
                <a:latin typeface="Calibri"/>
                <a:cs typeface="Calibri"/>
              </a:rPr>
              <a:t>– </a:t>
            </a:r>
            <a:r>
              <a:rPr sz="4000" spc="-40" dirty="0">
                <a:latin typeface="Calibri"/>
                <a:cs typeface="Calibri"/>
              </a:rPr>
              <a:t>текст, </a:t>
            </a:r>
            <a:r>
              <a:rPr lang="uk-UA" sz="4000" spc="-10" dirty="0" smtClean="0">
                <a:latin typeface="Calibri"/>
                <a:cs typeface="Calibri"/>
              </a:rPr>
              <a:t>видимий текст</a:t>
            </a:r>
            <a:r>
              <a:rPr sz="4000" dirty="0" smtClean="0">
                <a:latin typeface="Calibri"/>
                <a:cs typeface="Calibri"/>
              </a:rPr>
              <a:t>;</a:t>
            </a:r>
            <a:endParaRPr sz="4000" dirty="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spcBef>
                <a:spcPts val="960"/>
              </a:spcBef>
              <a:buChar char="–"/>
              <a:tabLst>
                <a:tab pos="375920" algn="l"/>
              </a:tabLst>
            </a:pPr>
            <a:r>
              <a:rPr sz="4000" spc="-25" dirty="0">
                <a:latin typeface="Calibri"/>
                <a:cs typeface="Calibri"/>
              </a:rPr>
              <a:t>Size </a:t>
            </a:r>
            <a:r>
              <a:rPr sz="4000" dirty="0">
                <a:latin typeface="Calibri"/>
                <a:cs typeface="Calibri"/>
              </a:rPr>
              <a:t>– </a:t>
            </a:r>
            <a:r>
              <a:rPr lang="uk-UA" sz="4000" spc="5" dirty="0" smtClean="0">
                <a:latin typeface="Calibri"/>
                <a:cs typeface="Calibri"/>
              </a:rPr>
              <a:t>розмір об’єкта</a:t>
            </a:r>
            <a:r>
              <a:rPr sz="4000" dirty="0" smtClean="0">
                <a:latin typeface="Calibri"/>
                <a:cs typeface="Calibri"/>
              </a:rPr>
              <a:t>;</a:t>
            </a:r>
            <a:endParaRPr sz="4000" dirty="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spcBef>
                <a:spcPts val="960"/>
              </a:spcBef>
              <a:buChar char="–"/>
              <a:tabLst>
                <a:tab pos="375920" algn="l"/>
              </a:tabLst>
            </a:pPr>
            <a:r>
              <a:rPr sz="4000" spc="-5" dirty="0">
                <a:latin typeface="Calibri"/>
                <a:cs typeface="Calibri"/>
              </a:rPr>
              <a:t>Visible </a:t>
            </a:r>
            <a:r>
              <a:rPr sz="4000" spc="5" dirty="0">
                <a:latin typeface="Calibri"/>
                <a:cs typeface="Calibri"/>
              </a:rPr>
              <a:t>–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lang="uk-UA" sz="4000" dirty="0" smtClean="0">
                <a:latin typeface="Calibri"/>
                <a:cs typeface="Calibri"/>
              </a:rPr>
              <a:t>видимість</a:t>
            </a:r>
            <a:r>
              <a:rPr sz="4000" dirty="0" smtClean="0">
                <a:latin typeface="Calibri"/>
                <a:cs typeface="Calibri"/>
              </a:rPr>
              <a:t>;</a:t>
            </a:r>
            <a:endParaRPr sz="4000" dirty="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spcBef>
                <a:spcPts val="960"/>
              </a:spcBef>
              <a:buChar char="–"/>
              <a:tabLst>
                <a:tab pos="375920" algn="l"/>
              </a:tabLst>
            </a:pPr>
            <a:r>
              <a:rPr sz="4000" spc="5" dirty="0">
                <a:latin typeface="Calibri"/>
                <a:cs typeface="Calibri"/>
              </a:rPr>
              <a:t>Enabled –</a:t>
            </a:r>
            <a:r>
              <a:rPr sz="4000" spc="-170" dirty="0">
                <a:latin typeface="Calibri"/>
                <a:cs typeface="Calibri"/>
              </a:rPr>
              <a:t> </a:t>
            </a:r>
            <a:r>
              <a:rPr lang="uk-UA" sz="4000" dirty="0" smtClean="0">
                <a:latin typeface="Calibri"/>
                <a:cs typeface="Calibri"/>
              </a:rPr>
              <a:t>доступність</a:t>
            </a:r>
            <a:r>
              <a:rPr sz="4000" dirty="0" smtClean="0">
                <a:latin typeface="Calibri"/>
                <a:cs typeface="Calibri"/>
              </a:rPr>
              <a:t>;</a:t>
            </a:r>
            <a:endParaRPr sz="4000" dirty="0">
              <a:latin typeface="Calibri"/>
              <a:cs typeface="Calibri"/>
            </a:endParaRPr>
          </a:p>
          <a:p>
            <a:pPr marL="375285" indent="-362585">
              <a:lnSpc>
                <a:spcPct val="100000"/>
              </a:lnSpc>
              <a:spcBef>
                <a:spcPts val="960"/>
              </a:spcBef>
              <a:buChar char="–"/>
              <a:tabLst>
                <a:tab pos="375920" algn="l"/>
              </a:tabLst>
            </a:pPr>
            <a:r>
              <a:rPr sz="4000" spc="-25" dirty="0">
                <a:latin typeface="Calibri"/>
                <a:cs typeface="Calibri"/>
              </a:rPr>
              <a:t>Font </a:t>
            </a:r>
            <a:r>
              <a:rPr sz="4000" spc="5" dirty="0">
                <a:latin typeface="Calibri"/>
                <a:cs typeface="Calibri"/>
              </a:rPr>
              <a:t>–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шрифт.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3054" y="6466509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1691" y="20573"/>
            <a:ext cx="33210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5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" y="575944"/>
            <a:ext cx="9140825" cy="628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R="537845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6" y="685799"/>
            <a:ext cx="8825769" cy="5824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691" y="20573"/>
            <a:ext cx="8462645" cy="6606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6. </a:t>
            </a:r>
            <a:r>
              <a:rPr lang="uk-UA" sz="3200" spc="-10" dirty="0" smtClean="0">
                <a:latin typeface="Calibri"/>
                <a:cs typeface="Calibri"/>
              </a:rPr>
              <a:t>Створити необхідні обробники подій</a:t>
            </a:r>
            <a:r>
              <a:rPr sz="3200" spc="-5" dirty="0" smtClean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– </a:t>
            </a:r>
            <a:r>
              <a:rPr lang="uk-UA" sz="3200" spc="-5" dirty="0" smtClean="0">
                <a:latin typeface="Calibri"/>
                <a:cs typeface="Calibri"/>
              </a:rPr>
              <a:t>Якщо подія для об’єкта є «подією за замовчуванням»</a:t>
            </a:r>
            <a:r>
              <a:rPr sz="3200" spc="65" dirty="0" smtClean="0">
                <a:latin typeface="Calibri"/>
                <a:cs typeface="Calibri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(</a:t>
            </a:r>
            <a:r>
              <a:rPr lang="uk-UA" sz="3200" spc="-5" dirty="0" smtClean="0">
                <a:latin typeface="Calibri"/>
                <a:cs typeface="Calibri"/>
              </a:rPr>
              <a:t>наприклад</a:t>
            </a:r>
            <a:r>
              <a:rPr sz="3200" spc="-5" dirty="0" smtClean="0">
                <a:latin typeface="Calibri"/>
                <a:cs typeface="Calibri"/>
              </a:rPr>
              <a:t>, </a:t>
            </a:r>
            <a:r>
              <a:rPr lang="uk-UA" sz="3200" spc="-30" dirty="0" smtClean="0">
                <a:latin typeface="Calibri"/>
                <a:cs typeface="Calibri"/>
              </a:rPr>
              <a:t>для кнопки </a:t>
            </a:r>
            <a:r>
              <a:rPr sz="3200" spc="-5" dirty="0" smtClean="0">
                <a:latin typeface="Calibri"/>
                <a:cs typeface="Calibri"/>
              </a:rPr>
              <a:t>–  </a:t>
            </a:r>
            <a:r>
              <a:rPr lang="uk-UA" sz="3200" spc="-5" dirty="0" smtClean="0">
                <a:latin typeface="Calibri"/>
                <a:cs typeface="Calibri"/>
              </a:rPr>
              <a:t>звичайне одинарне натискання </a:t>
            </a:r>
            <a:r>
              <a:rPr sz="3200" spc="-5" dirty="0" smtClean="0">
                <a:latin typeface="Calibri"/>
                <a:cs typeface="Calibri"/>
              </a:rPr>
              <a:t>– </a:t>
            </a:r>
            <a:r>
              <a:rPr sz="3200" spc="-5" dirty="0">
                <a:latin typeface="Calibri"/>
                <a:cs typeface="Calibri"/>
              </a:rPr>
              <a:t>Click), </a:t>
            </a:r>
            <a:r>
              <a:rPr lang="uk-UA" sz="3200" spc="-5" dirty="0" smtClean="0">
                <a:latin typeface="Calibri"/>
                <a:cs typeface="Calibri"/>
              </a:rPr>
              <a:t>то для створення обробника події необхідно двічі клацнути по відповідному компоненту</a:t>
            </a:r>
            <a:r>
              <a:rPr sz="3200" spc="-20" dirty="0" smtClean="0">
                <a:latin typeface="Calibri"/>
                <a:cs typeface="Calibri"/>
              </a:rPr>
              <a:t>. </a:t>
            </a:r>
            <a:r>
              <a:rPr lang="uk-UA" sz="3200" spc="-20" dirty="0" smtClean="0">
                <a:latin typeface="Calibri"/>
                <a:cs typeface="Calibri"/>
              </a:rPr>
              <a:t>Після цього </a:t>
            </a:r>
            <a:r>
              <a:rPr lang="uk-UA" sz="3200" spc="-20" dirty="0" smtClean="0">
                <a:latin typeface="Calibri"/>
                <a:cs typeface="Calibri"/>
              </a:rPr>
              <a:t>з’являється можливість для написання тексту програми на мові </a:t>
            </a:r>
            <a:r>
              <a:rPr sz="3200" spc="-5" dirty="0" smtClean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#  </a:t>
            </a:r>
            <a:r>
              <a:rPr lang="uk-UA" sz="3200" spc="-5" dirty="0" smtClean="0">
                <a:latin typeface="Calibri"/>
                <a:cs typeface="Calibri"/>
              </a:rPr>
              <a:t>для обробки відповідної події</a:t>
            </a:r>
            <a:r>
              <a:rPr sz="3200" spc="-15" dirty="0" smtClean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356870" marR="403860" indent="-256540">
              <a:lnSpc>
                <a:spcPct val="100000"/>
              </a:lnSpc>
              <a:spcBef>
                <a:spcPts val="770"/>
              </a:spcBef>
              <a:tabLst>
                <a:tab pos="2167890" algn="l"/>
              </a:tabLst>
            </a:pPr>
            <a:r>
              <a:rPr sz="3200" spc="-5" dirty="0">
                <a:latin typeface="Calibri"/>
                <a:cs typeface="Calibri"/>
              </a:rPr>
              <a:t>– </a:t>
            </a:r>
            <a:r>
              <a:rPr lang="uk-UA" sz="3200" spc="-5" dirty="0" smtClean="0">
                <a:latin typeface="Calibri"/>
                <a:cs typeface="Calibri"/>
              </a:rPr>
              <a:t>для створення обробника інших подій необхідно на панелі </a:t>
            </a:r>
            <a:r>
              <a:rPr sz="3200" spc="-15" dirty="0" smtClean="0">
                <a:latin typeface="Calibri"/>
                <a:cs typeface="Calibri"/>
              </a:rPr>
              <a:t>Properties </a:t>
            </a:r>
            <a:r>
              <a:rPr lang="uk-UA" sz="3200" spc="-10" dirty="0" smtClean="0">
                <a:latin typeface="Calibri"/>
                <a:cs typeface="Calibri"/>
              </a:rPr>
              <a:t>натиснути </a:t>
            </a:r>
            <a:r>
              <a:rPr sz="3200" spc="-25" dirty="0" smtClean="0">
                <a:latin typeface="Calibri"/>
                <a:cs typeface="Calibri"/>
              </a:rPr>
              <a:t>Events</a:t>
            </a:r>
            <a:r>
              <a:rPr sz="3200" spc="-25" dirty="0">
                <a:latin typeface="Calibri"/>
                <a:cs typeface="Calibri"/>
              </a:rPr>
              <a:t>	</a:t>
            </a:r>
            <a:r>
              <a:rPr lang="uk-UA" sz="3200" spc="-25" dirty="0" smtClean="0">
                <a:latin typeface="Calibri"/>
                <a:cs typeface="Calibri"/>
              </a:rPr>
              <a:t>і зі списку обрати  відповідну подію.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3054" y="6441338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5625988"/>
            <a:ext cx="538162" cy="491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691" y="152400"/>
            <a:ext cx="839089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</a:pPr>
            <a:r>
              <a:rPr sz="3200" spc="-10" dirty="0"/>
              <a:t>7. </a:t>
            </a:r>
            <a:r>
              <a:rPr lang="uk-UA" sz="3200" spc="-10" dirty="0" smtClean="0"/>
              <a:t>Написати текст для відповідного обробника подій у відповідності з синтаксисом мови </a:t>
            </a:r>
            <a:r>
              <a:rPr sz="3200" spc="-10" dirty="0" smtClean="0"/>
              <a:t>C</a:t>
            </a:r>
            <a:r>
              <a:rPr sz="3200" spc="-10" dirty="0"/>
              <a:t>#.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0" y="1494661"/>
            <a:ext cx="9144000" cy="536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R="537845" algn="r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89685"/>
            <a:ext cx="7391400" cy="501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120" y="0"/>
            <a:ext cx="306768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i="1" dirty="0" smtClean="0">
                <a:latin typeface="Calibri"/>
                <a:cs typeface="Calibri"/>
              </a:rPr>
              <a:t>Склад мови</a:t>
            </a:r>
            <a:endParaRPr i="1" spc="-1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767" y="520446"/>
            <a:ext cx="2419350" cy="150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3200" b="1" spc="-10" dirty="0" smtClean="0">
                <a:latin typeface="Calibri"/>
                <a:cs typeface="Calibri"/>
              </a:rPr>
              <a:t>Символи: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2000" spc="-10" dirty="0">
                <a:latin typeface="Calibri"/>
                <a:cs typeface="Calibri"/>
              </a:rPr>
              <a:t>б</a:t>
            </a:r>
            <a:r>
              <a:rPr lang="uk-UA" sz="2000" spc="-10" dirty="0" smtClean="0">
                <a:latin typeface="Calibri"/>
                <a:cs typeface="Calibri"/>
              </a:rPr>
              <a:t>укви: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2000" spc="-5" dirty="0">
                <a:latin typeface="Calibri"/>
                <a:cs typeface="Calibri"/>
              </a:rPr>
              <a:t>ц</a:t>
            </a:r>
            <a:r>
              <a:rPr lang="uk-UA" sz="2000" spc="-5" dirty="0" smtClean="0">
                <a:latin typeface="Calibri"/>
                <a:cs typeface="Calibri"/>
              </a:rPr>
              <a:t>ифри: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uk-UA" sz="2000" dirty="0" smtClean="0">
                <a:latin typeface="Calibri"/>
                <a:cs typeface="Calibri"/>
              </a:rPr>
              <a:t>спец. символи: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5683" y="1017650"/>
            <a:ext cx="3528060" cy="1010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A-Z,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a-z,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_, </a:t>
            </a:r>
            <a:r>
              <a:rPr lang="uk-UA" sz="2000" spc="-10" dirty="0" smtClean="0">
                <a:solidFill>
                  <a:srgbClr val="800080"/>
                </a:solidFill>
                <a:latin typeface="Calibri"/>
                <a:cs typeface="Calibri"/>
              </a:rPr>
              <a:t>букви </a:t>
            </a:r>
            <a:r>
              <a:rPr lang="uk-UA" sz="2000" spc="-10" dirty="0" err="1" smtClean="0">
                <a:solidFill>
                  <a:srgbClr val="800080"/>
                </a:solidFill>
                <a:latin typeface="Calibri"/>
                <a:cs typeface="Calibri"/>
              </a:rPr>
              <a:t>нац</a:t>
            </a:r>
            <a:r>
              <a:rPr lang="uk-UA" sz="2000" spc="-10" dirty="0" smtClean="0">
                <a:solidFill>
                  <a:srgbClr val="800080"/>
                </a:solidFill>
                <a:latin typeface="Calibri"/>
                <a:cs typeface="Calibri"/>
              </a:rPr>
              <a:t>. алфавітів</a:t>
            </a:r>
            <a:br>
              <a:rPr lang="uk-UA" sz="2000" spc="-10" dirty="0" smtClean="0">
                <a:solidFill>
                  <a:srgbClr val="800080"/>
                </a:solidFill>
                <a:latin typeface="Calibri"/>
                <a:cs typeface="Calibri"/>
              </a:rPr>
            </a:br>
            <a:r>
              <a:rPr sz="2000" spc="-10" dirty="0" smtClean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006600"/>
                </a:solidFill>
                <a:latin typeface="Calibri"/>
                <a:cs typeface="Calibri"/>
              </a:rPr>
              <a:t>0-9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,</a:t>
            </a:r>
            <a:r>
              <a:rPr sz="2000" spc="-8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A-F</a:t>
            </a:r>
            <a:endParaRPr sz="2000" dirty="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+, *, </a:t>
            </a:r>
            <a:r>
              <a:rPr sz="2000" spc="60" dirty="0">
                <a:solidFill>
                  <a:srgbClr val="006600"/>
                </a:solidFill>
                <a:latin typeface="Calibri"/>
                <a:cs typeface="Calibri"/>
              </a:rPr>
              <a:t>,,</a:t>
            </a:r>
            <a:r>
              <a:rPr sz="2000" spc="-5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…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967" y="2054225"/>
            <a:ext cx="26657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spc="-5" dirty="0">
                <a:latin typeface="Arial"/>
                <a:cs typeface="Arial"/>
              </a:rPr>
              <a:t>–	</a:t>
            </a:r>
            <a:r>
              <a:rPr lang="uk-UA" sz="2000" spc="-15" dirty="0" smtClean="0">
                <a:latin typeface="Calibri"/>
                <a:cs typeface="Calibri"/>
              </a:rPr>
              <a:t>пробільні символи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287" y="2708275"/>
            <a:ext cx="7777480" cy="1852930"/>
          </a:xfrm>
          <a:custGeom>
            <a:avLst/>
            <a:gdLst/>
            <a:ahLst/>
            <a:cxnLst/>
            <a:rect l="l" t="t" r="r" b="b"/>
            <a:pathLst>
              <a:path w="7777480" h="1852929">
                <a:moveTo>
                  <a:pt x="0" y="1852802"/>
                </a:moveTo>
                <a:lnTo>
                  <a:pt x="7777099" y="1852802"/>
                </a:lnTo>
                <a:lnTo>
                  <a:pt x="7777099" y="0"/>
                </a:lnTo>
                <a:lnTo>
                  <a:pt x="0" y="0"/>
                </a:lnTo>
                <a:lnTo>
                  <a:pt x="0" y="1852802"/>
                </a:lnTo>
                <a:close/>
              </a:path>
            </a:pathLst>
          </a:custGeom>
          <a:solidFill>
            <a:srgbClr val="C0C0C0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287" y="2708275"/>
            <a:ext cx="7777480" cy="1852930"/>
          </a:xfrm>
          <a:custGeom>
            <a:avLst/>
            <a:gdLst/>
            <a:ahLst/>
            <a:cxnLst/>
            <a:rect l="l" t="t" r="r" b="b"/>
            <a:pathLst>
              <a:path w="7777480" h="1852929">
                <a:moveTo>
                  <a:pt x="0" y="1852802"/>
                </a:moveTo>
                <a:lnTo>
                  <a:pt x="7777099" y="1852802"/>
                </a:lnTo>
                <a:lnTo>
                  <a:pt x="7777099" y="0"/>
                </a:lnTo>
                <a:lnTo>
                  <a:pt x="0" y="0"/>
                </a:lnTo>
                <a:lnTo>
                  <a:pt x="0" y="1852802"/>
                </a:lnTo>
                <a:close/>
              </a:path>
            </a:pathLst>
          </a:custGeom>
          <a:ln w="2857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42485" y="2964688"/>
            <a:ext cx="191770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  <a:tabLst>
                <a:tab pos="527050" algn="l"/>
                <a:tab pos="1207135" algn="l"/>
              </a:tabLst>
            </a:pP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2</a:t>
            </a:r>
            <a:r>
              <a:rPr lang="en-US"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0.11</a:t>
            </a:r>
            <a:r>
              <a:rPr lang="en-US" sz="2000" spc="-5" dirty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2000" dirty="0" smtClean="0">
                <a:solidFill>
                  <a:srgbClr val="006600"/>
                </a:solidFill>
                <a:latin typeface="Calibri"/>
                <a:cs typeface="Calibri"/>
              </a:rPr>
              <a:t>“</a:t>
            </a:r>
            <a:r>
              <a:rPr sz="2000" spc="-5" dirty="0" err="1" smtClean="0">
                <a:solidFill>
                  <a:srgbClr val="006600"/>
                </a:solidFill>
                <a:latin typeface="Calibri"/>
                <a:cs typeface="Calibri"/>
              </a:rPr>
              <a:t>В</a:t>
            </a:r>
            <a:r>
              <a:rPr sz="2000" dirty="0" err="1" smtClean="0">
                <a:solidFill>
                  <a:srgbClr val="006600"/>
                </a:solidFill>
                <a:latin typeface="Calibri"/>
                <a:cs typeface="Calibri"/>
              </a:rPr>
              <a:t>а</a:t>
            </a:r>
            <a:r>
              <a:rPr sz="2000" spc="-25" dirty="0" err="1" smtClean="0">
                <a:solidFill>
                  <a:srgbClr val="006600"/>
                </a:solidFill>
                <a:latin typeface="Calibri"/>
                <a:cs typeface="Calibri"/>
              </a:rPr>
              <a:t>с</a:t>
            </a:r>
            <a:r>
              <a:rPr lang="ru-RU" sz="2000" spc="-45" dirty="0">
                <a:solidFill>
                  <a:srgbClr val="006600"/>
                </a:solidFill>
                <a:latin typeface="Calibri"/>
                <a:cs typeface="Calibri"/>
              </a:rPr>
              <a:t>я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”</a:t>
            </a:r>
            <a:endParaRPr sz="2000" dirty="0">
              <a:latin typeface="Calibri"/>
              <a:cs typeface="Calibri"/>
            </a:endParaRPr>
          </a:p>
          <a:p>
            <a:pPr marL="2540" marR="134620" indent="-3175">
              <a:lnSpc>
                <a:spcPct val="100000"/>
              </a:lnSpc>
              <a:tabLst>
                <a:tab pos="819785" algn="l"/>
                <a:tab pos="1029969" algn="l"/>
                <a:tab pos="1227455" algn="l"/>
                <a:tab pos="1638935" algn="l"/>
              </a:tabLst>
            </a:pPr>
            <a:r>
              <a:rPr sz="2000" spc="-35" dirty="0" err="1" smtClean="0">
                <a:solidFill>
                  <a:srgbClr val="006600"/>
                </a:solidFill>
                <a:latin typeface="Calibri"/>
                <a:cs typeface="Calibri"/>
              </a:rPr>
              <a:t>Vasia</a:t>
            </a:r>
            <a:r>
              <a:rPr lang="en-US" sz="2000" spc="-35" dirty="0" smtClean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a</a:t>
            </a:r>
            <a:r>
              <a:rPr lang="en-US" sz="2000" spc="-5" dirty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lang="en-US"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_11  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doub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le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		d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if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765" y="2691384"/>
            <a:ext cx="2561235" cy="182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350" spc="-10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b="1" spc="-10" dirty="0" smtClean="0">
                <a:latin typeface="Calibri"/>
                <a:cs typeface="Wingdings"/>
              </a:rPr>
              <a:t>Лексеми:</a:t>
            </a:r>
            <a:endParaRPr sz="1800" dirty="0">
              <a:latin typeface="Calibri"/>
              <a:cs typeface="Calibri"/>
            </a:endParaRPr>
          </a:p>
          <a:p>
            <a:pPr marL="457200">
              <a:lnSpc>
                <a:spcPts val="2395"/>
              </a:lnSpc>
            </a:pPr>
            <a:r>
              <a:rPr sz="1400" spc="-10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10" dirty="0" smtClean="0">
                <a:latin typeface="Calibri"/>
                <a:cs typeface="Calibri"/>
              </a:rPr>
              <a:t>константи</a:t>
            </a:r>
            <a:endParaRPr sz="2000" dirty="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1400" spc="-5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5" dirty="0" smtClean="0">
                <a:latin typeface="Calibri"/>
                <a:cs typeface="Wingdings"/>
              </a:rPr>
              <a:t>імена</a:t>
            </a:r>
            <a:endParaRPr sz="2000" dirty="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1400" spc="50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50" dirty="0" smtClean="0">
                <a:latin typeface="Calibri"/>
                <a:cs typeface="Wingdings"/>
              </a:rPr>
              <a:t>ключові слова</a:t>
            </a:r>
            <a:endParaRPr sz="2000" dirty="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1400" spc="-5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5" dirty="0" smtClean="0">
                <a:latin typeface="Calibri"/>
                <a:cs typeface="Calibri"/>
              </a:rPr>
              <a:t>знаки операцій</a:t>
            </a:r>
            <a:endParaRPr sz="2000" dirty="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1400" spc="-15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15" dirty="0" smtClean="0">
                <a:latin typeface="Calibri"/>
                <a:cs typeface="Calibri"/>
              </a:rPr>
              <a:t>роздільники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5534" y="3879342"/>
            <a:ext cx="25600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582295" algn="l"/>
              </a:tabLst>
            </a:pP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+</a:t>
            </a:r>
            <a:r>
              <a:rPr lang="en-US" sz="2000" spc="-5" dirty="0">
                <a:solidFill>
                  <a:srgbClr val="006600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-</a:t>
            </a:r>
            <a:r>
              <a:rPr lang="en-US"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	=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4400" algn="l"/>
              </a:tabLst>
            </a:pP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;</a:t>
            </a:r>
            <a:r>
              <a:rPr lang="en-US"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        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[</a:t>
            </a:r>
            <a:r>
              <a:rPr sz="2000" spc="-130" dirty="0" smtClean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]</a:t>
            </a:r>
            <a:r>
              <a:rPr lang="en-US" sz="2000" spc="-5" dirty="0" smtClean="0">
                <a:solidFill>
                  <a:srgbClr val="006600"/>
                </a:solidFill>
                <a:latin typeface="Calibri"/>
                <a:cs typeface="Calibri"/>
              </a:rPr>
              <a:t>	,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65" y="4757039"/>
            <a:ext cx="6064250" cy="977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5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1800" b="1" spc="-5" dirty="0" smtClean="0">
                <a:latin typeface="Calibri"/>
                <a:cs typeface="Calibri"/>
              </a:rPr>
              <a:t>Вирази</a:t>
            </a:r>
            <a:endParaRPr sz="1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1400" spc="-10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10" dirty="0" smtClean="0">
                <a:latin typeface="Calibri"/>
                <a:cs typeface="Calibri"/>
              </a:rPr>
              <a:t>вираз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lang="en-US" sz="2000" spc="-5" dirty="0" smtClean="0">
                <a:latin typeface="Calibri"/>
                <a:cs typeface="Calibri"/>
              </a:rPr>
              <a:t>–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uk-UA" sz="2000" spc="-5" dirty="0" smtClean="0">
                <a:latin typeface="Calibri"/>
                <a:cs typeface="Calibri"/>
              </a:rPr>
              <a:t>правило обчислення значення</a:t>
            </a:r>
            <a:r>
              <a:rPr sz="2000" spc="-15" dirty="0" smtClean="0">
                <a:latin typeface="Calibri"/>
                <a:cs typeface="Calibri"/>
              </a:rPr>
              <a:t>: 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a +</a:t>
            </a:r>
            <a:r>
              <a:rPr sz="2000" spc="18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b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350" spc="-5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1800" b="1" spc="-5" dirty="0" smtClean="0">
                <a:latin typeface="Calibri"/>
                <a:cs typeface="Calibri"/>
              </a:rPr>
              <a:t>Оператори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1570" y="5786831"/>
            <a:ext cx="1703070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0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5" dirty="0" smtClean="0">
                <a:latin typeface="Calibri"/>
                <a:cs typeface="Calibri"/>
              </a:rPr>
              <a:t>виконувані: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400" spc="-10" dirty="0" smtClean="0">
                <a:solidFill>
                  <a:srgbClr val="800080"/>
                </a:solidFill>
                <a:latin typeface="Wingdings"/>
                <a:cs typeface="Wingdings"/>
              </a:rPr>
              <a:t></a:t>
            </a:r>
            <a:r>
              <a:rPr lang="uk-UA" sz="2000" spc="-10" dirty="0" smtClean="0">
                <a:latin typeface="Calibri"/>
                <a:cs typeface="Calibri"/>
              </a:rPr>
              <a:t>опис: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2834" y="5786831"/>
            <a:ext cx="1242695" cy="69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c = a +</a:t>
            </a:r>
            <a:r>
              <a:rPr sz="2000" spc="-8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600"/>
                </a:solidFill>
                <a:latin typeface="Calibri"/>
                <a:cs typeface="Calibri"/>
              </a:rPr>
              <a:t>b;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double a,</a:t>
            </a:r>
            <a:r>
              <a:rPr sz="2000" spc="-9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Calibri"/>
                <a:cs typeface="Calibri"/>
              </a:rPr>
              <a:t>b;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90254" y="6531864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20573"/>
            <a:ext cx="8498205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</a:pPr>
            <a:r>
              <a:rPr sz="3200" spc="-10" dirty="0"/>
              <a:t>8. </a:t>
            </a:r>
            <a:r>
              <a:rPr lang="uk-UA" sz="3200" spc="-10" dirty="0" smtClean="0"/>
              <a:t>Запустити </a:t>
            </a:r>
            <a:r>
              <a:rPr lang="uk-UA" sz="3200" spc="-10" dirty="0" err="1" smtClean="0"/>
              <a:t>проєкт</a:t>
            </a:r>
            <a:r>
              <a:rPr lang="uk-UA" sz="3200" spc="-10" dirty="0" smtClean="0"/>
              <a:t> на виконання</a:t>
            </a:r>
            <a:r>
              <a:rPr sz="3200" spc="-10" dirty="0" smtClean="0"/>
              <a:t> (</a:t>
            </a:r>
            <a:r>
              <a:rPr lang="uk-UA" sz="3200" spc="-10" dirty="0" smtClean="0"/>
              <a:t>АБО натиснути</a:t>
            </a:r>
            <a:r>
              <a:rPr sz="3200" spc="-10" dirty="0" smtClean="0"/>
              <a:t> </a:t>
            </a:r>
            <a:r>
              <a:rPr sz="3200" dirty="0"/>
              <a:t>f5 </a:t>
            </a:r>
            <a:r>
              <a:rPr lang="uk-UA" sz="3200" spc="-5" dirty="0" smtClean="0"/>
              <a:t>на клавіатурі,</a:t>
            </a:r>
            <a:r>
              <a:rPr sz="3200" spc="-5" dirty="0" smtClean="0"/>
              <a:t> </a:t>
            </a:r>
            <a:r>
              <a:rPr lang="uk-UA" sz="3200" spc="-15" dirty="0" smtClean="0"/>
              <a:t>АБО </a:t>
            </a:r>
            <a:r>
              <a:rPr lang="uk-UA" sz="3200" spc="-5" dirty="0" smtClean="0"/>
              <a:t>кнопку</a:t>
            </a:r>
            <a:r>
              <a:rPr lang="ru-RU" sz="3200" spc="-5" dirty="0" smtClean="0"/>
              <a:t>    </a:t>
            </a:r>
            <a:r>
              <a:rPr sz="3200" spc="-5" dirty="0" smtClean="0"/>
              <a:t> </a:t>
            </a:r>
            <a:r>
              <a:rPr lang="uk-UA" sz="3200" spc="-5" dirty="0" smtClean="0"/>
              <a:t> , АБО</a:t>
            </a:r>
            <a:r>
              <a:rPr sz="3200" spc="-15" dirty="0" smtClean="0"/>
              <a:t> </a:t>
            </a:r>
            <a:r>
              <a:rPr lang="uk-UA" sz="3200" spc="-15" dirty="0" smtClean="0"/>
              <a:t>обрати пункт меню</a:t>
            </a:r>
            <a:r>
              <a:rPr sz="3200" spc="190" dirty="0" smtClean="0"/>
              <a:t> </a:t>
            </a:r>
            <a:r>
              <a:rPr sz="3200" spc="-10" dirty="0"/>
              <a:t>Debug –&gt; </a:t>
            </a:r>
            <a:r>
              <a:rPr sz="3200" spc="-15" dirty="0"/>
              <a:t>Start</a:t>
            </a:r>
            <a:r>
              <a:rPr sz="3200" spc="-135" dirty="0"/>
              <a:t> </a:t>
            </a:r>
            <a:r>
              <a:rPr sz="3200" dirty="0"/>
              <a:t>Debugging)</a:t>
            </a:r>
          </a:p>
        </p:txBody>
      </p:sp>
      <p:sp>
        <p:nvSpPr>
          <p:cNvPr id="3" name="object 3"/>
          <p:cNvSpPr/>
          <p:nvPr/>
        </p:nvSpPr>
        <p:spPr>
          <a:xfrm>
            <a:off x="7315200" y="550258"/>
            <a:ext cx="417956" cy="417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53" y="2205883"/>
            <a:ext cx="5620004" cy="3610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76884"/>
            <a:ext cx="77285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/>
              <a:t>2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435989"/>
            <a:ext cx="4573270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uk-UA" sz="2800" spc="-10" dirty="0" smtClean="0">
                <a:latin typeface="Calibri"/>
                <a:cs typeface="Calibri"/>
              </a:rPr>
              <a:t>Розроблювана у прикладі програма буде виконувати наступні функції</a:t>
            </a:r>
            <a:r>
              <a:rPr lang="uk-UA" sz="2800" spc="-5" dirty="0" smtClean="0">
                <a:latin typeface="Calibri"/>
                <a:cs typeface="Calibri"/>
              </a:rPr>
              <a:t>: </a:t>
            </a:r>
            <a:r>
              <a:rPr lang="uk-UA" sz="2800" spc="-5" dirty="0" err="1" smtClean="0">
                <a:latin typeface="Calibri"/>
                <a:cs typeface="Calibri"/>
              </a:rPr>
              <a:t>радіокнопки</a:t>
            </a:r>
            <a:r>
              <a:rPr lang="uk-UA" sz="2800" spc="-5" dirty="0" smtClean="0">
                <a:latin typeface="Calibri"/>
                <a:cs typeface="Calibri"/>
              </a:rPr>
              <a:t> встановлюють текст повідомлення, яке буде виводитися після натискання на кнопку. Прапорець повинен визначати – виводити повідомлення чи ні.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054" y="6466509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771" y="1153992"/>
            <a:ext cx="3646229" cy="31753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537481"/>
            <a:ext cx="2184649" cy="2074806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6771399" y="4052394"/>
            <a:ext cx="228600" cy="762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76884"/>
            <a:ext cx="77285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/>
              <a:t>2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385315"/>
            <a:ext cx="8077834" cy="5339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 algn="just">
              <a:lnSpc>
                <a:spcPct val="100000"/>
              </a:lnSpc>
              <a:buFont typeface="Arial"/>
              <a:buChar char="•"/>
              <a:tabLst>
                <a:tab pos="357505" algn="l"/>
              </a:tabLst>
            </a:pPr>
            <a:r>
              <a:rPr lang="uk-UA" sz="2400" spc="-20" dirty="0" smtClean="0">
                <a:latin typeface="Calibri"/>
                <a:cs typeface="Calibri"/>
              </a:rPr>
              <a:t>Додайте на форму один елемент керування </a:t>
            </a:r>
            <a:r>
              <a:rPr sz="2400" spc="-15" dirty="0" err="1" smtClean="0">
                <a:latin typeface="Calibri"/>
                <a:cs typeface="Calibri"/>
              </a:rPr>
              <a:t>GroupBox</a:t>
            </a:r>
            <a:r>
              <a:rPr sz="2400" spc="-15" dirty="0">
                <a:latin typeface="Calibri"/>
                <a:cs typeface="Calibri"/>
              </a:rPr>
              <a:t>,  </a:t>
            </a:r>
            <a:r>
              <a:rPr lang="uk-UA" sz="2400" spc="-15" dirty="0" smtClean="0">
                <a:latin typeface="Calibri"/>
                <a:cs typeface="Calibri"/>
              </a:rPr>
              <a:t>три елемента </a:t>
            </a:r>
            <a:r>
              <a:rPr sz="2400" spc="-10" dirty="0" err="1" smtClean="0">
                <a:latin typeface="Calibri"/>
                <a:cs typeface="Calibri"/>
              </a:rPr>
              <a:t>RadioButton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lang="uk-UA" sz="2400" spc="-10" dirty="0" smtClean="0">
                <a:latin typeface="Calibri"/>
                <a:cs typeface="Calibri"/>
              </a:rPr>
              <a:t>один елемент </a:t>
            </a:r>
            <a:r>
              <a:rPr sz="2400" spc="-15" dirty="0" err="1" smtClean="0">
                <a:latin typeface="Calibri"/>
                <a:cs typeface="Calibri"/>
              </a:rPr>
              <a:t>CheckBox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lang="uk-UA" sz="2400" spc="-15" dirty="0" smtClean="0">
                <a:latin typeface="Calibri"/>
                <a:cs typeface="Calibri"/>
              </a:rPr>
              <a:t>і один елемент </a:t>
            </a:r>
            <a:r>
              <a:rPr sz="2400" spc="-10" dirty="0" smtClean="0">
                <a:latin typeface="Calibri"/>
                <a:cs typeface="Calibri"/>
              </a:rPr>
              <a:t>Button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lang="uk-UA" sz="2400" spc="-10" dirty="0" smtClean="0">
                <a:latin typeface="Calibri"/>
                <a:cs typeface="Calibri"/>
              </a:rPr>
              <a:t>Всі три </a:t>
            </a:r>
            <a:r>
              <a:rPr lang="uk-UA" sz="2400" spc="-10" dirty="0" err="1" smtClean="0">
                <a:latin typeface="Calibri"/>
                <a:cs typeface="Calibri"/>
              </a:rPr>
              <a:t>радіокнопки</a:t>
            </a:r>
            <a:r>
              <a:rPr lang="uk-UA" sz="2400" spc="-10" dirty="0" smtClean="0">
                <a:latin typeface="Calibri"/>
                <a:cs typeface="Calibri"/>
              </a:rPr>
              <a:t> повинні бути поміщеними в один </a:t>
            </a:r>
            <a:r>
              <a:rPr sz="2400" spc="-15" dirty="0" err="1" smtClean="0">
                <a:latin typeface="Calibri"/>
                <a:cs typeface="Calibri"/>
              </a:rPr>
              <a:t>GroupBox</a:t>
            </a:r>
            <a:r>
              <a:rPr sz="2400" spc="-15" dirty="0">
                <a:latin typeface="Calibri"/>
                <a:cs typeface="Calibri"/>
              </a:rPr>
              <a:t>. </a:t>
            </a:r>
            <a:r>
              <a:rPr lang="uk-UA" sz="2400" spc="-15" dirty="0" smtClean="0">
                <a:latin typeface="Calibri"/>
                <a:cs typeface="Calibri"/>
              </a:rPr>
              <a:t>Інакше вони не будуть пов`язані між собою.</a:t>
            </a:r>
            <a:endParaRPr sz="24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  <a:tab pos="1609725" algn="l"/>
                <a:tab pos="3054985" algn="l"/>
                <a:tab pos="4814570" algn="l"/>
                <a:tab pos="6314440" algn="l"/>
              </a:tabLst>
            </a:pPr>
            <a:r>
              <a:rPr lang="uk-UA" sz="2400" spc="-35" dirty="0" smtClean="0">
                <a:latin typeface="Calibri"/>
                <a:cs typeface="Calibri"/>
              </a:rPr>
              <a:t>Тепер змініть деякі властивості доданих елементів: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button1: </a:t>
            </a:r>
            <a:r>
              <a:rPr sz="2400" spc="-70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lang="uk-UA" sz="2400" spc="-5" dirty="0" smtClean="0">
                <a:latin typeface="Calibri"/>
                <a:cs typeface="Calibri"/>
              </a:rPr>
              <a:t>Показати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groupBox1: </a:t>
            </a:r>
            <a:r>
              <a:rPr sz="2400" spc="-70" dirty="0">
                <a:latin typeface="Calibri"/>
                <a:cs typeface="Calibri"/>
              </a:rPr>
              <a:t>Text </a:t>
            </a:r>
            <a:r>
              <a:rPr sz="2400" dirty="0" smtClean="0">
                <a:latin typeface="Calibri"/>
                <a:cs typeface="Calibri"/>
              </a:rPr>
              <a:t>- </a:t>
            </a:r>
            <a:r>
              <a:rPr lang="uk-UA" sz="2400" spc="-5" dirty="0" smtClean="0">
                <a:latin typeface="Calibri"/>
                <a:cs typeface="Calibri"/>
              </a:rPr>
              <a:t>Оберіть текст повідомлення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radioButton1: </a:t>
            </a:r>
            <a:r>
              <a:rPr sz="2400" spc="-70" dirty="0">
                <a:latin typeface="Calibri"/>
                <a:cs typeface="Calibri"/>
              </a:rPr>
              <a:t>Text </a:t>
            </a:r>
            <a:r>
              <a:rPr lang="en-US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lang="uk-UA" sz="2400" dirty="0" smtClean="0">
                <a:latin typeface="Calibri"/>
                <a:cs typeface="Calibri"/>
              </a:rPr>
              <a:t>Перше повідомлення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radioButton2: </a:t>
            </a:r>
            <a:r>
              <a:rPr sz="2400" spc="-70" dirty="0">
                <a:latin typeface="Calibri"/>
                <a:cs typeface="Calibri"/>
              </a:rPr>
              <a:t>Text </a:t>
            </a:r>
            <a:r>
              <a:rPr lang="en-US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lang="uk-UA" sz="2400" spc="-5" dirty="0" smtClean="0">
                <a:latin typeface="Calibri"/>
                <a:cs typeface="Calibri"/>
              </a:rPr>
              <a:t>Друге повідомлення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radioButton3: </a:t>
            </a:r>
            <a:r>
              <a:rPr sz="2400" spc="-70" dirty="0">
                <a:latin typeface="Calibri"/>
                <a:cs typeface="Calibri"/>
              </a:rPr>
              <a:t>Text </a:t>
            </a:r>
            <a:r>
              <a:rPr lang="en-US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lang="uk-UA" sz="2400" spc="-25" dirty="0" smtClean="0">
                <a:latin typeface="Calibri"/>
                <a:cs typeface="Calibri"/>
              </a:rPr>
              <a:t>Третє повідомлення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checkBox1: </a:t>
            </a:r>
            <a:r>
              <a:rPr sz="2400" spc="-70" dirty="0">
                <a:latin typeface="Calibri"/>
                <a:cs typeface="Calibri"/>
              </a:rPr>
              <a:t>Text </a:t>
            </a:r>
            <a:r>
              <a:rPr lang="en-US" sz="2400" dirty="0" smtClean="0">
                <a:latin typeface="Calibri"/>
                <a:cs typeface="Calibri"/>
              </a:rPr>
              <a:t>–</a:t>
            </a:r>
            <a:r>
              <a:rPr sz="2400" dirty="0" smtClean="0">
                <a:latin typeface="Calibri"/>
                <a:cs typeface="Calibri"/>
              </a:rPr>
              <a:t> </a:t>
            </a:r>
            <a:r>
              <a:rPr lang="uk-UA" sz="2400" spc="-5" dirty="0" smtClean="0">
                <a:latin typeface="Calibri"/>
                <a:cs typeface="Calibri"/>
              </a:rPr>
              <a:t>Показувати повідомлення</a:t>
            </a:r>
            <a:r>
              <a:rPr sz="2400" spc="-15" dirty="0" smtClean="0">
                <a:latin typeface="Calibri"/>
                <a:cs typeface="Calibri"/>
              </a:rPr>
              <a:t>, </a:t>
            </a:r>
            <a:r>
              <a:rPr sz="2400" spc="-15" dirty="0">
                <a:latin typeface="Calibri"/>
                <a:cs typeface="Calibri"/>
              </a:rPr>
              <a:t>Checked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True</a:t>
            </a:r>
            <a:r>
              <a:rPr sz="1200" spc="-105" dirty="0">
                <a:solidFill>
                  <a:srgbClr val="888888"/>
                </a:solidFill>
                <a:latin typeface="Calibri"/>
                <a:cs typeface="Calibri"/>
              </a:rPr>
              <a:t>62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152400"/>
            <a:ext cx="917302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Обробник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 smtClean="0"/>
              <a:t>2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8433054" y="6441338"/>
            <a:ext cx="1778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63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86" y="829508"/>
            <a:ext cx="7391654" cy="551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476884"/>
            <a:ext cx="77285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/>
              <a:t>3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690473" y="1475485"/>
            <a:ext cx="4477385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330">
              <a:lnSpc>
                <a:spcPct val="100000"/>
              </a:lnSpc>
            </a:pPr>
            <a:r>
              <a:rPr lang="uk-UA" sz="2000" spc="-10" dirty="0" smtClean="0">
                <a:latin typeface="Calibri"/>
                <a:cs typeface="Calibri"/>
              </a:rPr>
              <a:t>Напишемо програму призначену для обліку даних про учасників змагань. Програма буде містити два списки: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buChar char="–"/>
              <a:tabLst>
                <a:tab pos="193040" algn="l"/>
              </a:tabLst>
            </a:pPr>
            <a:r>
              <a:rPr sz="2000" spc="-15" dirty="0">
                <a:latin typeface="Calibri"/>
                <a:cs typeface="Calibri"/>
              </a:rPr>
              <a:t>ComboBox </a:t>
            </a:r>
            <a:r>
              <a:rPr sz="2000" spc="-5" dirty="0">
                <a:latin typeface="Calibri"/>
                <a:cs typeface="Calibri"/>
              </a:rPr>
              <a:t>– </a:t>
            </a:r>
            <a:r>
              <a:rPr lang="uk-UA" sz="2000" spc="-5" dirty="0" smtClean="0">
                <a:latin typeface="Calibri"/>
                <a:cs typeface="Calibri"/>
              </a:rPr>
              <a:t>для введення інформації про учасників</a:t>
            </a:r>
            <a:r>
              <a:rPr sz="2000" spc="-5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12700" marR="771525">
              <a:lnSpc>
                <a:spcPct val="100000"/>
              </a:lnSpc>
              <a:buChar char="–"/>
              <a:tabLst>
                <a:tab pos="193040" algn="l"/>
              </a:tabLst>
            </a:pPr>
            <a:r>
              <a:rPr sz="2000" spc="-20" dirty="0">
                <a:latin typeface="Calibri"/>
                <a:cs typeface="Calibri"/>
              </a:rPr>
              <a:t>CheckedListBox </a:t>
            </a:r>
            <a:r>
              <a:rPr sz="2000" spc="-5" dirty="0">
                <a:latin typeface="Calibri"/>
                <a:cs typeface="Calibri"/>
              </a:rPr>
              <a:t>– </a:t>
            </a:r>
            <a:r>
              <a:rPr lang="uk-UA" sz="2000" spc="-5" dirty="0" smtClean="0">
                <a:latin typeface="Calibri"/>
                <a:cs typeface="Calibri"/>
              </a:rPr>
              <a:t>для зберігання і обробки даних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uk-UA" sz="2000" spc="-5" dirty="0" smtClean="0">
                <a:latin typeface="Calibri"/>
                <a:cs typeface="Calibri"/>
              </a:rPr>
              <a:t>За допомогою списку </a:t>
            </a:r>
            <a:r>
              <a:rPr sz="2000" spc="-15" dirty="0" err="1" smtClean="0">
                <a:latin typeface="Calibri"/>
                <a:cs typeface="Calibri"/>
              </a:rPr>
              <a:t>ComboBox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lang="uk-UA" sz="2000" spc="-15" dirty="0" smtClean="0">
                <a:latin typeface="Calibri"/>
                <a:cs typeface="Calibri"/>
              </a:rPr>
              <a:t>користувач буде обирати прізвища людей, яких необхідно додати в список учасників. Дві кнопки на формі будуть додавати або видаляти користувачів із списку.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50169"/>
            <a:ext cx="3886200" cy="3536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76884"/>
            <a:ext cx="77285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/>
              <a:t>3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475485"/>
            <a:ext cx="4377055" cy="3639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2000" b="1" spc="-15" dirty="0" smtClean="0">
                <a:latin typeface="Calibri"/>
                <a:cs typeface="Calibri"/>
              </a:rPr>
              <a:t>Створіть наступну форму</a:t>
            </a:r>
            <a:endParaRPr sz="2000" dirty="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uk-UA" sz="1800" spc="-5" dirty="0" smtClean="0">
                <a:latin typeface="Calibri"/>
                <a:cs typeface="Calibri"/>
              </a:rPr>
              <a:t>Змініть деякі властивості створеної форми: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5" dirty="0">
                <a:latin typeface="Calibri"/>
                <a:cs typeface="Calibri"/>
              </a:rPr>
              <a:t>Text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 smtClean="0">
                <a:latin typeface="Calibri"/>
                <a:cs typeface="Calibri"/>
              </a:rPr>
              <a:t>«</a:t>
            </a:r>
            <a:r>
              <a:rPr lang="uk-UA" sz="1800" spc="-10" dirty="0" smtClean="0">
                <a:latin typeface="Calibri"/>
                <a:cs typeface="Calibri"/>
              </a:rPr>
              <a:t>робота із списками</a:t>
            </a:r>
            <a:r>
              <a:rPr sz="1800" spc="-5" dirty="0" smtClean="0">
                <a:latin typeface="Calibri"/>
                <a:cs typeface="Calibri"/>
              </a:rPr>
              <a:t>»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  <a:tab pos="1167765" algn="l"/>
                <a:tab pos="2265680" algn="l"/>
                <a:tab pos="3329940" algn="l"/>
              </a:tabLst>
            </a:pPr>
            <a:r>
              <a:rPr lang="uk-UA" sz="1800" spc="-165" dirty="0" smtClean="0">
                <a:latin typeface="Calibri"/>
                <a:cs typeface="Calibri"/>
              </a:rPr>
              <a:t>Тепер змінимо властивості елементів керування </a:t>
            </a:r>
            <a:endParaRPr lang="uk-UA" spc="-165" dirty="0">
              <a:latin typeface="Calibri"/>
              <a:cs typeface="Calibri"/>
            </a:endParaRPr>
          </a:p>
          <a:p>
            <a:pPr marL="755650" lvl="1" indent="-285750" algn="just">
              <a:buFont typeface="Wingdings" panose="05000000000000000000" pitchFamily="2" charset="2"/>
              <a:buChar char="Ø"/>
              <a:tabLst>
                <a:tab pos="299085" algn="l"/>
                <a:tab pos="299720" algn="l"/>
                <a:tab pos="1167765" algn="l"/>
                <a:tab pos="2265680" algn="l"/>
                <a:tab pos="3329940" algn="l"/>
              </a:tabLst>
            </a:pPr>
            <a:r>
              <a:rPr spc="-10" dirty="0" err="1" smtClean="0">
                <a:latin typeface="Calibri"/>
                <a:cs typeface="Calibri"/>
              </a:rPr>
              <a:t>CheckedListBox</a:t>
            </a:r>
            <a:r>
              <a:rPr spc="-10" dirty="0">
                <a:latin typeface="Calibri"/>
                <a:cs typeface="Calibri"/>
              </a:rPr>
              <a:t>: </a:t>
            </a:r>
            <a:r>
              <a:rPr spc="-5" dirty="0">
                <a:latin typeface="Calibri"/>
                <a:cs typeface="Calibri"/>
              </a:rPr>
              <a:t>Name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memberlist</a:t>
            </a:r>
            <a:endParaRPr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comboBox1: Name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>
                <a:latin typeface="Calibri"/>
                <a:cs typeface="Calibri"/>
              </a:rPr>
              <a:t>peoplelist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;</a:t>
            </a:r>
          </a:p>
          <a:p>
            <a:pPr marL="756285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Text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«»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button1: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 err="1" smtClean="0">
                <a:latin typeface="Calibri"/>
                <a:cs typeface="Calibri"/>
              </a:rPr>
              <a:t>button</a:t>
            </a:r>
            <a:r>
              <a:rPr lang="en-US" sz="1800" spc="-15" dirty="0" err="1" smtClean="0">
                <a:latin typeface="Calibri"/>
                <a:cs typeface="Calibri"/>
              </a:rPr>
              <a:t>A</a:t>
            </a:r>
            <a:r>
              <a:rPr sz="1800" spc="-15" dirty="0" err="1" smtClean="0">
                <a:latin typeface="Calibri"/>
                <a:cs typeface="Calibri"/>
              </a:rPr>
              <a:t>dd</a:t>
            </a:r>
            <a:r>
              <a:rPr sz="1800" spc="-1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Text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 smtClean="0">
                <a:latin typeface="Calibri"/>
                <a:cs typeface="Calibri"/>
              </a:rPr>
              <a:t>«</a:t>
            </a:r>
            <a:r>
              <a:rPr lang="uk-UA" sz="1800" spc="-5" dirty="0" smtClean="0">
                <a:latin typeface="Calibri"/>
                <a:cs typeface="Calibri"/>
              </a:rPr>
              <a:t>Додати</a:t>
            </a:r>
            <a:r>
              <a:rPr sz="1800" spc="-5" dirty="0" smtClean="0">
                <a:latin typeface="Calibri"/>
                <a:cs typeface="Calibri"/>
              </a:rPr>
              <a:t>»</a:t>
            </a:r>
            <a:endParaRPr sz="1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button2: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 err="1" smtClean="0">
                <a:latin typeface="Calibri"/>
                <a:cs typeface="Calibri"/>
              </a:rPr>
              <a:t>button</a:t>
            </a:r>
            <a:r>
              <a:rPr lang="en-US" sz="1800" spc="-15" dirty="0" err="1" smtClean="0">
                <a:latin typeface="Calibri"/>
                <a:cs typeface="Calibri"/>
              </a:rPr>
              <a:t>D</a:t>
            </a:r>
            <a:r>
              <a:rPr sz="1800" spc="-15" dirty="0" err="1" smtClean="0">
                <a:latin typeface="Calibri"/>
                <a:cs typeface="Calibri"/>
              </a:rPr>
              <a:t>elete</a:t>
            </a:r>
            <a:r>
              <a:rPr sz="1800" spc="-15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Text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 smtClean="0">
                <a:latin typeface="Calibri"/>
                <a:cs typeface="Calibri"/>
              </a:rPr>
              <a:t>«</a:t>
            </a:r>
            <a:r>
              <a:rPr lang="uk-UA" sz="1800" spc="-20" dirty="0" smtClean="0">
                <a:latin typeface="Calibri"/>
                <a:cs typeface="Calibri"/>
              </a:rPr>
              <a:t>Видалити</a:t>
            </a:r>
            <a:r>
              <a:rPr sz="1800" spc="-20" dirty="0" smtClean="0">
                <a:latin typeface="Calibri"/>
                <a:cs typeface="Calibri"/>
              </a:rPr>
              <a:t>»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4108030" cy="2987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476884"/>
            <a:ext cx="77285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/>
              <a:t>3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6244" y="1630553"/>
            <a:ext cx="7892415" cy="2218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0" dirty="0" smtClean="0">
                <a:latin typeface="Calibri"/>
                <a:cs typeface="Calibri"/>
              </a:rPr>
              <a:t>Створимо елемент керування</a:t>
            </a:r>
            <a:r>
              <a:rPr sz="2000" spc="-15" dirty="0" smtClean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ComboBox, </a:t>
            </a:r>
            <a:r>
              <a:rPr lang="uk-UA" sz="2000" spc="-10" dirty="0" smtClean="0">
                <a:latin typeface="Calibri"/>
                <a:cs typeface="Calibri"/>
              </a:rPr>
              <a:t>який має ім`я</a:t>
            </a:r>
            <a:r>
              <a:rPr sz="2000" spc="-20" dirty="0" smtClean="0">
                <a:latin typeface="Calibri"/>
                <a:cs typeface="Calibri"/>
              </a:rPr>
              <a:t> </a:t>
            </a:r>
            <a:r>
              <a:rPr sz="2000" spc="-10" dirty="0" err="1" smtClean="0">
                <a:latin typeface="Calibri"/>
                <a:cs typeface="Calibri"/>
              </a:rPr>
              <a:t>peoplelist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lang="uk-UA" sz="2000" spc="-10" dirty="0" smtClean="0">
                <a:latin typeface="Calibri"/>
                <a:cs typeface="Calibri"/>
              </a:rPr>
              <a:t>списком прізвищ передбачуваних учасників змагань. Для цього у вікні властивостей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peoplelist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lang="uk-UA" sz="2000" spc="-10" dirty="0" smtClean="0">
                <a:latin typeface="Calibri"/>
                <a:cs typeface="Calibri"/>
              </a:rPr>
              <a:t>оберіть властивість </a:t>
            </a:r>
            <a:r>
              <a:rPr sz="2000" spc="-15" dirty="0" smtClean="0">
                <a:latin typeface="Calibri"/>
                <a:cs typeface="Calibri"/>
              </a:rPr>
              <a:t>Items</a:t>
            </a:r>
            <a:r>
              <a:rPr sz="2000" spc="-15" dirty="0">
                <a:latin typeface="Calibri"/>
                <a:cs typeface="Calibri"/>
              </a:rPr>
              <a:t>. </a:t>
            </a:r>
            <a:r>
              <a:rPr lang="uk-UA" sz="2000" spc="-15" dirty="0" smtClean="0">
                <a:latin typeface="Calibri"/>
                <a:cs typeface="Calibri"/>
              </a:rPr>
              <a:t>Відкрийте вікно </a:t>
            </a:r>
            <a:r>
              <a:rPr sz="2000" spc="-5" dirty="0" smtClean="0">
                <a:latin typeface="Calibri"/>
                <a:cs typeface="Calibri"/>
              </a:rPr>
              <a:t>String </a:t>
            </a:r>
            <a:r>
              <a:rPr sz="2000" spc="-10" dirty="0">
                <a:latin typeface="Calibri"/>
                <a:cs typeface="Calibri"/>
              </a:rPr>
              <a:t>Collection </a:t>
            </a:r>
            <a:r>
              <a:rPr sz="2000" spc="-35" dirty="0">
                <a:latin typeface="Calibri"/>
                <a:cs typeface="Calibri"/>
              </a:rPr>
              <a:t>Editor, </a:t>
            </a:r>
            <a:r>
              <a:rPr lang="uk-UA" sz="2000" spc="-35" dirty="0" smtClean="0">
                <a:latin typeface="Calibri"/>
                <a:cs typeface="Calibri"/>
              </a:rPr>
              <a:t>натиснувши на кнопку із трьома точками в поле </a:t>
            </a:r>
            <a:r>
              <a:rPr sz="2000" spc="-15" dirty="0" smtClean="0">
                <a:latin typeface="Calibri"/>
                <a:cs typeface="Calibri"/>
              </a:rPr>
              <a:t>Items</a:t>
            </a:r>
            <a:r>
              <a:rPr sz="2000" spc="-1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6870" marR="556260" indent="-34417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25" dirty="0" smtClean="0">
                <a:latin typeface="Calibri"/>
                <a:cs typeface="Calibri"/>
              </a:rPr>
              <a:t>Додайте обробники для кнопок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ru-RU" sz="2000" spc="-5" dirty="0" smtClean="0">
                <a:latin typeface="Calibri"/>
                <a:cs typeface="Calibri"/>
              </a:rPr>
              <a:t>«</a:t>
            </a:r>
            <a:r>
              <a:rPr lang="uk-UA" sz="2000" spc="-10" dirty="0" smtClean="0">
                <a:latin typeface="Calibri"/>
                <a:cs typeface="Calibri"/>
              </a:rPr>
              <a:t>Додати</a:t>
            </a:r>
            <a:r>
              <a:rPr lang="ru-RU" sz="2000" spc="-10" dirty="0" smtClean="0">
                <a:latin typeface="Calibri"/>
                <a:cs typeface="Calibri"/>
              </a:rPr>
              <a:t>»</a:t>
            </a:r>
            <a:r>
              <a:rPr sz="2000" spc="-10" dirty="0" smtClean="0">
                <a:latin typeface="Calibri"/>
                <a:cs typeface="Calibri"/>
              </a:rPr>
              <a:t> </a:t>
            </a:r>
            <a:r>
              <a:rPr lang="uk-UA" sz="2000" spc="-5" dirty="0">
                <a:latin typeface="Calibri"/>
                <a:cs typeface="Calibri"/>
              </a:rPr>
              <a:t>і</a:t>
            </a:r>
            <a:r>
              <a:rPr sz="2000" spc="-5" dirty="0" smtClean="0">
                <a:latin typeface="Calibri"/>
                <a:cs typeface="Calibri"/>
              </a:rPr>
              <a:t> </a:t>
            </a:r>
            <a:r>
              <a:rPr lang="ru-RU" sz="2000" spc="-5" dirty="0" smtClean="0">
                <a:latin typeface="Calibri"/>
                <a:cs typeface="Calibri"/>
              </a:rPr>
              <a:t>«</a:t>
            </a:r>
            <a:r>
              <a:rPr lang="uk-UA" sz="2000" spc="-15" dirty="0" smtClean="0">
                <a:latin typeface="Calibri"/>
                <a:cs typeface="Calibri"/>
              </a:rPr>
              <a:t>Видалити</a:t>
            </a:r>
            <a:r>
              <a:rPr lang="ru-RU" sz="2000" spc="-15" dirty="0" smtClean="0">
                <a:latin typeface="Calibri"/>
                <a:cs typeface="Calibri"/>
              </a:rPr>
              <a:t>»</a:t>
            </a:r>
            <a:r>
              <a:rPr sz="2000" spc="-15" dirty="0" smtClean="0">
                <a:latin typeface="Calibri"/>
                <a:cs typeface="Calibri"/>
              </a:rPr>
              <a:t>, </a:t>
            </a:r>
            <a:r>
              <a:rPr lang="uk-UA" sz="2000" spc="-15" dirty="0" smtClean="0">
                <a:latin typeface="Calibri"/>
                <a:cs typeface="Calibri"/>
              </a:rPr>
              <a:t> двічі клацнувши лівою кнопкою миші по кожній із кнопок.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36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 smtClean="0"/>
              <a:t>3</a:t>
            </a:r>
            <a:r>
              <a:rPr lang="uk-UA" sz="4400" spc="-5" dirty="0" smtClean="0"/>
              <a:t>. Обробник подій для кнопки «Додати»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8627498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uk-UA" sz="4400" spc="-5" dirty="0" smtClean="0"/>
              <a:t>Приклад</a:t>
            </a:r>
            <a:r>
              <a:rPr sz="4400" spc="-5" dirty="0" smtClean="0"/>
              <a:t> </a:t>
            </a:r>
            <a:r>
              <a:rPr sz="4400" spc="-20" dirty="0" smtClean="0"/>
              <a:t>Windows-</a:t>
            </a:r>
            <a:r>
              <a:rPr lang="uk-UA" sz="4400" spc="-20" dirty="0" smtClean="0"/>
              <a:t>застосунку</a:t>
            </a:r>
            <a:r>
              <a:rPr sz="4400" spc="40" dirty="0" smtClean="0"/>
              <a:t> </a:t>
            </a:r>
            <a:r>
              <a:rPr sz="4400" spc="-5" dirty="0" smtClean="0"/>
              <a:t>3</a:t>
            </a:r>
            <a:r>
              <a:rPr lang="uk-UA" sz="4400" spc="-5" dirty="0" smtClean="0"/>
              <a:t>.</a:t>
            </a:r>
            <a:br>
              <a:rPr lang="uk-UA" sz="4400" spc="-5" dirty="0" smtClean="0"/>
            </a:br>
            <a:r>
              <a:rPr lang="uk-UA" sz="4400" spc="-5" dirty="0" smtClean="0"/>
              <a:t>Обробник подій для кнопки «Видалити»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4" y="2438400"/>
            <a:ext cx="8440211" cy="3285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270" y="182626"/>
            <a:ext cx="29317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dirty="0" smtClean="0"/>
              <a:t>Константи</a:t>
            </a:r>
            <a:r>
              <a:rPr spc="-190" dirty="0" smtClean="0"/>
              <a:t> </a:t>
            </a:r>
            <a:r>
              <a:rPr spc="5" dirty="0"/>
              <a:t>C#</a:t>
            </a:r>
          </a:p>
        </p:txBody>
      </p:sp>
      <p:sp>
        <p:nvSpPr>
          <p:cNvPr id="3" name="object 3"/>
          <p:cNvSpPr/>
          <p:nvPr/>
        </p:nvSpPr>
        <p:spPr>
          <a:xfrm>
            <a:off x="560831" y="1054608"/>
            <a:ext cx="8144256" cy="4827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555" y="1085621"/>
            <a:ext cx="8040243" cy="4796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793" y="1725802"/>
            <a:ext cx="8049895" cy="0"/>
          </a:xfrm>
          <a:custGeom>
            <a:avLst/>
            <a:gdLst/>
            <a:ahLst/>
            <a:cxnLst/>
            <a:rect l="l" t="t" r="r" b="b"/>
            <a:pathLst>
              <a:path w="8049895">
                <a:moveTo>
                  <a:pt x="0" y="0"/>
                </a:moveTo>
                <a:lnTo>
                  <a:pt x="804978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10067"/>
              </p:ext>
            </p:extLst>
          </p:nvPr>
        </p:nvGraphicFramePr>
        <p:xfrm>
          <a:off x="605205" y="1073022"/>
          <a:ext cx="8040192" cy="4790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0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77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Вид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uk-UA"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Приклади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uk-UA" sz="1800" b="1" u="none" spc="-10" dirty="0" err="1" smtClean="0">
                          <a:latin typeface="Calibri"/>
                          <a:cs typeface="Calibri"/>
                        </a:rPr>
                        <a:t>Булеві</a:t>
                      </a:r>
                      <a:endParaRPr sz="1800" b="1" u="none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00076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true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99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uk-UA" sz="1800" b="1" spc="-15" dirty="0" smtClean="0">
                          <a:latin typeface="Calibri"/>
                          <a:cs typeface="Calibri"/>
                        </a:rPr>
                        <a:t>Цілі</a:t>
                      </a: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uk-UA" sz="1800" spc="-15" dirty="0" smtClean="0">
                          <a:latin typeface="Calibri"/>
                          <a:cs typeface="Calibri"/>
                        </a:rPr>
                        <a:t>десяткові</a:t>
                      </a: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uk-UA" sz="1800" spc="-15" dirty="0" err="1" smtClean="0">
                          <a:latin typeface="Calibri"/>
                          <a:cs typeface="Calibri"/>
                        </a:rPr>
                        <a:t>шістнадцяткові</a:t>
                      </a:r>
                      <a:endParaRPr lang="uk-UA" sz="1800" spc="-15" dirty="0" smtClean="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tabLst>
                          <a:tab pos="10496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19922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0xA  0x1B8</a:t>
                      </a:r>
                      <a:r>
                        <a:rPr sz="18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0X00FF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5090" marR="24777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uk-UA" sz="1800" b="1" dirty="0" smtClean="0">
                          <a:latin typeface="Calibri"/>
                          <a:cs typeface="Calibri"/>
                        </a:rPr>
                        <a:t>Дійсні</a:t>
                      </a:r>
                    </a:p>
                    <a:p>
                      <a:pPr marL="85090" marR="24777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lang="uk-UA" sz="1800" dirty="0" smtClean="0">
                          <a:latin typeface="Calibri"/>
                          <a:cs typeface="Calibri"/>
                        </a:rPr>
                        <a:t>з</a:t>
                      </a:r>
                      <a:r>
                        <a:rPr lang="uk-UA" sz="1800" baseline="0" dirty="0" smtClean="0">
                          <a:latin typeface="Calibri"/>
                          <a:cs typeface="Calibri"/>
                        </a:rPr>
                        <a:t> точкою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uk-UA" sz="1800" dirty="0" smtClean="0">
                          <a:latin typeface="Calibri"/>
                          <a:cs typeface="Calibri"/>
                        </a:rPr>
                        <a:t>з</a:t>
                      </a:r>
                      <a:r>
                        <a:rPr lang="uk-UA" sz="1800" baseline="0" dirty="0" smtClean="0">
                          <a:latin typeface="Calibri"/>
                          <a:cs typeface="Calibri"/>
                        </a:rPr>
                        <a:t> порядком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3850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5.7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.001f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tabLst>
                          <a:tab pos="15468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0.2E6</a:t>
                      </a:r>
                      <a:r>
                        <a:rPr sz="1800" spc="3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.11e–3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5E10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Символьні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473075" algn="l"/>
                          <a:tab pos="1153160" algn="l"/>
                          <a:tab pos="1720214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'A'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'\x74'	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'\0'	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'\uA81B'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43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Рядкові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"</a:t>
                      </a: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Тут</a:t>
                      </a:r>
                      <a:r>
                        <a:rPr lang="uk-UA" sz="1800" spc="-5" baseline="0" dirty="0" smtClean="0">
                          <a:latin typeface="Calibri"/>
                          <a:cs typeface="Calibri"/>
                        </a:rPr>
                        <a:t> був</a:t>
                      </a:r>
                      <a:r>
                        <a:rPr sz="1800" spc="-7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Vasia“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"</a:t>
                      </a: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Тут</a:t>
                      </a:r>
                      <a:r>
                        <a:rPr lang="uk-UA" sz="1800" spc="-5" baseline="0" dirty="0" smtClean="0">
                          <a:latin typeface="Calibri"/>
                          <a:cs typeface="Calibri"/>
                        </a:rPr>
                        <a:t> був</a:t>
                      </a:r>
                      <a:r>
                        <a:rPr sz="1800" spc="-9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\u0056\u0061"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u="heavy" spc="-10" dirty="0">
                          <a:latin typeface="Calibri"/>
                          <a:cs typeface="Calibri"/>
                        </a:rPr>
                        <a:t>@"C:\temp\file1.txt"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  <a:solidFill>
                      <a:srgbClr val="4F81B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21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uk-UA" sz="1800" spc="-5" dirty="0" smtClean="0">
                          <a:latin typeface="Calibri"/>
                          <a:cs typeface="Calibri"/>
                        </a:rPr>
                        <a:t>Константа</a:t>
                      </a:r>
                      <a:r>
                        <a:rPr sz="1800" spc="-85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null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null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497DBA"/>
                      </a:solidFill>
                      <a:prstDash val="solid"/>
                    </a:lnL>
                    <a:lnR w="12700">
                      <a:solidFill>
                        <a:srgbClr val="497DBA"/>
                      </a:solidFill>
                      <a:prstDash val="solid"/>
                    </a:lnR>
                    <a:lnT w="12700">
                      <a:solidFill>
                        <a:srgbClr val="497DBA"/>
                      </a:solidFill>
                      <a:prstDash val="solid"/>
                    </a:lnT>
                    <a:lnB w="12700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985" y="290576"/>
            <a:ext cx="55600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dirty="0" smtClean="0"/>
              <a:t>Імена</a:t>
            </a:r>
            <a:r>
              <a:rPr spc="-125" dirty="0" smtClean="0"/>
              <a:t> </a:t>
            </a:r>
            <a:r>
              <a:rPr spc="-10" dirty="0" smtClean="0"/>
              <a:t>(</a:t>
            </a:r>
            <a:r>
              <a:rPr lang="uk-UA" spc="-10" dirty="0" smtClean="0"/>
              <a:t>ідентифікатори</a:t>
            </a:r>
            <a:r>
              <a:rPr spc="-10" dirty="0" smtClean="0"/>
              <a:t>)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3320" y="1275841"/>
            <a:ext cx="6906895" cy="3041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20" dirty="0">
                <a:latin typeface="Calibri"/>
                <a:cs typeface="Calibri"/>
              </a:rPr>
              <a:t>і</a:t>
            </a:r>
            <a:r>
              <a:rPr lang="uk-UA" sz="2000" spc="-20" dirty="0" smtClean="0">
                <a:latin typeface="Calibri"/>
                <a:cs typeface="Calibri"/>
              </a:rPr>
              <a:t>м’я повинно</a:t>
            </a:r>
            <a:r>
              <a:rPr sz="2000" spc="-25" dirty="0" smtClean="0">
                <a:latin typeface="Calibri"/>
                <a:cs typeface="Calibri"/>
              </a:rPr>
              <a:t> </a:t>
            </a:r>
            <a:r>
              <a:rPr lang="uk-UA" sz="2000" spc="-10" dirty="0" smtClean="0">
                <a:solidFill>
                  <a:srgbClr val="0000FF"/>
                </a:solidFill>
                <a:latin typeface="Calibri"/>
                <a:cs typeface="Calibri"/>
              </a:rPr>
              <a:t>починатися з букви або </a:t>
            </a:r>
            <a:r>
              <a:rPr sz="2000" spc="-10" dirty="0" smtClean="0">
                <a:solidFill>
                  <a:srgbClr val="0000FF"/>
                </a:solidFill>
                <a:latin typeface="Calibri"/>
                <a:cs typeface="Calibri"/>
              </a:rPr>
              <a:t>_;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20" dirty="0">
                <a:latin typeface="Calibri"/>
                <a:cs typeface="Calibri"/>
              </a:rPr>
              <a:t>і</a:t>
            </a:r>
            <a:r>
              <a:rPr lang="uk-UA" sz="2000" spc="-20" dirty="0" smtClean="0">
                <a:latin typeface="Calibri"/>
                <a:cs typeface="Calibri"/>
              </a:rPr>
              <a:t>м’я повинно містити тільки букви, знаки підкреслення і цифри</a:t>
            </a:r>
            <a:r>
              <a:rPr sz="2000" spc="-5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600" b="1" spc="-5" dirty="0">
                <a:latin typeface="Calibri"/>
                <a:cs typeface="Calibri"/>
              </a:rPr>
              <a:t>п</a:t>
            </a:r>
            <a:r>
              <a:rPr lang="uk-UA" sz="2600" b="1" spc="-5" dirty="0" smtClean="0">
                <a:latin typeface="Calibri"/>
                <a:cs typeface="Calibri"/>
              </a:rPr>
              <a:t>рописні та малі букви відрізняються</a:t>
            </a:r>
            <a:r>
              <a:rPr sz="2000" spc="-10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0" dirty="0">
                <a:latin typeface="Calibri"/>
                <a:cs typeface="Calibri"/>
              </a:rPr>
              <a:t>д</a:t>
            </a:r>
            <a:r>
              <a:rPr lang="uk-UA" sz="2000" spc="-10" dirty="0" smtClean="0">
                <a:latin typeface="Calibri"/>
                <a:cs typeface="Calibri"/>
              </a:rPr>
              <a:t>овжина імені практично не обмежена</a:t>
            </a:r>
            <a:r>
              <a:rPr lang="uk-UA" sz="2000" spc="-5" dirty="0" smtClean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uk-UA" sz="2000" spc="-10" dirty="0" smtClean="0">
                <a:latin typeface="Calibri"/>
                <a:cs typeface="Calibri"/>
              </a:rPr>
              <a:t>імена не повинні співпадати із ключовими словами, однак допускається</a:t>
            </a:r>
            <a:r>
              <a:rPr sz="2000" spc="-15" dirty="0" smtClean="0">
                <a:latin typeface="Calibri"/>
                <a:cs typeface="Calibri"/>
              </a:rPr>
              <a:t>: </a:t>
            </a:r>
            <a:r>
              <a:rPr sz="2000" spc="-40" dirty="0">
                <a:latin typeface="Calibri"/>
                <a:cs typeface="Calibri"/>
              </a:rPr>
              <a:t>@if, </a:t>
            </a:r>
            <a:r>
              <a:rPr sz="2000" spc="-10" dirty="0">
                <a:latin typeface="Calibri"/>
                <a:cs typeface="Calibri"/>
              </a:rPr>
              <a:t>@float…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787" y="4714887"/>
            <a:ext cx="7632700" cy="956031"/>
          </a:xfrm>
          <a:prstGeom prst="rect">
            <a:avLst/>
          </a:prstGeom>
          <a:ln w="12700">
            <a:solidFill>
              <a:srgbClr val="959595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95"/>
              </a:spcBef>
            </a:pPr>
            <a:r>
              <a:rPr lang="uk-UA" sz="2000" i="1" spc="-5" dirty="0" smtClean="0">
                <a:latin typeface="Calibri"/>
                <a:cs typeface="Calibri"/>
              </a:rPr>
              <a:t>Приклади правильних імен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-30" dirty="0">
                <a:solidFill>
                  <a:srgbClr val="1B7314"/>
                </a:solidFill>
                <a:latin typeface="Calibri"/>
                <a:cs typeface="Calibri"/>
              </a:rPr>
              <a:t>Vas</a:t>
            </a:r>
            <a:r>
              <a:rPr sz="2000" spc="-30" dirty="0">
                <a:solidFill>
                  <a:srgbClr val="006600"/>
                </a:solidFill>
                <a:latin typeface="Calibri"/>
                <a:cs typeface="Calibri"/>
              </a:rPr>
              <a:t>ia, </a:t>
            </a:r>
            <a:r>
              <a:rPr sz="2000" spc="-15" dirty="0" err="1">
                <a:solidFill>
                  <a:srgbClr val="006600"/>
                </a:solidFill>
                <a:latin typeface="Calibri"/>
                <a:cs typeface="Calibri"/>
              </a:rPr>
              <a:t>Вас</a:t>
            </a:r>
            <a:r>
              <a:rPr lang="ru-RU" sz="2000" spc="-15" dirty="0">
                <a:solidFill>
                  <a:srgbClr val="006600"/>
                </a:solidFill>
                <a:latin typeface="Calibri"/>
                <a:cs typeface="Calibri"/>
              </a:rPr>
              <a:t>я</a:t>
            </a:r>
            <a:r>
              <a:rPr sz="2000" spc="-15" dirty="0">
                <a:solidFill>
                  <a:srgbClr val="006600"/>
                </a:solidFill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_13,</a:t>
            </a:r>
            <a:r>
              <a:rPr sz="2000" spc="12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600"/>
                </a:solidFill>
                <a:latin typeface="Calibri"/>
                <a:cs typeface="Calibri"/>
              </a:rPr>
              <a:t>@while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lang="uk-UA" sz="2000" i="1" spc="-5" dirty="0" smtClean="0">
                <a:latin typeface="Calibri"/>
                <a:cs typeface="Calibri"/>
              </a:rPr>
              <a:t>Приклади неправильних імен</a:t>
            </a:r>
            <a:r>
              <a:rPr sz="2000" dirty="0" smtClean="0">
                <a:latin typeface="Calibri"/>
                <a:cs typeface="Calibri"/>
              </a:rPr>
              <a:t>: </a:t>
            </a:r>
            <a:r>
              <a:rPr sz="2000" spc="-15" dirty="0">
                <a:solidFill>
                  <a:srgbClr val="800080"/>
                </a:solidFill>
                <a:latin typeface="Calibri"/>
                <a:cs typeface="Calibri"/>
              </a:rPr>
              <a:t>2late,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Big </a:t>
            </a:r>
            <a:r>
              <a:rPr sz="2000" dirty="0">
                <a:solidFill>
                  <a:srgbClr val="800080"/>
                </a:solidFill>
                <a:latin typeface="Calibri"/>
                <a:cs typeface="Calibri"/>
              </a:rPr>
              <a:t>aaa, </a:t>
            </a:r>
            <a:r>
              <a:rPr sz="2000" spc="-5" dirty="0">
                <a:solidFill>
                  <a:srgbClr val="800080"/>
                </a:solidFill>
                <a:latin typeface="Calibri"/>
                <a:cs typeface="Calibri"/>
              </a:rPr>
              <a:t>Б#г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20573"/>
            <a:ext cx="8390890" cy="1148007"/>
          </a:xfrm>
          <a:prstGeom prst="rect">
            <a:avLst/>
          </a:prstGeom>
        </p:spPr>
        <p:txBody>
          <a:bodyPr vert="horz" wrap="square" lIns="0" tIns="161544" rIns="0" bIns="0" rtlCol="0">
            <a:spAutoFit/>
          </a:bodyPr>
          <a:lstStyle/>
          <a:p>
            <a:pPr marL="3209925" marR="5080" indent="-2415540">
              <a:lnSpc>
                <a:spcPct val="100000"/>
              </a:lnSpc>
            </a:pPr>
            <a:r>
              <a:rPr lang="uk-UA" sz="3200" spc="-10" dirty="0" smtClean="0"/>
              <a:t>Нотації (рекомендації по найменуванню змінних)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8433054" y="6466509"/>
            <a:ext cx="17780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680" y="1179195"/>
            <a:ext cx="6831965" cy="391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uk-UA" sz="2000" spc="-15" dirty="0" smtClean="0">
                <a:latin typeface="Calibri"/>
                <a:cs typeface="Calibri"/>
              </a:rPr>
              <a:t>Зрозумілі та узгодженні між собою імена – основа хорошого стилю. Існує кілька нотацій – узгоджень про правила створення імен.</a:t>
            </a:r>
          </a:p>
          <a:p>
            <a:pPr marL="12700">
              <a:lnSpc>
                <a:spcPct val="100000"/>
              </a:lnSpc>
            </a:pPr>
            <a:r>
              <a:rPr lang="uk-UA" sz="2000" spc="-15" dirty="0" smtClean="0">
                <a:latin typeface="Calibri"/>
                <a:cs typeface="Calibri"/>
              </a:rPr>
              <a:t>У </a:t>
            </a:r>
            <a:r>
              <a:rPr lang="en-US" sz="2000" spc="-15" dirty="0" smtClean="0">
                <a:latin typeface="Calibri"/>
                <a:cs typeface="Calibri"/>
              </a:rPr>
              <a:t>C#</a:t>
            </a:r>
            <a:r>
              <a:rPr lang="ru-RU" sz="2000" spc="-15" dirty="0" smtClean="0">
                <a:latin typeface="Calibri"/>
                <a:cs typeface="Calibri"/>
              </a:rPr>
              <a:t> </a:t>
            </a:r>
            <a:r>
              <a:rPr lang="uk-UA" sz="2000" spc="-15" dirty="0" smtClean="0">
                <a:latin typeface="Calibri"/>
                <a:cs typeface="Calibri"/>
              </a:rPr>
              <a:t>для найменування різних видів програмних об`єктів найчастіше використовують дві нотації</a:t>
            </a:r>
            <a:r>
              <a:rPr sz="2000" spc="-1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 smtClean="0">
                <a:latin typeface="Arial"/>
                <a:cs typeface="Arial"/>
              </a:rPr>
              <a:t>•</a:t>
            </a:r>
            <a:r>
              <a:rPr lang="uk-UA" sz="2000" spc="-5" dirty="0" smtClean="0">
                <a:latin typeface="Arial"/>
                <a:cs typeface="Arial"/>
              </a:rPr>
              <a:t>  </a:t>
            </a:r>
            <a:r>
              <a:rPr lang="uk-UA" sz="2000" i="1" spc="-5" dirty="0" smtClean="0">
                <a:latin typeface="Calibri"/>
                <a:cs typeface="Calibri"/>
              </a:rPr>
              <a:t>Нотація Паскаля</a:t>
            </a:r>
            <a:r>
              <a:rPr sz="2000" i="1" spc="-5" dirty="0" smtClean="0">
                <a:latin typeface="Calibri"/>
                <a:cs typeface="Calibri"/>
              </a:rPr>
              <a:t> </a:t>
            </a:r>
            <a:r>
              <a:rPr lang="en-US" sz="2000" i="1" spc="-5" dirty="0" smtClean="0">
                <a:latin typeface="Calibri"/>
                <a:cs typeface="Calibri"/>
              </a:rPr>
              <a:t>–</a:t>
            </a:r>
            <a:r>
              <a:rPr sz="2000" i="1" spc="-5" dirty="0" smtClean="0">
                <a:latin typeface="Calibri"/>
                <a:cs typeface="Calibri"/>
              </a:rPr>
              <a:t> </a:t>
            </a:r>
            <a:r>
              <a:rPr lang="uk-UA" sz="2000" spc="-5" dirty="0" smtClean="0">
                <a:latin typeface="Calibri"/>
                <a:cs typeface="Calibri"/>
              </a:rPr>
              <a:t>кожне слово починається із прописної букви</a:t>
            </a:r>
            <a:r>
              <a:rPr sz="2000" spc="-1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835660" indent="-286385">
              <a:lnSpc>
                <a:spcPct val="100000"/>
              </a:lnSpc>
              <a:spcBef>
                <a:spcPts val="1110"/>
              </a:spcBef>
              <a:buFont typeface="Arial"/>
              <a:buChar char="–"/>
              <a:tabLst>
                <a:tab pos="835660" algn="l"/>
                <a:tab pos="836294" algn="l"/>
              </a:tabLst>
            </a:pPr>
            <a:r>
              <a:rPr sz="1800" spc="-10" dirty="0">
                <a:solidFill>
                  <a:srgbClr val="006600"/>
                </a:solidFill>
                <a:latin typeface="Calibri"/>
                <a:cs typeface="Calibri"/>
              </a:rPr>
              <a:t>MaxLength,</a:t>
            </a:r>
            <a:r>
              <a:rPr sz="1800" spc="-6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600"/>
                </a:solidFill>
                <a:latin typeface="Calibri"/>
                <a:cs typeface="Calibri"/>
              </a:rPr>
              <a:t>MyFuzzyShooshpanchik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spc="-10" dirty="0" smtClean="0">
                <a:latin typeface="Arial"/>
                <a:cs typeface="Arial"/>
              </a:rPr>
              <a:t>•</a:t>
            </a:r>
            <a:r>
              <a:rPr lang="uk-UA" sz="2000" spc="-10" dirty="0" smtClean="0">
                <a:latin typeface="Arial"/>
                <a:cs typeface="Arial"/>
              </a:rPr>
              <a:t>  </a:t>
            </a:r>
            <a:r>
              <a:rPr sz="2000" i="1" spc="-10" dirty="0" smtClean="0">
                <a:latin typeface="Calibri"/>
                <a:cs typeface="Calibri"/>
              </a:rPr>
              <a:t>Camel </a:t>
            </a:r>
            <a:r>
              <a:rPr sz="2000" i="1" spc="-5" dirty="0">
                <a:latin typeface="Calibri"/>
                <a:cs typeface="Calibri"/>
              </a:rPr>
              <a:t>notation </a:t>
            </a:r>
            <a:r>
              <a:rPr lang="en-US" sz="2000" i="1" spc="-5" dirty="0" smtClean="0">
                <a:latin typeface="Calibri"/>
                <a:cs typeface="Calibri"/>
              </a:rPr>
              <a:t>–</a:t>
            </a:r>
            <a:r>
              <a:rPr sz="2000" i="1" spc="-5" dirty="0" smtClean="0">
                <a:latin typeface="Calibri"/>
                <a:cs typeface="Calibri"/>
              </a:rPr>
              <a:t> </a:t>
            </a:r>
            <a:r>
              <a:rPr lang="uk-UA" sz="2000" spc="-5" dirty="0" smtClean="0">
                <a:latin typeface="Calibri"/>
                <a:cs typeface="Calibri"/>
              </a:rPr>
              <a:t>кожне слово починається із прописної букви, крім першої</a:t>
            </a:r>
            <a:r>
              <a:rPr sz="2000" spc="-10" dirty="0" smtClean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835660" indent="-286385">
              <a:lnSpc>
                <a:spcPct val="100000"/>
              </a:lnSpc>
              <a:spcBef>
                <a:spcPts val="1115"/>
              </a:spcBef>
              <a:buFont typeface="Arial"/>
              <a:buChar char="–"/>
              <a:tabLst>
                <a:tab pos="835660" algn="l"/>
                <a:tab pos="836294" algn="l"/>
              </a:tabLst>
            </a:pPr>
            <a:r>
              <a:rPr sz="1800" spc="-10" dirty="0">
                <a:solidFill>
                  <a:srgbClr val="006600"/>
                </a:solidFill>
                <a:latin typeface="Calibri"/>
                <a:cs typeface="Calibri"/>
              </a:rPr>
              <a:t>maxLength, myFuzzyShooshpanchik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3535</Words>
  <Application>Microsoft Office PowerPoint</Application>
  <PresentationFormat>Экран (4:3)</PresentationFormat>
  <Paragraphs>715</Paragraphs>
  <Slides>68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Calibri</vt:lpstr>
      <vt:lpstr>Lucida Console</vt:lpstr>
      <vt:lpstr>Times New Roman</vt:lpstr>
      <vt:lpstr>Wingdings</vt:lpstr>
      <vt:lpstr>Office Theme</vt:lpstr>
      <vt:lpstr>Основи програмної інженерії</vt:lpstr>
      <vt:lpstr>Microsoft Visual Studio</vt:lpstr>
      <vt:lpstr>Visual Studio дозволяє розробляти ПЗ на наступних мовах:</vt:lpstr>
      <vt:lpstr>Мова програмування C#</vt:lpstr>
      <vt:lpstr>Visual C#</vt:lpstr>
      <vt:lpstr>Склад мови</vt:lpstr>
      <vt:lpstr>Константи C#</vt:lpstr>
      <vt:lpstr>Імена (ідентифікатори)</vt:lpstr>
      <vt:lpstr>Нотації (рекомендації по найменуванню змінних)</vt:lpstr>
      <vt:lpstr>Ключові слова, знаки операцій, роздільники</vt:lpstr>
      <vt:lpstr>Ключові слова C#</vt:lpstr>
      <vt:lpstr>Типи даних</vt:lpstr>
      <vt:lpstr>Концепція типу даних</vt:lpstr>
      <vt:lpstr>Презентация PowerPoint</vt:lpstr>
      <vt:lpstr>Типи значень і посилальні типи</vt:lpstr>
      <vt:lpstr>Презентация PowerPoint</vt:lpstr>
      <vt:lpstr>Логічний і цілі типи даних</vt:lpstr>
      <vt:lpstr>Інші</vt:lpstr>
      <vt:lpstr>Лінійні програми</vt:lpstr>
      <vt:lpstr>Поля (властивості) і методи вбудованих типів</vt:lpstr>
      <vt:lpstr>Змінні</vt:lpstr>
      <vt:lpstr>Область дії і час життя змінних</vt:lpstr>
      <vt:lpstr>Оголошення змінних</vt:lpstr>
      <vt:lpstr>Іменовані константи</vt:lpstr>
      <vt:lpstr>Вирази</vt:lpstr>
      <vt:lpstr>Пріоритети операцій C#</vt:lpstr>
      <vt:lpstr>Тип результату виразу</vt:lpstr>
      <vt:lpstr>Інкремент і декремент</vt:lpstr>
      <vt:lpstr>Операції заперечення</vt:lpstr>
      <vt:lpstr>Множення</vt:lpstr>
      <vt:lpstr>Приклад</vt:lpstr>
      <vt:lpstr>Операції відношення і перевірки на рівність</vt:lpstr>
      <vt:lpstr>Операції присвоєння</vt:lpstr>
      <vt:lpstr>Введення-виведення в C#</vt:lpstr>
      <vt:lpstr>Виведення на консоль</vt:lpstr>
      <vt:lpstr>Введення з консолі</vt:lpstr>
      <vt:lpstr>Створення Windows-застосунку</vt:lpstr>
      <vt:lpstr>Основні особливості Windows-застосунку</vt:lpstr>
      <vt:lpstr>Основні типи Windows.Forms</vt:lpstr>
      <vt:lpstr>Ієрархія елементів керування  Windows.Forms</vt:lpstr>
      <vt:lpstr>Створення Windows-застосунку</vt:lpstr>
      <vt:lpstr>Створення Windows-застосунку</vt:lpstr>
      <vt:lpstr>Панель властивостей</vt:lpstr>
      <vt:lpstr>Панель ToolBox и Solution Explorer</vt:lpstr>
      <vt:lpstr>Основні елементи керування</vt:lpstr>
      <vt:lpstr>Основні елементи керування</vt:lpstr>
      <vt:lpstr>Основні елементи керування</vt:lpstr>
      <vt:lpstr>Основні елементи керування</vt:lpstr>
      <vt:lpstr>Найбільш часто  використовувані події</vt:lpstr>
      <vt:lpstr>Створення Windows-застосунків у Visual Studio C#</vt:lpstr>
      <vt:lpstr>1. Запустити Microsoft Visual Studio</vt:lpstr>
      <vt:lpstr>Презентация PowerPoint</vt:lpstr>
      <vt:lpstr>3. Вказати ім’я проєкту та вказати шлях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7. Написати текст для відповідного обробника подій у відповідності з синтаксисом мови C#.</vt:lpstr>
      <vt:lpstr>8. Запустити проєкт на виконання (АБО натиснути f5 на клавіатурі, АБО кнопку      , АБО обрати пункт меню Debug –&gt; Start Debugging)</vt:lpstr>
      <vt:lpstr>Приклад Windows-застосунку 2</vt:lpstr>
      <vt:lpstr>Приклад Windows-застосунку 2</vt:lpstr>
      <vt:lpstr>Обробник Windows-застосунку 2</vt:lpstr>
      <vt:lpstr>Приклад Windows-застосунку 3</vt:lpstr>
      <vt:lpstr>Приклад Windows-застосунку 3</vt:lpstr>
      <vt:lpstr>Приклад Windows-застосунку 3</vt:lpstr>
      <vt:lpstr>Приклад Windows-застосунку 3. Обробник подій для кнопки «Додати»</vt:lpstr>
      <vt:lpstr>Приклад Windows-застосунку 3. Обробник подій для кнопки «Видалити»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Roman</cp:lastModifiedBy>
  <cp:revision>108</cp:revision>
  <dcterms:created xsi:type="dcterms:W3CDTF">2019-08-23T18:32:23Z</dcterms:created>
  <dcterms:modified xsi:type="dcterms:W3CDTF">2021-06-16T13:13:06Z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2019-08-23T00:00:00Z</vt:filetime>
  </property>
</Properties>
</file>