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9144000" cy="6858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16" y="-10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8102" y="287146"/>
            <a:ext cx="8927795" cy="548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102" y="287146"/>
            <a:ext cx="8927795" cy="58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8177" y="2121027"/>
            <a:ext cx="8075295" cy="3769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44154" y="6466509"/>
            <a:ext cx="28003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ru-ru/library/system.datetime.asp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6161" y="2171700"/>
            <a:ext cx="6642734" cy="1693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5070" marR="5080" indent="-1183005">
              <a:lnSpc>
                <a:spcPct val="100000"/>
              </a:lnSpc>
            </a:pPr>
            <a:r>
              <a:rPr sz="5400" dirty="0"/>
              <a:t>Работа </a:t>
            </a:r>
            <a:r>
              <a:rPr sz="5400" spc="-5" dirty="0"/>
              <a:t>с</a:t>
            </a:r>
            <a:r>
              <a:rPr sz="5400" spc="-120" dirty="0"/>
              <a:t> </a:t>
            </a:r>
            <a:r>
              <a:rPr sz="5400" spc="-20" dirty="0"/>
              <a:t>несколькими  </a:t>
            </a:r>
            <a:r>
              <a:rPr sz="5400" dirty="0"/>
              <a:t>формами в</a:t>
            </a:r>
            <a:r>
              <a:rPr sz="5400" spc="-110" dirty="0"/>
              <a:t> </a:t>
            </a:r>
            <a:r>
              <a:rPr sz="5400" spc="-5" dirty="0"/>
              <a:t>С#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8433054" y="6441338"/>
            <a:ext cx="17780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69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ct val="100000"/>
              </a:lnSpc>
            </a:pPr>
            <a:r>
              <a:rPr spc="-5" dirty="0"/>
              <a:t>Передача </a:t>
            </a:r>
            <a:r>
              <a:rPr dirty="0"/>
              <a:t>данных </a:t>
            </a:r>
            <a:r>
              <a:rPr spc="5" dirty="0"/>
              <a:t>из </a:t>
            </a:r>
            <a:r>
              <a:rPr spc="-20" dirty="0"/>
              <a:t>одной </a:t>
            </a:r>
            <a:r>
              <a:rPr dirty="0"/>
              <a:t>формы в</a:t>
            </a:r>
            <a:r>
              <a:rPr spc="-105" dirty="0"/>
              <a:t> </a:t>
            </a:r>
            <a:r>
              <a:rPr spc="-10" dirty="0"/>
              <a:t>другую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2872" y="878078"/>
            <a:ext cx="6914515" cy="1009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75740" algn="l"/>
                <a:tab pos="3408679" algn="l"/>
                <a:tab pos="4832985" algn="l"/>
                <a:tab pos="6510020" algn="l"/>
              </a:tabLst>
            </a:pPr>
            <a:r>
              <a:rPr sz="3200" spc="-290" dirty="0">
                <a:latin typeface="Calibri"/>
                <a:cs typeface="Calibri"/>
              </a:rPr>
              <a:t>Т</a:t>
            </a:r>
            <a:r>
              <a:rPr sz="3200" spc="-5" dirty="0">
                <a:latin typeface="Calibri"/>
                <a:cs typeface="Calibri"/>
              </a:rPr>
              <a:t>е</a:t>
            </a:r>
            <a:r>
              <a:rPr sz="3200" spc="-20" dirty="0">
                <a:latin typeface="Calibri"/>
                <a:cs typeface="Calibri"/>
              </a:rPr>
              <a:t>п</a:t>
            </a:r>
            <a:r>
              <a:rPr sz="3200" spc="-5" dirty="0">
                <a:latin typeface="Calibri"/>
                <a:cs typeface="Calibri"/>
              </a:rPr>
              <a:t>е</a:t>
            </a:r>
            <a:r>
              <a:rPr sz="3200" spc="5" dirty="0">
                <a:latin typeface="Calibri"/>
                <a:cs typeface="Calibri"/>
              </a:rPr>
              <a:t>р</a:t>
            </a:r>
            <a:r>
              <a:rPr sz="3200" spc="-5" dirty="0">
                <a:latin typeface="Calibri"/>
                <a:cs typeface="Calibri"/>
              </a:rPr>
              <a:t>ь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" dirty="0">
                <a:latin typeface="Calibri"/>
                <a:cs typeface="Calibri"/>
              </a:rPr>
              <a:t>в</a:t>
            </a:r>
            <a:r>
              <a:rPr sz="3200" dirty="0">
                <a:latin typeface="Calibri"/>
                <a:cs typeface="Calibri"/>
              </a:rPr>
              <a:t>ы</a:t>
            </a:r>
            <a:r>
              <a:rPr sz="3200" spc="5" dirty="0">
                <a:latin typeface="Calibri"/>
                <a:cs typeface="Calibri"/>
              </a:rPr>
              <a:t>з</a:t>
            </a:r>
            <a:r>
              <a:rPr sz="3200" spc="-5" dirty="0">
                <a:latin typeface="Calibri"/>
                <a:cs typeface="Calibri"/>
              </a:rPr>
              <a:t>ыв</a:t>
            </a:r>
            <a:r>
              <a:rPr sz="3200" dirty="0">
                <a:latin typeface="Calibri"/>
                <a:cs typeface="Calibri"/>
              </a:rPr>
              <a:t>ат</a:t>
            </a:r>
            <a:r>
              <a:rPr sz="3200" spc="-5" dirty="0">
                <a:latin typeface="Calibri"/>
                <a:cs typeface="Calibri"/>
              </a:rPr>
              <a:t>ь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ф</a:t>
            </a:r>
            <a:r>
              <a:rPr sz="3200" spc="5" dirty="0">
                <a:latin typeface="Calibri"/>
                <a:cs typeface="Calibri"/>
              </a:rPr>
              <a:t>о</a:t>
            </a:r>
            <a:r>
              <a:rPr sz="3200" spc="-10" dirty="0">
                <a:latin typeface="Calibri"/>
                <a:cs typeface="Calibri"/>
              </a:rPr>
              <a:t>р</a:t>
            </a:r>
            <a:r>
              <a:rPr sz="3200" spc="-30" dirty="0">
                <a:latin typeface="Calibri"/>
                <a:cs typeface="Calibri"/>
              </a:rPr>
              <a:t>м</a:t>
            </a:r>
            <a:r>
              <a:rPr sz="3200" spc="-5" dirty="0">
                <a:latin typeface="Calibri"/>
                <a:cs typeface="Calibri"/>
              </a:rPr>
              <a:t>у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Ф</a:t>
            </a:r>
            <a:r>
              <a:rPr sz="3200" spc="20" dirty="0">
                <a:latin typeface="Calibri"/>
                <a:cs typeface="Calibri"/>
              </a:rPr>
              <a:t>о</a:t>
            </a:r>
            <a:r>
              <a:rPr sz="3200" spc="-10" dirty="0">
                <a:latin typeface="Calibri"/>
                <a:cs typeface="Calibri"/>
              </a:rPr>
              <a:t>рм</a:t>
            </a:r>
            <a:r>
              <a:rPr sz="3200" spc="30" dirty="0">
                <a:latin typeface="Calibri"/>
                <a:cs typeface="Calibri"/>
              </a:rPr>
              <a:t>а</a:t>
            </a:r>
            <a:r>
              <a:rPr sz="3200" spc="-5" dirty="0">
                <a:latin typeface="Calibri"/>
                <a:cs typeface="Calibri"/>
              </a:rPr>
              <a:t>2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" dirty="0">
                <a:latin typeface="Calibri"/>
                <a:cs typeface="Calibri"/>
              </a:rPr>
              <a:t>из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557655" algn="l"/>
                <a:tab pos="3198495" algn="l"/>
                <a:tab pos="4713605" algn="l"/>
                <a:tab pos="6189345" algn="l"/>
              </a:tabLst>
            </a:pPr>
            <a:r>
              <a:rPr sz="3200" spc="-5" dirty="0">
                <a:latin typeface="Calibri"/>
                <a:cs typeface="Calibri"/>
              </a:rPr>
              <a:t>формы	(Form1)	</a:t>
            </a:r>
            <a:r>
              <a:rPr sz="3200" spc="-10" dirty="0">
                <a:latin typeface="Calibri"/>
                <a:cs typeface="Calibri"/>
              </a:rPr>
              <a:t>можно	</a:t>
            </a:r>
            <a:r>
              <a:rPr sz="3200" spc="-30" dirty="0">
                <a:latin typeface="Calibri"/>
                <a:cs typeface="Calibri"/>
              </a:rPr>
              <a:t>только	</a:t>
            </a:r>
            <a:r>
              <a:rPr sz="3200" spc="-5" dirty="0">
                <a:latin typeface="Calibri"/>
                <a:cs typeface="Calibri"/>
              </a:rPr>
              <a:t>при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13446" y="878078"/>
            <a:ext cx="1433195" cy="1009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545">
              <a:lnSpc>
                <a:spcPct val="100000"/>
              </a:lnSpc>
            </a:pPr>
            <a:r>
              <a:rPr sz="3200" spc="-20" dirty="0">
                <a:latin typeface="Calibri"/>
                <a:cs typeface="Calibri"/>
              </a:rPr>
              <a:t>главной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условии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2872" y="1853946"/>
            <a:ext cx="8569325" cy="1008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37155" algn="l"/>
                <a:tab pos="4530725" algn="l"/>
                <a:tab pos="4966970" algn="l"/>
                <a:tab pos="6701790" algn="l"/>
              </a:tabLst>
            </a:pPr>
            <a:r>
              <a:rPr sz="3200" spc="-25" dirty="0" err="1" smtClean="0">
                <a:latin typeface="Calibri"/>
                <a:cs typeface="Calibri"/>
              </a:rPr>
              <a:t>об</a:t>
            </a:r>
            <a:r>
              <a:rPr lang="uk-UA" sz="3200" spc="-25" dirty="0" smtClean="0">
                <a:latin typeface="Calibri"/>
                <a:cs typeface="Calibri"/>
              </a:rPr>
              <a:t>я</a:t>
            </a:r>
            <a:r>
              <a:rPr sz="3200" spc="-35" dirty="0" err="1" smtClean="0">
                <a:latin typeface="Calibri"/>
                <a:cs typeface="Calibri"/>
              </a:rPr>
              <a:t>з</a:t>
            </a:r>
            <a:r>
              <a:rPr sz="3200" spc="-5" dirty="0" err="1" smtClean="0">
                <a:latin typeface="Calibri"/>
                <a:cs typeface="Calibri"/>
              </a:rPr>
              <a:t>ат</a:t>
            </a:r>
            <a:r>
              <a:rPr sz="3200" spc="-70" dirty="0" err="1" smtClean="0">
                <a:latin typeface="Calibri"/>
                <a:cs typeface="Calibri"/>
              </a:rPr>
              <a:t>е</a:t>
            </a:r>
            <a:r>
              <a:rPr sz="3200" spc="-5" dirty="0" err="1" smtClean="0">
                <a:latin typeface="Calibri"/>
                <a:cs typeface="Calibri"/>
              </a:rPr>
              <a:t>л</a:t>
            </a:r>
            <a:r>
              <a:rPr sz="3200" spc="-15" dirty="0" err="1" smtClean="0">
                <a:latin typeface="Calibri"/>
                <a:cs typeface="Calibri"/>
              </a:rPr>
              <a:t>ь</a:t>
            </a:r>
            <a:r>
              <a:rPr sz="3200" spc="-5" dirty="0" err="1" smtClean="0">
                <a:latin typeface="Calibri"/>
                <a:cs typeface="Calibri"/>
              </a:rPr>
              <a:t>ной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" dirty="0">
                <a:latin typeface="Calibri"/>
                <a:cs typeface="Calibri"/>
              </a:rPr>
              <a:t>пе</a:t>
            </a:r>
            <a:r>
              <a:rPr sz="3200" dirty="0">
                <a:latin typeface="Calibri"/>
                <a:cs typeface="Calibri"/>
              </a:rPr>
              <a:t>р</a:t>
            </a:r>
            <a:r>
              <a:rPr sz="3200" spc="-60" dirty="0">
                <a:latin typeface="Calibri"/>
                <a:cs typeface="Calibri"/>
              </a:rPr>
              <a:t>е</a:t>
            </a:r>
            <a:r>
              <a:rPr sz="3200" spc="-5" dirty="0">
                <a:latin typeface="Calibri"/>
                <a:cs typeface="Calibri"/>
              </a:rPr>
              <a:t>д</a:t>
            </a:r>
            <a:r>
              <a:rPr sz="3200" spc="5" dirty="0">
                <a:latin typeface="Calibri"/>
                <a:cs typeface="Calibri"/>
              </a:rPr>
              <a:t>а</a:t>
            </a:r>
            <a:r>
              <a:rPr sz="3200" spc="-15" dirty="0">
                <a:latin typeface="Calibri"/>
                <a:cs typeface="Calibri"/>
              </a:rPr>
              <a:t>ч</a:t>
            </a:r>
            <a:r>
              <a:rPr sz="3200" spc="-5" dirty="0">
                <a:latin typeface="Calibri"/>
                <a:cs typeface="Calibri"/>
              </a:rPr>
              <a:t>и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" dirty="0">
                <a:latin typeface="Calibri"/>
                <a:cs typeface="Calibri"/>
              </a:rPr>
              <a:t>в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0" dirty="0">
                <a:latin typeface="Calibri"/>
                <a:cs typeface="Calibri"/>
              </a:rPr>
              <a:t>к</a:t>
            </a:r>
            <a:r>
              <a:rPr sz="3200" spc="-5" dirty="0">
                <a:latin typeface="Calibri"/>
                <a:cs typeface="Calibri"/>
              </a:rPr>
              <a:t>а</a:t>
            </a:r>
            <a:r>
              <a:rPr sz="3200" spc="5" dirty="0">
                <a:latin typeface="Calibri"/>
                <a:cs typeface="Calibri"/>
              </a:rPr>
              <a:t>ч</a:t>
            </a:r>
            <a:r>
              <a:rPr sz="3200" spc="-5" dirty="0">
                <a:latin typeface="Calibri"/>
                <a:cs typeface="Calibri"/>
              </a:rPr>
              <a:t>е</a:t>
            </a:r>
            <a:r>
              <a:rPr sz="3200" spc="-20" dirty="0">
                <a:latin typeface="Calibri"/>
                <a:cs typeface="Calibri"/>
              </a:rPr>
              <a:t>с</a:t>
            </a:r>
            <a:r>
              <a:rPr sz="3200" dirty="0">
                <a:latin typeface="Calibri"/>
                <a:cs typeface="Calibri"/>
              </a:rPr>
              <a:t>т</a:t>
            </a:r>
            <a:r>
              <a:rPr sz="3200" spc="-5" dirty="0">
                <a:latin typeface="Calibri"/>
                <a:cs typeface="Calibri"/>
              </a:rPr>
              <a:t>ве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" dirty="0">
                <a:latin typeface="Calibri"/>
                <a:cs typeface="Calibri"/>
              </a:rPr>
              <a:t>па</a:t>
            </a:r>
            <a:r>
              <a:rPr sz="3200" spc="10" dirty="0">
                <a:latin typeface="Calibri"/>
                <a:cs typeface="Calibri"/>
              </a:rPr>
              <a:t>р</a:t>
            </a:r>
            <a:r>
              <a:rPr sz="3200" spc="-5" dirty="0">
                <a:latin typeface="Calibri"/>
                <a:cs typeface="Calibri"/>
              </a:rPr>
              <a:t>ам</a:t>
            </a:r>
            <a:r>
              <a:rPr sz="3200" spc="-35" dirty="0">
                <a:latin typeface="Calibri"/>
                <a:cs typeface="Calibri"/>
              </a:rPr>
              <a:t>е</a:t>
            </a:r>
            <a:r>
              <a:rPr sz="3200" dirty="0">
                <a:latin typeface="Calibri"/>
                <a:cs typeface="Calibri"/>
              </a:rPr>
              <a:t>т</a:t>
            </a:r>
            <a:r>
              <a:rPr sz="3200" spc="-5" dirty="0">
                <a:latin typeface="Calibri"/>
                <a:cs typeface="Calibri"/>
              </a:rPr>
              <a:t>ра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ссылки </a:t>
            </a:r>
            <a:r>
              <a:rPr sz="3200" spc="-10" dirty="0" err="1">
                <a:latin typeface="Calibri"/>
                <a:cs typeface="Calibri"/>
              </a:rPr>
              <a:t>на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100" dirty="0" err="1" smtClean="0">
                <a:latin typeface="Calibri"/>
                <a:cs typeface="Calibri"/>
              </a:rPr>
              <a:t>текущу</a:t>
            </a:r>
            <a:r>
              <a:rPr lang="uk-UA" sz="3200" spc="100" dirty="0" smtClean="0">
                <a:latin typeface="Calibri"/>
                <a:cs typeface="Calibri"/>
              </a:rPr>
              <a:t>ю</a:t>
            </a:r>
            <a:r>
              <a:rPr sz="3200" spc="100" dirty="0" smtClean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форму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(this).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28662" y="2847975"/>
            <a:ext cx="7000875" cy="4010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240"/>
              </a:lnSpc>
            </a:pPr>
            <a:r>
              <a:rPr dirty="0"/>
              <a:t>78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ct val="100000"/>
              </a:lnSpc>
            </a:pPr>
            <a:r>
              <a:rPr spc="-5" dirty="0"/>
              <a:t>Передача </a:t>
            </a:r>
            <a:r>
              <a:rPr dirty="0"/>
              <a:t>данных </a:t>
            </a:r>
            <a:r>
              <a:rPr spc="5" dirty="0"/>
              <a:t>из </a:t>
            </a:r>
            <a:r>
              <a:rPr spc="-20" dirty="0"/>
              <a:t>одной </a:t>
            </a:r>
            <a:r>
              <a:rPr dirty="0"/>
              <a:t>формы в</a:t>
            </a:r>
            <a:r>
              <a:rPr spc="-105" dirty="0"/>
              <a:t> </a:t>
            </a:r>
            <a:r>
              <a:rPr spc="-10" dirty="0"/>
              <a:t>другую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2872" y="1020953"/>
            <a:ext cx="847026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Напишем обработчики </a:t>
            </a:r>
            <a:r>
              <a:rPr sz="3200" spc="-5" dirty="0">
                <a:latin typeface="Calibri"/>
                <a:cs typeface="Calibri"/>
              </a:rPr>
              <a:t>событий </a:t>
            </a:r>
            <a:r>
              <a:rPr sz="3200" spc="-10" dirty="0">
                <a:latin typeface="Calibri"/>
                <a:cs typeface="Calibri"/>
              </a:rPr>
              <a:t>формы</a:t>
            </a:r>
            <a:r>
              <a:rPr sz="3200" spc="1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Форма2.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0037" y="1571586"/>
            <a:ext cx="7843901" cy="4929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240"/>
              </a:lnSpc>
            </a:pPr>
            <a:r>
              <a:rPr dirty="0"/>
              <a:t>79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ct val="100000"/>
              </a:lnSpc>
            </a:pPr>
            <a:r>
              <a:rPr spc="-5" dirty="0"/>
              <a:t>Передача </a:t>
            </a:r>
            <a:r>
              <a:rPr dirty="0"/>
              <a:t>данных </a:t>
            </a:r>
            <a:r>
              <a:rPr spc="5" dirty="0"/>
              <a:t>из </a:t>
            </a:r>
            <a:r>
              <a:rPr spc="-20" dirty="0"/>
              <a:t>одной </a:t>
            </a:r>
            <a:r>
              <a:rPr dirty="0"/>
              <a:t>формы в</a:t>
            </a:r>
            <a:r>
              <a:rPr spc="-105" dirty="0"/>
              <a:t> </a:t>
            </a:r>
            <a:r>
              <a:rPr spc="-10" dirty="0"/>
              <a:t>другую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2872" y="1020953"/>
            <a:ext cx="495744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Пример </a:t>
            </a:r>
            <a:r>
              <a:rPr sz="3200" spc="-10" dirty="0">
                <a:latin typeface="Calibri"/>
                <a:cs typeface="Calibri"/>
              </a:rPr>
              <a:t>работы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программы.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4349" y="1934159"/>
            <a:ext cx="7380351" cy="3709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33054" y="6466509"/>
            <a:ext cx="1778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80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0318" y="287146"/>
            <a:ext cx="750760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Приведение </a:t>
            </a:r>
            <a:r>
              <a:rPr dirty="0"/>
              <a:t>и преобразование</a:t>
            </a:r>
            <a:r>
              <a:rPr spc="-105" dirty="0"/>
              <a:t> </a:t>
            </a:r>
            <a:r>
              <a:rPr spc="-5" dirty="0"/>
              <a:t>типов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240"/>
              </a:lnSpc>
            </a:pPr>
            <a:r>
              <a:rPr dirty="0"/>
              <a:t>81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175384"/>
            <a:ext cx="8058784" cy="4431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900" b="1" spc="-5" dirty="0">
                <a:latin typeface="Calibri"/>
                <a:cs typeface="Calibri"/>
              </a:rPr>
              <a:t>Неявные</a:t>
            </a:r>
            <a:r>
              <a:rPr sz="1900" b="1" spc="-3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преобразования</a:t>
            </a:r>
            <a:r>
              <a:rPr sz="1900" spc="-10" dirty="0">
                <a:latin typeface="Calibri"/>
                <a:cs typeface="Calibri"/>
              </a:rPr>
              <a:t>.</a:t>
            </a:r>
            <a:endParaRPr sz="1900" dirty="0">
              <a:latin typeface="Calibri"/>
              <a:cs typeface="Calibri"/>
            </a:endParaRPr>
          </a:p>
          <a:p>
            <a:pPr marL="756285" marR="130810" lvl="1" indent="-286385">
              <a:lnSpc>
                <a:spcPct val="80000"/>
              </a:lnSpc>
              <a:spcBef>
                <a:spcPts val="380"/>
              </a:spcBef>
              <a:buFont typeface="Arial"/>
              <a:buChar char="–"/>
              <a:tabLst>
                <a:tab pos="795655" algn="l"/>
                <a:tab pos="796290" algn="l"/>
              </a:tabLst>
            </a:pPr>
            <a:r>
              <a:rPr sz="1500" dirty="0" err="1">
                <a:latin typeface="Calibri"/>
                <a:cs typeface="Calibri"/>
              </a:rPr>
              <a:t>Не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 err="1" smtClean="0">
                <a:latin typeface="Calibri"/>
                <a:cs typeface="Calibri"/>
              </a:rPr>
              <a:t>требуетс</a:t>
            </a:r>
            <a:r>
              <a:rPr lang="uk-UA" sz="1500" spc="-10" dirty="0" smtClean="0">
                <a:latin typeface="Calibri"/>
                <a:cs typeface="Calibri"/>
              </a:rPr>
              <a:t>я</a:t>
            </a:r>
            <a:r>
              <a:rPr sz="1500" spc="-15" dirty="0" smtClean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никакого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специального</a:t>
            </a:r>
            <a:r>
              <a:rPr sz="1500" spc="-10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синтаксиса,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поскольку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преобразование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spc="5" dirty="0" err="1">
                <a:latin typeface="Calibri"/>
                <a:cs typeface="Calibri"/>
              </a:rPr>
              <a:t>безопасно</a:t>
            </a:r>
            <a:r>
              <a:rPr sz="1500" spc="5" dirty="0">
                <a:latin typeface="Calibri"/>
                <a:cs typeface="Calibri"/>
              </a:rPr>
              <a:t>  </a:t>
            </a:r>
            <a:r>
              <a:rPr sz="1500" spc="-10" dirty="0" err="1" smtClean="0">
                <a:latin typeface="Calibri"/>
                <a:cs typeface="Calibri"/>
              </a:rPr>
              <a:t>дл</a:t>
            </a:r>
            <a:r>
              <a:rPr lang="ru-RU" sz="1500" spc="-10" dirty="0" smtClean="0">
                <a:latin typeface="Calibri"/>
                <a:cs typeface="Calibri"/>
              </a:rPr>
              <a:t>я</a:t>
            </a:r>
            <a:r>
              <a:rPr sz="1500" spc="-10" dirty="0" smtClean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типов </a:t>
            </a:r>
            <a:r>
              <a:rPr sz="1500" spc="5" dirty="0">
                <a:latin typeface="Calibri"/>
                <a:cs typeface="Calibri"/>
              </a:rPr>
              <a:t>и данные </a:t>
            </a:r>
            <a:r>
              <a:rPr sz="1500" spc="5" dirty="0" err="1">
                <a:latin typeface="Calibri"/>
                <a:cs typeface="Calibri"/>
              </a:rPr>
              <a:t>не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30" dirty="0" err="1" smtClean="0">
                <a:latin typeface="Calibri"/>
                <a:cs typeface="Calibri"/>
              </a:rPr>
              <a:t>тер</a:t>
            </a:r>
            <a:r>
              <a:rPr lang="ru-RU" sz="1500" spc="30" dirty="0" smtClean="0">
                <a:latin typeface="Calibri"/>
                <a:cs typeface="Calibri"/>
              </a:rPr>
              <a:t>я</a:t>
            </a:r>
            <a:r>
              <a:rPr lang="uk-UA" sz="1500" spc="30" dirty="0" smtClean="0">
                <a:latin typeface="Calibri"/>
                <a:cs typeface="Calibri"/>
              </a:rPr>
              <a:t>ю</a:t>
            </a:r>
            <a:r>
              <a:rPr sz="1500" spc="30" dirty="0" err="1" smtClean="0">
                <a:latin typeface="Calibri"/>
                <a:cs typeface="Calibri"/>
              </a:rPr>
              <a:t>тс</a:t>
            </a:r>
            <a:r>
              <a:rPr lang="ru-RU" sz="1500" spc="30" dirty="0" smtClean="0">
                <a:latin typeface="Calibri"/>
                <a:cs typeface="Calibri"/>
              </a:rPr>
              <a:t>я</a:t>
            </a:r>
            <a:r>
              <a:rPr sz="1500" spc="30" dirty="0" smtClean="0">
                <a:latin typeface="Calibri"/>
                <a:cs typeface="Calibri"/>
              </a:rPr>
              <a:t>. </a:t>
            </a:r>
            <a:r>
              <a:rPr sz="1500" dirty="0">
                <a:latin typeface="Calibri"/>
                <a:cs typeface="Calibri"/>
              </a:rPr>
              <a:t>Примерами </a:t>
            </a:r>
            <a:r>
              <a:rPr sz="1500" spc="5" dirty="0">
                <a:latin typeface="Calibri"/>
                <a:cs typeface="Calibri"/>
              </a:rPr>
              <a:t>могут </a:t>
            </a:r>
            <a:r>
              <a:rPr sz="1500" dirty="0" err="1">
                <a:latin typeface="Calibri"/>
                <a:cs typeface="Calibri"/>
              </a:rPr>
              <a:t>служить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dirty="0" err="1" smtClean="0">
                <a:latin typeface="Calibri"/>
                <a:cs typeface="Calibri"/>
              </a:rPr>
              <a:t>преобразовани</a:t>
            </a:r>
            <a:r>
              <a:rPr lang="ru-RU" sz="1500" dirty="0" smtClean="0">
                <a:latin typeface="Calibri"/>
                <a:cs typeface="Calibri"/>
              </a:rPr>
              <a:t>я</a:t>
            </a:r>
            <a:r>
              <a:rPr sz="1500" dirty="0" smtClean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от  меньшего </a:t>
            </a:r>
            <a:r>
              <a:rPr sz="1500" spc="5" dirty="0">
                <a:latin typeface="Calibri"/>
                <a:cs typeface="Calibri"/>
              </a:rPr>
              <a:t>к </a:t>
            </a:r>
            <a:r>
              <a:rPr sz="1500" dirty="0">
                <a:latin typeface="Calibri"/>
                <a:cs typeface="Calibri"/>
              </a:rPr>
              <a:t>большему </a:t>
            </a:r>
            <a:r>
              <a:rPr sz="1500" spc="-10" dirty="0">
                <a:latin typeface="Calibri"/>
                <a:cs typeface="Calibri"/>
              </a:rPr>
              <a:t>целому </a:t>
            </a:r>
            <a:r>
              <a:rPr sz="1500" spc="-5" dirty="0">
                <a:latin typeface="Calibri"/>
                <a:cs typeface="Calibri"/>
              </a:rPr>
              <a:t>типу, </a:t>
            </a:r>
            <a:r>
              <a:rPr sz="1500" spc="5" dirty="0">
                <a:latin typeface="Calibri"/>
                <a:cs typeface="Calibri"/>
              </a:rPr>
              <a:t>и </a:t>
            </a:r>
            <a:r>
              <a:rPr sz="1500" dirty="0" err="1" smtClean="0">
                <a:latin typeface="Calibri"/>
                <a:cs typeface="Calibri"/>
              </a:rPr>
              <a:t>преобразовани</a:t>
            </a:r>
            <a:r>
              <a:rPr lang="ru-RU" sz="1500" dirty="0" smtClean="0">
                <a:latin typeface="Calibri"/>
                <a:cs typeface="Calibri"/>
              </a:rPr>
              <a:t>я</a:t>
            </a:r>
            <a:r>
              <a:rPr sz="1500" dirty="0" smtClean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из </a:t>
            </a:r>
            <a:r>
              <a:rPr sz="1500" dirty="0">
                <a:latin typeface="Calibri"/>
                <a:cs typeface="Calibri"/>
              </a:rPr>
              <a:t>производных классов </a:t>
            </a:r>
            <a:r>
              <a:rPr sz="1500" spc="5" dirty="0">
                <a:latin typeface="Calibri"/>
                <a:cs typeface="Calibri"/>
              </a:rPr>
              <a:t>в  </a:t>
            </a:r>
            <a:r>
              <a:rPr sz="1500" dirty="0">
                <a:latin typeface="Calibri"/>
                <a:cs typeface="Calibri"/>
              </a:rPr>
              <a:t>базовые</a:t>
            </a:r>
            <a:r>
              <a:rPr sz="1500" spc="-16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классы.</a:t>
            </a:r>
            <a:endParaRPr sz="1500" dirty="0">
              <a:latin typeface="Calibri"/>
              <a:cs typeface="Calibri"/>
            </a:endParaRPr>
          </a:p>
          <a:p>
            <a:pPr marL="356870" indent="-344170">
              <a:lnSpc>
                <a:spcPts val="215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800" b="1" spc="-5" dirty="0">
                <a:latin typeface="Calibri"/>
                <a:cs typeface="Calibri"/>
              </a:rPr>
              <a:t>Явные преобразования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(приведения)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 marL="756285" marR="11430" lvl="1" indent="-286385">
              <a:lnSpc>
                <a:spcPct val="80100"/>
              </a:lnSpc>
              <a:spcBef>
                <a:spcPts val="37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500" spc="-5" dirty="0" err="1" smtClean="0">
                <a:latin typeface="Calibri"/>
                <a:cs typeface="Calibri"/>
              </a:rPr>
              <a:t>Дл</a:t>
            </a:r>
            <a:r>
              <a:rPr lang="ru-RU" sz="1500" spc="-5" dirty="0" smtClean="0">
                <a:latin typeface="Calibri"/>
                <a:cs typeface="Calibri"/>
              </a:rPr>
              <a:t>я</a:t>
            </a:r>
            <a:r>
              <a:rPr sz="1500" spc="-5" dirty="0" smtClean="0">
                <a:latin typeface="Calibri"/>
                <a:cs typeface="Calibri"/>
              </a:rPr>
              <a:t> </a:t>
            </a:r>
            <a:r>
              <a:rPr lang="ru-RU" sz="1500" spc="-5" dirty="0" smtClean="0">
                <a:latin typeface="Calibri"/>
                <a:cs typeface="Calibri"/>
              </a:rPr>
              <a:t>я</a:t>
            </a:r>
            <a:r>
              <a:rPr sz="1500" spc="-5" dirty="0" err="1" smtClean="0">
                <a:latin typeface="Calibri"/>
                <a:cs typeface="Calibri"/>
              </a:rPr>
              <a:t>вных</a:t>
            </a:r>
            <a:r>
              <a:rPr sz="1500" spc="-5" dirty="0" smtClean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преобразований </a:t>
            </a:r>
            <a:r>
              <a:rPr sz="1500" spc="-10" dirty="0">
                <a:latin typeface="Calibri"/>
                <a:cs typeface="Calibri"/>
              </a:rPr>
              <a:t>необходим </a:t>
            </a:r>
            <a:r>
              <a:rPr sz="1500" spc="-5" dirty="0" err="1">
                <a:latin typeface="Calibri"/>
                <a:cs typeface="Calibri"/>
              </a:rPr>
              <a:t>оператор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5" dirty="0" err="1" smtClean="0">
                <a:latin typeface="Calibri"/>
                <a:cs typeface="Calibri"/>
              </a:rPr>
              <a:t>приведени</a:t>
            </a:r>
            <a:r>
              <a:rPr lang="ru-RU" sz="1500" spc="-5" dirty="0" smtClean="0">
                <a:latin typeface="Calibri"/>
                <a:cs typeface="Calibri"/>
              </a:rPr>
              <a:t>я</a:t>
            </a:r>
            <a:r>
              <a:rPr sz="1500" spc="-5" dirty="0" smtClean="0">
                <a:latin typeface="Calibri"/>
                <a:cs typeface="Calibri"/>
              </a:rPr>
              <a:t>. </a:t>
            </a:r>
            <a:r>
              <a:rPr sz="1500" spc="-5" dirty="0" err="1">
                <a:latin typeface="Calibri"/>
                <a:cs typeface="Calibri"/>
              </a:rPr>
              <a:t>Приведение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 err="1" smtClean="0">
                <a:latin typeface="Calibri"/>
                <a:cs typeface="Calibri"/>
              </a:rPr>
              <a:t>требуетс</a:t>
            </a:r>
            <a:r>
              <a:rPr lang="ru-RU" sz="1500" spc="-10" dirty="0" smtClean="0">
                <a:latin typeface="Calibri"/>
                <a:cs typeface="Calibri"/>
              </a:rPr>
              <a:t>я</a:t>
            </a:r>
            <a:r>
              <a:rPr sz="1500" spc="-10" dirty="0" smtClean="0">
                <a:latin typeface="Calibri"/>
                <a:cs typeface="Calibri"/>
              </a:rPr>
              <a:t>,  </a:t>
            </a:r>
            <a:r>
              <a:rPr sz="1500" spc="-20" dirty="0">
                <a:latin typeface="Calibri"/>
                <a:cs typeface="Calibri"/>
              </a:rPr>
              <a:t>когда </a:t>
            </a:r>
            <a:r>
              <a:rPr sz="1500" spc="5" dirty="0">
                <a:latin typeface="Calibri"/>
                <a:cs typeface="Calibri"/>
              </a:rPr>
              <a:t>при </a:t>
            </a:r>
            <a:r>
              <a:rPr sz="1500" dirty="0">
                <a:latin typeface="Calibri"/>
                <a:cs typeface="Calibri"/>
              </a:rPr>
              <a:t>преобразовании </a:t>
            </a:r>
            <a:r>
              <a:rPr sz="1500" spc="-10" dirty="0">
                <a:latin typeface="Calibri"/>
                <a:cs typeface="Calibri"/>
              </a:rPr>
              <a:t>может </a:t>
            </a:r>
            <a:r>
              <a:rPr sz="1500" spc="5" dirty="0" err="1">
                <a:latin typeface="Calibri"/>
                <a:cs typeface="Calibri"/>
              </a:rPr>
              <a:t>быть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 err="1" smtClean="0">
                <a:latin typeface="Calibri"/>
                <a:cs typeface="Calibri"/>
              </a:rPr>
              <a:t>потер</a:t>
            </a:r>
            <a:r>
              <a:rPr lang="ru-RU" sz="1500" spc="-5" dirty="0" smtClean="0">
                <a:latin typeface="Calibri"/>
                <a:cs typeface="Calibri"/>
              </a:rPr>
              <a:t>я</a:t>
            </a:r>
            <a:r>
              <a:rPr sz="1500" spc="-5" dirty="0" err="1" smtClean="0">
                <a:latin typeface="Calibri"/>
                <a:cs typeface="Calibri"/>
              </a:rPr>
              <a:t>на</a:t>
            </a:r>
            <a:r>
              <a:rPr sz="1500" spc="-5" dirty="0" smtClean="0">
                <a:latin typeface="Calibri"/>
                <a:cs typeface="Calibri"/>
              </a:rPr>
              <a:t> </a:t>
            </a:r>
            <a:r>
              <a:rPr sz="1500" dirty="0" err="1" smtClean="0">
                <a:latin typeface="Calibri"/>
                <a:cs typeface="Calibri"/>
              </a:rPr>
              <a:t>информаци</a:t>
            </a:r>
            <a:r>
              <a:rPr lang="ru-RU" sz="1500" dirty="0" smtClean="0">
                <a:latin typeface="Calibri"/>
                <a:cs typeface="Calibri"/>
              </a:rPr>
              <a:t>я</a:t>
            </a:r>
            <a:r>
              <a:rPr sz="1500" dirty="0" smtClean="0">
                <a:latin typeface="Calibri"/>
                <a:cs typeface="Calibri"/>
              </a:rPr>
              <a:t>, </a:t>
            </a:r>
            <a:r>
              <a:rPr sz="1500" dirty="0">
                <a:latin typeface="Calibri"/>
                <a:cs typeface="Calibri"/>
              </a:rPr>
              <a:t>или </a:t>
            </a:r>
            <a:r>
              <a:rPr sz="1500" spc="-20" dirty="0">
                <a:latin typeface="Calibri"/>
                <a:cs typeface="Calibri"/>
              </a:rPr>
              <a:t>когда  </a:t>
            </a:r>
            <a:r>
              <a:rPr sz="1500" dirty="0">
                <a:latin typeface="Calibri"/>
                <a:cs typeface="Calibri"/>
              </a:rPr>
              <a:t>преобразование </a:t>
            </a:r>
            <a:r>
              <a:rPr sz="1500" spc="-10" dirty="0" err="1">
                <a:latin typeface="Calibri"/>
                <a:cs typeface="Calibri"/>
              </a:rPr>
              <a:t>может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 err="1" smtClean="0">
                <a:latin typeface="Calibri"/>
                <a:cs typeface="Calibri"/>
              </a:rPr>
              <a:t>завершитьс</a:t>
            </a:r>
            <a:r>
              <a:rPr lang="ru-RU" sz="1500" dirty="0" smtClean="0">
                <a:latin typeface="Calibri"/>
                <a:cs typeface="Calibri"/>
              </a:rPr>
              <a:t>я</a:t>
            </a:r>
            <a:r>
              <a:rPr sz="1500" dirty="0" smtClean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неудачей </a:t>
            </a:r>
            <a:r>
              <a:rPr sz="1500" spc="5" dirty="0">
                <a:latin typeface="Calibri"/>
                <a:cs typeface="Calibri"/>
              </a:rPr>
              <a:t>по другим причинам. К типичным  </a:t>
            </a:r>
            <a:r>
              <a:rPr sz="1500" dirty="0" err="1">
                <a:latin typeface="Calibri"/>
                <a:cs typeface="Calibri"/>
              </a:rPr>
              <a:t>примерам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 err="1" smtClean="0">
                <a:latin typeface="Calibri"/>
                <a:cs typeface="Calibri"/>
              </a:rPr>
              <a:t>относитс</a:t>
            </a:r>
            <a:r>
              <a:rPr lang="ru-RU" sz="1500" spc="-5" dirty="0" smtClean="0">
                <a:latin typeface="Calibri"/>
                <a:cs typeface="Calibri"/>
              </a:rPr>
              <a:t>я</a:t>
            </a:r>
            <a:r>
              <a:rPr sz="1500" spc="-5" dirty="0" smtClean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числовое преобразование </a:t>
            </a:r>
            <a:r>
              <a:rPr sz="1500" spc="5" dirty="0">
                <a:latin typeface="Calibri"/>
                <a:cs typeface="Calibri"/>
              </a:rPr>
              <a:t>в </a:t>
            </a:r>
            <a:r>
              <a:rPr sz="1500" dirty="0">
                <a:latin typeface="Calibri"/>
                <a:cs typeface="Calibri"/>
              </a:rPr>
              <a:t>тип, </a:t>
            </a:r>
            <a:r>
              <a:rPr sz="1500" spc="-10" dirty="0">
                <a:latin typeface="Calibri"/>
                <a:cs typeface="Calibri"/>
              </a:rPr>
              <a:t>который </a:t>
            </a:r>
            <a:r>
              <a:rPr sz="1500" dirty="0" err="1">
                <a:latin typeface="Calibri"/>
                <a:cs typeface="Calibri"/>
              </a:rPr>
              <a:t>имеет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60" dirty="0" err="1" smtClean="0">
                <a:latin typeface="Calibri"/>
                <a:cs typeface="Calibri"/>
              </a:rPr>
              <a:t>меньшу</a:t>
            </a:r>
            <a:r>
              <a:rPr lang="uk-UA" sz="1500" spc="60" dirty="0" smtClean="0">
                <a:latin typeface="Calibri"/>
                <a:cs typeface="Calibri"/>
              </a:rPr>
              <a:t>ю</a:t>
            </a:r>
            <a:r>
              <a:rPr sz="1500" spc="60" dirty="0" smtClean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точность  </a:t>
            </a:r>
            <a:r>
              <a:rPr sz="1500" spc="5" dirty="0">
                <a:latin typeface="Calibri"/>
                <a:cs typeface="Calibri"/>
              </a:rPr>
              <a:t>или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меньший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диапазон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значений,</a:t>
            </a:r>
            <a:r>
              <a:rPr sz="1500" spc="-9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а</a:t>
            </a:r>
            <a:r>
              <a:rPr sz="1500" spc="-5" dirty="0">
                <a:latin typeface="Calibri"/>
                <a:cs typeface="Calibri"/>
              </a:rPr>
              <a:t> также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 err="1">
                <a:latin typeface="Calibri"/>
                <a:cs typeface="Calibri"/>
              </a:rPr>
              <a:t>преобразование</a:t>
            </a:r>
            <a:r>
              <a:rPr sz="1500" spc="-105" dirty="0">
                <a:latin typeface="Calibri"/>
                <a:cs typeface="Calibri"/>
              </a:rPr>
              <a:t> </a:t>
            </a:r>
            <a:r>
              <a:rPr sz="1500" dirty="0" err="1" smtClean="0">
                <a:latin typeface="Calibri"/>
                <a:cs typeface="Calibri"/>
              </a:rPr>
              <a:t>экземпл</a:t>
            </a:r>
            <a:r>
              <a:rPr lang="ru-RU" sz="1500" dirty="0" smtClean="0">
                <a:latin typeface="Calibri"/>
                <a:cs typeface="Calibri"/>
              </a:rPr>
              <a:t>я</a:t>
            </a:r>
            <a:r>
              <a:rPr sz="1500" dirty="0" err="1" smtClean="0">
                <a:latin typeface="Calibri"/>
                <a:cs typeface="Calibri"/>
              </a:rPr>
              <a:t>ра</a:t>
            </a:r>
            <a:r>
              <a:rPr sz="1500" spc="-75" dirty="0" smtClean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базового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класса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в  </a:t>
            </a:r>
            <a:r>
              <a:rPr sz="1500" dirty="0">
                <a:latin typeface="Calibri"/>
                <a:cs typeface="Calibri"/>
              </a:rPr>
              <a:t>производный</a:t>
            </a:r>
            <a:r>
              <a:rPr sz="1500" spc="-1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класс.</a:t>
            </a:r>
          </a:p>
          <a:p>
            <a:pPr marL="356870" indent="-344170">
              <a:lnSpc>
                <a:spcPts val="215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800" b="1" spc="-10" dirty="0">
                <a:latin typeface="Calibri"/>
                <a:cs typeface="Calibri"/>
              </a:rPr>
              <a:t>Пользовательские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преобразования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 marL="756285" marR="401320" lvl="1" indent="-286385">
              <a:lnSpc>
                <a:spcPct val="80000"/>
              </a:lnSpc>
              <a:spcBef>
                <a:spcPts val="37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500" spc="-5" dirty="0" err="1">
                <a:latin typeface="Calibri"/>
                <a:cs typeface="Calibri"/>
              </a:rPr>
              <a:t>Пользовательские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dirty="0" err="1" smtClean="0">
                <a:latin typeface="Calibri"/>
                <a:cs typeface="Calibri"/>
              </a:rPr>
              <a:t>преобразовани</a:t>
            </a:r>
            <a:r>
              <a:rPr lang="ru-RU" sz="1500" dirty="0" smtClean="0">
                <a:latin typeface="Calibri"/>
                <a:cs typeface="Calibri"/>
              </a:rPr>
              <a:t>я</a:t>
            </a:r>
            <a:r>
              <a:rPr sz="1500" spc="-120" dirty="0" smtClean="0">
                <a:latin typeface="Calibri"/>
                <a:cs typeface="Calibri"/>
              </a:rPr>
              <a:t> </a:t>
            </a:r>
            <a:r>
              <a:rPr sz="1500" spc="25" dirty="0" err="1" smtClean="0">
                <a:latin typeface="Calibri"/>
                <a:cs typeface="Calibri"/>
              </a:rPr>
              <a:t>выполн</a:t>
            </a:r>
            <a:r>
              <a:rPr lang="ru-RU" sz="1500" spc="25" dirty="0" smtClean="0">
                <a:latin typeface="Calibri"/>
                <a:cs typeface="Calibri"/>
              </a:rPr>
              <a:t>я</a:t>
            </a:r>
            <a:r>
              <a:rPr sz="1500" spc="25" dirty="0" err="1" smtClean="0">
                <a:latin typeface="Calibri"/>
                <a:cs typeface="Calibri"/>
              </a:rPr>
              <a:t>ятс</a:t>
            </a:r>
            <a:r>
              <a:rPr lang="ru-RU" sz="1500" spc="25" dirty="0" smtClean="0">
                <a:latin typeface="Calibri"/>
                <a:cs typeface="Calibri"/>
              </a:rPr>
              <a:t>я</a:t>
            </a:r>
            <a:r>
              <a:rPr sz="1500" spc="-70" dirty="0" smtClean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специальными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методами,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которые  </a:t>
            </a:r>
            <a:r>
              <a:rPr sz="1500" spc="-5" dirty="0">
                <a:latin typeface="Calibri"/>
                <a:cs typeface="Calibri"/>
              </a:rPr>
              <a:t>можно </a:t>
            </a:r>
            <a:r>
              <a:rPr sz="1500" spc="-10" dirty="0" err="1">
                <a:latin typeface="Calibri"/>
                <a:cs typeface="Calibri"/>
              </a:rPr>
              <a:t>определить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10" dirty="0" err="1" smtClean="0">
                <a:latin typeface="Calibri"/>
                <a:cs typeface="Calibri"/>
              </a:rPr>
              <a:t>дл</a:t>
            </a:r>
            <a:r>
              <a:rPr lang="ru-RU" sz="1500" spc="-10" dirty="0" smtClean="0">
                <a:latin typeface="Calibri"/>
                <a:cs typeface="Calibri"/>
              </a:rPr>
              <a:t>я</a:t>
            </a:r>
            <a:r>
              <a:rPr sz="1500" spc="-10" dirty="0" smtClean="0">
                <a:latin typeface="Calibri"/>
                <a:cs typeface="Calibri"/>
              </a:rPr>
              <a:t> </a:t>
            </a:r>
            <a:r>
              <a:rPr sz="1500" spc="35" dirty="0" err="1" smtClean="0">
                <a:latin typeface="Calibri"/>
                <a:cs typeface="Calibri"/>
              </a:rPr>
              <a:t>вкл</a:t>
            </a:r>
            <a:r>
              <a:rPr lang="uk-UA" sz="1500" spc="35" dirty="0" smtClean="0">
                <a:latin typeface="Calibri"/>
                <a:cs typeface="Calibri"/>
              </a:rPr>
              <a:t>ю</a:t>
            </a:r>
            <a:r>
              <a:rPr sz="1500" spc="35" dirty="0" err="1" smtClean="0">
                <a:latin typeface="Calibri"/>
                <a:cs typeface="Calibri"/>
              </a:rPr>
              <a:t>чени</a:t>
            </a:r>
            <a:r>
              <a:rPr lang="ru-RU" sz="1500" spc="35" dirty="0" smtClean="0">
                <a:latin typeface="Calibri"/>
                <a:cs typeface="Calibri"/>
              </a:rPr>
              <a:t>я</a:t>
            </a:r>
            <a:r>
              <a:rPr sz="1500" spc="35" dirty="0" smtClean="0">
                <a:latin typeface="Calibri"/>
                <a:cs typeface="Calibri"/>
              </a:rPr>
              <a:t> </a:t>
            </a:r>
            <a:r>
              <a:rPr lang="ru-RU" sz="1500" dirty="0" smtClean="0">
                <a:latin typeface="Calibri"/>
                <a:cs typeface="Calibri"/>
              </a:rPr>
              <a:t>я</a:t>
            </a:r>
            <a:r>
              <a:rPr sz="1500" dirty="0" err="1" smtClean="0">
                <a:latin typeface="Calibri"/>
                <a:cs typeface="Calibri"/>
              </a:rPr>
              <a:t>вных</a:t>
            </a:r>
            <a:r>
              <a:rPr sz="1500" dirty="0" smtClean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и </a:t>
            </a:r>
            <a:r>
              <a:rPr sz="1500" dirty="0" err="1" smtClean="0">
                <a:latin typeface="Calibri"/>
                <a:cs typeface="Calibri"/>
              </a:rPr>
              <a:t>не</a:t>
            </a:r>
            <a:r>
              <a:rPr lang="ru-RU" sz="1500" dirty="0" smtClean="0">
                <a:latin typeface="Calibri"/>
                <a:cs typeface="Calibri"/>
              </a:rPr>
              <a:t>я</a:t>
            </a:r>
            <a:r>
              <a:rPr sz="1500" dirty="0" err="1" smtClean="0">
                <a:latin typeface="Calibri"/>
                <a:cs typeface="Calibri"/>
              </a:rPr>
              <a:t>вных</a:t>
            </a:r>
            <a:r>
              <a:rPr sz="1500" dirty="0" smtClean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преобразований </a:t>
            </a:r>
            <a:r>
              <a:rPr sz="1500" spc="-10" dirty="0">
                <a:latin typeface="Calibri"/>
                <a:cs typeface="Calibri"/>
              </a:rPr>
              <a:t>между  </a:t>
            </a:r>
            <a:r>
              <a:rPr sz="1500" spc="-5" dirty="0">
                <a:latin typeface="Calibri"/>
                <a:cs typeface="Calibri"/>
              </a:rPr>
              <a:t>пользовательскими</a:t>
            </a:r>
            <a:r>
              <a:rPr sz="1500" spc="-1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типами,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spc="5" dirty="0" err="1">
                <a:latin typeface="Calibri"/>
                <a:cs typeface="Calibri"/>
              </a:rPr>
              <a:t>не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55" dirty="0" err="1" smtClean="0">
                <a:latin typeface="Calibri"/>
                <a:cs typeface="Calibri"/>
              </a:rPr>
              <a:t>име</a:t>
            </a:r>
            <a:r>
              <a:rPr lang="uk-UA" sz="1500" spc="55" dirty="0" smtClean="0">
                <a:latin typeface="Calibri"/>
                <a:cs typeface="Calibri"/>
              </a:rPr>
              <a:t>ю</a:t>
            </a:r>
            <a:r>
              <a:rPr sz="1500" spc="55" dirty="0" err="1" smtClean="0">
                <a:latin typeface="Calibri"/>
                <a:cs typeface="Calibri"/>
              </a:rPr>
              <a:t>щих</a:t>
            </a:r>
            <a:r>
              <a:rPr sz="1500" spc="-40" dirty="0" smtClean="0">
                <a:latin typeface="Calibri"/>
                <a:cs typeface="Calibri"/>
              </a:rPr>
              <a:t> </a:t>
            </a:r>
            <a:r>
              <a:rPr sz="1500" dirty="0" err="1" smtClean="0">
                <a:latin typeface="Calibri"/>
                <a:cs typeface="Calibri"/>
              </a:rPr>
              <a:t>отношени</a:t>
            </a:r>
            <a:r>
              <a:rPr lang="ru-RU" sz="1500" dirty="0" smtClean="0">
                <a:latin typeface="Calibri"/>
                <a:cs typeface="Calibri"/>
              </a:rPr>
              <a:t>я</a:t>
            </a:r>
            <a:r>
              <a:rPr sz="1500" spc="-80" dirty="0" smtClean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базовый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класс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—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производный  класс.</a:t>
            </a:r>
          </a:p>
          <a:p>
            <a:pPr marL="356870" indent="-344170">
              <a:lnSpc>
                <a:spcPts val="215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800" b="1" spc="-5" dirty="0">
                <a:latin typeface="Calibri"/>
                <a:cs typeface="Calibri"/>
              </a:rPr>
              <a:t>Преобразования с помощью вспомогательных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классов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 marL="756285" marR="5080" lvl="1" indent="-286385">
              <a:lnSpc>
                <a:spcPts val="1440"/>
              </a:lnSpc>
              <a:spcBef>
                <a:spcPts val="36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500" spc="-5" dirty="0" err="1" smtClean="0">
                <a:latin typeface="Calibri"/>
                <a:cs typeface="Calibri"/>
              </a:rPr>
              <a:t>Дл</a:t>
            </a:r>
            <a:r>
              <a:rPr lang="ru-RU" sz="1500" spc="-5" dirty="0" smtClean="0">
                <a:latin typeface="Calibri"/>
                <a:cs typeface="Calibri"/>
              </a:rPr>
              <a:t>я</a:t>
            </a:r>
            <a:r>
              <a:rPr sz="1500" spc="-5" dirty="0" smtClean="0">
                <a:latin typeface="Calibri"/>
                <a:cs typeface="Calibri"/>
              </a:rPr>
              <a:t> </a:t>
            </a:r>
            <a:r>
              <a:rPr sz="1500" dirty="0" err="1" smtClean="0">
                <a:latin typeface="Calibri"/>
                <a:cs typeface="Calibri"/>
              </a:rPr>
              <a:t>преобразовани</a:t>
            </a:r>
            <a:r>
              <a:rPr lang="ru-RU" sz="1500" dirty="0" smtClean="0">
                <a:latin typeface="Calibri"/>
                <a:cs typeface="Calibri"/>
              </a:rPr>
              <a:t>я</a:t>
            </a:r>
            <a:r>
              <a:rPr sz="1500" dirty="0" smtClean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между </a:t>
            </a:r>
            <a:r>
              <a:rPr sz="1500" dirty="0">
                <a:latin typeface="Calibri"/>
                <a:cs typeface="Calibri"/>
              </a:rPr>
              <a:t>несовместимыми </a:t>
            </a:r>
            <a:r>
              <a:rPr sz="1500" spc="5" dirty="0">
                <a:latin typeface="Calibri"/>
                <a:cs typeface="Calibri"/>
              </a:rPr>
              <a:t>типами, например </a:t>
            </a:r>
            <a:r>
              <a:rPr sz="1500" spc="-10" dirty="0">
                <a:latin typeface="Calibri"/>
                <a:cs typeface="Calibri"/>
              </a:rPr>
              <a:t>целые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числа и </a:t>
            </a:r>
            <a:r>
              <a:rPr sz="1500" dirty="0">
                <a:latin typeface="Calibri"/>
                <a:cs typeface="Calibri"/>
              </a:rPr>
              <a:t>объекты  </a:t>
            </a:r>
            <a:r>
              <a:rPr sz="1500" u="sng" spc="-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System::DateTime</a:t>
            </a:r>
            <a:r>
              <a:rPr sz="1500" spc="-10" dirty="0">
                <a:latin typeface="Calibri"/>
                <a:cs typeface="Calibri"/>
              </a:rPr>
              <a:t>, </a:t>
            </a:r>
            <a:r>
              <a:rPr sz="1500" spc="5" dirty="0">
                <a:latin typeface="Calibri"/>
                <a:cs typeface="Calibri"/>
              </a:rPr>
              <a:t>или </a:t>
            </a:r>
            <a:r>
              <a:rPr sz="1500" dirty="0">
                <a:latin typeface="Calibri"/>
                <a:cs typeface="Calibri"/>
              </a:rPr>
              <a:t>шестнадцатеричные строки </a:t>
            </a:r>
            <a:r>
              <a:rPr sz="1500" spc="5" dirty="0">
                <a:latin typeface="Calibri"/>
                <a:cs typeface="Calibri"/>
              </a:rPr>
              <a:t>и </a:t>
            </a:r>
            <a:r>
              <a:rPr sz="1500" dirty="0">
                <a:latin typeface="Calibri"/>
                <a:cs typeface="Calibri"/>
              </a:rPr>
              <a:t>байтовые </a:t>
            </a:r>
            <a:r>
              <a:rPr sz="1500" spc="5" dirty="0">
                <a:latin typeface="Calibri"/>
                <a:cs typeface="Calibri"/>
              </a:rPr>
              <a:t>массивы, </a:t>
            </a:r>
            <a:r>
              <a:rPr sz="1500" dirty="0">
                <a:latin typeface="Calibri"/>
                <a:cs typeface="Calibri"/>
              </a:rPr>
              <a:t>можно  использовать класс</a:t>
            </a:r>
            <a:r>
              <a:rPr sz="1500" spc="-1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System::Convert.</a:t>
            </a:r>
            <a:endParaRPr sz="15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6518" y="395351"/>
            <a:ext cx="735012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spc="-5" dirty="0">
                <a:latin typeface="Calibri"/>
                <a:cs typeface="Calibri"/>
              </a:rPr>
              <a:t>Приведение </a:t>
            </a:r>
            <a:r>
              <a:rPr b="0" dirty="0">
                <a:latin typeface="Calibri"/>
                <a:cs typeface="Calibri"/>
              </a:rPr>
              <a:t>и преобразование</a:t>
            </a:r>
            <a:r>
              <a:rPr b="0" spc="-16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типов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240"/>
              </a:lnSpc>
            </a:pPr>
            <a:r>
              <a:rPr dirty="0"/>
              <a:t>82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363090"/>
            <a:ext cx="7998156" cy="4259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15" dirty="0" err="1" smtClean="0">
                <a:latin typeface="Calibri"/>
                <a:cs typeface="Calibri"/>
              </a:rPr>
              <a:t>Не</a:t>
            </a:r>
            <a:r>
              <a:rPr lang="ru-RU" sz="2400" spc="-15" dirty="0" smtClean="0">
                <a:latin typeface="Calibri"/>
                <a:cs typeface="Calibri"/>
              </a:rPr>
              <a:t>я</a:t>
            </a:r>
            <a:r>
              <a:rPr sz="2400" spc="-15" dirty="0" err="1" smtClean="0">
                <a:latin typeface="Calibri"/>
                <a:cs typeface="Calibri"/>
              </a:rPr>
              <a:t>вные</a:t>
            </a:r>
            <a:r>
              <a:rPr sz="2400" spc="-55" dirty="0" smtClean="0">
                <a:latin typeface="Calibri"/>
                <a:cs typeface="Calibri"/>
              </a:rPr>
              <a:t> </a:t>
            </a:r>
            <a:r>
              <a:rPr sz="2400" spc="-5" dirty="0" err="1" smtClean="0">
                <a:latin typeface="Calibri"/>
                <a:cs typeface="Calibri"/>
              </a:rPr>
              <a:t>преобразовани</a:t>
            </a:r>
            <a:r>
              <a:rPr lang="ru-RU" sz="2400" spc="-5" dirty="0" smtClean="0">
                <a:latin typeface="Calibri"/>
                <a:cs typeface="Calibri"/>
              </a:rPr>
              <a:t>я</a:t>
            </a:r>
            <a:endParaRPr sz="2400" dirty="0">
              <a:latin typeface="Calibri"/>
              <a:cs typeface="Calibri"/>
            </a:endParaRPr>
          </a:p>
          <a:p>
            <a:pPr marL="868680" marR="4446905">
              <a:lnSpc>
                <a:spcPct val="110000"/>
              </a:lnSpc>
              <a:spcBef>
                <a:spcPts val="25"/>
              </a:spcBef>
            </a:pP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int </a:t>
            </a:r>
            <a:r>
              <a:rPr sz="1800" spc="-10" dirty="0">
                <a:latin typeface="Calibri"/>
                <a:cs typeface="Calibri"/>
              </a:rPr>
              <a:t>num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2147483647; 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long </a:t>
            </a:r>
            <a:r>
              <a:rPr sz="1800" spc="-10" dirty="0">
                <a:latin typeface="Calibri"/>
                <a:cs typeface="Calibri"/>
              </a:rPr>
              <a:t>bigNum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num;</a:t>
            </a:r>
            <a:endParaRPr sz="1800" dirty="0">
              <a:latin typeface="Calibri"/>
              <a:cs typeface="Calibri"/>
            </a:endParaRPr>
          </a:p>
          <a:p>
            <a:pPr marL="411480" lvl="1" indent="-34099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411480" algn="l"/>
                <a:tab pos="412115" algn="l"/>
              </a:tabLst>
            </a:pPr>
            <a:r>
              <a:rPr sz="2400" spc="-5" dirty="0" err="1">
                <a:latin typeface="Calibri"/>
                <a:cs typeface="Calibri"/>
              </a:rPr>
              <a:t>Явные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 err="1" smtClean="0">
                <a:latin typeface="Calibri"/>
                <a:cs typeface="Calibri"/>
              </a:rPr>
              <a:t>преобразовани</a:t>
            </a:r>
            <a:r>
              <a:rPr lang="ru-RU" sz="2400" spc="-5" dirty="0" smtClean="0">
                <a:latin typeface="Calibri"/>
                <a:cs typeface="Calibri"/>
              </a:rPr>
              <a:t>я</a:t>
            </a:r>
            <a:endParaRPr sz="24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double </a:t>
            </a:r>
            <a:r>
              <a:rPr sz="1800" dirty="0">
                <a:latin typeface="Calibri"/>
                <a:cs typeface="Calibri"/>
              </a:rPr>
              <a:t>x =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1234.7;</a:t>
            </a:r>
          </a:p>
          <a:p>
            <a:pPr marL="927100">
              <a:lnSpc>
                <a:spcPct val="100000"/>
              </a:lnSpc>
              <a:spcBef>
                <a:spcPts val="215"/>
              </a:spcBef>
            </a:pP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sz="1800" spc="-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a;</a:t>
            </a:r>
          </a:p>
          <a:p>
            <a:pPr marL="92710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Calibri"/>
                <a:cs typeface="Calibri"/>
              </a:rPr>
              <a:t>a =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sz="1800" spc="-10" dirty="0">
                <a:latin typeface="Calibri"/>
                <a:cs typeface="Calibri"/>
              </a:rPr>
              <a:t>)x;</a:t>
            </a:r>
            <a:endParaRPr sz="18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15"/>
              </a:spcBef>
            </a:pPr>
            <a:r>
              <a:rPr sz="1800" spc="-15" dirty="0">
                <a:latin typeface="Calibri"/>
                <a:cs typeface="Calibri"/>
              </a:rPr>
              <a:t>System.Console.WriteLine(a);</a:t>
            </a:r>
            <a:endParaRPr sz="1800" dirty="0">
              <a:latin typeface="Calibri"/>
              <a:cs typeface="Calibri"/>
            </a:endParaRPr>
          </a:p>
          <a:p>
            <a:pPr marL="411480" lvl="1" indent="-340995">
              <a:lnSpc>
                <a:spcPts val="2735"/>
              </a:lnSpc>
              <a:spcBef>
                <a:spcPts val="260"/>
              </a:spcBef>
              <a:buFont typeface="Arial"/>
              <a:buChar char="•"/>
              <a:tabLst>
                <a:tab pos="411480" algn="l"/>
                <a:tab pos="412115" algn="l"/>
              </a:tabLst>
            </a:pPr>
            <a:r>
              <a:rPr sz="2400" spc="-5" dirty="0" err="1" smtClean="0">
                <a:latin typeface="Calibri"/>
                <a:cs typeface="Calibri"/>
              </a:rPr>
              <a:t>Преобразовани</a:t>
            </a:r>
            <a:r>
              <a:rPr lang="ru-RU" sz="2400" spc="-5" dirty="0" smtClean="0">
                <a:latin typeface="Calibri"/>
                <a:cs typeface="Calibri"/>
              </a:rPr>
              <a:t>я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с </a:t>
            </a:r>
            <a:r>
              <a:rPr sz="2400" spc="85" dirty="0" err="1" smtClean="0">
                <a:latin typeface="Calibri"/>
                <a:cs typeface="Calibri"/>
              </a:rPr>
              <a:t>помощь</a:t>
            </a:r>
            <a:r>
              <a:rPr lang="uk-UA" sz="2400" spc="85" dirty="0" smtClean="0">
                <a:latin typeface="Calibri"/>
                <a:cs typeface="Calibri"/>
              </a:rPr>
              <a:t>ю</a:t>
            </a:r>
            <a:r>
              <a:rPr sz="2400" spc="85" dirty="0" smtClean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вспомогательного</a:t>
            </a:r>
            <a:r>
              <a:rPr sz="2400" spc="-2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класса</a:t>
            </a:r>
            <a:endParaRPr sz="2400" dirty="0">
              <a:latin typeface="Calibri"/>
              <a:cs typeface="Calibri"/>
            </a:endParaRPr>
          </a:p>
          <a:p>
            <a:pPr marR="4639310" algn="ctr">
              <a:lnSpc>
                <a:spcPts val="2735"/>
              </a:lnSpc>
            </a:pP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System.Convert:</a:t>
            </a:r>
            <a:endParaRPr sz="24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double</a:t>
            </a:r>
            <a:r>
              <a:rPr sz="1800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value=1231.2;</a:t>
            </a:r>
            <a:endParaRPr sz="1800" dirty="0">
              <a:latin typeface="Calibri"/>
              <a:cs typeface="Calibri"/>
            </a:endParaRPr>
          </a:p>
          <a:p>
            <a:pPr marL="927100" marR="3407410">
              <a:lnSpc>
                <a:spcPts val="2380"/>
              </a:lnSpc>
              <a:spcBef>
                <a:spcPts val="110"/>
              </a:spcBef>
            </a:pP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string </a:t>
            </a:r>
            <a:r>
              <a:rPr sz="1800" spc="-20" dirty="0">
                <a:latin typeface="Calibri"/>
                <a:cs typeface="Calibri"/>
              </a:rPr>
              <a:t>str=</a:t>
            </a:r>
            <a:r>
              <a:rPr sz="1800" spc="-20" dirty="0">
                <a:solidFill>
                  <a:srgbClr val="0000FF"/>
                </a:solidFill>
                <a:latin typeface="Calibri"/>
                <a:cs typeface="Calibri"/>
              </a:rPr>
              <a:t>Convert.ToString</a:t>
            </a:r>
            <a:r>
              <a:rPr sz="1800" spc="-20" dirty="0">
                <a:latin typeface="Calibri"/>
                <a:cs typeface="Calibri"/>
              </a:rPr>
              <a:t>(value);  </a:t>
            </a:r>
            <a:r>
              <a:rPr sz="1800" spc="-15" dirty="0">
                <a:latin typeface="Calibri"/>
                <a:cs typeface="Calibri"/>
              </a:rPr>
              <a:t>System.Console.WriteLine(str);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4901" y="215138"/>
            <a:ext cx="387921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0" spc="-45" dirty="0">
                <a:latin typeface="Calibri"/>
                <a:cs typeface="Calibri"/>
              </a:rPr>
              <a:t>Метод</a:t>
            </a:r>
            <a:r>
              <a:rPr sz="4400" b="0" spc="-55" dirty="0">
                <a:latin typeface="Calibri"/>
                <a:cs typeface="Calibri"/>
              </a:rPr>
              <a:t> </a:t>
            </a:r>
            <a:r>
              <a:rPr sz="4400" b="0" spc="-50" dirty="0">
                <a:solidFill>
                  <a:srgbClr val="0000FF"/>
                </a:solidFill>
                <a:latin typeface="Calibri"/>
                <a:cs typeface="Calibri"/>
              </a:rPr>
              <a:t>ToString()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240"/>
              </a:lnSpc>
            </a:pPr>
            <a:r>
              <a:rPr dirty="0"/>
              <a:t>83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225041"/>
            <a:ext cx="8073390" cy="2077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  <a:tab pos="1695450" algn="l"/>
                <a:tab pos="2969895" algn="l"/>
                <a:tab pos="4451350" algn="l"/>
                <a:tab pos="5756910" algn="l"/>
              </a:tabLst>
            </a:pP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ToString()	</a:t>
            </a:r>
            <a:r>
              <a:rPr lang="uk-UA" sz="2400" spc="-30" dirty="0" err="1" smtClean="0">
                <a:latin typeface="Calibri"/>
                <a:cs typeface="Calibri"/>
              </a:rPr>
              <a:t>является</a:t>
            </a:r>
            <a:r>
              <a:rPr sz="2400" spc="-30" dirty="0"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основным	</a:t>
            </a:r>
            <a:r>
              <a:rPr sz="2400" spc="-25" dirty="0">
                <a:latin typeface="Calibri"/>
                <a:cs typeface="Calibri"/>
              </a:rPr>
              <a:t>методом	</a:t>
            </a:r>
            <a:r>
              <a:rPr sz="2400" spc="-10" dirty="0" err="1" smtClean="0">
                <a:latin typeface="Calibri"/>
                <a:cs typeface="Calibri"/>
              </a:rPr>
              <a:t>форматировани</a:t>
            </a:r>
            <a:r>
              <a:rPr lang="ru-RU" sz="2400" spc="-10" dirty="0" smtClean="0">
                <a:latin typeface="Calibri"/>
                <a:cs typeface="Calibri"/>
              </a:rPr>
              <a:t>я</a:t>
            </a:r>
            <a:r>
              <a:rPr sz="2400" spc="-10" dirty="0" smtClean="0">
                <a:latin typeface="Calibri"/>
                <a:cs typeface="Calibri"/>
              </a:rPr>
              <a:t>,</a:t>
            </a:r>
            <a:endParaRPr sz="2400" dirty="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который </a:t>
            </a:r>
            <a:r>
              <a:rPr sz="2400" spc="-5" dirty="0">
                <a:latin typeface="Calibri"/>
                <a:cs typeface="Calibri"/>
              </a:rPr>
              <a:t>преобразует объект </a:t>
            </a:r>
            <a:r>
              <a:rPr sz="2400" dirty="0">
                <a:latin typeface="Calibri"/>
                <a:cs typeface="Calibri"/>
              </a:rPr>
              <a:t>в </a:t>
            </a:r>
            <a:r>
              <a:rPr sz="2400" spc="-5" dirty="0">
                <a:latin typeface="Calibri"/>
                <a:cs typeface="Calibri"/>
              </a:rPr>
              <a:t>строковое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представление.</a:t>
            </a:r>
            <a:endParaRPr sz="2400" dirty="0">
              <a:latin typeface="Calibri"/>
              <a:cs typeface="Calibri"/>
            </a:endParaRPr>
          </a:p>
          <a:p>
            <a:pPr marL="832485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latin typeface="Calibri"/>
                <a:cs typeface="Calibri"/>
              </a:rPr>
              <a:t>int </a:t>
            </a:r>
            <a:r>
              <a:rPr sz="2400" dirty="0">
                <a:latin typeface="Calibri"/>
                <a:cs typeface="Calibri"/>
              </a:rPr>
              <a:t>a =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55;</a:t>
            </a:r>
          </a:p>
          <a:p>
            <a:pPr marL="82931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alibri"/>
                <a:cs typeface="Calibri"/>
              </a:rPr>
              <a:t>double b =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7.58;</a:t>
            </a:r>
          </a:p>
          <a:p>
            <a:pPr marL="829310">
              <a:lnSpc>
                <a:spcPct val="100000"/>
              </a:lnSpc>
              <a:spcBef>
                <a:spcPts val="575"/>
              </a:spcBef>
              <a:tabLst>
                <a:tab pos="4695190" algn="l"/>
              </a:tabLst>
            </a:pPr>
            <a:r>
              <a:rPr sz="2400" spc="-45" dirty="0">
                <a:latin typeface="Calibri"/>
                <a:cs typeface="Calibri"/>
              </a:rPr>
              <a:t>textBox1.Text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35" dirty="0">
                <a:latin typeface="Calibri"/>
                <a:cs typeface="Calibri"/>
              </a:rPr>
              <a:t>a.ToString()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	" +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b.ToString();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4551" y="290576"/>
            <a:ext cx="437578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0" spc="5" dirty="0">
                <a:latin typeface="Calibri"/>
                <a:cs typeface="Calibri"/>
              </a:rPr>
              <a:t>Пример</a:t>
            </a:r>
            <a:r>
              <a:rPr sz="4000" b="0" spc="-145" dirty="0">
                <a:latin typeface="Calibri"/>
                <a:cs typeface="Calibri"/>
              </a:rPr>
              <a:t> </a:t>
            </a:r>
            <a:r>
              <a:rPr sz="4000" b="0" spc="5" dirty="0">
                <a:latin typeface="Calibri"/>
                <a:cs typeface="Calibri"/>
              </a:rPr>
              <a:t>программы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225041"/>
            <a:ext cx="7807910" cy="27469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Calibri"/>
                <a:cs typeface="Calibri"/>
              </a:rPr>
              <a:t>Составим </a:t>
            </a:r>
            <a:r>
              <a:rPr sz="2400" spc="-10" dirty="0">
                <a:latin typeface="Calibri"/>
                <a:cs typeface="Calibri"/>
              </a:rPr>
              <a:t>программу, </a:t>
            </a:r>
            <a:r>
              <a:rPr sz="2400" spc="90" dirty="0" err="1" smtClean="0">
                <a:latin typeface="Calibri"/>
                <a:cs typeface="Calibri"/>
              </a:rPr>
              <a:t>использу</a:t>
            </a:r>
            <a:r>
              <a:rPr lang="uk-UA" sz="2400" spc="90" dirty="0" smtClean="0">
                <a:latin typeface="Calibri"/>
                <a:cs typeface="Calibri"/>
              </a:rPr>
              <a:t>ю</a:t>
            </a:r>
            <a:r>
              <a:rPr sz="2400" spc="90" dirty="0" err="1" smtClean="0">
                <a:latin typeface="Calibri"/>
                <a:cs typeface="Calibri"/>
              </a:rPr>
              <a:t>щу</a:t>
            </a:r>
            <a:r>
              <a:rPr lang="uk-UA" sz="2400" spc="90" dirty="0" smtClean="0">
                <a:latin typeface="Calibri"/>
                <a:cs typeface="Calibri"/>
              </a:rPr>
              <a:t>ю</a:t>
            </a:r>
            <a:r>
              <a:rPr sz="2400" spc="90" dirty="0" smtClean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приведение</a:t>
            </a:r>
            <a:r>
              <a:rPr sz="2400" spc="-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и</a:t>
            </a:r>
          </a:p>
          <a:p>
            <a:pPr marL="35687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преобразование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типов.</a:t>
            </a: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Calibri"/>
                <a:cs typeface="Calibri"/>
              </a:rPr>
              <a:t>Добавим </a:t>
            </a:r>
            <a:r>
              <a:rPr sz="2400" spc="-10" dirty="0">
                <a:latin typeface="Calibri"/>
                <a:cs typeface="Calibri"/>
              </a:rPr>
              <a:t>на </a:t>
            </a:r>
            <a:r>
              <a:rPr sz="2400" spc="-5" dirty="0" err="1">
                <a:latin typeface="Calibri"/>
                <a:cs typeface="Calibri"/>
              </a:rPr>
              <a:t>форму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5" dirty="0" err="1" smtClean="0">
                <a:latin typeface="Calibri"/>
                <a:cs typeface="Calibri"/>
              </a:rPr>
              <a:t>следу</a:t>
            </a:r>
            <a:r>
              <a:rPr lang="uk-UA" sz="2400" spc="55" dirty="0" smtClean="0">
                <a:latin typeface="Calibri"/>
                <a:cs typeface="Calibri"/>
              </a:rPr>
              <a:t>ю</a:t>
            </a:r>
            <a:r>
              <a:rPr sz="2400" spc="55" dirty="0" err="1" smtClean="0">
                <a:latin typeface="Calibri"/>
                <a:cs typeface="Calibri"/>
              </a:rPr>
              <a:t>щие</a:t>
            </a:r>
            <a:r>
              <a:rPr sz="2400" spc="-20" dirty="0" smtClean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компоненты: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9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Label </a:t>
            </a:r>
            <a:r>
              <a:rPr sz="2000" spc="-40" dirty="0">
                <a:latin typeface="Calibri"/>
                <a:cs typeface="Calibri"/>
              </a:rPr>
              <a:t>(Text=“Результат”,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name=“result”)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45" dirty="0">
                <a:latin typeface="Calibri"/>
                <a:cs typeface="Calibri"/>
              </a:rPr>
              <a:t>TextBox </a:t>
            </a:r>
            <a:r>
              <a:rPr sz="2000" spc="-5" dirty="0">
                <a:latin typeface="Calibri"/>
                <a:cs typeface="Calibri"/>
              </a:rPr>
              <a:t>( </a:t>
            </a:r>
            <a:r>
              <a:rPr sz="2000" spc="-10" dirty="0">
                <a:latin typeface="Calibri"/>
                <a:cs typeface="Calibri"/>
              </a:rPr>
              <a:t>по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35" dirty="0">
                <a:latin typeface="Calibri"/>
                <a:cs typeface="Calibri"/>
              </a:rPr>
              <a:t>умолчания)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5" dirty="0">
                <a:latin typeface="Calibri"/>
                <a:cs typeface="Calibri"/>
              </a:rPr>
              <a:t>Button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(Text=“Преобразовать”)</a:t>
            </a:r>
            <a:endParaRPr sz="20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10" dirty="0">
                <a:latin typeface="Calibri"/>
                <a:cs typeface="Calibri"/>
              </a:rPr>
              <a:t>Отформатируем </a:t>
            </a:r>
            <a:r>
              <a:rPr sz="2400" dirty="0" err="1">
                <a:latin typeface="Calibri"/>
                <a:cs typeface="Calibri"/>
              </a:rPr>
              <a:t>по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45" dirty="0" err="1" smtClean="0">
                <a:latin typeface="Calibri"/>
                <a:cs typeface="Calibri"/>
              </a:rPr>
              <a:t>следу</a:t>
            </a:r>
            <a:r>
              <a:rPr lang="uk-UA" sz="2400" spc="45" dirty="0" smtClean="0">
                <a:latin typeface="Calibri"/>
                <a:cs typeface="Calibri"/>
              </a:rPr>
              <a:t>ю</a:t>
            </a:r>
            <a:r>
              <a:rPr sz="2400" spc="45" dirty="0" err="1" smtClean="0">
                <a:latin typeface="Calibri"/>
                <a:cs typeface="Calibri"/>
              </a:rPr>
              <a:t>щему</a:t>
            </a:r>
            <a:r>
              <a:rPr sz="2400" spc="-85" dirty="0" smtClean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образцу: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24144" y="3933050"/>
            <a:ext cx="2879725" cy="2388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240"/>
              </a:lnSpc>
            </a:pPr>
            <a:r>
              <a:rPr dirty="0"/>
              <a:t>84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4551" y="290576"/>
            <a:ext cx="437578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0" spc="5" dirty="0">
                <a:latin typeface="Calibri"/>
                <a:cs typeface="Calibri"/>
              </a:rPr>
              <a:t>Пример</a:t>
            </a:r>
            <a:r>
              <a:rPr sz="4000" b="0" spc="-145" dirty="0">
                <a:latin typeface="Calibri"/>
                <a:cs typeface="Calibri"/>
              </a:rPr>
              <a:t> </a:t>
            </a:r>
            <a:r>
              <a:rPr sz="4000" b="0" spc="5" dirty="0">
                <a:latin typeface="Calibri"/>
                <a:cs typeface="Calibri"/>
              </a:rPr>
              <a:t>программы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217929"/>
            <a:ext cx="7583170" cy="4566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Добавим обработчик </a:t>
            </a:r>
            <a:r>
              <a:rPr sz="3200" spc="-15" dirty="0">
                <a:latin typeface="Calibri"/>
                <a:cs typeface="Calibri"/>
              </a:rPr>
              <a:t>кнопке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button1: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000" spc="-10" dirty="0">
                <a:latin typeface="Calibri"/>
                <a:cs typeface="Calibri"/>
              </a:rPr>
              <a:t>//конвертируем </a:t>
            </a:r>
            <a:r>
              <a:rPr sz="2000" spc="-15" dirty="0">
                <a:latin typeface="Calibri"/>
                <a:cs typeface="Calibri"/>
              </a:rPr>
              <a:t>содержимое </a:t>
            </a:r>
            <a:r>
              <a:rPr sz="2000" spc="-45" dirty="0">
                <a:latin typeface="Calibri"/>
                <a:cs typeface="Calibri"/>
              </a:rPr>
              <a:t>TextBox </a:t>
            </a:r>
            <a:r>
              <a:rPr sz="2000" spc="-5" dirty="0">
                <a:latin typeface="Calibri"/>
                <a:cs typeface="Calibri"/>
              </a:rPr>
              <a:t>в </a:t>
            </a:r>
            <a:r>
              <a:rPr sz="2000" spc="40" dirty="0">
                <a:latin typeface="Calibri"/>
                <a:cs typeface="Calibri"/>
              </a:rPr>
              <a:t>переменнуя </a:t>
            </a:r>
            <a:r>
              <a:rPr sz="2000" spc="-10" dirty="0">
                <a:latin typeface="Calibri"/>
                <a:cs typeface="Calibri"/>
              </a:rPr>
              <a:t>типа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double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15" dirty="0">
                <a:latin typeface="Calibri"/>
                <a:cs typeface="Calibri"/>
              </a:rPr>
              <a:t>//</a:t>
            </a:r>
            <a:r>
              <a:rPr sz="2000" spc="-15" dirty="0" err="1" smtClean="0">
                <a:latin typeface="Calibri"/>
                <a:cs typeface="Calibri"/>
              </a:rPr>
              <a:t>использу</a:t>
            </a:r>
            <a:r>
              <a:rPr lang="uk-UA" sz="2000" spc="-15" dirty="0" smtClean="0">
                <a:latin typeface="Calibri"/>
                <a:cs typeface="Calibri"/>
              </a:rPr>
              <a:t>я</a:t>
            </a:r>
            <a:r>
              <a:rPr sz="2000" spc="-15" dirty="0" smtClean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класс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Convert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double </a:t>
            </a:r>
            <a:r>
              <a:rPr sz="2000" spc="-10" dirty="0">
                <a:latin typeface="Calibri"/>
                <a:cs typeface="Calibri"/>
              </a:rPr>
              <a:t>double_value 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Convert.ToDouble(textBox1.Text);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//преобразовываем в тип long </a:t>
            </a:r>
            <a:r>
              <a:rPr sz="2000" spc="-15" dirty="0" err="1" smtClean="0">
                <a:latin typeface="Calibri"/>
                <a:cs typeface="Calibri"/>
              </a:rPr>
              <a:t>использу</a:t>
            </a:r>
            <a:r>
              <a:rPr lang="uk-UA" sz="2000" spc="-15" dirty="0" smtClean="0">
                <a:latin typeface="Calibri"/>
                <a:cs typeface="Calibri"/>
              </a:rPr>
              <a:t>я</a:t>
            </a:r>
            <a:r>
              <a:rPr sz="2000" spc="-15" dirty="0" smtClean="0">
                <a:latin typeface="Calibri"/>
                <a:cs typeface="Calibri"/>
              </a:rPr>
              <a:t> </a:t>
            </a:r>
            <a:r>
              <a:rPr lang="uk-UA" sz="2000" spc="-20" dirty="0" smtClean="0">
                <a:latin typeface="Calibri"/>
                <a:cs typeface="Calibri"/>
              </a:rPr>
              <a:t>я</a:t>
            </a:r>
            <a:r>
              <a:rPr sz="2000" spc="-20" dirty="0" err="1" smtClean="0">
                <a:latin typeface="Calibri"/>
                <a:cs typeface="Calibri"/>
              </a:rPr>
              <a:t>вное</a:t>
            </a:r>
            <a:r>
              <a:rPr sz="2000" spc="105" dirty="0" smtClean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преобразование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long </a:t>
            </a:r>
            <a:r>
              <a:rPr sz="2000" spc="-15" dirty="0">
                <a:latin typeface="Calibri"/>
                <a:cs typeface="Calibri"/>
              </a:rPr>
              <a:t>long_integer 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long</a:t>
            </a:r>
            <a:r>
              <a:rPr sz="2000" spc="-10" dirty="0">
                <a:latin typeface="Calibri"/>
                <a:cs typeface="Calibri"/>
              </a:rPr>
              <a:t>)double_value;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15" dirty="0">
                <a:latin typeface="Calibri"/>
                <a:cs typeface="Calibri"/>
              </a:rPr>
              <a:t>//</a:t>
            </a:r>
            <a:r>
              <a:rPr sz="2000" spc="-15" dirty="0" err="1" smtClean="0">
                <a:latin typeface="Calibri"/>
                <a:cs typeface="Calibri"/>
              </a:rPr>
              <a:t>использу</a:t>
            </a:r>
            <a:r>
              <a:rPr lang="ru-RU" sz="2000" spc="-15" dirty="0" smtClean="0">
                <a:latin typeface="Calibri"/>
                <a:cs typeface="Calibri"/>
              </a:rPr>
              <a:t>я</a:t>
            </a:r>
            <a:r>
              <a:rPr sz="2000" spc="-15" dirty="0" smtClean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класс </a:t>
            </a:r>
            <a:r>
              <a:rPr sz="2000" spc="-15" dirty="0">
                <a:latin typeface="Calibri"/>
                <a:cs typeface="Calibri"/>
              </a:rPr>
              <a:t>Convert </a:t>
            </a:r>
            <a:r>
              <a:rPr sz="2000" spc="-15" dirty="0" err="1" smtClean="0">
                <a:latin typeface="Calibri"/>
                <a:cs typeface="Calibri"/>
              </a:rPr>
              <a:t>сохран</a:t>
            </a:r>
            <a:r>
              <a:rPr lang="uk-UA" sz="2000" spc="-15" dirty="0" smtClean="0">
                <a:latin typeface="Calibri"/>
                <a:cs typeface="Calibri"/>
              </a:rPr>
              <a:t>я</a:t>
            </a:r>
            <a:r>
              <a:rPr sz="2000" spc="-15" dirty="0" err="1" smtClean="0">
                <a:latin typeface="Calibri"/>
                <a:cs typeface="Calibri"/>
              </a:rPr>
              <a:t>ем</a:t>
            </a:r>
            <a:r>
              <a:rPr sz="2000" spc="-15" dirty="0" smtClean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значение </a:t>
            </a:r>
            <a:r>
              <a:rPr sz="2000" spc="-5" dirty="0">
                <a:latin typeface="Calibri"/>
                <a:cs typeface="Calibri"/>
              </a:rPr>
              <a:t>в </a:t>
            </a:r>
            <a:r>
              <a:rPr sz="2000" spc="-10" dirty="0">
                <a:latin typeface="Calibri"/>
                <a:cs typeface="Calibri"/>
              </a:rPr>
              <a:t>переменной </a:t>
            </a:r>
            <a:r>
              <a:rPr sz="2000" spc="-5" dirty="0">
                <a:latin typeface="Calibri"/>
                <a:cs typeface="Calibri"/>
              </a:rPr>
              <a:t>типа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int </a:t>
            </a:r>
            <a:r>
              <a:rPr sz="2000" spc="-20" dirty="0">
                <a:latin typeface="Calibri"/>
                <a:cs typeface="Calibri"/>
              </a:rPr>
              <a:t>integer 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Convert.ToInt32(long_integer);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15" dirty="0">
                <a:latin typeface="Calibri"/>
                <a:cs typeface="Calibri"/>
              </a:rPr>
              <a:t>//</a:t>
            </a:r>
            <a:r>
              <a:rPr sz="2000" spc="-15" dirty="0" err="1" smtClean="0">
                <a:latin typeface="Calibri"/>
                <a:cs typeface="Calibri"/>
              </a:rPr>
              <a:t>использу</a:t>
            </a:r>
            <a:r>
              <a:rPr lang="uk-UA" sz="2000" spc="-15" dirty="0" smtClean="0">
                <a:latin typeface="Calibri"/>
                <a:cs typeface="Calibri"/>
              </a:rPr>
              <a:t>я</a:t>
            </a:r>
            <a:r>
              <a:rPr sz="2000" spc="-15" dirty="0" smtClean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метод ToString(),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преобразовываем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Calibri"/>
                <a:cs typeface="Calibri"/>
              </a:rPr>
              <a:t>// int </a:t>
            </a:r>
            <a:r>
              <a:rPr sz="2000" spc="-5" dirty="0">
                <a:latin typeface="Calibri"/>
                <a:cs typeface="Calibri"/>
              </a:rPr>
              <a:t>в string, а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результат</a:t>
            </a:r>
            <a:endParaRPr sz="2000" dirty="0">
              <a:latin typeface="Calibri"/>
              <a:cs typeface="Calibri"/>
            </a:endParaRPr>
          </a:p>
          <a:p>
            <a:pPr marL="12700" marR="4467225">
              <a:lnSpc>
                <a:spcPct val="120000"/>
              </a:lnSpc>
            </a:pPr>
            <a:r>
              <a:rPr sz="2000" spc="-10" dirty="0">
                <a:latin typeface="Calibri"/>
                <a:cs typeface="Calibri"/>
              </a:rPr>
              <a:t>// заносим </a:t>
            </a:r>
            <a:r>
              <a:rPr sz="2000" spc="-5" dirty="0">
                <a:latin typeface="Calibri"/>
                <a:cs typeface="Calibri"/>
              </a:rPr>
              <a:t>в метку </a:t>
            </a:r>
            <a:r>
              <a:rPr sz="2000" spc="-15" dirty="0">
                <a:latin typeface="Calibri"/>
                <a:cs typeface="Calibri"/>
              </a:rPr>
              <a:t>result  </a:t>
            </a:r>
            <a:r>
              <a:rPr sz="2000" spc="-45" dirty="0">
                <a:latin typeface="Calibri"/>
                <a:cs typeface="Calibri"/>
              </a:rPr>
              <a:t>result.Text 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integer.ToString();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3600" y="4000500"/>
            <a:ext cx="3200399" cy="2649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240"/>
              </a:lnSpc>
            </a:pPr>
            <a:r>
              <a:rPr dirty="0"/>
              <a:t>85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365" y="2304796"/>
            <a:ext cx="8563610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/>
              <a:t>Управляющие </a:t>
            </a:r>
            <a:r>
              <a:rPr sz="4400" spc="-20" dirty="0"/>
              <a:t>операторы </a:t>
            </a:r>
            <a:r>
              <a:rPr sz="4400" spc="-15" dirty="0"/>
              <a:t>языка</a:t>
            </a:r>
            <a:r>
              <a:rPr sz="4400" spc="160" dirty="0"/>
              <a:t> </a:t>
            </a:r>
            <a:r>
              <a:rPr sz="4400" spc="-5" dirty="0"/>
              <a:t>C#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19963" y="293700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1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240"/>
              </a:lnSpc>
            </a:pPr>
            <a:r>
              <a:rPr dirty="0"/>
              <a:t>86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4970" y="509142"/>
            <a:ext cx="581406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0" spc="5" dirty="0">
                <a:latin typeface="Calibri"/>
                <a:cs typeface="Calibri"/>
              </a:rPr>
              <a:t>Блок (составной</a:t>
            </a:r>
            <a:r>
              <a:rPr sz="4000" b="0" spc="-200" dirty="0">
                <a:latin typeface="Calibri"/>
                <a:cs typeface="Calibri"/>
              </a:rPr>
              <a:t> </a:t>
            </a:r>
            <a:r>
              <a:rPr sz="4000" b="0" spc="-5" dirty="0">
                <a:latin typeface="Calibri"/>
                <a:cs typeface="Calibri"/>
              </a:rPr>
              <a:t>оператор)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240"/>
              </a:lnSpc>
            </a:pPr>
            <a:r>
              <a:rPr dirty="0"/>
              <a:t>87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2680" y="1431797"/>
            <a:ext cx="6678930" cy="3385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i="1" spc="-5" dirty="0">
                <a:latin typeface="Calibri"/>
                <a:cs typeface="Calibri"/>
              </a:rPr>
              <a:t>Блок </a:t>
            </a:r>
            <a:r>
              <a:rPr sz="2000" spc="-10" dirty="0">
                <a:latin typeface="Calibri"/>
                <a:cs typeface="Calibri"/>
              </a:rPr>
              <a:t>— </a:t>
            </a:r>
            <a:r>
              <a:rPr sz="2000" spc="-25" dirty="0">
                <a:latin typeface="Calibri"/>
                <a:cs typeface="Calibri"/>
              </a:rPr>
              <a:t>это </a:t>
            </a:r>
            <a:r>
              <a:rPr sz="2000" spc="-15" dirty="0">
                <a:latin typeface="Calibri"/>
                <a:cs typeface="Calibri"/>
              </a:rPr>
              <a:t>последовательность </a:t>
            </a:r>
            <a:r>
              <a:rPr sz="2000" spc="-10" dirty="0">
                <a:latin typeface="Calibri"/>
                <a:cs typeface="Calibri"/>
              </a:rPr>
              <a:t>операторов,</a:t>
            </a:r>
            <a:r>
              <a:rPr sz="2000" spc="204" dirty="0">
                <a:latin typeface="Calibri"/>
                <a:cs typeface="Calibri"/>
              </a:rPr>
              <a:t> </a:t>
            </a:r>
            <a:r>
              <a:rPr sz="2000" spc="30" dirty="0" err="1" smtClean="0">
                <a:latin typeface="Calibri"/>
                <a:cs typeface="Calibri"/>
              </a:rPr>
              <a:t>закляченна</a:t>
            </a:r>
            <a:r>
              <a:rPr lang="ru-RU" sz="2000" spc="30" dirty="0" smtClean="0">
                <a:latin typeface="Calibri"/>
                <a:cs typeface="Calibri"/>
              </a:rPr>
              <a:t>я</a:t>
            </a:r>
            <a:endParaRPr sz="2000" dirty="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Calibri"/>
                <a:cs typeface="Calibri"/>
              </a:rPr>
              <a:t>в </a:t>
            </a:r>
            <a:r>
              <a:rPr sz="2000" spc="-10" dirty="0">
                <a:latin typeface="Calibri"/>
                <a:cs typeface="Calibri"/>
              </a:rPr>
              <a:t>операторные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скобки: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tabLst>
                <a:tab pos="1386205" algn="l"/>
              </a:tabLst>
            </a:pPr>
            <a:r>
              <a:rPr sz="2800" dirty="0">
                <a:solidFill>
                  <a:srgbClr val="006600"/>
                </a:solidFill>
                <a:latin typeface="Calibri"/>
                <a:cs typeface="Calibri"/>
              </a:rPr>
              <a:t>{	}</a:t>
            </a:r>
            <a:endParaRPr sz="2800" dirty="0">
              <a:latin typeface="Calibri"/>
              <a:cs typeface="Calibri"/>
            </a:endParaRPr>
          </a:p>
          <a:p>
            <a:pPr marL="356870" marR="32384" indent="-344170">
              <a:lnSpc>
                <a:spcPct val="130000"/>
              </a:lnSpc>
              <a:spcBef>
                <a:spcPts val="163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 err="1">
                <a:latin typeface="Calibri"/>
                <a:cs typeface="Calibri"/>
              </a:rPr>
              <a:t>Блок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 err="1" smtClean="0">
                <a:latin typeface="Calibri"/>
                <a:cs typeface="Calibri"/>
              </a:rPr>
              <a:t>воспринимаетс</a:t>
            </a:r>
            <a:r>
              <a:rPr lang="uk-UA" sz="2000" spc="-10" dirty="0" smtClean="0">
                <a:latin typeface="Calibri"/>
                <a:cs typeface="Calibri"/>
              </a:rPr>
              <a:t>я</a:t>
            </a:r>
            <a:r>
              <a:rPr sz="2000" spc="-10" dirty="0" smtClean="0">
                <a:latin typeface="Calibri"/>
                <a:cs typeface="Calibri"/>
              </a:rPr>
              <a:t> </a:t>
            </a:r>
            <a:r>
              <a:rPr sz="2000" spc="-15" dirty="0" err="1" smtClean="0">
                <a:latin typeface="Calibri"/>
                <a:cs typeface="Calibri"/>
              </a:rPr>
              <a:t>компил</a:t>
            </a:r>
            <a:r>
              <a:rPr lang="uk-UA" sz="2000" spc="-15" dirty="0" smtClean="0">
                <a:latin typeface="Calibri"/>
                <a:cs typeface="Calibri"/>
              </a:rPr>
              <a:t>я</a:t>
            </a:r>
            <a:r>
              <a:rPr sz="2000" spc="-15" dirty="0" err="1" smtClean="0">
                <a:latin typeface="Calibri"/>
                <a:cs typeface="Calibri"/>
              </a:rPr>
              <a:t>тором</a:t>
            </a:r>
            <a:r>
              <a:rPr sz="2000" spc="-15" dirty="0" smtClean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как </a:t>
            </a:r>
            <a:r>
              <a:rPr sz="2000" spc="-20" dirty="0">
                <a:latin typeface="Calibri"/>
                <a:cs typeface="Calibri"/>
              </a:rPr>
              <a:t>один </a:t>
            </a:r>
            <a:r>
              <a:rPr sz="2000" spc="-10" dirty="0">
                <a:latin typeface="Calibri"/>
                <a:cs typeface="Calibri"/>
              </a:rPr>
              <a:t>оператор </a:t>
            </a:r>
            <a:r>
              <a:rPr sz="2000" spc="-5" dirty="0">
                <a:latin typeface="Calibri"/>
                <a:cs typeface="Calibri"/>
              </a:rPr>
              <a:t>и  </a:t>
            </a:r>
            <a:r>
              <a:rPr sz="2000" spc="-20" dirty="0" err="1">
                <a:latin typeface="Calibri"/>
                <a:cs typeface="Calibri"/>
              </a:rPr>
              <a:t>может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 err="1" smtClean="0">
                <a:latin typeface="Calibri"/>
                <a:cs typeface="Calibri"/>
              </a:rPr>
              <a:t>использоватьс</a:t>
            </a:r>
            <a:r>
              <a:rPr lang="uk-UA" sz="2000" spc="-15" dirty="0" smtClean="0">
                <a:latin typeface="Calibri"/>
                <a:cs typeface="Calibri"/>
              </a:rPr>
              <a:t>я</a:t>
            </a:r>
            <a:r>
              <a:rPr sz="2000" spc="-15" dirty="0" smtClean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всюду, </a:t>
            </a:r>
            <a:r>
              <a:rPr sz="2000" b="1" spc="-55" dirty="0">
                <a:latin typeface="Calibri"/>
                <a:cs typeface="Calibri"/>
              </a:rPr>
              <a:t>где </a:t>
            </a:r>
            <a:r>
              <a:rPr sz="2000" b="1" spc="-10" dirty="0">
                <a:latin typeface="Calibri"/>
                <a:cs typeface="Calibri"/>
              </a:rPr>
              <a:t>синтаксис </a:t>
            </a:r>
            <a:r>
              <a:rPr sz="2000" b="1" spc="-15" dirty="0">
                <a:latin typeface="Calibri"/>
                <a:cs typeface="Calibri"/>
              </a:rPr>
              <a:t>требует  </a:t>
            </a:r>
            <a:r>
              <a:rPr sz="2000" b="1" spc="-20" dirty="0">
                <a:latin typeface="Calibri"/>
                <a:cs typeface="Calibri"/>
              </a:rPr>
              <a:t>одного </a:t>
            </a:r>
            <a:r>
              <a:rPr sz="2000" b="1" spc="-5" dirty="0">
                <a:latin typeface="Calibri"/>
                <a:cs typeface="Calibri"/>
              </a:rPr>
              <a:t>оператора, а </a:t>
            </a:r>
            <a:r>
              <a:rPr sz="2000" b="1" spc="-10" dirty="0">
                <a:latin typeface="Calibri"/>
                <a:cs typeface="Calibri"/>
              </a:rPr>
              <a:t>алгоритм —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нескольких</a:t>
            </a:r>
            <a:r>
              <a:rPr sz="2000" spc="-10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650" dirty="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Блок </a:t>
            </a:r>
            <a:r>
              <a:rPr sz="2000" spc="-20" dirty="0">
                <a:latin typeface="Calibri"/>
                <a:cs typeface="Calibri"/>
              </a:rPr>
              <a:t>может содержать один </a:t>
            </a:r>
            <a:r>
              <a:rPr sz="2000" spc="-10" dirty="0">
                <a:latin typeface="Calibri"/>
                <a:cs typeface="Calibri"/>
              </a:rPr>
              <a:t>оператор или быть</a:t>
            </a:r>
            <a:r>
              <a:rPr sz="2000" spc="1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пустым.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2545" y="287146"/>
            <a:ext cx="497903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Создание второй</a:t>
            </a:r>
            <a:r>
              <a:rPr spc="-120" dirty="0"/>
              <a:t> </a:t>
            </a:r>
            <a:r>
              <a:rPr dirty="0"/>
              <a:t>формы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020953"/>
            <a:ext cx="7388556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В </a:t>
            </a:r>
            <a:r>
              <a:rPr sz="3200" spc="-25" dirty="0" err="1">
                <a:latin typeface="Calibri"/>
                <a:cs typeface="Calibri"/>
              </a:rPr>
              <a:t>главном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190" dirty="0" err="1" smtClean="0">
                <a:latin typeface="Calibri"/>
                <a:cs typeface="Calibri"/>
              </a:rPr>
              <a:t>мен</a:t>
            </a:r>
            <a:r>
              <a:rPr lang="uk-UA" sz="3200" spc="190" dirty="0" smtClean="0">
                <a:latin typeface="Calibri"/>
                <a:cs typeface="Calibri"/>
              </a:rPr>
              <a:t>ю</a:t>
            </a:r>
            <a:r>
              <a:rPr sz="3200" spc="190" dirty="0" smtClean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выбрать </a:t>
            </a:r>
            <a:r>
              <a:rPr sz="3200" spc="-15" dirty="0">
                <a:latin typeface="Calibri"/>
                <a:cs typeface="Calibri"/>
              </a:rPr>
              <a:t>Project </a:t>
            </a:r>
            <a:r>
              <a:rPr sz="3200" spc="-10" dirty="0">
                <a:latin typeface="Calibri"/>
                <a:cs typeface="Calibri"/>
              </a:rPr>
              <a:t>–&gt;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Add</a:t>
            </a:r>
            <a:endParaRPr sz="3200" dirty="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3200" spc="-15" dirty="0">
                <a:latin typeface="Calibri"/>
                <a:cs typeface="Calibri"/>
              </a:rPr>
              <a:t>Windows </a:t>
            </a:r>
            <a:r>
              <a:rPr sz="3200" spc="-25" dirty="0">
                <a:latin typeface="Calibri"/>
                <a:cs typeface="Calibri"/>
              </a:rPr>
              <a:t>Form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…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43" y="2247214"/>
            <a:ext cx="9067800" cy="438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R="505459" algn="r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70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543" y="2247214"/>
            <a:ext cx="9067800" cy="4324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4779" y="2154173"/>
            <a:ext cx="383857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0" u="heavy" spc="-10" dirty="0" err="1">
                <a:latin typeface="Calibri"/>
                <a:cs typeface="Calibri"/>
              </a:rPr>
              <a:t>Операторы</a:t>
            </a:r>
            <a:r>
              <a:rPr sz="3200" b="0" u="heavy" spc="-45" dirty="0">
                <a:latin typeface="Calibri"/>
                <a:cs typeface="Calibri"/>
              </a:rPr>
              <a:t> </a:t>
            </a:r>
            <a:r>
              <a:rPr sz="3200" b="0" u="heavy" spc="-20" dirty="0" err="1" smtClean="0">
                <a:latin typeface="Calibri"/>
                <a:cs typeface="Calibri"/>
              </a:rPr>
              <a:t>ветвлени</a:t>
            </a:r>
            <a:r>
              <a:rPr lang="uk-UA" sz="3200" b="0" u="heavy" spc="-20" dirty="0" smtClean="0">
                <a:latin typeface="Calibri"/>
                <a:cs typeface="Calibri"/>
              </a:rPr>
              <a:t>я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240"/>
              </a:lnSpc>
            </a:pPr>
            <a:r>
              <a:rPr dirty="0"/>
              <a:t>88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9001" y="38480"/>
            <a:ext cx="4650740" cy="648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0" spc="-25" dirty="0">
                <a:latin typeface="Calibri"/>
                <a:cs typeface="Calibri"/>
              </a:rPr>
              <a:t>Условный </a:t>
            </a:r>
            <a:r>
              <a:rPr sz="4000" b="0" spc="-5" dirty="0">
                <a:latin typeface="Calibri"/>
                <a:cs typeface="Calibri"/>
              </a:rPr>
              <a:t>оператор</a:t>
            </a:r>
            <a:r>
              <a:rPr sz="4000" b="0" spc="-170" dirty="0">
                <a:latin typeface="Calibri"/>
                <a:cs typeface="Calibri"/>
              </a:rPr>
              <a:t> </a:t>
            </a:r>
            <a:r>
              <a:rPr sz="4000" b="0" dirty="0">
                <a:latin typeface="Calibri"/>
                <a:cs typeface="Calibri"/>
              </a:rPr>
              <a:t>if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590" y="2138934"/>
            <a:ext cx="16040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if ( a &lt; 0 ) b =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590" y="4700523"/>
            <a:ext cx="344614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if ( a &lt; b </a:t>
            </a:r>
            <a:r>
              <a:rPr sz="2000" dirty="0">
                <a:latin typeface="Calibri"/>
                <a:cs typeface="Calibri"/>
              </a:rPr>
              <a:t>&amp;&amp; </a:t>
            </a:r>
            <a:r>
              <a:rPr sz="2000" spc="-5" dirty="0">
                <a:latin typeface="Calibri"/>
                <a:cs typeface="Calibri"/>
              </a:rPr>
              <a:t>(a &gt; d || a = 0) ) ++b;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27100" algn="l"/>
              </a:tabLst>
            </a:pPr>
            <a:r>
              <a:rPr sz="2000" spc="-10" dirty="0">
                <a:latin typeface="Calibri"/>
                <a:cs typeface="Calibri"/>
              </a:rPr>
              <a:t>else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{	b </a:t>
            </a:r>
            <a:r>
              <a:rPr sz="2000" spc="-10" dirty="0">
                <a:latin typeface="Calibri"/>
                <a:cs typeface="Calibri"/>
              </a:rPr>
              <a:t>*= </a:t>
            </a:r>
            <a:r>
              <a:rPr sz="2000" spc="-5" dirty="0">
                <a:latin typeface="Calibri"/>
                <a:cs typeface="Calibri"/>
              </a:rPr>
              <a:t>a; a = 0;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10269" y="1580118"/>
            <a:ext cx="3261376" cy="2437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41729" y="1580128"/>
            <a:ext cx="2089525" cy="2436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2742" y="802259"/>
            <a:ext cx="2875280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80000"/>
              </a:lnSpc>
            </a:pPr>
            <a:r>
              <a:rPr sz="1800" b="1" spc="-5" dirty="0">
                <a:latin typeface="Calibri"/>
                <a:cs typeface="Calibri"/>
              </a:rPr>
              <a:t>if </a:t>
            </a:r>
            <a:r>
              <a:rPr sz="1800" b="1" dirty="0">
                <a:solidFill>
                  <a:srgbClr val="006600"/>
                </a:solidFill>
                <a:latin typeface="Calibri"/>
                <a:cs typeface="Calibri"/>
              </a:rPr>
              <a:t>( </a:t>
            </a:r>
            <a:r>
              <a:rPr sz="1800" b="1" spc="-10" dirty="0">
                <a:latin typeface="Calibri"/>
                <a:cs typeface="Calibri"/>
              </a:rPr>
              <a:t>выражение </a:t>
            </a:r>
            <a:r>
              <a:rPr sz="1800" b="1" dirty="0">
                <a:solidFill>
                  <a:srgbClr val="006600"/>
                </a:solidFill>
                <a:latin typeface="Calibri"/>
                <a:cs typeface="Calibri"/>
              </a:rPr>
              <a:t>) </a:t>
            </a:r>
            <a:r>
              <a:rPr sz="1800" b="1" spc="-10" dirty="0">
                <a:latin typeface="Calibri"/>
                <a:cs typeface="Calibri"/>
              </a:rPr>
              <a:t>оператор_1</a:t>
            </a:r>
            <a:r>
              <a:rPr sz="1800" b="1" spc="-10" dirty="0">
                <a:solidFill>
                  <a:srgbClr val="006600"/>
                </a:solidFill>
                <a:latin typeface="Calibri"/>
                <a:cs typeface="Calibri"/>
              </a:rPr>
              <a:t>;  </a:t>
            </a:r>
            <a:r>
              <a:rPr sz="1800" b="1" spc="-5" dirty="0">
                <a:latin typeface="Calibri"/>
                <a:cs typeface="Calibri"/>
              </a:rPr>
              <a:t>[else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оператор_2;+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77554" y="6557035"/>
            <a:ext cx="19113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5660" y="38480"/>
            <a:ext cx="529272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0" dirty="0">
                <a:latin typeface="Calibri"/>
                <a:cs typeface="Calibri"/>
              </a:rPr>
              <a:t>Оператор </a:t>
            </a:r>
            <a:r>
              <a:rPr sz="4000" b="0" spc="5" dirty="0">
                <a:latin typeface="Calibri"/>
                <a:cs typeface="Calibri"/>
              </a:rPr>
              <a:t>выбора</a:t>
            </a:r>
            <a:r>
              <a:rPr sz="4000" b="0" spc="-204" dirty="0">
                <a:latin typeface="Calibri"/>
                <a:cs typeface="Calibri"/>
              </a:rPr>
              <a:t> </a:t>
            </a:r>
            <a:r>
              <a:rPr sz="4000" b="0" spc="-15" dirty="0">
                <a:latin typeface="Calibri"/>
                <a:cs typeface="Calibri"/>
              </a:rPr>
              <a:t>switch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742" y="866394"/>
            <a:ext cx="6640195" cy="2526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switch </a:t>
            </a:r>
            <a:r>
              <a:rPr sz="2000" spc="-5" dirty="0">
                <a:latin typeface="Calibri"/>
                <a:cs typeface="Calibri"/>
              </a:rPr>
              <a:t>( </a:t>
            </a:r>
            <a:r>
              <a:rPr sz="2000" spc="-10" dirty="0">
                <a:latin typeface="Calibri"/>
                <a:cs typeface="Calibri"/>
              </a:rPr>
              <a:t>выражение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60" dirty="0">
                <a:latin typeface="Calibri"/>
                <a:cs typeface="Calibri"/>
              </a:rPr>
              <a:t>),</a:t>
            </a:r>
            <a:endParaRPr sz="2000">
              <a:latin typeface="Calibri"/>
              <a:cs typeface="Calibri"/>
            </a:endParaRPr>
          </a:p>
          <a:p>
            <a:pPr marL="356870" marR="5080">
              <a:lnSpc>
                <a:spcPct val="120000"/>
              </a:lnSpc>
            </a:pP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case </a:t>
            </a:r>
            <a:r>
              <a:rPr sz="2000" spc="-10" dirty="0">
                <a:latin typeface="Calibri"/>
                <a:cs typeface="Calibri"/>
              </a:rPr>
              <a:t>константное_выражение_1: </a:t>
            </a:r>
            <a:r>
              <a:rPr sz="2000" spc="-385" dirty="0">
                <a:latin typeface="Calibri"/>
                <a:cs typeface="Calibri"/>
              </a:rPr>
              <a:t>*</a:t>
            </a:r>
            <a:r>
              <a:rPr sz="2000" spc="-3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список_операторов_1 </a:t>
            </a:r>
            <a:r>
              <a:rPr sz="2000" spc="-385" dirty="0">
                <a:latin typeface="Calibri"/>
                <a:cs typeface="Calibri"/>
              </a:rPr>
              <a:t>+  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case </a:t>
            </a:r>
            <a:r>
              <a:rPr sz="2000" spc="-10" dirty="0">
                <a:latin typeface="Calibri"/>
                <a:cs typeface="Calibri"/>
              </a:rPr>
              <a:t>константное_выражение_2: </a:t>
            </a:r>
            <a:r>
              <a:rPr sz="2000" spc="-385" dirty="0">
                <a:latin typeface="Calibri"/>
                <a:cs typeface="Calibri"/>
              </a:rPr>
              <a:t>*     </a:t>
            </a:r>
            <a:r>
              <a:rPr sz="2000" spc="-3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список_операторов_2</a:t>
            </a:r>
            <a:r>
              <a:rPr sz="2000" spc="210" dirty="0">
                <a:latin typeface="Calibri"/>
                <a:cs typeface="Calibri"/>
              </a:rPr>
              <a:t> </a:t>
            </a:r>
            <a:r>
              <a:rPr sz="2000" spc="-385" dirty="0">
                <a:latin typeface="Calibri"/>
                <a:cs typeface="Calibri"/>
              </a:rPr>
              <a:t>+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356870" marR="5080">
              <a:lnSpc>
                <a:spcPct val="120100"/>
              </a:lnSpc>
              <a:spcBef>
                <a:spcPts val="5"/>
              </a:spcBef>
            </a:pP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case </a:t>
            </a:r>
            <a:r>
              <a:rPr sz="2000" spc="-10" dirty="0">
                <a:latin typeface="Calibri"/>
                <a:cs typeface="Calibri"/>
              </a:rPr>
              <a:t>константное_выражение_n: </a:t>
            </a:r>
            <a:r>
              <a:rPr sz="2000" spc="-5" dirty="0">
                <a:latin typeface="Calibri"/>
                <a:cs typeface="Calibri"/>
              </a:rPr>
              <a:t>[ </a:t>
            </a:r>
            <a:r>
              <a:rPr sz="2000" spc="-10" dirty="0">
                <a:latin typeface="Calibri"/>
                <a:cs typeface="Calibri"/>
              </a:rPr>
              <a:t>список_операторов_n </a:t>
            </a:r>
            <a:r>
              <a:rPr sz="2000" spc="-5" dirty="0">
                <a:latin typeface="Calibri"/>
                <a:cs typeface="Calibri"/>
              </a:rPr>
              <a:t>]  [ 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default</a:t>
            </a:r>
            <a:r>
              <a:rPr sz="2000" spc="-15" dirty="0">
                <a:latin typeface="Calibri"/>
                <a:cs typeface="Calibri"/>
              </a:rPr>
              <a:t>: </a:t>
            </a:r>
            <a:r>
              <a:rPr sz="2000" spc="-10" dirty="0">
                <a:latin typeface="Calibri"/>
                <a:cs typeface="Calibri"/>
              </a:rPr>
              <a:t>операторы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85" dirty="0">
                <a:latin typeface="Calibri"/>
                <a:cs typeface="Calibri"/>
              </a:rPr>
              <a:t>+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9553" y="3612186"/>
            <a:ext cx="1397000" cy="351790"/>
          </a:xfrm>
          <a:custGeom>
            <a:avLst/>
            <a:gdLst/>
            <a:ahLst/>
            <a:cxnLst/>
            <a:rect l="l" t="t" r="r" b="b"/>
            <a:pathLst>
              <a:path w="1397000" h="351789">
                <a:moveTo>
                  <a:pt x="0" y="351624"/>
                </a:moveTo>
                <a:lnTo>
                  <a:pt x="1396894" y="351624"/>
                </a:lnTo>
                <a:lnTo>
                  <a:pt x="1396894" y="0"/>
                </a:lnTo>
                <a:lnTo>
                  <a:pt x="0" y="0"/>
                </a:lnTo>
                <a:lnTo>
                  <a:pt x="0" y="351624"/>
                </a:lnTo>
                <a:close/>
              </a:path>
            </a:pathLst>
          </a:custGeom>
          <a:ln w="18513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01967" y="3612186"/>
            <a:ext cx="1416050" cy="351790"/>
          </a:xfrm>
          <a:custGeom>
            <a:avLst/>
            <a:gdLst/>
            <a:ahLst/>
            <a:cxnLst/>
            <a:rect l="l" t="t" r="r" b="b"/>
            <a:pathLst>
              <a:path w="1416050" h="351789">
                <a:moveTo>
                  <a:pt x="0" y="351624"/>
                </a:moveTo>
                <a:lnTo>
                  <a:pt x="1415519" y="351624"/>
                </a:lnTo>
                <a:lnTo>
                  <a:pt x="1415519" y="0"/>
                </a:lnTo>
                <a:lnTo>
                  <a:pt x="0" y="0"/>
                </a:lnTo>
                <a:lnTo>
                  <a:pt x="0" y="351624"/>
                </a:lnTo>
                <a:close/>
              </a:path>
            </a:pathLst>
          </a:custGeom>
          <a:ln w="18513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1967" y="5092588"/>
            <a:ext cx="1416050" cy="333375"/>
          </a:xfrm>
          <a:custGeom>
            <a:avLst/>
            <a:gdLst/>
            <a:ahLst/>
            <a:cxnLst/>
            <a:rect l="l" t="t" r="r" b="b"/>
            <a:pathLst>
              <a:path w="1416050" h="333375">
                <a:moveTo>
                  <a:pt x="0" y="333118"/>
                </a:moveTo>
                <a:lnTo>
                  <a:pt x="1415519" y="333118"/>
                </a:lnTo>
                <a:lnTo>
                  <a:pt x="1415519" y="0"/>
                </a:lnTo>
                <a:lnTo>
                  <a:pt x="0" y="0"/>
                </a:lnTo>
                <a:lnTo>
                  <a:pt x="0" y="333118"/>
                </a:lnTo>
                <a:close/>
              </a:path>
            </a:pathLst>
          </a:custGeom>
          <a:ln w="18512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01967" y="5721812"/>
            <a:ext cx="1416050" cy="333375"/>
          </a:xfrm>
          <a:custGeom>
            <a:avLst/>
            <a:gdLst/>
            <a:ahLst/>
            <a:cxnLst/>
            <a:rect l="l" t="t" r="r" b="b"/>
            <a:pathLst>
              <a:path w="1416050" h="333375">
                <a:moveTo>
                  <a:pt x="0" y="333118"/>
                </a:moveTo>
                <a:lnTo>
                  <a:pt x="1415519" y="333118"/>
                </a:lnTo>
                <a:lnTo>
                  <a:pt x="1415519" y="0"/>
                </a:lnTo>
                <a:lnTo>
                  <a:pt x="0" y="0"/>
                </a:lnTo>
                <a:lnTo>
                  <a:pt x="0" y="333118"/>
                </a:lnTo>
                <a:close/>
              </a:path>
            </a:pathLst>
          </a:custGeom>
          <a:ln w="18512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1967" y="4185766"/>
            <a:ext cx="1416050" cy="333375"/>
          </a:xfrm>
          <a:custGeom>
            <a:avLst/>
            <a:gdLst/>
            <a:ahLst/>
            <a:cxnLst/>
            <a:rect l="l" t="t" r="r" b="b"/>
            <a:pathLst>
              <a:path w="1416050" h="333375">
                <a:moveTo>
                  <a:pt x="0" y="333118"/>
                </a:moveTo>
                <a:lnTo>
                  <a:pt x="1415519" y="333118"/>
                </a:lnTo>
                <a:lnTo>
                  <a:pt x="1415519" y="0"/>
                </a:lnTo>
                <a:lnTo>
                  <a:pt x="0" y="0"/>
                </a:lnTo>
                <a:lnTo>
                  <a:pt x="0" y="333118"/>
                </a:lnTo>
                <a:close/>
              </a:path>
            </a:pathLst>
          </a:custGeom>
          <a:ln w="18512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0796" y="3797251"/>
            <a:ext cx="558800" cy="0"/>
          </a:xfrm>
          <a:custGeom>
            <a:avLst/>
            <a:gdLst/>
            <a:ahLst/>
            <a:cxnLst/>
            <a:rect l="l" t="t" r="r" b="b"/>
            <a:pathLst>
              <a:path w="558800">
                <a:moveTo>
                  <a:pt x="0" y="0"/>
                </a:moveTo>
                <a:lnTo>
                  <a:pt x="558757" y="0"/>
                </a:lnTo>
              </a:path>
            </a:pathLst>
          </a:custGeom>
          <a:ln w="18506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77802" y="3723225"/>
            <a:ext cx="93345" cy="129539"/>
          </a:xfrm>
          <a:custGeom>
            <a:avLst/>
            <a:gdLst/>
            <a:ahLst/>
            <a:cxnLst/>
            <a:rect l="l" t="t" r="r" b="b"/>
            <a:pathLst>
              <a:path w="93344" h="129539">
                <a:moveTo>
                  <a:pt x="0" y="0"/>
                </a:moveTo>
                <a:lnTo>
                  <a:pt x="93126" y="74026"/>
                </a:lnTo>
                <a:lnTo>
                  <a:pt x="0" y="129546"/>
                </a:lnTo>
              </a:path>
            </a:pathLst>
          </a:custGeom>
          <a:ln w="18584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86448" y="3797251"/>
            <a:ext cx="1416050" cy="0"/>
          </a:xfrm>
          <a:custGeom>
            <a:avLst/>
            <a:gdLst/>
            <a:ahLst/>
            <a:cxnLst/>
            <a:rect l="l" t="t" r="r" b="b"/>
            <a:pathLst>
              <a:path w="1416050">
                <a:moveTo>
                  <a:pt x="0" y="0"/>
                </a:moveTo>
                <a:lnTo>
                  <a:pt x="1415519" y="0"/>
                </a:lnTo>
              </a:path>
            </a:pathLst>
          </a:custGeom>
          <a:ln w="18506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90216" y="3723225"/>
            <a:ext cx="93345" cy="129539"/>
          </a:xfrm>
          <a:custGeom>
            <a:avLst/>
            <a:gdLst/>
            <a:ahLst/>
            <a:cxnLst/>
            <a:rect l="l" t="t" r="r" b="b"/>
            <a:pathLst>
              <a:path w="93345" h="129539">
                <a:moveTo>
                  <a:pt x="0" y="0"/>
                </a:moveTo>
                <a:lnTo>
                  <a:pt x="93126" y="74026"/>
                </a:lnTo>
                <a:lnTo>
                  <a:pt x="0" y="129546"/>
                </a:lnTo>
              </a:path>
            </a:pathLst>
          </a:custGeom>
          <a:ln w="18584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40327" y="3797251"/>
            <a:ext cx="1061720" cy="555625"/>
          </a:xfrm>
          <a:custGeom>
            <a:avLst/>
            <a:gdLst/>
            <a:ahLst/>
            <a:cxnLst/>
            <a:rect l="l" t="t" r="r" b="b"/>
            <a:pathLst>
              <a:path w="1061720" h="555625">
                <a:moveTo>
                  <a:pt x="0" y="0"/>
                </a:moveTo>
                <a:lnTo>
                  <a:pt x="0" y="555073"/>
                </a:lnTo>
                <a:lnTo>
                  <a:pt x="1061639" y="555073"/>
                </a:lnTo>
              </a:path>
            </a:pathLst>
          </a:custGeom>
          <a:ln w="18532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90216" y="4278299"/>
            <a:ext cx="111760" cy="129539"/>
          </a:xfrm>
          <a:custGeom>
            <a:avLst/>
            <a:gdLst/>
            <a:ahLst/>
            <a:cxnLst/>
            <a:rect l="l" t="t" r="r" b="b"/>
            <a:pathLst>
              <a:path w="111760" h="129539">
                <a:moveTo>
                  <a:pt x="0" y="0"/>
                </a:moveTo>
                <a:lnTo>
                  <a:pt x="111751" y="74026"/>
                </a:lnTo>
                <a:lnTo>
                  <a:pt x="0" y="129546"/>
                </a:lnTo>
              </a:path>
            </a:pathLst>
          </a:custGeom>
          <a:ln w="18574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40327" y="4352325"/>
            <a:ext cx="0" cy="240665"/>
          </a:xfrm>
          <a:custGeom>
            <a:avLst/>
            <a:gdLst/>
            <a:ahLst/>
            <a:cxnLst/>
            <a:rect l="l" t="t" r="r" b="b"/>
            <a:pathLst>
              <a:path h="240664">
                <a:moveTo>
                  <a:pt x="0" y="0"/>
                </a:moveTo>
                <a:lnTo>
                  <a:pt x="0" y="111039"/>
                </a:lnTo>
                <a:lnTo>
                  <a:pt x="0" y="240585"/>
                </a:lnTo>
              </a:path>
            </a:pathLst>
          </a:custGeom>
          <a:ln w="18625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40327" y="4592911"/>
            <a:ext cx="0" cy="426084"/>
          </a:xfrm>
          <a:custGeom>
            <a:avLst/>
            <a:gdLst/>
            <a:ahLst/>
            <a:cxnLst/>
            <a:rect l="l" t="t" r="r" b="b"/>
            <a:pathLst>
              <a:path h="426085">
                <a:moveTo>
                  <a:pt x="0" y="0"/>
                </a:moveTo>
                <a:lnTo>
                  <a:pt x="0" y="425651"/>
                </a:lnTo>
              </a:path>
            </a:pathLst>
          </a:custGeom>
          <a:ln w="18625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40327" y="5018562"/>
            <a:ext cx="1061720" cy="240665"/>
          </a:xfrm>
          <a:custGeom>
            <a:avLst/>
            <a:gdLst/>
            <a:ahLst/>
            <a:cxnLst/>
            <a:rect l="l" t="t" r="r" b="b"/>
            <a:pathLst>
              <a:path w="1061720" h="240664">
                <a:moveTo>
                  <a:pt x="0" y="0"/>
                </a:moveTo>
                <a:lnTo>
                  <a:pt x="0" y="240585"/>
                </a:lnTo>
                <a:lnTo>
                  <a:pt x="1061639" y="240585"/>
                </a:lnTo>
              </a:path>
            </a:pathLst>
          </a:custGeom>
          <a:ln w="18512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90216" y="5185121"/>
            <a:ext cx="111760" cy="129539"/>
          </a:xfrm>
          <a:custGeom>
            <a:avLst/>
            <a:gdLst/>
            <a:ahLst/>
            <a:cxnLst/>
            <a:rect l="l" t="t" r="r" b="b"/>
            <a:pathLst>
              <a:path w="111760" h="129539">
                <a:moveTo>
                  <a:pt x="0" y="0"/>
                </a:moveTo>
                <a:lnTo>
                  <a:pt x="111751" y="74026"/>
                </a:lnTo>
                <a:lnTo>
                  <a:pt x="0" y="129546"/>
                </a:lnTo>
              </a:path>
            </a:pathLst>
          </a:custGeom>
          <a:ln w="18574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40327" y="5259147"/>
            <a:ext cx="1061720" cy="629285"/>
          </a:xfrm>
          <a:custGeom>
            <a:avLst/>
            <a:gdLst/>
            <a:ahLst/>
            <a:cxnLst/>
            <a:rect l="l" t="t" r="r" b="b"/>
            <a:pathLst>
              <a:path w="1061720" h="629285">
                <a:moveTo>
                  <a:pt x="0" y="0"/>
                </a:moveTo>
                <a:lnTo>
                  <a:pt x="0" y="629223"/>
                </a:lnTo>
                <a:lnTo>
                  <a:pt x="1061639" y="629223"/>
                </a:lnTo>
              </a:path>
            </a:pathLst>
          </a:custGeom>
          <a:ln w="18537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90216" y="5814345"/>
            <a:ext cx="111760" cy="129539"/>
          </a:xfrm>
          <a:custGeom>
            <a:avLst/>
            <a:gdLst/>
            <a:ahLst/>
            <a:cxnLst/>
            <a:rect l="l" t="t" r="r" b="b"/>
            <a:pathLst>
              <a:path w="111760" h="129539">
                <a:moveTo>
                  <a:pt x="0" y="0"/>
                </a:moveTo>
                <a:lnTo>
                  <a:pt x="111751" y="74026"/>
                </a:lnTo>
                <a:lnTo>
                  <a:pt x="0" y="129546"/>
                </a:lnTo>
              </a:path>
            </a:pathLst>
          </a:custGeom>
          <a:ln w="18574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17487" y="3797251"/>
            <a:ext cx="689610" cy="2609850"/>
          </a:xfrm>
          <a:custGeom>
            <a:avLst/>
            <a:gdLst/>
            <a:ahLst/>
            <a:cxnLst/>
            <a:rect l="l" t="t" r="r" b="b"/>
            <a:pathLst>
              <a:path w="689610" h="2609850">
                <a:moveTo>
                  <a:pt x="0" y="0"/>
                </a:moveTo>
                <a:lnTo>
                  <a:pt x="689134" y="0"/>
                </a:lnTo>
                <a:lnTo>
                  <a:pt x="689134" y="2609311"/>
                </a:lnTo>
              </a:path>
            </a:pathLst>
          </a:custGeom>
          <a:ln w="18617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50746" y="6295523"/>
            <a:ext cx="130810" cy="92710"/>
          </a:xfrm>
          <a:custGeom>
            <a:avLst/>
            <a:gdLst/>
            <a:ahLst/>
            <a:cxnLst/>
            <a:rect l="l" t="t" r="r" b="b"/>
            <a:pathLst>
              <a:path w="130810" h="92710">
                <a:moveTo>
                  <a:pt x="130376" y="0"/>
                </a:moveTo>
                <a:lnTo>
                  <a:pt x="55875" y="92532"/>
                </a:lnTo>
                <a:lnTo>
                  <a:pt x="0" y="0"/>
                </a:lnTo>
              </a:path>
            </a:pathLst>
          </a:custGeom>
          <a:ln w="18546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17487" y="4352325"/>
            <a:ext cx="689610" cy="0"/>
          </a:xfrm>
          <a:custGeom>
            <a:avLst/>
            <a:gdLst/>
            <a:ahLst/>
            <a:cxnLst/>
            <a:rect l="l" t="t" r="r" b="b"/>
            <a:pathLst>
              <a:path w="689610">
                <a:moveTo>
                  <a:pt x="0" y="0"/>
                </a:moveTo>
                <a:lnTo>
                  <a:pt x="689134" y="0"/>
                </a:lnTo>
              </a:path>
            </a:pathLst>
          </a:custGeom>
          <a:ln w="18506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94870" y="4278299"/>
            <a:ext cx="111760" cy="129539"/>
          </a:xfrm>
          <a:custGeom>
            <a:avLst/>
            <a:gdLst/>
            <a:ahLst/>
            <a:cxnLst/>
            <a:rect l="l" t="t" r="r" b="b"/>
            <a:pathLst>
              <a:path w="111760" h="129539">
                <a:moveTo>
                  <a:pt x="0" y="0"/>
                </a:moveTo>
                <a:lnTo>
                  <a:pt x="111751" y="74026"/>
                </a:lnTo>
                <a:lnTo>
                  <a:pt x="0" y="129546"/>
                </a:lnTo>
              </a:path>
            </a:pathLst>
          </a:custGeom>
          <a:ln w="18574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17487" y="5259147"/>
            <a:ext cx="689610" cy="0"/>
          </a:xfrm>
          <a:custGeom>
            <a:avLst/>
            <a:gdLst/>
            <a:ahLst/>
            <a:cxnLst/>
            <a:rect l="l" t="t" r="r" b="b"/>
            <a:pathLst>
              <a:path w="689610">
                <a:moveTo>
                  <a:pt x="0" y="0"/>
                </a:moveTo>
                <a:lnTo>
                  <a:pt x="689134" y="0"/>
                </a:lnTo>
              </a:path>
            </a:pathLst>
          </a:custGeom>
          <a:ln w="18506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94870" y="5185121"/>
            <a:ext cx="111760" cy="129539"/>
          </a:xfrm>
          <a:custGeom>
            <a:avLst/>
            <a:gdLst/>
            <a:ahLst/>
            <a:cxnLst/>
            <a:rect l="l" t="t" r="r" b="b"/>
            <a:pathLst>
              <a:path w="111760" h="129539">
                <a:moveTo>
                  <a:pt x="0" y="0"/>
                </a:moveTo>
                <a:lnTo>
                  <a:pt x="111751" y="74026"/>
                </a:lnTo>
                <a:lnTo>
                  <a:pt x="0" y="129546"/>
                </a:lnTo>
              </a:path>
            </a:pathLst>
          </a:custGeom>
          <a:ln w="18574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17487" y="5888371"/>
            <a:ext cx="689610" cy="0"/>
          </a:xfrm>
          <a:custGeom>
            <a:avLst/>
            <a:gdLst/>
            <a:ahLst/>
            <a:cxnLst/>
            <a:rect l="l" t="t" r="r" b="b"/>
            <a:pathLst>
              <a:path w="689610">
                <a:moveTo>
                  <a:pt x="0" y="0"/>
                </a:moveTo>
                <a:lnTo>
                  <a:pt x="689134" y="0"/>
                </a:lnTo>
              </a:path>
            </a:pathLst>
          </a:custGeom>
          <a:ln w="18506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94870" y="5814345"/>
            <a:ext cx="111760" cy="129539"/>
          </a:xfrm>
          <a:custGeom>
            <a:avLst/>
            <a:gdLst/>
            <a:ahLst/>
            <a:cxnLst/>
            <a:rect l="l" t="t" r="r" b="b"/>
            <a:pathLst>
              <a:path w="111760" h="129539">
                <a:moveTo>
                  <a:pt x="0" y="0"/>
                </a:moveTo>
                <a:lnTo>
                  <a:pt x="111751" y="74026"/>
                </a:lnTo>
                <a:lnTo>
                  <a:pt x="0" y="129546"/>
                </a:lnTo>
              </a:path>
            </a:pathLst>
          </a:custGeom>
          <a:ln w="18574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5806" y="3723225"/>
            <a:ext cx="93345" cy="129539"/>
          </a:xfrm>
          <a:custGeom>
            <a:avLst/>
            <a:gdLst/>
            <a:ahLst/>
            <a:cxnLst/>
            <a:rect l="l" t="t" r="r" b="b"/>
            <a:pathLst>
              <a:path w="93344" h="129539">
                <a:moveTo>
                  <a:pt x="37250" y="0"/>
                </a:moveTo>
                <a:lnTo>
                  <a:pt x="0" y="0"/>
                </a:lnTo>
                <a:lnTo>
                  <a:pt x="0" y="129546"/>
                </a:lnTo>
                <a:lnTo>
                  <a:pt x="74501" y="129546"/>
                </a:lnTo>
                <a:lnTo>
                  <a:pt x="74501" y="111039"/>
                </a:lnTo>
                <a:lnTo>
                  <a:pt x="18625" y="111039"/>
                </a:lnTo>
                <a:lnTo>
                  <a:pt x="18625" y="74026"/>
                </a:lnTo>
                <a:lnTo>
                  <a:pt x="74501" y="74026"/>
                </a:lnTo>
                <a:lnTo>
                  <a:pt x="55875" y="55519"/>
                </a:lnTo>
                <a:lnTo>
                  <a:pt x="18625" y="55519"/>
                </a:lnTo>
                <a:lnTo>
                  <a:pt x="18625" y="18506"/>
                </a:lnTo>
                <a:lnTo>
                  <a:pt x="74501" y="18506"/>
                </a:lnTo>
                <a:lnTo>
                  <a:pt x="37250" y="0"/>
                </a:lnTo>
                <a:close/>
              </a:path>
              <a:path w="93344" h="129539">
                <a:moveTo>
                  <a:pt x="74501" y="74026"/>
                </a:moveTo>
                <a:lnTo>
                  <a:pt x="55875" y="74026"/>
                </a:lnTo>
                <a:lnTo>
                  <a:pt x="74501" y="92532"/>
                </a:lnTo>
                <a:lnTo>
                  <a:pt x="74501" y="111039"/>
                </a:lnTo>
                <a:lnTo>
                  <a:pt x="93126" y="111039"/>
                </a:lnTo>
                <a:lnTo>
                  <a:pt x="93126" y="92532"/>
                </a:lnTo>
                <a:lnTo>
                  <a:pt x="74501" y="74026"/>
                </a:lnTo>
                <a:close/>
              </a:path>
              <a:path w="93344" h="129539">
                <a:moveTo>
                  <a:pt x="74501" y="18506"/>
                </a:moveTo>
                <a:lnTo>
                  <a:pt x="74501" y="37013"/>
                </a:lnTo>
                <a:lnTo>
                  <a:pt x="55875" y="55519"/>
                </a:lnTo>
                <a:lnTo>
                  <a:pt x="93126" y="55519"/>
                </a:lnTo>
                <a:lnTo>
                  <a:pt x="93126" y="37013"/>
                </a:lnTo>
                <a:lnTo>
                  <a:pt x="74501" y="18506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75806" y="3723225"/>
            <a:ext cx="93345" cy="129539"/>
          </a:xfrm>
          <a:custGeom>
            <a:avLst/>
            <a:gdLst/>
            <a:ahLst/>
            <a:cxnLst/>
            <a:rect l="l" t="t" r="r" b="b"/>
            <a:pathLst>
              <a:path w="93344" h="129539">
                <a:moveTo>
                  <a:pt x="0" y="129546"/>
                </a:moveTo>
                <a:lnTo>
                  <a:pt x="0" y="0"/>
                </a:lnTo>
                <a:lnTo>
                  <a:pt x="37250" y="0"/>
                </a:lnTo>
                <a:lnTo>
                  <a:pt x="74501" y="18506"/>
                </a:lnTo>
                <a:lnTo>
                  <a:pt x="93126" y="37013"/>
                </a:lnTo>
                <a:lnTo>
                  <a:pt x="93126" y="55519"/>
                </a:lnTo>
                <a:lnTo>
                  <a:pt x="74501" y="55519"/>
                </a:lnTo>
                <a:lnTo>
                  <a:pt x="55875" y="55519"/>
                </a:lnTo>
                <a:lnTo>
                  <a:pt x="74501" y="74026"/>
                </a:lnTo>
                <a:lnTo>
                  <a:pt x="93126" y="92532"/>
                </a:lnTo>
                <a:lnTo>
                  <a:pt x="93126" y="111039"/>
                </a:lnTo>
                <a:lnTo>
                  <a:pt x="74501" y="111039"/>
                </a:lnTo>
                <a:lnTo>
                  <a:pt x="74501" y="129546"/>
                </a:lnTo>
                <a:lnTo>
                  <a:pt x="55875" y="129546"/>
                </a:lnTo>
                <a:lnTo>
                  <a:pt x="37250" y="129546"/>
                </a:lnTo>
                <a:lnTo>
                  <a:pt x="0" y="129546"/>
                </a:lnTo>
                <a:close/>
              </a:path>
            </a:pathLst>
          </a:custGeom>
          <a:ln w="18584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94431" y="3741732"/>
            <a:ext cx="55880" cy="37465"/>
          </a:xfrm>
          <a:custGeom>
            <a:avLst/>
            <a:gdLst/>
            <a:ahLst/>
            <a:cxnLst/>
            <a:rect l="l" t="t" r="r" b="b"/>
            <a:pathLst>
              <a:path w="55880" h="37464">
                <a:moveTo>
                  <a:pt x="0" y="37013"/>
                </a:moveTo>
                <a:lnTo>
                  <a:pt x="37250" y="37013"/>
                </a:lnTo>
                <a:lnTo>
                  <a:pt x="55875" y="18506"/>
                </a:lnTo>
                <a:lnTo>
                  <a:pt x="55875" y="0"/>
                </a:lnTo>
                <a:lnTo>
                  <a:pt x="37250" y="0"/>
                </a:lnTo>
                <a:lnTo>
                  <a:pt x="18625" y="0"/>
                </a:lnTo>
                <a:lnTo>
                  <a:pt x="0" y="0"/>
                </a:lnTo>
                <a:lnTo>
                  <a:pt x="0" y="37013"/>
                </a:lnTo>
                <a:close/>
              </a:path>
            </a:pathLst>
          </a:custGeom>
          <a:ln w="18542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4431" y="3797251"/>
            <a:ext cx="55880" cy="37465"/>
          </a:xfrm>
          <a:custGeom>
            <a:avLst/>
            <a:gdLst/>
            <a:ahLst/>
            <a:cxnLst/>
            <a:rect l="l" t="t" r="r" b="b"/>
            <a:pathLst>
              <a:path w="55880" h="37464">
                <a:moveTo>
                  <a:pt x="0" y="37013"/>
                </a:moveTo>
                <a:lnTo>
                  <a:pt x="18625" y="37013"/>
                </a:lnTo>
                <a:lnTo>
                  <a:pt x="37250" y="37013"/>
                </a:lnTo>
                <a:lnTo>
                  <a:pt x="55875" y="37013"/>
                </a:lnTo>
                <a:lnTo>
                  <a:pt x="55875" y="18506"/>
                </a:lnTo>
                <a:lnTo>
                  <a:pt x="37250" y="0"/>
                </a:lnTo>
                <a:lnTo>
                  <a:pt x="18625" y="0"/>
                </a:lnTo>
                <a:lnTo>
                  <a:pt x="0" y="0"/>
                </a:lnTo>
                <a:lnTo>
                  <a:pt x="0" y="37013"/>
                </a:lnTo>
                <a:close/>
              </a:path>
            </a:pathLst>
          </a:custGeom>
          <a:ln w="18542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87557" y="3741732"/>
            <a:ext cx="111760" cy="111125"/>
          </a:xfrm>
          <a:custGeom>
            <a:avLst/>
            <a:gdLst/>
            <a:ahLst/>
            <a:cxnLst/>
            <a:rect l="l" t="t" r="r" b="b"/>
            <a:pathLst>
              <a:path w="111760" h="111125">
                <a:moveTo>
                  <a:pt x="18625" y="0"/>
                </a:moveTo>
                <a:lnTo>
                  <a:pt x="0" y="0"/>
                </a:lnTo>
                <a:lnTo>
                  <a:pt x="0" y="111039"/>
                </a:lnTo>
                <a:lnTo>
                  <a:pt x="55875" y="111039"/>
                </a:lnTo>
                <a:lnTo>
                  <a:pt x="74501" y="92532"/>
                </a:lnTo>
                <a:lnTo>
                  <a:pt x="18625" y="92532"/>
                </a:lnTo>
                <a:lnTo>
                  <a:pt x="18625" y="55519"/>
                </a:lnTo>
                <a:lnTo>
                  <a:pt x="55875" y="55519"/>
                </a:lnTo>
                <a:lnTo>
                  <a:pt x="18625" y="37013"/>
                </a:lnTo>
                <a:lnTo>
                  <a:pt x="18625" y="0"/>
                </a:lnTo>
                <a:close/>
              </a:path>
              <a:path w="111760" h="111125">
                <a:moveTo>
                  <a:pt x="55875" y="55519"/>
                </a:moveTo>
                <a:lnTo>
                  <a:pt x="55875" y="74026"/>
                </a:lnTo>
                <a:lnTo>
                  <a:pt x="37250" y="92532"/>
                </a:lnTo>
                <a:lnTo>
                  <a:pt x="74501" y="92532"/>
                </a:lnTo>
                <a:lnTo>
                  <a:pt x="74501" y="74026"/>
                </a:lnTo>
                <a:lnTo>
                  <a:pt x="55875" y="55519"/>
                </a:lnTo>
                <a:close/>
              </a:path>
              <a:path w="111760" h="111125">
                <a:moveTo>
                  <a:pt x="111751" y="0"/>
                </a:moveTo>
                <a:lnTo>
                  <a:pt x="93126" y="0"/>
                </a:lnTo>
                <a:lnTo>
                  <a:pt x="93126" y="111039"/>
                </a:lnTo>
                <a:lnTo>
                  <a:pt x="111751" y="111039"/>
                </a:lnTo>
                <a:lnTo>
                  <a:pt x="111751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87557" y="3741732"/>
            <a:ext cx="74930" cy="111125"/>
          </a:xfrm>
          <a:custGeom>
            <a:avLst/>
            <a:gdLst/>
            <a:ahLst/>
            <a:cxnLst/>
            <a:rect l="l" t="t" r="r" b="b"/>
            <a:pathLst>
              <a:path w="74930" h="111125">
                <a:moveTo>
                  <a:pt x="0" y="111039"/>
                </a:moveTo>
                <a:lnTo>
                  <a:pt x="0" y="0"/>
                </a:lnTo>
                <a:lnTo>
                  <a:pt x="18625" y="0"/>
                </a:lnTo>
                <a:lnTo>
                  <a:pt x="18625" y="37013"/>
                </a:lnTo>
                <a:lnTo>
                  <a:pt x="55875" y="55519"/>
                </a:lnTo>
                <a:lnTo>
                  <a:pt x="74501" y="74026"/>
                </a:lnTo>
                <a:lnTo>
                  <a:pt x="74501" y="92532"/>
                </a:lnTo>
                <a:lnTo>
                  <a:pt x="55875" y="111039"/>
                </a:lnTo>
                <a:lnTo>
                  <a:pt x="37250" y="111039"/>
                </a:lnTo>
                <a:lnTo>
                  <a:pt x="18625" y="111039"/>
                </a:lnTo>
                <a:lnTo>
                  <a:pt x="0" y="111039"/>
                </a:lnTo>
                <a:close/>
              </a:path>
            </a:pathLst>
          </a:custGeom>
          <a:ln w="18588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06183" y="3797251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4">
                <a:moveTo>
                  <a:pt x="0" y="37013"/>
                </a:moveTo>
                <a:lnTo>
                  <a:pt x="18625" y="37013"/>
                </a:lnTo>
                <a:lnTo>
                  <a:pt x="37250" y="18506"/>
                </a:lnTo>
                <a:lnTo>
                  <a:pt x="37250" y="0"/>
                </a:lnTo>
                <a:lnTo>
                  <a:pt x="18625" y="0"/>
                </a:lnTo>
                <a:lnTo>
                  <a:pt x="0" y="0"/>
                </a:lnTo>
                <a:lnTo>
                  <a:pt x="0" y="37013"/>
                </a:lnTo>
                <a:close/>
              </a:path>
            </a:pathLst>
          </a:custGeom>
          <a:ln w="18565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89996" y="3732478"/>
            <a:ext cx="0" cy="129539"/>
          </a:xfrm>
          <a:custGeom>
            <a:avLst/>
            <a:gdLst/>
            <a:ahLst/>
            <a:cxnLst/>
            <a:rect l="l" t="t" r="r" b="b"/>
            <a:pathLst>
              <a:path h="129539">
                <a:moveTo>
                  <a:pt x="0" y="0"/>
                </a:moveTo>
                <a:lnTo>
                  <a:pt x="0" y="129546"/>
                </a:lnTo>
              </a:path>
            </a:pathLst>
          </a:custGeom>
          <a:ln w="37250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7934" y="3741732"/>
            <a:ext cx="93345" cy="148590"/>
          </a:xfrm>
          <a:custGeom>
            <a:avLst/>
            <a:gdLst/>
            <a:ahLst/>
            <a:cxnLst/>
            <a:rect l="l" t="t" r="r" b="b"/>
            <a:pathLst>
              <a:path w="93344" h="148589">
                <a:moveTo>
                  <a:pt x="18625" y="0"/>
                </a:moveTo>
                <a:lnTo>
                  <a:pt x="0" y="0"/>
                </a:lnTo>
                <a:lnTo>
                  <a:pt x="0" y="148052"/>
                </a:lnTo>
                <a:lnTo>
                  <a:pt x="18625" y="148052"/>
                </a:lnTo>
                <a:lnTo>
                  <a:pt x="18625" y="92532"/>
                </a:lnTo>
                <a:lnTo>
                  <a:pt x="37250" y="92532"/>
                </a:lnTo>
                <a:lnTo>
                  <a:pt x="18625" y="74026"/>
                </a:lnTo>
                <a:lnTo>
                  <a:pt x="18625" y="37013"/>
                </a:lnTo>
                <a:lnTo>
                  <a:pt x="37250" y="18506"/>
                </a:lnTo>
                <a:lnTo>
                  <a:pt x="18625" y="18506"/>
                </a:lnTo>
                <a:lnTo>
                  <a:pt x="18625" y="0"/>
                </a:lnTo>
                <a:close/>
              </a:path>
              <a:path w="93344" h="148589">
                <a:moveTo>
                  <a:pt x="74501" y="0"/>
                </a:moveTo>
                <a:lnTo>
                  <a:pt x="37250" y="0"/>
                </a:lnTo>
                <a:lnTo>
                  <a:pt x="18625" y="18506"/>
                </a:lnTo>
                <a:lnTo>
                  <a:pt x="55875" y="18506"/>
                </a:lnTo>
                <a:lnTo>
                  <a:pt x="74501" y="37013"/>
                </a:lnTo>
                <a:lnTo>
                  <a:pt x="74501" y="74026"/>
                </a:lnTo>
                <a:lnTo>
                  <a:pt x="55875" y="92532"/>
                </a:lnTo>
                <a:lnTo>
                  <a:pt x="18625" y="92532"/>
                </a:lnTo>
                <a:lnTo>
                  <a:pt x="37250" y="111039"/>
                </a:lnTo>
                <a:lnTo>
                  <a:pt x="74501" y="111039"/>
                </a:lnTo>
                <a:lnTo>
                  <a:pt x="74501" y="92532"/>
                </a:lnTo>
                <a:lnTo>
                  <a:pt x="93126" y="74026"/>
                </a:lnTo>
                <a:lnTo>
                  <a:pt x="93126" y="37013"/>
                </a:lnTo>
                <a:lnTo>
                  <a:pt x="74501" y="18506"/>
                </a:lnTo>
                <a:lnTo>
                  <a:pt x="74501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17934" y="3741732"/>
            <a:ext cx="93345" cy="148590"/>
          </a:xfrm>
          <a:custGeom>
            <a:avLst/>
            <a:gdLst/>
            <a:ahLst/>
            <a:cxnLst/>
            <a:rect l="l" t="t" r="r" b="b"/>
            <a:pathLst>
              <a:path w="93344" h="148589">
                <a:moveTo>
                  <a:pt x="0" y="148052"/>
                </a:moveTo>
                <a:lnTo>
                  <a:pt x="0" y="0"/>
                </a:lnTo>
                <a:lnTo>
                  <a:pt x="18625" y="0"/>
                </a:lnTo>
                <a:lnTo>
                  <a:pt x="18625" y="18506"/>
                </a:lnTo>
                <a:lnTo>
                  <a:pt x="37250" y="0"/>
                </a:lnTo>
                <a:lnTo>
                  <a:pt x="55875" y="0"/>
                </a:lnTo>
                <a:lnTo>
                  <a:pt x="74501" y="0"/>
                </a:lnTo>
                <a:lnTo>
                  <a:pt x="74501" y="18506"/>
                </a:lnTo>
                <a:lnTo>
                  <a:pt x="93126" y="37013"/>
                </a:lnTo>
                <a:lnTo>
                  <a:pt x="93126" y="55519"/>
                </a:lnTo>
                <a:lnTo>
                  <a:pt x="93126" y="74026"/>
                </a:lnTo>
                <a:lnTo>
                  <a:pt x="74501" y="92532"/>
                </a:lnTo>
                <a:lnTo>
                  <a:pt x="74501" y="111039"/>
                </a:lnTo>
                <a:lnTo>
                  <a:pt x="55875" y="111039"/>
                </a:lnTo>
                <a:lnTo>
                  <a:pt x="37250" y="111039"/>
                </a:lnTo>
                <a:lnTo>
                  <a:pt x="18625" y="92532"/>
                </a:lnTo>
                <a:lnTo>
                  <a:pt x="18625" y="148052"/>
                </a:lnTo>
                <a:lnTo>
                  <a:pt x="0" y="148052"/>
                </a:lnTo>
                <a:close/>
              </a:path>
            </a:pathLst>
          </a:custGeom>
          <a:ln w="18591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36560" y="3760238"/>
            <a:ext cx="55880" cy="74295"/>
          </a:xfrm>
          <a:custGeom>
            <a:avLst/>
            <a:gdLst/>
            <a:ahLst/>
            <a:cxnLst/>
            <a:rect l="l" t="t" r="r" b="b"/>
            <a:pathLst>
              <a:path w="55880" h="74295">
                <a:moveTo>
                  <a:pt x="0" y="55519"/>
                </a:moveTo>
                <a:lnTo>
                  <a:pt x="18625" y="74026"/>
                </a:lnTo>
                <a:lnTo>
                  <a:pt x="37250" y="74026"/>
                </a:lnTo>
                <a:lnTo>
                  <a:pt x="55875" y="55519"/>
                </a:lnTo>
                <a:lnTo>
                  <a:pt x="55875" y="37013"/>
                </a:lnTo>
                <a:lnTo>
                  <a:pt x="55875" y="18506"/>
                </a:lnTo>
                <a:lnTo>
                  <a:pt x="37250" y="0"/>
                </a:lnTo>
                <a:lnTo>
                  <a:pt x="18625" y="0"/>
                </a:lnTo>
                <a:lnTo>
                  <a:pt x="0" y="18506"/>
                </a:lnTo>
                <a:lnTo>
                  <a:pt x="0" y="55519"/>
                </a:lnTo>
                <a:close/>
              </a:path>
            </a:pathLst>
          </a:custGeom>
          <a:ln w="18582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48311" y="3741732"/>
            <a:ext cx="111760" cy="111125"/>
          </a:xfrm>
          <a:custGeom>
            <a:avLst/>
            <a:gdLst/>
            <a:ahLst/>
            <a:cxnLst/>
            <a:rect l="l" t="t" r="r" b="b"/>
            <a:pathLst>
              <a:path w="111760" h="111125">
                <a:moveTo>
                  <a:pt x="74501" y="92532"/>
                </a:moveTo>
                <a:lnTo>
                  <a:pt x="18625" y="92532"/>
                </a:lnTo>
                <a:lnTo>
                  <a:pt x="18625" y="111039"/>
                </a:lnTo>
                <a:lnTo>
                  <a:pt x="55875" y="111039"/>
                </a:lnTo>
                <a:lnTo>
                  <a:pt x="74501" y="92532"/>
                </a:lnTo>
                <a:close/>
              </a:path>
              <a:path w="111760" h="111125">
                <a:moveTo>
                  <a:pt x="111751" y="92532"/>
                </a:moveTo>
                <a:lnTo>
                  <a:pt x="74501" y="92532"/>
                </a:lnTo>
                <a:lnTo>
                  <a:pt x="93126" y="111039"/>
                </a:lnTo>
                <a:lnTo>
                  <a:pt x="111751" y="111039"/>
                </a:lnTo>
                <a:lnTo>
                  <a:pt x="111751" y="92532"/>
                </a:lnTo>
                <a:close/>
              </a:path>
              <a:path w="111760" h="111125">
                <a:moveTo>
                  <a:pt x="37250" y="55519"/>
                </a:moveTo>
                <a:lnTo>
                  <a:pt x="0" y="55519"/>
                </a:lnTo>
                <a:lnTo>
                  <a:pt x="0" y="92532"/>
                </a:lnTo>
                <a:lnTo>
                  <a:pt x="18625" y="92532"/>
                </a:lnTo>
                <a:lnTo>
                  <a:pt x="18625" y="74026"/>
                </a:lnTo>
                <a:lnTo>
                  <a:pt x="37250" y="55519"/>
                </a:lnTo>
                <a:close/>
              </a:path>
              <a:path w="111760" h="111125">
                <a:moveTo>
                  <a:pt x="74501" y="0"/>
                </a:moveTo>
                <a:lnTo>
                  <a:pt x="18625" y="0"/>
                </a:lnTo>
                <a:lnTo>
                  <a:pt x="18625" y="18506"/>
                </a:lnTo>
                <a:lnTo>
                  <a:pt x="74501" y="18506"/>
                </a:lnTo>
                <a:lnTo>
                  <a:pt x="74501" y="37013"/>
                </a:lnTo>
                <a:lnTo>
                  <a:pt x="37250" y="37013"/>
                </a:lnTo>
                <a:lnTo>
                  <a:pt x="18625" y="55519"/>
                </a:lnTo>
                <a:lnTo>
                  <a:pt x="74501" y="55519"/>
                </a:lnTo>
                <a:lnTo>
                  <a:pt x="74501" y="74026"/>
                </a:lnTo>
                <a:lnTo>
                  <a:pt x="55875" y="92532"/>
                </a:lnTo>
                <a:lnTo>
                  <a:pt x="93126" y="92532"/>
                </a:lnTo>
                <a:lnTo>
                  <a:pt x="93126" y="18506"/>
                </a:lnTo>
                <a:lnTo>
                  <a:pt x="74501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311" y="3741732"/>
            <a:ext cx="111760" cy="111125"/>
          </a:xfrm>
          <a:custGeom>
            <a:avLst/>
            <a:gdLst/>
            <a:ahLst/>
            <a:cxnLst/>
            <a:rect l="l" t="t" r="r" b="b"/>
            <a:pathLst>
              <a:path w="111760" h="111125">
                <a:moveTo>
                  <a:pt x="74501" y="92532"/>
                </a:moveTo>
                <a:lnTo>
                  <a:pt x="55875" y="111039"/>
                </a:lnTo>
                <a:lnTo>
                  <a:pt x="37250" y="111039"/>
                </a:lnTo>
                <a:lnTo>
                  <a:pt x="18625" y="111039"/>
                </a:lnTo>
                <a:lnTo>
                  <a:pt x="18625" y="92532"/>
                </a:lnTo>
                <a:lnTo>
                  <a:pt x="0" y="92532"/>
                </a:lnTo>
                <a:lnTo>
                  <a:pt x="0" y="74026"/>
                </a:lnTo>
                <a:lnTo>
                  <a:pt x="0" y="55519"/>
                </a:lnTo>
                <a:lnTo>
                  <a:pt x="18625" y="55519"/>
                </a:lnTo>
                <a:lnTo>
                  <a:pt x="37250" y="37013"/>
                </a:lnTo>
                <a:lnTo>
                  <a:pt x="55875" y="37013"/>
                </a:lnTo>
                <a:lnTo>
                  <a:pt x="74501" y="37013"/>
                </a:lnTo>
                <a:lnTo>
                  <a:pt x="74501" y="18506"/>
                </a:lnTo>
                <a:lnTo>
                  <a:pt x="55875" y="18506"/>
                </a:lnTo>
                <a:lnTo>
                  <a:pt x="37250" y="18506"/>
                </a:lnTo>
                <a:lnTo>
                  <a:pt x="18625" y="18506"/>
                </a:lnTo>
                <a:lnTo>
                  <a:pt x="18625" y="0"/>
                </a:lnTo>
                <a:lnTo>
                  <a:pt x="37250" y="0"/>
                </a:lnTo>
                <a:lnTo>
                  <a:pt x="55875" y="0"/>
                </a:lnTo>
                <a:lnTo>
                  <a:pt x="74501" y="0"/>
                </a:lnTo>
                <a:lnTo>
                  <a:pt x="93126" y="18506"/>
                </a:lnTo>
                <a:lnTo>
                  <a:pt x="93126" y="37013"/>
                </a:lnTo>
                <a:lnTo>
                  <a:pt x="93126" y="55519"/>
                </a:lnTo>
                <a:lnTo>
                  <a:pt x="93126" y="74026"/>
                </a:lnTo>
                <a:lnTo>
                  <a:pt x="93126" y="92532"/>
                </a:lnTo>
                <a:lnTo>
                  <a:pt x="111751" y="92532"/>
                </a:lnTo>
                <a:lnTo>
                  <a:pt x="111751" y="111039"/>
                </a:lnTo>
                <a:lnTo>
                  <a:pt x="93126" y="111039"/>
                </a:lnTo>
                <a:lnTo>
                  <a:pt x="74501" y="92532"/>
                </a:lnTo>
                <a:close/>
              </a:path>
            </a:pathLst>
          </a:custGeom>
          <a:ln w="18565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66936" y="3797251"/>
            <a:ext cx="55880" cy="37465"/>
          </a:xfrm>
          <a:custGeom>
            <a:avLst/>
            <a:gdLst/>
            <a:ahLst/>
            <a:cxnLst/>
            <a:rect l="l" t="t" r="r" b="b"/>
            <a:pathLst>
              <a:path w="55880" h="37464">
                <a:moveTo>
                  <a:pt x="55875" y="18506"/>
                </a:moveTo>
                <a:lnTo>
                  <a:pt x="55875" y="0"/>
                </a:lnTo>
                <a:lnTo>
                  <a:pt x="18625" y="0"/>
                </a:lnTo>
                <a:lnTo>
                  <a:pt x="0" y="18506"/>
                </a:lnTo>
                <a:lnTo>
                  <a:pt x="0" y="37013"/>
                </a:lnTo>
                <a:lnTo>
                  <a:pt x="18625" y="37013"/>
                </a:lnTo>
                <a:lnTo>
                  <a:pt x="37250" y="37013"/>
                </a:lnTo>
                <a:lnTo>
                  <a:pt x="55875" y="18506"/>
                </a:lnTo>
                <a:close/>
              </a:path>
            </a:pathLst>
          </a:custGeom>
          <a:ln w="18542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41437" y="3741732"/>
            <a:ext cx="130810" cy="111125"/>
          </a:xfrm>
          <a:custGeom>
            <a:avLst/>
            <a:gdLst/>
            <a:ahLst/>
            <a:cxnLst/>
            <a:rect l="l" t="t" r="r" b="b"/>
            <a:pathLst>
              <a:path w="130810" h="111125">
                <a:moveTo>
                  <a:pt x="55875" y="55519"/>
                </a:moveTo>
                <a:lnTo>
                  <a:pt x="18625" y="55519"/>
                </a:lnTo>
                <a:lnTo>
                  <a:pt x="18625" y="92532"/>
                </a:lnTo>
                <a:lnTo>
                  <a:pt x="0" y="92532"/>
                </a:lnTo>
                <a:lnTo>
                  <a:pt x="0" y="111039"/>
                </a:lnTo>
                <a:lnTo>
                  <a:pt x="18625" y="111039"/>
                </a:lnTo>
                <a:lnTo>
                  <a:pt x="37250" y="92532"/>
                </a:lnTo>
                <a:lnTo>
                  <a:pt x="37250" y="74026"/>
                </a:lnTo>
                <a:lnTo>
                  <a:pt x="55875" y="55519"/>
                </a:lnTo>
                <a:close/>
              </a:path>
              <a:path w="130810" h="111125">
                <a:moveTo>
                  <a:pt x="74501" y="55519"/>
                </a:moveTo>
                <a:lnTo>
                  <a:pt x="55875" y="55519"/>
                </a:lnTo>
                <a:lnTo>
                  <a:pt x="55875" y="111039"/>
                </a:lnTo>
                <a:lnTo>
                  <a:pt x="74501" y="111039"/>
                </a:lnTo>
                <a:lnTo>
                  <a:pt x="74501" y="55519"/>
                </a:lnTo>
                <a:close/>
              </a:path>
              <a:path w="130810" h="111125">
                <a:moveTo>
                  <a:pt x="130376" y="92532"/>
                </a:moveTo>
                <a:lnTo>
                  <a:pt x="111751" y="92532"/>
                </a:lnTo>
                <a:lnTo>
                  <a:pt x="111751" y="111039"/>
                </a:lnTo>
                <a:lnTo>
                  <a:pt x="130376" y="111039"/>
                </a:lnTo>
                <a:lnTo>
                  <a:pt x="130376" y="92532"/>
                </a:lnTo>
                <a:close/>
              </a:path>
              <a:path w="130810" h="111125">
                <a:moveTo>
                  <a:pt x="111751" y="55519"/>
                </a:moveTo>
                <a:lnTo>
                  <a:pt x="93126" y="55519"/>
                </a:lnTo>
                <a:lnTo>
                  <a:pt x="93126" y="92532"/>
                </a:lnTo>
                <a:lnTo>
                  <a:pt x="111751" y="92532"/>
                </a:lnTo>
                <a:lnTo>
                  <a:pt x="111751" y="55519"/>
                </a:lnTo>
                <a:close/>
              </a:path>
              <a:path w="130810" h="111125">
                <a:moveTo>
                  <a:pt x="93126" y="37013"/>
                </a:moveTo>
                <a:lnTo>
                  <a:pt x="37250" y="37013"/>
                </a:lnTo>
                <a:lnTo>
                  <a:pt x="37250" y="55519"/>
                </a:lnTo>
                <a:lnTo>
                  <a:pt x="93126" y="55519"/>
                </a:lnTo>
                <a:lnTo>
                  <a:pt x="93126" y="37013"/>
                </a:lnTo>
                <a:close/>
              </a:path>
              <a:path w="130810" h="111125">
                <a:moveTo>
                  <a:pt x="37250" y="0"/>
                </a:moveTo>
                <a:lnTo>
                  <a:pt x="0" y="0"/>
                </a:lnTo>
                <a:lnTo>
                  <a:pt x="0" y="18506"/>
                </a:lnTo>
                <a:lnTo>
                  <a:pt x="18625" y="18506"/>
                </a:lnTo>
                <a:lnTo>
                  <a:pt x="18625" y="37013"/>
                </a:lnTo>
                <a:lnTo>
                  <a:pt x="37250" y="37013"/>
                </a:lnTo>
                <a:lnTo>
                  <a:pt x="37250" y="0"/>
                </a:lnTo>
                <a:close/>
              </a:path>
              <a:path w="130810" h="111125">
                <a:moveTo>
                  <a:pt x="74501" y="0"/>
                </a:moveTo>
                <a:lnTo>
                  <a:pt x="55875" y="0"/>
                </a:lnTo>
                <a:lnTo>
                  <a:pt x="55875" y="37013"/>
                </a:lnTo>
                <a:lnTo>
                  <a:pt x="74501" y="37013"/>
                </a:lnTo>
                <a:lnTo>
                  <a:pt x="74501" y="0"/>
                </a:lnTo>
                <a:close/>
              </a:path>
              <a:path w="130810" h="111125">
                <a:moveTo>
                  <a:pt x="130376" y="0"/>
                </a:moveTo>
                <a:lnTo>
                  <a:pt x="111751" y="0"/>
                </a:lnTo>
                <a:lnTo>
                  <a:pt x="93126" y="18506"/>
                </a:lnTo>
                <a:lnTo>
                  <a:pt x="93126" y="37013"/>
                </a:lnTo>
                <a:lnTo>
                  <a:pt x="111751" y="37013"/>
                </a:lnTo>
                <a:lnTo>
                  <a:pt x="111751" y="18506"/>
                </a:lnTo>
                <a:lnTo>
                  <a:pt x="130376" y="18506"/>
                </a:lnTo>
                <a:lnTo>
                  <a:pt x="130376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41437" y="3741732"/>
            <a:ext cx="130810" cy="111125"/>
          </a:xfrm>
          <a:custGeom>
            <a:avLst/>
            <a:gdLst/>
            <a:ahLst/>
            <a:cxnLst/>
            <a:rect l="l" t="t" r="r" b="b"/>
            <a:pathLst>
              <a:path w="130810" h="111125">
                <a:moveTo>
                  <a:pt x="55875" y="0"/>
                </a:moveTo>
                <a:lnTo>
                  <a:pt x="74501" y="0"/>
                </a:lnTo>
                <a:lnTo>
                  <a:pt x="74501" y="37013"/>
                </a:lnTo>
                <a:lnTo>
                  <a:pt x="93126" y="37013"/>
                </a:lnTo>
                <a:lnTo>
                  <a:pt x="93126" y="18506"/>
                </a:lnTo>
                <a:lnTo>
                  <a:pt x="111751" y="0"/>
                </a:lnTo>
                <a:lnTo>
                  <a:pt x="130376" y="0"/>
                </a:lnTo>
                <a:lnTo>
                  <a:pt x="130376" y="18506"/>
                </a:lnTo>
                <a:lnTo>
                  <a:pt x="111751" y="18506"/>
                </a:lnTo>
                <a:lnTo>
                  <a:pt x="111751" y="37013"/>
                </a:lnTo>
                <a:lnTo>
                  <a:pt x="93126" y="37013"/>
                </a:lnTo>
                <a:lnTo>
                  <a:pt x="93126" y="55519"/>
                </a:lnTo>
                <a:lnTo>
                  <a:pt x="111751" y="55519"/>
                </a:lnTo>
                <a:lnTo>
                  <a:pt x="111751" y="74026"/>
                </a:lnTo>
                <a:lnTo>
                  <a:pt x="111751" y="92532"/>
                </a:lnTo>
                <a:lnTo>
                  <a:pt x="130376" y="92532"/>
                </a:lnTo>
                <a:lnTo>
                  <a:pt x="130376" y="111039"/>
                </a:lnTo>
                <a:lnTo>
                  <a:pt x="111751" y="111039"/>
                </a:lnTo>
                <a:lnTo>
                  <a:pt x="111751" y="92532"/>
                </a:lnTo>
                <a:lnTo>
                  <a:pt x="93126" y="92532"/>
                </a:lnTo>
                <a:lnTo>
                  <a:pt x="93126" y="74026"/>
                </a:lnTo>
                <a:lnTo>
                  <a:pt x="93126" y="55519"/>
                </a:lnTo>
                <a:lnTo>
                  <a:pt x="74501" y="55519"/>
                </a:lnTo>
                <a:lnTo>
                  <a:pt x="74501" y="111039"/>
                </a:lnTo>
                <a:lnTo>
                  <a:pt x="55875" y="111039"/>
                </a:lnTo>
                <a:lnTo>
                  <a:pt x="55875" y="55519"/>
                </a:lnTo>
                <a:lnTo>
                  <a:pt x="37250" y="74026"/>
                </a:lnTo>
                <a:lnTo>
                  <a:pt x="37250" y="92532"/>
                </a:lnTo>
                <a:lnTo>
                  <a:pt x="18625" y="111039"/>
                </a:lnTo>
                <a:lnTo>
                  <a:pt x="0" y="111039"/>
                </a:lnTo>
                <a:lnTo>
                  <a:pt x="0" y="92532"/>
                </a:lnTo>
                <a:lnTo>
                  <a:pt x="18625" y="92532"/>
                </a:lnTo>
                <a:lnTo>
                  <a:pt x="18625" y="74026"/>
                </a:lnTo>
                <a:lnTo>
                  <a:pt x="18625" y="55519"/>
                </a:lnTo>
                <a:lnTo>
                  <a:pt x="37250" y="55519"/>
                </a:lnTo>
                <a:lnTo>
                  <a:pt x="37250" y="37013"/>
                </a:lnTo>
                <a:lnTo>
                  <a:pt x="18625" y="37013"/>
                </a:lnTo>
                <a:lnTo>
                  <a:pt x="18625" y="18506"/>
                </a:lnTo>
                <a:lnTo>
                  <a:pt x="0" y="18506"/>
                </a:lnTo>
                <a:lnTo>
                  <a:pt x="0" y="0"/>
                </a:lnTo>
                <a:lnTo>
                  <a:pt x="18625" y="0"/>
                </a:lnTo>
                <a:lnTo>
                  <a:pt x="37250" y="0"/>
                </a:lnTo>
                <a:lnTo>
                  <a:pt x="37250" y="18506"/>
                </a:lnTo>
                <a:lnTo>
                  <a:pt x="37250" y="37013"/>
                </a:lnTo>
                <a:lnTo>
                  <a:pt x="55875" y="37013"/>
                </a:lnTo>
                <a:lnTo>
                  <a:pt x="55875" y="0"/>
                </a:lnTo>
                <a:close/>
              </a:path>
            </a:pathLst>
          </a:custGeom>
          <a:ln w="18556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90439" y="3741732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4" h="111125">
                <a:moveTo>
                  <a:pt x="74501" y="18506"/>
                </a:moveTo>
                <a:lnTo>
                  <a:pt x="74501" y="37013"/>
                </a:lnTo>
                <a:lnTo>
                  <a:pt x="0" y="37013"/>
                </a:lnTo>
                <a:lnTo>
                  <a:pt x="0" y="74026"/>
                </a:lnTo>
                <a:lnTo>
                  <a:pt x="37250" y="111039"/>
                </a:lnTo>
                <a:lnTo>
                  <a:pt x="93126" y="111039"/>
                </a:lnTo>
                <a:lnTo>
                  <a:pt x="93126" y="92532"/>
                </a:lnTo>
                <a:lnTo>
                  <a:pt x="55875" y="92532"/>
                </a:lnTo>
                <a:lnTo>
                  <a:pt x="18625" y="74026"/>
                </a:lnTo>
                <a:lnTo>
                  <a:pt x="18625" y="55519"/>
                </a:lnTo>
                <a:lnTo>
                  <a:pt x="93126" y="55519"/>
                </a:lnTo>
                <a:lnTo>
                  <a:pt x="93126" y="37013"/>
                </a:lnTo>
                <a:lnTo>
                  <a:pt x="18625" y="37013"/>
                </a:lnTo>
                <a:lnTo>
                  <a:pt x="18625" y="18506"/>
                </a:lnTo>
                <a:lnTo>
                  <a:pt x="74501" y="18506"/>
                </a:lnTo>
                <a:close/>
              </a:path>
              <a:path w="93344" h="111125">
                <a:moveTo>
                  <a:pt x="74501" y="0"/>
                </a:moveTo>
                <a:lnTo>
                  <a:pt x="37250" y="0"/>
                </a:lnTo>
                <a:lnTo>
                  <a:pt x="18625" y="18506"/>
                </a:lnTo>
                <a:lnTo>
                  <a:pt x="74501" y="18506"/>
                </a:lnTo>
                <a:lnTo>
                  <a:pt x="74501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090439" y="3741732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4" h="111125">
                <a:moveTo>
                  <a:pt x="93126" y="111039"/>
                </a:moveTo>
                <a:lnTo>
                  <a:pt x="74501" y="111039"/>
                </a:lnTo>
                <a:lnTo>
                  <a:pt x="55875" y="111039"/>
                </a:lnTo>
                <a:lnTo>
                  <a:pt x="37250" y="111039"/>
                </a:lnTo>
                <a:lnTo>
                  <a:pt x="18625" y="92532"/>
                </a:lnTo>
                <a:lnTo>
                  <a:pt x="0" y="74026"/>
                </a:lnTo>
                <a:lnTo>
                  <a:pt x="0" y="55519"/>
                </a:lnTo>
                <a:lnTo>
                  <a:pt x="0" y="37013"/>
                </a:lnTo>
                <a:lnTo>
                  <a:pt x="18625" y="18506"/>
                </a:lnTo>
                <a:lnTo>
                  <a:pt x="37250" y="0"/>
                </a:lnTo>
                <a:lnTo>
                  <a:pt x="55875" y="0"/>
                </a:lnTo>
                <a:lnTo>
                  <a:pt x="74501" y="0"/>
                </a:lnTo>
                <a:lnTo>
                  <a:pt x="74501" y="18506"/>
                </a:lnTo>
                <a:lnTo>
                  <a:pt x="93126" y="37013"/>
                </a:lnTo>
                <a:lnTo>
                  <a:pt x="93126" y="55519"/>
                </a:lnTo>
                <a:lnTo>
                  <a:pt x="18625" y="55519"/>
                </a:lnTo>
                <a:lnTo>
                  <a:pt x="18625" y="74026"/>
                </a:lnTo>
                <a:lnTo>
                  <a:pt x="55875" y="92532"/>
                </a:lnTo>
                <a:lnTo>
                  <a:pt x="74501" y="92532"/>
                </a:lnTo>
                <a:lnTo>
                  <a:pt x="93126" y="92532"/>
                </a:lnTo>
                <a:lnTo>
                  <a:pt x="93126" y="111039"/>
                </a:lnTo>
                <a:close/>
              </a:path>
            </a:pathLst>
          </a:custGeom>
          <a:ln w="18576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109065" y="3760238"/>
            <a:ext cx="55880" cy="19050"/>
          </a:xfrm>
          <a:custGeom>
            <a:avLst/>
            <a:gdLst/>
            <a:ahLst/>
            <a:cxnLst/>
            <a:rect l="l" t="t" r="r" b="b"/>
            <a:pathLst>
              <a:path w="55880" h="19050">
                <a:moveTo>
                  <a:pt x="0" y="18506"/>
                </a:moveTo>
                <a:lnTo>
                  <a:pt x="55875" y="18506"/>
                </a:lnTo>
                <a:lnTo>
                  <a:pt x="55875" y="0"/>
                </a:lnTo>
                <a:lnTo>
                  <a:pt x="37250" y="0"/>
                </a:lnTo>
                <a:lnTo>
                  <a:pt x="18625" y="0"/>
                </a:lnTo>
                <a:lnTo>
                  <a:pt x="0" y="0"/>
                </a:lnTo>
                <a:lnTo>
                  <a:pt x="0" y="18506"/>
                </a:lnTo>
                <a:close/>
              </a:path>
            </a:pathLst>
          </a:custGeom>
          <a:ln w="18518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02191" y="3741732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4" h="111125">
                <a:moveTo>
                  <a:pt x="18625" y="0"/>
                </a:moveTo>
                <a:lnTo>
                  <a:pt x="0" y="0"/>
                </a:lnTo>
                <a:lnTo>
                  <a:pt x="0" y="111039"/>
                </a:lnTo>
                <a:lnTo>
                  <a:pt x="18625" y="111039"/>
                </a:lnTo>
                <a:lnTo>
                  <a:pt x="18625" y="55519"/>
                </a:lnTo>
                <a:lnTo>
                  <a:pt x="93126" y="55519"/>
                </a:lnTo>
                <a:lnTo>
                  <a:pt x="93126" y="37013"/>
                </a:lnTo>
                <a:lnTo>
                  <a:pt x="18625" y="37013"/>
                </a:lnTo>
                <a:lnTo>
                  <a:pt x="18625" y="0"/>
                </a:lnTo>
                <a:close/>
              </a:path>
              <a:path w="93344" h="111125">
                <a:moveTo>
                  <a:pt x="93126" y="55519"/>
                </a:moveTo>
                <a:lnTo>
                  <a:pt x="74501" y="55519"/>
                </a:lnTo>
                <a:lnTo>
                  <a:pt x="74501" y="111039"/>
                </a:lnTo>
                <a:lnTo>
                  <a:pt x="93126" y="111039"/>
                </a:lnTo>
                <a:lnTo>
                  <a:pt x="93126" y="55519"/>
                </a:lnTo>
                <a:close/>
              </a:path>
              <a:path w="93344" h="111125">
                <a:moveTo>
                  <a:pt x="93126" y="0"/>
                </a:moveTo>
                <a:lnTo>
                  <a:pt x="74501" y="0"/>
                </a:lnTo>
                <a:lnTo>
                  <a:pt x="74501" y="37013"/>
                </a:lnTo>
                <a:lnTo>
                  <a:pt x="93126" y="37013"/>
                </a:lnTo>
                <a:lnTo>
                  <a:pt x="93126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02191" y="3741732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4" h="111125">
                <a:moveTo>
                  <a:pt x="0" y="111039"/>
                </a:moveTo>
                <a:lnTo>
                  <a:pt x="0" y="0"/>
                </a:lnTo>
                <a:lnTo>
                  <a:pt x="18625" y="0"/>
                </a:lnTo>
                <a:lnTo>
                  <a:pt x="18625" y="37013"/>
                </a:lnTo>
                <a:lnTo>
                  <a:pt x="74501" y="37013"/>
                </a:lnTo>
                <a:lnTo>
                  <a:pt x="74501" y="0"/>
                </a:lnTo>
                <a:lnTo>
                  <a:pt x="93126" y="0"/>
                </a:lnTo>
                <a:lnTo>
                  <a:pt x="93126" y="111039"/>
                </a:lnTo>
                <a:lnTo>
                  <a:pt x="74501" y="111039"/>
                </a:lnTo>
                <a:lnTo>
                  <a:pt x="74501" y="55519"/>
                </a:lnTo>
                <a:lnTo>
                  <a:pt x="18625" y="55519"/>
                </a:lnTo>
                <a:lnTo>
                  <a:pt x="18625" y="111039"/>
                </a:lnTo>
                <a:lnTo>
                  <a:pt x="0" y="111039"/>
                </a:lnTo>
                <a:close/>
              </a:path>
            </a:pathLst>
          </a:custGeom>
          <a:ln w="18576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13943" y="3741732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4" h="111125">
                <a:moveTo>
                  <a:pt x="18625" y="0"/>
                </a:moveTo>
                <a:lnTo>
                  <a:pt x="0" y="0"/>
                </a:lnTo>
                <a:lnTo>
                  <a:pt x="0" y="111039"/>
                </a:lnTo>
                <a:lnTo>
                  <a:pt x="18625" y="111039"/>
                </a:lnTo>
                <a:lnTo>
                  <a:pt x="46563" y="74026"/>
                </a:lnTo>
                <a:lnTo>
                  <a:pt x="18625" y="74026"/>
                </a:lnTo>
                <a:lnTo>
                  <a:pt x="18625" y="0"/>
                </a:lnTo>
                <a:close/>
              </a:path>
              <a:path w="93344" h="111125">
                <a:moveTo>
                  <a:pt x="93126" y="37013"/>
                </a:moveTo>
                <a:lnTo>
                  <a:pt x="74501" y="37013"/>
                </a:lnTo>
                <a:lnTo>
                  <a:pt x="74501" y="111039"/>
                </a:lnTo>
                <a:lnTo>
                  <a:pt x="93126" y="111039"/>
                </a:lnTo>
                <a:lnTo>
                  <a:pt x="93126" y="37013"/>
                </a:lnTo>
                <a:close/>
              </a:path>
              <a:path w="93344" h="111125">
                <a:moveTo>
                  <a:pt x="93126" y="0"/>
                </a:moveTo>
                <a:lnTo>
                  <a:pt x="74501" y="0"/>
                </a:lnTo>
                <a:lnTo>
                  <a:pt x="18625" y="74026"/>
                </a:lnTo>
                <a:lnTo>
                  <a:pt x="46563" y="74026"/>
                </a:lnTo>
                <a:lnTo>
                  <a:pt x="74501" y="37013"/>
                </a:lnTo>
                <a:lnTo>
                  <a:pt x="93126" y="37013"/>
                </a:lnTo>
                <a:lnTo>
                  <a:pt x="93126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313943" y="3741732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4" h="111125">
                <a:moveTo>
                  <a:pt x="0" y="111039"/>
                </a:moveTo>
                <a:lnTo>
                  <a:pt x="0" y="0"/>
                </a:lnTo>
                <a:lnTo>
                  <a:pt x="18625" y="0"/>
                </a:lnTo>
                <a:lnTo>
                  <a:pt x="18625" y="74026"/>
                </a:lnTo>
                <a:lnTo>
                  <a:pt x="74501" y="0"/>
                </a:lnTo>
                <a:lnTo>
                  <a:pt x="93126" y="0"/>
                </a:lnTo>
                <a:lnTo>
                  <a:pt x="93126" y="111039"/>
                </a:lnTo>
                <a:lnTo>
                  <a:pt x="74501" y="111039"/>
                </a:lnTo>
                <a:lnTo>
                  <a:pt x="74501" y="37013"/>
                </a:lnTo>
                <a:lnTo>
                  <a:pt x="18625" y="111039"/>
                </a:lnTo>
                <a:lnTo>
                  <a:pt x="0" y="111039"/>
                </a:lnTo>
                <a:close/>
              </a:path>
            </a:pathLst>
          </a:custGeom>
          <a:ln w="18576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444319" y="3741732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4" h="111125">
                <a:moveTo>
                  <a:pt x="74501" y="18506"/>
                </a:moveTo>
                <a:lnTo>
                  <a:pt x="74501" y="37013"/>
                </a:lnTo>
                <a:lnTo>
                  <a:pt x="0" y="37013"/>
                </a:lnTo>
                <a:lnTo>
                  <a:pt x="0" y="74026"/>
                </a:lnTo>
                <a:lnTo>
                  <a:pt x="37250" y="111039"/>
                </a:lnTo>
                <a:lnTo>
                  <a:pt x="93126" y="111039"/>
                </a:lnTo>
                <a:lnTo>
                  <a:pt x="93126" y="92532"/>
                </a:lnTo>
                <a:lnTo>
                  <a:pt x="55875" y="92532"/>
                </a:lnTo>
                <a:lnTo>
                  <a:pt x="18625" y="74026"/>
                </a:lnTo>
                <a:lnTo>
                  <a:pt x="18625" y="55519"/>
                </a:lnTo>
                <a:lnTo>
                  <a:pt x="93126" y="55519"/>
                </a:lnTo>
                <a:lnTo>
                  <a:pt x="93126" y="37013"/>
                </a:lnTo>
                <a:lnTo>
                  <a:pt x="18625" y="37013"/>
                </a:lnTo>
                <a:lnTo>
                  <a:pt x="18625" y="18506"/>
                </a:lnTo>
                <a:lnTo>
                  <a:pt x="74501" y="18506"/>
                </a:lnTo>
                <a:close/>
              </a:path>
              <a:path w="93344" h="111125">
                <a:moveTo>
                  <a:pt x="74501" y="0"/>
                </a:moveTo>
                <a:lnTo>
                  <a:pt x="37250" y="0"/>
                </a:lnTo>
                <a:lnTo>
                  <a:pt x="18625" y="18506"/>
                </a:lnTo>
                <a:lnTo>
                  <a:pt x="74501" y="18506"/>
                </a:lnTo>
                <a:lnTo>
                  <a:pt x="74501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444319" y="3741732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4" h="111125">
                <a:moveTo>
                  <a:pt x="93126" y="111039"/>
                </a:moveTo>
                <a:lnTo>
                  <a:pt x="74501" y="111039"/>
                </a:lnTo>
                <a:lnTo>
                  <a:pt x="55875" y="111039"/>
                </a:lnTo>
                <a:lnTo>
                  <a:pt x="37250" y="111039"/>
                </a:lnTo>
                <a:lnTo>
                  <a:pt x="18625" y="92532"/>
                </a:lnTo>
                <a:lnTo>
                  <a:pt x="0" y="74026"/>
                </a:lnTo>
                <a:lnTo>
                  <a:pt x="0" y="55519"/>
                </a:lnTo>
                <a:lnTo>
                  <a:pt x="0" y="37013"/>
                </a:lnTo>
                <a:lnTo>
                  <a:pt x="18625" y="18506"/>
                </a:lnTo>
                <a:lnTo>
                  <a:pt x="37250" y="0"/>
                </a:lnTo>
                <a:lnTo>
                  <a:pt x="55875" y="0"/>
                </a:lnTo>
                <a:lnTo>
                  <a:pt x="74501" y="0"/>
                </a:lnTo>
                <a:lnTo>
                  <a:pt x="74501" y="18506"/>
                </a:lnTo>
                <a:lnTo>
                  <a:pt x="93126" y="37013"/>
                </a:lnTo>
                <a:lnTo>
                  <a:pt x="93126" y="55519"/>
                </a:lnTo>
                <a:lnTo>
                  <a:pt x="18625" y="55519"/>
                </a:lnTo>
                <a:lnTo>
                  <a:pt x="18625" y="74026"/>
                </a:lnTo>
                <a:lnTo>
                  <a:pt x="55875" y="92532"/>
                </a:lnTo>
                <a:lnTo>
                  <a:pt x="74501" y="92532"/>
                </a:lnTo>
                <a:lnTo>
                  <a:pt x="93126" y="92532"/>
                </a:lnTo>
                <a:lnTo>
                  <a:pt x="93126" y="111039"/>
                </a:lnTo>
                <a:close/>
              </a:path>
            </a:pathLst>
          </a:custGeom>
          <a:ln w="18576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462945" y="3760238"/>
            <a:ext cx="55880" cy="19050"/>
          </a:xfrm>
          <a:custGeom>
            <a:avLst/>
            <a:gdLst/>
            <a:ahLst/>
            <a:cxnLst/>
            <a:rect l="l" t="t" r="r" b="b"/>
            <a:pathLst>
              <a:path w="55880" h="19050">
                <a:moveTo>
                  <a:pt x="0" y="18506"/>
                </a:moveTo>
                <a:lnTo>
                  <a:pt x="55875" y="18506"/>
                </a:lnTo>
                <a:lnTo>
                  <a:pt x="55875" y="0"/>
                </a:lnTo>
                <a:lnTo>
                  <a:pt x="37250" y="0"/>
                </a:lnTo>
                <a:lnTo>
                  <a:pt x="18625" y="0"/>
                </a:lnTo>
                <a:lnTo>
                  <a:pt x="0" y="0"/>
                </a:lnTo>
                <a:lnTo>
                  <a:pt x="0" y="18506"/>
                </a:lnTo>
                <a:close/>
              </a:path>
            </a:pathLst>
          </a:custGeom>
          <a:ln w="18518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76468" y="3723225"/>
            <a:ext cx="111760" cy="129539"/>
          </a:xfrm>
          <a:custGeom>
            <a:avLst/>
            <a:gdLst/>
            <a:ahLst/>
            <a:cxnLst/>
            <a:rect l="l" t="t" r="r" b="b"/>
            <a:pathLst>
              <a:path w="111760" h="129539">
                <a:moveTo>
                  <a:pt x="74501" y="0"/>
                </a:moveTo>
                <a:lnTo>
                  <a:pt x="37250" y="0"/>
                </a:lnTo>
                <a:lnTo>
                  <a:pt x="0" y="37013"/>
                </a:lnTo>
                <a:lnTo>
                  <a:pt x="0" y="92532"/>
                </a:lnTo>
                <a:lnTo>
                  <a:pt x="37250" y="129546"/>
                </a:lnTo>
                <a:lnTo>
                  <a:pt x="74501" y="129546"/>
                </a:lnTo>
                <a:lnTo>
                  <a:pt x="93126" y="111039"/>
                </a:lnTo>
                <a:lnTo>
                  <a:pt x="37250" y="111039"/>
                </a:lnTo>
                <a:lnTo>
                  <a:pt x="18625" y="74026"/>
                </a:lnTo>
                <a:lnTo>
                  <a:pt x="18625" y="37013"/>
                </a:lnTo>
                <a:lnTo>
                  <a:pt x="37250" y="18506"/>
                </a:lnTo>
                <a:lnTo>
                  <a:pt x="93126" y="18506"/>
                </a:lnTo>
                <a:lnTo>
                  <a:pt x="74501" y="0"/>
                </a:lnTo>
                <a:close/>
              </a:path>
              <a:path w="111760" h="129539">
                <a:moveTo>
                  <a:pt x="93126" y="18506"/>
                </a:moveTo>
                <a:lnTo>
                  <a:pt x="74501" y="18506"/>
                </a:lnTo>
                <a:lnTo>
                  <a:pt x="93126" y="37013"/>
                </a:lnTo>
                <a:lnTo>
                  <a:pt x="93126" y="74026"/>
                </a:lnTo>
                <a:lnTo>
                  <a:pt x="74501" y="111039"/>
                </a:lnTo>
                <a:lnTo>
                  <a:pt x="93126" y="111039"/>
                </a:lnTo>
                <a:lnTo>
                  <a:pt x="111751" y="92532"/>
                </a:lnTo>
                <a:lnTo>
                  <a:pt x="111751" y="37013"/>
                </a:lnTo>
                <a:lnTo>
                  <a:pt x="93126" y="18506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76468" y="3723225"/>
            <a:ext cx="111760" cy="129539"/>
          </a:xfrm>
          <a:custGeom>
            <a:avLst/>
            <a:gdLst/>
            <a:ahLst/>
            <a:cxnLst/>
            <a:rect l="l" t="t" r="r" b="b"/>
            <a:pathLst>
              <a:path w="111760" h="129539">
                <a:moveTo>
                  <a:pt x="0" y="55519"/>
                </a:moveTo>
                <a:lnTo>
                  <a:pt x="0" y="37013"/>
                </a:lnTo>
                <a:lnTo>
                  <a:pt x="18625" y="18506"/>
                </a:lnTo>
                <a:lnTo>
                  <a:pt x="37250" y="0"/>
                </a:lnTo>
                <a:lnTo>
                  <a:pt x="55875" y="0"/>
                </a:lnTo>
                <a:lnTo>
                  <a:pt x="74501" y="0"/>
                </a:lnTo>
                <a:lnTo>
                  <a:pt x="93126" y="18506"/>
                </a:lnTo>
                <a:lnTo>
                  <a:pt x="111751" y="37013"/>
                </a:lnTo>
                <a:lnTo>
                  <a:pt x="111751" y="55519"/>
                </a:lnTo>
                <a:lnTo>
                  <a:pt x="111751" y="92532"/>
                </a:lnTo>
                <a:lnTo>
                  <a:pt x="93126" y="111039"/>
                </a:lnTo>
                <a:lnTo>
                  <a:pt x="74501" y="129546"/>
                </a:lnTo>
                <a:lnTo>
                  <a:pt x="55875" y="129546"/>
                </a:lnTo>
                <a:lnTo>
                  <a:pt x="37250" y="129546"/>
                </a:lnTo>
                <a:lnTo>
                  <a:pt x="18625" y="111039"/>
                </a:lnTo>
                <a:lnTo>
                  <a:pt x="0" y="92532"/>
                </a:lnTo>
                <a:lnTo>
                  <a:pt x="0" y="55519"/>
                </a:lnTo>
                <a:close/>
              </a:path>
            </a:pathLst>
          </a:custGeom>
          <a:ln w="18574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95093" y="3741732"/>
            <a:ext cx="74930" cy="92710"/>
          </a:xfrm>
          <a:custGeom>
            <a:avLst/>
            <a:gdLst/>
            <a:ahLst/>
            <a:cxnLst/>
            <a:rect l="l" t="t" r="r" b="b"/>
            <a:pathLst>
              <a:path w="74929" h="92710">
                <a:moveTo>
                  <a:pt x="0" y="37013"/>
                </a:moveTo>
                <a:lnTo>
                  <a:pt x="0" y="55519"/>
                </a:lnTo>
                <a:lnTo>
                  <a:pt x="18625" y="92532"/>
                </a:lnTo>
                <a:lnTo>
                  <a:pt x="37250" y="92532"/>
                </a:lnTo>
                <a:lnTo>
                  <a:pt x="55875" y="92532"/>
                </a:lnTo>
                <a:lnTo>
                  <a:pt x="74501" y="55519"/>
                </a:lnTo>
                <a:lnTo>
                  <a:pt x="74501" y="37013"/>
                </a:lnTo>
                <a:lnTo>
                  <a:pt x="74501" y="18506"/>
                </a:lnTo>
                <a:lnTo>
                  <a:pt x="55875" y="0"/>
                </a:lnTo>
                <a:lnTo>
                  <a:pt x="37250" y="0"/>
                </a:lnTo>
                <a:lnTo>
                  <a:pt x="18625" y="0"/>
                </a:lnTo>
                <a:lnTo>
                  <a:pt x="0" y="18506"/>
                </a:lnTo>
                <a:lnTo>
                  <a:pt x="0" y="37013"/>
                </a:lnTo>
                <a:close/>
              </a:path>
            </a:pathLst>
          </a:custGeom>
          <a:ln w="18578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306845" y="3741732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5" h="111125">
                <a:moveTo>
                  <a:pt x="93126" y="0"/>
                </a:moveTo>
                <a:lnTo>
                  <a:pt x="0" y="0"/>
                </a:lnTo>
                <a:lnTo>
                  <a:pt x="0" y="111039"/>
                </a:lnTo>
                <a:lnTo>
                  <a:pt x="18625" y="111039"/>
                </a:lnTo>
                <a:lnTo>
                  <a:pt x="18625" y="18506"/>
                </a:lnTo>
                <a:lnTo>
                  <a:pt x="93126" y="18506"/>
                </a:lnTo>
                <a:lnTo>
                  <a:pt x="93126" y="0"/>
                </a:lnTo>
                <a:close/>
              </a:path>
              <a:path w="93345" h="111125">
                <a:moveTo>
                  <a:pt x="93126" y="18506"/>
                </a:moveTo>
                <a:lnTo>
                  <a:pt x="74501" y="18506"/>
                </a:lnTo>
                <a:lnTo>
                  <a:pt x="74501" y="111039"/>
                </a:lnTo>
                <a:lnTo>
                  <a:pt x="93126" y="111039"/>
                </a:lnTo>
                <a:lnTo>
                  <a:pt x="93126" y="18506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306845" y="3741732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5" h="111125">
                <a:moveTo>
                  <a:pt x="0" y="111039"/>
                </a:moveTo>
                <a:lnTo>
                  <a:pt x="0" y="0"/>
                </a:lnTo>
                <a:lnTo>
                  <a:pt x="93126" y="0"/>
                </a:lnTo>
                <a:lnTo>
                  <a:pt x="93126" y="111039"/>
                </a:lnTo>
                <a:lnTo>
                  <a:pt x="74501" y="111039"/>
                </a:lnTo>
                <a:lnTo>
                  <a:pt x="74501" y="18506"/>
                </a:lnTo>
                <a:lnTo>
                  <a:pt x="18625" y="18506"/>
                </a:lnTo>
                <a:lnTo>
                  <a:pt x="18625" y="111039"/>
                </a:lnTo>
                <a:lnTo>
                  <a:pt x="0" y="111039"/>
                </a:lnTo>
                <a:close/>
              </a:path>
            </a:pathLst>
          </a:custGeom>
          <a:ln w="18576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437222" y="3741732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5" h="111125">
                <a:moveTo>
                  <a:pt x="74501" y="18506"/>
                </a:moveTo>
                <a:lnTo>
                  <a:pt x="74501" y="37013"/>
                </a:lnTo>
                <a:lnTo>
                  <a:pt x="0" y="37013"/>
                </a:lnTo>
                <a:lnTo>
                  <a:pt x="0" y="74026"/>
                </a:lnTo>
                <a:lnTo>
                  <a:pt x="37250" y="111039"/>
                </a:lnTo>
                <a:lnTo>
                  <a:pt x="93126" y="111039"/>
                </a:lnTo>
                <a:lnTo>
                  <a:pt x="93126" y="92532"/>
                </a:lnTo>
                <a:lnTo>
                  <a:pt x="55875" y="92532"/>
                </a:lnTo>
                <a:lnTo>
                  <a:pt x="18625" y="74026"/>
                </a:lnTo>
                <a:lnTo>
                  <a:pt x="18625" y="55519"/>
                </a:lnTo>
                <a:lnTo>
                  <a:pt x="93126" y="55519"/>
                </a:lnTo>
                <a:lnTo>
                  <a:pt x="93126" y="37013"/>
                </a:lnTo>
                <a:lnTo>
                  <a:pt x="18625" y="37013"/>
                </a:lnTo>
                <a:lnTo>
                  <a:pt x="18625" y="18506"/>
                </a:lnTo>
                <a:lnTo>
                  <a:pt x="74501" y="18506"/>
                </a:lnTo>
                <a:close/>
              </a:path>
              <a:path w="93345" h="111125">
                <a:moveTo>
                  <a:pt x="74501" y="0"/>
                </a:moveTo>
                <a:lnTo>
                  <a:pt x="37250" y="0"/>
                </a:lnTo>
                <a:lnTo>
                  <a:pt x="18625" y="18506"/>
                </a:lnTo>
                <a:lnTo>
                  <a:pt x="74501" y="18506"/>
                </a:lnTo>
                <a:lnTo>
                  <a:pt x="74501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37222" y="3741732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5" h="111125">
                <a:moveTo>
                  <a:pt x="93126" y="111039"/>
                </a:moveTo>
                <a:lnTo>
                  <a:pt x="74501" y="111039"/>
                </a:lnTo>
                <a:lnTo>
                  <a:pt x="55875" y="111039"/>
                </a:lnTo>
                <a:lnTo>
                  <a:pt x="37250" y="111039"/>
                </a:lnTo>
                <a:lnTo>
                  <a:pt x="18625" y="92532"/>
                </a:lnTo>
                <a:lnTo>
                  <a:pt x="0" y="74026"/>
                </a:lnTo>
                <a:lnTo>
                  <a:pt x="0" y="55519"/>
                </a:lnTo>
                <a:lnTo>
                  <a:pt x="0" y="37013"/>
                </a:lnTo>
                <a:lnTo>
                  <a:pt x="18625" y="18506"/>
                </a:lnTo>
                <a:lnTo>
                  <a:pt x="37250" y="0"/>
                </a:lnTo>
                <a:lnTo>
                  <a:pt x="55875" y="0"/>
                </a:lnTo>
                <a:lnTo>
                  <a:pt x="74501" y="0"/>
                </a:lnTo>
                <a:lnTo>
                  <a:pt x="74501" y="18506"/>
                </a:lnTo>
                <a:lnTo>
                  <a:pt x="93126" y="37013"/>
                </a:lnTo>
                <a:lnTo>
                  <a:pt x="93126" y="55519"/>
                </a:lnTo>
                <a:lnTo>
                  <a:pt x="18625" y="55519"/>
                </a:lnTo>
                <a:lnTo>
                  <a:pt x="18625" y="74026"/>
                </a:lnTo>
                <a:lnTo>
                  <a:pt x="55875" y="92532"/>
                </a:lnTo>
                <a:lnTo>
                  <a:pt x="74501" y="92532"/>
                </a:lnTo>
                <a:lnTo>
                  <a:pt x="93126" y="92532"/>
                </a:lnTo>
                <a:lnTo>
                  <a:pt x="93126" y="111039"/>
                </a:lnTo>
                <a:close/>
              </a:path>
            </a:pathLst>
          </a:custGeom>
          <a:ln w="18576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55847" y="3760238"/>
            <a:ext cx="55880" cy="19050"/>
          </a:xfrm>
          <a:custGeom>
            <a:avLst/>
            <a:gdLst/>
            <a:ahLst/>
            <a:cxnLst/>
            <a:rect l="l" t="t" r="r" b="b"/>
            <a:pathLst>
              <a:path w="55879" h="19050">
                <a:moveTo>
                  <a:pt x="0" y="18506"/>
                </a:moveTo>
                <a:lnTo>
                  <a:pt x="55875" y="18506"/>
                </a:lnTo>
                <a:lnTo>
                  <a:pt x="55875" y="0"/>
                </a:lnTo>
                <a:lnTo>
                  <a:pt x="37250" y="0"/>
                </a:lnTo>
                <a:lnTo>
                  <a:pt x="18625" y="0"/>
                </a:lnTo>
                <a:lnTo>
                  <a:pt x="0" y="0"/>
                </a:lnTo>
                <a:lnTo>
                  <a:pt x="0" y="18506"/>
                </a:lnTo>
                <a:close/>
              </a:path>
            </a:pathLst>
          </a:custGeom>
          <a:ln w="18518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548973" y="3741732"/>
            <a:ext cx="93345" cy="148590"/>
          </a:xfrm>
          <a:custGeom>
            <a:avLst/>
            <a:gdLst/>
            <a:ahLst/>
            <a:cxnLst/>
            <a:rect l="l" t="t" r="r" b="b"/>
            <a:pathLst>
              <a:path w="93345" h="148589">
                <a:moveTo>
                  <a:pt x="18625" y="0"/>
                </a:moveTo>
                <a:lnTo>
                  <a:pt x="0" y="0"/>
                </a:lnTo>
                <a:lnTo>
                  <a:pt x="0" y="148052"/>
                </a:lnTo>
                <a:lnTo>
                  <a:pt x="18625" y="148052"/>
                </a:lnTo>
                <a:lnTo>
                  <a:pt x="18625" y="92532"/>
                </a:lnTo>
                <a:lnTo>
                  <a:pt x="37250" y="92532"/>
                </a:lnTo>
                <a:lnTo>
                  <a:pt x="18625" y="74026"/>
                </a:lnTo>
                <a:lnTo>
                  <a:pt x="18625" y="37013"/>
                </a:lnTo>
                <a:lnTo>
                  <a:pt x="37250" y="18506"/>
                </a:lnTo>
                <a:lnTo>
                  <a:pt x="18625" y="18506"/>
                </a:lnTo>
                <a:lnTo>
                  <a:pt x="18625" y="0"/>
                </a:lnTo>
                <a:close/>
              </a:path>
              <a:path w="93345" h="148589">
                <a:moveTo>
                  <a:pt x="74501" y="0"/>
                </a:moveTo>
                <a:lnTo>
                  <a:pt x="37250" y="0"/>
                </a:lnTo>
                <a:lnTo>
                  <a:pt x="18625" y="18506"/>
                </a:lnTo>
                <a:lnTo>
                  <a:pt x="55875" y="18506"/>
                </a:lnTo>
                <a:lnTo>
                  <a:pt x="74501" y="37013"/>
                </a:lnTo>
                <a:lnTo>
                  <a:pt x="74501" y="74026"/>
                </a:lnTo>
                <a:lnTo>
                  <a:pt x="55875" y="92532"/>
                </a:lnTo>
                <a:lnTo>
                  <a:pt x="18625" y="92532"/>
                </a:lnTo>
                <a:lnTo>
                  <a:pt x="37250" y="111039"/>
                </a:lnTo>
                <a:lnTo>
                  <a:pt x="74501" y="111039"/>
                </a:lnTo>
                <a:lnTo>
                  <a:pt x="74501" y="92532"/>
                </a:lnTo>
                <a:lnTo>
                  <a:pt x="93126" y="74026"/>
                </a:lnTo>
                <a:lnTo>
                  <a:pt x="93126" y="37013"/>
                </a:lnTo>
                <a:lnTo>
                  <a:pt x="74501" y="18506"/>
                </a:lnTo>
                <a:lnTo>
                  <a:pt x="74501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48973" y="3741732"/>
            <a:ext cx="93345" cy="148590"/>
          </a:xfrm>
          <a:custGeom>
            <a:avLst/>
            <a:gdLst/>
            <a:ahLst/>
            <a:cxnLst/>
            <a:rect l="l" t="t" r="r" b="b"/>
            <a:pathLst>
              <a:path w="93345" h="148589">
                <a:moveTo>
                  <a:pt x="0" y="148052"/>
                </a:moveTo>
                <a:lnTo>
                  <a:pt x="0" y="0"/>
                </a:lnTo>
                <a:lnTo>
                  <a:pt x="18625" y="0"/>
                </a:lnTo>
                <a:lnTo>
                  <a:pt x="18625" y="18506"/>
                </a:lnTo>
                <a:lnTo>
                  <a:pt x="37250" y="0"/>
                </a:lnTo>
                <a:lnTo>
                  <a:pt x="55875" y="0"/>
                </a:lnTo>
                <a:lnTo>
                  <a:pt x="74501" y="0"/>
                </a:lnTo>
                <a:lnTo>
                  <a:pt x="74501" y="18506"/>
                </a:lnTo>
                <a:lnTo>
                  <a:pt x="93126" y="37013"/>
                </a:lnTo>
                <a:lnTo>
                  <a:pt x="93126" y="55519"/>
                </a:lnTo>
                <a:lnTo>
                  <a:pt x="93126" y="74026"/>
                </a:lnTo>
                <a:lnTo>
                  <a:pt x="74501" y="92532"/>
                </a:lnTo>
                <a:lnTo>
                  <a:pt x="74501" y="111039"/>
                </a:lnTo>
                <a:lnTo>
                  <a:pt x="55875" y="111039"/>
                </a:lnTo>
                <a:lnTo>
                  <a:pt x="37250" y="111039"/>
                </a:lnTo>
                <a:lnTo>
                  <a:pt x="18625" y="92532"/>
                </a:lnTo>
                <a:lnTo>
                  <a:pt x="18625" y="148052"/>
                </a:lnTo>
                <a:lnTo>
                  <a:pt x="0" y="148052"/>
                </a:lnTo>
                <a:close/>
              </a:path>
            </a:pathLst>
          </a:custGeom>
          <a:ln w="18591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67599" y="3760238"/>
            <a:ext cx="55880" cy="74295"/>
          </a:xfrm>
          <a:custGeom>
            <a:avLst/>
            <a:gdLst/>
            <a:ahLst/>
            <a:cxnLst/>
            <a:rect l="l" t="t" r="r" b="b"/>
            <a:pathLst>
              <a:path w="55879" h="74295">
                <a:moveTo>
                  <a:pt x="0" y="55519"/>
                </a:moveTo>
                <a:lnTo>
                  <a:pt x="18625" y="74026"/>
                </a:lnTo>
                <a:lnTo>
                  <a:pt x="37250" y="74026"/>
                </a:lnTo>
                <a:lnTo>
                  <a:pt x="55875" y="55519"/>
                </a:lnTo>
                <a:lnTo>
                  <a:pt x="55875" y="37013"/>
                </a:lnTo>
                <a:lnTo>
                  <a:pt x="55875" y="18506"/>
                </a:lnTo>
                <a:lnTo>
                  <a:pt x="37250" y="0"/>
                </a:lnTo>
                <a:lnTo>
                  <a:pt x="18625" y="0"/>
                </a:lnTo>
                <a:lnTo>
                  <a:pt x="0" y="18506"/>
                </a:lnTo>
                <a:lnTo>
                  <a:pt x="0" y="55519"/>
                </a:lnTo>
                <a:close/>
              </a:path>
            </a:pathLst>
          </a:custGeom>
          <a:ln w="18582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679350" y="3741732"/>
            <a:ext cx="111760" cy="111125"/>
          </a:xfrm>
          <a:custGeom>
            <a:avLst/>
            <a:gdLst/>
            <a:ahLst/>
            <a:cxnLst/>
            <a:rect l="l" t="t" r="r" b="b"/>
            <a:pathLst>
              <a:path w="111760" h="111125">
                <a:moveTo>
                  <a:pt x="74501" y="92532"/>
                </a:moveTo>
                <a:lnTo>
                  <a:pt x="18625" y="92532"/>
                </a:lnTo>
                <a:lnTo>
                  <a:pt x="18625" y="111039"/>
                </a:lnTo>
                <a:lnTo>
                  <a:pt x="55875" y="111039"/>
                </a:lnTo>
                <a:lnTo>
                  <a:pt x="74501" y="92532"/>
                </a:lnTo>
                <a:close/>
              </a:path>
              <a:path w="111760" h="111125">
                <a:moveTo>
                  <a:pt x="111751" y="92532"/>
                </a:moveTo>
                <a:lnTo>
                  <a:pt x="74501" y="92532"/>
                </a:lnTo>
                <a:lnTo>
                  <a:pt x="93126" y="111039"/>
                </a:lnTo>
                <a:lnTo>
                  <a:pt x="111751" y="111039"/>
                </a:lnTo>
                <a:lnTo>
                  <a:pt x="111751" y="92532"/>
                </a:lnTo>
                <a:close/>
              </a:path>
              <a:path w="111760" h="111125">
                <a:moveTo>
                  <a:pt x="37250" y="55519"/>
                </a:moveTo>
                <a:lnTo>
                  <a:pt x="0" y="55519"/>
                </a:lnTo>
                <a:lnTo>
                  <a:pt x="0" y="92532"/>
                </a:lnTo>
                <a:lnTo>
                  <a:pt x="18625" y="92532"/>
                </a:lnTo>
                <a:lnTo>
                  <a:pt x="18625" y="74026"/>
                </a:lnTo>
                <a:lnTo>
                  <a:pt x="37250" y="55519"/>
                </a:lnTo>
                <a:close/>
              </a:path>
              <a:path w="111760" h="111125">
                <a:moveTo>
                  <a:pt x="74501" y="0"/>
                </a:moveTo>
                <a:lnTo>
                  <a:pt x="18625" y="0"/>
                </a:lnTo>
                <a:lnTo>
                  <a:pt x="18625" y="18506"/>
                </a:lnTo>
                <a:lnTo>
                  <a:pt x="74501" y="18506"/>
                </a:lnTo>
                <a:lnTo>
                  <a:pt x="74501" y="37013"/>
                </a:lnTo>
                <a:lnTo>
                  <a:pt x="37250" y="37013"/>
                </a:lnTo>
                <a:lnTo>
                  <a:pt x="18625" y="55519"/>
                </a:lnTo>
                <a:lnTo>
                  <a:pt x="74501" y="55519"/>
                </a:lnTo>
                <a:lnTo>
                  <a:pt x="74501" y="74026"/>
                </a:lnTo>
                <a:lnTo>
                  <a:pt x="55875" y="92532"/>
                </a:lnTo>
                <a:lnTo>
                  <a:pt x="93126" y="92532"/>
                </a:lnTo>
                <a:lnTo>
                  <a:pt x="93126" y="18506"/>
                </a:lnTo>
                <a:lnTo>
                  <a:pt x="74501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679350" y="3741732"/>
            <a:ext cx="111760" cy="111125"/>
          </a:xfrm>
          <a:custGeom>
            <a:avLst/>
            <a:gdLst/>
            <a:ahLst/>
            <a:cxnLst/>
            <a:rect l="l" t="t" r="r" b="b"/>
            <a:pathLst>
              <a:path w="111760" h="111125">
                <a:moveTo>
                  <a:pt x="74501" y="92532"/>
                </a:moveTo>
                <a:lnTo>
                  <a:pt x="55875" y="111039"/>
                </a:lnTo>
                <a:lnTo>
                  <a:pt x="37250" y="111039"/>
                </a:lnTo>
                <a:lnTo>
                  <a:pt x="18625" y="111039"/>
                </a:lnTo>
                <a:lnTo>
                  <a:pt x="18625" y="92532"/>
                </a:lnTo>
                <a:lnTo>
                  <a:pt x="0" y="92532"/>
                </a:lnTo>
                <a:lnTo>
                  <a:pt x="0" y="74026"/>
                </a:lnTo>
                <a:lnTo>
                  <a:pt x="0" y="55519"/>
                </a:lnTo>
                <a:lnTo>
                  <a:pt x="18625" y="55519"/>
                </a:lnTo>
                <a:lnTo>
                  <a:pt x="37250" y="37013"/>
                </a:lnTo>
                <a:lnTo>
                  <a:pt x="55875" y="37013"/>
                </a:lnTo>
                <a:lnTo>
                  <a:pt x="74501" y="37013"/>
                </a:lnTo>
                <a:lnTo>
                  <a:pt x="74501" y="18506"/>
                </a:lnTo>
                <a:lnTo>
                  <a:pt x="55875" y="18506"/>
                </a:lnTo>
                <a:lnTo>
                  <a:pt x="37250" y="18506"/>
                </a:lnTo>
                <a:lnTo>
                  <a:pt x="18625" y="18506"/>
                </a:lnTo>
                <a:lnTo>
                  <a:pt x="18625" y="0"/>
                </a:lnTo>
                <a:lnTo>
                  <a:pt x="37250" y="0"/>
                </a:lnTo>
                <a:lnTo>
                  <a:pt x="55875" y="0"/>
                </a:lnTo>
                <a:lnTo>
                  <a:pt x="74501" y="0"/>
                </a:lnTo>
                <a:lnTo>
                  <a:pt x="93126" y="18506"/>
                </a:lnTo>
                <a:lnTo>
                  <a:pt x="93126" y="37013"/>
                </a:lnTo>
                <a:lnTo>
                  <a:pt x="93126" y="55519"/>
                </a:lnTo>
                <a:lnTo>
                  <a:pt x="93126" y="74026"/>
                </a:lnTo>
                <a:lnTo>
                  <a:pt x="93126" y="92532"/>
                </a:lnTo>
                <a:lnTo>
                  <a:pt x="111751" y="92532"/>
                </a:lnTo>
                <a:lnTo>
                  <a:pt x="111751" y="111039"/>
                </a:lnTo>
                <a:lnTo>
                  <a:pt x="93126" y="111039"/>
                </a:lnTo>
                <a:lnTo>
                  <a:pt x="74501" y="92532"/>
                </a:lnTo>
                <a:close/>
              </a:path>
            </a:pathLst>
          </a:custGeom>
          <a:ln w="18565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697976" y="3797251"/>
            <a:ext cx="55880" cy="37465"/>
          </a:xfrm>
          <a:custGeom>
            <a:avLst/>
            <a:gdLst/>
            <a:ahLst/>
            <a:cxnLst/>
            <a:rect l="l" t="t" r="r" b="b"/>
            <a:pathLst>
              <a:path w="55879" h="37464">
                <a:moveTo>
                  <a:pt x="55875" y="18506"/>
                </a:moveTo>
                <a:lnTo>
                  <a:pt x="55875" y="0"/>
                </a:lnTo>
                <a:lnTo>
                  <a:pt x="18625" y="0"/>
                </a:lnTo>
                <a:lnTo>
                  <a:pt x="0" y="18506"/>
                </a:lnTo>
                <a:lnTo>
                  <a:pt x="0" y="37013"/>
                </a:lnTo>
                <a:lnTo>
                  <a:pt x="18625" y="37013"/>
                </a:lnTo>
                <a:lnTo>
                  <a:pt x="37250" y="37013"/>
                </a:lnTo>
                <a:lnTo>
                  <a:pt x="55875" y="18506"/>
                </a:lnTo>
                <a:close/>
              </a:path>
            </a:pathLst>
          </a:custGeom>
          <a:ln w="18542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837665" y="3760238"/>
            <a:ext cx="0" cy="92710"/>
          </a:xfrm>
          <a:custGeom>
            <a:avLst/>
            <a:gdLst/>
            <a:ahLst/>
            <a:cxnLst/>
            <a:rect l="l" t="t" r="r" b="b"/>
            <a:pathLst>
              <a:path h="92710">
                <a:moveTo>
                  <a:pt x="0" y="0"/>
                </a:moveTo>
                <a:lnTo>
                  <a:pt x="0" y="92532"/>
                </a:lnTo>
              </a:path>
            </a:pathLst>
          </a:custGeom>
          <a:ln w="18625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791102" y="3750985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>
                <a:moveTo>
                  <a:pt x="0" y="0"/>
                </a:moveTo>
                <a:lnTo>
                  <a:pt x="111751" y="0"/>
                </a:lnTo>
              </a:path>
            </a:pathLst>
          </a:custGeom>
          <a:ln w="18506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791102" y="3741732"/>
            <a:ext cx="111760" cy="111125"/>
          </a:xfrm>
          <a:custGeom>
            <a:avLst/>
            <a:gdLst/>
            <a:ahLst/>
            <a:cxnLst/>
            <a:rect l="l" t="t" r="r" b="b"/>
            <a:pathLst>
              <a:path w="111760" h="111125">
                <a:moveTo>
                  <a:pt x="37250" y="111039"/>
                </a:moveTo>
                <a:lnTo>
                  <a:pt x="37250" y="18506"/>
                </a:lnTo>
                <a:lnTo>
                  <a:pt x="0" y="18506"/>
                </a:lnTo>
                <a:lnTo>
                  <a:pt x="0" y="0"/>
                </a:lnTo>
                <a:lnTo>
                  <a:pt x="111751" y="0"/>
                </a:lnTo>
                <a:lnTo>
                  <a:pt x="111751" y="18506"/>
                </a:lnTo>
                <a:lnTo>
                  <a:pt x="55875" y="18506"/>
                </a:lnTo>
                <a:lnTo>
                  <a:pt x="55875" y="111039"/>
                </a:lnTo>
                <a:lnTo>
                  <a:pt x="37250" y="111039"/>
                </a:lnTo>
                <a:close/>
              </a:path>
            </a:pathLst>
          </a:custGeom>
          <a:ln w="18565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921479" y="3741732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5" h="111125">
                <a:moveTo>
                  <a:pt x="74501" y="0"/>
                </a:moveTo>
                <a:lnTo>
                  <a:pt x="37250" y="0"/>
                </a:lnTo>
                <a:lnTo>
                  <a:pt x="0" y="37013"/>
                </a:lnTo>
                <a:lnTo>
                  <a:pt x="0" y="74026"/>
                </a:lnTo>
                <a:lnTo>
                  <a:pt x="37250" y="111039"/>
                </a:lnTo>
                <a:lnTo>
                  <a:pt x="74501" y="111039"/>
                </a:lnTo>
                <a:lnTo>
                  <a:pt x="74501" y="92532"/>
                </a:lnTo>
                <a:lnTo>
                  <a:pt x="37250" y="92532"/>
                </a:lnTo>
                <a:lnTo>
                  <a:pt x="18625" y="74026"/>
                </a:lnTo>
                <a:lnTo>
                  <a:pt x="18625" y="37013"/>
                </a:lnTo>
                <a:lnTo>
                  <a:pt x="37250" y="18506"/>
                </a:lnTo>
                <a:lnTo>
                  <a:pt x="74501" y="18506"/>
                </a:lnTo>
                <a:lnTo>
                  <a:pt x="74501" y="0"/>
                </a:lnTo>
                <a:close/>
              </a:path>
              <a:path w="93345" h="111125">
                <a:moveTo>
                  <a:pt x="74501" y="18506"/>
                </a:moveTo>
                <a:lnTo>
                  <a:pt x="55875" y="18506"/>
                </a:lnTo>
                <a:lnTo>
                  <a:pt x="74501" y="37013"/>
                </a:lnTo>
                <a:lnTo>
                  <a:pt x="74501" y="74026"/>
                </a:lnTo>
                <a:lnTo>
                  <a:pt x="55875" y="92532"/>
                </a:lnTo>
                <a:lnTo>
                  <a:pt x="74501" y="92532"/>
                </a:lnTo>
                <a:lnTo>
                  <a:pt x="93126" y="74026"/>
                </a:lnTo>
                <a:lnTo>
                  <a:pt x="93126" y="37013"/>
                </a:lnTo>
                <a:lnTo>
                  <a:pt x="74501" y="18506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921479" y="3741732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5" h="111125">
                <a:moveTo>
                  <a:pt x="55875" y="111039"/>
                </a:moveTo>
                <a:lnTo>
                  <a:pt x="37250" y="111039"/>
                </a:lnTo>
                <a:lnTo>
                  <a:pt x="18625" y="92532"/>
                </a:lnTo>
                <a:lnTo>
                  <a:pt x="0" y="74026"/>
                </a:lnTo>
                <a:lnTo>
                  <a:pt x="0" y="55519"/>
                </a:lnTo>
                <a:lnTo>
                  <a:pt x="0" y="37013"/>
                </a:lnTo>
                <a:lnTo>
                  <a:pt x="18625" y="18506"/>
                </a:lnTo>
                <a:lnTo>
                  <a:pt x="37250" y="0"/>
                </a:lnTo>
                <a:lnTo>
                  <a:pt x="55875" y="0"/>
                </a:lnTo>
                <a:lnTo>
                  <a:pt x="74501" y="0"/>
                </a:lnTo>
                <a:lnTo>
                  <a:pt x="74501" y="18506"/>
                </a:lnTo>
                <a:lnTo>
                  <a:pt x="93126" y="37013"/>
                </a:lnTo>
                <a:lnTo>
                  <a:pt x="93126" y="55519"/>
                </a:lnTo>
                <a:lnTo>
                  <a:pt x="93126" y="74026"/>
                </a:lnTo>
                <a:lnTo>
                  <a:pt x="74501" y="92532"/>
                </a:lnTo>
                <a:lnTo>
                  <a:pt x="74501" y="111039"/>
                </a:lnTo>
                <a:lnTo>
                  <a:pt x="55875" y="111039"/>
                </a:lnTo>
                <a:close/>
              </a:path>
            </a:pathLst>
          </a:custGeom>
          <a:ln w="18576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940104" y="3760238"/>
            <a:ext cx="55880" cy="74295"/>
          </a:xfrm>
          <a:custGeom>
            <a:avLst/>
            <a:gdLst/>
            <a:ahLst/>
            <a:cxnLst/>
            <a:rect l="l" t="t" r="r" b="b"/>
            <a:pathLst>
              <a:path w="55879" h="74295">
                <a:moveTo>
                  <a:pt x="37250" y="74026"/>
                </a:moveTo>
                <a:lnTo>
                  <a:pt x="55875" y="55519"/>
                </a:lnTo>
                <a:lnTo>
                  <a:pt x="55875" y="37013"/>
                </a:lnTo>
                <a:lnTo>
                  <a:pt x="55875" y="18506"/>
                </a:lnTo>
                <a:lnTo>
                  <a:pt x="37250" y="0"/>
                </a:lnTo>
                <a:lnTo>
                  <a:pt x="18625" y="0"/>
                </a:lnTo>
                <a:lnTo>
                  <a:pt x="0" y="18506"/>
                </a:lnTo>
                <a:lnTo>
                  <a:pt x="0" y="37013"/>
                </a:lnTo>
                <a:lnTo>
                  <a:pt x="0" y="55519"/>
                </a:lnTo>
                <a:lnTo>
                  <a:pt x="18625" y="74026"/>
                </a:lnTo>
                <a:lnTo>
                  <a:pt x="37250" y="74026"/>
                </a:lnTo>
                <a:close/>
              </a:path>
            </a:pathLst>
          </a:custGeom>
          <a:ln w="18582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33230" y="3741732"/>
            <a:ext cx="93345" cy="148590"/>
          </a:xfrm>
          <a:custGeom>
            <a:avLst/>
            <a:gdLst/>
            <a:ahLst/>
            <a:cxnLst/>
            <a:rect l="l" t="t" r="r" b="b"/>
            <a:pathLst>
              <a:path w="93345" h="148589">
                <a:moveTo>
                  <a:pt x="18625" y="0"/>
                </a:moveTo>
                <a:lnTo>
                  <a:pt x="0" y="0"/>
                </a:lnTo>
                <a:lnTo>
                  <a:pt x="0" y="148052"/>
                </a:lnTo>
                <a:lnTo>
                  <a:pt x="18625" y="148052"/>
                </a:lnTo>
                <a:lnTo>
                  <a:pt x="18625" y="92532"/>
                </a:lnTo>
                <a:lnTo>
                  <a:pt x="37250" y="92532"/>
                </a:lnTo>
                <a:lnTo>
                  <a:pt x="18625" y="74026"/>
                </a:lnTo>
                <a:lnTo>
                  <a:pt x="18625" y="37013"/>
                </a:lnTo>
                <a:lnTo>
                  <a:pt x="37250" y="18506"/>
                </a:lnTo>
                <a:lnTo>
                  <a:pt x="18625" y="18506"/>
                </a:lnTo>
                <a:lnTo>
                  <a:pt x="18625" y="0"/>
                </a:lnTo>
                <a:close/>
              </a:path>
              <a:path w="93345" h="148589">
                <a:moveTo>
                  <a:pt x="74501" y="0"/>
                </a:moveTo>
                <a:lnTo>
                  <a:pt x="37250" y="0"/>
                </a:lnTo>
                <a:lnTo>
                  <a:pt x="18625" y="18506"/>
                </a:lnTo>
                <a:lnTo>
                  <a:pt x="55875" y="18506"/>
                </a:lnTo>
                <a:lnTo>
                  <a:pt x="74501" y="37013"/>
                </a:lnTo>
                <a:lnTo>
                  <a:pt x="74501" y="74026"/>
                </a:lnTo>
                <a:lnTo>
                  <a:pt x="55875" y="92532"/>
                </a:lnTo>
                <a:lnTo>
                  <a:pt x="18625" y="92532"/>
                </a:lnTo>
                <a:lnTo>
                  <a:pt x="37250" y="111039"/>
                </a:lnTo>
                <a:lnTo>
                  <a:pt x="74501" y="111039"/>
                </a:lnTo>
                <a:lnTo>
                  <a:pt x="74501" y="92532"/>
                </a:lnTo>
                <a:lnTo>
                  <a:pt x="93126" y="74026"/>
                </a:lnTo>
                <a:lnTo>
                  <a:pt x="93126" y="37013"/>
                </a:lnTo>
                <a:lnTo>
                  <a:pt x="74501" y="18506"/>
                </a:lnTo>
                <a:lnTo>
                  <a:pt x="74501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033230" y="3741732"/>
            <a:ext cx="93345" cy="148590"/>
          </a:xfrm>
          <a:custGeom>
            <a:avLst/>
            <a:gdLst/>
            <a:ahLst/>
            <a:cxnLst/>
            <a:rect l="l" t="t" r="r" b="b"/>
            <a:pathLst>
              <a:path w="93345" h="148589">
                <a:moveTo>
                  <a:pt x="0" y="148052"/>
                </a:moveTo>
                <a:lnTo>
                  <a:pt x="0" y="0"/>
                </a:lnTo>
                <a:lnTo>
                  <a:pt x="18625" y="0"/>
                </a:lnTo>
                <a:lnTo>
                  <a:pt x="18625" y="18506"/>
                </a:lnTo>
                <a:lnTo>
                  <a:pt x="37250" y="0"/>
                </a:lnTo>
                <a:lnTo>
                  <a:pt x="55875" y="0"/>
                </a:lnTo>
                <a:lnTo>
                  <a:pt x="74501" y="0"/>
                </a:lnTo>
                <a:lnTo>
                  <a:pt x="74501" y="18506"/>
                </a:lnTo>
                <a:lnTo>
                  <a:pt x="93126" y="37013"/>
                </a:lnTo>
                <a:lnTo>
                  <a:pt x="93126" y="55519"/>
                </a:lnTo>
                <a:lnTo>
                  <a:pt x="93126" y="74026"/>
                </a:lnTo>
                <a:lnTo>
                  <a:pt x="74501" y="92532"/>
                </a:lnTo>
                <a:lnTo>
                  <a:pt x="74501" y="111039"/>
                </a:lnTo>
                <a:lnTo>
                  <a:pt x="55875" y="111039"/>
                </a:lnTo>
                <a:lnTo>
                  <a:pt x="37250" y="111039"/>
                </a:lnTo>
                <a:lnTo>
                  <a:pt x="18625" y="92532"/>
                </a:lnTo>
                <a:lnTo>
                  <a:pt x="18625" y="148052"/>
                </a:lnTo>
                <a:lnTo>
                  <a:pt x="0" y="148052"/>
                </a:lnTo>
                <a:close/>
              </a:path>
            </a:pathLst>
          </a:custGeom>
          <a:ln w="18591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051855" y="3760238"/>
            <a:ext cx="55880" cy="74295"/>
          </a:xfrm>
          <a:custGeom>
            <a:avLst/>
            <a:gdLst/>
            <a:ahLst/>
            <a:cxnLst/>
            <a:rect l="l" t="t" r="r" b="b"/>
            <a:pathLst>
              <a:path w="55879" h="74295">
                <a:moveTo>
                  <a:pt x="0" y="55519"/>
                </a:moveTo>
                <a:lnTo>
                  <a:pt x="18625" y="74026"/>
                </a:lnTo>
                <a:lnTo>
                  <a:pt x="37250" y="74026"/>
                </a:lnTo>
                <a:lnTo>
                  <a:pt x="55875" y="55519"/>
                </a:lnTo>
                <a:lnTo>
                  <a:pt x="55875" y="37013"/>
                </a:lnTo>
                <a:lnTo>
                  <a:pt x="55875" y="18506"/>
                </a:lnTo>
                <a:lnTo>
                  <a:pt x="37250" y="0"/>
                </a:lnTo>
                <a:lnTo>
                  <a:pt x="18625" y="0"/>
                </a:lnTo>
                <a:lnTo>
                  <a:pt x="0" y="18506"/>
                </a:lnTo>
                <a:lnTo>
                  <a:pt x="0" y="55519"/>
                </a:lnTo>
                <a:close/>
              </a:path>
            </a:pathLst>
          </a:custGeom>
          <a:ln w="18582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126356" y="3741732"/>
            <a:ext cx="111760" cy="111125"/>
          </a:xfrm>
          <a:custGeom>
            <a:avLst/>
            <a:gdLst/>
            <a:ahLst/>
            <a:cxnLst/>
            <a:rect l="l" t="t" r="r" b="b"/>
            <a:pathLst>
              <a:path w="111760" h="111125">
                <a:moveTo>
                  <a:pt x="18625" y="0"/>
                </a:moveTo>
                <a:lnTo>
                  <a:pt x="0" y="0"/>
                </a:lnTo>
                <a:lnTo>
                  <a:pt x="0" y="111039"/>
                </a:lnTo>
                <a:lnTo>
                  <a:pt x="55875" y="111039"/>
                </a:lnTo>
                <a:lnTo>
                  <a:pt x="74501" y="92532"/>
                </a:lnTo>
                <a:lnTo>
                  <a:pt x="18625" y="92532"/>
                </a:lnTo>
                <a:lnTo>
                  <a:pt x="18625" y="55519"/>
                </a:lnTo>
                <a:lnTo>
                  <a:pt x="55875" y="55519"/>
                </a:lnTo>
                <a:lnTo>
                  <a:pt x="18625" y="37013"/>
                </a:lnTo>
                <a:lnTo>
                  <a:pt x="18625" y="0"/>
                </a:lnTo>
                <a:close/>
              </a:path>
              <a:path w="111760" h="111125">
                <a:moveTo>
                  <a:pt x="55875" y="55519"/>
                </a:moveTo>
                <a:lnTo>
                  <a:pt x="55875" y="74026"/>
                </a:lnTo>
                <a:lnTo>
                  <a:pt x="37250" y="92532"/>
                </a:lnTo>
                <a:lnTo>
                  <a:pt x="74501" y="92532"/>
                </a:lnTo>
                <a:lnTo>
                  <a:pt x="74501" y="74026"/>
                </a:lnTo>
                <a:lnTo>
                  <a:pt x="55875" y="55519"/>
                </a:lnTo>
                <a:close/>
              </a:path>
              <a:path w="111760" h="111125">
                <a:moveTo>
                  <a:pt x="111751" y="0"/>
                </a:moveTo>
                <a:lnTo>
                  <a:pt x="93126" y="0"/>
                </a:lnTo>
                <a:lnTo>
                  <a:pt x="93126" y="111039"/>
                </a:lnTo>
                <a:lnTo>
                  <a:pt x="111751" y="111039"/>
                </a:lnTo>
                <a:lnTo>
                  <a:pt x="111751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126356" y="3741732"/>
            <a:ext cx="74930" cy="111125"/>
          </a:xfrm>
          <a:custGeom>
            <a:avLst/>
            <a:gdLst/>
            <a:ahLst/>
            <a:cxnLst/>
            <a:rect l="l" t="t" r="r" b="b"/>
            <a:pathLst>
              <a:path w="74929" h="111125">
                <a:moveTo>
                  <a:pt x="0" y="111039"/>
                </a:moveTo>
                <a:lnTo>
                  <a:pt x="0" y="0"/>
                </a:lnTo>
                <a:lnTo>
                  <a:pt x="18625" y="0"/>
                </a:lnTo>
                <a:lnTo>
                  <a:pt x="18625" y="37013"/>
                </a:lnTo>
                <a:lnTo>
                  <a:pt x="55875" y="55519"/>
                </a:lnTo>
                <a:lnTo>
                  <a:pt x="74501" y="74026"/>
                </a:lnTo>
                <a:lnTo>
                  <a:pt x="74501" y="92532"/>
                </a:lnTo>
                <a:lnTo>
                  <a:pt x="55875" y="111039"/>
                </a:lnTo>
                <a:lnTo>
                  <a:pt x="37250" y="111039"/>
                </a:lnTo>
                <a:lnTo>
                  <a:pt x="18625" y="111039"/>
                </a:lnTo>
                <a:lnTo>
                  <a:pt x="0" y="111039"/>
                </a:lnTo>
                <a:close/>
              </a:path>
            </a:pathLst>
          </a:custGeom>
          <a:ln w="18588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144982" y="3797251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4">
                <a:moveTo>
                  <a:pt x="0" y="37013"/>
                </a:moveTo>
                <a:lnTo>
                  <a:pt x="18625" y="37013"/>
                </a:lnTo>
                <a:lnTo>
                  <a:pt x="37250" y="18506"/>
                </a:lnTo>
                <a:lnTo>
                  <a:pt x="37250" y="0"/>
                </a:lnTo>
                <a:lnTo>
                  <a:pt x="18625" y="0"/>
                </a:lnTo>
                <a:lnTo>
                  <a:pt x="0" y="0"/>
                </a:lnTo>
                <a:lnTo>
                  <a:pt x="0" y="37013"/>
                </a:lnTo>
                <a:close/>
              </a:path>
            </a:pathLst>
          </a:custGeom>
          <a:ln w="18565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228795" y="3732478"/>
            <a:ext cx="0" cy="129539"/>
          </a:xfrm>
          <a:custGeom>
            <a:avLst/>
            <a:gdLst/>
            <a:ahLst/>
            <a:cxnLst/>
            <a:rect l="l" t="t" r="r" b="b"/>
            <a:pathLst>
              <a:path h="129539">
                <a:moveTo>
                  <a:pt x="0" y="0"/>
                </a:moveTo>
                <a:lnTo>
                  <a:pt x="0" y="129546"/>
                </a:lnTo>
              </a:path>
            </a:pathLst>
          </a:custGeom>
          <a:ln w="37250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387110" y="3723225"/>
            <a:ext cx="93345" cy="129539"/>
          </a:xfrm>
          <a:custGeom>
            <a:avLst/>
            <a:gdLst/>
            <a:ahLst/>
            <a:cxnLst/>
            <a:rect l="l" t="t" r="r" b="b"/>
            <a:pathLst>
              <a:path w="93345" h="129539">
                <a:moveTo>
                  <a:pt x="93126" y="111039"/>
                </a:moveTo>
                <a:lnTo>
                  <a:pt x="0" y="111039"/>
                </a:lnTo>
                <a:lnTo>
                  <a:pt x="0" y="129546"/>
                </a:lnTo>
                <a:lnTo>
                  <a:pt x="93126" y="129546"/>
                </a:lnTo>
                <a:lnTo>
                  <a:pt x="93126" y="111039"/>
                </a:lnTo>
                <a:close/>
              </a:path>
              <a:path w="93345" h="129539">
                <a:moveTo>
                  <a:pt x="55875" y="18506"/>
                </a:moveTo>
                <a:lnTo>
                  <a:pt x="37250" y="18506"/>
                </a:lnTo>
                <a:lnTo>
                  <a:pt x="37250" y="111039"/>
                </a:lnTo>
                <a:lnTo>
                  <a:pt x="55875" y="111039"/>
                </a:lnTo>
                <a:lnTo>
                  <a:pt x="55875" y="18506"/>
                </a:lnTo>
                <a:close/>
              </a:path>
              <a:path w="93345" h="129539">
                <a:moveTo>
                  <a:pt x="55875" y="0"/>
                </a:moveTo>
                <a:lnTo>
                  <a:pt x="0" y="18506"/>
                </a:lnTo>
                <a:lnTo>
                  <a:pt x="0" y="37013"/>
                </a:lnTo>
                <a:lnTo>
                  <a:pt x="37250" y="18506"/>
                </a:lnTo>
                <a:lnTo>
                  <a:pt x="55875" y="18506"/>
                </a:lnTo>
                <a:lnTo>
                  <a:pt x="55875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387110" y="3723225"/>
            <a:ext cx="93345" cy="129539"/>
          </a:xfrm>
          <a:custGeom>
            <a:avLst/>
            <a:gdLst/>
            <a:ahLst/>
            <a:cxnLst/>
            <a:rect l="l" t="t" r="r" b="b"/>
            <a:pathLst>
              <a:path w="93345" h="129539">
                <a:moveTo>
                  <a:pt x="0" y="129546"/>
                </a:moveTo>
                <a:lnTo>
                  <a:pt x="0" y="111039"/>
                </a:lnTo>
                <a:lnTo>
                  <a:pt x="37250" y="111039"/>
                </a:lnTo>
                <a:lnTo>
                  <a:pt x="37250" y="18506"/>
                </a:lnTo>
                <a:lnTo>
                  <a:pt x="0" y="37013"/>
                </a:lnTo>
                <a:lnTo>
                  <a:pt x="0" y="18506"/>
                </a:lnTo>
                <a:lnTo>
                  <a:pt x="55875" y="0"/>
                </a:lnTo>
                <a:lnTo>
                  <a:pt x="55875" y="111039"/>
                </a:lnTo>
                <a:lnTo>
                  <a:pt x="93126" y="111039"/>
                </a:lnTo>
                <a:lnTo>
                  <a:pt x="93126" y="129546"/>
                </a:lnTo>
                <a:lnTo>
                  <a:pt x="0" y="129546"/>
                </a:lnTo>
                <a:close/>
              </a:path>
            </a:pathLst>
          </a:custGeom>
          <a:ln w="18584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39218" y="5203628"/>
            <a:ext cx="111760" cy="129539"/>
          </a:xfrm>
          <a:custGeom>
            <a:avLst/>
            <a:gdLst/>
            <a:ahLst/>
            <a:cxnLst/>
            <a:rect l="l" t="t" r="r" b="b"/>
            <a:pathLst>
              <a:path w="111760" h="129539">
                <a:moveTo>
                  <a:pt x="74501" y="0"/>
                </a:moveTo>
                <a:lnTo>
                  <a:pt x="37250" y="0"/>
                </a:lnTo>
                <a:lnTo>
                  <a:pt x="0" y="37013"/>
                </a:lnTo>
                <a:lnTo>
                  <a:pt x="0" y="92532"/>
                </a:lnTo>
                <a:lnTo>
                  <a:pt x="37250" y="129546"/>
                </a:lnTo>
                <a:lnTo>
                  <a:pt x="74501" y="129546"/>
                </a:lnTo>
                <a:lnTo>
                  <a:pt x="93126" y="111039"/>
                </a:lnTo>
                <a:lnTo>
                  <a:pt x="37250" y="111039"/>
                </a:lnTo>
                <a:lnTo>
                  <a:pt x="18625" y="74026"/>
                </a:lnTo>
                <a:lnTo>
                  <a:pt x="18625" y="37013"/>
                </a:lnTo>
                <a:lnTo>
                  <a:pt x="37250" y="18506"/>
                </a:lnTo>
                <a:lnTo>
                  <a:pt x="93126" y="18506"/>
                </a:lnTo>
                <a:lnTo>
                  <a:pt x="74501" y="0"/>
                </a:lnTo>
                <a:close/>
              </a:path>
              <a:path w="111760" h="129539">
                <a:moveTo>
                  <a:pt x="93126" y="18506"/>
                </a:moveTo>
                <a:lnTo>
                  <a:pt x="74501" y="18506"/>
                </a:lnTo>
                <a:lnTo>
                  <a:pt x="93126" y="37013"/>
                </a:lnTo>
                <a:lnTo>
                  <a:pt x="93126" y="74026"/>
                </a:lnTo>
                <a:lnTo>
                  <a:pt x="74501" y="111039"/>
                </a:lnTo>
                <a:lnTo>
                  <a:pt x="93126" y="111039"/>
                </a:lnTo>
                <a:lnTo>
                  <a:pt x="111751" y="92532"/>
                </a:lnTo>
                <a:lnTo>
                  <a:pt x="111751" y="37013"/>
                </a:lnTo>
                <a:lnTo>
                  <a:pt x="93126" y="18506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139218" y="5203628"/>
            <a:ext cx="111760" cy="129539"/>
          </a:xfrm>
          <a:custGeom>
            <a:avLst/>
            <a:gdLst/>
            <a:ahLst/>
            <a:cxnLst/>
            <a:rect l="l" t="t" r="r" b="b"/>
            <a:pathLst>
              <a:path w="111760" h="129539">
                <a:moveTo>
                  <a:pt x="0" y="55519"/>
                </a:moveTo>
                <a:lnTo>
                  <a:pt x="0" y="37013"/>
                </a:lnTo>
                <a:lnTo>
                  <a:pt x="18625" y="18506"/>
                </a:lnTo>
                <a:lnTo>
                  <a:pt x="37250" y="0"/>
                </a:lnTo>
                <a:lnTo>
                  <a:pt x="55875" y="0"/>
                </a:lnTo>
                <a:lnTo>
                  <a:pt x="74501" y="0"/>
                </a:lnTo>
                <a:lnTo>
                  <a:pt x="93126" y="18506"/>
                </a:lnTo>
                <a:lnTo>
                  <a:pt x="111751" y="37013"/>
                </a:lnTo>
                <a:lnTo>
                  <a:pt x="111751" y="55519"/>
                </a:lnTo>
                <a:lnTo>
                  <a:pt x="111751" y="92532"/>
                </a:lnTo>
                <a:lnTo>
                  <a:pt x="93126" y="111039"/>
                </a:lnTo>
                <a:lnTo>
                  <a:pt x="74501" y="129546"/>
                </a:lnTo>
                <a:lnTo>
                  <a:pt x="55875" y="129546"/>
                </a:lnTo>
                <a:lnTo>
                  <a:pt x="37250" y="129546"/>
                </a:lnTo>
                <a:lnTo>
                  <a:pt x="18625" y="111039"/>
                </a:lnTo>
                <a:lnTo>
                  <a:pt x="0" y="92532"/>
                </a:lnTo>
                <a:lnTo>
                  <a:pt x="0" y="55519"/>
                </a:lnTo>
                <a:close/>
              </a:path>
            </a:pathLst>
          </a:custGeom>
          <a:ln w="18574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157843" y="5222134"/>
            <a:ext cx="74930" cy="92710"/>
          </a:xfrm>
          <a:custGeom>
            <a:avLst/>
            <a:gdLst/>
            <a:ahLst/>
            <a:cxnLst/>
            <a:rect l="l" t="t" r="r" b="b"/>
            <a:pathLst>
              <a:path w="74929" h="92710">
                <a:moveTo>
                  <a:pt x="0" y="37013"/>
                </a:moveTo>
                <a:lnTo>
                  <a:pt x="0" y="55519"/>
                </a:lnTo>
                <a:lnTo>
                  <a:pt x="18625" y="92532"/>
                </a:lnTo>
                <a:lnTo>
                  <a:pt x="37250" y="92532"/>
                </a:lnTo>
                <a:lnTo>
                  <a:pt x="55875" y="92532"/>
                </a:lnTo>
                <a:lnTo>
                  <a:pt x="74501" y="55519"/>
                </a:lnTo>
                <a:lnTo>
                  <a:pt x="74501" y="37013"/>
                </a:lnTo>
                <a:lnTo>
                  <a:pt x="74501" y="18506"/>
                </a:lnTo>
                <a:lnTo>
                  <a:pt x="55875" y="0"/>
                </a:lnTo>
                <a:lnTo>
                  <a:pt x="37250" y="0"/>
                </a:lnTo>
                <a:lnTo>
                  <a:pt x="18625" y="0"/>
                </a:lnTo>
                <a:lnTo>
                  <a:pt x="0" y="18506"/>
                </a:lnTo>
                <a:lnTo>
                  <a:pt x="0" y="37013"/>
                </a:lnTo>
                <a:close/>
              </a:path>
            </a:pathLst>
          </a:custGeom>
          <a:ln w="18578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288220" y="5222134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5" h="111125">
                <a:moveTo>
                  <a:pt x="93126" y="0"/>
                </a:moveTo>
                <a:lnTo>
                  <a:pt x="0" y="0"/>
                </a:lnTo>
                <a:lnTo>
                  <a:pt x="0" y="111039"/>
                </a:lnTo>
                <a:lnTo>
                  <a:pt x="18625" y="111039"/>
                </a:lnTo>
                <a:lnTo>
                  <a:pt x="18625" y="18506"/>
                </a:lnTo>
                <a:lnTo>
                  <a:pt x="93126" y="18506"/>
                </a:lnTo>
                <a:lnTo>
                  <a:pt x="93126" y="0"/>
                </a:lnTo>
                <a:close/>
              </a:path>
              <a:path w="93345" h="111125">
                <a:moveTo>
                  <a:pt x="93126" y="18506"/>
                </a:moveTo>
                <a:lnTo>
                  <a:pt x="74501" y="18506"/>
                </a:lnTo>
                <a:lnTo>
                  <a:pt x="74501" y="111039"/>
                </a:lnTo>
                <a:lnTo>
                  <a:pt x="93126" y="111039"/>
                </a:lnTo>
                <a:lnTo>
                  <a:pt x="93126" y="18506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288220" y="5222134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5" h="111125">
                <a:moveTo>
                  <a:pt x="0" y="111039"/>
                </a:moveTo>
                <a:lnTo>
                  <a:pt x="0" y="0"/>
                </a:lnTo>
                <a:lnTo>
                  <a:pt x="93126" y="0"/>
                </a:lnTo>
                <a:lnTo>
                  <a:pt x="93126" y="111039"/>
                </a:lnTo>
                <a:lnTo>
                  <a:pt x="74501" y="111039"/>
                </a:lnTo>
                <a:lnTo>
                  <a:pt x="74501" y="18506"/>
                </a:lnTo>
                <a:lnTo>
                  <a:pt x="18625" y="18506"/>
                </a:lnTo>
                <a:lnTo>
                  <a:pt x="18625" y="111039"/>
                </a:lnTo>
                <a:lnTo>
                  <a:pt x="0" y="111039"/>
                </a:lnTo>
                <a:close/>
              </a:path>
            </a:pathLst>
          </a:custGeom>
          <a:ln w="18576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399971" y="5222134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5" h="111125">
                <a:moveTo>
                  <a:pt x="74501" y="18506"/>
                </a:moveTo>
                <a:lnTo>
                  <a:pt x="74501" y="37013"/>
                </a:lnTo>
                <a:lnTo>
                  <a:pt x="0" y="37013"/>
                </a:lnTo>
                <a:lnTo>
                  <a:pt x="0" y="74026"/>
                </a:lnTo>
                <a:lnTo>
                  <a:pt x="37250" y="111039"/>
                </a:lnTo>
                <a:lnTo>
                  <a:pt x="93126" y="111039"/>
                </a:lnTo>
                <a:lnTo>
                  <a:pt x="93126" y="92532"/>
                </a:lnTo>
                <a:lnTo>
                  <a:pt x="55875" y="92532"/>
                </a:lnTo>
                <a:lnTo>
                  <a:pt x="18625" y="74026"/>
                </a:lnTo>
                <a:lnTo>
                  <a:pt x="18625" y="55519"/>
                </a:lnTo>
                <a:lnTo>
                  <a:pt x="93126" y="55519"/>
                </a:lnTo>
                <a:lnTo>
                  <a:pt x="93126" y="37013"/>
                </a:lnTo>
                <a:lnTo>
                  <a:pt x="18625" y="37013"/>
                </a:lnTo>
                <a:lnTo>
                  <a:pt x="18625" y="18506"/>
                </a:lnTo>
                <a:lnTo>
                  <a:pt x="74501" y="18506"/>
                </a:lnTo>
                <a:close/>
              </a:path>
              <a:path w="93345" h="111125">
                <a:moveTo>
                  <a:pt x="74501" y="0"/>
                </a:moveTo>
                <a:lnTo>
                  <a:pt x="37250" y="0"/>
                </a:lnTo>
                <a:lnTo>
                  <a:pt x="18625" y="18506"/>
                </a:lnTo>
                <a:lnTo>
                  <a:pt x="74501" y="18506"/>
                </a:lnTo>
                <a:lnTo>
                  <a:pt x="74501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399971" y="5222134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5" h="111125">
                <a:moveTo>
                  <a:pt x="93126" y="111039"/>
                </a:moveTo>
                <a:lnTo>
                  <a:pt x="74501" y="111039"/>
                </a:lnTo>
                <a:lnTo>
                  <a:pt x="55875" y="111039"/>
                </a:lnTo>
                <a:lnTo>
                  <a:pt x="37250" y="111039"/>
                </a:lnTo>
                <a:lnTo>
                  <a:pt x="18625" y="92532"/>
                </a:lnTo>
                <a:lnTo>
                  <a:pt x="0" y="74026"/>
                </a:lnTo>
                <a:lnTo>
                  <a:pt x="0" y="55519"/>
                </a:lnTo>
                <a:lnTo>
                  <a:pt x="0" y="37013"/>
                </a:lnTo>
                <a:lnTo>
                  <a:pt x="18625" y="18506"/>
                </a:lnTo>
                <a:lnTo>
                  <a:pt x="37250" y="0"/>
                </a:lnTo>
                <a:lnTo>
                  <a:pt x="55875" y="0"/>
                </a:lnTo>
                <a:lnTo>
                  <a:pt x="74501" y="0"/>
                </a:lnTo>
                <a:lnTo>
                  <a:pt x="74501" y="18506"/>
                </a:lnTo>
                <a:lnTo>
                  <a:pt x="93126" y="37013"/>
                </a:lnTo>
                <a:lnTo>
                  <a:pt x="93126" y="55519"/>
                </a:lnTo>
                <a:lnTo>
                  <a:pt x="18625" y="55519"/>
                </a:lnTo>
                <a:lnTo>
                  <a:pt x="18625" y="74026"/>
                </a:lnTo>
                <a:lnTo>
                  <a:pt x="55875" y="92532"/>
                </a:lnTo>
                <a:lnTo>
                  <a:pt x="74501" y="92532"/>
                </a:lnTo>
                <a:lnTo>
                  <a:pt x="93126" y="92532"/>
                </a:lnTo>
                <a:lnTo>
                  <a:pt x="93126" y="111039"/>
                </a:lnTo>
                <a:close/>
              </a:path>
            </a:pathLst>
          </a:custGeom>
          <a:ln w="18576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418596" y="5240641"/>
            <a:ext cx="55880" cy="19050"/>
          </a:xfrm>
          <a:custGeom>
            <a:avLst/>
            <a:gdLst/>
            <a:ahLst/>
            <a:cxnLst/>
            <a:rect l="l" t="t" r="r" b="b"/>
            <a:pathLst>
              <a:path w="55879" h="19050">
                <a:moveTo>
                  <a:pt x="0" y="18506"/>
                </a:moveTo>
                <a:lnTo>
                  <a:pt x="55875" y="18506"/>
                </a:lnTo>
                <a:lnTo>
                  <a:pt x="55875" y="0"/>
                </a:lnTo>
                <a:lnTo>
                  <a:pt x="37250" y="0"/>
                </a:lnTo>
                <a:lnTo>
                  <a:pt x="18625" y="0"/>
                </a:lnTo>
                <a:lnTo>
                  <a:pt x="0" y="0"/>
                </a:lnTo>
                <a:lnTo>
                  <a:pt x="0" y="18506"/>
                </a:lnTo>
                <a:close/>
              </a:path>
            </a:pathLst>
          </a:custGeom>
          <a:ln w="18518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530348" y="5222134"/>
            <a:ext cx="93345" cy="148590"/>
          </a:xfrm>
          <a:custGeom>
            <a:avLst/>
            <a:gdLst/>
            <a:ahLst/>
            <a:cxnLst/>
            <a:rect l="l" t="t" r="r" b="b"/>
            <a:pathLst>
              <a:path w="93345" h="148589">
                <a:moveTo>
                  <a:pt x="18625" y="0"/>
                </a:moveTo>
                <a:lnTo>
                  <a:pt x="0" y="0"/>
                </a:lnTo>
                <a:lnTo>
                  <a:pt x="0" y="148052"/>
                </a:lnTo>
                <a:lnTo>
                  <a:pt x="18625" y="148052"/>
                </a:lnTo>
                <a:lnTo>
                  <a:pt x="18625" y="92532"/>
                </a:lnTo>
                <a:lnTo>
                  <a:pt x="37250" y="92532"/>
                </a:lnTo>
                <a:lnTo>
                  <a:pt x="18625" y="74026"/>
                </a:lnTo>
                <a:lnTo>
                  <a:pt x="18625" y="37013"/>
                </a:lnTo>
                <a:lnTo>
                  <a:pt x="37250" y="18506"/>
                </a:lnTo>
                <a:lnTo>
                  <a:pt x="18625" y="18506"/>
                </a:lnTo>
                <a:lnTo>
                  <a:pt x="18625" y="0"/>
                </a:lnTo>
                <a:close/>
              </a:path>
              <a:path w="93345" h="148589">
                <a:moveTo>
                  <a:pt x="74501" y="0"/>
                </a:moveTo>
                <a:lnTo>
                  <a:pt x="37250" y="0"/>
                </a:lnTo>
                <a:lnTo>
                  <a:pt x="18625" y="18506"/>
                </a:lnTo>
                <a:lnTo>
                  <a:pt x="55875" y="18506"/>
                </a:lnTo>
                <a:lnTo>
                  <a:pt x="74501" y="37013"/>
                </a:lnTo>
                <a:lnTo>
                  <a:pt x="74501" y="74026"/>
                </a:lnTo>
                <a:lnTo>
                  <a:pt x="55875" y="92532"/>
                </a:lnTo>
                <a:lnTo>
                  <a:pt x="18625" y="92532"/>
                </a:lnTo>
                <a:lnTo>
                  <a:pt x="37250" y="111039"/>
                </a:lnTo>
                <a:lnTo>
                  <a:pt x="74501" y="111039"/>
                </a:lnTo>
                <a:lnTo>
                  <a:pt x="74501" y="92532"/>
                </a:lnTo>
                <a:lnTo>
                  <a:pt x="93126" y="74026"/>
                </a:lnTo>
                <a:lnTo>
                  <a:pt x="93126" y="37013"/>
                </a:lnTo>
                <a:lnTo>
                  <a:pt x="74501" y="18506"/>
                </a:lnTo>
                <a:lnTo>
                  <a:pt x="74501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530348" y="5222134"/>
            <a:ext cx="93345" cy="148590"/>
          </a:xfrm>
          <a:custGeom>
            <a:avLst/>
            <a:gdLst/>
            <a:ahLst/>
            <a:cxnLst/>
            <a:rect l="l" t="t" r="r" b="b"/>
            <a:pathLst>
              <a:path w="93345" h="148589">
                <a:moveTo>
                  <a:pt x="0" y="148052"/>
                </a:moveTo>
                <a:lnTo>
                  <a:pt x="0" y="0"/>
                </a:lnTo>
                <a:lnTo>
                  <a:pt x="18625" y="0"/>
                </a:lnTo>
                <a:lnTo>
                  <a:pt x="18625" y="18506"/>
                </a:lnTo>
                <a:lnTo>
                  <a:pt x="37250" y="0"/>
                </a:lnTo>
                <a:lnTo>
                  <a:pt x="55875" y="0"/>
                </a:lnTo>
                <a:lnTo>
                  <a:pt x="74501" y="0"/>
                </a:lnTo>
                <a:lnTo>
                  <a:pt x="74501" y="18506"/>
                </a:lnTo>
                <a:lnTo>
                  <a:pt x="93126" y="37013"/>
                </a:lnTo>
                <a:lnTo>
                  <a:pt x="93126" y="55519"/>
                </a:lnTo>
                <a:lnTo>
                  <a:pt x="93126" y="74026"/>
                </a:lnTo>
                <a:lnTo>
                  <a:pt x="74501" y="92532"/>
                </a:lnTo>
                <a:lnTo>
                  <a:pt x="74501" y="111039"/>
                </a:lnTo>
                <a:lnTo>
                  <a:pt x="55875" y="111039"/>
                </a:lnTo>
                <a:lnTo>
                  <a:pt x="37250" y="111039"/>
                </a:lnTo>
                <a:lnTo>
                  <a:pt x="18625" y="92532"/>
                </a:lnTo>
                <a:lnTo>
                  <a:pt x="18625" y="148052"/>
                </a:lnTo>
                <a:lnTo>
                  <a:pt x="0" y="148052"/>
                </a:lnTo>
                <a:close/>
              </a:path>
            </a:pathLst>
          </a:custGeom>
          <a:ln w="18591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548973" y="5240641"/>
            <a:ext cx="55880" cy="74295"/>
          </a:xfrm>
          <a:custGeom>
            <a:avLst/>
            <a:gdLst/>
            <a:ahLst/>
            <a:cxnLst/>
            <a:rect l="l" t="t" r="r" b="b"/>
            <a:pathLst>
              <a:path w="55879" h="74295">
                <a:moveTo>
                  <a:pt x="0" y="55519"/>
                </a:moveTo>
                <a:lnTo>
                  <a:pt x="18625" y="74026"/>
                </a:lnTo>
                <a:lnTo>
                  <a:pt x="37250" y="74026"/>
                </a:lnTo>
                <a:lnTo>
                  <a:pt x="55875" y="55519"/>
                </a:lnTo>
                <a:lnTo>
                  <a:pt x="55875" y="37013"/>
                </a:lnTo>
                <a:lnTo>
                  <a:pt x="55875" y="18506"/>
                </a:lnTo>
                <a:lnTo>
                  <a:pt x="37250" y="0"/>
                </a:lnTo>
                <a:lnTo>
                  <a:pt x="18625" y="0"/>
                </a:lnTo>
                <a:lnTo>
                  <a:pt x="0" y="18506"/>
                </a:lnTo>
                <a:lnTo>
                  <a:pt x="0" y="55519"/>
                </a:lnTo>
                <a:close/>
              </a:path>
            </a:pathLst>
          </a:custGeom>
          <a:ln w="18582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642100" y="5222134"/>
            <a:ext cx="111760" cy="111125"/>
          </a:xfrm>
          <a:custGeom>
            <a:avLst/>
            <a:gdLst/>
            <a:ahLst/>
            <a:cxnLst/>
            <a:rect l="l" t="t" r="r" b="b"/>
            <a:pathLst>
              <a:path w="111760" h="111125">
                <a:moveTo>
                  <a:pt x="74501" y="92532"/>
                </a:moveTo>
                <a:lnTo>
                  <a:pt x="18625" y="92532"/>
                </a:lnTo>
                <a:lnTo>
                  <a:pt x="18625" y="111039"/>
                </a:lnTo>
                <a:lnTo>
                  <a:pt x="55875" y="111039"/>
                </a:lnTo>
                <a:lnTo>
                  <a:pt x="74501" y="92532"/>
                </a:lnTo>
                <a:close/>
              </a:path>
              <a:path w="111760" h="111125">
                <a:moveTo>
                  <a:pt x="111751" y="92532"/>
                </a:moveTo>
                <a:lnTo>
                  <a:pt x="74501" y="92532"/>
                </a:lnTo>
                <a:lnTo>
                  <a:pt x="93126" y="111039"/>
                </a:lnTo>
                <a:lnTo>
                  <a:pt x="111751" y="111039"/>
                </a:lnTo>
                <a:lnTo>
                  <a:pt x="111751" y="92532"/>
                </a:lnTo>
                <a:close/>
              </a:path>
              <a:path w="111760" h="111125">
                <a:moveTo>
                  <a:pt x="37250" y="55519"/>
                </a:moveTo>
                <a:lnTo>
                  <a:pt x="0" y="55519"/>
                </a:lnTo>
                <a:lnTo>
                  <a:pt x="0" y="92532"/>
                </a:lnTo>
                <a:lnTo>
                  <a:pt x="18625" y="92532"/>
                </a:lnTo>
                <a:lnTo>
                  <a:pt x="18625" y="74026"/>
                </a:lnTo>
                <a:lnTo>
                  <a:pt x="37250" y="55519"/>
                </a:lnTo>
                <a:close/>
              </a:path>
              <a:path w="111760" h="111125">
                <a:moveTo>
                  <a:pt x="74501" y="0"/>
                </a:moveTo>
                <a:lnTo>
                  <a:pt x="18625" y="0"/>
                </a:lnTo>
                <a:lnTo>
                  <a:pt x="18625" y="18506"/>
                </a:lnTo>
                <a:lnTo>
                  <a:pt x="74501" y="18506"/>
                </a:lnTo>
                <a:lnTo>
                  <a:pt x="74501" y="37013"/>
                </a:lnTo>
                <a:lnTo>
                  <a:pt x="37250" y="37013"/>
                </a:lnTo>
                <a:lnTo>
                  <a:pt x="18625" y="55519"/>
                </a:lnTo>
                <a:lnTo>
                  <a:pt x="74501" y="55519"/>
                </a:lnTo>
                <a:lnTo>
                  <a:pt x="74501" y="74026"/>
                </a:lnTo>
                <a:lnTo>
                  <a:pt x="55875" y="92532"/>
                </a:lnTo>
                <a:lnTo>
                  <a:pt x="93126" y="92532"/>
                </a:lnTo>
                <a:lnTo>
                  <a:pt x="93126" y="18506"/>
                </a:lnTo>
                <a:lnTo>
                  <a:pt x="74501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642100" y="5222134"/>
            <a:ext cx="111760" cy="111125"/>
          </a:xfrm>
          <a:custGeom>
            <a:avLst/>
            <a:gdLst/>
            <a:ahLst/>
            <a:cxnLst/>
            <a:rect l="l" t="t" r="r" b="b"/>
            <a:pathLst>
              <a:path w="111760" h="111125">
                <a:moveTo>
                  <a:pt x="74501" y="92532"/>
                </a:moveTo>
                <a:lnTo>
                  <a:pt x="55875" y="111039"/>
                </a:lnTo>
                <a:lnTo>
                  <a:pt x="37250" y="111039"/>
                </a:lnTo>
                <a:lnTo>
                  <a:pt x="18625" y="111039"/>
                </a:lnTo>
                <a:lnTo>
                  <a:pt x="18625" y="92532"/>
                </a:lnTo>
                <a:lnTo>
                  <a:pt x="0" y="92532"/>
                </a:lnTo>
                <a:lnTo>
                  <a:pt x="0" y="74026"/>
                </a:lnTo>
                <a:lnTo>
                  <a:pt x="0" y="55519"/>
                </a:lnTo>
                <a:lnTo>
                  <a:pt x="18625" y="55519"/>
                </a:lnTo>
                <a:lnTo>
                  <a:pt x="37250" y="37013"/>
                </a:lnTo>
                <a:lnTo>
                  <a:pt x="55875" y="37013"/>
                </a:lnTo>
                <a:lnTo>
                  <a:pt x="74501" y="37013"/>
                </a:lnTo>
                <a:lnTo>
                  <a:pt x="74501" y="18506"/>
                </a:lnTo>
                <a:lnTo>
                  <a:pt x="55875" y="18506"/>
                </a:lnTo>
                <a:lnTo>
                  <a:pt x="37250" y="18506"/>
                </a:lnTo>
                <a:lnTo>
                  <a:pt x="18625" y="18506"/>
                </a:lnTo>
                <a:lnTo>
                  <a:pt x="18625" y="0"/>
                </a:lnTo>
                <a:lnTo>
                  <a:pt x="37250" y="0"/>
                </a:lnTo>
                <a:lnTo>
                  <a:pt x="55875" y="0"/>
                </a:lnTo>
                <a:lnTo>
                  <a:pt x="74501" y="0"/>
                </a:lnTo>
                <a:lnTo>
                  <a:pt x="93126" y="18506"/>
                </a:lnTo>
                <a:lnTo>
                  <a:pt x="93126" y="37013"/>
                </a:lnTo>
                <a:lnTo>
                  <a:pt x="93126" y="55519"/>
                </a:lnTo>
                <a:lnTo>
                  <a:pt x="93126" y="74026"/>
                </a:lnTo>
                <a:lnTo>
                  <a:pt x="93126" y="92532"/>
                </a:lnTo>
                <a:lnTo>
                  <a:pt x="111751" y="92532"/>
                </a:lnTo>
                <a:lnTo>
                  <a:pt x="111751" y="111039"/>
                </a:lnTo>
                <a:lnTo>
                  <a:pt x="93126" y="111039"/>
                </a:lnTo>
                <a:lnTo>
                  <a:pt x="74501" y="92532"/>
                </a:lnTo>
                <a:close/>
              </a:path>
            </a:pathLst>
          </a:custGeom>
          <a:ln w="18565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660725" y="5277654"/>
            <a:ext cx="55880" cy="37465"/>
          </a:xfrm>
          <a:custGeom>
            <a:avLst/>
            <a:gdLst/>
            <a:ahLst/>
            <a:cxnLst/>
            <a:rect l="l" t="t" r="r" b="b"/>
            <a:pathLst>
              <a:path w="55879" h="37464">
                <a:moveTo>
                  <a:pt x="55875" y="18506"/>
                </a:moveTo>
                <a:lnTo>
                  <a:pt x="55875" y="0"/>
                </a:lnTo>
                <a:lnTo>
                  <a:pt x="18625" y="0"/>
                </a:lnTo>
                <a:lnTo>
                  <a:pt x="0" y="18506"/>
                </a:lnTo>
                <a:lnTo>
                  <a:pt x="0" y="37013"/>
                </a:lnTo>
                <a:lnTo>
                  <a:pt x="18625" y="37013"/>
                </a:lnTo>
                <a:lnTo>
                  <a:pt x="37250" y="37013"/>
                </a:lnTo>
                <a:lnTo>
                  <a:pt x="55875" y="18506"/>
                </a:lnTo>
                <a:close/>
              </a:path>
            </a:pathLst>
          </a:custGeom>
          <a:ln w="18542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819040" y="5240641"/>
            <a:ext cx="0" cy="92710"/>
          </a:xfrm>
          <a:custGeom>
            <a:avLst/>
            <a:gdLst/>
            <a:ahLst/>
            <a:cxnLst/>
            <a:rect l="l" t="t" r="r" b="b"/>
            <a:pathLst>
              <a:path h="92710">
                <a:moveTo>
                  <a:pt x="0" y="0"/>
                </a:moveTo>
                <a:lnTo>
                  <a:pt x="0" y="92532"/>
                </a:lnTo>
              </a:path>
            </a:pathLst>
          </a:custGeom>
          <a:ln w="18625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772476" y="5231388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>
                <a:moveTo>
                  <a:pt x="0" y="0"/>
                </a:moveTo>
                <a:lnTo>
                  <a:pt x="111751" y="0"/>
                </a:lnTo>
              </a:path>
            </a:pathLst>
          </a:custGeom>
          <a:ln w="18506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772476" y="5222134"/>
            <a:ext cx="111760" cy="111125"/>
          </a:xfrm>
          <a:custGeom>
            <a:avLst/>
            <a:gdLst/>
            <a:ahLst/>
            <a:cxnLst/>
            <a:rect l="l" t="t" r="r" b="b"/>
            <a:pathLst>
              <a:path w="111760" h="111125">
                <a:moveTo>
                  <a:pt x="37250" y="111039"/>
                </a:moveTo>
                <a:lnTo>
                  <a:pt x="37250" y="18506"/>
                </a:lnTo>
                <a:lnTo>
                  <a:pt x="0" y="18506"/>
                </a:lnTo>
                <a:lnTo>
                  <a:pt x="0" y="0"/>
                </a:lnTo>
                <a:lnTo>
                  <a:pt x="111751" y="0"/>
                </a:lnTo>
                <a:lnTo>
                  <a:pt x="111751" y="18506"/>
                </a:lnTo>
                <a:lnTo>
                  <a:pt x="55875" y="18506"/>
                </a:lnTo>
                <a:lnTo>
                  <a:pt x="55875" y="111039"/>
                </a:lnTo>
                <a:lnTo>
                  <a:pt x="37250" y="111039"/>
                </a:lnTo>
                <a:close/>
              </a:path>
            </a:pathLst>
          </a:custGeom>
          <a:ln w="18565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884228" y="5222134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5" h="111125">
                <a:moveTo>
                  <a:pt x="74501" y="0"/>
                </a:moveTo>
                <a:lnTo>
                  <a:pt x="37250" y="0"/>
                </a:lnTo>
                <a:lnTo>
                  <a:pt x="0" y="37013"/>
                </a:lnTo>
                <a:lnTo>
                  <a:pt x="0" y="74026"/>
                </a:lnTo>
                <a:lnTo>
                  <a:pt x="37250" y="111039"/>
                </a:lnTo>
                <a:lnTo>
                  <a:pt x="74501" y="111039"/>
                </a:lnTo>
                <a:lnTo>
                  <a:pt x="74501" y="92532"/>
                </a:lnTo>
                <a:lnTo>
                  <a:pt x="37250" y="92532"/>
                </a:lnTo>
                <a:lnTo>
                  <a:pt x="18625" y="74026"/>
                </a:lnTo>
                <a:lnTo>
                  <a:pt x="18625" y="37013"/>
                </a:lnTo>
                <a:lnTo>
                  <a:pt x="37250" y="18506"/>
                </a:lnTo>
                <a:lnTo>
                  <a:pt x="74501" y="18506"/>
                </a:lnTo>
                <a:lnTo>
                  <a:pt x="74501" y="0"/>
                </a:lnTo>
                <a:close/>
              </a:path>
              <a:path w="93345" h="111125">
                <a:moveTo>
                  <a:pt x="74501" y="18506"/>
                </a:moveTo>
                <a:lnTo>
                  <a:pt x="55875" y="18506"/>
                </a:lnTo>
                <a:lnTo>
                  <a:pt x="74501" y="37013"/>
                </a:lnTo>
                <a:lnTo>
                  <a:pt x="74501" y="74026"/>
                </a:lnTo>
                <a:lnTo>
                  <a:pt x="55875" y="92532"/>
                </a:lnTo>
                <a:lnTo>
                  <a:pt x="74501" y="92532"/>
                </a:lnTo>
                <a:lnTo>
                  <a:pt x="93126" y="74026"/>
                </a:lnTo>
                <a:lnTo>
                  <a:pt x="93126" y="37013"/>
                </a:lnTo>
                <a:lnTo>
                  <a:pt x="74501" y="18506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884228" y="5222134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5" h="111125">
                <a:moveTo>
                  <a:pt x="55875" y="111039"/>
                </a:moveTo>
                <a:lnTo>
                  <a:pt x="37250" y="111039"/>
                </a:lnTo>
                <a:lnTo>
                  <a:pt x="18625" y="92532"/>
                </a:lnTo>
                <a:lnTo>
                  <a:pt x="0" y="74026"/>
                </a:lnTo>
                <a:lnTo>
                  <a:pt x="0" y="55519"/>
                </a:lnTo>
                <a:lnTo>
                  <a:pt x="0" y="37013"/>
                </a:lnTo>
                <a:lnTo>
                  <a:pt x="18625" y="18506"/>
                </a:lnTo>
                <a:lnTo>
                  <a:pt x="37250" y="0"/>
                </a:lnTo>
                <a:lnTo>
                  <a:pt x="55875" y="0"/>
                </a:lnTo>
                <a:lnTo>
                  <a:pt x="74501" y="0"/>
                </a:lnTo>
                <a:lnTo>
                  <a:pt x="74501" y="18506"/>
                </a:lnTo>
                <a:lnTo>
                  <a:pt x="93126" y="37013"/>
                </a:lnTo>
                <a:lnTo>
                  <a:pt x="93126" y="55519"/>
                </a:lnTo>
                <a:lnTo>
                  <a:pt x="93126" y="74026"/>
                </a:lnTo>
                <a:lnTo>
                  <a:pt x="74501" y="92532"/>
                </a:lnTo>
                <a:lnTo>
                  <a:pt x="74501" y="111039"/>
                </a:lnTo>
                <a:lnTo>
                  <a:pt x="55875" y="111039"/>
                </a:lnTo>
                <a:close/>
              </a:path>
            </a:pathLst>
          </a:custGeom>
          <a:ln w="18576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902853" y="5240641"/>
            <a:ext cx="55880" cy="74295"/>
          </a:xfrm>
          <a:custGeom>
            <a:avLst/>
            <a:gdLst/>
            <a:ahLst/>
            <a:cxnLst/>
            <a:rect l="l" t="t" r="r" b="b"/>
            <a:pathLst>
              <a:path w="55879" h="74295">
                <a:moveTo>
                  <a:pt x="37250" y="74026"/>
                </a:moveTo>
                <a:lnTo>
                  <a:pt x="55875" y="55519"/>
                </a:lnTo>
                <a:lnTo>
                  <a:pt x="55875" y="37013"/>
                </a:lnTo>
                <a:lnTo>
                  <a:pt x="55875" y="18506"/>
                </a:lnTo>
                <a:lnTo>
                  <a:pt x="37250" y="0"/>
                </a:lnTo>
                <a:lnTo>
                  <a:pt x="18625" y="0"/>
                </a:lnTo>
                <a:lnTo>
                  <a:pt x="0" y="18506"/>
                </a:lnTo>
                <a:lnTo>
                  <a:pt x="0" y="37013"/>
                </a:lnTo>
                <a:lnTo>
                  <a:pt x="0" y="55519"/>
                </a:lnTo>
                <a:lnTo>
                  <a:pt x="18625" y="74026"/>
                </a:lnTo>
                <a:lnTo>
                  <a:pt x="37250" y="74026"/>
                </a:lnTo>
                <a:close/>
              </a:path>
            </a:pathLst>
          </a:custGeom>
          <a:ln w="18582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995979" y="5222134"/>
            <a:ext cx="93345" cy="148590"/>
          </a:xfrm>
          <a:custGeom>
            <a:avLst/>
            <a:gdLst/>
            <a:ahLst/>
            <a:cxnLst/>
            <a:rect l="l" t="t" r="r" b="b"/>
            <a:pathLst>
              <a:path w="93345" h="148589">
                <a:moveTo>
                  <a:pt x="18625" y="0"/>
                </a:moveTo>
                <a:lnTo>
                  <a:pt x="0" y="0"/>
                </a:lnTo>
                <a:lnTo>
                  <a:pt x="0" y="148052"/>
                </a:lnTo>
                <a:lnTo>
                  <a:pt x="18625" y="148052"/>
                </a:lnTo>
                <a:lnTo>
                  <a:pt x="18625" y="92532"/>
                </a:lnTo>
                <a:lnTo>
                  <a:pt x="37250" y="92532"/>
                </a:lnTo>
                <a:lnTo>
                  <a:pt x="18625" y="74026"/>
                </a:lnTo>
                <a:lnTo>
                  <a:pt x="18625" y="37013"/>
                </a:lnTo>
                <a:lnTo>
                  <a:pt x="37250" y="18506"/>
                </a:lnTo>
                <a:lnTo>
                  <a:pt x="18625" y="18506"/>
                </a:lnTo>
                <a:lnTo>
                  <a:pt x="18625" y="0"/>
                </a:lnTo>
                <a:close/>
              </a:path>
              <a:path w="93345" h="148589">
                <a:moveTo>
                  <a:pt x="74501" y="0"/>
                </a:moveTo>
                <a:lnTo>
                  <a:pt x="37250" y="0"/>
                </a:lnTo>
                <a:lnTo>
                  <a:pt x="18625" y="18506"/>
                </a:lnTo>
                <a:lnTo>
                  <a:pt x="55875" y="18506"/>
                </a:lnTo>
                <a:lnTo>
                  <a:pt x="74501" y="37013"/>
                </a:lnTo>
                <a:lnTo>
                  <a:pt x="74501" y="74026"/>
                </a:lnTo>
                <a:lnTo>
                  <a:pt x="55875" y="92532"/>
                </a:lnTo>
                <a:lnTo>
                  <a:pt x="18625" y="92532"/>
                </a:lnTo>
                <a:lnTo>
                  <a:pt x="37250" y="111039"/>
                </a:lnTo>
                <a:lnTo>
                  <a:pt x="74501" y="111039"/>
                </a:lnTo>
                <a:lnTo>
                  <a:pt x="74501" y="92532"/>
                </a:lnTo>
                <a:lnTo>
                  <a:pt x="93126" y="74026"/>
                </a:lnTo>
                <a:lnTo>
                  <a:pt x="93126" y="37013"/>
                </a:lnTo>
                <a:lnTo>
                  <a:pt x="74501" y="18506"/>
                </a:lnTo>
                <a:lnTo>
                  <a:pt x="74501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995979" y="5222134"/>
            <a:ext cx="93345" cy="148590"/>
          </a:xfrm>
          <a:custGeom>
            <a:avLst/>
            <a:gdLst/>
            <a:ahLst/>
            <a:cxnLst/>
            <a:rect l="l" t="t" r="r" b="b"/>
            <a:pathLst>
              <a:path w="93345" h="148589">
                <a:moveTo>
                  <a:pt x="0" y="148052"/>
                </a:moveTo>
                <a:lnTo>
                  <a:pt x="0" y="0"/>
                </a:lnTo>
                <a:lnTo>
                  <a:pt x="18625" y="0"/>
                </a:lnTo>
                <a:lnTo>
                  <a:pt x="18625" y="18506"/>
                </a:lnTo>
                <a:lnTo>
                  <a:pt x="37250" y="0"/>
                </a:lnTo>
                <a:lnTo>
                  <a:pt x="55875" y="0"/>
                </a:lnTo>
                <a:lnTo>
                  <a:pt x="74501" y="0"/>
                </a:lnTo>
                <a:lnTo>
                  <a:pt x="74501" y="18506"/>
                </a:lnTo>
                <a:lnTo>
                  <a:pt x="93126" y="37013"/>
                </a:lnTo>
                <a:lnTo>
                  <a:pt x="93126" y="55519"/>
                </a:lnTo>
                <a:lnTo>
                  <a:pt x="93126" y="74026"/>
                </a:lnTo>
                <a:lnTo>
                  <a:pt x="74501" y="92532"/>
                </a:lnTo>
                <a:lnTo>
                  <a:pt x="74501" y="111039"/>
                </a:lnTo>
                <a:lnTo>
                  <a:pt x="55875" y="111039"/>
                </a:lnTo>
                <a:lnTo>
                  <a:pt x="37250" y="111039"/>
                </a:lnTo>
                <a:lnTo>
                  <a:pt x="18625" y="92532"/>
                </a:lnTo>
                <a:lnTo>
                  <a:pt x="18625" y="148052"/>
                </a:lnTo>
                <a:lnTo>
                  <a:pt x="0" y="148052"/>
                </a:lnTo>
                <a:close/>
              </a:path>
            </a:pathLst>
          </a:custGeom>
          <a:ln w="18591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014605" y="5240641"/>
            <a:ext cx="55880" cy="74295"/>
          </a:xfrm>
          <a:custGeom>
            <a:avLst/>
            <a:gdLst/>
            <a:ahLst/>
            <a:cxnLst/>
            <a:rect l="l" t="t" r="r" b="b"/>
            <a:pathLst>
              <a:path w="55879" h="74295">
                <a:moveTo>
                  <a:pt x="0" y="55519"/>
                </a:moveTo>
                <a:lnTo>
                  <a:pt x="18625" y="74026"/>
                </a:lnTo>
                <a:lnTo>
                  <a:pt x="37250" y="74026"/>
                </a:lnTo>
                <a:lnTo>
                  <a:pt x="55875" y="55519"/>
                </a:lnTo>
                <a:lnTo>
                  <a:pt x="55875" y="37013"/>
                </a:lnTo>
                <a:lnTo>
                  <a:pt x="55875" y="18506"/>
                </a:lnTo>
                <a:lnTo>
                  <a:pt x="37250" y="0"/>
                </a:lnTo>
                <a:lnTo>
                  <a:pt x="18625" y="0"/>
                </a:lnTo>
                <a:lnTo>
                  <a:pt x="0" y="18506"/>
                </a:lnTo>
                <a:lnTo>
                  <a:pt x="0" y="55519"/>
                </a:lnTo>
                <a:close/>
              </a:path>
            </a:pathLst>
          </a:custGeom>
          <a:ln w="18582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107731" y="5222134"/>
            <a:ext cx="111760" cy="111125"/>
          </a:xfrm>
          <a:custGeom>
            <a:avLst/>
            <a:gdLst/>
            <a:ahLst/>
            <a:cxnLst/>
            <a:rect l="l" t="t" r="r" b="b"/>
            <a:pathLst>
              <a:path w="111760" h="111125">
                <a:moveTo>
                  <a:pt x="18625" y="0"/>
                </a:moveTo>
                <a:lnTo>
                  <a:pt x="0" y="0"/>
                </a:lnTo>
                <a:lnTo>
                  <a:pt x="0" y="111039"/>
                </a:lnTo>
                <a:lnTo>
                  <a:pt x="55875" y="111039"/>
                </a:lnTo>
                <a:lnTo>
                  <a:pt x="74501" y="92532"/>
                </a:lnTo>
                <a:lnTo>
                  <a:pt x="18625" y="92532"/>
                </a:lnTo>
                <a:lnTo>
                  <a:pt x="18625" y="55519"/>
                </a:lnTo>
                <a:lnTo>
                  <a:pt x="55875" y="55519"/>
                </a:lnTo>
                <a:lnTo>
                  <a:pt x="18625" y="37013"/>
                </a:lnTo>
                <a:lnTo>
                  <a:pt x="18625" y="0"/>
                </a:lnTo>
                <a:close/>
              </a:path>
              <a:path w="111760" h="111125">
                <a:moveTo>
                  <a:pt x="55875" y="55519"/>
                </a:moveTo>
                <a:lnTo>
                  <a:pt x="55875" y="74026"/>
                </a:lnTo>
                <a:lnTo>
                  <a:pt x="37250" y="92532"/>
                </a:lnTo>
                <a:lnTo>
                  <a:pt x="74501" y="92532"/>
                </a:lnTo>
                <a:lnTo>
                  <a:pt x="74501" y="74026"/>
                </a:lnTo>
                <a:lnTo>
                  <a:pt x="55875" y="55519"/>
                </a:lnTo>
                <a:close/>
              </a:path>
              <a:path w="111760" h="111125">
                <a:moveTo>
                  <a:pt x="111751" y="0"/>
                </a:moveTo>
                <a:lnTo>
                  <a:pt x="93126" y="0"/>
                </a:lnTo>
                <a:lnTo>
                  <a:pt x="93126" y="111039"/>
                </a:lnTo>
                <a:lnTo>
                  <a:pt x="111751" y="111039"/>
                </a:lnTo>
                <a:lnTo>
                  <a:pt x="111751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107731" y="5222134"/>
            <a:ext cx="74930" cy="111125"/>
          </a:xfrm>
          <a:custGeom>
            <a:avLst/>
            <a:gdLst/>
            <a:ahLst/>
            <a:cxnLst/>
            <a:rect l="l" t="t" r="r" b="b"/>
            <a:pathLst>
              <a:path w="74929" h="111125">
                <a:moveTo>
                  <a:pt x="0" y="111039"/>
                </a:moveTo>
                <a:lnTo>
                  <a:pt x="0" y="0"/>
                </a:lnTo>
                <a:lnTo>
                  <a:pt x="18625" y="0"/>
                </a:lnTo>
                <a:lnTo>
                  <a:pt x="18625" y="37013"/>
                </a:lnTo>
                <a:lnTo>
                  <a:pt x="55875" y="55519"/>
                </a:lnTo>
                <a:lnTo>
                  <a:pt x="74501" y="74026"/>
                </a:lnTo>
                <a:lnTo>
                  <a:pt x="74501" y="92532"/>
                </a:lnTo>
                <a:lnTo>
                  <a:pt x="55875" y="111039"/>
                </a:lnTo>
                <a:lnTo>
                  <a:pt x="37250" y="111039"/>
                </a:lnTo>
                <a:lnTo>
                  <a:pt x="18625" y="111039"/>
                </a:lnTo>
                <a:lnTo>
                  <a:pt x="0" y="111039"/>
                </a:lnTo>
                <a:close/>
              </a:path>
            </a:pathLst>
          </a:custGeom>
          <a:ln w="18588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126356" y="5277654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4">
                <a:moveTo>
                  <a:pt x="0" y="37013"/>
                </a:moveTo>
                <a:lnTo>
                  <a:pt x="18625" y="37013"/>
                </a:lnTo>
                <a:lnTo>
                  <a:pt x="37250" y="18506"/>
                </a:lnTo>
                <a:lnTo>
                  <a:pt x="37250" y="0"/>
                </a:lnTo>
                <a:lnTo>
                  <a:pt x="18625" y="0"/>
                </a:lnTo>
                <a:lnTo>
                  <a:pt x="0" y="0"/>
                </a:lnTo>
                <a:lnTo>
                  <a:pt x="0" y="37013"/>
                </a:lnTo>
                <a:close/>
              </a:path>
            </a:pathLst>
          </a:custGeom>
          <a:ln w="18565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210170" y="5212881"/>
            <a:ext cx="0" cy="129539"/>
          </a:xfrm>
          <a:custGeom>
            <a:avLst/>
            <a:gdLst/>
            <a:ahLst/>
            <a:cxnLst/>
            <a:rect l="l" t="t" r="r" b="b"/>
            <a:pathLst>
              <a:path h="129539">
                <a:moveTo>
                  <a:pt x="0" y="0"/>
                </a:moveTo>
                <a:lnTo>
                  <a:pt x="0" y="129546"/>
                </a:lnTo>
              </a:path>
            </a:pathLst>
          </a:custGeom>
          <a:ln w="37250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368485" y="5222134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5" h="111125">
                <a:moveTo>
                  <a:pt x="18625" y="0"/>
                </a:moveTo>
                <a:lnTo>
                  <a:pt x="0" y="0"/>
                </a:lnTo>
                <a:lnTo>
                  <a:pt x="0" y="111039"/>
                </a:lnTo>
                <a:lnTo>
                  <a:pt x="18625" y="111039"/>
                </a:lnTo>
                <a:lnTo>
                  <a:pt x="18625" y="37013"/>
                </a:lnTo>
                <a:lnTo>
                  <a:pt x="37250" y="18506"/>
                </a:lnTo>
                <a:lnTo>
                  <a:pt x="18625" y="18506"/>
                </a:lnTo>
                <a:lnTo>
                  <a:pt x="18625" y="0"/>
                </a:lnTo>
                <a:close/>
              </a:path>
              <a:path w="93345" h="111125">
                <a:moveTo>
                  <a:pt x="74501" y="18506"/>
                </a:moveTo>
                <a:lnTo>
                  <a:pt x="74501" y="111039"/>
                </a:lnTo>
                <a:lnTo>
                  <a:pt x="93126" y="111039"/>
                </a:lnTo>
                <a:lnTo>
                  <a:pt x="93126" y="37013"/>
                </a:lnTo>
                <a:lnTo>
                  <a:pt x="74501" y="18506"/>
                </a:lnTo>
                <a:close/>
              </a:path>
              <a:path w="93345" h="111125">
                <a:moveTo>
                  <a:pt x="55875" y="0"/>
                </a:moveTo>
                <a:lnTo>
                  <a:pt x="37250" y="0"/>
                </a:lnTo>
                <a:lnTo>
                  <a:pt x="18625" y="18506"/>
                </a:lnTo>
                <a:lnTo>
                  <a:pt x="74501" y="18506"/>
                </a:lnTo>
                <a:lnTo>
                  <a:pt x="55875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368485" y="5222134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5" h="111125">
                <a:moveTo>
                  <a:pt x="0" y="111039"/>
                </a:moveTo>
                <a:lnTo>
                  <a:pt x="0" y="0"/>
                </a:lnTo>
                <a:lnTo>
                  <a:pt x="18625" y="0"/>
                </a:lnTo>
                <a:lnTo>
                  <a:pt x="18625" y="18506"/>
                </a:lnTo>
                <a:lnTo>
                  <a:pt x="37250" y="0"/>
                </a:lnTo>
                <a:lnTo>
                  <a:pt x="55875" y="0"/>
                </a:lnTo>
                <a:lnTo>
                  <a:pt x="74501" y="18506"/>
                </a:lnTo>
                <a:lnTo>
                  <a:pt x="93126" y="37013"/>
                </a:lnTo>
                <a:lnTo>
                  <a:pt x="93126" y="111039"/>
                </a:lnTo>
                <a:lnTo>
                  <a:pt x="74501" y="111039"/>
                </a:lnTo>
                <a:lnTo>
                  <a:pt x="74501" y="37013"/>
                </a:lnTo>
                <a:lnTo>
                  <a:pt x="74501" y="18506"/>
                </a:lnTo>
                <a:lnTo>
                  <a:pt x="55875" y="18506"/>
                </a:lnTo>
                <a:lnTo>
                  <a:pt x="37250" y="18506"/>
                </a:lnTo>
                <a:lnTo>
                  <a:pt x="18625" y="37013"/>
                </a:lnTo>
                <a:lnTo>
                  <a:pt x="18625" y="111039"/>
                </a:lnTo>
                <a:lnTo>
                  <a:pt x="0" y="111039"/>
                </a:lnTo>
                <a:close/>
              </a:path>
            </a:pathLst>
          </a:custGeom>
          <a:ln w="18576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269595" y="5832851"/>
            <a:ext cx="111760" cy="129539"/>
          </a:xfrm>
          <a:custGeom>
            <a:avLst/>
            <a:gdLst/>
            <a:ahLst/>
            <a:cxnLst/>
            <a:rect l="l" t="t" r="r" b="b"/>
            <a:pathLst>
              <a:path w="111760" h="129539">
                <a:moveTo>
                  <a:pt x="74501" y="0"/>
                </a:moveTo>
                <a:lnTo>
                  <a:pt x="37250" y="0"/>
                </a:lnTo>
                <a:lnTo>
                  <a:pt x="0" y="37013"/>
                </a:lnTo>
                <a:lnTo>
                  <a:pt x="0" y="92532"/>
                </a:lnTo>
                <a:lnTo>
                  <a:pt x="37250" y="129546"/>
                </a:lnTo>
                <a:lnTo>
                  <a:pt x="74501" y="129546"/>
                </a:lnTo>
                <a:lnTo>
                  <a:pt x="93126" y="111039"/>
                </a:lnTo>
                <a:lnTo>
                  <a:pt x="37250" y="111039"/>
                </a:lnTo>
                <a:lnTo>
                  <a:pt x="18625" y="74026"/>
                </a:lnTo>
                <a:lnTo>
                  <a:pt x="18625" y="37013"/>
                </a:lnTo>
                <a:lnTo>
                  <a:pt x="37250" y="18506"/>
                </a:lnTo>
                <a:lnTo>
                  <a:pt x="93126" y="18506"/>
                </a:lnTo>
                <a:lnTo>
                  <a:pt x="74501" y="0"/>
                </a:lnTo>
                <a:close/>
              </a:path>
              <a:path w="111760" h="129539">
                <a:moveTo>
                  <a:pt x="93126" y="18506"/>
                </a:moveTo>
                <a:lnTo>
                  <a:pt x="74501" y="18506"/>
                </a:lnTo>
                <a:lnTo>
                  <a:pt x="93126" y="37013"/>
                </a:lnTo>
                <a:lnTo>
                  <a:pt x="93126" y="74026"/>
                </a:lnTo>
                <a:lnTo>
                  <a:pt x="74501" y="111039"/>
                </a:lnTo>
                <a:lnTo>
                  <a:pt x="93126" y="111039"/>
                </a:lnTo>
                <a:lnTo>
                  <a:pt x="111751" y="92532"/>
                </a:lnTo>
                <a:lnTo>
                  <a:pt x="111751" y="37013"/>
                </a:lnTo>
                <a:lnTo>
                  <a:pt x="93126" y="18506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269595" y="5832851"/>
            <a:ext cx="111760" cy="129539"/>
          </a:xfrm>
          <a:custGeom>
            <a:avLst/>
            <a:gdLst/>
            <a:ahLst/>
            <a:cxnLst/>
            <a:rect l="l" t="t" r="r" b="b"/>
            <a:pathLst>
              <a:path w="111760" h="129539">
                <a:moveTo>
                  <a:pt x="0" y="55519"/>
                </a:moveTo>
                <a:lnTo>
                  <a:pt x="0" y="37013"/>
                </a:lnTo>
                <a:lnTo>
                  <a:pt x="18625" y="18506"/>
                </a:lnTo>
                <a:lnTo>
                  <a:pt x="37250" y="0"/>
                </a:lnTo>
                <a:lnTo>
                  <a:pt x="55875" y="0"/>
                </a:lnTo>
                <a:lnTo>
                  <a:pt x="74501" y="0"/>
                </a:lnTo>
                <a:lnTo>
                  <a:pt x="93126" y="18506"/>
                </a:lnTo>
                <a:lnTo>
                  <a:pt x="111751" y="37013"/>
                </a:lnTo>
                <a:lnTo>
                  <a:pt x="111751" y="55519"/>
                </a:lnTo>
                <a:lnTo>
                  <a:pt x="111751" y="92532"/>
                </a:lnTo>
                <a:lnTo>
                  <a:pt x="93126" y="111039"/>
                </a:lnTo>
                <a:lnTo>
                  <a:pt x="74501" y="129546"/>
                </a:lnTo>
                <a:lnTo>
                  <a:pt x="55875" y="129546"/>
                </a:lnTo>
                <a:lnTo>
                  <a:pt x="37250" y="129546"/>
                </a:lnTo>
                <a:lnTo>
                  <a:pt x="18625" y="111039"/>
                </a:lnTo>
                <a:lnTo>
                  <a:pt x="0" y="92532"/>
                </a:lnTo>
                <a:lnTo>
                  <a:pt x="0" y="55519"/>
                </a:lnTo>
                <a:close/>
              </a:path>
            </a:pathLst>
          </a:custGeom>
          <a:ln w="18574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288220" y="5851358"/>
            <a:ext cx="74930" cy="92710"/>
          </a:xfrm>
          <a:custGeom>
            <a:avLst/>
            <a:gdLst/>
            <a:ahLst/>
            <a:cxnLst/>
            <a:rect l="l" t="t" r="r" b="b"/>
            <a:pathLst>
              <a:path w="74929" h="92710">
                <a:moveTo>
                  <a:pt x="0" y="37013"/>
                </a:moveTo>
                <a:lnTo>
                  <a:pt x="0" y="55519"/>
                </a:lnTo>
                <a:lnTo>
                  <a:pt x="18625" y="92532"/>
                </a:lnTo>
                <a:lnTo>
                  <a:pt x="37250" y="92532"/>
                </a:lnTo>
                <a:lnTo>
                  <a:pt x="55875" y="92532"/>
                </a:lnTo>
                <a:lnTo>
                  <a:pt x="74501" y="55519"/>
                </a:lnTo>
                <a:lnTo>
                  <a:pt x="74501" y="37013"/>
                </a:lnTo>
                <a:lnTo>
                  <a:pt x="74501" y="18506"/>
                </a:lnTo>
                <a:lnTo>
                  <a:pt x="55875" y="0"/>
                </a:lnTo>
                <a:lnTo>
                  <a:pt x="37250" y="0"/>
                </a:lnTo>
                <a:lnTo>
                  <a:pt x="18625" y="0"/>
                </a:lnTo>
                <a:lnTo>
                  <a:pt x="0" y="18506"/>
                </a:lnTo>
                <a:lnTo>
                  <a:pt x="0" y="37013"/>
                </a:lnTo>
                <a:close/>
              </a:path>
            </a:pathLst>
          </a:custGeom>
          <a:ln w="18578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418596" y="5851358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5" h="111125">
                <a:moveTo>
                  <a:pt x="93126" y="0"/>
                </a:moveTo>
                <a:lnTo>
                  <a:pt x="0" y="0"/>
                </a:lnTo>
                <a:lnTo>
                  <a:pt x="0" y="111039"/>
                </a:lnTo>
                <a:lnTo>
                  <a:pt x="18625" y="111039"/>
                </a:lnTo>
                <a:lnTo>
                  <a:pt x="18625" y="18506"/>
                </a:lnTo>
                <a:lnTo>
                  <a:pt x="93126" y="18506"/>
                </a:lnTo>
                <a:lnTo>
                  <a:pt x="93126" y="0"/>
                </a:lnTo>
                <a:close/>
              </a:path>
              <a:path w="93345" h="111125">
                <a:moveTo>
                  <a:pt x="93126" y="18506"/>
                </a:moveTo>
                <a:lnTo>
                  <a:pt x="74501" y="18506"/>
                </a:lnTo>
                <a:lnTo>
                  <a:pt x="74501" y="111039"/>
                </a:lnTo>
                <a:lnTo>
                  <a:pt x="93126" y="111039"/>
                </a:lnTo>
                <a:lnTo>
                  <a:pt x="93126" y="18506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418596" y="5851358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5" h="111125">
                <a:moveTo>
                  <a:pt x="0" y="111039"/>
                </a:moveTo>
                <a:lnTo>
                  <a:pt x="0" y="0"/>
                </a:lnTo>
                <a:lnTo>
                  <a:pt x="93126" y="0"/>
                </a:lnTo>
                <a:lnTo>
                  <a:pt x="93126" y="111039"/>
                </a:lnTo>
                <a:lnTo>
                  <a:pt x="74501" y="111039"/>
                </a:lnTo>
                <a:lnTo>
                  <a:pt x="74501" y="18506"/>
                </a:lnTo>
                <a:lnTo>
                  <a:pt x="18625" y="18506"/>
                </a:lnTo>
                <a:lnTo>
                  <a:pt x="18625" y="111039"/>
                </a:lnTo>
                <a:lnTo>
                  <a:pt x="0" y="111039"/>
                </a:lnTo>
                <a:close/>
              </a:path>
            </a:pathLst>
          </a:custGeom>
          <a:ln w="18576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530348" y="5851358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5" h="111125">
                <a:moveTo>
                  <a:pt x="74501" y="18506"/>
                </a:moveTo>
                <a:lnTo>
                  <a:pt x="74501" y="37013"/>
                </a:lnTo>
                <a:lnTo>
                  <a:pt x="0" y="37013"/>
                </a:lnTo>
                <a:lnTo>
                  <a:pt x="0" y="74026"/>
                </a:lnTo>
                <a:lnTo>
                  <a:pt x="37250" y="111039"/>
                </a:lnTo>
                <a:lnTo>
                  <a:pt x="93126" y="111039"/>
                </a:lnTo>
                <a:lnTo>
                  <a:pt x="93126" y="92532"/>
                </a:lnTo>
                <a:lnTo>
                  <a:pt x="55875" y="92532"/>
                </a:lnTo>
                <a:lnTo>
                  <a:pt x="18625" y="74026"/>
                </a:lnTo>
                <a:lnTo>
                  <a:pt x="18625" y="55519"/>
                </a:lnTo>
                <a:lnTo>
                  <a:pt x="93126" y="55519"/>
                </a:lnTo>
                <a:lnTo>
                  <a:pt x="93126" y="37013"/>
                </a:lnTo>
                <a:lnTo>
                  <a:pt x="18625" y="37013"/>
                </a:lnTo>
                <a:lnTo>
                  <a:pt x="18625" y="18506"/>
                </a:lnTo>
                <a:lnTo>
                  <a:pt x="74501" y="18506"/>
                </a:lnTo>
                <a:close/>
              </a:path>
              <a:path w="93345" h="111125">
                <a:moveTo>
                  <a:pt x="74501" y="0"/>
                </a:moveTo>
                <a:lnTo>
                  <a:pt x="37250" y="0"/>
                </a:lnTo>
                <a:lnTo>
                  <a:pt x="18625" y="18506"/>
                </a:lnTo>
                <a:lnTo>
                  <a:pt x="74501" y="18506"/>
                </a:lnTo>
                <a:lnTo>
                  <a:pt x="74501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530348" y="5851358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5" h="111125">
                <a:moveTo>
                  <a:pt x="93126" y="111039"/>
                </a:moveTo>
                <a:lnTo>
                  <a:pt x="74501" y="111039"/>
                </a:lnTo>
                <a:lnTo>
                  <a:pt x="55875" y="111039"/>
                </a:lnTo>
                <a:lnTo>
                  <a:pt x="37250" y="111039"/>
                </a:lnTo>
                <a:lnTo>
                  <a:pt x="18625" y="92532"/>
                </a:lnTo>
                <a:lnTo>
                  <a:pt x="0" y="74026"/>
                </a:lnTo>
                <a:lnTo>
                  <a:pt x="0" y="55519"/>
                </a:lnTo>
                <a:lnTo>
                  <a:pt x="0" y="37013"/>
                </a:lnTo>
                <a:lnTo>
                  <a:pt x="18625" y="18506"/>
                </a:lnTo>
                <a:lnTo>
                  <a:pt x="37250" y="0"/>
                </a:lnTo>
                <a:lnTo>
                  <a:pt x="55875" y="0"/>
                </a:lnTo>
                <a:lnTo>
                  <a:pt x="74501" y="0"/>
                </a:lnTo>
                <a:lnTo>
                  <a:pt x="74501" y="18506"/>
                </a:lnTo>
                <a:lnTo>
                  <a:pt x="93126" y="37013"/>
                </a:lnTo>
                <a:lnTo>
                  <a:pt x="93126" y="55519"/>
                </a:lnTo>
                <a:lnTo>
                  <a:pt x="18625" y="55519"/>
                </a:lnTo>
                <a:lnTo>
                  <a:pt x="18625" y="74026"/>
                </a:lnTo>
                <a:lnTo>
                  <a:pt x="55875" y="92532"/>
                </a:lnTo>
                <a:lnTo>
                  <a:pt x="74501" y="92532"/>
                </a:lnTo>
                <a:lnTo>
                  <a:pt x="93126" y="92532"/>
                </a:lnTo>
                <a:lnTo>
                  <a:pt x="93126" y="111039"/>
                </a:lnTo>
                <a:close/>
              </a:path>
            </a:pathLst>
          </a:custGeom>
          <a:ln w="18576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548973" y="5869864"/>
            <a:ext cx="55880" cy="19050"/>
          </a:xfrm>
          <a:custGeom>
            <a:avLst/>
            <a:gdLst/>
            <a:ahLst/>
            <a:cxnLst/>
            <a:rect l="l" t="t" r="r" b="b"/>
            <a:pathLst>
              <a:path w="55879" h="19050">
                <a:moveTo>
                  <a:pt x="0" y="18506"/>
                </a:moveTo>
                <a:lnTo>
                  <a:pt x="55875" y="18506"/>
                </a:lnTo>
                <a:lnTo>
                  <a:pt x="55875" y="0"/>
                </a:lnTo>
                <a:lnTo>
                  <a:pt x="37250" y="0"/>
                </a:lnTo>
                <a:lnTo>
                  <a:pt x="18625" y="0"/>
                </a:lnTo>
                <a:lnTo>
                  <a:pt x="0" y="0"/>
                </a:lnTo>
                <a:lnTo>
                  <a:pt x="0" y="18506"/>
                </a:lnTo>
                <a:close/>
              </a:path>
            </a:pathLst>
          </a:custGeom>
          <a:ln w="18518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642100" y="5851358"/>
            <a:ext cx="93345" cy="148590"/>
          </a:xfrm>
          <a:custGeom>
            <a:avLst/>
            <a:gdLst/>
            <a:ahLst/>
            <a:cxnLst/>
            <a:rect l="l" t="t" r="r" b="b"/>
            <a:pathLst>
              <a:path w="93345" h="148589">
                <a:moveTo>
                  <a:pt x="18625" y="0"/>
                </a:moveTo>
                <a:lnTo>
                  <a:pt x="0" y="0"/>
                </a:lnTo>
                <a:lnTo>
                  <a:pt x="0" y="148052"/>
                </a:lnTo>
                <a:lnTo>
                  <a:pt x="18625" y="148052"/>
                </a:lnTo>
                <a:lnTo>
                  <a:pt x="18625" y="92532"/>
                </a:lnTo>
                <a:lnTo>
                  <a:pt x="37250" y="92532"/>
                </a:lnTo>
                <a:lnTo>
                  <a:pt x="18625" y="74026"/>
                </a:lnTo>
                <a:lnTo>
                  <a:pt x="18625" y="37013"/>
                </a:lnTo>
                <a:lnTo>
                  <a:pt x="37250" y="18506"/>
                </a:lnTo>
                <a:lnTo>
                  <a:pt x="18625" y="18506"/>
                </a:lnTo>
                <a:lnTo>
                  <a:pt x="18625" y="0"/>
                </a:lnTo>
                <a:close/>
              </a:path>
              <a:path w="93345" h="148589">
                <a:moveTo>
                  <a:pt x="74501" y="0"/>
                </a:moveTo>
                <a:lnTo>
                  <a:pt x="37250" y="0"/>
                </a:lnTo>
                <a:lnTo>
                  <a:pt x="18625" y="18506"/>
                </a:lnTo>
                <a:lnTo>
                  <a:pt x="55875" y="18506"/>
                </a:lnTo>
                <a:lnTo>
                  <a:pt x="74501" y="37013"/>
                </a:lnTo>
                <a:lnTo>
                  <a:pt x="74501" y="74026"/>
                </a:lnTo>
                <a:lnTo>
                  <a:pt x="55875" y="92532"/>
                </a:lnTo>
                <a:lnTo>
                  <a:pt x="18625" y="92532"/>
                </a:lnTo>
                <a:lnTo>
                  <a:pt x="37250" y="111039"/>
                </a:lnTo>
                <a:lnTo>
                  <a:pt x="74501" y="111039"/>
                </a:lnTo>
                <a:lnTo>
                  <a:pt x="74501" y="92532"/>
                </a:lnTo>
                <a:lnTo>
                  <a:pt x="93126" y="74026"/>
                </a:lnTo>
                <a:lnTo>
                  <a:pt x="93126" y="37013"/>
                </a:lnTo>
                <a:lnTo>
                  <a:pt x="74501" y="18506"/>
                </a:lnTo>
                <a:lnTo>
                  <a:pt x="74501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642100" y="5851358"/>
            <a:ext cx="93345" cy="148590"/>
          </a:xfrm>
          <a:custGeom>
            <a:avLst/>
            <a:gdLst/>
            <a:ahLst/>
            <a:cxnLst/>
            <a:rect l="l" t="t" r="r" b="b"/>
            <a:pathLst>
              <a:path w="93345" h="148589">
                <a:moveTo>
                  <a:pt x="0" y="148052"/>
                </a:moveTo>
                <a:lnTo>
                  <a:pt x="0" y="0"/>
                </a:lnTo>
                <a:lnTo>
                  <a:pt x="18625" y="0"/>
                </a:lnTo>
                <a:lnTo>
                  <a:pt x="18625" y="18506"/>
                </a:lnTo>
                <a:lnTo>
                  <a:pt x="37250" y="0"/>
                </a:lnTo>
                <a:lnTo>
                  <a:pt x="55875" y="0"/>
                </a:lnTo>
                <a:lnTo>
                  <a:pt x="74501" y="0"/>
                </a:lnTo>
                <a:lnTo>
                  <a:pt x="74501" y="18506"/>
                </a:lnTo>
                <a:lnTo>
                  <a:pt x="93126" y="37013"/>
                </a:lnTo>
                <a:lnTo>
                  <a:pt x="93126" y="55519"/>
                </a:lnTo>
                <a:lnTo>
                  <a:pt x="93126" y="74026"/>
                </a:lnTo>
                <a:lnTo>
                  <a:pt x="74501" y="92532"/>
                </a:lnTo>
                <a:lnTo>
                  <a:pt x="74501" y="111039"/>
                </a:lnTo>
                <a:lnTo>
                  <a:pt x="55875" y="111039"/>
                </a:lnTo>
                <a:lnTo>
                  <a:pt x="37250" y="111039"/>
                </a:lnTo>
                <a:lnTo>
                  <a:pt x="18625" y="92532"/>
                </a:lnTo>
                <a:lnTo>
                  <a:pt x="18625" y="148052"/>
                </a:lnTo>
                <a:lnTo>
                  <a:pt x="0" y="148052"/>
                </a:lnTo>
                <a:close/>
              </a:path>
            </a:pathLst>
          </a:custGeom>
          <a:ln w="18591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660725" y="5869864"/>
            <a:ext cx="55880" cy="74295"/>
          </a:xfrm>
          <a:custGeom>
            <a:avLst/>
            <a:gdLst/>
            <a:ahLst/>
            <a:cxnLst/>
            <a:rect l="l" t="t" r="r" b="b"/>
            <a:pathLst>
              <a:path w="55879" h="74295">
                <a:moveTo>
                  <a:pt x="0" y="55519"/>
                </a:moveTo>
                <a:lnTo>
                  <a:pt x="18625" y="74026"/>
                </a:lnTo>
                <a:lnTo>
                  <a:pt x="37250" y="74026"/>
                </a:lnTo>
                <a:lnTo>
                  <a:pt x="55875" y="55519"/>
                </a:lnTo>
                <a:lnTo>
                  <a:pt x="55875" y="37013"/>
                </a:lnTo>
                <a:lnTo>
                  <a:pt x="55875" y="18506"/>
                </a:lnTo>
                <a:lnTo>
                  <a:pt x="37250" y="0"/>
                </a:lnTo>
                <a:lnTo>
                  <a:pt x="18625" y="0"/>
                </a:lnTo>
                <a:lnTo>
                  <a:pt x="0" y="18506"/>
                </a:lnTo>
                <a:lnTo>
                  <a:pt x="0" y="55519"/>
                </a:lnTo>
                <a:close/>
              </a:path>
            </a:pathLst>
          </a:custGeom>
          <a:ln w="18582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772476" y="5851358"/>
            <a:ext cx="111760" cy="111125"/>
          </a:xfrm>
          <a:custGeom>
            <a:avLst/>
            <a:gdLst/>
            <a:ahLst/>
            <a:cxnLst/>
            <a:rect l="l" t="t" r="r" b="b"/>
            <a:pathLst>
              <a:path w="111760" h="111125">
                <a:moveTo>
                  <a:pt x="74501" y="92532"/>
                </a:moveTo>
                <a:lnTo>
                  <a:pt x="18625" y="92532"/>
                </a:lnTo>
                <a:lnTo>
                  <a:pt x="18625" y="111039"/>
                </a:lnTo>
                <a:lnTo>
                  <a:pt x="55875" y="111039"/>
                </a:lnTo>
                <a:lnTo>
                  <a:pt x="74501" y="92532"/>
                </a:lnTo>
                <a:close/>
              </a:path>
              <a:path w="111760" h="111125">
                <a:moveTo>
                  <a:pt x="111751" y="92532"/>
                </a:moveTo>
                <a:lnTo>
                  <a:pt x="74501" y="92532"/>
                </a:lnTo>
                <a:lnTo>
                  <a:pt x="93126" y="111039"/>
                </a:lnTo>
                <a:lnTo>
                  <a:pt x="111751" y="111039"/>
                </a:lnTo>
                <a:lnTo>
                  <a:pt x="111751" y="92532"/>
                </a:lnTo>
                <a:close/>
              </a:path>
              <a:path w="111760" h="111125">
                <a:moveTo>
                  <a:pt x="37250" y="55519"/>
                </a:moveTo>
                <a:lnTo>
                  <a:pt x="0" y="55519"/>
                </a:lnTo>
                <a:lnTo>
                  <a:pt x="0" y="92532"/>
                </a:lnTo>
                <a:lnTo>
                  <a:pt x="18625" y="92532"/>
                </a:lnTo>
                <a:lnTo>
                  <a:pt x="18625" y="74026"/>
                </a:lnTo>
                <a:lnTo>
                  <a:pt x="37250" y="55519"/>
                </a:lnTo>
                <a:close/>
              </a:path>
              <a:path w="111760" h="111125">
                <a:moveTo>
                  <a:pt x="74501" y="0"/>
                </a:moveTo>
                <a:lnTo>
                  <a:pt x="18625" y="0"/>
                </a:lnTo>
                <a:lnTo>
                  <a:pt x="18625" y="18506"/>
                </a:lnTo>
                <a:lnTo>
                  <a:pt x="74501" y="18506"/>
                </a:lnTo>
                <a:lnTo>
                  <a:pt x="74501" y="37013"/>
                </a:lnTo>
                <a:lnTo>
                  <a:pt x="37250" y="37013"/>
                </a:lnTo>
                <a:lnTo>
                  <a:pt x="18625" y="55519"/>
                </a:lnTo>
                <a:lnTo>
                  <a:pt x="74501" y="55519"/>
                </a:lnTo>
                <a:lnTo>
                  <a:pt x="74501" y="74026"/>
                </a:lnTo>
                <a:lnTo>
                  <a:pt x="55875" y="92532"/>
                </a:lnTo>
                <a:lnTo>
                  <a:pt x="93126" y="92532"/>
                </a:lnTo>
                <a:lnTo>
                  <a:pt x="93126" y="18506"/>
                </a:lnTo>
                <a:lnTo>
                  <a:pt x="74501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772476" y="5851358"/>
            <a:ext cx="111760" cy="111125"/>
          </a:xfrm>
          <a:custGeom>
            <a:avLst/>
            <a:gdLst/>
            <a:ahLst/>
            <a:cxnLst/>
            <a:rect l="l" t="t" r="r" b="b"/>
            <a:pathLst>
              <a:path w="111760" h="111125">
                <a:moveTo>
                  <a:pt x="74501" y="92532"/>
                </a:moveTo>
                <a:lnTo>
                  <a:pt x="55875" y="111039"/>
                </a:lnTo>
                <a:lnTo>
                  <a:pt x="37250" y="111039"/>
                </a:lnTo>
                <a:lnTo>
                  <a:pt x="18625" y="111039"/>
                </a:lnTo>
                <a:lnTo>
                  <a:pt x="18625" y="92532"/>
                </a:lnTo>
                <a:lnTo>
                  <a:pt x="0" y="92532"/>
                </a:lnTo>
                <a:lnTo>
                  <a:pt x="0" y="74026"/>
                </a:lnTo>
                <a:lnTo>
                  <a:pt x="0" y="55519"/>
                </a:lnTo>
                <a:lnTo>
                  <a:pt x="18625" y="55519"/>
                </a:lnTo>
                <a:lnTo>
                  <a:pt x="37250" y="37013"/>
                </a:lnTo>
                <a:lnTo>
                  <a:pt x="55875" y="37013"/>
                </a:lnTo>
                <a:lnTo>
                  <a:pt x="74501" y="37013"/>
                </a:lnTo>
                <a:lnTo>
                  <a:pt x="74501" y="18506"/>
                </a:lnTo>
                <a:lnTo>
                  <a:pt x="55875" y="18506"/>
                </a:lnTo>
                <a:lnTo>
                  <a:pt x="37250" y="18506"/>
                </a:lnTo>
                <a:lnTo>
                  <a:pt x="18625" y="18506"/>
                </a:lnTo>
                <a:lnTo>
                  <a:pt x="18625" y="0"/>
                </a:lnTo>
                <a:lnTo>
                  <a:pt x="37250" y="0"/>
                </a:lnTo>
                <a:lnTo>
                  <a:pt x="55875" y="0"/>
                </a:lnTo>
                <a:lnTo>
                  <a:pt x="74501" y="0"/>
                </a:lnTo>
                <a:lnTo>
                  <a:pt x="93126" y="18506"/>
                </a:lnTo>
                <a:lnTo>
                  <a:pt x="93126" y="37013"/>
                </a:lnTo>
                <a:lnTo>
                  <a:pt x="93126" y="55519"/>
                </a:lnTo>
                <a:lnTo>
                  <a:pt x="93126" y="74026"/>
                </a:lnTo>
                <a:lnTo>
                  <a:pt x="93126" y="92532"/>
                </a:lnTo>
                <a:lnTo>
                  <a:pt x="111751" y="92532"/>
                </a:lnTo>
                <a:lnTo>
                  <a:pt x="111751" y="111039"/>
                </a:lnTo>
                <a:lnTo>
                  <a:pt x="93126" y="111039"/>
                </a:lnTo>
                <a:lnTo>
                  <a:pt x="74501" y="92532"/>
                </a:lnTo>
                <a:close/>
              </a:path>
            </a:pathLst>
          </a:custGeom>
          <a:ln w="18565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791102" y="5906877"/>
            <a:ext cx="55880" cy="37465"/>
          </a:xfrm>
          <a:custGeom>
            <a:avLst/>
            <a:gdLst/>
            <a:ahLst/>
            <a:cxnLst/>
            <a:rect l="l" t="t" r="r" b="b"/>
            <a:pathLst>
              <a:path w="55879" h="37464">
                <a:moveTo>
                  <a:pt x="55875" y="18506"/>
                </a:moveTo>
                <a:lnTo>
                  <a:pt x="55875" y="0"/>
                </a:lnTo>
                <a:lnTo>
                  <a:pt x="18625" y="0"/>
                </a:lnTo>
                <a:lnTo>
                  <a:pt x="0" y="18506"/>
                </a:lnTo>
                <a:lnTo>
                  <a:pt x="0" y="37013"/>
                </a:lnTo>
                <a:lnTo>
                  <a:pt x="18625" y="37013"/>
                </a:lnTo>
                <a:lnTo>
                  <a:pt x="37250" y="37013"/>
                </a:lnTo>
                <a:lnTo>
                  <a:pt x="55875" y="18506"/>
                </a:lnTo>
                <a:close/>
              </a:path>
            </a:pathLst>
          </a:custGeom>
          <a:ln w="18542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930791" y="5869864"/>
            <a:ext cx="0" cy="92710"/>
          </a:xfrm>
          <a:custGeom>
            <a:avLst/>
            <a:gdLst/>
            <a:ahLst/>
            <a:cxnLst/>
            <a:rect l="l" t="t" r="r" b="b"/>
            <a:pathLst>
              <a:path h="92710">
                <a:moveTo>
                  <a:pt x="0" y="0"/>
                </a:moveTo>
                <a:lnTo>
                  <a:pt x="0" y="92532"/>
                </a:lnTo>
              </a:path>
            </a:pathLst>
          </a:custGeom>
          <a:ln w="18625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884228" y="5860611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>
                <a:moveTo>
                  <a:pt x="0" y="0"/>
                </a:moveTo>
                <a:lnTo>
                  <a:pt x="111751" y="0"/>
                </a:lnTo>
              </a:path>
            </a:pathLst>
          </a:custGeom>
          <a:ln w="18506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884228" y="5851358"/>
            <a:ext cx="111760" cy="111125"/>
          </a:xfrm>
          <a:custGeom>
            <a:avLst/>
            <a:gdLst/>
            <a:ahLst/>
            <a:cxnLst/>
            <a:rect l="l" t="t" r="r" b="b"/>
            <a:pathLst>
              <a:path w="111760" h="111125">
                <a:moveTo>
                  <a:pt x="37250" y="111039"/>
                </a:moveTo>
                <a:lnTo>
                  <a:pt x="37250" y="18506"/>
                </a:lnTo>
                <a:lnTo>
                  <a:pt x="0" y="18506"/>
                </a:lnTo>
                <a:lnTo>
                  <a:pt x="0" y="0"/>
                </a:lnTo>
                <a:lnTo>
                  <a:pt x="111751" y="0"/>
                </a:lnTo>
                <a:lnTo>
                  <a:pt x="111751" y="18506"/>
                </a:lnTo>
                <a:lnTo>
                  <a:pt x="55875" y="18506"/>
                </a:lnTo>
                <a:lnTo>
                  <a:pt x="55875" y="111039"/>
                </a:lnTo>
                <a:lnTo>
                  <a:pt x="37250" y="111039"/>
                </a:lnTo>
                <a:close/>
              </a:path>
            </a:pathLst>
          </a:custGeom>
          <a:ln w="18565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014605" y="5851358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5" h="111125">
                <a:moveTo>
                  <a:pt x="74501" y="0"/>
                </a:moveTo>
                <a:lnTo>
                  <a:pt x="37250" y="0"/>
                </a:lnTo>
                <a:lnTo>
                  <a:pt x="0" y="37013"/>
                </a:lnTo>
                <a:lnTo>
                  <a:pt x="0" y="74026"/>
                </a:lnTo>
                <a:lnTo>
                  <a:pt x="37250" y="111039"/>
                </a:lnTo>
                <a:lnTo>
                  <a:pt x="74501" y="111039"/>
                </a:lnTo>
                <a:lnTo>
                  <a:pt x="74501" y="92532"/>
                </a:lnTo>
                <a:lnTo>
                  <a:pt x="37250" y="92532"/>
                </a:lnTo>
                <a:lnTo>
                  <a:pt x="18625" y="74026"/>
                </a:lnTo>
                <a:lnTo>
                  <a:pt x="18625" y="37013"/>
                </a:lnTo>
                <a:lnTo>
                  <a:pt x="37250" y="18506"/>
                </a:lnTo>
                <a:lnTo>
                  <a:pt x="74501" y="18506"/>
                </a:lnTo>
                <a:lnTo>
                  <a:pt x="74501" y="0"/>
                </a:lnTo>
                <a:close/>
              </a:path>
              <a:path w="93345" h="111125">
                <a:moveTo>
                  <a:pt x="74501" y="18506"/>
                </a:moveTo>
                <a:lnTo>
                  <a:pt x="55875" y="18506"/>
                </a:lnTo>
                <a:lnTo>
                  <a:pt x="74501" y="37013"/>
                </a:lnTo>
                <a:lnTo>
                  <a:pt x="74501" y="74026"/>
                </a:lnTo>
                <a:lnTo>
                  <a:pt x="55875" y="92532"/>
                </a:lnTo>
                <a:lnTo>
                  <a:pt x="74501" y="92532"/>
                </a:lnTo>
                <a:lnTo>
                  <a:pt x="93126" y="74026"/>
                </a:lnTo>
                <a:lnTo>
                  <a:pt x="93126" y="37013"/>
                </a:lnTo>
                <a:lnTo>
                  <a:pt x="74501" y="18506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014605" y="5851358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5" h="111125">
                <a:moveTo>
                  <a:pt x="55875" y="111039"/>
                </a:moveTo>
                <a:lnTo>
                  <a:pt x="37250" y="111039"/>
                </a:lnTo>
                <a:lnTo>
                  <a:pt x="18625" y="92532"/>
                </a:lnTo>
                <a:lnTo>
                  <a:pt x="0" y="74026"/>
                </a:lnTo>
                <a:lnTo>
                  <a:pt x="0" y="55519"/>
                </a:lnTo>
                <a:lnTo>
                  <a:pt x="0" y="37013"/>
                </a:lnTo>
                <a:lnTo>
                  <a:pt x="18625" y="18506"/>
                </a:lnTo>
                <a:lnTo>
                  <a:pt x="37250" y="0"/>
                </a:lnTo>
                <a:lnTo>
                  <a:pt x="55875" y="0"/>
                </a:lnTo>
                <a:lnTo>
                  <a:pt x="74501" y="0"/>
                </a:lnTo>
                <a:lnTo>
                  <a:pt x="74501" y="18506"/>
                </a:lnTo>
                <a:lnTo>
                  <a:pt x="93126" y="37013"/>
                </a:lnTo>
                <a:lnTo>
                  <a:pt x="93126" y="55519"/>
                </a:lnTo>
                <a:lnTo>
                  <a:pt x="93126" y="74026"/>
                </a:lnTo>
                <a:lnTo>
                  <a:pt x="74501" y="92532"/>
                </a:lnTo>
                <a:lnTo>
                  <a:pt x="74501" y="111039"/>
                </a:lnTo>
                <a:lnTo>
                  <a:pt x="55875" y="111039"/>
                </a:lnTo>
                <a:close/>
              </a:path>
            </a:pathLst>
          </a:custGeom>
          <a:ln w="18576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033230" y="5869864"/>
            <a:ext cx="55880" cy="74295"/>
          </a:xfrm>
          <a:custGeom>
            <a:avLst/>
            <a:gdLst/>
            <a:ahLst/>
            <a:cxnLst/>
            <a:rect l="l" t="t" r="r" b="b"/>
            <a:pathLst>
              <a:path w="55879" h="74295">
                <a:moveTo>
                  <a:pt x="37250" y="74026"/>
                </a:moveTo>
                <a:lnTo>
                  <a:pt x="55875" y="55519"/>
                </a:lnTo>
                <a:lnTo>
                  <a:pt x="55875" y="37013"/>
                </a:lnTo>
                <a:lnTo>
                  <a:pt x="55875" y="18506"/>
                </a:lnTo>
                <a:lnTo>
                  <a:pt x="37250" y="0"/>
                </a:lnTo>
                <a:lnTo>
                  <a:pt x="18625" y="0"/>
                </a:lnTo>
                <a:lnTo>
                  <a:pt x="0" y="18506"/>
                </a:lnTo>
                <a:lnTo>
                  <a:pt x="0" y="37013"/>
                </a:lnTo>
                <a:lnTo>
                  <a:pt x="0" y="55519"/>
                </a:lnTo>
                <a:lnTo>
                  <a:pt x="18625" y="74026"/>
                </a:lnTo>
                <a:lnTo>
                  <a:pt x="37250" y="74026"/>
                </a:lnTo>
                <a:close/>
              </a:path>
            </a:pathLst>
          </a:custGeom>
          <a:ln w="18582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126356" y="5851358"/>
            <a:ext cx="93345" cy="148590"/>
          </a:xfrm>
          <a:custGeom>
            <a:avLst/>
            <a:gdLst/>
            <a:ahLst/>
            <a:cxnLst/>
            <a:rect l="l" t="t" r="r" b="b"/>
            <a:pathLst>
              <a:path w="93345" h="148589">
                <a:moveTo>
                  <a:pt x="18625" y="0"/>
                </a:moveTo>
                <a:lnTo>
                  <a:pt x="0" y="0"/>
                </a:lnTo>
                <a:lnTo>
                  <a:pt x="0" y="148052"/>
                </a:lnTo>
                <a:lnTo>
                  <a:pt x="18625" y="148052"/>
                </a:lnTo>
                <a:lnTo>
                  <a:pt x="18625" y="92532"/>
                </a:lnTo>
                <a:lnTo>
                  <a:pt x="37250" y="92532"/>
                </a:lnTo>
                <a:lnTo>
                  <a:pt x="18625" y="74026"/>
                </a:lnTo>
                <a:lnTo>
                  <a:pt x="18625" y="37013"/>
                </a:lnTo>
                <a:lnTo>
                  <a:pt x="37250" y="18506"/>
                </a:lnTo>
                <a:lnTo>
                  <a:pt x="18625" y="18506"/>
                </a:lnTo>
                <a:lnTo>
                  <a:pt x="18625" y="0"/>
                </a:lnTo>
                <a:close/>
              </a:path>
              <a:path w="93345" h="148589">
                <a:moveTo>
                  <a:pt x="74501" y="0"/>
                </a:moveTo>
                <a:lnTo>
                  <a:pt x="37250" y="0"/>
                </a:lnTo>
                <a:lnTo>
                  <a:pt x="18625" y="18506"/>
                </a:lnTo>
                <a:lnTo>
                  <a:pt x="55875" y="18506"/>
                </a:lnTo>
                <a:lnTo>
                  <a:pt x="74501" y="37013"/>
                </a:lnTo>
                <a:lnTo>
                  <a:pt x="74501" y="74026"/>
                </a:lnTo>
                <a:lnTo>
                  <a:pt x="55875" y="92532"/>
                </a:lnTo>
                <a:lnTo>
                  <a:pt x="18625" y="92532"/>
                </a:lnTo>
                <a:lnTo>
                  <a:pt x="37250" y="111039"/>
                </a:lnTo>
                <a:lnTo>
                  <a:pt x="74501" y="111039"/>
                </a:lnTo>
                <a:lnTo>
                  <a:pt x="74501" y="92532"/>
                </a:lnTo>
                <a:lnTo>
                  <a:pt x="93126" y="74026"/>
                </a:lnTo>
                <a:lnTo>
                  <a:pt x="93126" y="37013"/>
                </a:lnTo>
                <a:lnTo>
                  <a:pt x="74501" y="18506"/>
                </a:lnTo>
                <a:lnTo>
                  <a:pt x="74501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126356" y="5851358"/>
            <a:ext cx="93345" cy="148590"/>
          </a:xfrm>
          <a:custGeom>
            <a:avLst/>
            <a:gdLst/>
            <a:ahLst/>
            <a:cxnLst/>
            <a:rect l="l" t="t" r="r" b="b"/>
            <a:pathLst>
              <a:path w="93345" h="148589">
                <a:moveTo>
                  <a:pt x="0" y="148052"/>
                </a:moveTo>
                <a:lnTo>
                  <a:pt x="0" y="0"/>
                </a:lnTo>
                <a:lnTo>
                  <a:pt x="18625" y="0"/>
                </a:lnTo>
                <a:lnTo>
                  <a:pt x="18625" y="18506"/>
                </a:lnTo>
                <a:lnTo>
                  <a:pt x="37250" y="0"/>
                </a:lnTo>
                <a:lnTo>
                  <a:pt x="55875" y="0"/>
                </a:lnTo>
                <a:lnTo>
                  <a:pt x="74501" y="0"/>
                </a:lnTo>
                <a:lnTo>
                  <a:pt x="74501" y="18506"/>
                </a:lnTo>
                <a:lnTo>
                  <a:pt x="93126" y="37013"/>
                </a:lnTo>
                <a:lnTo>
                  <a:pt x="93126" y="55519"/>
                </a:lnTo>
                <a:lnTo>
                  <a:pt x="93126" y="74026"/>
                </a:lnTo>
                <a:lnTo>
                  <a:pt x="74501" y="92532"/>
                </a:lnTo>
                <a:lnTo>
                  <a:pt x="74501" y="111039"/>
                </a:lnTo>
                <a:lnTo>
                  <a:pt x="55875" y="111039"/>
                </a:lnTo>
                <a:lnTo>
                  <a:pt x="37250" y="111039"/>
                </a:lnTo>
                <a:lnTo>
                  <a:pt x="18625" y="92532"/>
                </a:lnTo>
                <a:lnTo>
                  <a:pt x="18625" y="148052"/>
                </a:lnTo>
                <a:lnTo>
                  <a:pt x="0" y="148052"/>
                </a:lnTo>
                <a:close/>
              </a:path>
            </a:pathLst>
          </a:custGeom>
          <a:ln w="18591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144982" y="5869864"/>
            <a:ext cx="55880" cy="74295"/>
          </a:xfrm>
          <a:custGeom>
            <a:avLst/>
            <a:gdLst/>
            <a:ahLst/>
            <a:cxnLst/>
            <a:rect l="l" t="t" r="r" b="b"/>
            <a:pathLst>
              <a:path w="55879" h="74295">
                <a:moveTo>
                  <a:pt x="0" y="55519"/>
                </a:moveTo>
                <a:lnTo>
                  <a:pt x="18625" y="74026"/>
                </a:lnTo>
                <a:lnTo>
                  <a:pt x="37250" y="74026"/>
                </a:lnTo>
                <a:lnTo>
                  <a:pt x="55875" y="55519"/>
                </a:lnTo>
                <a:lnTo>
                  <a:pt x="55875" y="37013"/>
                </a:lnTo>
                <a:lnTo>
                  <a:pt x="55875" y="18506"/>
                </a:lnTo>
                <a:lnTo>
                  <a:pt x="37250" y="0"/>
                </a:lnTo>
                <a:lnTo>
                  <a:pt x="18625" y="0"/>
                </a:lnTo>
                <a:lnTo>
                  <a:pt x="0" y="18506"/>
                </a:lnTo>
                <a:lnTo>
                  <a:pt x="0" y="55519"/>
                </a:lnTo>
                <a:close/>
              </a:path>
            </a:pathLst>
          </a:custGeom>
          <a:ln w="18582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238108" y="5851358"/>
            <a:ext cx="111760" cy="111125"/>
          </a:xfrm>
          <a:custGeom>
            <a:avLst/>
            <a:gdLst/>
            <a:ahLst/>
            <a:cxnLst/>
            <a:rect l="l" t="t" r="r" b="b"/>
            <a:pathLst>
              <a:path w="111760" h="111125">
                <a:moveTo>
                  <a:pt x="18625" y="0"/>
                </a:moveTo>
                <a:lnTo>
                  <a:pt x="0" y="0"/>
                </a:lnTo>
                <a:lnTo>
                  <a:pt x="0" y="111039"/>
                </a:lnTo>
                <a:lnTo>
                  <a:pt x="55875" y="111039"/>
                </a:lnTo>
                <a:lnTo>
                  <a:pt x="74501" y="92532"/>
                </a:lnTo>
                <a:lnTo>
                  <a:pt x="18625" y="92532"/>
                </a:lnTo>
                <a:lnTo>
                  <a:pt x="18625" y="55519"/>
                </a:lnTo>
                <a:lnTo>
                  <a:pt x="55875" y="55519"/>
                </a:lnTo>
                <a:lnTo>
                  <a:pt x="18625" y="37013"/>
                </a:lnTo>
                <a:lnTo>
                  <a:pt x="18625" y="0"/>
                </a:lnTo>
                <a:close/>
              </a:path>
              <a:path w="111760" h="111125">
                <a:moveTo>
                  <a:pt x="55875" y="55519"/>
                </a:moveTo>
                <a:lnTo>
                  <a:pt x="55875" y="74026"/>
                </a:lnTo>
                <a:lnTo>
                  <a:pt x="37250" y="92532"/>
                </a:lnTo>
                <a:lnTo>
                  <a:pt x="74501" y="92532"/>
                </a:lnTo>
                <a:lnTo>
                  <a:pt x="74501" y="74026"/>
                </a:lnTo>
                <a:lnTo>
                  <a:pt x="55875" y="55519"/>
                </a:lnTo>
                <a:close/>
              </a:path>
              <a:path w="111760" h="111125">
                <a:moveTo>
                  <a:pt x="111751" y="0"/>
                </a:moveTo>
                <a:lnTo>
                  <a:pt x="93126" y="0"/>
                </a:lnTo>
                <a:lnTo>
                  <a:pt x="93126" y="111039"/>
                </a:lnTo>
                <a:lnTo>
                  <a:pt x="111751" y="111039"/>
                </a:lnTo>
                <a:lnTo>
                  <a:pt x="111751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238108" y="5851358"/>
            <a:ext cx="74930" cy="111125"/>
          </a:xfrm>
          <a:custGeom>
            <a:avLst/>
            <a:gdLst/>
            <a:ahLst/>
            <a:cxnLst/>
            <a:rect l="l" t="t" r="r" b="b"/>
            <a:pathLst>
              <a:path w="74929" h="111125">
                <a:moveTo>
                  <a:pt x="0" y="111039"/>
                </a:moveTo>
                <a:lnTo>
                  <a:pt x="0" y="0"/>
                </a:lnTo>
                <a:lnTo>
                  <a:pt x="18625" y="0"/>
                </a:lnTo>
                <a:lnTo>
                  <a:pt x="18625" y="37013"/>
                </a:lnTo>
                <a:lnTo>
                  <a:pt x="55875" y="55519"/>
                </a:lnTo>
                <a:lnTo>
                  <a:pt x="74501" y="74026"/>
                </a:lnTo>
                <a:lnTo>
                  <a:pt x="74501" y="92532"/>
                </a:lnTo>
                <a:lnTo>
                  <a:pt x="55875" y="111039"/>
                </a:lnTo>
                <a:lnTo>
                  <a:pt x="37250" y="111039"/>
                </a:lnTo>
                <a:lnTo>
                  <a:pt x="18625" y="111039"/>
                </a:lnTo>
                <a:lnTo>
                  <a:pt x="0" y="111039"/>
                </a:lnTo>
                <a:close/>
              </a:path>
            </a:pathLst>
          </a:custGeom>
          <a:ln w="18588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256733" y="5906877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4">
                <a:moveTo>
                  <a:pt x="0" y="37013"/>
                </a:moveTo>
                <a:lnTo>
                  <a:pt x="18625" y="37013"/>
                </a:lnTo>
                <a:lnTo>
                  <a:pt x="37250" y="18506"/>
                </a:lnTo>
                <a:lnTo>
                  <a:pt x="37250" y="0"/>
                </a:lnTo>
                <a:lnTo>
                  <a:pt x="18625" y="0"/>
                </a:lnTo>
                <a:lnTo>
                  <a:pt x="0" y="0"/>
                </a:lnTo>
                <a:lnTo>
                  <a:pt x="0" y="37013"/>
                </a:lnTo>
                <a:close/>
              </a:path>
            </a:pathLst>
          </a:custGeom>
          <a:ln w="18565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340547" y="5842105"/>
            <a:ext cx="0" cy="129539"/>
          </a:xfrm>
          <a:custGeom>
            <a:avLst/>
            <a:gdLst/>
            <a:ahLst/>
            <a:cxnLst/>
            <a:rect l="l" t="t" r="r" b="b"/>
            <a:pathLst>
              <a:path h="129539">
                <a:moveTo>
                  <a:pt x="0" y="0"/>
                </a:moveTo>
                <a:lnTo>
                  <a:pt x="0" y="129546"/>
                </a:lnTo>
              </a:path>
            </a:pathLst>
          </a:custGeom>
          <a:ln w="37250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176468" y="4278299"/>
            <a:ext cx="111760" cy="129539"/>
          </a:xfrm>
          <a:custGeom>
            <a:avLst/>
            <a:gdLst/>
            <a:ahLst/>
            <a:cxnLst/>
            <a:rect l="l" t="t" r="r" b="b"/>
            <a:pathLst>
              <a:path w="111760" h="129539">
                <a:moveTo>
                  <a:pt x="74501" y="0"/>
                </a:moveTo>
                <a:lnTo>
                  <a:pt x="37250" y="0"/>
                </a:lnTo>
                <a:lnTo>
                  <a:pt x="0" y="37013"/>
                </a:lnTo>
                <a:lnTo>
                  <a:pt x="0" y="92532"/>
                </a:lnTo>
                <a:lnTo>
                  <a:pt x="37250" y="129546"/>
                </a:lnTo>
                <a:lnTo>
                  <a:pt x="74501" y="129546"/>
                </a:lnTo>
                <a:lnTo>
                  <a:pt x="93126" y="111039"/>
                </a:lnTo>
                <a:lnTo>
                  <a:pt x="37250" y="111039"/>
                </a:lnTo>
                <a:lnTo>
                  <a:pt x="18625" y="74026"/>
                </a:lnTo>
                <a:lnTo>
                  <a:pt x="18625" y="37013"/>
                </a:lnTo>
                <a:lnTo>
                  <a:pt x="37250" y="18506"/>
                </a:lnTo>
                <a:lnTo>
                  <a:pt x="93126" y="18506"/>
                </a:lnTo>
                <a:lnTo>
                  <a:pt x="74501" y="0"/>
                </a:lnTo>
                <a:close/>
              </a:path>
              <a:path w="111760" h="129539">
                <a:moveTo>
                  <a:pt x="93126" y="18506"/>
                </a:moveTo>
                <a:lnTo>
                  <a:pt x="74501" y="18506"/>
                </a:lnTo>
                <a:lnTo>
                  <a:pt x="93126" y="37013"/>
                </a:lnTo>
                <a:lnTo>
                  <a:pt x="93126" y="74026"/>
                </a:lnTo>
                <a:lnTo>
                  <a:pt x="74501" y="111039"/>
                </a:lnTo>
                <a:lnTo>
                  <a:pt x="93126" y="111039"/>
                </a:lnTo>
                <a:lnTo>
                  <a:pt x="111751" y="92532"/>
                </a:lnTo>
                <a:lnTo>
                  <a:pt x="111751" y="37013"/>
                </a:lnTo>
                <a:lnTo>
                  <a:pt x="93126" y="18506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176468" y="4278299"/>
            <a:ext cx="111760" cy="129539"/>
          </a:xfrm>
          <a:custGeom>
            <a:avLst/>
            <a:gdLst/>
            <a:ahLst/>
            <a:cxnLst/>
            <a:rect l="l" t="t" r="r" b="b"/>
            <a:pathLst>
              <a:path w="111760" h="129539">
                <a:moveTo>
                  <a:pt x="0" y="55519"/>
                </a:moveTo>
                <a:lnTo>
                  <a:pt x="0" y="37013"/>
                </a:lnTo>
                <a:lnTo>
                  <a:pt x="18625" y="18506"/>
                </a:lnTo>
                <a:lnTo>
                  <a:pt x="37250" y="0"/>
                </a:lnTo>
                <a:lnTo>
                  <a:pt x="55875" y="0"/>
                </a:lnTo>
                <a:lnTo>
                  <a:pt x="74501" y="0"/>
                </a:lnTo>
                <a:lnTo>
                  <a:pt x="93126" y="18506"/>
                </a:lnTo>
                <a:lnTo>
                  <a:pt x="111751" y="37013"/>
                </a:lnTo>
                <a:lnTo>
                  <a:pt x="111751" y="55519"/>
                </a:lnTo>
                <a:lnTo>
                  <a:pt x="111751" y="92532"/>
                </a:lnTo>
                <a:lnTo>
                  <a:pt x="93126" y="111039"/>
                </a:lnTo>
                <a:lnTo>
                  <a:pt x="74501" y="129546"/>
                </a:lnTo>
                <a:lnTo>
                  <a:pt x="55875" y="129546"/>
                </a:lnTo>
                <a:lnTo>
                  <a:pt x="37250" y="129546"/>
                </a:lnTo>
                <a:lnTo>
                  <a:pt x="18625" y="111039"/>
                </a:lnTo>
                <a:lnTo>
                  <a:pt x="0" y="92532"/>
                </a:lnTo>
                <a:lnTo>
                  <a:pt x="0" y="55519"/>
                </a:lnTo>
                <a:close/>
              </a:path>
            </a:pathLst>
          </a:custGeom>
          <a:ln w="18574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195093" y="4296805"/>
            <a:ext cx="74930" cy="92710"/>
          </a:xfrm>
          <a:custGeom>
            <a:avLst/>
            <a:gdLst/>
            <a:ahLst/>
            <a:cxnLst/>
            <a:rect l="l" t="t" r="r" b="b"/>
            <a:pathLst>
              <a:path w="74929" h="92710">
                <a:moveTo>
                  <a:pt x="0" y="37013"/>
                </a:moveTo>
                <a:lnTo>
                  <a:pt x="0" y="55519"/>
                </a:lnTo>
                <a:lnTo>
                  <a:pt x="18625" y="92532"/>
                </a:lnTo>
                <a:lnTo>
                  <a:pt x="37250" y="92532"/>
                </a:lnTo>
                <a:lnTo>
                  <a:pt x="55875" y="92532"/>
                </a:lnTo>
                <a:lnTo>
                  <a:pt x="74501" y="55519"/>
                </a:lnTo>
                <a:lnTo>
                  <a:pt x="74501" y="37013"/>
                </a:lnTo>
                <a:lnTo>
                  <a:pt x="74501" y="18506"/>
                </a:lnTo>
                <a:lnTo>
                  <a:pt x="55875" y="0"/>
                </a:lnTo>
                <a:lnTo>
                  <a:pt x="37250" y="0"/>
                </a:lnTo>
                <a:lnTo>
                  <a:pt x="18625" y="0"/>
                </a:lnTo>
                <a:lnTo>
                  <a:pt x="0" y="18506"/>
                </a:lnTo>
                <a:lnTo>
                  <a:pt x="0" y="37013"/>
                </a:lnTo>
                <a:close/>
              </a:path>
            </a:pathLst>
          </a:custGeom>
          <a:ln w="18578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306845" y="4296805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5" h="111125">
                <a:moveTo>
                  <a:pt x="93126" y="0"/>
                </a:moveTo>
                <a:lnTo>
                  <a:pt x="0" y="0"/>
                </a:lnTo>
                <a:lnTo>
                  <a:pt x="0" y="111039"/>
                </a:lnTo>
                <a:lnTo>
                  <a:pt x="18625" y="111039"/>
                </a:lnTo>
                <a:lnTo>
                  <a:pt x="18625" y="18506"/>
                </a:lnTo>
                <a:lnTo>
                  <a:pt x="93126" y="18506"/>
                </a:lnTo>
                <a:lnTo>
                  <a:pt x="93126" y="0"/>
                </a:lnTo>
                <a:close/>
              </a:path>
              <a:path w="93345" h="111125">
                <a:moveTo>
                  <a:pt x="93126" y="18506"/>
                </a:moveTo>
                <a:lnTo>
                  <a:pt x="74501" y="18506"/>
                </a:lnTo>
                <a:lnTo>
                  <a:pt x="74501" y="111039"/>
                </a:lnTo>
                <a:lnTo>
                  <a:pt x="93126" y="111039"/>
                </a:lnTo>
                <a:lnTo>
                  <a:pt x="93126" y="18506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306845" y="4296805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5" h="111125">
                <a:moveTo>
                  <a:pt x="0" y="111039"/>
                </a:moveTo>
                <a:lnTo>
                  <a:pt x="0" y="0"/>
                </a:lnTo>
                <a:lnTo>
                  <a:pt x="93126" y="0"/>
                </a:lnTo>
                <a:lnTo>
                  <a:pt x="93126" y="111039"/>
                </a:lnTo>
                <a:lnTo>
                  <a:pt x="74501" y="111039"/>
                </a:lnTo>
                <a:lnTo>
                  <a:pt x="74501" y="18506"/>
                </a:lnTo>
                <a:lnTo>
                  <a:pt x="18625" y="18506"/>
                </a:lnTo>
                <a:lnTo>
                  <a:pt x="18625" y="111039"/>
                </a:lnTo>
                <a:lnTo>
                  <a:pt x="0" y="111039"/>
                </a:lnTo>
                <a:close/>
              </a:path>
            </a:pathLst>
          </a:custGeom>
          <a:ln w="18576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437222" y="4296805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5" h="111125">
                <a:moveTo>
                  <a:pt x="74501" y="18506"/>
                </a:moveTo>
                <a:lnTo>
                  <a:pt x="74501" y="37013"/>
                </a:lnTo>
                <a:lnTo>
                  <a:pt x="0" y="37013"/>
                </a:lnTo>
                <a:lnTo>
                  <a:pt x="0" y="74026"/>
                </a:lnTo>
                <a:lnTo>
                  <a:pt x="37250" y="111039"/>
                </a:lnTo>
                <a:lnTo>
                  <a:pt x="93126" y="111039"/>
                </a:lnTo>
                <a:lnTo>
                  <a:pt x="93126" y="92532"/>
                </a:lnTo>
                <a:lnTo>
                  <a:pt x="55875" y="92532"/>
                </a:lnTo>
                <a:lnTo>
                  <a:pt x="18625" y="74026"/>
                </a:lnTo>
                <a:lnTo>
                  <a:pt x="18625" y="55519"/>
                </a:lnTo>
                <a:lnTo>
                  <a:pt x="93126" y="55519"/>
                </a:lnTo>
                <a:lnTo>
                  <a:pt x="93126" y="37013"/>
                </a:lnTo>
                <a:lnTo>
                  <a:pt x="18625" y="37013"/>
                </a:lnTo>
                <a:lnTo>
                  <a:pt x="18625" y="18506"/>
                </a:lnTo>
                <a:lnTo>
                  <a:pt x="74501" y="18506"/>
                </a:lnTo>
                <a:close/>
              </a:path>
              <a:path w="93345" h="111125">
                <a:moveTo>
                  <a:pt x="74501" y="0"/>
                </a:moveTo>
                <a:lnTo>
                  <a:pt x="37250" y="0"/>
                </a:lnTo>
                <a:lnTo>
                  <a:pt x="18625" y="18506"/>
                </a:lnTo>
                <a:lnTo>
                  <a:pt x="74501" y="18506"/>
                </a:lnTo>
                <a:lnTo>
                  <a:pt x="74501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437222" y="4296805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5" h="111125">
                <a:moveTo>
                  <a:pt x="93126" y="111039"/>
                </a:moveTo>
                <a:lnTo>
                  <a:pt x="74501" y="111039"/>
                </a:lnTo>
                <a:lnTo>
                  <a:pt x="55875" y="111039"/>
                </a:lnTo>
                <a:lnTo>
                  <a:pt x="37250" y="111039"/>
                </a:lnTo>
                <a:lnTo>
                  <a:pt x="18625" y="92532"/>
                </a:lnTo>
                <a:lnTo>
                  <a:pt x="0" y="74026"/>
                </a:lnTo>
                <a:lnTo>
                  <a:pt x="0" y="55519"/>
                </a:lnTo>
                <a:lnTo>
                  <a:pt x="0" y="37013"/>
                </a:lnTo>
                <a:lnTo>
                  <a:pt x="18625" y="18506"/>
                </a:lnTo>
                <a:lnTo>
                  <a:pt x="37250" y="0"/>
                </a:lnTo>
                <a:lnTo>
                  <a:pt x="55875" y="0"/>
                </a:lnTo>
                <a:lnTo>
                  <a:pt x="74501" y="0"/>
                </a:lnTo>
                <a:lnTo>
                  <a:pt x="74501" y="18506"/>
                </a:lnTo>
                <a:lnTo>
                  <a:pt x="93126" y="37013"/>
                </a:lnTo>
                <a:lnTo>
                  <a:pt x="93126" y="55519"/>
                </a:lnTo>
                <a:lnTo>
                  <a:pt x="18625" y="55519"/>
                </a:lnTo>
                <a:lnTo>
                  <a:pt x="18625" y="74026"/>
                </a:lnTo>
                <a:lnTo>
                  <a:pt x="55875" y="92532"/>
                </a:lnTo>
                <a:lnTo>
                  <a:pt x="74501" y="92532"/>
                </a:lnTo>
                <a:lnTo>
                  <a:pt x="93126" y="92532"/>
                </a:lnTo>
                <a:lnTo>
                  <a:pt x="93126" y="111039"/>
                </a:lnTo>
                <a:close/>
              </a:path>
            </a:pathLst>
          </a:custGeom>
          <a:ln w="18576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455847" y="4315312"/>
            <a:ext cx="55880" cy="19050"/>
          </a:xfrm>
          <a:custGeom>
            <a:avLst/>
            <a:gdLst/>
            <a:ahLst/>
            <a:cxnLst/>
            <a:rect l="l" t="t" r="r" b="b"/>
            <a:pathLst>
              <a:path w="55879" h="19050">
                <a:moveTo>
                  <a:pt x="0" y="18506"/>
                </a:moveTo>
                <a:lnTo>
                  <a:pt x="55875" y="18506"/>
                </a:lnTo>
                <a:lnTo>
                  <a:pt x="55875" y="0"/>
                </a:lnTo>
                <a:lnTo>
                  <a:pt x="37250" y="0"/>
                </a:lnTo>
                <a:lnTo>
                  <a:pt x="18625" y="0"/>
                </a:lnTo>
                <a:lnTo>
                  <a:pt x="0" y="0"/>
                </a:lnTo>
                <a:lnTo>
                  <a:pt x="0" y="18506"/>
                </a:lnTo>
                <a:close/>
              </a:path>
            </a:pathLst>
          </a:custGeom>
          <a:ln w="18518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548973" y="4296805"/>
            <a:ext cx="93345" cy="148590"/>
          </a:xfrm>
          <a:custGeom>
            <a:avLst/>
            <a:gdLst/>
            <a:ahLst/>
            <a:cxnLst/>
            <a:rect l="l" t="t" r="r" b="b"/>
            <a:pathLst>
              <a:path w="93345" h="148589">
                <a:moveTo>
                  <a:pt x="18625" y="0"/>
                </a:moveTo>
                <a:lnTo>
                  <a:pt x="0" y="0"/>
                </a:lnTo>
                <a:lnTo>
                  <a:pt x="0" y="148052"/>
                </a:lnTo>
                <a:lnTo>
                  <a:pt x="18625" y="148052"/>
                </a:lnTo>
                <a:lnTo>
                  <a:pt x="18625" y="92532"/>
                </a:lnTo>
                <a:lnTo>
                  <a:pt x="37250" y="92532"/>
                </a:lnTo>
                <a:lnTo>
                  <a:pt x="18625" y="74026"/>
                </a:lnTo>
                <a:lnTo>
                  <a:pt x="18625" y="37013"/>
                </a:lnTo>
                <a:lnTo>
                  <a:pt x="37250" y="18506"/>
                </a:lnTo>
                <a:lnTo>
                  <a:pt x="18625" y="18506"/>
                </a:lnTo>
                <a:lnTo>
                  <a:pt x="18625" y="0"/>
                </a:lnTo>
                <a:close/>
              </a:path>
              <a:path w="93345" h="148589">
                <a:moveTo>
                  <a:pt x="74501" y="0"/>
                </a:moveTo>
                <a:lnTo>
                  <a:pt x="37250" y="0"/>
                </a:lnTo>
                <a:lnTo>
                  <a:pt x="18625" y="18506"/>
                </a:lnTo>
                <a:lnTo>
                  <a:pt x="55875" y="18506"/>
                </a:lnTo>
                <a:lnTo>
                  <a:pt x="74501" y="37013"/>
                </a:lnTo>
                <a:lnTo>
                  <a:pt x="74501" y="74026"/>
                </a:lnTo>
                <a:lnTo>
                  <a:pt x="55875" y="92532"/>
                </a:lnTo>
                <a:lnTo>
                  <a:pt x="18625" y="92532"/>
                </a:lnTo>
                <a:lnTo>
                  <a:pt x="37250" y="111039"/>
                </a:lnTo>
                <a:lnTo>
                  <a:pt x="74501" y="111039"/>
                </a:lnTo>
                <a:lnTo>
                  <a:pt x="74501" y="92532"/>
                </a:lnTo>
                <a:lnTo>
                  <a:pt x="93126" y="74026"/>
                </a:lnTo>
                <a:lnTo>
                  <a:pt x="93126" y="37013"/>
                </a:lnTo>
                <a:lnTo>
                  <a:pt x="74501" y="18506"/>
                </a:lnTo>
                <a:lnTo>
                  <a:pt x="74501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548973" y="4296805"/>
            <a:ext cx="93345" cy="148590"/>
          </a:xfrm>
          <a:custGeom>
            <a:avLst/>
            <a:gdLst/>
            <a:ahLst/>
            <a:cxnLst/>
            <a:rect l="l" t="t" r="r" b="b"/>
            <a:pathLst>
              <a:path w="93345" h="148589">
                <a:moveTo>
                  <a:pt x="0" y="148052"/>
                </a:moveTo>
                <a:lnTo>
                  <a:pt x="0" y="0"/>
                </a:lnTo>
                <a:lnTo>
                  <a:pt x="18625" y="0"/>
                </a:lnTo>
                <a:lnTo>
                  <a:pt x="18625" y="18506"/>
                </a:lnTo>
                <a:lnTo>
                  <a:pt x="37250" y="0"/>
                </a:lnTo>
                <a:lnTo>
                  <a:pt x="55875" y="0"/>
                </a:lnTo>
                <a:lnTo>
                  <a:pt x="74501" y="0"/>
                </a:lnTo>
                <a:lnTo>
                  <a:pt x="74501" y="18506"/>
                </a:lnTo>
                <a:lnTo>
                  <a:pt x="93126" y="37013"/>
                </a:lnTo>
                <a:lnTo>
                  <a:pt x="93126" y="55519"/>
                </a:lnTo>
                <a:lnTo>
                  <a:pt x="93126" y="74026"/>
                </a:lnTo>
                <a:lnTo>
                  <a:pt x="74501" y="92532"/>
                </a:lnTo>
                <a:lnTo>
                  <a:pt x="74501" y="111039"/>
                </a:lnTo>
                <a:lnTo>
                  <a:pt x="55875" y="111039"/>
                </a:lnTo>
                <a:lnTo>
                  <a:pt x="37250" y="111039"/>
                </a:lnTo>
                <a:lnTo>
                  <a:pt x="18625" y="92532"/>
                </a:lnTo>
                <a:lnTo>
                  <a:pt x="18625" y="148052"/>
                </a:lnTo>
                <a:lnTo>
                  <a:pt x="0" y="148052"/>
                </a:lnTo>
                <a:close/>
              </a:path>
            </a:pathLst>
          </a:custGeom>
          <a:ln w="18591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567599" y="4315312"/>
            <a:ext cx="55880" cy="74295"/>
          </a:xfrm>
          <a:custGeom>
            <a:avLst/>
            <a:gdLst/>
            <a:ahLst/>
            <a:cxnLst/>
            <a:rect l="l" t="t" r="r" b="b"/>
            <a:pathLst>
              <a:path w="55879" h="74295">
                <a:moveTo>
                  <a:pt x="0" y="55519"/>
                </a:moveTo>
                <a:lnTo>
                  <a:pt x="18625" y="74026"/>
                </a:lnTo>
                <a:lnTo>
                  <a:pt x="37250" y="74026"/>
                </a:lnTo>
                <a:lnTo>
                  <a:pt x="55875" y="55519"/>
                </a:lnTo>
                <a:lnTo>
                  <a:pt x="55875" y="37013"/>
                </a:lnTo>
                <a:lnTo>
                  <a:pt x="55875" y="18506"/>
                </a:lnTo>
                <a:lnTo>
                  <a:pt x="37250" y="0"/>
                </a:lnTo>
                <a:lnTo>
                  <a:pt x="18625" y="0"/>
                </a:lnTo>
                <a:lnTo>
                  <a:pt x="0" y="18506"/>
                </a:lnTo>
                <a:lnTo>
                  <a:pt x="0" y="55519"/>
                </a:lnTo>
                <a:close/>
              </a:path>
            </a:pathLst>
          </a:custGeom>
          <a:ln w="18582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679350" y="4296805"/>
            <a:ext cx="111760" cy="111125"/>
          </a:xfrm>
          <a:custGeom>
            <a:avLst/>
            <a:gdLst/>
            <a:ahLst/>
            <a:cxnLst/>
            <a:rect l="l" t="t" r="r" b="b"/>
            <a:pathLst>
              <a:path w="111760" h="111125">
                <a:moveTo>
                  <a:pt x="74501" y="92532"/>
                </a:moveTo>
                <a:lnTo>
                  <a:pt x="18625" y="92532"/>
                </a:lnTo>
                <a:lnTo>
                  <a:pt x="18625" y="111039"/>
                </a:lnTo>
                <a:lnTo>
                  <a:pt x="55875" y="111039"/>
                </a:lnTo>
                <a:lnTo>
                  <a:pt x="74501" y="92532"/>
                </a:lnTo>
                <a:close/>
              </a:path>
              <a:path w="111760" h="111125">
                <a:moveTo>
                  <a:pt x="111751" y="92532"/>
                </a:moveTo>
                <a:lnTo>
                  <a:pt x="74501" y="92532"/>
                </a:lnTo>
                <a:lnTo>
                  <a:pt x="93126" y="111039"/>
                </a:lnTo>
                <a:lnTo>
                  <a:pt x="111751" y="111039"/>
                </a:lnTo>
                <a:lnTo>
                  <a:pt x="111751" y="92532"/>
                </a:lnTo>
                <a:close/>
              </a:path>
              <a:path w="111760" h="111125">
                <a:moveTo>
                  <a:pt x="37250" y="55519"/>
                </a:moveTo>
                <a:lnTo>
                  <a:pt x="0" y="55519"/>
                </a:lnTo>
                <a:lnTo>
                  <a:pt x="0" y="92532"/>
                </a:lnTo>
                <a:lnTo>
                  <a:pt x="18625" y="92532"/>
                </a:lnTo>
                <a:lnTo>
                  <a:pt x="18625" y="74026"/>
                </a:lnTo>
                <a:lnTo>
                  <a:pt x="37250" y="55519"/>
                </a:lnTo>
                <a:close/>
              </a:path>
              <a:path w="111760" h="111125">
                <a:moveTo>
                  <a:pt x="74501" y="0"/>
                </a:moveTo>
                <a:lnTo>
                  <a:pt x="18625" y="0"/>
                </a:lnTo>
                <a:lnTo>
                  <a:pt x="18625" y="18506"/>
                </a:lnTo>
                <a:lnTo>
                  <a:pt x="74501" y="18506"/>
                </a:lnTo>
                <a:lnTo>
                  <a:pt x="74501" y="37013"/>
                </a:lnTo>
                <a:lnTo>
                  <a:pt x="37250" y="37013"/>
                </a:lnTo>
                <a:lnTo>
                  <a:pt x="18625" y="55519"/>
                </a:lnTo>
                <a:lnTo>
                  <a:pt x="74501" y="55519"/>
                </a:lnTo>
                <a:lnTo>
                  <a:pt x="74501" y="74026"/>
                </a:lnTo>
                <a:lnTo>
                  <a:pt x="55875" y="92532"/>
                </a:lnTo>
                <a:lnTo>
                  <a:pt x="93126" y="92532"/>
                </a:lnTo>
                <a:lnTo>
                  <a:pt x="93126" y="18506"/>
                </a:lnTo>
                <a:lnTo>
                  <a:pt x="74501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679350" y="4296805"/>
            <a:ext cx="111760" cy="111125"/>
          </a:xfrm>
          <a:custGeom>
            <a:avLst/>
            <a:gdLst/>
            <a:ahLst/>
            <a:cxnLst/>
            <a:rect l="l" t="t" r="r" b="b"/>
            <a:pathLst>
              <a:path w="111760" h="111125">
                <a:moveTo>
                  <a:pt x="74501" y="92532"/>
                </a:moveTo>
                <a:lnTo>
                  <a:pt x="55875" y="111039"/>
                </a:lnTo>
                <a:lnTo>
                  <a:pt x="37250" y="111039"/>
                </a:lnTo>
                <a:lnTo>
                  <a:pt x="18625" y="111039"/>
                </a:lnTo>
                <a:lnTo>
                  <a:pt x="18625" y="92532"/>
                </a:lnTo>
                <a:lnTo>
                  <a:pt x="0" y="92532"/>
                </a:lnTo>
                <a:lnTo>
                  <a:pt x="0" y="74026"/>
                </a:lnTo>
                <a:lnTo>
                  <a:pt x="0" y="55519"/>
                </a:lnTo>
                <a:lnTo>
                  <a:pt x="18625" y="55519"/>
                </a:lnTo>
                <a:lnTo>
                  <a:pt x="37250" y="37013"/>
                </a:lnTo>
                <a:lnTo>
                  <a:pt x="55875" y="37013"/>
                </a:lnTo>
                <a:lnTo>
                  <a:pt x="74501" y="37013"/>
                </a:lnTo>
                <a:lnTo>
                  <a:pt x="74501" y="18506"/>
                </a:lnTo>
                <a:lnTo>
                  <a:pt x="55875" y="18506"/>
                </a:lnTo>
                <a:lnTo>
                  <a:pt x="37250" y="18506"/>
                </a:lnTo>
                <a:lnTo>
                  <a:pt x="18625" y="18506"/>
                </a:lnTo>
                <a:lnTo>
                  <a:pt x="18625" y="0"/>
                </a:lnTo>
                <a:lnTo>
                  <a:pt x="37250" y="0"/>
                </a:lnTo>
                <a:lnTo>
                  <a:pt x="55875" y="0"/>
                </a:lnTo>
                <a:lnTo>
                  <a:pt x="74501" y="0"/>
                </a:lnTo>
                <a:lnTo>
                  <a:pt x="93126" y="18506"/>
                </a:lnTo>
                <a:lnTo>
                  <a:pt x="93126" y="37013"/>
                </a:lnTo>
                <a:lnTo>
                  <a:pt x="93126" y="55519"/>
                </a:lnTo>
                <a:lnTo>
                  <a:pt x="93126" y="74026"/>
                </a:lnTo>
                <a:lnTo>
                  <a:pt x="93126" y="92532"/>
                </a:lnTo>
                <a:lnTo>
                  <a:pt x="111751" y="92532"/>
                </a:lnTo>
                <a:lnTo>
                  <a:pt x="111751" y="111039"/>
                </a:lnTo>
                <a:lnTo>
                  <a:pt x="93126" y="111039"/>
                </a:lnTo>
                <a:lnTo>
                  <a:pt x="74501" y="92532"/>
                </a:lnTo>
                <a:close/>
              </a:path>
            </a:pathLst>
          </a:custGeom>
          <a:ln w="18565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697976" y="4352325"/>
            <a:ext cx="55880" cy="37465"/>
          </a:xfrm>
          <a:custGeom>
            <a:avLst/>
            <a:gdLst/>
            <a:ahLst/>
            <a:cxnLst/>
            <a:rect l="l" t="t" r="r" b="b"/>
            <a:pathLst>
              <a:path w="55879" h="37464">
                <a:moveTo>
                  <a:pt x="55875" y="18506"/>
                </a:moveTo>
                <a:lnTo>
                  <a:pt x="55875" y="0"/>
                </a:lnTo>
                <a:lnTo>
                  <a:pt x="18625" y="0"/>
                </a:lnTo>
                <a:lnTo>
                  <a:pt x="0" y="18506"/>
                </a:lnTo>
                <a:lnTo>
                  <a:pt x="0" y="37013"/>
                </a:lnTo>
                <a:lnTo>
                  <a:pt x="18625" y="37013"/>
                </a:lnTo>
                <a:lnTo>
                  <a:pt x="37250" y="37013"/>
                </a:lnTo>
                <a:lnTo>
                  <a:pt x="55875" y="18506"/>
                </a:lnTo>
                <a:close/>
              </a:path>
            </a:pathLst>
          </a:custGeom>
          <a:ln w="18542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837665" y="4315312"/>
            <a:ext cx="0" cy="92710"/>
          </a:xfrm>
          <a:custGeom>
            <a:avLst/>
            <a:gdLst/>
            <a:ahLst/>
            <a:cxnLst/>
            <a:rect l="l" t="t" r="r" b="b"/>
            <a:pathLst>
              <a:path h="92710">
                <a:moveTo>
                  <a:pt x="0" y="0"/>
                </a:moveTo>
                <a:lnTo>
                  <a:pt x="0" y="92532"/>
                </a:lnTo>
              </a:path>
            </a:pathLst>
          </a:custGeom>
          <a:ln w="18625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791102" y="4306059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>
                <a:moveTo>
                  <a:pt x="0" y="0"/>
                </a:moveTo>
                <a:lnTo>
                  <a:pt x="111751" y="0"/>
                </a:lnTo>
              </a:path>
            </a:pathLst>
          </a:custGeom>
          <a:ln w="18506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791102" y="4296805"/>
            <a:ext cx="111760" cy="111125"/>
          </a:xfrm>
          <a:custGeom>
            <a:avLst/>
            <a:gdLst/>
            <a:ahLst/>
            <a:cxnLst/>
            <a:rect l="l" t="t" r="r" b="b"/>
            <a:pathLst>
              <a:path w="111760" h="111125">
                <a:moveTo>
                  <a:pt x="37250" y="111039"/>
                </a:moveTo>
                <a:lnTo>
                  <a:pt x="37250" y="18506"/>
                </a:lnTo>
                <a:lnTo>
                  <a:pt x="0" y="18506"/>
                </a:lnTo>
                <a:lnTo>
                  <a:pt x="0" y="0"/>
                </a:lnTo>
                <a:lnTo>
                  <a:pt x="111751" y="0"/>
                </a:lnTo>
                <a:lnTo>
                  <a:pt x="111751" y="18506"/>
                </a:lnTo>
                <a:lnTo>
                  <a:pt x="55875" y="18506"/>
                </a:lnTo>
                <a:lnTo>
                  <a:pt x="55875" y="111039"/>
                </a:lnTo>
                <a:lnTo>
                  <a:pt x="37250" y="111039"/>
                </a:lnTo>
                <a:close/>
              </a:path>
            </a:pathLst>
          </a:custGeom>
          <a:ln w="18565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902853" y="4296805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5" h="111125">
                <a:moveTo>
                  <a:pt x="74501" y="0"/>
                </a:moveTo>
                <a:lnTo>
                  <a:pt x="37250" y="0"/>
                </a:lnTo>
                <a:lnTo>
                  <a:pt x="0" y="37013"/>
                </a:lnTo>
                <a:lnTo>
                  <a:pt x="0" y="74026"/>
                </a:lnTo>
                <a:lnTo>
                  <a:pt x="37250" y="111039"/>
                </a:lnTo>
                <a:lnTo>
                  <a:pt x="74501" y="111039"/>
                </a:lnTo>
                <a:lnTo>
                  <a:pt x="74501" y="92532"/>
                </a:lnTo>
                <a:lnTo>
                  <a:pt x="37250" y="92532"/>
                </a:lnTo>
                <a:lnTo>
                  <a:pt x="18625" y="74026"/>
                </a:lnTo>
                <a:lnTo>
                  <a:pt x="18625" y="37013"/>
                </a:lnTo>
                <a:lnTo>
                  <a:pt x="37250" y="18506"/>
                </a:lnTo>
                <a:lnTo>
                  <a:pt x="74501" y="18506"/>
                </a:lnTo>
                <a:lnTo>
                  <a:pt x="74501" y="0"/>
                </a:lnTo>
                <a:close/>
              </a:path>
              <a:path w="93345" h="111125">
                <a:moveTo>
                  <a:pt x="74501" y="18506"/>
                </a:moveTo>
                <a:lnTo>
                  <a:pt x="55875" y="18506"/>
                </a:lnTo>
                <a:lnTo>
                  <a:pt x="74501" y="37013"/>
                </a:lnTo>
                <a:lnTo>
                  <a:pt x="74501" y="74026"/>
                </a:lnTo>
                <a:lnTo>
                  <a:pt x="55875" y="92532"/>
                </a:lnTo>
                <a:lnTo>
                  <a:pt x="74501" y="92532"/>
                </a:lnTo>
                <a:lnTo>
                  <a:pt x="93126" y="74026"/>
                </a:lnTo>
                <a:lnTo>
                  <a:pt x="93126" y="37013"/>
                </a:lnTo>
                <a:lnTo>
                  <a:pt x="74501" y="18506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902853" y="4296805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5" h="111125">
                <a:moveTo>
                  <a:pt x="55875" y="111039"/>
                </a:moveTo>
                <a:lnTo>
                  <a:pt x="37250" y="111039"/>
                </a:lnTo>
                <a:lnTo>
                  <a:pt x="18625" y="92532"/>
                </a:lnTo>
                <a:lnTo>
                  <a:pt x="0" y="74026"/>
                </a:lnTo>
                <a:lnTo>
                  <a:pt x="0" y="55519"/>
                </a:lnTo>
                <a:lnTo>
                  <a:pt x="0" y="37013"/>
                </a:lnTo>
                <a:lnTo>
                  <a:pt x="18625" y="18506"/>
                </a:lnTo>
                <a:lnTo>
                  <a:pt x="37250" y="0"/>
                </a:lnTo>
                <a:lnTo>
                  <a:pt x="55875" y="0"/>
                </a:lnTo>
                <a:lnTo>
                  <a:pt x="74501" y="0"/>
                </a:lnTo>
                <a:lnTo>
                  <a:pt x="74501" y="18506"/>
                </a:lnTo>
                <a:lnTo>
                  <a:pt x="93126" y="37013"/>
                </a:lnTo>
                <a:lnTo>
                  <a:pt x="93126" y="55519"/>
                </a:lnTo>
                <a:lnTo>
                  <a:pt x="93126" y="74026"/>
                </a:lnTo>
                <a:lnTo>
                  <a:pt x="74501" y="92532"/>
                </a:lnTo>
                <a:lnTo>
                  <a:pt x="74501" y="111039"/>
                </a:lnTo>
                <a:lnTo>
                  <a:pt x="55875" y="111039"/>
                </a:lnTo>
                <a:close/>
              </a:path>
            </a:pathLst>
          </a:custGeom>
          <a:ln w="18576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921479" y="4315312"/>
            <a:ext cx="55880" cy="74295"/>
          </a:xfrm>
          <a:custGeom>
            <a:avLst/>
            <a:gdLst/>
            <a:ahLst/>
            <a:cxnLst/>
            <a:rect l="l" t="t" r="r" b="b"/>
            <a:pathLst>
              <a:path w="55879" h="74295">
                <a:moveTo>
                  <a:pt x="37250" y="74026"/>
                </a:moveTo>
                <a:lnTo>
                  <a:pt x="55875" y="55519"/>
                </a:lnTo>
                <a:lnTo>
                  <a:pt x="55875" y="37013"/>
                </a:lnTo>
                <a:lnTo>
                  <a:pt x="55875" y="18506"/>
                </a:lnTo>
                <a:lnTo>
                  <a:pt x="37250" y="0"/>
                </a:lnTo>
                <a:lnTo>
                  <a:pt x="18625" y="0"/>
                </a:lnTo>
                <a:lnTo>
                  <a:pt x="0" y="18506"/>
                </a:lnTo>
                <a:lnTo>
                  <a:pt x="0" y="37013"/>
                </a:lnTo>
                <a:lnTo>
                  <a:pt x="0" y="55519"/>
                </a:lnTo>
                <a:lnTo>
                  <a:pt x="18625" y="74026"/>
                </a:lnTo>
                <a:lnTo>
                  <a:pt x="37250" y="74026"/>
                </a:lnTo>
                <a:close/>
              </a:path>
            </a:pathLst>
          </a:custGeom>
          <a:ln w="18582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033230" y="4296805"/>
            <a:ext cx="93345" cy="148590"/>
          </a:xfrm>
          <a:custGeom>
            <a:avLst/>
            <a:gdLst/>
            <a:ahLst/>
            <a:cxnLst/>
            <a:rect l="l" t="t" r="r" b="b"/>
            <a:pathLst>
              <a:path w="93345" h="148589">
                <a:moveTo>
                  <a:pt x="18625" y="0"/>
                </a:moveTo>
                <a:lnTo>
                  <a:pt x="0" y="0"/>
                </a:lnTo>
                <a:lnTo>
                  <a:pt x="0" y="148052"/>
                </a:lnTo>
                <a:lnTo>
                  <a:pt x="18625" y="148052"/>
                </a:lnTo>
                <a:lnTo>
                  <a:pt x="18625" y="92532"/>
                </a:lnTo>
                <a:lnTo>
                  <a:pt x="37250" y="92532"/>
                </a:lnTo>
                <a:lnTo>
                  <a:pt x="18625" y="74026"/>
                </a:lnTo>
                <a:lnTo>
                  <a:pt x="18625" y="37013"/>
                </a:lnTo>
                <a:lnTo>
                  <a:pt x="37250" y="18506"/>
                </a:lnTo>
                <a:lnTo>
                  <a:pt x="18625" y="18506"/>
                </a:lnTo>
                <a:lnTo>
                  <a:pt x="18625" y="0"/>
                </a:lnTo>
                <a:close/>
              </a:path>
              <a:path w="93345" h="148589">
                <a:moveTo>
                  <a:pt x="74501" y="0"/>
                </a:moveTo>
                <a:lnTo>
                  <a:pt x="37250" y="0"/>
                </a:lnTo>
                <a:lnTo>
                  <a:pt x="18625" y="18506"/>
                </a:lnTo>
                <a:lnTo>
                  <a:pt x="55875" y="18506"/>
                </a:lnTo>
                <a:lnTo>
                  <a:pt x="74501" y="37013"/>
                </a:lnTo>
                <a:lnTo>
                  <a:pt x="74501" y="74026"/>
                </a:lnTo>
                <a:lnTo>
                  <a:pt x="55875" y="92532"/>
                </a:lnTo>
                <a:lnTo>
                  <a:pt x="18625" y="92532"/>
                </a:lnTo>
                <a:lnTo>
                  <a:pt x="37250" y="111039"/>
                </a:lnTo>
                <a:lnTo>
                  <a:pt x="74501" y="111039"/>
                </a:lnTo>
                <a:lnTo>
                  <a:pt x="74501" y="92532"/>
                </a:lnTo>
                <a:lnTo>
                  <a:pt x="93126" y="74026"/>
                </a:lnTo>
                <a:lnTo>
                  <a:pt x="93126" y="37013"/>
                </a:lnTo>
                <a:lnTo>
                  <a:pt x="74501" y="18506"/>
                </a:lnTo>
                <a:lnTo>
                  <a:pt x="74501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033230" y="4296805"/>
            <a:ext cx="93345" cy="148590"/>
          </a:xfrm>
          <a:custGeom>
            <a:avLst/>
            <a:gdLst/>
            <a:ahLst/>
            <a:cxnLst/>
            <a:rect l="l" t="t" r="r" b="b"/>
            <a:pathLst>
              <a:path w="93345" h="148589">
                <a:moveTo>
                  <a:pt x="0" y="148052"/>
                </a:moveTo>
                <a:lnTo>
                  <a:pt x="0" y="0"/>
                </a:lnTo>
                <a:lnTo>
                  <a:pt x="18625" y="0"/>
                </a:lnTo>
                <a:lnTo>
                  <a:pt x="18625" y="18506"/>
                </a:lnTo>
                <a:lnTo>
                  <a:pt x="37250" y="0"/>
                </a:lnTo>
                <a:lnTo>
                  <a:pt x="55875" y="0"/>
                </a:lnTo>
                <a:lnTo>
                  <a:pt x="74501" y="0"/>
                </a:lnTo>
                <a:lnTo>
                  <a:pt x="74501" y="18506"/>
                </a:lnTo>
                <a:lnTo>
                  <a:pt x="93126" y="37013"/>
                </a:lnTo>
                <a:lnTo>
                  <a:pt x="93126" y="55519"/>
                </a:lnTo>
                <a:lnTo>
                  <a:pt x="93126" y="74026"/>
                </a:lnTo>
                <a:lnTo>
                  <a:pt x="74501" y="92532"/>
                </a:lnTo>
                <a:lnTo>
                  <a:pt x="74501" y="111039"/>
                </a:lnTo>
                <a:lnTo>
                  <a:pt x="55875" y="111039"/>
                </a:lnTo>
                <a:lnTo>
                  <a:pt x="37250" y="111039"/>
                </a:lnTo>
                <a:lnTo>
                  <a:pt x="18625" y="92532"/>
                </a:lnTo>
                <a:lnTo>
                  <a:pt x="18625" y="148052"/>
                </a:lnTo>
                <a:lnTo>
                  <a:pt x="0" y="148052"/>
                </a:lnTo>
                <a:close/>
              </a:path>
            </a:pathLst>
          </a:custGeom>
          <a:ln w="18591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051855" y="4315312"/>
            <a:ext cx="55880" cy="74295"/>
          </a:xfrm>
          <a:custGeom>
            <a:avLst/>
            <a:gdLst/>
            <a:ahLst/>
            <a:cxnLst/>
            <a:rect l="l" t="t" r="r" b="b"/>
            <a:pathLst>
              <a:path w="55879" h="74295">
                <a:moveTo>
                  <a:pt x="0" y="55519"/>
                </a:moveTo>
                <a:lnTo>
                  <a:pt x="18625" y="74026"/>
                </a:lnTo>
                <a:lnTo>
                  <a:pt x="37250" y="74026"/>
                </a:lnTo>
                <a:lnTo>
                  <a:pt x="55875" y="55519"/>
                </a:lnTo>
                <a:lnTo>
                  <a:pt x="55875" y="37013"/>
                </a:lnTo>
                <a:lnTo>
                  <a:pt x="55875" y="18506"/>
                </a:lnTo>
                <a:lnTo>
                  <a:pt x="37250" y="0"/>
                </a:lnTo>
                <a:lnTo>
                  <a:pt x="18625" y="0"/>
                </a:lnTo>
                <a:lnTo>
                  <a:pt x="0" y="18506"/>
                </a:lnTo>
                <a:lnTo>
                  <a:pt x="0" y="55519"/>
                </a:lnTo>
                <a:close/>
              </a:path>
            </a:pathLst>
          </a:custGeom>
          <a:ln w="18582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126356" y="4296805"/>
            <a:ext cx="111760" cy="111125"/>
          </a:xfrm>
          <a:custGeom>
            <a:avLst/>
            <a:gdLst/>
            <a:ahLst/>
            <a:cxnLst/>
            <a:rect l="l" t="t" r="r" b="b"/>
            <a:pathLst>
              <a:path w="111760" h="111125">
                <a:moveTo>
                  <a:pt x="18625" y="0"/>
                </a:moveTo>
                <a:lnTo>
                  <a:pt x="0" y="0"/>
                </a:lnTo>
                <a:lnTo>
                  <a:pt x="0" y="111039"/>
                </a:lnTo>
                <a:lnTo>
                  <a:pt x="55875" y="111039"/>
                </a:lnTo>
                <a:lnTo>
                  <a:pt x="74501" y="92532"/>
                </a:lnTo>
                <a:lnTo>
                  <a:pt x="18625" y="92532"/>
                </a:lnTo>
                <a:lnTo>
                  <a:pt x="18625" y="55519"/>
                </a:lnTo>
                <a:lnTo>
                  <a:pt x="55875" y="55519"/>
                </a:lnTo>
                <a:lnTo>
                  <a:pt x="18625" y="37013"/>
                </a:lnTo>
                <a:lnTo>
                  <a:pt x="18625" y="0"/>
                </a:lnTo>
                <a:close/>
              </a:path>
              <a:path w="111760" h="111125">
                <a:moveTo>
                  <a:pt x="55875" y="55519"/>
                </a:moveTo>
                <a:lnTo>
                  <a:pt x="55875" y="74026"/>
                </a:lnTo>
                <a:lnTo>
                  <a:pt x="37250" y="92532"/>
                </a:lnTo>
                <a:lnTo>
                  <a:pt x="74501" y="92532"/>
                </a:lnTo>
                <a:lnTo>
                  <a:pt x="74501" y="74026"/>
                </a:lnTo>
                <a:lnTo>
                  <a:pt x="55875" y="55519"/>
                </a:lnTo>
                <a:close/>
              </a:path>
              <a:path w="111760" h="111125">
                <a:moveTo>
                  <a:pt x="111751" y="0"/>
                </a:moveTo>
                <a:lnTo>
                  <a:pt x="93126" y="0"/>
                </a:lnTo>
                <a:lnTo>
                  <a:pt x="93126" y="111039"/>
                </a:lnTo>
                <a:lnTo>
                  <a:pt x="111751" y="111039"/>
                </a:lnTo>
                <a:lnTo>
                  <a:pt x="111751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126356" y="4296805"/>
            <a:ext cx="74930" cy="111125"/>
          </a:xfrm>
          <a:custGeom>
            <a:avLst/>
            <a:gdLst/>
            <a:ahLst/>
            <a:cxnLst/>
            <a:rect l="l" t="t" r="r" b="b"/>
            <a:pathLst>
              <a:path w="74929" h="111125">
                <a:moveTo>
                  <a:pt x="0" y="111039"/>
                </a:moveTo>
                <a:lnTo>
                  <a:pt x="0" y="0"/>
                </a:lnTo>
                <a:lnTo>
                  <a:pt x="18625" y="0"/>
                </a:lnTo>
                <a:lnTo>
                  <a:pt x="18625" y="37013"/>
                </a:lnTo>
                <a:lnTo>
                  <a:pt x="55875" y="55519"/>
                </a:lnTo>
                <a:lnTo>
                  <a:pt x="74501" y="74026"/>
                </a:lnTo>
                <a:lnTo>
                  <a:pt x="74501" y="92532"/>
                </a:lnTo>
                <a:lnTo>
                  <a:pt x="55875" y="111039"/>
                </a:lnTo>
                <a:lnTo>
                  <a:pt x="37250" y="111039"/>
                </a:lnTo>
                <a:lnTo>
                  <a:pt x="18625" y="111039"/>
                </a:lnTo>
                <a:lnTo>
                  <a:pt x="0" y="111039"/>
                </a:lnTo>
                <a:close/>
              </a:path>
            </a:pathLst>
          </a:custGeom>
          <a:ln w="18588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144982" y="4352325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4">
                <a:moveTo>
                  <a:pt x="0" y="37013"/>
                </a:moveTo>
                <a:lnTo>
                  <a:pt x="18625" y="37013"/>
                </a:lnTo>
                <a:lnTo>
                  <a:pt x="37250" y="18506"/>
                </a:lnTo>
                <a:lnTo>
                  <a:pt x="37250" y="0"/>
                </a:lnTo>
                <a:lnTo>
                  <a:pt x="18625" y="0"/>
                </a:lnTo>
                <a:lnTo>
                  <a:pt x="0" y="0"/>
                </a:lnTo>
                <a:lnTo>
                  <a:pt x="0" y="37013"/>
                </a:lnTo>
                <a:close/>
              </a:path>
            </a:pathLst>
          </a:custGeom>
          <a:ln w="18565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228795" y="4287552"/>
            <a:ext cx="0" cy="129539"/>
          </a:xfrm>
          <a:custGeom>
            <a:avLst/>
            <a:gdLst/>
            <a:ahLst/>
            <a:cxnLst/>
            <a:rect l="l" t="t" r="r" b="b"/>
            <a:pathLst>
              <a:path h="129539">
                <a:moveTo>
                  <a:pt x="0" y="0"/>
                </a:moveTo>
                <a:lnTo>
                  <a:pt x="0" y="129546"/>
                </a:lnTo>
              </a:path>
            </a:pathLst>
          </a:custGeom>
          <a:ln w="37250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387110" y="4278299"/>
            <a:ext cx="74930" cy="129539"/>
          </a:xfrm>
          <a:custGeom>
            <a:avLst/>
            <a:gdLst/>
            <a:ahLst/>
            <a:cxnLst/>
            <a:rect l="l" t="t" r="r" b="b"/>
            <a:pathLst>
              <a:path w="74929" h="129539">
                <a:moveTo>
                  <a:pt x="37250" y="74026"/>
                </a:moveTo>
                <a:lnTo>
                  <a:pt x="0" y="111039"/>
                </a:lnTo>
                <a:lnTo>
                  <a:pt x="0" y="129546"/>
                </a:lnTo>
                <a:lnTo>
                  <a:pt x="74501" y="129546"/>
                </a:lnTo>
                <a:lnTo>
                  <a:pt x="74501" y="111039"/>
                </a:lnTo>
                <a:lnTo>
                  <a:pt x="18625" y="111039"/>
                </a:lnTo>
                <a:lnTo>
                  <a:pt x="37250" y="92532"/>
                </a:lnTo>
                <a:lnTo>
                  <a:pt x="37250" y="74026"/>
                </a:lnTo>
                <a:close/>
              </a:path>
              <a:path w="74929" h="129539">
                <a:moveTo>
                  <a:pt x="74501" y="18506"/>
                </a:moveTo>
                <a:lnTo>
                  <a:pt x="55875" y="18506"/>
                </a:lnTo>
                <a:lnTo>
                  <a:pt x="55875" y="55519"/>
                </a:lnTo>
                <a:lnTo>
                  <a:pt x="37250" y="74026"/>
                </a:lnTo>
                <a:lnTo>
                  <a:pt x="55875" y="74026"/>
                </a:lnTo>
                <a:lnTo>
                  <a:pt x="74501" y="55519"/>
                </a:lnTo>
                <a:lnTo>
                  <a:pt x="74501" y="18506"/>
                </a:lnTo>
                <a:close/>
              </a:path>
              <a:path w="74929" h="129539">
                <a:moveTo>
                  <a:pt x="55875" y="0"/>
                </a:moveTo>
                <a:lnTo>
                  <a:pt x="18625" y="0"/>
                </a:lnTo>
                <a:lnTo>
                  <a:pt x="0" y="18506"/>
                </a:lnTo>
                <a:lnTo>
                  <a:pt x="0" y="37013"/>
                </a:lnTo>
                <a:lnTo>
                  <a:pt x="18625" y="18506"/>
                </a:lnTo>
                <a:lnTo>
                  <a:pt x="55875" y="18506"/>
                </a:lnTo>
                <a:lnTo>
                  <a:pt x="55875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387110" y="4278299"/>
            <a:ext cx="74930" cy="129539"/>
          </a:xfrm>
          <a:custGeom>
            <a:avLst/>
            <a:gdLst/>
            <a:ahLst/>
            <a:cxnLst/>
            <a:rect l="l" t="t" r="r" b="b"/>
            <a:pathLst>
              <a:path w="74929" h="129539">
                <a:moveTo>
                  <a:pt x="0" y="129546"/>
                </a:moveTo>
                <a:lnTo>
                  <a:pt x="0" y="111039"/>
                </a:lnTo>
                <a:lnTo>
                  <a:pt x="18625" y="92532"/>
                </a:lnTo>
                <a:lnTo>
                  <a:pt x="37250" y="74026"/>
                </a:lnTo>
                <a:lnTo>
                  <a:pt x="55875" y="55519"/>
                </a:lnTo>
                <a:lnTo>
                  <a:pt x="55875" y="37013"/>
                </a:lnTo>
                <a:lnTo>
                  <a:pt x="55875" y="18506"/>
                </a:lnTo>
                <a:lnTo>
                  <a:pt x="37250" y="18506"/>
                </a:lnTo>
                <a:lnTo>
                  <a:pt x="18625" y="18506"/>
                </a:lnTo>
                <a:lnTo>
                  <a:pt x="0" y="37013"/>
                </a:lnTo>
                <a:lnTo>
                  <a:pt x="0" y="18506"/>
                </a:lnTo>
                <a:lnTo>
                  <a:pt x="18625" y="0"/>
                </a:lnTo>
                <a:lnTo>
                  <a:pt x="37250" y="0"/>
                </a:lnTo>
                <a:lnTo>
                  <a:pt x="55875" y="0"/>
                </a:lnTo>
                <a:lnTo>
                  <a:pt x="55875" y="18506"/>
                </a:lnTo>
                <a:lnTo>
                  <a:pt x="74501" y="18506"/>
                </a:lnTo>
                <a:lnTo>
                  <a:pt x="74501" y="37013"/>
                </a:lnTo>
                <a:lnTo>
                  <a:pt x="74501" y="55519"/>
                </a:lnTo>
                <a:lnTo>
                  <a:pt x="55875" y="74026"/>
                </a:lnTo>
                <a:lnTo>
                  <a:pt x="37250" y="74026"/>
                </a:lnTo>
                <a:lnTo>
                  <a:pt x="37250" y="92532"/>
                </a:lnTo>
                <a:lnTo>
                  <a:pt x="18625" y="111039"/>
                </a:lnTo>
                <a:lnTo>
                  <a:pt x="74501" y="111039"/>
                </a:lnTo>
                <a:lnTo>
                  <a:pt x="74501" y="129546"/>
                </a:lnTo>
                <a:lnTo>
                  <a:pt x="0" y="129546"/>
                </a:lnTo>
                <a:close/>
              </a:path>
            </a:pathLst>
          </a:custGeom>
          <a:ln w="18595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32791" y="3575172"/>
            <a:ext cx="74930" cy="111125"/>
          </a:xfrm>
          <a:custGeom>
            <a:avLst/>
            <a:gdLst/>
            <a:ahLst/>
            <a:cxnLst/>
            <a:rect l="l" t="t" r="r" b="b"/>
            <a:pathLst>
              <a:path w="74929" h="111125">
                <a:moveTo>
                  <a:pt x="0" y="74026"/>
                </a:moveTo>
                <a:lnTo>
                  <a:pt x="0" y="111039"/>
                </a:lnTo>
                <a:lnTo>
                  <a:pt x="55875" y="111039"/>
                </a:lnTo>
                <a:lnTo>
                  <a:pt x="74501" y="92532"/>
                </a:lnTo>
                <a:lnTo>
                  <a:pt x="18625" y="92532"/>
                </a:lnTo>
                <a:lnTo>
                  <a:pt x="0" y="74026"/>
                </a:lnTo>
                <a:close/>
              </a:path>
              <a:path w="74929" h="111125">
                <a:moveTo>
                  <a:pt x="74501" y="55519"/>
                </a:moveTo>
                <a:lnTo>
                  <a:pt x="37250" y="55519"/>
                </a:lnTo>
                <a:lnTo>
                  <a:pt x="55875" y="74026"/>
                </a:lnTo>
                <a:lnTo>
                  <a:pt x="55875" y="92532"/>
                </a:lnTo>
                <a:lnTo>
                  <a:pt x="74501" y="92532"/>
                </a:lnTo>
                <a:lnTo>
                  <a:pt x="74501" y="55519"/>
                </a:lnTo>
                <a:close/>
              </a:path>
              <a:path w="74929" h="111125">
                <a:moveTo>
                  <a:pt x="74501" y="0"/>
                </a:moveTo>
                <a:lnTo>
                  <a:pt x="18625" y="0"/>
                </a:lnTo>
                <a:lnTo>
                  <a:pt x="0" y="18506"/>
                </a:lnTo>
                <a:lnTo>
                  <a:pt x="0" y="37013"/>
                </a:lnTo>
                <a:lnTo>
                  <a:pt x="18625" y="55519"/>
                </a:lnTo>
                <a:lnTo>
                  <a:pt x="55875" y="55519"/>
                </a:lnTo>
                <a:lnTo>
                  <a:pt x="37250" y="37013"/>
                </a:lnTo>
                <a:lnTo>
                  <a:pt x="18625" y="37013"/>
                </a:lnTo>
                <a:lnTo>
                  <a:pt x="18625" y="18506"/>
                </a:lnTo>
                <a:lnTo>
                  <a:pt x="74501" y="18506"/>
                </a:lnTo>
                <a:lnTo>
                  <a:pt x="74501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32791" y="3575172"/>
            <a:ext cx="74930" cy="111125"/>
          </a:xfrm>
          <a:custGeom>
            <a:avLst/>
            <a:gdLst/>
            <a:ahLst/>
            <a:cxnLst/>
            <a:rect l="l" t="t" r="r" b="b"/>
            <a:pathLst>
              <a:path w="74929" h="111125">
                <a:moveTo>
                  <a:pt x="0" y="111039"/>
                </a:moveTo>
                <a:lnTo>
                  <a:pt x="0" y="74026"/>
                </a:lnTo>
                <a:lnTo>
                  <a:pt x="18625" y="92532"/>
                </a:lnTo>
                <a:lnTo>
                  <a:pt x="37250" y="92532"/>
                </a:lnTo>
                <a:lnTo>
                  <a:pt x="55875" y="92532"/>
                </a:lnTo>
                <a:lnTo>
                  <a:pt x="55875" y="74026"/>
                </a:lnTo>
                <a:lnTo>
                  <a:pt x="37250" y="55519"/>
                </a:lnTo>
                <a:lnTo>
                  <a:pt x="18625" y="55519"/>
                </a:lnTo>
                <a:lnTo>
                  <a:pt x="0" y="37013"/>
                </a:lnTo>
                <a:lnTo>
                  <a:pt x="0" y="18506"/>
                </a:lnTo>
                <a:lnTo>
                  <a:pt x="18625" y="0"/>
                </a:lnTo>
                <a:lnTo>
                  <a:pt x="37250" y="0"/>
                </a:lnTo>
                <a:lnTo>
                  <a:pt x="55875" y="0"/>
                </a:lnTo>
                <a:lnTo>
                  <a:pt x="74501" y="0"/>
                </a:lnTo>
                <a:lnTo>
                  <a:pt x="74501" y="18506"/>
                </a:lnTo>
                <a:lnTo>
                  <a:pt x="55875" y="18506"/>
                </a:lnTo>
                <a:lnTo>
                  <a:pt x="37250" y="18506"/>
                </a:lnTo>
                <a:lnTo>
                  <a:pt x="18625" y="18506"/>
                </a:lnTo>
                <a:lnTo>
                  <a:pt x="18625" y="37013"/>
                </a:lnTo>
                <a:lnTo>
                  <a:pt x="37250" y="37013"/>
                </a:lnTo>
                <a:lnTo>
                  <a:pt x="55875" y="55519"/>
                </a:lnTo>
                <a:lnTo>
                  <a:pt x="74501" y="55519"/>
                </a:lnTo>
                <a:lnTo>
                  <a:pt x="74501" y="74026"/>
                </a:lnTo>
                <a:lnTo>
                  <a:pt x="74501" y="92532"/>
                </a:lnTo>
                <a:lnTo>
                  <a:pt x="55875" y="111039"/>
                </a:lnTo>
                <a:lnTo>
                  <a:pt x="37250" y="111039"/>
                </a:lnTo>
                <a:lnTo>
                  <a:pt x="18625" y="111039"/>
                </a:lnTo>
                <a:lnTo>
                  <a:pt x="0" y="111039"/>
                </a:lnTo>
                <a:close/>
              </a:path>
            </a:pathLst>
          </a:custGeom>
          <a:ln w="18588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44543" y="3575172"/>
            <a:ext cx="130810" cy="111125"/>
          </a:xfrm>
          <a:custGeom>
            <a:avLst/>
            <a:gdLst/>
            <a:ahLst/>
            <a:cxnLst/>
            <a:rect l="l" t="t" r="r" b="b"/>
            <a:pathLst>
              <a:path w="130809" h="111125">
                <a:moveTo>
                  <a:pt x="18625" y="0"/>
                </a:moveTo>
                <a:lnTo>
                  <a:pt x="0" y="0"/>
                </a:lnTo>
                <a:lnTo>
                  <a:pt x="18625" y="111039"/>
                </a:lnTo>
                <a:lnTo>
                  <a:pt x="37250" y="111039"/>
                </a:lnTo>
                <a:lnTo>
                  <a:pt x="46563" y="92532"/>
                </a:lnTo>
                <a:lnTo>
                  <a:pt x="37250" y="92532"/>
                </a:lnTo>
                <a:lnTo>
                  <a:pt x="18625" y="0"/>
                </a:lnTo>
                <a:close/>
              </a:path>
              <a:path w="130809" h="111125">
                <a:moveTo>
                  <a:pt x="79157" y="37013"/>
                </a:moveTo>
                <a:lnTo>
                  <a:pt x="74501" y="37013"/>
                </a:lnTo>
                <a:lnTo>
                  <a:pt x="93126" y="111039"/>
                </a:lnTo>
                <a:lnTo>
                  <a:pt x="111751" y="111039"/>
                </a:lnTo>
                <a:lnTo>
                  <a:pt x="114855" y="92532"/>
                </a:lnTo>
                <a:lnTo>
                  <a:pt x="93126" y="92532"/>
                </a:lnTo>
                <a:lnTo>
                  <a:pt x="79157" y="37013"/>
                </a:lnTo>
                <a:close/>
              </a:path>
              <a:path w="130809" h="111125">
                <a:moveTo>
                  <a:pt x="74501" y="18506"/>
                </a:moveTo>
                <a:lnTo>
                  <a:pt x="55875" y="18506"/>
                </a:lnTo>
                <a:lnTo>
                  <a:pt x="37250" y="92532"/>
                </a:lnTo>
                <a:lnTo>
                  <a:pt x="46563" y="92532"/>
                </a:lnTo>
                <a:lnTo>
                  <a:pt x="74501" y="37013"/>
                </a:lnTo>
                <a:lnTo>
                  <a:pt x="79157" y="37013"/>
                </a:lnTo>
                <a:lnTo>
                  <a:pt x="74501" y="18506"/>
                </a:lnTo>
                <a:close/>
              </a:path>
              <a:path w="130809" h="111125">
                <a:moveTo>
                  <a:pt x="130376" y="0"/>
                </a:moveTo>
                <a:lnTo>
                  <a:pt x="111751" y="0"/>
                </a:lnTo>
                <a:lnTo>
                  <a:pt x="111751" y="92532"/>
                </a:lnTo>
                <a:lnTo>
                  <a:pt x="114855" y="92532"/>
                </a:lnTo>
                <a:lnTo>
                  <a:pt x="130376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44543" y="3575172"/>
            <a:ext cx="130810" cy="111125"/>
          </a:xfrm>
          <a:custGeom>
            <a:avLst/>
            <a:gdLst/>
            <a:ahLst/>
            <a:cxnLst/>
            <a:rect l="l" t="t" r="r" b="b"/>
            <a:pathLst>
              <a:path w="130809" h="111125">
                <a:moveTo>
                  <a:pt x="18625" y="111039"/>
                </a:moveTo>
                <a:lnTo>
                  <a:pt x="0" y="0"/>
                </a:lnTo>
                <a:lnTo>
                  <a:pt x="18625" y="0"/>
                </a:lnTo>
                <a:lnTo>
                  <a:pt x="37250" y="92532"/>
                </a:lnTo>
                <a:lnTo>
                  <a:pt x="55875" y="18506"/>
                </a:lnTo>
                <a:lnTo>
                  <a:pt x="74501" y="18506"/>
                </a:lnTo>
                <a:lnTo>
                  <a:pt x="93126" y="92532"/>
                </a:lnTo>
                <a:lnTo>
                  <a:pt x="111751" y="92532"/>
                </a:lnTo>
                <a:lnTo>
                  <a:pt x="111751" y="0"/>
                </a:lnTo>
                <a:lnTo>
                  <a:pt x="130376" y="0"/>
                </a:lnTo>
                <a:lnTo>
                  <a:pt x="111751" y="111039"/>
                </a:lnTo>
                <a:lnTo>
                  <a:pt x="93126" y="111039"/>
                </a:lnTo>
                <a:lnTo>
                  <a:pt x="74501" y="37013"/>
                </a:lnTo>
                <a:lnTo>
                  <a:pt x="37250" y="111039"/>
                </a:lnTo>
                <a:lnTo>
                  <a:pt x="18625" y="111039"/>
                </a:lnTo>
                <a:close/>
              </a:path>
            </a:pathLst>
          </a:custGeom>
          <a:ln w="18556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74920" y="3538159"/>
            <a:ext cx="55880" cy="148590"/>
          </a:xfrm>
          <a:custGeom>
            <a:avLst/>
            <a:gdLst/>
            <a:ahLst/>
            <a:cxnLst/>
            <a:rect l="l" t="t" r="r" b="b"/>
            <a:pathLst>
              <a:path w="55879" h="148589">
                <a:moveTo>
                  <a:pt x="55875" y="37013"/>
                </a:moveTo>
                <a:lnTo>
                  <a:pt x="0" y="37013"/>
                </a:lnTo>
                <a:lnTo>
                  <a:pt x="0" y="55519"/>
                </a:lnTo>
                <a:lnTo>
                  <a:pt x="37250" y="55519"/>
                </a:lnTo>
                <a:lnTo>
                  <a:pt x="37250" y="148052"/>
                </a:lnTo>
                <a:lnTo>
                  <a:pt x="55875" y="148052"/>
                </a:lnTo>
                <a:lnTo>
                  <a:pt x="55875" y="37013"/>
                </a:lnTo>
                <a:close/>
              </a:path>
              <a:path w="55879" h="148589">
                <a:moveTo>
                  <a:pt x="55875" y="0"/>
                </a:moveTo>
                <a:lnTo>
                  <a:pt x="37250" y="0"/>
                </a:lnTo>
                <a:lnTo>
                  <a:pt x="37250" y="18506"/>
                </a:lnTo>
                <a:lnTo>
                  <a:pt x="55875" y="18506"/>
                </a:lnTo>
                <a:lnTo>
                  <a:pt x="55875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74920" y="3575172"/>
            <a:ext cx="55880" cy="111125"/>
          </a:xfrm>
          <a:custGeom>
            <a:avLst/>
            <a:gdLst/>
            <a:ahLst/>
            <a:cxnLst/>
            <a:rect l="l" t="t" r="r" b="b"/>
            <a:pathLst>
              <a:path w="55879" h="111125">
                <a:moveTo>
                  <a:pt x="37250" y="111039"/>
                </a:moveTo>
                <a:lnTo>
                  <a:pt x="37250" y="18506"/>
                </a:lnTo>
                <a:lnTo>
                  <a:pt x="0" y="18506"/>
                </a:lnTo>
                <a:lnTo>
                  <a:pt x="0" y="0"/>
                </a:lnTo>
                <a:lnTo>
                  <a:pt x="55875" y="0"/>
                </a:lnTo>
                <a:lnTo>
                  <a:pt x="55875" y="111039"/>
                </a:lnTo>
                <a:lnTo>
                  <a:pt x="37250" y="111039"/>
                </a:lnTo>
                <a:close/>
              </a:path>
            </a:pathLst>
          </a:custGeom>
          <a:ln w="18601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02858" y="3547412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0" y="0"/>
                </a:moveTo>
                <a:lnTo>
                  <a:pt x="37250" y="0"/>
                </a:lnTo>
              </a:path>
            </a:pathLst>
          </a:custGeom>
          <a:ln w="37013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05297" y="3556666"/>
            <a:ext cx="93345" cy="129539"/>
          </a:xfrm>
          <a:custGeom>
            <a:avLst/>
            <a:gdLst/>
            <a:ahLst/>
            <a:cxnLst/>
            <a:rect l="l" t="t" r="r" b="b"/>
            <a:pathLst>
              <a:path w="93344" h="129539">
                <a:moveTo>
                  <a:pt x="93126" y="111039"/>
                </a:moveTo>
                <a:lnTo>
                  <a:pt x="37250" y="111039"/>
                </a:lnTo>
                <a:lnTo>
                  <a:pt x="37250" y="129546"/>
                </a:lnTo>
                <a:lnTo>
                  <a:pt x="93126" y="129546"/>
                </a:lnTo>
                <a:lnTo>
                  <a:pt x="93126" y="111039"/>
                </a:lnTo>
                <a:close/>
              </a:path>
              <a:path w="93344" h="129539">
                <a:moveTo>
                  <a:pt x="37250" y="37013"/>
                </a:moveTo>
                <a:lnTo>
                  <a:pt x="18625" y="37013"/>
                </a:lnTo>
                <a:lnTo>
                  <a:pt x="18625" y="92532"/>
                </a:lnTo>
                <a:lnTo>
                  <a:pt x="37250" y="111039"/>
                </a:lnTo>
                <a:lnTo>
                  <a:pt x="37250" y="37013"/>
                </a:lnTo>
                <a:close/>
              </a:path>
              <a:path w="93344" h="129539">
                <a:moveTo>
                  <a:pt x="93126" y="18506"/>
                </a:moveTo>
                <a:lnTo>
                  <a:pt x="0" y="18506"/>
                </a:lnTo>
                <a:lnTo>
                  <a:pt x="0" y="37013"/>
                </a:lnTo>
                <a:lnTo>
                  <a:pt x="93126" y="37013"/>
                </a:lnTo>
                <a:lnTo>
                  <a:pt x="93126" y="18506"/>
                </a:lnTo>
                <a:close/>
              </a:path>
              <a:path w="93344" h="129539">
                <a:moveTo>
                  <a:pt x="37250" y="0"/>
                </a:moveTo>
                <a:lnTo>
                  <a:pt x="18625" y="0"/>
                </a:lnTo>
                <a:lnTo>
                  <a:pt x="18625" y="18506"/>
                </a:lnTo>
                <a:lnTo>
                  <a:pt x="37250" y="18506"/>
                </a:lnTo>
                <a:lnTo>
                  <a:pt x="37250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05297" y="3556666"/>
            <a:ext cx="93345" cy="129539"/>
          </a:xfrm>
          <a:custGeom>
            <a:avLst/>
            <a:gdLst/>
            <a:ahLst/>
            <a:cxnLst/>
            <a:rect l="l" t="t" r="r" b="b"/>
            <a:pathLst>
              <a:path w="93344" h="129539">
                <a:moveTo>
                  <a:pt x="93126" y="129546"/>
                </a:moveTo>
                <a:lnTo>
                  <a:pt x="74501" y="129546"/>
                </a:lnTo>
                <a:lnTo>
                  <a:pt x="55875" y="129546"/>
                </a:lnTo>
                <a:lnTo>
                  <a:pt x="37250" y="129546"/>
                </a:lnTo>
                <a:lnTo>
                  <a:pt x="37250" y="111039"/>
                </a:lnTo>
                <a:lnTo>
                  <a:pt x="18625" y="92532"/>
                </a:lnTo>
                <a:lnTo>
                  <a:pt x="18625" y="74026"/>
                </a:lnTo>
                <a:lnTo>
                  <a:pt x="18625" y="37013"/>
                </a:lnTo>
                <a:lnTo>
                  <a:pt x="0" y="37013"/>
                </a:lnTo>
                <a:lnTo>
                  <a:pt x="0" y="18506"/>
                </a:lnTo>
                <a:lnTo>
                  <a:pt x="18625" y="18506"/>
                </a:lnTo>
                <a:lnTo>
                  <a:pt x="18625" y="0"/>
                </a:lnTo>
                <a:lnTo>
                  <a:pt x="37250" y="0"/>
                </a:lnTo>
                <a:lnTo>
                  <a:pt x="37250" y="18506"/>
                </a:lnTo>
                <a:lnTo>
                  <a:pt x="93126" y="18506"/>
                </a:lnTo>
                <a:lnTo>
                  <a:pt x="93126" y="37013"/>
                </a:lnTo>
                <a:lnTo>
                  <a:pt x="37250" y="37013"/>
                </a:lnTo>
                <a:lnTo>
                  <a:pt x="37250" y="92532"/>
                </a:lnTo>
                <a:lnTo>
                  <a:pt x="37250" y="111039"/>
                </a:lnTo>
                <a:lnTo>
                  <a:pt x="55875" y="111039"/>
                </a:lnTo>
                <a:lnTo>
                  <a:pt x="74501" y="111039"/>
                </a:lnTo>
                <a:lnTo>
                  <a:pt x="93126" y="111039"/>
                </a:lnTo>
                <a:lnTo>
                  <a:pt x="93126" y="129546"/>
                </a:lnTo>
                <a:close/>
              </a:path>
            </a:pathLst>
          </a:custGeom>
          <a:ln w="18584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17048" y="3575172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4" h="111125">
                <a:moveTo>
                  <a:pt x="93126" y="0"/>
                </a:moveTo>
                <a:lnTo>
                  <a:pt x="37250" y="0"/>
                </a:lnTo>
                <a:lnTo>
                  <a:pt x="0" y="37013"/>
                </a:lnTo>
                <a:lnTo>
                  <a:pt x="0" y="74026"/>
                </a:lnTo>
                <a:lnTo>
                  <a:pt x="37250" y="111039"/>
                </a:lnTo>
                <a:lnTo>
                  <a:pt x="93126" y="111039"/>
                </a:lnTo>
                <a:lnTo>
                  <a:pt x="93126" y="92532"/>
                </a:lnTo>
                <a:lnTo>
                  <a:pt x="37250" y="92532"/>
                </a:lnTo>
                <a:lnTo>
                  <a:pt x="18625" y="74026"/>
                </a:lnTo>
                <a:lnTo>
                  <a:pt x="18625" y="37013"/>
                </a:lnTo>
                <a:lnTo>
                  <a:pt x="37250" y="18506"/>
                </a:lnTo>
                <a:lnTo>
                  <a:pt x="93126" y="18506"/>
                </a:lnTo>
                <a:lnTo>
                  <a:pt x="93126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917048" y="3575172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4" h="111125">
                <a:moveTo>
                  <a:pt x="93126" y="111039"/>
                </a:moveTo>
                <a:lnTo>
                  <a:pt x="74501" y="111039"/>
                </a:lnTo>
                <a:lnTo>
                  <a:pt x="55875" y="111039"/>
                </a:lnTo>
                <a:lnTo>
                  <a:pt x="37250" y="111039"/>
                </a:lnTo>
                <a:lnTo>
                  <a:pt x="18625" y="92532"/>
                </a:lnTo>
                <a:lnTo>
                  <a:pt x="0" y="74026"/>
                </a:lnTo>
                <a:lnTo>
                  <a:pt x="0" y="55519"/>
                </a:lnTo>
                <a:lnTo>
                  <a:pt x="0" y="37013"/>
                </a:lnTo>
                <a:lnTo>
                  <a:pt x="18625" y="18506"/>
                </a:lnTo>
                <a:lnTo>
                  <a:pt x="37250" y="0"/>
                </a:lnTo>
                <a:lnTo>
                  <a:pt x="55875" y="0"/>
                </a:lnTo>
                <a:lnTo>
                  <a:pt x="74501" y="0"/>
                </a:lnTo>
                <a:lnTo>
                  <a:pt x="93126" y="0"/>
                </a:lnTo>
                <a:lnTo>
                  <a:pt x="93126" y="18506"/>
                </a:lnTo>
                <a:lnTo>
                  <a:pt x="74501" y="18506"/>
                </a:lnTo>
                <a:lnTo>
                  <a:pt x="55875" y="18506"/>
                </a:lnTo>
                <a:lnTo>
                  <a:pt x="37250" y="18506"/>
                </a:lnTo>
                <a:lnTo>
                  <a:pt x="18625" y="37013"/>
                </a:lnTo>
                <a:lnTo>
                  <a:pt x="18625" y="55519"/>
                </a:lnTo>
                <a:lnTo>
                  <a:pt x="18625" y="74026"/>
                </a:lnTo>
                <a:lnTo>
                  <a:pt x="37250" y="92532"/>
                </a:lnTo>
                <a:lnTo>
                  <a:pt x="55875" y="92532"/>
                </a:lnTo>
                <a:lnTo>
                  <a:pt x="74501" y="92532"/>
                </a:lnTo>
                <a:lnTo>
                  <a:pt x="93126" y="92532"/>
                </a:lnTo>
                <a:lnTo>
                  <a:pt x="93126" y="111039"/>
                </a:lnTo>
                <a:close/>
              </a:path>
            </a:pathLst>
          </a:custGeom>
          <a:ln w="18576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047425" y="3538159"/>
            <a:ext cx="93345" cy="148590"/>
          </a:xfrm>
          <a:custGeom>
            <a:avLst/>
            <a:gdLst/>
            <a:ahLst/>
            <a:cxnLst/>
            <a:rect l="l" t="t" r="r" b="b"/>
            <a:pathLst>
              <a:path w="93344" h="148589">
                <a:moveTo>
                  <a:pt x="18625" y="0"/>
                </a:moveTo>
                <a:lnTo>
                  <a:pt x="0" y="0"/>
                </a:lnTo>
                <a:lnTo>
                  <a:pt x="0" y="148052"/>
                </a:lnTo>
                <a:lnTo>
                  <a:pt x="18625" y="148052"/>
                </a:lnTo>
                <a:lnTo>
                  <a:pt x="18625" y="74026"/>
                </a:lnTo>
                <a:lnTo>
                  <a:pt x="37250" y="55519"/>
                </a:lnTo>
                <a:lnTo>
                  <a:pt x="18625" y="55519"/>
                </a:lnTo>
                <a:lnTo>
                  <a:pt x="18625" y="0"/>
                </a:lnTo>
                <a:close/>
              </a:path>
              <a:path w="93344" h="148589">
                <a:moveTo>
                  <a:pt x="74501" y="55519"/>
                </a:moveTo>
                <a:lnTo>
                  <a:pt x="74501" y="148052"/>
                </a:lnTo>
                <a:lnTo>
                  <a:pt x="93126" y="148052"/>
                </a:lnTo>
                <a:lnTo>
                  <a:pt x="93126" y="74026"/>
                </a:lnTo>
                <a:lnTo>
                  <a:pt x="74501" y="55519"/>
                </a:lnTo>
                <a:close/>
              </a:path>
              <a:path w="93344" h="148589">
                <a:moveTo>
                  <a:pt x="55875" y="37013"/>
                </a:moveTo>
                <a:lnTo>
                  <a:pt x="37250" y="37013"/>
                </a:lnTo>
                <a:lnTo>
                  <a:pt x="18625" y="55519"/>
                </a:lnTo>
                <a:lnTo>
                  <a:pt x="74501" y="55519"/>
                </a:lnTo>
                <a:lnTo>
                  <a:pt x="55875" y="37013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047425" y="3538159"/>
            <a:ext cx="93345" cy="148590"/>
          </a:xfrm>
          <a:custGeom>
            <a:avLst/>
            <a:gdLst/>
            <a:ahLst/>
            <a:cxnLst/>
            <a:rect l="l" t="t" r="r" b="b"/>
            <a:pathLst>
              <a:path w="93344" h="148589">
                <a:moveTo>
                  <a:pt x="0" y="148052"/>
                </a:moveTo>
                <a:lnTo>
                  <a:pt x="0" y="0"/>
                </a:lnTo>
                <a:lnTo>
                  <a:pt x="18625" y="0"/>
                </a:lnTo>
                <a:lnTo>
                  <a:pt x="18625" y="37013"/>
                </a:lnTo>
                <a:lnTo>
                  <a:pt x="18625" y="55519"/>
                </a:lnTo>
                <a:lnTo>
                  <a:pt x="37250" y="37013"/>
                </a:lnTo>
                <a:lnTo>
                  <a:pt x="55875" y="37013"/>
                </a:lnTo>
                <a:lnTo>
                  <a:pt x="74501" y="55519"/>
                </a:lnTo>
                <a:lnTo>
                  <a:pt x="93126" y="74026"/>
                </a:lnTo>
                <a:lnTo>
                  <a:pt x="93126" y="148052"/>
                </a:lnTo>
                <a:lnTo>
                  <a:pt x="74501" y="148052"/>
                </a:lnTo>
                <a:lnTo>
                  <a:pt x="74501" y="74026"/>
                </a:lnTo>
                <a:lnTo>
                  <a:pt x="74501" y="55519"/>
                </a:lnTo>
                <a:lnTo>
                  <a:pt x="55875" y="55519"/>
                </a:lnTo>
                <a:lnTo>
                  <a:pt x="37250" y="55519"/>
                </a:lnTo>
                <a:lnTo>
                  <a:pt x="18625" y="74026"/>
                </a:lnTo>
                <a:lnTo>
                  <a:pt x="18625" y="148052"/>
                </a:lnTo>
                <a:lnTo>
                  <a:pt x="0" y="148052"/>
                </a:lnTo>
                <a:close/>
              </a:path>
            </a:pathLst>
          </a:custGeom>
          <a:ln w="18591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152079" y="3593679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4" h="111125">
                <a:moveTo>
                  <a:pt x="93126" y="0"/>
                </a:moveTo>
                <a:lnTo>
                  <a:pt x="37250" y="0"/>
                </a:lnTo>
                <a:lnTo>
                  <a:pt x="0" y="37013"/>
                </a:lnTo>
                <a:lnTo>
                  <a:pt x="0" y="74026"/>
                </a:lnTo>
                <a:lnTo>
                  <a:pt x="37250" y="111039"/>
                </a:lnTo>
                <a:lnTo>
                  <a:pt x="93126" y="111039"/>
                </a:lnTo>
                <a:lnTo>
                  <a:pt x="93126" y="92532"/>
                </a:lnTo>
                <a:lnTo>
                  <a:pt x="37250" y="92532"/>
                </a:lnTo>
                <a:lnTo>
                  <a:pt x="18625" y="74026"/>
                </a:lnTo>
                <a:lnTo>
                  <a:pt x="18625" y="37013"/>
                </a:lnTo>
                <a:lnTo>
                  <a:pt x="37250" y="18506"/>
                </a:lnTo>
                <a:lnTo>
                  <a:pt x="93126" y="18506"/>
                </a:lnTo>
                <a:lnTo>
                  <a:pt x="93126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152079" y="3593679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4" h="111125">
                <a:moveTo>
                  <a:pt x="93126" y="111039"/>
                </a:moveTo>
                <a:lnTo>
                  <a:pt x="74501" y="111039"/>
                </a:lnTo>
                <a:lnTo>
                  <a:pt x="55875" y="111039"/>
                </a:lnTo>
                <a:lnTo>
                  <a:pt x="37250" y="111039"/>
                </a:lnTo>
                <a:lnTo>
                  <a:pt x="18625" y="92532"/>
                </a:lnTo>
                <a:lnTo>
                  <a:pt x="0" y="74026"/>
                </a:lnTo>
                <a:lnTo>
                  <a:pt x="0" y="55519"/>
                </a:lnTo>
                <a:lnTo>
                  <a:pt x="0" y="37013"/>
                </a:lnTo>
                <a:lnTo>
                  <a:pt x="18625" y="18506"/>
                </a:lnTo>
                <a:lnTo>
                  <a:pt x="37250" y="0"/>
                </a:lnTo>
                <a:lnTo>
                  <a:pt x="55875" y="0"/>
                </a:lnTo>
                <a:lnTo>
                  <a:pt x="74501" y="0"/>
                </a:lnTo>
                <a:lnTo>
                  <a:pt x="93126" y="0"/>
                </a:lnTo>
                <a:lnTo>
                  <a:pt x="93126" y="18506"/>
                </a:lnTo>
                <a:lnTo>
                  <a:pt x="74501" y="18506"/>
                </a:lnTo>
                <a:lnTo>
                  <a:pt x="55875" y="18506"/>
                </a:lnTo>
                <a:lnTo>
                  <a:pt x="37250" y="18506"/>
                </a:lnTo>
                <a:lnTo>
                  <a:pt x="18625" y="37013"/>
                </a:lnTo>
                <a:lnTo>
                  <a:pt x="18625" y="55519"/>
                </a:lnTo>
                <a:lnTo>
                  <a:pt x="18625" y="74026"/>
                </a:lnTo>
                <a:lnTo>
                  <a:pt x="37250" y="92532"/>
                </a:lnTo>
                <a:lnTo>
                  <a:pt x="55875" y="92532"/>
                </a:lnTo>
                <a:lnTo>
                  <a:pt x="74501" y="92532"/>
                </a:lnTo>
                <a:lnTo>
                  <a:pt x="93126" y="92532"/>
                </a:lnTo>
                <a:lnTo>
                  <a:pt x="93126" y="111039"/>
                </a:lnTo>
                <a:close/>
              </a:path>
            </a:pathLst>
          </a:custGeom>
          <a:ln w="18576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263831" y="3593679"/>
            <a:ext cx="111760" cy="111125"/>
          </a:xfrm>
          <a:custGeom>
            <a:avLst/>
            <a:gdLst/>
            <a:ahLst/>
            <a:cxnLst/>
            <a:rect l="l" t="t" r="r" b="b"/>
            <a:pathLst>
              <a:path w="111760" h="111125">
                <a:moveTo>
                  <a:pt x="74501" y="92532"/>
                </a:moveTo>
                <a:lnTo>
                  <a:pt x="18625" y="92532"/>
                </a:lnTo>
                <a:lnTo>
                  <a:pt x="18625" y="111039"/>
                </a:lnTo>
                <a:lnTo>
                  <a:pt x="55875" y="111039"/>
                </a:lnTo>
                <a:lnTo>
                  <a:pt x="74501" y="92532"/>
                </a:lnTo>
                <a:close/>
              </a:path>
              <a:path w="111760" h="111125">
                <a:moveTo>
                  <a:pt x="111751" y="92532"/>
                </a:moveTo>
                <a:lnTo>
                  <a:pt x="74501" y="92532"/>
                </a:lnTo>
                <a:lnTo>
                  <a:pt x="93126" y="111039"/>
                </a:lnTo>
                <a:lnTo>
                  <a:pt x="111751" y="111039"/>
                </a:lnTo>
                <a:lnTo>
                  <a:pt x="111751" y="92532"/>
                </a:lnTo>
                <a:close/>
              </a:path>
              <a:path w="111760" h="111125">
                <a:moveTo>
                  <a:pt x="37250" y="55519"/>
                </a:moveTo>
                <a:lnTo>
                  <a:pt x="0" y="55519"/>
                </a:lnTo>
                <a:lnTo>
                  <a:pt x="0" y="92532"/>
                </a:lnTo>
                <a:lnTo>
                  <a:pt x="18625" y="92532"/>
                </a:lnTo>
                <a:lnTo>
                  <a:pt x="18625" y="74026"/>
                </a:lnTo>
                <a:lnTo>
                  <a:pt x="37250" y="55519"/>
                </a:lnTo>
                <a:close/>
              </a:path>
              <a:path w="111760" h="111125">
                <a:moveTo>
                  <a:pt x="74501" y="0"/>
                </a:moveTo>
                <a:lnTo>
                  <a:pt x="18625" y="0"/>
                </a:lnTo>
                <a:lnTo>
                  <a:pt x="18625" y="18506"/>
                </a:lnTo>
                <a:lnTo>
                  <a:pt x="74501" y="18506"/>
                </a:lnTo>
                <a:lnTo>
                  <a:pt x="74501" y="37013"/>
                </a:lnTo>
                <a:lnTo>
                  <a:pt x="37250" y="37013"/>
                </a:lnTo>
                <a:lnTo>
                  <a:pt x="18625" y="55519"/>
                </a:lnTo>
                <a:lnTo>
                  <a:pt x="74501" y="55519"/>
                </a:lnTo>
                <a:lnTo>
                  <a:pt x="74501" y="74026"/>
                </a:lnTo>
                <a:lnTo>
                  <a:pt x="55875" y="92532"/>
                </a:lnTo>
                <a:lnTo>
                  <a:pt x="93126" y="92532"/>
                </a:lnTo>
                <a:lnTo>
                  <a:pt x="93126" y="18506"/>
                </a:lnTo>
                <a:lnTo>
                  <a:pt x="74501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263831" y="3593679"/>
            <a:ext cx="111760" cy="111125"/>
          </a:xfrm>
          <a:custGeom>
            <a:avLst/>
            <a:gdLst/>
            <a:ahLst/>
            <a:cxnLst/>
            <a:rect l="l" t="t" r="r" b="b"/>
            <a:pathLst>
              <a:path w="111760" h="111125">
                <a:moveTo>
                  <a:pt x="74501" y="92532"/>
                </a:moveTo>
                <a:lnTo>
                  <a:pt x="55875" y="111039"/>
                </a:lnTo>
                <a:lnTo>
                  <a:pt x="37250" y="111039"/>
                </a:lnTo>
                <a:lnTo>
                  <a:pt x="18625" y="111039"/>
                </a:lnTo>
                <a:lnTo>
                  <a:pt x="18625" y="92532"/>
                </a:lnTo>
                <a:lnTo>
                  <a:pt x="0" y="92532"/>
                </a:lnTo>
                <a:lnTo>
                  <a:pt x="0" y="74026"/>
                </a:lnTo>
                <a:lnTo>
                  <a:pt x="0" y="55519"/>
                </a:lnTo>
                <a:lnTo>
                  <a:pt x="18625" y="55519"/>
                </a:lnTo>
                <a:lnTo>
                  <a:pt x="37250" y="37013"/>
                </a:lnTo>
                <a:lnTo>
                  <a:pt x="55875" y="37013"/>
                </a:lnTo>
                <a:lnTo>
                  <a:pt x="74501" y="37013"/>
                </a:lnTo>
                <a:lnTo>
                  <a:pt x="74501" y="18506"/>
                </a:lnTo>
                <a:lnTo>
                  <a:pt x="55875" y="18506"/>
                </a:lnTo>
                <a:lnTo>
                  <a:pt x="37250" y="18506"/>
                </a:lnTo>
                <a:lnTo>
                  <a:pt x="18625" y="18506"/>
                </a:lnTo>
                <a:lnTo>
                  <a:pt x="18625" y="0"/>
                </a:lnTo>
                <a:lnTo>
                  <a:pt x="37250" y="0"/>
                </a:lnTo>
                <a:lnTo>
                  <a:pt x="55875" y="0"/>
                </a:lnTo>
                <a:lnTo>
                  <a:pt x="74501" y="0"/>
                </a:lnTo>
                <a:lnTo>
                  <a:pt x="93126" y="18506"/>
                </a:lnTo>
                <a:lnTo>
                  <a:pt x="93126" y="37013"/>
                </a:lnTo>
                <a:lnTo>
                  <a:pt x="93126" y="55519"/>
                </a:lnTo>
                <a:lnTo>
                  <a:pt x="93126" y="74026"/>
                </a:lnTo>
                <a:lnTo>
                  <a:pt x="93126" y="92532"/>
                </a:lnTo>
                <a:lnTo>
                  <a:pt x="111751" y="92532"/>
                </a:lnTo>
                <a:lnTo>
                  <a:pt x="111751" y="111039"/>
                </a:lnTo>
                <a:lnTo>
                  <a:pt x="93126" y="111039"/>
                </a:lnTo>
                <a:lnTo>
                  <a:pt x="74501" y="92532"/>
                </a:lnTo>
                <a:close/>
              </a:path>
            </a:pathLst>
          </a:custGeom>
          <a:ln w="18565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282456" y="3649199"/>
            <a:ext cx="55880" cy="37465"/>
          </a:xfrm>
          <a:custGeom>
            <a:avLst/>
            <a:gdLst/>
            <a:ahLst/>
            <a:cxnLst/>
            <a:rect l="l" t="t" r="r" b="b"/>
            <a:pathLst>
              <a:path w="55879" h="37464">
                <a:moveTo>
                  <a:pt x="55875" y="18506"/>
                </a:moveTo>
                <a:lnTo>
                  <a:pt x="55875" y="0"/>
                </a:lnTo>
                <a:lnTo>
                  <a:pt x="18625" y="0"/>
                </a:lnTo>
                <a:lnTo>
                  <a:pt x="0" y="18506"/>
                </a:lnTo>
                <a:lnTo>
                  <a:pt x="0" y="37013"/>
                </a:lnTo>
                <a:lnTo>
                  <a:pt x="18625" y="37013"/>
                </a:lnTo>
                <a:lnTo>
                  <a:pt x="37250" y="37013"/>
                </a:lnTo>
                <a:lnTo>
                  <a:pt x="55875" y="18506"/>
                </a:lnTo>
                <a:close/>
              </a:path>
            </a:pathLst>
          </a:custGeom>
          <a:ln w="18542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394207" y="3593679"/>
            <a:ext cx="74930" cy="111125"/>
          </a:xfrm>
          <a:custGeom>
            <a:avLst/>
            <a:gdLst/>
            <a:ahLst/>
            <a:cxnLst/>
            <a:rect l="l" t="t" r="r" b="b"/>
            <a:pathLst>
              <a:path w="74929" h="111125">
                <a:moveTo>
                  <a:pt x="0" y="74026"/>
                </a:moveTo>
                <a:lnTo>
                  <a:pt x="0" y="111039"/>
                </a:lnTo>
                <a:lnTo>
                  <a:pt x="55875" y="111039"/>
                </a:lnTo>
                <a:lnTo>
                  <a:pt x="74501" y="92532"/>
                </a:lnTo>
                <a:lnTo>
                  <a:pt x="18625" y="92532"/>
                </a:lnTo>
                <a:lnTo>
                  <a:pt x="0" y="74026"/>
                </a:lnTo>
                <a:close/>
              </a:path>
              <a:path w="74929" h="111125">
                <a:moveTo>
                  <a:pt x="74501" y="55519"/>
                </a:moveTo>
                <a:lnTo>
                  <a:pt x="37250" y="55519"/>
                </a:lnTo>
                <a:lnTo>
                  <a:pt x="55875" y="74026"/>
                </a:lnTo>
                <a:lnTo>
                  <a:pt x="55875" y="92532"/>
                </a:lnTo>
                <a:lnTo>
                  <a:pt x="74501" y="92532"/>
                </a:lnTo>
                <a:lnTo>
                  <a:pt x="74501" y="55519"/>
                </a:lnTo>
                <a:close/>
              </a:path>
              <a:path w="74929" h="111125">
                <a:moveTo>
                  <a:pt x="74501" y="0"/>
                </a:moveTo>
                <a:lnTo>
                  <a:pt x="18625" y="0"/>
                </a:lnTo>
                <a:lnTo>
                  <a:pt x="0" y="18506"/>
                </a:lnTo>
                <a:lnTo>
                  <a:pt x="0" y="37013"/>
                </a:lnTo>
                <a:lnTo>
                  <a:pt x="18625" y="55519"/>
                </a:lnTo>
                <a:lnTo>
                  <a:pt x="55875" y="55519"/>
                </a:lnTo>
                <a:lnTo>
                  <a:pt x="37250" y="37013"/>
                </a:lnTo>
                <a:lnTo>
                  <a:pt x="18625" y="37013"/>
                </a:lnTo>
                <a:lnTo>
                  <a:pt x="18625" y="18506"/>
                </a:lnTo>
                <a:lnTo>
                  <a:pt x="74501" y="18506"/>
                </a:lnTo>
                <a:lnTo>
                  <a:pt x="74501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394207" y="3593679"/>
            <a:ext cx="74930" cy="111125"/>
          </a:xfrm>
          <a:custGeom>
            <a:avLst/>
            <a:gdLst/>
            <a:ahLst/>
            <a:cxnLst/>
            <a:rect l="l" t="t" r="r" b="b"/>
            <a:pathLst>
              <a:path w="74929" h="111125">
                <a:moveTo>
                  <a:pt x="0" y="111039"/>
                </a:moveTo>
                <a:lnTo>
                  <a:pt x="0" y="74026"/>
                </a:lnTo>
                <a:lnTo>
                  <a:pt x="18625" y="92532"/>
                </a:lnTo>
                <a:lnTo>
                  <a:pt x="37250" y="92532"/>
                </a:lnTo>
                <a:lnTo>
                  <a:pt x="55875" y="92532"/>
                </a:lnTo>
                <a:lnTo>
                  <a:pt x="55875" y="74026"/>
                </a:lnTo>
                <a:lnTo>
                  <a:pt x="37250" y="55519"/>
                </a:lnTo>
                <a:lnTo>
                  <a:pt x="18625" y="55519"/>
                </a:lnTo>
                <a:lnTo>
                  <a:pt x="0" y="37013"/>
                </a:lnTo>
                <a:lnTo>
                  <a:pt x="0" y="18506"/>
                </a:lnTo>
                <a:lnTo>
                  <a:pt x="18625" y="0"/>
                </a:lnTo>
                <a:lnTo>
                  <a:pt x="37250" y="0"/>
                </a:lnTo>
                <a:lnTo>
                  <a:pt x="55875" y="0"/>
                </a:lnTo>
                <a:lnTo>
                  <a:pt x="74501" y="0"/>
                </a:lnTo>
                <a:lnTo>
                  <a:pt x="74501" y="18506"/>
                </a:lnTo>
                <a:lnTo>
                  <a:pt x="55875" y="18506"/>
                </a:lnTo>
                <a:lnTo>
                  <a:pt x="37250" y="18506"/>
                </a:lnTo>
                <a:lnTo>
                  <a:pt x="18625" y="18506"/>
                </a:lnTo>
                <a:lnTo>
                  <a:pt x="18625" y="37013"/>
                </a:lnTo>
                <a:lnTo>
                  <a:pt x="37250" y="37013"/>
                </a:lnTo>
                <a:lnTo>
                  <a:pt x="55875" y="55519"/>
                </a:lnTo>
                <a:lnTo>
                  <a:pt x="74501" y="55519"/>
                </a:lnTo>
                <a:lnTo>
                  <a:pt x="74501" y="74026"/>
                </a:lnTo>
                <a:lnTo>
                  <a:pt x="74501" y="92532"/>
                </a:lnTo>
                <a:lnTo>
                  <a:pt x="55875" y="111039"/>
                </a:lnTo>
                <a:lnTo>
                  <a:pt x="37250" y="111039"/>
                </a:lnTo>
                <a:lnTo>
                  <a:pt x="18625" y="111039"/>
                </a:lnTo>
                <a:lnTo>
                  <a:pt x="0" y="111039"/>
                </a:lnTo>
                <a:close/>
              </a:path>
            </a:pathLst>
          </a:custGeom>
          <a:ln w="18588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505959" y="3593679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5" h="111125">
                <a:moveTo>
                  <a:pt x="74501" y="18506"/>
                </a:moveTo>
                <a:lnTo>
                  <a:pt x="74501" y="37013"/>
                </a:lnTo>
                <a:lnTo>
                  <a:pt x="0" y="37013"/>
                </a:lnTo>
                <a:lnTo>
                  <a:pt x="0" y="74026"/>
                </a:lnTo>
                <a:lnTo>
                  <a:pt x="37250" y="111039"/>
                </a:lnTo>
                <a:lnTo>
                  <a:pt x="93126" y="111039"/>
                </a:lnTo>
                <a:lnTo>
                  <a:pt x="93126" y="92532"/>
                </a:lnTo>
                <a:lnTo>
                  <a:pt x="55875" y="92532"/>
                </a:lnTo>
                <a:lnTo>
                  <a:pt x="18625" y="74026"/>
                </a:lnTo>
                <a:lnTo>
                  <a:pt x="18625" y="55519"/>
                </a:lnTo>
                <a:lnTo>
                  <a:pt x="93126" y="55519"/>
                </a:lnTo>
                <a:lnTo>
                  <a:pt x="93126" y="37013"/>
                </a:lnTo>
                <a:lnTo>
                  <a:pt x="18625" y="37013"/>
                </a:lnTo>
                <a:lnTo>
                  <a:pt x="18625" y="18506"/>
                </a:lnTo>
                <a:lnTo>
                  <a:pt x="74501" y="18506"/>
                </a:lnTo>
                <a:close/>
              </a:path>
              <a:path w="93345" h="111125">
                <a:moveTo>
                  <a:pt x="74501" y="0"/>
                </a:moveTo>
                <a:lnTo>
                  <a:pt x="37250" y="0"/>
                </a:lnTo>
                <a:lnTo>
                  <a:pt x="18625" y="18506"/>
                </a:lnTo>
                <a:lnTo>
                  <a:pt x="74501" y="18506"/>
                </a:lnTo>
                <a:lnTo>
                  <a:pt x="74501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505959" y="3593679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5" h="111125">
                <a:moveTo>
                  <a:pt x="93126" y="111039"/>
                </a:moveTo>
                <a:lnTo>
                  <a:pt x="74501" y="111039"/>
                </a:lnTo>
                <a:lnTo>
                  <a:pt x="55875" y="111039"/>
                </a:lnTo>
                <a:lnTo>
                  <a:pt x="37250" y="111039"/>
                </a:lnTo>
                <a:lnTo>
                  <a:pt x="18625" y="92532"/>
                </a:lnTo>
                <a:lnTo>
                  <a:pt x="0" y="74026"/>
                </a:lnTo>
                <a:lnTo>
                  <a:pt x="0" y="55519"/>
                </a:lnTo>
                <a:lnTo>
                  <a:pt x="0" y="37013"/>
                </a:lnTo>
                <a:lnTo>
                  <a:pt x="18625" y="18506"/>
                </a:lnTo>
                <a:lnTo>
                  <a:pt x="37250" y="0"/>
                </a:lnTo>
                <a:lnTo>
                  <a:pt x="55875" y="0"/>
                </a:lnTo>
                <a:lnTo>
                  <a:pt x="74501" y="0"/>
                </a:lnTo>
                <a:lnTo>
                  <a:pt x="74501" y="18506"/>
                </a:lnTo>
                <a:lnTo>
                  <a:pt x="93126" y="37013"/>
                </a:lnTo>
                <a:lnTo>
                  <a:pt x="93126" y="55519"/>
                </a:lnTo>
                <a:lnTo>
                  <a:pt x="18625" y="55519"/>
                </a:lnTo>
                <a:lnTo>
                  <a:pt x="18625" y="74026"/>
                </a:lnTo>
                <a:lnTo>
                  <a:pt x="55875" y="92532"/>
                </a:lnTo>
                <a:lnTo>
                  <a:pt x="74501" y="92532"/>
                </a:lnTo>
                <a:lnTo>
                  <a:pt x="93126" y="92532"/>
                </a:lnTo>
                <a:lnTo>
                  <a:pt x="93126" y="111039"/>
                </a:lnTo>
                <a:close/>
              </a:path>
            </a:pathLst>
          </a:custGeom>
          <a:ln w="18576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524584" y="3612186"/>
            <a:ext cx="55880" cy="19050"/>
          </a:xfrm>
          <a:custGeom>
            <a:avLst/>
            <a:gdLst/>
            <a:ahLst/>
            <a:cxnLst/>
            <a:rect l="l" t="t" r="r" b="b"/>
            <a:pathLst>
              <a:path w="55879" h="19050">
                <a:moveTo>
                  <a:pt x="0" y="18506"/>
                </a:moveTo>
                <a:lnTo>
                  <a:pt x="55875" y="18506"/>
                </a:lnTo>
                <a:lnTo>
                  <a:pt x="55875" y="0"/>
                </a:lnTo>
                <a:lnTo>
                  <a:pt x="37250" y="0"/>
                </a:lnTo>
                <a:lnTo>
                  <a:pt x="18625" y="0"/>
                </a:lnTo>
                <a:lnTo>
                  <a:pt x="0" y="0"/>
                </a:lnTo>
                <a:lnTo>
                  <a:pt x="0" y="18506"/>
                </a:lnTo>
                <a:close/>
              </a:path>
            </a:pathLst>
          </a:custGeom>
          <a:ln w="18518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748087" y="3575172"/>
            <a:ext cx="93345" cy="129539"/>
          </a:xfrm>
          <a:custGeom>
            <a:avLst/>
            <a:gdLst/>
            <a:ahLst/>
            <a:cxnLst/>
            <a:rect l="l" t="t" r="r" b="b"/>
            <a:pathLst>
              <a:path w="93345" h="129539">
                <a:moveTo>
                  <a:pt x="93126" y="111039"/>
                </a:moveTo>
                <a:lnTo>
                  <a:pt x="0" y="111039"/>
                </a:lnTo>
                <a:lnTo>
                  <a:pt x="0" y="129546"/>
                </a:lnTo>
                <a:lnTo>
                  <a:pt x="93126" y="129546"/>
                </a:lnTo>
                <a:lnTo>
                  <a:pt x="93126" y="111039"/>
                </a:lnTo>
                <a:close/>
              </a:path>
              <a:path w="93345" h="129539">
                <a:moveTo>
                  <a:pt x="55875" y="18506"/>
                </a:moveTo>
                <a:lnTo>
                  <a:pt x="37250" y="18506"/>
                </a:lnTo>
                <a:lnTo>
                  <a:pt x="37250" y="111039"/>
                </a:lnTo>
                <a:lnTo>
                  <a:pt x="55875" y="111039"/>
                </a:lnTo>
                <a:lnTo>
                  <a:pt x="55875" y="18506"/>
                </a:lnTo>
                <a:close/>
              </a:path>
              <a:path w="93345" h="129539">
                <a:moveTo>
                  <a:pt x="55875" y="0"/>
                </a:moveTo>
                <a:lnTo>
                  <a:pt x="0" y="18506"/>
                </a:lnTo>
                <a:lnTo>
                  <a:pt x="0" y="37013"/>
                </a:lnTo>
                <a:lnTo>
                  <a:pt x="37250" y="18506"/>
                </a:lnTo>
                <a:lnTo>
                  <a:pt x="55875" y="18506"/>
                </a:lnTo>
                <a:lnTo>
                  <a:pt x="55875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748087" y="3575172"/>
            <a:ext cx="93345" cy="129539"/>
          </a:xfrm>
          <a:custGeom>
            <a:avLst/>
            <a:gdLst/>
            <a:ahLst/>
            <a:cxnLst/>
            <a:rect l="l" t="t" r="r" b="b"/>
            <a:pathLst>
              <a:path w="93345" h="129539">
                <a:moveTo>
                  <a:pt x="0" y="129546"/>
                </a:moveTo>
                <a:lnTo>
                  <a:pt x="0" y="111039"/>
                </a:lnTo>
                <a:lnTo>
                  <a:pt x="37250" y="111039"/>
                </a:lnTo>
                <a:lnTo>
                  <a:pt x="37250" y="18506"/>
                </a:lnTo>
                <a:lnTo>
                  <a:pt x="0" y="37013"/>
                </a:lnTo>
                <a:lnTo>
                  <a:pt x="0" y="18506"/>
                </a:lnTo>
                <a:lnTo>
                  <a:pt x="55875" y="0"/>
                </a:lnTo>
                <a:lnTo>
                  <a:pt x="55875" y="111039"/>
                </a:lnTo>
                <a:lnTo>
                  <a:pt x="93126" y="111039"/>
                </a:lnTo>
                <a:lnTo>
                  <a:pt x="93126" y="129546"/>
                </a:lnTo>
                <a:lnTo>
                  <a:pt x="0" y="129546"/>
                </a:lnTo>
                <a:close/>
              </a:path>
            </a:pathLst>
          </a:custGeom>
          <a:ln w="18584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152079" y="4167259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4" h="111125">
                <a:moveTo>
                  <a:pt x="93126" y="0"/>
                </a:moveTo>
                <a:lnTo>
                  <a:pt x="37250" y="0"/>
                </a:lnTo>
                <a:lnTo>
                  <a:pt x="0" y="37013"/>
                </a:lnTo>
                <a:lnTo>
                  <a:pt x="0" y="74026"/>
                </a:lnTo>
                <a:lnTo>
                  <a:pt x="37250" y="111039"/>
                </a:lnTo>
                <a:lnTo>
                  <a:pt x="93126" y="111039"/>
                </a:lnTo>
                <a:lnTo>
                  <a:pt x="93126" y="92532"/>
                </a:lnTo>
                <a:lnTo>
                  <a:pt x="37250" y="92532"/>
                </a:lnTo>
                <a:lnTo>
                  <a:pt x="18625" y="74026"/>
                </a:lnTo>
                <a:lnTo>
                  <a:pt x="18625" y="37013"/>
                </a:lnTo>
                <a:lnTo>
                  <a:pt x="37250" y="18506"/>
                </a:lnTo>
                <a:lnTo>
                  <a:pt x="93126" y="18506"/>
                </a:lnTo>
                <a:lnTo>
                  <a:pt x="93126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152079" y="4167259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4" h="111125">
                <a:moveTo>
                  <a:pt x="93126" y="111039"/>
                </a:moveTo>
                <a:lnTo>
                  <a:pt x="74501" y="111039"/>
                </a:lnTo>
                <a:lnTo>
                  <a:pt x="55875" y="111039"/>
                </a:lnTo>
                <a:lnTo>
                  <a:pt x="37250" y="111039"/>
                </a:lnTo>
                <a:lnTo>
                  <a:pt x="18625" y="92532"/>
                </a:lnTo>
                <a:lnTo>
                  <a:pt x="0" y="74026"/>
                </a:lnTo>
                <a:lnTo>
                  <a:pt x="0" y="55519"/>
                </a:lnTo>
                <a:lnTo>
                  <a:pt x="0" y="37013"/>
                </a:lnTo>
                <a:lnTo>
                  <a:pt x="18625" y="18506"/>
                </a:lnTo>
                <a:lnTo>
                  <a:pt x="37250" y="0"/>
                </a:lnTo>
                <a:lnTo>
                  <a:pt x="55875" y="0"/>
                </a:lnTo>
                <a:lnTo>
                  <a:pt x="74501" y="0"/>
                </a:lnTo>
                <a:lnTo>
                  <a:pt x="93126" y="0"/>
                </a:lnTo>
                <a:lnTo>
                  <a:pt x="93126" y="18506"/>
                </a:lnTo>
                <a:lnTo>
                  <a:pt x="74501" y="18506"/>
                </a:lnTo>
                <a:lnTo>
                  <a:pt x="55875" y="18506"/>
                </a:lnTo>
                <a:lnTo>
                  <a:pt x="37250" y="18506"/>
                </a:lnTo>
                <a:lnTo>
                  <a:pt x="18625" y="37013"/>
                </a:lnTo>
                <a:lnTo>
                  <a:pt x="18625" y="55519"/>
                </a:lnTo>
                <a:lnTo>
                  <a:pt x="18625" y="74026"/>
                </a:lnTo>
                <a:lnTo>
                  <a:pt x="37250" y="92532"/>
                </a:lnTo>
                <a:lnTo>
                  <a:pt x="55875" y="92532"/>
                </a:lnTo>
                <a:lnTo>
                  <a:pt x="74501" y="92532"/>
                </a:lnTo>
                <a:lnTo>
                  <a:pt x="93126" y="92532"/>
                </a:lnTo>
                <a:lnTo>
                  <a:pt x="93126" y="111039"/>
                </a:lnTo>
                <a:close/>
              </a:path>
            </a:pathLst>
          </a:custGeom>
          <a:ln w="18576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263831" y="4167259"/>
            <a:ext cx="111760" cy="111125"/>
          </a:xfrm>
          <a:custGeom>
            <a:avLst/>
            <a:gdLst/>
            <a:ahLst/>
            <a:cxnLst/>
            <a:rect l="l" t="t" r="r" b="b"/>
            <a:pathLst>
              <a:path w="111760" h="111125">
                <a:moveTo>
                  <a:pt x="74501" y="92532"/>
                </a:moveTo>
                <a:lnTo>
                  <a:pt x="18625" y="92532"/>
                </a:lnTo>
                <a:lnTo>
                  <a:pt x="18625" y="111039"/>
                </a:lnTo>
                <a:lnTo>
                  <a:pt x="55875" y="111039"/>
                </a:lnTo>
                <a:lnTo>
                  <a:pt x="74501" y="92532"/>
                </a:lnTo>
                <a:close/>
              </a:path>
              <a:path w="111760" h="111125">
                <a:moveTo>
                  <a:pt x="111751" y="92532"/>
                </a:moveTo>
                <a:lnTo>
                  <a:pt x="74501" y="92532"/>
                </a:lnTo>
                <a:lnTo>
                  <a:pt x="93126" y="111039"/>
                </a:lnTo>
                <a:lnTo>
                  <a:pt x="111751" y="111039"/>
                </a:lnTo>
                <a:lnTo>
                  <a:pt x="111751" y="92532"/>
                </a:lnTo>
                <a:close/>
              </a:path>
              <a:path w="111760" h="111125">
                <a:moveTo>
                  <a:pt x="37250" y="55519"/>
                </a:moveTo>
                <a:lnTo>
                  <a:pt x="0" y="55519"/>
                </a:lnTo>
                <a:lnTo>
                  <a:pt x="0" y="92532"/>
                </a:lnTo>
                <a:lnTo>
                  <a:pt x="18625" y="92532"/>
                </a:lnTo>
                <a:lnTo>
                  <a:pt x="18625" y="74026"/>
                </a:lnTo>
                <a:lnTo>
                  <a:pt x="37250" y="55519"/>
                </a:lnTo>
                <a:close/>
              </a:path>
              <a:path w="111760" h="111125">
                <a:moveTo>
                  <a:pt x="74501" y="0"/>
                </a:moveTo>
                <a:lnTo>
                  <a:pt x="18625" y="0"/>
                </a:lnTo>
                <a:lnTo>
                  <a:pt x="18625" y="18506"/>
                </a:lnTo>
                <a:lnTo>
                  <a:pt x="74501" y="18506"/>
                </a:lnTo>
                <a:lnTo>
                  <a:pt x="74501" y="37013"/>
                </a:lnTo>
                <a:lnTo>
                  <a:pt x="37250" y="37013"/>
                </a:lnTo>
                <a:lnTo>
                  <a:pt x="18625" y="55519"/>
                </a:lnTo>
                <a:lnTo>
                  <a:pt x="74501" y="55519"/>
                </a:lnTo>
                <a:lnTo>
                  <a:pt x="74501" y="74026"/>
                </a:lnTo>
                <a:lnTo>
                  <a:pt x="55875" y="92532"/>
                </a:lnTo>
                <a:lnTo>
                  <a:pt x="93126" y="92532"/>
                </a:lnTo>
                <a:lnTo>
                  <a:pt x="93126" y="18506"/>
                </a:lnTo>
                <a:lnTo>
                  <a:pt x="74501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263831" y="4167259"/>
            <a:ext cx="111760" cy="111125"/>
          </a:xfrm>
          <a:custGeom>
            <a:avLst/>
            <a:gdLst/>
            <a:ahLst/>
            <a:cxnLst/>
            <a:rect l="l" t="t" r="r" b="b"/>
            <a:pathLst>
              <a:path w="111760" h="111125">
                <a:moveTo>
                  <a:pt x="74501" y="92532"/>
                </a:moveTo>
                <a:lnTo>
                  <a:pt x="55875" y="111039"/>
                </a:lnTo>
                <a:lnTo>
                  <a:pt x="37250" y="111039"/>
                </a:lnTo>
                <a:lnTo>
                  <a:pt x="18625" y="111039"/>
                </a:lnTo>
                <a:lnTo>
                  <a:pt x="18625" y="92532"/>
                </a:lnTo>
                <a:lnTo>
                  <a:pt x="0" y="92532"/>
                </a:lnTo>
                <a:lnTo>
                  <a:pt x="0" y="74026"/>
                </a:lnTo>
                <a:lnTo>
                  <a:pt x="0" y="55519"/>
                </a:lnTo>
                <a:lnTo>
                  <a:pt x="18625" y="55519"/>
                </a:lnTo>
                <a:lnTo>
                  <a:pt x="37250" y="37013"/>
                </a:lnTo>
                <a:lnTo>
                  <a:pt x="55875" y="37013"/>
                </a:lnTo>
                <a:lnTo>
                  <a:pt x="74501" y="37013"/>
                </a:lnTo>
                <a:lnTo>
                  <a:pt x="74501" y="18506"/>
                </a:lnTo>
                <a:lnTo>
                  <a:pt x="55875" y="18506"/>
                </a:lnTo>
                <a:lnTo>
                  <a:pt x="37250" y="18506"/>
                </a:lnTo>
                <a:lnTo>
                  <a:pt x="18625" y="18506"/>
                </a:lnTo>
                <a:lnTo>
                  <a:pt x="18625" y="0"/>
                </a:lnTo>
                <a:lnTo>
                  <a:pt x="37250" y="0"/>
                </a:lnTo>
                <a:lnTo>
                  <a:pt x="55875" y="0"/>
                </a:lnTo>
                <a:lnTo>
                  <a:pt x="74501" y="0"/>
                </a:lnTo>
                <a:lnTo>
                  <a:pt x="93126" y="18506"/>
                </a:lnTo>
                <a:lnTo>
                  <a:pt x="93126" y="37013"/>
                </a:lnTo>
                <a:lnTo>
                  <a:pt x="93126" y="55519"/>
                </a:lnTo>
                <a:lnTo>
                  <a:pt x="93126" y="74026"/>
                </a:lnTo>
                <a:lnTo>
                  <a:pt x="93126" y="92532"/>
                </a:lnTo>
                <a:lnTo>
                  <a:pt x="111751" y="92532"/>
                </a:lnTo>
                <a:lnTo>
                  <a:pt x="111751" y="111039"/>
                </a:lnTo>
                <a:lnTo>
                  <a:pt x="93126" y="111039"/>
                </a:lnTo>
                <a:lnTo>
                  <a:pt x="74501" y="92532"/>
                </a:lnTo>
                <a:close/>
              </a:path>
            </a:pathLst>
          </a:custGeom>
          <a:ln w="18565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282456" y="4222779"/>
            <a:ext cx="55880" cy="37465"/>
          </a:xfrm>
          <a:custGeom>
            <a:avLst/>
            <a:gdLst/>
            <a:ahLst/>
            <a:cxnLst/>
            <a:rect l="l" t="t" r="r" b="b"/>
            <a:pathLst>
              <a:path w="55879" h="37464">
                <a:moveTo>
                  <a:pt x="55875" y="18506"/>
                </a:moveTo>
                <a:lnTo>
                  <a:pt x="55875" y="0"/>
                </a:lnTo>
                <a:lnTo>
                  <a:pt x="18625" y="0"/>
                </a:lnTo>
                <a:lnTo>
                  <a:pt x="0" y="18506"/>
                </a:lnTo>
                <a:lnTo>
                  <a:pt x="0" y="37013"/>
                </a:lnTo>
                <a:lnTo>
                  <a:pt x="18625" y="37013"/>
                </a:lnTo>
                <a:lnTo>
                  <a:pt x="37250" y="37013"/>
                </a:lnTo>
                <a:lnTo>
                  <a:pt x="55875" y="18506"/>
                </a:lnTo>
                <a:close/>
              </a:path>
            </a:pathLst>
          </a:custGeom>
          <a:ln w="18542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394207" y="4167259"/>
            <a:ext cx="74930" cy="111125"/>
          </a:xfrm>
          <a:custGeom>
            <a:avLst/>
            <a:gdLst/>
            <a:ahLst/>
            <a:cxnLst/>
            <a:rect l="l" t="t" r="r" b="b"/>
            <a:pathLst>
              <a:path w="74929" h="111125">
                <a:moveTo>
                  <a:pt x="0" y="74026"/>
                </a:moveTo>
                <a:lnTo>
                  <a:pt x="0" y="111039"/>
                </a:lnTo>
                <a:lnTo>
                  <a:pt x="55875" y="111039"/>
                </a:lnTo>
                <a:lnTo>
                  <a:pt x="74501" y="92532"/>
                </a:lnTo>
                <a:lnTo>
                  <a:pt x="18625" y="92532"/>
                </a:lnTo>
                <a:lnTo>
                  <a:pt x="0" y="74026"/>
                </a:lnTo>
                <a:close/>
              </a:path>
              <a:path w="74929" h="111125">
                <a:moveTo>
                  <a:pt x="74501" y="55519"/>
                </a:moveTo>
                <a:lnTo>
                  <a:pt x="37250" y="55519"/>
                </a:lnTo>
                <a:lnTo>
                  <a:pt x="55875" y="74026"/>
                </a:lnTo>
                <a:lnTo>
                  <a:pt x="55875" y="92532"/>
                </a:lnTo>
                <a:lnTo>
                  <a:pt x="74501" y="92532"/>
                </a:lnTo>
                <a:lnTo>
                  <a:pt x="74501" y="55519"/>
                </a:lnTo>
                <a:close/>
              </a:path>
              <a:path w="74929" h="111125">
                <a:moveTo>
                  <a:pt x="74501" y="0"/>
                </a:moveTo>
                <a:lnTo>
                  <a:pt x="18625" y="0"/>
                </a:lnTo>
                <a:lnTo>
                  <a:pt x="0" y="18506"/>
                </a:lnTo>
                <a:lnTo>
                  <a:pt x="0" y="37013"/>
                </a:lnTo>
                <a:lnTo>
                  <a:pt x="18625" y="55519"/>
                </a:lnTo>
                <a:lnTo>
                  <a:pt x="55875" y="55519"/>
                </a:lnTo>
                <a:lnTo>
                  <a:pt x="37250" y="37013"/>
                </a:lnTo>
                <a:lnTo>
                  <a:pt x="18625" y="37013"/>
                </a:lnTo>
                <a:lnTo>
                  <a:pt x="18625" y="18506"/>
                </a:lnTo>
                <a:lnTo>
                  <a:pt x="74501" y="18506"/>
                </a:lnTo>
                <a:lnTo>
                  <a:pt x="74501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394207" y="4167259"/>
            <a:ext cx="74930" cy="111125"/>
          </a:xfrm>
          <a:custGeom>
            <a:avLst/>
            <a:gdLst/>
            <a:ahLst/>
            <a:cxnLst/>
            <a:rect l="l" t="t" r="r" b="b"/>
            <a:pathLst>
              <a:path w="74929" h="111125">
                <a:moveTo>
                  <a:pt x="0" y="111039"/>
                </a:moveTo>
                <a:lnTo>
                  <a:pt x="0" y="74026"/>
                </a:lnTo>
                <a:lnTo>
                  <a:pt x="18625" y="92532"/>
                </a:lnTo>
                <a:lnTo>
                  <a:pt x="37250" y="92532"/>
                </a:lnTo>
                <a:lnTo>
                  <a:pt x="55875" y="92532"/>
                </a:lnTo>
                <a:lnTo>
                  <a:pt x="55875" y="74026"/>
                </a:lnTo>
                <a:lnTo>
                  <a:pt x="37250" y="55519"/>
                </a:lnTo>
                <a:lnTo>
                  <a:pt x="18625" y="55519"/>
                </a:lnTo>
                <a:lnTo>
                  <a:pt x="0" y="37013"/>
                </a:lnTo>
                <a:lnTo>
                  <a:pt x="0" y="18506"/>
                </a:lnTo>
                <a:lnTo>
                  <a:pt x="18625" y="0"/>
                </a:lnTo>
                <a:lnTo>
                  <a:pt x="37250" y="0"/>
                </a:lnTo>
                <a:lnTo>
                  <a:pt x="55875" y="0"/>
                </a:lnTo>
                <a:lnTo>
                  <a:pt x="74501" y="0"/>
                </a:lnTo>
                <a:lnTo>
                  <a:pt x="74501" y="18506"/>
                </a:lnTo>
                <a:lnTo>
                  <a:pt x="55875" y="18506"/>
                </a:lnTo>
                <a:lnTo>
                  <a:pt x="37250" y="18506"/>
                </a:lnTo>
                <a:lnTo>
                  <a:pt x="18625" y="18506"/>
                </a:lnTo>
                <a:lnTo>
                  <a:pt x="18625" y="37013"/>
                </a:lnTo>
                <a:lnTo>
                  <a:pt x="37250" y="37013"/>
                </a:lnTo>
                <a:lnTo>
                  <a:pt x="55875" y="55519"/>
                </a:lnTo>
                <a:lnTo>
                  <a:pt x="74501" y="55519"/>
                </a:lnTo>
                <a:lnTo>
                  <a:pt x="74501" y="74026"/>
                </a:lnTo>
                <a:lnTo>
                  <a:pt x="74501" y="92532"/>
                </a:lnTo>
                <a:lnTo>
                  <a:pt x="55875" y="111039"/>
                </a:lnTo>
                <a:lnTo>
                  <a:pt x="37250" y="111039"/>
                </a:lnTo>
                <a:lnTo>
                  <a:pt x="18625" y="111039"/>
                </a:lnTo>
                <a:lnTo>
                  <a:pt x="0" y="111039"/>
                </a:lnTo>
                <a:close/>
              </a:path>
            </a:pathLst>
          </a:custGeom>
          <a:ln w="18588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505959" y="4167259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5" h="111125">
                <a:moveTo>
                  <a:pt x="74501" y="18506"/>
                </a:moveTo>
                <a:lnTo>
                  <a:pt x="74501" y="37013"/>
                </a:lnTo>
                <a:lnTo>
                  <a:pt x="0" y="37013"/>
                </a:lnTo>
                <a:lnTo>
                  <a:pt x="0" y="74026"/>
                </a:lnTo>
                <a:lnTo>
                  <a:pt x="37250" y="111039"/>
                </a:lnTo>
                <a:lnTo>
                  <a:pt x="93126" y="111039"/>
                </a:lnTo>
                <a:lnTo>
                  <a:pt x="93126" y="92532"/>
                </a:lnTo>
                <a:lnTo>
                  <a:pt x="55875" y="92532"/>
                </a:lnTo>
                <a:lnTo>
                  <a:pt x="18625" y="74026"/>
                </a:lnTo>
                <a:lnTo>
                  <a:pt x="18625" y="55519"/>
                </a:lnTo>
                <a:lnTo>
                  <a:pt x="93126" y="55519"/>
                </a:lnTo>
                <a:lnTo>
                  <a:pt x="93126" y="37013"/>
                </a:lnTo>
                <a:lnTo>
                  <a:pt x="18625" y="37013"/>
                </a:lnTo>
                <a:lnTo>
                  <a:pt x="18625" y="18506"/>
                </a:lnTo>
                <a:lnTo>
                  <a:pt x="74501" y="18506"/>
                </a:lnTo>
                <a:close/>
              </a:path>
              <a:path w="93345" h="111125">
                <a:moveTo>
                  <a:pt x="74501" y="0"/>
                </a:moveTo>
                <a:lnTo>
                  <a:pt x="37250" y="0"/>
                </a:lnTo>
                <a:lnTo>
                  <a:pt x="18625" y="18506"/>
                </a:lnTo>
                <a:lnTo>
                  <a:pt x="74501" y="18506"/>
                </a:lnTo>
                <a:lnTo>
                  <a:pt x="74501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505959" y="4167259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5" h="111125">
                <a:moveTo>
                  <a:pt x="93126" y="111039"/>
                </a:moveTo>
                <a:lnTo>
                  <a:pt x="74501" y="111039"/>
                </a:lnTo>
                <a:lnTo>
                  <a:pt x="55875" y="111039"/>
                </a:lnTo>
                <a:lnTo>
                  <a:pt x="37250" y="111039"/>
                </a:lnTo>
                <a:lnTo>
                  <a:pt x="18625" y="92532"/>
                </a:lnTo>
                <a:lnTo>
                  <a:pt x="0" y="74026"/>
                </a:lnTo>
                <a:lnTo>
                  <a:pt x="0" y="55519"/>
                </a:lnTo>
                <a:lnTo>
                  <a:pt x="0" y="37013"/>
                </a:lnTo>
                <a:lnTo>
                  <a:pt x="18625" y="18506"/>
                </a:lnTo>
                <a:lnTo>
                  <a:pt x="37250" y="0"/>
                </a:lnTo>
                <a:lnTo>
                  <a:pt x="55875" y="0"/>
                </a:lnTo>
                <a:lnTo>
                  <a:pt x="74501" y="0"/>
                </a:lnTo>
                <a:lnTo>
                  <a:pt x="74501" y="18506"/>
                </a:lnTo>
                <a:lnTo>
                  <a:pt x="93126" y="37013"/>
                </a:lnTo>
                <a:lnTo>
                  <a:pt x="93126" y="55519"/>
                </a:lnTo>
                <a:lnTo>
                  <a:pt x="18625" y="55519"/>
                </a:lnTo>
                <a:lnTo>
                  <a:pt x="18625" y="74026"/>
                </a:lnTo>
                <a:lnTo>
                  <a:pt x="55875" y="92532"/>
                </a:lnTo>
                <a:lnTo>
                  <a:pt x="74501" y="92532"/>
                </a:lnTo>
                <a:lnTo>
                  <a:pt x="93126" y="92532"/>
                </a:lnTo>
                <a:lnTo>
                  <a:pt x="93126" y="111039"/>
                </a:lnTo>
                <a:close/>
              </a:path>
            </a:pathLst>
          </a:custGeom>
          <a:ln w="18576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524584" y="4185766"/>
            <a:ext cx="55880" cy="19050"/>
          </a:xfrm>
          <a:custGeom>
            <a:avLst/>
            <a:gdLst/>
            <a:ahLst/>
            <a:cxnLst/>
            <a:rect l="l" t="t" r="r" b="b"/>
            <a:pathLst>
              <a:path w="55879" h="19050">
                <a:moveTo>
                  <a:pt x="0" y="18506"/>
                </a:moveTo>
                <a:lnTo>
                  <a:pt x="55875" y="18506"/>
                </a:lnTo>
                <a:lnTo>
                  <a:pt x="55875" y="0"/>
                </a:lnTo>
                <a:lnTo>
                  <a:pt x="37250" y="0"/>
                </a:lnTo>
                <a:lnTo>
                  <a:pt x="18625" y="0"/>
                </a:lnTo>
                <a:lnTo>
                  <a:pt x="0" y="0"/>
                </a:lnTo>
                <a:lnTo>
                  <a:pt x="0" y="18506"/>
                </a:lnTo>
                <a:close/>
              </a:path>
            </a:pathLst>
          </a:custGeom>
          <a:ln w="18518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748087" y="4148753"/>
            <a:ext cx="74930" cy="129539"/>
          </a:xfrm>
          <a:custGeom>
            <a:avLst/>
            <a:gdLst/>
            <a:ahLst/>
            <a:cxnLst/>
            <a:rect l="l" t="t" r="r" b="b"/>
            <a:pathLst>
              <a:path w="74929" h="129539">
                <a:moveTo>
                  <a:pt x="37250" y="74026"/>
                </a:moveTo>
                <a:lnTo>
                  <a:pt x="0" y="111039"/>
                </a:lnTo>
                <a:lnTo>
                  <a:pt x="0" y="129546"/>
                </a:lnTo>
                <a:lnTo>
                  <a:pt x="74501" y="129546"/>
                </a:lnTo>
                <a:lnTo>
                  <a:pt x="74501" y="111039"/>
                </a:lnTo>
                <a:lnTo>
                  <a:pt x="18625" y="111039"/>
                </a:lnTo>
                <a:lnTo>
                  <a:pt x="37250" y="92532"/>
                </a:lnTo>
                <a:lnTo>
                  <a:pt x="37250" y="74026"/>
                </a:lnTo>
                <a:close/>
              </a:path>
              <a:path w="74929" h="129539">
                <a:moveTo>
                  <a:pt x="74501" y="18506"/>
                </a:moveTo>
                <a:lnTo>
                  <a:pt x="55875" y="18506"/>
                </a:lnTo>
                <a:lnTo>
                  <a:pt x="55875" y="55519"/>
                </a:lnTo>
                <a:lnTo>
                  <a:pt x="37250" y="74026"/>
                </a:lnTo>
                <a:lnTo>
                  <a:pt x="55875" y="74026"/>
                </a:lnTo>
                <a:lnTo>
                  <a:pt x="74501" y="55519"/>
                </a:lnTo>
                <a:lnTo>
                  <a:pt x="74501" y="18506"/>
                </a:lnTo>
                <a:close/>
              </a:path>
              <a:path w="74929" h="129539">
                <a:moveTo>
                  <a:pt x="55875" y="0"/>
                </a:moveTo>
                <a:lnTo>
                  <a:pt x="18625" y="0"/>
                </a:lnTo>
                <a:lnTo>
                  <a:pt x="0" y="18506"/>
                </a:lnTo>
                <a:lnTo>
                  <a:pt x="0" y="37013"/>
                </a:lnTo>
                <a:lnTo>
                  <a:pt x="18625" y="18506"/>
                </a:lnTo>
                <a:lnTo>
                  <a:pt x="55875" y="18506"/>
                </a:lnTo>
                <a:lnTo>
                  <a:pt x="55875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748087" y="4148753"/>
            <a:ext cx="74930" cy="129539"/>
          </a:xfrm>
          <a:custGeom>
            <a:avLst/>
            <a:gdLst/>
            <a:ahLst/>
            <a:cxnLst/>
            <a:rect l="l" t="t" r="r" b="b"/>
            <a:pathLst>
              <a:path w="74929" h="129539">
                <a:moveTo>
                  <a:pt x="0" y="129546"/>
                </a:moveTo>
                <a:lnTo>
                  <a:pt x="0" y="111039"/>
                </a:lnTo>
                <a:lnTo>
                  <a:pt x="18625" y="92532"/>
                </a:lnTo>
                <a:lnTo>
                  <a:pt x="37250" y="74026"/>
                </a:lnTo>
                <a:lnTo>
                  <a:pt x="55875" y="55519"/>
                </a:lnTo>
                <a:lnTo>
                  <a:pt x="55875" y="37013"/>
                </a:lnTo>
                <a:lnTo>
                  <a:pt x="55875" y="18506"/>
                </a:lnTo>
                <a:lnTo>
                  <a:pt x="37250" y="18506"/>
                </a:lnTo>
                <a:lnTo>
                  <a:pt x="18625" y="18506"/>
                </a:lnTo>
                <a:lnTo>
                  <a:pt x="0" y="37013"/>
                </a:lnTo>
                <a:lnTo>
                  <a:pt x="0" y="18506"/>
                </a:lnTo>
                <a:lnTo>
                  <a:pt x="18625" y="0"/>
                </a:lnTo>
                <a:lnTo>
                  <a:pt x="37250" y="0"/>
                </a:lnTo>
                <a:lnTo>
                  <a:pt x="55875" y="0"/>
                </a:lnTo>
                <a:lnTo>
                  <a:pt x="55875" y="18506"/>
                </a:lnTo>
                <a:lnTo>
                  <a:pt x="74501" y="18506"/>
                </a:lnTo>
                <a:lnTo>
                  <a:pt x="74501" y="37013"/>
                </a:lnTo>
                <a:lnTo>
                  <a:pt x="74501" y="55519"/>
                </a:lnTo>
                <a:lnTo>
                  <a:pt x="55875" y="74026"/>
                </a:lnTo>
                <a:lnTo>
                  <a:pt x="37250" y="74026"/>
                </a:lnTo>
                <a:lnTo>
                  <a:pt x="37250" y="92532"/>
                </a:lnTo>
                <a:lnTo>
                  <a:pt x="18625" y="111039"/>
                </a:lnTo>
                <a:lnTo>
                  <a:pt x="74501" y="111039"/>
                </a:lnTo>
                <a:lnTo>
                  <a:pt x="74501" y="129546"/>
                </a:lnTo>
                <a:lnTo>
                  <a:pt x="0" y="129546"/>
                </a:lnTo>
                <a:close/>
              </a:path>
            </a:pathLst>
          </a:custGeom>
          <a:ln w="18595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152079" y="5074082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4" h="111125">
                <a:moveTo>
                  <a:pt x="93126" y="0"/>
                </a:moveTo>
                <a:lnTo>
                  <a:pt x="37250" y="0"/>
                </a:lnTo>
                <a:lnTo>
                  <a:pt x="0" y="37013"/>
                </a:lnTo>
                <a:lnTo>
                  <a:pt x="0" y="74026"/>
                </a:lnTo>
                <a:lnTo>
                  <a:pt x="37250" y="111039"/>
                </a:lnTo>
                <a:lnTo>
                  <a:pt x="93126" y="111039"/>
                </a:lnTo>
                <a:lnTo>
                  <a:pt x="93126" y="92532"/>
                </a:lnTo>
                <a:lnTo>
                  <a:pt x="37250" y="92532"/>
                </a:lnTo>
                <a:lnTo>
                  <a:pt x="18625" y="74026"/>
                </a:lnTo>
                <a:lnTo>
                  <a:pt x="18625" y="37013"/>
                </a:lnTo>
                <a:lnTo>
                  <a:pt x="37250" y="18506"/>
                </a:lnTo>
                <a:lnTo>
                  <a:pt x="93126" y="18506"/>
                </a:lnTo>
                <a:lnTo>
                  <a:pt x="93126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152079" y="5074082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4" h="111125">
                <a:moveTo>
                  <a:pt x="93126" y="111039"/>
                </a:moveTo>
                <a:lnTo>
                  <a:pt x="74501" y="111039"/>
                </a:lnTo>
                <a:lnTo>
                  <a:pt x="55875" y="111039"/>
                </a:lnTo>
                <a:lnTo>
                  <a:pt x="37250" y="111039"/>
                </a:lnTo>
                <a:lnTo>
                  <a:pt x="18625" y="92532"/>
                </a:lnTo>
                <a:lnTo>
                  <a:pt x="0" y="74026"/>
                </a:lnTo>
                <a:lnTo>
                  <a:pt x="0" y="55519"/>
                </a:lnTo>
                <a:lnTo>
                  <a:pt x="0" y="37013"/>
                </a:lnTo>
                <a:lnTo>
                  <a:pt x="18625" y="18506"/>
                </a:lnTo>
                <a:lnTo>
                  <a:pt x="37250" y="0"/>
                </a:lnTo>
                <a:lnTo>
                  <a:pt x="55875" y="0"/>
                </a:lnTo>
                <a:lnTo>
                  <a:pt x="74501" y="0"/>
                </a:lnTo>
                <a:lnTo>
                  <a:pt x="93126" y="0"/>
                </a:lnTo>
                <a:lnTo>
                  <a:pt x="93126" y="18506"/>
                </a:lnTo>
                <a:lnTo>
                  <a:pt x="74501" y="18506"/>
                </a:lnTo>
                <a:lnTo>
                  <a:pt x="55875" y="18506"/>
                </a:lnTo>
                <a:lnTo>
                  <a:pt x="37250" y="18506"/>
                </a:lnTo>
                <a:lnTo>
                  <a:pt x="18625" y="37013"/>
                </a:lnTo>
                <a:lnTo>
                  <a:pt x="18625" y="55519"/>
                </a:lnTo>
                <a:lnTo>
                  <a:pt x="18625" y="74026"/>
                </a:lnTo>
                <a:lnTo>
                  <a:pt x="37250" y="92532"/>
                </a:lnTo>
                <a:lnTo>
                  <a:pt x="55875" y="92532"/>
                </a:lnTo>
                <a:lnTo>
                  <a:pt x="74501" y="92532"/>
                </a:lnTo>
                <a:lnTo>
                  <a:pt x="93126" y="92532"/>
                </a:lnTo>
                <a:lnTo>
                  <a:pt x="93126" y="111039"/>
                </a:lnTo>
                <a:close/>
              </a:path>
            </a:pathLst>
          </a:custGeom>
          <a:ln w="18576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263831" y="5074082"/>
            <a:ext cx="111760" cy="111125"/>
          </a:xfrm>
          <a:custGeom>
            <a:avLst/>
            <a:gdLst/>
            <a:ahLst/>
            <a:cxnLst/>
            <a:rect l="l" t="t" r="r" b="b"/>
            <a:pathLst>
              <a:path w="111760" h="111125">
                <a:moveTo>
                  <a:pt x="74501" y="92532"/>
                </a:moveTo>
                <a:lnTo>
                  <a:pt x="18625" y="92532"/>
                </a:lnTo>
                <a:lnTo>
                  <a:pt x="18625" y="111039"/>
                </a:lnTo>
                <a:lnTo>
                  <a:pt x="55875" y="111039"/>
                </a:lnTo>
                <a:lnTo>
                  <a:pt x="74501" y="92532"/>
                </a:lnTo>
                <a:close/>
              </a:path>
              <a:path w="111760" h="111125">
                <a:moveTo>
                  <a:pt x="111751" y="92532"/>
                </a:moveTo>
                <a:lnTo>
                  <a:pt x="74501" y="92532"/>
                </a:lnTo>
                <a:lnTo>
                  <a:pt x="93126" y="111039"/>
                </a:lnTo>
                <a:lnTo>
                  <a:pt x="111751" y="111039"/>
                </a:lnTo>
                <a:lnTo>
                  <a:pt x="111751" y="92532"/>
                </a:lnTo>
                <a:close/>
              </a:path>
              <a:path w="111760" h="111125">
                <a:moveTo>
                  <a:pt x="37250" y="55519"/>
                </a:moveTo>
                <a:lnTo>
                  <a:pt x="0" y="55519"/>
                </a:lnTo>
                <a:lnTo>
                  <a:pt x="0" y="92532"/>
                </a:lnTo>
                <a:lnTo>
                  <a:pt x="18625" y="92532"/>
                </a:lnTo>
                <a:lnTo>
                  <a:pt x="18625" y="74026"/>
                </a:lnTo>
                <a:lnTo>
                  <a:pt x="37250" y="55519"/>
                </a:lnTo>
                <a:close/>
              </a:path>
              <a:path w="111760" h="111125">
                <a:moveTo>
                  <a:pt x="74501" y="0"/>
                </a:moveTo>
                <a:lnTo>
                  <a:pt x="18625" y="0"/>
                </a:lnTo>
                <a:lnTo>
                  <a:pt x="18625" y="18506"/>
                </a:lnTo>
                <a:lnTo>
                  <a:pt x="74501" y="18506"/>
                </a:lnTo>
                <a:lnTo>
                  <a:pt x="74501" y="37013"/>
                </a:lnTo>
                <a:lnTo>
                  <a:pt x="37250" y="37013"/>
                </a:lnTo>
                <a:lnTo>
                  <a:pt x="18625" y="55519"/>
                </a:lnTo>
                <a:lnTo>
                  <a:pt x="74501" y="55519"/>
                </a:lnTo>
                <a:lnTo>
                  <a:pt x="74501" y="74026"/>
                </a:lnTo>
                <a:lnTo>
                  <a:pt x="55875" y="92532"/>
                </a:lnTo>
                <a:lnTo>
                  <a:pt x="93126" y="92532"/>
                </a:lnTo>
                <a:lnTo>
                  <a:pt x="93126" y="18506"/>
                </a:lnTo>
                <a:lnTo>
                  <a:pt x="74501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263831" y="5074082"/>
            <a:ext cx="111760" cy="111125"/>
          </a:xfrm>
          <a:custGeom>
            <a:avLst/>
            <a:gdLst/>
            <a:ahLst/>
            <a:cxnLst/>
            <a:rect l="l" t="t" r="r" b="b"/>
            <a:pathLst>
              <a:path w="111760" h="111125">
                <a:moveTo>
                  <a:pt x="74501" y="92532"/>
                </a:moveTo>
                <a:lnTo>
                  <a:pt x="55875" y="111039"/>
                </a:lnTo>
                <a:lnTo>
                  <a:pt x="37250" y="111039"/>
                </a:lnTo>
                <a:lnTo>
                  <a:pt x="18625" y="111039"/>
                </a:lnTo>
                <a:lnTo>
                  <a:pt x="18625" y="92532"/>
                </a:lnTo>
                <a:lnTo>
                  <a:pt x="0" y="92532"/>
                </a:lnTo>
                <a:lnTo>
                  <a:pt x="0" y="74026"/>
                </a:lnTo>
                <a:lnTo>
                  <a:pt x="0" y="55519"/>
                </a:lnTo>
                <a:lnTo>
                  <a:pt x="18625" y="55519"/>
                </a:lnTo>
                <a:lnTo>
                  <a:pt x="37250" y="37013"/>
                </a:lnTo>
                <a:lnTo>
                  <a:pt x="55875" y="37013"/>
                </a:lnTo>
                <a:lnTo>
                  <a:pt x="74501" y="37013"/>
                </a:lnTo>
                <a:lnTo>
                  <a:pt x="74501" y="18506"/>
                </a:lnTo>
                <a:lnTo>
                  <a:pt x="55875" y="18506"/>
                </a:lnTo>
                <a:lnTo>
                  <a:pt x="37250" y="18506"/>
                </a:lnTo>
                <a:lnTo>
                  <a:pt x="18625" y="18506"/>
                </a:lnTo>
                <a:lnTo>
                  <a:pt x="18625" y="0"/>
                </a:lnTo>
                <a:lnTo>
                  <a:pt x="37250" y="0"/>
                </a:lnTo>
                <a:lnTo>
                  <a:pt x="55875" y="0"/>
                </a:lnTo>
                <a:lnTo>
                  <a:pt x="74501" y="0"/>
                </a:lnTo>
                <a:lnTo>
                  <a:pt x="93126" y="18506"/>
                </a:lnTo>
                <a:lnTo>
                  <a:pt x="93126" y="37013"/>
                </a:lnTo>
                <a:lnTo>
                  <a:pt x="93126" y="55519"/>
                </a:lnTo>
                <a:lnTo>
                  <a:pt x="93126" y="74026"/>
                </a:lnTo>
                <a:lnTo>
                  <a:pt x="93126" y="92532"/>
                </a:lnTo>
                <a:lnTo>
                  <a:pt x="111751" y="92532"/>
                </a:lnTo>
                <a:lnTo>
                  <a:pt x="111751" y="111039"/>
                </a:lnTo>
                <a:lnTo>
                  <a:pt x="93126" y="111039"/>
                </a:lnTo>
                <a:lnTo>
                  <a:pt x="74501" y="92532"/>
                </a:lnTo>
                <a:close/>
              </a:path>
            </a:pathLst>
          </a:custGeom>
          <a:ln w="18565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282456" y="5129601"/>
            <a:ext cx="55880" cy="37465"/>
          </a:xfrm>
          <a:custGeom>
            <a:avLst/>
            <a:gdLst/>
            <a:ahLst/>
            <a:cxnLst/>
            <a:rect l="l" t="t" r="r" b="b"/>
            <a:pathLst>
              <a:path w="55879" h="37464">
                <a:moveTo>
                  <a:pt x="55875" y="18506"/>
                </a:moveTo>
                <a:lnTo>
                  <a:pt x="55875" y="0"/>
                </a:lnTo>
                <a:lnTo>
                  <a:pt x="18625" y="0"/>
                </a:lnTo>
                <a:lnTo>
                  <a:pt x="0" y="18506"/>
                </a:lnTo>
                <a:lnTo>
                  <a:pt x="0" y="37013"/>
                </a:lnTo>
                <a:lnTo>
                  <a:pt x="18625" y="37013"/>
                </a:lnTo>
                <a:lnTo>
                  <a:pt x="37250" y="37013"/>
                </a:lnTo>
                <a:lnTo>
                  <a:pt x="55875" y="18506"/>
                </a:lnTo>
                <a:close/>
              </a:path>
            </a:pathLst>
          </a:custGeom>
          <a:ln w="18542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394207" y="5074082"/>
            <a:ext cx="74930" cy="111125"/>
          </a:xfrm>
          <a:custGeom>
            <a:avLst/>
            <a:gdLst/>
            <a:ahLst/>
            <a:cxnLst/>
            <a:rect l="l" t="t" r="r" b="b"/>
            <a:pathLst>
              <a:path w="74929" h="111125">
                <a:moveTo>
                  <a:pt x="0" y="74026"/>
                </a:moveTo>
                <a:lnTo>
                  <a:pt x="0" y="111039"/>
                </a:lnTo>
                <a:lnTo>
                  <a:pt x="55875" y="111039"/>
                </a:lnTo>
                <a:lnTo>
                  <a:pt x="74501" y="92532"/>
                </a:lnTo>
                <a:lnTo>
                  <a:pt x="18625" y="92532"/>
                </a:lnTo>
                <a:lnTo>
                  <a:pt x="0" y="74026"/>
                </a:lnTo>
                <a:close/>
              </a:path>
              <a:path w="74929" h="111125">
                <a:moveTo>
                  <a:pt x="74501" y="55519"/>
                </a:moveTo>
                <a:lnTo>
                  <a:pt x="37250" y="55519"/>
                </a:lnTo>
                <a:lnTo>
                  <a:pt x="55875" y="74026"/>
                </a:lnTo>
                <a:lnTo>
                  <a:pt x="55875" y="92532"/>
                </a:lnTo>
                <a:lnTo>
                  <a:pt x="74501" y="92532"/>
                </a:lnTo>
                <a:lnTo>
                  <a:pt x="74501" y="55519"/>
                </a:lnTo>
                <a:close/>
              </a:path>
              <a:path w="74929" h="111125">
                <a:moveTo>
                  <a:pt x="74501" y="0"/>
                </a:moveTo>
                <a:lnTo>
                  <a:pt x="18625" y="0"/>
                </a:lnTo>
                <a:lnTo>
                  <a:pt x="0" y="18506"/>
                </a:lnTo>
                <a:lnTo>
                  <a:pt x="0" y="37013"/>
                </a:lnTo>
                <a:lnTo>
                  <a:pt x="18625" y="55519"/>
                </a:lnTo>
                <a:lnTo>
                  <a:pt x="55875" y="55519"/>
                </a:lnTo>
                <a:lnTo>
                  <a:pt x="37250" y="37013"/>
                </a:lnTo>
                <a:lnTo>
                  <a:pt x="18625" y="37013"/>
                </a:lnTo>
                <a:lnTo>
                  <a:pt x="18625" y="18506"/>
                </a:lnTo>
                <a:lnTo>
                  <a:pt x="74501" y="18506"/>
                </a:lnTo>
                <a:lnTo>
                  <a:pt x="74501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394207" y="5074082"/>
            <a:ext cx="74930" cy="111125"/>
          </a:xfrm>
          <a:custGeom>
            <a:avLst/>
            <a:gdLst/>
            <a:ahLst/>
            <a:cxnLst/>
            <a:rect l="l" t="t" r="r" b="b"/>
            <a:pathLst>
              <a:path w="74929" h="111125">
                <a:moveTo>
                  <a:pt x="0" y="111039"/>
                </a:moveTo>
                <a:lnTo>
                  <a:pt x="0" y="74026"/>
                </a:lnTo>
                <a:lnTo>
                  <a:pt x="18625" y="92532"/>
                </a:lnTo>
                <a:lnTo>
                  <a:pt x="37250" y="92532"/>
                </a:lnTo>
                <a:lnTo>
                  <a:pt x="55875" y="92532"/>
                </a:lnTo>
                <a:lnTo>
                  <a:pt x="55875" y="74026"/>
                </a:lnTo>
                <a:lnTo>
                  <a:pt x="37250" y="55519"/>
                </a:lnTo>
                <a:lnTo>
                  <a:pt x="18625" y="55519"/>
                </a:lnTo>
                <a:lnTo>
                  <a:pt x="0" y="37013"/>
                </a:lnTo>
                <a:lnTo>
                  <a:pt x="0" y="18506"/>
                </a:lnTo>
                <a:lnTo>
                  <a:pt x="18625" y="0"/>
                </a:lnTo>
                <a:lnTo>
                  <a:pt x="37250" y="0"/>
                </a:lnTo>
                <a:lnTo>
                  <a:pt x="55875" y="0"/>
                </a:lnTo>
                <a:lnTo>
                  <a:pt x="74501" y="0"/>
                </a:lnTo>
                <a:lnTo>
                  <a:pt x="74501" y="18506"/>
                </a:lnTo>
                <a:lnTo>
                  <a:pt x="55875" y="18506"/>
                </a:lnTo>
                <a:lnTo>
                  <a:pt x="37250" y="18506"/>
                </a:lnTo>
                <a:lnTo>
                  <a:pt x="18625" y="18506"/>
                </a:lnTo>
                <a:lnTo>
                  <a:pt x="18625" y="37013"/>
                </a:lnTo>
                <a:lnTo>
                  <a:pt x="37250" y="37013"/>
                </a:lnTo>
                <a:lnTo>
                  <a:pt x="55875" y="55519"/>
                </a:lnTo>
                <a:lnTo>
                  <a:pt x="74501" y="55519"/>
                </a:lnTo>
                <a:lnTo>
                  <a:pt x="74501" y="74026"/>
                </a:lnTo>
                <a:lnTo>
                  <a:pt x="74501" y="92532"/>
                </a:lnTo>
                <a:lnTo>
                  <a:pt x="55875" y="111039"/>
                </a:lnTo>
                <a:lnTo>
                  <a:pt x="37250" y="111039"/>
                </a:lnTo>
                <a:lnTo>
                  <a:pt x="18625" y="111039"/>
                </a:lnTo>
                <a:lnTo>
                  <a:pt x="0" y="111039"/>
                </a:lnTo>
                <a:close/>
              </a:path>
            </a:pathLst>
          </a:custGeom>
          <a:ln w="18588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505959" y="5074082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5" h="111125">
                <a:moveTo>
                  <a:pt x="74501" y="18506"/>
                </a:moveTo>
                <a:lnTo>
                  <a:pt x="74501" y="37013"/>
                </a:lnTo>
                <a:lnTo>
                  <a:pt x="0" y="37013"/>
                </a:lnTo>
                <a:lnTo>
                  <a:pt x="0" y="74026"/>
                </a:lnTo>
                <a:lnTo>
                  <a:pt x="37250" y="111039"/>
                </a:lnTo>
                <a:lnTo>
                  <a:pt x="93126" y="111039"/>
                </a:lnTo>
                <a:lnTo>
                  <a:pt x="93126" y="92532"/>
                </a:lnTo>
                <a:lnTo>
                  <a:pt x="55875" y="92532"/>
                </a:lnTo>
                <a:lnTo>
                  <a:pt x="18625" y="74026"/>
                </a:lnTo>
                <a:lnTo>
                  <a:pt x="18625" y="55519"/>
                </a:lnTo>
                <a:lnTo>
                  <a:pt x="93126" y="55519"/>
                </a:lnTo>
                <a:lnTo>
                  <a:pt x="93126" y="37013"/>
                </a:lnTo>
                <a:lnTo>
                  <a:pt x="18625" y="37013"/>
                </a:lnTo>
                <a:lnTo>
                  <a:pt x="18625" y="18506"/>
                </a:lnTo>
                <a:lnTo>
                  <a:pt x="74501" y="18506"/>
                </a:lnTo>
                <a:close/>
              </a:path>
              <a:path w="93345" h="111125">
                <a:moveTo>
                  <a:pt x="74501" y="0"/>
                </a:moveTo>
                <a:lnTo>
                  <a:pt x="37250" y="0"/>
                </a:lnTo>
                <a:lnTo>
                  <a:pt x="18625" y="18506"/>
                </a:lnTo>
                <a:lnTo>
                  <a:pt x="74501" y="18506"/>
                </a:lnTo>
                <a:lnTo>
                  <a:pt x="74501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505959" y="5074082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5" h="111125">
                <a:moveTo>
                  <a:pt x="93126" y="111039"/>
                </a:moveTo>
                <a:lnTo>
                  <a:pt x="74501" y="111039"/>
                </a:lnTo>
                <a:lnTo>
                  <a:pt x="55875" y="111039"/>
                </a:lnTo>
                <a:lnTo>
                  <a:pt x="37250" y="111039"/>
                </a:lnTo>
                <a:lnTo>
                  <a:pt x="18625" y="92532"/>
                </a:lnTo>
                <a:lnTo>
                  <a:pt x="0" y="74026"/>
                </a:lnTo>
                <a:lnTo>
                  <a:pt x="0" y="55519"/>
                </a:lnTo>
                <a:lnTo>
                  <a:pt x="0" y="37013"/>
                </a:lnTo>
                <a:lnTo>
                  <a:pt x="18625" y="18506"/>
                </a:lnTo>
                <a:lnTo>
                  <a:pt x="37250" y="0"/>
                </a:lnTo>
                <a:lnTo>
                  <a:pt x="55875" y="0"/>
                </a:lnTo>
                <a:lnTo>
                  <a:pt x="74501" y="0"/>
                </a:lnTo>
                <a:lnTo>
                  <a:pt x="74501" y="18506"/>
                </a:lnTo>
                <a:lnTo>
                  <a:pt x="93126" y="37013"/>
                </a:lnTo>
                <a:lnTo>
                  <a:pt x="93126" y="55519"/>
                </a:lnTo>
                <a:lnTo>
                  <a:pt x="18625" y="55519"/>
                </a:lnTo>
                <a:lnTo>
                  <a:pt x="18625" y="74026"/>
                </a:lnTo>
                <a:lnTo>
                  <a:pt x="55875" y="92532"/>
                </a:lnTo>
                <a:lnTo>
                  <a:pt x="74501" y="92532"/>
                </a:lnTo>
                <a:lnTo>
                  <a:pt x="93126" y="92532"/>
                </a:lnTo>
                <a:lnTo>
                  <a:pt x="93126" y="111039"/>
                </a:lnTo>
                <a:close/>
              </a:path>
            </a:pathLst>
          </a:custGeom>
          <a:ln w="18576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524584" y="5092588"/>
            <a:ext cx="55880" cy="19050"/>
          </a:xfrm>
          <a:custGeom>
            <a:avLst/>
            <a:gdLst/>
            <a:ahLst/>
            <a:cxnLst/>
            <a:rect l="l" t="t" r="r" b="b"/>
            <a:pathLst>
              <a:path w="55879" h="19050">
                <a:moveTo>
                  <a:pt x="0" y="18506"/>
                </a:moveTo>
                <a:lnTo>
                  <a:pt x="55875" y="18506"/>
                </a:lnTo>
                <a:lnTo>
                  <a:pt x="55875" y="0"/>
                </a:lnTo>
                <a:lnTo>
                  <a:pt x="37250" y="0"/>
                </a:lnTo>
                <a:lnTo>
                  <a:pt x="18625" y="0"/>
                </a:lnTo>
                <a:lnTo>
                  <a:pt x="0" y="0"/>
                </a:lnTo>
                <a:lnTo>
                  <a:pt x="0" y="18506"/>
                </a:lnTo>
                <a:close/>
              </a:path>
            </a:pathLst>
          </a:custGeom>
          <a:ln w="18518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748087" y="5074082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5" h="111125">
                <a:moveTo>
                  <a:pt x="18625" y="0"/>
                </a:moveTo>
                <a:lnTo>
                  <a:pt x="0" y="0"/>
                </a:lnTo>
                <a:lnTo>
                  <a:pt x="0" y="111039"/>
                </a:lnTo>
                <a:lnTo>
                  <a:pt x="18625" y="111039"/>
                </a:lnTo>
                <a:lnTo>
                  <a:pt x="18625" y="37013"/>
                </a:lnTo>
                <a:lnTo>
                  <a:pt x="37250" y="18506"/>
                </a:lnTo>
                <a:lnTo>
                  <a:pt x="18625" y="18506"/>
                </a:lnTo>
                <a:lnTo>
                  <a:pt x="18625" y="0"/>
                </a:lnTo>
                <a:close/>
              </a:path>
              <a:path w="93345" h="111125">
                <a:moveTo>
                  <a:pt x="74501" y="18506"/>
                </a:moveTo>
                <a:lnTo>
                  <a:pt x="74501" y="111039"/>
                </a:lnTo>
                <a:lnTo>
                  <a:pt x="93126" y="111039"/>
                </a:lnTo>
                <a:lnTo>
                  <a:pt x="93126" y="37013"/>
                </a:lnTo>
                <a:lnTo>
                  <a:pt x="74501" y="18506"/>
                </a:lnTo>
                <a:close/>
              </a:path>
              <a:path w="93345" h="111125">
                <a:moveTo>
                  <a:pt x="55875" y="0"/>
                </a:moveTo>
                <a:lnTo>
                  <a:pt x="37250" y="0"/>
                </a:lnTo>
                <a:lnTo>
                  <a:pt x="18625" y="18506"/>
                </a:lnTo>
                <a:lnTo>
                  <a:pt x="74501" y="18506"/>
                </a:lnTo>
                <a:lnTo>
                  <a:pt x="55875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748087" y="5074082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5" h="111125">
                <a:moveTo>
                  <a:pt x="0" y="111039"/>
                </a:moveTo>
                <a:lnTo>
                  <a:pt x="0" y="0"/>
                </a:lnTo>
                <a:lnTo>
                  <a:pt x="18625" y="0"/>
                </a:lnTo>
                <a:lnTo>
                  <a:pt x="18625" y="18506"/>
                </a:lnTo>
                <a:lnTo>
                  <a:pt x="37250" y="0"/>
                </a:lnTo>
                <a:lnTo>
                  <a:pt x="55875" y="0"/>
                </a:lnTo>
                <a:lnTo>
                  <a:pt x="74501" y="18506"/>
                </a:lnTo>
                <a:lnTo>
                  <a:pt x="93126" y="37013"/>
                </a:lnTo>
                <a:lnTo>
                  <a:pt x="93126" y="111039"/>
                </a:lnTo>
                <a:lnTo>
                  <a:pt x="74501" y="111039"/>
                </a:lnTo>
                <a:lnTo>
                  <a:pt x="74501" y="37013"/>
                </a:lnTo>
                <a:lnTo>
                  <a:pt x="74501" y="18506"/>
                </a:lnTo>
                <a:lnTo>
                  <a:pt x="55875" y="18506"/>
                </a:lnTo>
                <a:lnTo>
                  <a:pt x="37250" y="18506"/>
                </a:lnTo>
                <a:lnTo>
                  <a:pt x="18625" y="37013"/>
                </a:lnTo>
                <a:lnTo>
                  <a:pt x="18625" y="111039"/>
                </a:lnTo>
                <a:lnTo>
                  <a:pt x="0" y="111039"/>
                </a:lnTo>
                <a:close/>
              </a:path>
            </a:pathLst>
          </a:custGeom>
          <a:ln w="18576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096203" y="5647785"/>
            <a:ext cx="93345" cy="148590"/>
          </a:xfrm>
          <a:custGeom>
            <a:avLst/>
            <a:gdLst/>
            <a:ahLst/>
            <a:cxnLst/>
            <a:rect l="l" t="t" r="r" b="b"/>
            <a:pathLst>
              <a:path w="93344" h="148589">
                <a:moveTo>
                  <a:pt x="55875" y="37013"/>
                </a:moveTo>
                <a:lnTo>
                  <a:pt x="37250" y="37013"/>
                </a:lnTo>
                <a:lnTo>
                  <a:pt x="0" y="74026"/>
                </a:lnTo>
                <a:lnTo>
                  <a:pt x="0" y="111039"/>
                </a:lnTo>
                <a:lnTo>
                  <a:pt x="18625" y="129546"/>
                </a:lnTo>
                <a:lnTo>
                  <a:pt x="18625" y="148052"/>
                </a:lnTo>
                <a:lnTo>
                  <a:pt x="55875" y="148052"/>
                </a:lnTo>
                <a:lnTo>
                  <a:pt x="74501" y="129546"/>
                </a:lnTo>
                <a:lnTo>
                  <a:pt x="37250" y="129546"/>
                </a:lnTo>
                <a:lnTo>
                  <a:pt x="18625" y="111039"/>
                </a:lnTo>
                <a:lnTo>
                  <a:pt x="18625" y="74026"/>
                </a:lnTo>
                <a:lnTo>
                  <a:pt x="37250" y="55519"/>
                </a:lnTo>
                <a:lnTo>
                  <a:pt x="74501" y="55519"/>
                </a:lnTo>
                <a:lnTo>
                  <a:pt x="55875" y="37013"/>
                </a:lnTo>
                <a:close/>
              </a:path>
              <a:path w="93344" h="148589">
                <a:moveTo>
                  <a:pt x="93126" y="0"/>
                </a:moveTo>
                <a:lnTo>
                  <a:pt x="74501" y="0"/>
                </a:lnTo>
                <a:lnTo>
                  <a:pt x="74501" y="55519"/>
                </a:lnTo>
                <a:lnTo>
                  <a:pt x="55875" y="55519"/>
                </a:lnTo>
                <a:lnTo>
                  <a:pt x="74501" y="74026"/>
                </a:lnTo>
                <a:lnTo>
                  <a:pt x="74501" y="111039"/>
                </a:lnTo>
                <a:lnTo>
                  <a:pt x="55875" y="129546"/>
                </a:lnTo>
                <a:lnTo>
                  <a:pt x="74501" y="129546"/>
                </a:lnTo>
                <a:lnTo>
                  <a:pt x="74501" y="148052"/>
                </a:lnTo>
                <a:lnTo>
                  <a:pt x="93126" y="148052"/>
                </a:lnTo>
                <a:lnTo>
                  <a:pt x="93126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096203" y="5647785"/>
            <a:ext cx="93345" cy="148590"/>
          </a:xfrm>
          <a:custGeom>
            <a:avLst/>
            <a:gdLst/>
            <a:ahLst/>
            <a:cxnLst/>
            <a:rect l="l" t="t" r="r" b="b"/>
            <a:pathLst>
              <a:path w="93344" h="148589">
                <a:moveTo>
                  <a:pt x="74501" y="148052"/>
                </a:moveTo>
                <a:lnTo>
                  <a:pt x="74501" y="129546"/>
                </a:lnTo>
                <a:lnTo>
                  <a:pt x="55875" y="148052"/>
                </a:lnTo>
                <a:lnTo>
                  <a:pt x="37250" y="148052"/>
                </a:lnTo>
                <a:lnTo>
                  <a:pt x="18625" y="148052"/>
                </a:lnTo>
                <a:lnTo>
                  <a:pt x="18625" y="129546"/>
                </a:lnTo>
                <a:lnTo>
                  <a:pt x="0" y="111039"/>
                </a:lnTo>
                <a:lnTo>
                  <a:pt x="0" y="92532"/>
                </a:lnTo>
                <a:lnTo>
                  <a:pt x="0" y="74026"/>
                </a:lnTo>
                <a:lnTo>
                  <a:pt x="18625" y="55519"/>
                </a:lnTo>
                <a:lnTo>
                  <a:pt x="37250" y="37013"/>
                </a:lnTo>
                <a:lnTo>
                  <a:pt x="55875" y="37013"/>
                </a:lnTo>
                <a:lnTo>
                  <a:pt x="74501" y="55519"/>
                </a:lnTo>
                <a:lnTo>
                  <a:pt x="74501" y="0"/>
                </a:lnTo>
                <a:lnTo>
                  <a:pt x="93126" y="0"/>
                </a:lnTo>
                <a:lnTo>
                  <a:pt x="93126" y="148052"/>
                </a:lnTo>
                <a:lnTo>
                  <a:pt x="74501" y="148052"/>
                </a:lnTo>
                <a:close/>
              </a:path>
            </a:pathLst>
          </a:custGeom>
          <a:ln w="18591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114829" y="5703305"/>
            <a:ext cx="55880" cy="74295"/>
          </a:xfrm>
          <a:custGeom>
            <a:avLst/>
            <a:gdLst/>
            <a:ahLst/>
            <a:cxnLst/>
            <a:rect l="l" t="t" r="r" b="b"/>
            <a:pathLst>
              <a:path w="55880" h="74295">
                <a:moveTo>
                  <a:pt x="55875" y="18506"/>
                </a:moveTo>
                <a:lnTo>
                  <a:pt x="37250" y="0"/>
                </a:lnTo>
                <a:lnTo>
                  <a:pt x="18625" y="0"/>
                </a:lnTo>
                <a:lnTo>
                  <a:pt x="0" y="18506"/>
                </a:lnTo>
                <a:lnTo>
                  <a:pt x="0" y="37013"/>
                </a:lnTo>
                <a:lnTo>
                  <a:pt x="0" y="55519"/>
                </a:lnTo>
                <a:lnTo>
                  <a:pt x="18625" y="74026"/>
                </a:lnTo>
                <a:lnTo>
                  <a:pt x="37250" y="74026"/>
                </a:lnTo>
                <a:lnTo>
                  <a:pt x="55875" y="55519"/>
                </a:lnTo>
                <a:lnTo>
                  <a:pt x="55875" y="18506"/>
                </a:lnTo>
                <a:close/>
              </a:path>
            </a:pathLst>
          </a:custGeom>
          <a:ln w="18582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207955" y="5684799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5" h="111125">
                <a:moveTo>
                  <a:pt x="74501" y="18506"/>
                </a:moveTo>
                <a:lnTo>
                  <a:pt x="74501" y="37013"/>
                </a:lnTo>
                <a:lnTo>
                  <a:pt x="0" y="37013"/>
                </a:lnTo>
                <a:lnTo>
                  <a:pt x="0" y="74026"/>
                </a:lnTo>
                <a:lnTo>
                  <a:pt x="37250" y="111039"/>
                </a:lnTo>
                <a:lnTo>
                  <a:pt x="93126" y="111039"/>
                </a:lnTo>
                <a:lnTo>
                  <a:pt x="93126" y="92532"/>
                </a:lnTo>
                <a:lnTo>
                  <a:pt x="55875" y="92532"/>
                </a:lnTo>
                <a:lnTo>
                  <a:pt x="18625" y="74026"/>
                </a:lnTo>
                <a:lnTo>
                  <a:pt x="18625" y="55519"/>
                </a:lnTo>
                <a:lnTo>
                  <a:pt x="93126" y="55519"/>
                </a:lnTo>
                <a:lnTo>
                  <a:pt x="93126" y="37013"/>
                </a:lnTo>
                <a:lnTo>
                  <a:pt x="18625" y="37013"/>
                </a:lnTo>
                <a:lnTo>
                  <a:pt x="18625" y="18506"/>
                </a:lnTo>
                <a:lnTo>
                  <a:pt x="74501" y="18506"/>
                </a:lnTo>
                <a:close/>
              </a:path>
              <a:path w="93345" h="111125">
                <a:moveTo>
                  <a:pt x="74501" y="0"/>
                </a:moveTo>
                <a:lnTo>
                  <a:pt x="37250" y="0"/>
                </a:lnTo>
                <a:lnTo>
                  <a:pt x="18625" y="18506"/>
                </a:lnTo>
                <a:lnTo>
                  <a:pt x="74501" y="18506"/>
                </a:lnTo>
                <a:lnTo>
                  <a:pt x="74501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207955" y="5684799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5" h="111125">
                <a:moveTo>
                  <a:pt x="93126" y="111039"/>
                </a:moveTo>
                <a:lnTo>
                  <a:pt x="74501" y="111039"/>
                </a:lnTo>
                <a:lnTo>
                  <a:pt x="55875" y="111039"/>
                </a:lnTo>
                <a:lnTo>
                  <a:pt x="37250" y="111039"/>
                </a:lnTo>
                <a:lnTo>
                  <a:pt x="18625" y="92532"/>
                </a:lnTo>
                <a:lnTo>
                  <a:pt x="0" y="74026"/>
                </a:lnTo>
                <a:lnTo>
                  <a:pt x="0" y="55519"/>
                </a:lnTo>
                <a:lnTo>
                  <a:pt x="0" y="37013"/>
                </a:lnTo>
                <a:lnTo>
                  <a:pt x="18625" y="18506"/>
                </a:lnTo>
                <a:lnTo>
                  <a:pt x="37250" y="0"/>
                </a:lnTo>
                <a:lnTo>
                  <a:pt x="55875" y="0"/>
                </a:lnTo>
                <a:lnTo>
                  <a:pt x="74501" y="0"/>
                </a:lnTo>
                <a:lnTo>
                  <a:pt x="74501" y="18506"/>
                </a:lnTo>
                <a:lnTo>
                  <a:pt x="93126" y="37013"/>
                </a:lnTo>
                <a:lnTo>
                  <a:pt x="93126" y="55519"/>
                </a:lnTo>
                <a:lnTo>
                  <a:pt x="18625" y="55519"/>
                </a:lnTo>
                <a:lnTo>
                  <a:pt x="18625" y="74026"/>
                </a:lnTo>
                <a:lnTo>
                  <a:pt x="55875" y="92532"/>
                </a:lnTo>
                <a:lnTo>
                  <a:pt x="74501" y="92532"/>
                </a:lnTo>
                <a:lnTo>
                  <a:pt x="93126" y="92532"/>
                </a:lnTo>
                <a:lnTo>
                  <a:pt x="93126" y="111039"/>
                </a:lnTo>
                <a:close/>
              </a:path>
            </a:pathLst>
          </a:custGeom>
          <a:ln w="18576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226580" y="5703305"/>
            <a:ext cx="55880" cy="19050"/>
          </a:xfrm>
          <a:custGeom>
            <a:avLst/>
            <a:gdLst/>
            <a:ahLst/>
            <a:cxnLst/>
            <a:rect l="l" t="t" r="r" b="b"/>
            <a:pathLst>
              <a:path w="55879" h="19050">
                <a:moveTo>
                  <a:pt x="0" y="18506"/>
                </a:moveTo>
                <a:lnTo>
                  <a:pt x="55875" y="18506"/>
                </a:lnTo>
                <a:lnTo>
                  <a:pt x="55875" y="0"/>
                </a:lnTo>
                <a:lnTo>
                  <a:pt x="37250" y="0"/>
                </a:lnTo>
                <a:lnTo>
                  <a:pt x="18625" y="0"/>
                </a:lnTo>
                <a:lnTo>
                  <a:pt x="0" y="0"/>
                </a:lnTo>
                <a:lnTo>
                  <a:pt x="0" y="18506"/>
                </a:lnTo>
                <a:close/>
              </a:path>
            </a:pathLst>
          </a:custGeom>
          <a:ln w="18518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319707" y="5647785"/>
            <a:ext cx="111760" cy="148590"/>
          </a:xfrm>
          <a:custGeom>
            <a:avLst/>
            <a:gdLst/>
            <a:ahLst/>
            <a:cxnLst/>
            <a:rect l="l" t="t" r="r" b="b"/>
            <a:pathLst>
              <a:path w="111760" h="148589">
                <a:moveTo>
                  <a:pt x="55875" y="55519"/>
                </a:moveTo>
                <a:lnTo>
                  <a:pt x="37250" y="55519"/>
                </a:lnTo>
                <a:lnTo>
                  <a:pt x="37250" y="148052"/>
                </a:lnTo>
                <a:lnTo>
                  <a:pt x="55875" y="148052"/>
                </a:lnTo>
                <a:lnTo>
                  <a:pt x="55875" y="55519"/>
                </a:lnTo>
                <a:close/>
              </a:path>
              <a:path w="111760" h="148589">
                <a:moveTo>
                  <a:pt x="111751" y="37013"/>
                </a:moveTo>
                <a:lnTo>
                  <a:pt x="0" y="37013"/>
                </a:lnTo>
                <a:lnTo>
                  <a:pt x="0" y="55519"/>
                </a:lnTo>
                <a:lnTo>
                  <a:pt x="111751" y="55519"/>
                </a:lnTo>
                <a:lnTo>
                  <a:pt x="111751" y="37013"/>
                </a:lnTo>
                <a:close/>
              </a:path>
              <a:path w="111760" h="148589">
                <a:moveTo>
                  <a:pt x="55875" y="18506"/>
                </a:moveTo>
                <a:lnTo>
                  <a:pt x="37250" y="18506"/>
                </a:lnTo>
                <a:lnTo>
                  <a:pt x="37250" y="37013"/>
                </a:lnTo>
                <a:lnTo>
                  <a:pt x="55875" y="37013"/>
                </a:lnTo>
                <a:lnTo>
                  <a:pt x="55875" y="18506"/>
                </a:lnTo>
                <a:close/>
              </a:path>
              <a:path w="111760" h="148589">
                <a:moveTo>
                  <a:pt x="111751" y="0"/>
                </a:moveTo>
                <a:lnTo>
                  <a:pt x="74501" y="0"/>
                </a:lnTo>
                <a:lnTo>
                  <a:pt x="55875" y="18506"/>
                </a:lnTo>
                <a:lnTo>
                  <a:pt x="111751" y="18506"/>
                </a:lnTo>
                <a:lnTo>
                  <a:pt x="111751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319707" y="5647785"/>
            <a:ext cx="111760" cy="148590"/>
          </a:xfrm>
          <a:custGeom>
            <a:avLst/>
            <a:gdLst/>
            <a:ahLst/>
            <a:cxnLst/>
            <a:rect l="l" t="t" r="r" b="b"/>
            <a:pathLst>
              <a:path w="111760" h="148589">
                <a:moveTo>
                  <a:pt x="37250" y="148052"/>
                </a:moveTo>
                <a:lnTo>
                  <a:pt x="37250" y="55519"/>
                </a:lnTo>
                <a:lnTo>
                  <a:pt x="0" y="55519"/>
                </a:lnTo>
                <a:lnTo>
                  <a:pt x="0" y="37013"/>
                </a:lnTo>
                <a:lnTo>
                  <a:pt x="37250" y="37013"/>
                </a:lnTo>
                <a:lnTo>
                  <a:pt x="37250" y="18506"/>
                </a:lnTo>
                <a:lnTo>
                  <a:pt x="55875" y="18506"/>
                </a:lnTo>
                <a:lnTo>
                  <a:pt x="74501" y="0"/>
                </a:lnTo>
                <a:lnTo>
                  <a:pt x="93126" y="0"/>
                </a:lnTo>
                <a:lnTo>
                  <a:pt x="111751" y="0"/>
                </a:lnTo>
                <a:lnTo>
                  <a:pt x="111751" y="18506"/>
                </a:lnTo>
                <a:lnTo>
                  <a:pt x="93126" y="18506"/>
                </a:lnTo>
                <a:lnTo>
                  <a:pt x="74501" y="18506"/>
                </a:lnTo>
                <a:lnTo>
                  <a:pt x="55875" y="18506"/>
                </a:lnTo>
                <a:lnTo>
                  <a:pt x="55875" y="37013"/>
                </a:lnTo>
                <a:lnTo>
                  <a:pt x="111751" y="37013"/>
                </a:lnTo>
                <a:lnTo>
                  <a:pt x="111751" y="55519"/>
                </a:lnTo>
                <a:lnTo>
                  <a:pt x="55875" y="55519"/>
                </a:lnTo>
                <a:lnTo>
                  <a:pt x="55875" y="148052"/>
                </a:lnTo>
                <a:lnTo>
                  <a:pt x="37250" y="148052"/>
                </a:lnTo>
                <a:close/>
              </a:path>
            </a:pathLst>
          </a:custGeom>
          <a:ln w="18582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450083" y="5684799"/>
            <a:ext cx="111760" cy="111125"/>
          </a:xfrm>
          <a:custGeom>
            <a:avLst/>
            <a:gdLst/>
            <a:ahLst/>
            <a:cxnLst/>
            <a:rect l="l" t="t" r="r" b="b"/>
            <a:pathLst>
              <a:path w="111760" h="111125">
                <a:moveTo>
                  <a:pt x="74501" y="92532"/>
                </a:moveTo>
                <a:lnTo>
                  <a:pt x="18625" y="92532"/>
                </a:lnTo>
                <a:lnTo>
                  <a:pt x="18625" y="111039"/>
                </a:lnTo>
                <a:lnTo>
                  <a:pt x="55875" y="111039"/>
                </a:lnTo>
                <a:lnTo>
                  <a:pt x="74501" y="92532"/>
                </a:lnTo>
                <a:close/>
              </a:path>
              <a:path w="111760" h="111125">
                <a:moveTo>
                  <a:pt x="111751" y="92532"/>
                </a:moveTo>
                <a:lnTo>
                  <a:pt x="74501" y="92532"/>
                </a:lnTo>
                <a:lnTo>
                  <a:pt x="93126" y="111039"/>
                </a:lnTo>
                <a:lnTo>
                  <a:pt x="111751" y="111039"/>
                </a:lnTo>
                <a:lnTo>
                  <a:pt x="111751" y="92532"/>
                </a:lnTo>
                <a:close/>
              </a:path>
              <a:path w="111760" h="111125">
                <a:moveTo>
                  <a:pt x="37250" y="55519"/>
                </a:moveTo>
                <a:lnTo>
                  <a:pt x="0" y="55519"/>
                </a:lnTo>
                <a:lnTo>
                  <a:pt x="0" y="92532"/>
                </a:lnTo>
                <a:lnTo>
                  <a:pt x="18625" y="92532"/>
                </a:lnTo>
                <a:lnTo>
                  <a:pt x="18625" y="74026"/>
                </a:lnTo>
                <a:lnTo>
                  <a:pt x="37250" y="55519"/>
                </a:lnTo>
                <a:close/>
              </a:path>
              <a:path w="111760" h="111125">
                <a:moveTo>
                  <a:pt x="74501" y="0"/>
                </a:moveTo>
                <a:lnTo>
                  <a:pt x="18625" y="0"/>
                </a:lnTo>
                <a:lnTo>
                  <a:pt x="18625" y="18506"/>
                </a:lnTo>
                <a:lnTo>
                  <a:pt x="74501" y="18506"/>
                </a:lnTo>
                <a:lnTo>
                  <a:pt x="74501" y="37013"/>
                </a:lnTo>
                <a:lnTo>
                  <a:pt x="37250" y="37013"/>
                </a:lnTo>
                <a:lnTo>
                  <a:pt x="18625" y="55519"/>
                </a:lnTo>
                <a:lnTo>
                  <a:pt x="74501" y="55519"/>
                </a:lnTo>
                <a:lnTo>
                  <a:pt x="74501" y="74026"/>
                </a:lnTo>
                <a:lnTo>
                  <a:pt x="55875" y="92532"/>
                </a:lnTo>
                <a:lnTo>
                  <a:pt x="93126" y="92532"/>
                </a:lnTo>
                <a:lnTo>
                  <a:pt x="93126" y="18506"/>
                </a:lnTo>
                <a:lnTo>
                  <a:pt x="74501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450083" y="5684799"/>
            <a:ext cx="111760" cy="111125"/>
          </a:xfrm>
          <a:custGeom>
            <a:avLst/>
            <a:gdLst/>
            <a:ahLst/>
            <a:cxnLst/>
            <a:rect l="l" t="t" r="r" b="b"/>
            <a:pathLst>
              <a:path w="111760" h="111125">
                <a:moveTo>
                  <a:pt x="74501" y="92532"/>
                </a:moveTo>
                <a:lnTo>
                  <a:pt x="55875" y="111039"/>
                </a:lnTo>
                <a:lnTo>
                  <a:pt x="37250" y="111039"/>
                </a:lnTo>
                <a:lnTo>
                  <a:pt x="18625" y="111039"/>
                </a:lnTo>
                <a:lnTo>
                  <a:pt x="18625" y="92532"/>
                </a:lnTo>
                <a:lnTo>
                  <a:pt x="0" y="92532"/>
                </a:lnTo>
                <a:lnTo>
                  <a:pt x="0" y="74026"/>
                </a:lnTo>
                <a:lnTo>
                  <a:pt x="0" y="55519"/>
                </a:lnTo>
                <a:lnTo>
                  <a:pt x="18625" y="55519"/>
                </a:lnTo>
                <a:lnTo>
                  <a:pt x="37250" y="37013"/>
                </a:lnTo>
                <a:lnTo>
                  <a:pt x="55875" y="37013"/>
                </a:lnTo>
                <a:lnTo>
                  <a:pt x="74501" y="37013"/>
                </a:lnTo>
                <a:lnTo>
                  <a:pt x="74501" y="18506"/>
                </a:lnTo>
                <a:lnTo>
                  <a:pt x="55875" y="18506"/>
                </a:lnTo>
                <a:lnTo>
                  <a:pt x="37250" y="18506"/>
                </a:lnTo>
                <a:lnTo>
                  <a:pt x="18625" y="18506"/>
                </a:lnTo>
                <a:lnTo>
                  <a:pt x="18625" y="0"/>
                </a:lnTo>
                <a:lnTo>
                  <a:pt x="37250" y="0"/>
                </a:lnTo>
                <a:lnTo>
                  <a:pt x="55875" y="0"/>
                </a:lnTo>
                <a:lnTo>
                  <a:pt x="74501" y="0"/>
                </a:lnTo>
                <a:lnTo>
                  <a:pt x="93126" y="18506"/>
                </a:lnTo>
                <a:lnTo>
                  <a:pt x="93126" y="37013"/>
                </a:lnTo>
                <a:lnTo>
                  <a:pt x="93126" y="55519"/>
                </a:lnTo>
                <a:lnTo>
                  <a:pt x="93126" y="74026"/>
                </a:lnTo>
                <a:lnTo>
                  <a:pt x="93126" y="92532"/>
                </a:lnTo>
                <a:lnTo>
                  <a:pt x="111751" y="92532"/>
                </a:lnTo>
                <a:lnTo>
                  <a:pt x="111751" y="111039"/>
                </a:lnTo>
                <a:lnTo>
                  <a:pt x="93126" y="111039"/>
                </a:lnTo>
                <a:lnTo>
                  <a:pt x="74501" y="92532"/>
                </a:lnTo>
                <a:close/>
              </a:path>
            </a:pathLst>
          </a:custGeom>
          <a:ln w="18565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468708" y="5740318"/>
            <a:ext cx="55880" cy="37465"/>
          </a:xfrm>
          <a:custGeom>
            <a:avLst/>
            <a:gdLst/>
            <a:ahLst/>
            <a:cxnLst/>
            <a:rect l="l" t="t" r="r" b="b"/>
            <a:pathLst>
              <a:path w="55879" h="37464">
                <a:moveTo>
                  <a:pt x="55875" y="18506"/>
                </a:moveTo>
                <a:lnTo>
                  <a:pt x="55875" y="0"/>
                </a:lnTo>
                <a:lnTo>
                  <a:pt x="18625" y="0"/>
                </a:lnTo>
                <a:lnTo>
                  <a:pt x="0" y="18506"/>
                </a:lnTo>
                <a:lnTo>
                  <a:pt x="0" y="37013"/>
                </a:lnTo>
                <a:lnTo>
                  <a:pt x="18625" y="37013"/>
                </a:lnTo>
                <a:lnTo>
                  <a:pt x="37250" y="37013"/>
                </a:lnTo>
                <a:lnTo>
                  <a:pt x="55875" y="18506"/>
                </a:lnTo>
                <a:close/>
              </a:path>
            </a:pathLst>
          </a:custGeom>
          <a:ln w="18542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561835" y="5684799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5" h="111125">
                <a:moveTo>
                  <a:pt x="93126" y="0"/>
                </a:moveTo>
                <a:lnTo>
                  <a:pt x="74501" y="0"/>
                </a:lnTo>
                <a:lnTo>
                  <a:pt x="74501" y="55519"/>
                </a:lnTo>
                <a:lnTo>
                  <a:pt x="37250" y="92532"/>
                </a:lnTo>
                <a:lnTo>
                  <a:pt x="18625" y="92532"/>
                </a:lnTo>
                <a:lnTo>
                  <a:pt x="37250" y="111039"/>
                </a:lnTo>
                <a:lnTo>
                  <a:pt x="74501" y="74026"/>
                </a:lnTo>
                <a:lnTo>
                  <a:pt x="93126" y="74026"/>
                </a:lnTo>
                <a:lnTo>
                  <a:pt x="93126" y="0"/>
                </a:lnTo>
                <a:close/>
              </a:path>
              <a:path w="93345" h="111125">
                <a:moveTo>
                  <a:pt x="93126" y="74026"/>
                </a:moveTo>
                <a:lnTo>
                  <a:pt x="74501" y="74026"/>
                </a:lnTo>
                <a:lnTo>
                  <a:pt x="74501" y="111039"/>
                </a:lnTo>
                <a:lnTo>
                  <a:pt x="93126" y="111039"/>
                </a:lnTo>
                <a:lnTo>
                  <a:pt x="93126" y="74026"/>
                </a:lnTo>
                <a:close/>
              </a:path>
              <a:path w="93345" h="111125">
                <a:moveTo>
                  <a:pt x="18625" y="0"/>
                </a:moveTo>
                <a:lnTo>
                  <a:pt x="0" y="0"/>
                </a:lnTo>
                <a:lnTo>
                  <a:pt x="0" y="74026"/>
                </a:lnTo>
                <a:lnTo>
                  <a:pt x="18625" y="92532"/>
                </a:lnTo>
                <a:lnTo>
                  <a:pt x="18625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561835" y="5684799"/>
            <a:ext cx="93345" cy="111125"/>
          </a:xfrm>
          <a:custGeom>
            <a:avLst/>
            <a:gdLst/>
            <a:ahLst/>
            <a:cxnLst/>
            <a:rect l="l" t="t" r="r" b="b"/>
            <a:pathLst>
              <a:path w="93345" h="111125">
                <a:moveTo>
                  <a:pt x="93126" y="0"/>
                </a:moveTo>
                <a:lnTo>
                  <a:pt x="93126" y="111039"/>
                </a:lnTo>
                <a:lnTo>
                  <a:pt x="74501" y="111039"/>
                </a:lnTo>
                <a:lnTo>
                  <a:pt x="74501" y="74026"/>
                </a:lnTo>
                <a:lnTo>
                  <a:pt x="55875" y="92532"/>
                </a:lnTo>
                <a:lnTo>
                  <a:pt x="37250" y="111039"/>
                </a:lnTo>
                <a:lnTo>
                  <a:pt x="18625" y="92532"/>
                </a:lnTo>
                <a:lnTo>
                  <a:pt x="0" y="74026"/>
                </a:lnTo>
                <a:lnTo>
                  <a:pt x="0" y="0"/>
                </a:lnTo>
                <a:lnTo>
                  <a:pt x="18625" y="0"/>
                </a:lnTo>
                <a:lnTo>
                  <a:pt x="18625" y="74026"/>
                </a:lnTo>
                <a:lnTo>
                  <a:pt x="18625" y="92532"/>
                </a:lnTo>
                <a:lnTo>
                  <a:pt x="37250" y="92532"/>
                </a:lnTo>
                <a:lnTo>
                  <a:pt x="55875" y="74026"/>
                </a:lnTo>
                <a:lnTo>
                  <a:pt x="74501" y="55519"/>
                </a:lnTo>
                <a:lnTo>
                  <a:pt x="74501" y="0"/>
                </a:lnTo>
                <a:lnTo>
                  <a:pt x="93126" y="0"/>
                </a:lnTo>
                <a:close/>
              </a:path>
            </a:pathLst>
          </a:custGeom>
          <a:ln w="18576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3692212" y="5647785"/>
            <a:ext cx="55880" cy="148590"/>
          </a:xfrm>
          <a:custGeom>
            <a:avLst/>
            <a:gdLst/>
            <a:ahLst/>
            <a:cxnLst/>
            <a:rect l="l" t="t" r="r" b="b"/>
            <a:pathLst>
              <a:path w="55879" h="148589">
                <a:moveTo>
                  <a:pt x="55875" y="0"/>
                </a:moveTo>
                <a:lnTo>
                  <a:pt x="0" y="0"/>
                </a:lnTo>
                <a:lnTo>
                  <a:pt x="0" y="18506"/>
                </a:lnTo>
                <a:lnTo>
                  <a:pt x="37250" y="18506"/>
                </a:lnTo>
                <a:lnTo>
                  <a:pt x="37250" y="148052"/>
                </a:lnTo>
                <a:lnTo>
                  <a:pt x="55875" y="148052"/>
                </a:lnTo>
                <a:lnTo>
                  <a:pt x="55875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3692212" y="5647785"/>
            <a:ext cx="55880" cy="148590"/>
          </a:xfrm>
          <a:custGeom>
            <a:avLst/>
            <a:gdLst/>
            <a:ahLst/>
            <a:cxnLst/>
            <a:rect l="l" t="t" r="r" b="b"/>
            <a:pathLst>
              <a:path w="55879" h="148589">
                <a:moveTo>
                  <a:pt x="37250" y="148052"/>
                </a:moveTo>
                <a:lnTo>
                  <a:pt x="37250" y="18506"/>
                </a:lnTo>
                <a:lnTo>
                  <a:pt x="0" y="18506"/>
                </a:lnTo>
                <a:lnTo>
                  <a:pt x="0" y="0"/>
                </a:lnTo>
                <a:lnTo>
                  <a:pt x="55875" y="0"/>
                </a:lnTo>
                <a:lnTo>
                  <a:pt x="55875" y="148052"/>
                </a:lnTo>
                <a:lnTo>
                  <a:pt x="37250" y="148052"/>
                </a:lnTo>
                <a:close/>
              </a:path>
            </a:pathLst>
          </a:custGeom>
          <a:ln w="18610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803963" y="5666292"/>
            <a:ext cx="93345" cy="129539"/>
          </a:xfrm>
          <a:custGeom>
            <a:avLst/>
            <a:gdLst/>
            <a:ahLst/>
            <a:cxnLst/>
            <a:rect l="l" t="t" r="r" b="b"/>
            <a:pathLst>
              <a:path w="93345" h="129539">
                <a:moveTo>
                  <a:pt x="93126" y="111039"/>
                </a:moveTo>
                <a:lnTo>
                  <a:pt x="37250" y="111039"/>
                </a:lnTo>
                <a:lnTo>
                  <a:pt x="37250" y="129546"/>
                </a:lnTo>
                <a:lnTo>
                  <a:pt x="93126" y="129546"/>
                </a:lnTo>
                <a:lnTo>
                  <a:pt x="93126" y="111039"/>
                </a:lnTo>
                <a:close/>
              </a:path>
              <a:path w="93345" h="129539">
                <a:moveTo>
                  <a:pt x="37250" y="37013"/>
                </a:moveTo>
                <a:lnTo>
                  <a:pt x="18625" y="37013"/>
                </a:lnTo>
                <a:lnTo>
                  <a:pt x="18625" y="92532"/>
                </a:lnTo>
                <a:lnTo>
                  <a:pt x="37250" y="111039"/>
                </a:lnTo>
                <a:lnTo>
                  <a:pt x="37250" y="37013"/>
                </a:lnTo>
                <a:close/>
              </a:path>
              <a:path w="93345" h="129539">
                <a:moveTo>
                  <a:pt x="93126" y="18506"/>
                </a:moveTo>
                <a:lnTo>
                  <a:pt x="0" y="18506"/>
                </a:lnTo>
                <a:lnTo>
                  <a:pt x="0" y="37013"/>
                </a:lnTo>
                <a:lnTo>
                  <a:pt x="93126" y="37013"/>
                </a:lnTo>
                <a:lnTo>
                  <a:pt x="93126" y="18506"/>
                </a:lnTo>
                <a:close/>
              </a:path>
              <a:path w="93345" h="129539">
                <a:moveTo>
                  <a:pt x="37250" y="0"/>
                </a:moveTo>
                <a:lnTo>
                  <a:pt x="18625" y="0"/>
                </a:lnTo>
                <a:lnTo>
                  <a:pt x="18625" y="18506"/>
                </a:lnTo>
                <a:lnTo>
                  <a:pt x="37250" y="18506"/>
                </a:lnTo>
                <a:lnTo>
                  <a:pt x="37250" y="0"/>
                </a:lnTo>
                <a:close/>
              </a:path>
            </a:pathLst>
          </a:custGeom>
          <a:solidFill>
            <a:srgbClr val="23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803963" y="5666292"/>
            <a:ext cx="93345" cy="129539"/>
          </a:xfrm>
          <a:custGeom>
            <a:avLst/>
            <a:gdLst/>
            <a:ahLst/>
            <a:cxnLst/>
            <a:rect l="l" t="t" r="r" b="b"/>
            <a:pathLst>
              <a:path w="93345" h="129539">
                <a:moveTo>
                  <a:pt x="93126" y="129546"/>
                </a:moveTo>
                <a:lnTo>
                  <a:pt x="74501" y="129546"/>
                </a:lnTo>
                <a:lnTo>
                  <a:pt x="55875" y="129546"/>
                </a:lnTo>
                <a:lnTo>
                  <a:pt x="37250" y="129546"/>
                </a:lnTo>
                <a:lnTo>
                  <a:pt x="37250" y="111039"/>
                </a:lnTo>
                <a:lnTo>
                  <a:pt x="18625" y="92532"/>
                </a:lnTo>
                <a:lnTo>
                  <a:pt x="18625" y="74026"/>
                </a:lnTo>
                <a:lnTo>
                  <a:pt x="18625" y="37013"/>
                </a:lnTo>
                <a:lnTo>
                  <a:pt x="0" y="37013"/>
                </a:lnTo>
                <a:lnTo>
                  <a:pt x="0" y="18506"/>
                </a:lnTo>
                <a:lnTo>
                  <a:pt x="18625" y="18506"/>
                </a:lnTo>
                <a:lnTo>
                  <a:pt x="18625" y="0"/>
                </a:lnTo>
                <a:lnTo>
                  <a:pt x="37250" y="0"/>
                </a:lnTo>
                <a:lnTo>
                  <a:pt x="37250" y="18506"/>
                </a:lnTo>
                <a:lnTo>
                  <a:pt x="93126" y="18506"/>
                </a:lnTo>
                <a:lnTo>
                  <a:pt x="93126" y="37013"/>
                </a:lnTo>
                <a:lnTo>
                  <a:pt x="37250" y="37013"/>
                </a:lnTo>
                <a:lnTo>
                  <a:pt x="37250" y="92532"/>
                </a:lnTo>
                <a:lnTo>
                  <a:pt x="37250" y="111039"/>
                </a:lnTo>
                <a:lnTo>
                  <a:pt x="55875" y="111039"/>
                </a:lnTo>
                <a:lnTo>
                  <a:pt x="74501" y="111039"/>
                </a:lnTo>
                <a:lnTo>
                  <a:pt x="93126" y="111039"/>
                </a:lnTo>
                <a:lnTo>
                  <a:pt x="93126" y="129546"/>
                </a:lnTo>
                <a:close/>
              </a:path>
            </a:pathLst>
          </a:custGeom>
          <a:ln w="18584">
            <a:solidFill>
              <a:srgbClr val="232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 txBox="1"/>
          <p:nvPr/>
        </p:nvSpPr>
        <p:spPr>
          <a:xfrm>
            <a:off x="8877554" y="6557035"/>
            <a:ext cx="19113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0229" y="100838"/>
            <a:ext cx="308673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0" u="heavy" spc="-10" dirty="0">
                <a:latin typeface="Calibri"/>
                <a:cs typeface="Calibri"/>
              </a:rPr>
              <a:t>Операторы</a:t>
            </a:r>
            <a:r>
              <a:rPr sz="3200" b="0" u="heavy" spc="-65" dirty="0">
                <a:latin typeface="Calibri"/>
                <a:cs typeface="Calibri"/>
              </a:rPr>
              <a:t> </a:t>
            </a:r>
            <a:r>
              <a:rPr sz="3200" b="0" u="heavy" spc="-5" dirty="0">
                <a:latin typeface="Calibri"/>
                <a:cs typeface="Calibri"/>
              </a:rPr>
              <a:t>цикла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61891" y="1892325"/>
            <a:ext cx="86360" cy="367030"/>
          </a:xfrm>
          <a:custGeom>
            <a:avLst/>
            <a:gdLst/>
            <a:ahLst/>
            <a:cxnLst/>
            <a:rect l="l" t="t" r="r" b="b"/>
            <a:pathLst>
              <a:path w="86360" h="367030">
                <a:moveTo>
                  <a:pt x="0" y="367004"/>
                </a:moveTo>
                <a:lnTo>
                  <a:pt x="85979" y="367004"/>
                </a:lnTo>
                <a:lnTo>
                  <a:pt x="85979" y="0"/>
                </a:lnTo>
                <a:lnTo>
                  <a:pt x="0" y="0"/>
                </a:lnTo>
                <a:lnTo>
                  <a:pt x="0" y="367004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94052" y="2702814"/>
            <a:ext cx="2310765" cy="982980"/>
          </a:xfrm>
          <a:custGeom>
            <a:avLst/>
            <a:gdLst/>
            <a:ahLst/>
            <a:cxnLst/>
            <a:rect l="l" t="t" r="r" b="b"/>
            <a:pathLst>
              <a:path w="2310765" h="982979">
                <a:moveTo>
                  <a:pt x="1155192" y="0"/>
                </a:moveTo>
                <a:lnTo>
                  <a:pt x="0" y="491236"/>
                </a:lnTo>
                <a:lnTo>
                  <a:pt x="1155192" y="982599"/>
                </a:lnTo>
                <a:lnTo>
                  <a:pt x="2310384" y="491236"/>
                </a:lnTo>
                <a:lnTo>
                  <a:pt x="1155192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4052" y="2702814"/>
            <a:ext cx="2310765" cy="982980"/>
          </a:xfrm>
          <a:custGeom>
            <a:avLst/>
            <a:gdLst/>
            <a:ahLst/>
            <a:cxnLst/>
            <a:rect l="l" t="t" r="r" b="b"/>
            <a:pathLst>
              <a:path w="2310765" h="982979">
                <a:moveTo>
                  <a:pt x="0" y="491236"/>
                </a:moveTo>
                <a:lnTo>
                  <a:pt x="1155192" y="0"/>
                </a:lnTo>
                <a:lnTo>
                  <a:pt x="2310384" y="491236"/>
                </a:lnTo>
                <a:lnTo>
                  <a:pt x="1155192" y="982599"/>
                </a:lnTo>
                <a:lnTo>
                  <a:pt x="0" y="49123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0051" y="3043173"/>
            <a:ext cx="81851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Условие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94052" y="1605635"/>
            <a:ext cx="2268220" cy="866775"/>
          </a:xfrm>
          <a:custGeom>
            <a:avLst/>
            <a:gdLst/>
            <a:ahLst/>
            <a:cxnLst/>
            <a:rect l="l" t="t" r="r" b="b"/>
            <a:pathLst>
              <a:path w="2268220" h="866775">
                <a:moveTo>
                  <a:pt x="0" y="866546"/>
                </a:moveTo>
                <a:lnTo>
                  <a:pt x="2267839" y="866546"/>
                </a:lnTo>
                <a:lnTo>
                  <a:pt x="2267839" y="0"/>
                </a:lnTo>
                <a:lnTo>
                  <a:pt x="0" y="0"/>
                </a:lnTo>
                <a:lnTo>
                  <a:pt x="0" y="866546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94052" y="1605635"/>
            <a:ext cx="2268220" cy="866775"/>
          </a:xfrm>
          <a:custGeom>
            <a:avLst/>
            <a:gdLst/>
            <a:ahLst/>
            <a:cxnLst/>
            <a:rect l="l" t="t" r="r" b="b"/>
            <a:pathLst>
              <a:path w="2268220" h="866775">
                <a:moveTo>
                  <a:pt x="0" y="866546"/>
                </a:moveTo>
                <a:lnTo>
                  <a:pt x="2267839" y="866546"/>
                </a:lnTo>
                <a:lnTo>
                  <a:pt x="2267839" y="0"/>
                </a:lnTo>
                <a:lnTo>
                  <a:pt x="0" y="0"/>
                </a:lnTo>
                <a:lnTo>
                  <a:pt x="0" y="86654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76601" y="1750186"/>
            <a:ext cx="1105535" cy="573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Начальные</a:t>
            </a:r>
            <a:endParaRPr sz="18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10" dirty="0" err="1" smtClean="0">
                <a:latin typeface="Calibri"/>
                <a:cs typeface="Calibri"/>
              </a:rPr>
              <a:t>значени</a:t>
            </a:r>
            <a:r>
              <a:rPr lang="uk-UA" sz="1800" spc="-10" dirty="0" smtClean="0">
                <a:latin typeface="Calibri"/>
                <a:cs typeface="Calibri"/>
              </a:rPr>
              <a:t>я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94052" y="4090631"/>
            <a:ext cx="2353945" cy="982980"/>
          </a:xfrm>
          <a:custGeom>
            <a:avLst/>
            <a:gdLst/>
            <a:ahLst/>
            <a:cxnLst/>
            <a:rect l="l" t="t" r="r" b="b"/>
            <a:pathLst>
              <a:path w="2353945" h="982979">
                <a:moveTo>
                  <a:pt x="0" y="982510"/>
                </a:moveTo>
                <a:lnTo>
                  <a:pt x="2353691" y="982510"/>
                </a:lnTo>
                <a:lnTo>
                  <a:pt x="2353691" y="0"/>
                </a:lnTo>
                <a:lnTo>
                  <a:pt x="0" y="0"/>
                </a:lnTo>
                <a:lnTo>
                  <a:pt x="0" y="98251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94052" y="4090631"/>
            <a:ext cx="2353945" cy="982980"/>
          </a:xfrm>
          <a:custGeom>
            <a:avLst/>
            <a:gdLst/>
            <a:ahLst/>
            <a:cxnLst/>
            <a:rect l="l" t="t" r="r" b="b"/>
            <a:pathLst>
              <a:path w="2353945" h="982979">
                <a:moveTo>
                  <a:pt x="0" y="982510"/>
                </a:moveTo>
                <a:lnTo>
                  <a:pt x="2353691" y="982510"/>
                </a:lnTo>
                <a:lnTo>
                  <a:pt x="2353691" y="0"/>
                </a:lnTo>
                <a:lnTo>
                  <a:pt x="0" y="0"/>
                </a:lnTo>
                <a:lnTo>
                  <a:pt x="0" y="98251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66161" y="4294378"/>
            <a:ext cx="607695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ct val="100000"/>
              </a:lnSpc>
            </a:pPr>
            <a:r>
              <a:rPr sz="1800" spc="-55" dirty="0">
                <a:latin typeface="Calibri"/>
                <a:cs typeface="Calibri"/>
              </a:rPr>
              <a:t>Тело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5" dirty="0">
                <a:latin typeface="Calibri"/>
                <a:cs typeface="Calibri"/>
              </a:rPr>
              <a:t>ци</a:t>
            </a:r>
            <a:r>
              <a:rPr sz="1800" dirty="0">
                <a:latin typeface="Calibri"/>
                <a:cs typeface="Calibri"/>
              </a:rPr>
              <a:t>кла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94052" y="5419712"/>
            <a:ext cx="2353945" cy="404495"/>
          </a:xfrm>
          <a:custGeom>
            <a:avLst/>
            <a:gdLst/>
            <a:ahLst/>
            <a:cxnLst/>
            <a:rect l="l" t="t" r="r" b="b"/>
            <a:pathLst>
              <a:path w="2353945" h="404495">
                <a:moveTo>
                  <a:pt x="0" y="403961"/>
                </a:moveTo>
                <a:lnTo>
                  <a:pt x="2353691" y="403961"/>
                </a:lnTo>
                <a:lnTo>
                  <a:pt x="2353691" y="0"/>
                </a:lnTo>
                <a:lnTo>
                  <a:pt x="0" y="0"/>
                </a:lnTo>
                <a:lnTo>
                  <a:pt x="0" y="403961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94052" y="5419712"/>
            <a:ext cx="2353945" cy="404495"/>
          </a:xfrm>
          <a:custGeom>
            <a:avLst/>
            <a:gdLst/>
            <a:ahLst/>
            <a:cxnLst/>
            <a:rect l="l" t="t" r="r" b="b"/>
            <a:pathLst>
              <a:path w="2353945" h="404495">
                <a:moveTo>
                  <a:pt x="0" y="403961"/>
                </a:moveTo>
                <a:lnTo>
                  <a:pt x="2353691" y="403961"/>
                </a:lnTo>
                <a:lnTo>
                  <a:pt x="2353691" y="0"/>
                </a:lnTo>
                <a:lnTo>
                  <a:pt x="0" y="0"/>
                </a:lnTo>
                <a:lnTo>
                  <a:pt x="0" y="40396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871217" y="5471769"/>
            <a:ext cx="199771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err="1" smtClean="0">
                <a:latin typeface="Calibri"/>
                <a:cs typeface="Calibri"/>
              </a:rPr>
              <a:t>Модиф</a:t>
            </a:r>
            <a:r>
              <a:rPr sz="1800" spc="-10" dirty="0" smtClean="0">
                <a:latin typeface="Calibri"/>
                <a:cs typeface="Calibri"/>
              </a:rPr>
              <a:t>-</a:t>
            </a:r>
            <a:r>
              <a:rPr lang="uk-UA" sz="1800" spc="-10" dirty="0" smtClean="0">
                <a:latin typeface="Calibri"/>
                <a:cs typeface="Calibri"/>
              </a:rPr>
              <a:t>я</a:t>
            </a:r>
            <a:r>
              <a:rPr sz="1800" spc="-145" dirty="0" smtClean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параметра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04667" y="2471547"/>
            <a:ext cx="76200" cy="231775"/>
          </a:xfrm>
          <a:custGeom>
            <a:avLst/>
            <a:gdLst/>
            <a:ahLst/>
            <a:cxnLst/>
            <a:rect l="l" t="t" r="r" b="b"/>
            <a:pathLst>
              <a:path w="76200" h="231775">
                <a:moveTo>
                  <a:pt x="31579" y="156041"/>
                </a:moveTo>
                <a:lnTo>
                  <a:pt x="0" y="159003"/>
                </a:lnTo>
                <a:lnTo>
                  <a:pt x="45084" y="231266"/>
                </a:lnTo>
                <a:lnTo>
                  <a:pt x="69327" y="168655"/>
                </a:lnTo>
                <a:lnTo>
                  <a:pt x="32765" y="168655"/>
                </a:lnTo>
                <a:lnTo>
                  <a:pt x="31579" y="156041"/>
                </a:lnTo>
                <a:close/>
              </a:path>
              <a:path w="76200" h="231775">
                <a:moveTo>
                  <a:pt x="44275" y="154850"/>
                </a:moveTo>
                <a:lnTo>
                  <a:pt x="31579" y="156041"/>
                </a:lnTo>
                <a:lnTo>
                  <a:pt x="32765" y="168655"/>
                </a:lnTo>
                <a:lnTo>
                  <a:pt x="45465" y="167512"/>
                </a:lnTo>
                <a:lnTo>
                  <a:pt x="44275" y="154850"/>
                </a:lnTo>
                <a:close/>
              </a:path>
              <a:path w="76200" h="231775">
                <a:moveTo>
                  <a:pt x="75818" y="151891"/>
                </a:moveTo>
                <a:lnTo>
                  <a:pt x="44275" y="154850"/>
                </a:lnTo>
                <a:lnTo>
                  <a:pt x="45465" y="167512"/>
                </a:lnTo>
                <a:lnTo>
                  <a:pt x="32765" y="168655"/>
                </a:lnTo>
                <a:lnTo>
                  <a:pt x="69327" y="168655"/>
                </a:lnTo>
                <a:lnTo>
                  <a:pt x="75818" y="151891"/>
                </a:lnTo>
                <a:close/>
              </a:path>
              <a:path w="76200" h="231775">
                <a:moveTo>
                  <a:pt x="29718" y="0"/>
                </a:moveTo>
                <a:lnTo>
                  <a:pt x="17018" y="1269"/>
                </a:lnTo>
                <a:lnTo>
                  <a:pt x="31579" y="156041"/>
                </a:lnTo>
                <a:lnTo>
                  <a:pt x="44275" y="154850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29305" y="3685032"/>
            <a:ext cx="76200" cy="405765"/>
          </a:xfrm>
          <a:custGeom>
            <a:avLst/>
            <a:gdLst/>
            <a:ahLst/>
            <a:cxnLst/>
            <a:rect l="l" t="t" r="r" b="b"/>
            <a:pathLst>
              <a:path w="76200" h="405764">
                <a:moveTo>
                  <a:pt x="31703" y="329776"/>
                </a:moveTo>
                <a:lnTo>
                  <a:pt x="0" y="331470"/>
                </a:lnTo>
                <a:lnTo>
                  <a:pt x="42037" y="405511"/>
                </a:lnTo>
                <a:lnTo>
                  <a:pt x="69487" y="342519"/>
                </a:lnTo>
                <a:lnTo>
                  <a:pt x="32385" y="342519"/>
                </a:lnTo>
                <a:lnTo>
                  <a:pt x="31703" y="329776"/>
                </a:lnTo>
                <a:close/>
              </a:path>
              <a:path w="76200" h="405764">
                <a:moveTo>
                  <a:pt x="44402" y="329097"/>
                </a:moveTo>
                <a:lnTo>
                  <a:pt x="31703" y="329776"/>
                </a:lnTo>
                <a:lnTo>
                  <a:pt x="32385" y="342519"/>
                </a:lnTo>
                <a:lnTo>
                  <a:pt x="45085" y="341757"/>
                </a:lnTo>
                <a:lnTo>
                  <a:pt x="44402" y="329097"/>
                </a:lnTo>
                <a:close/>
              </a:path>
              <a:path w="76200" h="405764">
                <a:moveTo>
                  <a:pt x="76073" y="327406"/>
                </a:moveTo>
                <a:lnTo>
                  <a:pt x="44402" y="329097"/>
                </a:lnTo>
                <a:lnTo>
                  <a:pt x="45085" y="341757"/>
                </a:lnTo>
                <a:lnTo>
                  <a:pt x="32385" y="342519"/>
                </a:lnTo>
                <a:lnTo>
                  <a:pt x="69487" y="342519"/>
                </a:lnTo>
                <a:lnTo>
                  <a:pt x="76073" y="327406"/>
                </a:lnTo>
                <a:close/>
              </a:path>
              <a:path w="76200" h="405764">
                <a:moveTo>
                  <a:pt x="26669" y="0"/>
                </a:moveTo>
                <a:lnTo>
                  <a:pt x="14096" y="635"/>
                </a:lnTo>
                <a:lnTo>
                  <a:pt x="31703" y="329776"/>
                </a:lnTo>
                <a:lnTo>
                  <a:pt x="44402" y="329097"/>
                </a:lnTo>
                <a:lnTo>
                  <a:pt x="266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33242" y="5073141"/>
            <a:ext cx="76200" cy="346710"/>
          </a:xfrm>
          <a:custGeom>
            <a:avLst/>
            <a:gdLst/>
            <a:ahLst/>
            <a:cxnLst/>
            <a:rect l="l" t="t" r="r" b="b"/>
            <a:pathLst>
              <a:path w="76200" h="346710">
                <a:moveTo>
                  <a:pt x="31750" y="270382"/>
                </a:moveTo>
                <a:lnTo>
                  <a:pt x="0" y="270382"/>
                </a:lnTo>
                <a:lnTo>
                  <a:pt x="38100" y="346582"/>
                </a:lnTo>
                <a:lnTo>
                  <a:pt x="69850" y="283082"/>
                </a:lnTo>
                <a:lnTo>
                  <a:pt x="31750" y="283082"/>
                </a:lnTo>
                <a:lnTo>
                  <a:pt x="31750" y="270382"/>
                </a:lnTo>
                <a:close/>
              </a:path>
              <a:path w="76200" h="346710">
                <a:moveTo>
                  <a:pt x="44450" y="0"/>
                </a:moveTo>
                <a:lnTo>
                  <a:pt x="31750" y="0"/>
                </a:lnTo>
                <a:lnTo>
                  <a:pt x="31750" y="283082"/>
                </a:lnTo>
                <a:lnTo>
                  <a:pt x="44450" y="283082"/>
                </a:lnTo>
                <a:lnTo>
                  <a:pt x="44450" y="0"/>
                </a:lnTo>
                <a:close/>
              </a:path>
              <a:path w="76200" h="346710">
                <a:moveTo>
                  <a:pt x="76200" y="270382"/>
                </a:moveTo>
                <a:lnTo>
                  <a:pt x="44450" y="270382"/>
                </a:lnTo>
                <a:lnTo>
                  <a:pt x="44450" y="283082"/>
                </a:lnTo>
                <a:lnTo>
                  <a:pt x="69850" y="283082"/>
                </a:lnTo>
                <a:lnTo>
                  <a:pt x="76200" y="270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11652" y="2512948"/>
            <a:ext cx="1378585" cy="3500754"/>
          </a:xfrm>
          <a:custGeom>
            <a:avLst/>
            <a:gdLst/>
            <a:ahLst/>
            <a:cxnLst/>
            <a:rect l="l" t="t" r="r" b="b"/>
            <a:pathLst>
              <a:path w="1378585" h="3500754">
                <a:moveTo>
                  <a:pt x="66040" y="3310724"/>
                </a:moveTo>
                <a:lnTo>
                  <a:pt x="53340" y="3310724"/>
                </a:lnTo>
                <a:lnTo>
                  <a:pt x="53340" y="3500577"/>
                </a:lnTo>
                <a:lnTo>
                  <a:pt x="1378331" y="3500577"/>
                </a:lnTo>
                <a:lnTo>
                  <a:pt x="1378331" y="3494227"/>
                </a:lnTo>
                <a:lnTo>
                  <a:pt x="66040" y="3494227"/>
                </a:lnTo>
                <a:lnTo>
                  <a:pt x="59690" y="3487877"/>
                </a:lnTo>
                <a:lnTo>
                  <a:pt x="66040" y="3487877"/>
                </a:lnTo>
                <a:lnTo>
                  <a:pt x="66040" y="3310724"/>
                </a:lnTo>
                <a:close/>
              </a:path>
              <a:path w="1378585" h="3500754">
                <a:moveTo>
                  <a:pt x="66040" y="3487877"/>
                </a:moveTo>
                <a:lnTo>
                  <a:pt x="59690" y="3487877"/>
                </a:lnTo>
                <a:lnTo>
                  <a:pt x="66040" y="3494227"/>
                </a:lnTo>
                <a:lnTo>
                  <a:pt x="66040" y="3487877"/>
                </a:lnTo>
                <a:close/>
              </a:path>
              <a:path w="1378585" h="3500754">
                <a:moveTo>
                  <a:pt x="1365631" y="3487877"/>
                </a:moveTo>
                <a:lnTo>
                  <a:pt x="66040" y="3487877"/>
                </a:lnTo>
                <a:lnTo>
                  <a:pt x="66040" y="3494227"/>
                </a:lnTo>
                <a:lnTo>
                  <a:pt x="1365631" y="3494227"/>
                </a:lnTo>
                <a:lnTo>
                  <a:pt x="1365631" y="3487877"/>
                </a:lnTo>
                <a:close/>
              </a:path>
              <a:path w="1378585" h="3500754">
                <a:moveTo>
                  <a:pt x="1365631" y="6350"/>
                </a:moveTo>
                <a:lnTo>
                  <a:pt x="1365631" y="3494227"/>
                </a:lnTo>
                <a:lnTo>
                  <a:pt x="1371981" y="3487877"/>
                </a:lnTo>
                <a:lnTo>
                  <a:pt x="1378331" y="3487877"/>
                </a:lnTo>
                <a:lnTo>
                  <a:pt x="1378331" y="12700"/>
                </a:lnTo>
                <a:lnTo>
                  <a:pt x="1371981" y="12700"/>
                </a:lnTo>
                <a:lnTo>
                  <a:pt x="1365631" y="6350"/>
                </a:lnTo>
                <a:close/>
              </a:path>
              <a:path w="1378585" h="3500754">
                <a:moveTo>
                  <a:pt x="1378331" y="3487877"/>
                </a:moveTo>
                <a:lnTo>
                  <a:pt x="1371981" y="3487877"/>
                </a:lnTo>
                <a:lnTo>
                  <a:pt x="1365631" y="3494227"/>
                </a:lnTo>
                <a:lnTo>
                  <a:pt x="1378331" y="3494227"/>
                </a:lnTo>
                <a:lnTo>
                  <a:pt x="1378331" y="3487877"/>
                </a:lnTo>
                <a:close/>
              </a:path>
              <a:path w="1378585" h="3500754">
                <a:moveTo>
                  <a:pt x="31750" y="113664"/>
                </a:moveTo>
                <a:lnTo>
                  <a:pt x="0" y="113664"/>
                </a:lnTo>
                <a:lnTo>
                  <a:pt x="38100" y="189864"/>
                </a:lnTo>
                <a:lnTo>
                  <a:pt x="69850" y="126364"/>
                </a:lnTo>
                <a:lnTo>
                  <a:pt x="31750" y="126364"/>
                </a:lnTo>
                <a:lnTo>
                  <a:pt x="31750" y="113664"/>
                </a:lnTo>
                <a:close/>
              </a:path>
              <a:path w="1378585" h="3500754">
                <a:moveTo>
                  <a:pt x="1378331" y="0"/>
                </a:moveTo>
                <a:lnTo>
                  <a:pt x="31750" y="0"/>
                </a:lnTo>
                <a:lnTo>
                  <a:pt x="31750" y="126364"/>
                </a:lnTo>
                <a:lnTo>
                  <a:pt x="44450" y="126364"/>
                </a:lnTo>
                <a:lnTo>
                  <a:pt x="44450" y="12700"/>
                </a:lnTo>
                <a:lnTo>
                  <a:pt x="38100" y="12700"/>
                </a:lnTo>
                <a:lnTo>
                  <a:pt x="44450" y="6350"/>
                </a:lnTo>
                <a:lnTo>
                  <a:pt x="1378331" y="6350"/>
                </a:lnTo>
                <a:lnTo>
                  <a:pt x="1378331" y="0"/>
                </a:lnTo>
                <a:close/>
              </a:path>
              <a:path w="1378585" h="3500754">
                <a:moveTo>
                  <a:pt x="76200" y="113664"/>
                </a:moveTo>
                <a:lnTo>
                  <a:pt x="44450" y="113664"/>
                </a:lnTo>
                <a:lnTo>
                  <a:pt x="44450" y="126364"/>
                </a:lnTo>
                <a:lnTo>
                  <a:pt x="69850" y="126364"/>
                </a:lnTo>
                <a:lnTo>
                  <a:pt x="76200" y="113664"/>
                </a:lnTo>
                <a:close/>
              </a:path>
              <a:path w="1378585" h="3500754">
                <a:moveTo>
                  <a:pt x="44450" y="6350"/>
                </a:moveTo>
                <a:lnTo>
                  <a:pt x="38100" y="12700"/>
                </a:lnTo>
                <a:lnTo>
                  <a:pt x="44450" y="12700"/>
                </a:lnTo>
                <a:lnTo>
                  <a:pt x="44450" y="6350"/>
                </a:lnTo>
                <a:close/>
              </a:path>
              <a:path w="1378585" h="3500754">
                <a:moveTo>
                  <a:pt x="1365631" y="6350"/>
                </a:moveTo>
                <a:lnTo>
                  <a:pt x="44450" y="6350"/>
                </a:lnTo>
                <a:lnTo>
                  <a:pt x="44450" y="12700"/>
                </a:lnTo>
                <a:lnTo>
                  <a:pt x="1365631" y="12700"/>
                </a:lnTo>
                <a:lnTo>
                  <a:pt x="1365631" y="6350"/>
                </a:lnTo>
                <a:close/>
              </a:path>
              <a:path w="1378585" h="3500754">
                <a:moveTo>
                  <a:pt x="1378331" y="6350"/>
                </a:moveTo>
                <a:lnTo>
                  <a:pt x="1365631" y="6350"/>
                </a:lnTo>
                <a:lnTo>
                  <a:pt x="1371981" y="12700"/>
                </a:lnTo>
                <a:lnTo>
                  <a:pt x="1378331" y="12700"/>
                </a:lnTo>
                <a:lnTo>
                  <a:pt x="1378331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56932" y="3165475"/>
            <a:ext cx="687070" cy="2833370"/>
          </a:xfrm>
          <a:custGeom>
            <a:avLst/>
            <a:gdLst/>
            <a:ahLst/>
            <a:cxnLst/>
            <a:rect l="l" t="t" r="r" b="b"/>
            <a:pathLst>
              <a:path w="687069" h="2833370">
                <a:moveTo>
                  <a:pt x="31750" y="2756585"/>
                </a:moveTo>
                <a:lnTo>
                  <a:pt x="0" y="2756585"/>
                </a:lnTo>
                <a:lnTo>
                  <a:pt x="38100" y="2832785"/>
                </a:lnTo>
                <a:lnTo>
                  <a:pt x="69850" y="2769285"/>
                </a:lnTo>
                <a:lnTo>
                  <a:pt x="31750" y="2769285"/>
                </a:lnTo>
                <a:lnTo>
                  <a:pt x="31750" y="2756585"/>
                </a:lnTo>
                <a:close/>
              </a:path>
              <a:path w="687069" h="2833370">
                <a:moveTo>
                  <a:pt x="674204" y="45847"/>
                </a:moveTo>
                <a:lnTo>
                  <a:pt x="31750" y="45847"/>
                </a:lnTo>
                <a:lnTo>
                  <a:pt x="31750" y="2769285"/>
                </a:lnTo>
                <a:lnTo>
                  <a:pt x="44450" y="2769285"/>
                </a:lnTo>
                <a:lnTo>
                  <a:pt x="44450" y="58547"/>
                </a:lnTo>
                <a:lnTo>
                  <a:pt x="38100" y="58547"/>
                </a:lnTo>
                <a:lnTo>
                  <a:pt x="44450" y="52197"/>
                </a:lnTo>
                <a:lnTo>
                  <a:pt x="674204" y="52197"/>
                </a:lnTo>
                <a:lnTo>
                  <a:pt x="674204" y="45847"/>
                </a:lnTo>
                <a:close/>
              </a:path>
              <a:path w="687069" h="2833370">
                <a:moveTo>
                  <a:pt x="76200" y="2756585"/>
                </a:moveTo>
                <a:lnTo>
                  <a:pt x="44450" y="2756585"/>
                </a:lnTo>
                <a:lnTo>
                  <a:pt x="44450" y="2769285"/>
                </a:lnTo>
                <a:lnTo>
                  <a:pt x="69850" y="2769285"/>
                </a:lnTo>
                <a:lnTo>
                  <a:pt x="76200" y="2756585"/>
                </a:lnTo>
                <a:close/>
              </a:path>
              <a:path w="687069" h="2833370">
                <a:moveTo>
                  <a:pt x="44450" y="52197"/>
                </a:moveTo>
                <a:lnTo>
                  <a:pt x="38100" y="58547"/>
                </a:lnTo>
                <a:lnTo>
                  <a:pt x="44450" y="58547"/>
                </a:lnTo>
                <a:lnTo>
                  <a:pt x="44450" y="52197"/>
                </a:lnTo>
                <a:close/>
              </a:path>
              <a:path w="687069" h="2833370">
                <a:moveTo>
                  <a:pt x="686904" y="45847"/>
                </a:moveTo>
                <a:lnTo>
                  <a:pt x="680554" y="45847"/>
                </a:lnTo>
                <a:lnTo>
                  <a:pt x="674204" y="52197"/>
                </a:lnTo>
                <a:lnTo>
                  <a:pt x="44450" y="52197"/>
                </a:lnTo>
                <a:lnTo>
                  <a:pt x="44450" y="58547"/>
                </a:lnTo>
                <a:lnTo>
                  <a:pt x="686904" y="58547"/>
                </a:lnTo>
                <a:lnTo>
                  <a:pt x="686904" y="45847"/>
                </a:lnTo>
                <a:close/>
              </a:path>
              <a:path w="687069" h="2833370">
                <a:moveTo>
                  <a:pt x="686904" y="0"/>
                </a:moveTo>
                <a:lnTo>
                  <a:pt x="674204" y="0"/>
                </a:lnTo>
                <a:lnTo>
                  <a:pt x="674204" y="52197"/>
                </a:lnTo>
                <a:lnTo>
                  <a:pt x="680554" y="45847"/>
                </a:lnTo>
                <a:lnTo>
                  <a:pt x="686904" y="45847"/>
                </a:lnTo>
                <a:lnTo>
                  <a:pt x="686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31891" y="5061584"/>
            <a:ext cx="2311400" cy="982980"/>
          </a:xfrm>
          <a:custGeom>
            <a:avLst/>
            <a:gdLst/>
            <a:ahLst/>
            <a:cxnLst/>
            <a:rect l="l" t="t" r="r" b="b"/>
            <a:pathLst>
              <a:path w="2311400" h="982979">
                <a:moveTo>
                  <a:pt x="1155700" y="0"/>
                </a:moveTo>
                <a:lnTo>
                  <a:pt x="0" y="491362"/>
                </a:lnTo>
                <a:lnTo>
                  <a:pt x="1155700" y="982713"/>
                </a:lnTo>
                <a:lnTo>
                  <a:pt x="2311400" y="491362"/>
                </a:lnTo>
                <a:lnTo>
                  <a:pt x="1155700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31891" y="5061584"/>
            <a:ext cx="2311400" cy="982980"/>
          </a:xfrm>
          <a:custGeom>
            <a:avLst/>
            <a:gdLst/>
            <a:ahLst/>
            <a:cxnLst/>
            <a:rect l="l" t="t" r="r" b="b"/>
            <a:pathLst>
              <a:path w="2311400" h="982979">
                <a:moveTo>
                  <a:pt x="0" y="491362"/>
                </a:moveTo>
                <a:lnTo>
                  <a:pt x="1155700" y="0"/>
                </a:lnTo>
                <a:lnTo>
                  <a:pt x="2311400" y="491362"/>
                </a:lnTo>
                <a:lnTo>
                  <a:pt x="1155700" y="982713"/>
                </a:lnTo>
                <a:lnTo>
                  <a:pt x="0" y="4913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979414" y="5402884"/>
            <a:ext cx="81915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90" dirty="0">
                <a:latin typeface="Calibri"/>
                <a:cs typeface="Calibri"/>
              </a:rPr>
              <a:t>У</a:t>
            </a:r>
            <a:r>
              <a:rPr sz="1800" spc="5" dirty="0">
                <a:latin typeface="Calibri"/>
                <a:cs typeface="Calibri"/>
              </a:rPr>
              <a:t>с</a:t>
            </a:r>
            <a:r>
              <a:rPr sz="1800" spc="-15" dirty="0">
                <a:latin typeface="Calibri"/>
                <a:cs typeface="Calibri"/>
              </a:rPr>
              <a:t>л</a:t>
            </a:r>
            <a:r>
              <a:rPr sz="1800" spc="0" dirty="0">
                <a:latin typeface="Calibri"/>
                <a:cs typeface="Calibri"/>
              </a:rPr>
              <a:t>о</a:t>
            </a:r>
            <a:r>
              <a:rPr sz="1800" dirty="0">
                <a:latin typeface="Calibri"/>
                <a:cs typeface="Calibri"/>
              </a:rPr>
              <a:t>в</a:t>
            </a:r>
            <a:r>
              <a:rPr sz="1800" spc="10" dirty="0">
                <a:latin typeface="Calibri"/>
                <a:cs typeface="Calibri"/>
              </a:rPr>
              <a:t>и</a:t>
            </a:r>
            <a:r>
              <a:rPr sz="1800" dirty="0">
                <a:latin typeface="Calibri"/>
                <a:cs typeface="Calibri"/>
              </a:rPr>
              <a:t>е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03392" y="1605661"/>
            <a:ext cx="2284095" cy="693780"/>
          </a:xfrm>
          <a:prstGeom prst="rect">
            <a:avLst/>
          </a:prstGeom>
          <a:solidFill>
            <a:srgbClr val="C5D9F0"/>
          </a:solidFill>
          <a:ln w="12700">
            <a:solidFill>
              <a:srgbClr val="000000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1090"/>
              </a:spcBef>
            </a:pPr>
            <a:r>
              <a:rPr sz="1800" spc="-5" dirty="0">
                <a:latin typeface="Calibri"/>
                <a:cs typeface="Calibri"/>
              </a:rPr>
              <a:t>Начальные</a:t>
            </a:r>
            <a:endParaRPr sz="1800" dirty="0">
              <a:latin typeface="Calibri"/>
              <a:cs typeface="Calibri"/>
            </a:endParaRPr>
          </a:p>
          <a:p>
            <a:pPr marR="8255" algn="ctr">
              <a:lnSpc>
                <a:spcPct val="100000"/>
              </a:lnSpc>
            </a:pPr>
            <a:r>
              <a:rPr sz="1800" spc="-10" dirty="0" err="1" smtClean="0">
                <a:latin typeface="Calibri"/>
                <a:cs typeface="Calibri"/>
              </a:rPr>
              <a:t>значени</a:t>
            </a:r>
            <a:r>
              <a:rPr lang="uk-UA" sz="1800" spc="-10" dirty="0" smtClean="0">
                <a:latin typeface="Calibri"/>
                <a:cs typeface="Calibri"/>
              </a:rPr>
              <a:t>я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231891" y="3045523"/>
            <a:ext cx="2354580" cy="982980"/>
          </a:xfrm>
          <a:custGeom>
            <a:avLst/>
            <a:gdLst/>
            <a:ahLst/>
            <a:cxnLst/>
            <a:rect l="l" t="t" r="r" b="b"/>
            <a:pathLst>
              <a:path w="2354579" h="982979">
                <a:moveTo>
                  <a:pt x="0" y="982662"/>
                </a:moveTo>
                <a:lnTo>
                  <a:pt x="2354198" y="982662"/>
                </a:lnTo>
                <a:lnTo>
                  <a:pt x="2354198" y="0"/>
                </a:lnTo>
                <a:lnTo>
                  <a:pt x="0" y="0"/>
                </a:lnTo>
                <a:lnTo>
                  <a:pt x="0" y="982662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31891" y="3045523"/>
            <a:ext cx="2354580" cy="982980"/>
          </a:xfrm>
          <a:custGeom>
            <a:avLst/>
            <a:gdLst/>
            <a:ahLst/>
            <a:cxnLst/>
            <a:rect l="l" t="t" r="r" b="b"/>
            <a:pathLst>
              <a:path w="2354579" h="982979">
                <a:moveTo>
                  <a:pt x="0" y="982662"/>
                </a:moveTo>
                <a:lnTo>
                  <a:pt x="2354198" y="982662"/>
                </a:lnTo>
                <a:lnTo>
                  <a:pt x="2354198" y="0"/>
                </a:lnTo>
                <a:lnTo>
                  <a:pt x="0" y="0"/>
                </a:lnTo>
                <a:lnTo>
                  <a:pt x="0" y="9826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31891" y="4342510"/>
            <a:ext cx="2354580" cy="403225"/>
          </a:xfrm>
          <a:custGeom>
            <a:avLst/>
            <a:gdLst/>
            <a:ahLst/>
            <a:cxnLst/>
            <a:rect l="l" t="t" r="r" b="b"/>
            <a:pathLst>
              <a:path w="2354579" h="403225">
                <a:moveTo>
                  <a:pt x="0" y="403225"/>
                </a:moveTo>
                <a:lnTo>
                  <a:pt x="2354198" y="403225"/>
                </a:lnTo>
                <a:lnTo>
                  <a:pt x="2354198" y="0"/>
                </a:lnTo>
                <a:lnTo>
                  <a:pt x="0" y="0"/>
                </a:lnTo>
                <a:lnTo>
                  <a:pt x="0" y="403225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31891" y="4342510"/>
            <a:ext cx="2354580" cy="403225"/>
          </a:xfrm>
          <a:custGeom>
            <a:avLst/>
            <a:gdLst/>
            <a:ahLst/>
            <a:cxnLst/>
            <a:rect l="l" t="t" r="r" b="b"/>
            <a:pathLst>
              <a:path w="2354579" h="403225">
                <a:moveTo>
                  <a:pt x="0" y="403225"/>
                </a:moveTo>
                <a:lnTo>
                  <a:pt x="2354198" y="403225"/>
                </a:lnTo>
                <a:lnTo>
                  <a:pt x="2354198" y="0"/>
                </a:lnTo>
                <a:lnTo>
                  <a:pt x="0" y="0"/>
                </a:lnTo>
                <a:lnTo>
                  <a:pt x="0" y="4032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231891" y="3248914"/>
            <a:ext cx="2354580" cy="1497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5825" marR="877569" indent="1270" algn="ctr">
              <a:lnSpc>
                <a:spcPct val="100000"/>
              </a:lnSpc>
            </a:pPr>
            <a:r>
              <a:rPr sz="1800" spc="-55" dirty="0">
                <a:latin typeface="Calibri"/>
                <a:cs typeface="Calibri"/>
              </a:rPr>
              <a:t>Тело  </a:t>
            </a:r>
            <a:r>
              <a:rPr sz="1800" spc="5" dirty="0">
                <a:latin typeface="Calibri"/>
                <a:cs typeface="Calibri"/>
              </a:rPr>
              <a:t>ц</a:t>
            </a:r>
            <a:r>
              <a:rPr sz="1800" spc="10" dirty="0">
                <a:latin typeface="Calibri"/>
                <a:cs typeface="Calibri"/>
              </a:rPr>
              <a:t>и</a:t>
            </a:r>
            <a:r>
              <a:rPr sz="1800" dirty="0">
                <a:latin typeface="Calibri"/>
                <a:cs typeface="Calibri"/>
              </a:rPr>
              <a:t>кла</a:t>
            </a: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800" spc="-15" dirty="0" err="1" smtClean="0">
                <a:latin typeface="Calibri"/>
                <a:cs typeface="Calibri"/>
              </a:rPr>
              <a:t>Модиф</a:t>
            </a:r>
            <a:r>
              <a:rPr sz="1800" spc="-15" dirty="0" smtClean="0">
                <a:latin typeface="Calibri"/>
                <a:cs typeface="Calibri"/>
              </a:rPr>
              <a:t>-</a:t>
            </a:r>
            <a:r>
              <a:rPr lang="uk-UA" sz="1800" spc="-15" dirty="0" smtClean="0">
                <a:latin typeface="Calibri"/>
                <a:cs typeface="Calibri"/>
              </a:rPr>
              <a:t>я</a:t>
            </a:r>
            <a:r>
              <a:rPr sz="1800" spc="-105" dirty="0" smtClean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параметра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375527" y="2472054"/>
            <a:ext cx="76200" cy="573405"/>
          </a:xfrm>
          <a:custGeom>
            <a:avLst/>
            <a:gdLst/>
            <a:ahLst/>
            <a:cxnLst/>
            <a:rect l="l" t="t" r="r" b="b"/>
            <a:pathLst>
              <a:path w="76200" h="573405">
                <a:moveTo>
                  <a:pt x="0" y="495427"/>
                </a:moveTo>
                <a:lnTo>
                  <a:pt x="34289" y="573405"/>
                </a:lnTo>
                <a:lnTo>
                  <a:pt x="69956" y="510286"/>
                </a:lnTo>
                <a:lnTo>
                  <a:pt x="43814" y="510286"/>
                </a:lnTo>
                <a:lnTo>
                  <a:pt x="31114" y="509778"/>
                </a:lnTo>
                <a:lnTo>
                  <a:pt x="31750" y="497014"/>
                </a:lnTo>
                <a:lnTo>
                  <a:pt x="0" y="495427"/>
                </a:lnTo>
                <a:close/>
              </a:path>
              <a:path w="76200" h="573405">
                <a:moveTo>
                  <a:pt x="31750" y="497014"/>
                </a:moveTo>
                <a:lnTo>
                  <a:pt x="31114" y="509778"/>
                </a:lnTo>
                <a:lnTo>
                  <a:pt x="43814" y="510286"/>
                </a:lnTo>
                <a:lnTo>
                  <a:pt x="44444" y="497649"/>
                </a:lnTo>
                <a:lnTo>
                  <a:pt x="31750" y="497014"/>
                </a:lnTo>
                <a:close/>
              </a:path>
              <a:path w="76200" h="573405">
                <a:moveTo>
                  <a:pt x="44444" y="497649"/>
                </a:moveTo>
                <a:lnTo>
                  <a:pt x="43814" y="510286"/>
                </a:lnTo>
                <a:lnTo>
                  <a:pt x="69956" y="510286"/>
                </a:lnTo>
                <a:lnTo>
                  <a:pt x="76200" y="499237"/>
                </a:lnTo>
                <a:lnTo>
                  <a:pt x="44444" y="497649"/>
                </a:lnTo>
                <a:close/>
              </a:path>
              <a:path w="76200" h="573405">
                <a:moveTo>
                  <a:pt x="56514" y="0"/>
                </a:moveTo>
                <a:lnTo>
                  <a:pt x="31750" y="497014"/>
                </a:lnTo>
                <a:lnTo>
                  <a:pt x="44444" y="497649"/>
                </a:lnTo>
                <a:lnTo>
                  <a:pt x="69214" y="635"/>
                </a:lnTo>
                <a:lnTo>
                  <a:pt x="565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71716" y="4028185"/>
            <a:ext cx="76200" cy="314325"/>
          </a:xfrm>
          <a:custGeom>
            <a:avLst/>
            <a:gdLst/>
            <a:ahLst/>
            <a:cxnLst/>
            <a:rect l="l" t="t" r="r" b="b"/>
            <a:pathLst>
              <a:path w="76200" h="314325">
                <a:moveTo>
                  <a:pt x="31750" y="238125"/>
                </a:moveTo>
                <a:lnTo>
                  <a:pt x="0" y="238125"/>
                </a:lnTo>
                <a:lnTo>
                  <a:pt x="38100" y="314325"/>
                </a:lnTo>
                <a:lnTo>
                  <a:pt x="69850" y="250825"/>
                </a:lnTo>
                <a:lnTo>
                  <a:pt x="31750" y="250825"/>
                </a:lnTo>
                <a:lnTo>
                  <a:pt x="31750" y="238125"/>
                </a:lnTo>
                <a:close/>
              </a:path>
              <a:path w="76200" h="314325">
                <a:moveTo>
                  <a:pt x="44450" y="0"/>
                </a:moveTo>
                <a:lnTo>
                  <a:pt x="31750" y="0"/>
                </a:lnTo>
                <a:lnTo>
                  <a:pt x="31750" y="250825"/>
                </a:lnTo>
                <a:lnTo>
                  <a:pt x="44450" y="250825"/>
                </a:lnTo>
                <a:lnTo>
                  <a:pt x="44450" y="0"/>
                </a:lnTo>
                <a:close/>
              </a:path>
              <a:path w="76200" h="314325">
                <a:moveTo>
                  <a:pt x="76200" y="238125"/>
                </a:moveTo>
                <a:lnTo>
                  <a:pt x="44450" y="238125"/>
                </a:lnTo>
                <a:lnTo>
                  <a:pt x="44450" y="250825"/>
                </a:lnTo>
                <a:lnTo>
                  <a:pt x="69850" y="250825"/>
                </a:lnTo>
                <a:lnTo>
                  <a:pt x="76200" y="238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54953" y="4745228"/>
            <a:ext cx="76200" cy="316865"/>
          </a:xfrm>
          <a:custGeom>
            <a:avLst/>
            <a:gdLst/>
            <a:ahLst/>
            <a:cxnLst/>
            <a:rect l="l" t="t" r="r" b="b"/>
            <a:pathLst>
              <a:path w="76200" h="316864">
                <a:moveTo>
                  <a:pt x="0" y="237744"/>
                </a:moveTo>
                <a:lnTo>
                  <a:pt x="32638" y="316357"/>
                </a:lnTo>
                <a:lnTo>
                  <a:pt x="69791" y="253492"/>
                </a:lnTo>
                <a:lnTo>
                  <a:pt x="43434" y="253492"/>
                </a:lnTo>
                <a:lnTo>
                  <a:pt x="30734" y="252603"/>
                </a:lnTo>
                <a:lnTo>
                  <a:pt x="31623" y="239965"/>
                </a:lnTo>
                <a:lnTo>
                  <a:pt x="0" y="237744"/>
                </a:lnTo>
                <a:close/>
              </a:path>
              <a:path w="76200" h="316864">
                <a:moveTo>
                  <a:pt x="31623" y="239965"/>
                </a:moveTo>
                <a:lnTo>
                  <a:pt x="30734" y="252603"/>
                </a:lnTo>
                <a:lnTo>
                  <a:pt x="43434" y="253492"/>
                </a:lnTo>
                <a:lnTo>
                  <a:pt x="44323" y="240857"/>
                </a:lnTo>
                <a:lnTo>
                  <a:pt x="31623" y="239965"/>
                </a:lnTo>
                <a:close/>
              </a:path>
              <a:path w="76200" h="316864">
                <a:moveTo>
                  <a:pt x="44323" y="240857"/>
                </a:moveTo>
                <a:lnTo>
                  <a:pt x="43434" y="253492"/>
                </a:lnTo>
                <a:lnTo>
                  <a:pt x="69791" y="253492"/>
                </a:lnTo>
                <a:lnTo>
                  <a:pt x="75946" y="243078"/>
                </a:lnTo>
                <a:lnTo>
                  <a:pt x="44323" y="240857"/>
                </a:lnTo>
                <a:close/>
              </a:path>
              <a:path w="76200" h="316864">
                <a:moveTo>
                  <a:pt x="48513" y="0"/>
                </a:moveTo>
                <a:lnTo>
                  <a:pt x="31623" y="239965"/>
                </a:lnTo>
                <a:lnTo>
                  <a:pt x="44323" y="240857"/>
                </a:lnTo>
                <a:lnTo>
                  <a:pt x="61213" y="889"/>
                </a:lnTo>
                <a:lnTo>
                  <a:pt x="485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96941" y="2686685"/>
            <a:ext cx="1387475" cy="2873375"/>
          </a:xfrm>
          <a:custGeom>
            <a:avLst/>
            <a:gdLst/>
            <a:ahLst/>
            <a:cxnLst/>
            <a:rect l="l" t="t" r="r" b="b"/>
            <a:pathLst>
              <a:path w="1387475" h="2873375">
                <a:moveTo>
                  <a:pt x="1317157" y="34932"/>
                </a:moveTo>
                <a:lnTo>
                  <a:pt x="0" y="43052"/>
                </a:lnTo>
                <a:lnTo>
                  <a:pt x="0" y="2873375"/>
                </a:lnTo>
                <a:lnTo>
                  <a:pt x="234950" y="2873375"/>
                </a:lnTo>
                <a:lnTo>
                  <a:pt x="234950" y="2867025"/>
                </a:lnTo>
                <a:lnTo>
                  <a:pt x="12700" y="2867025"/>
                </a:lnTo>
                <a:lnTo>
                  <a:pt x="6350" y="2860675"/>
                </a:lnTo>
                <a:lnTo>
                  <a:pt x="12700" y="2860675"/>
                </a:lnTo>
                <a:lnTo>
                  <a:pt x="12700" y="55625"/>
                </a:lnTo>
                <a:lnTo>
                  <a:pt x="6477" y="55625"/>
                </a:lnTo>
                <a:lnTo>
                  <a:pt x="12700" y="49275"/>
                </a:lnTo>
                <a:lnTo>
                  <a:pt x="1047579" y="49275"/>
                </a:lnTo>
                <a:lnTo>
                  <a:pt x="1327860" y="47566"/>
                </a:lnTo>
                <a:lnTo>
                  <a:pt x="1317157" y="34932"/>
                </a:lnTo>
                <a:close/>
              </a:path>
              <a:path w="1387475" h="2873375">
                <a:moveTo>
                  <a:pt x="12700" y="2860675"/>
                </a:moveTo>
                <a:lnTo>
                  <a:pt x="6350" y="2860675"/>
                </a:lnTo>
                <a:lnTo>
                  <a:pt x="12700" y="2867025"/>
                </a:lnTo>
                <a:lnTo>
                  <a:pt x="12700" y="2860675"/>
                </a:lnTo>
                <a:close/>
              </a:path>
              <a:path w="1387475" h="2873375">
                <a:moveTo>
                  <a:pt x="234950" y="2860675"/>
                </a:moveTo>
                <a:lnTo>
                  <a:pt x="12700" y="2860675"/>
                </a:lnTo>
                <a:lnTo>
                  <a:pt x="12700" y="2867025"/>
                </a:lnTo>
                <a:lnTo>
                  <a:pt x="234950" y="2867025"/>
                </a:lnTo>
                <a:lnTo>
                  <a:pt x="234950" y="2860675"/>
                </a:lnTo>
                <a:close/>
              </a:path>
              <a:path w="1387475" h="2873375">
                <a:moveTo>
                  <a:pt x="1372585" y="34798"/>
                </a:moveTo>
                <a:lnTo>
                  <a:pt x="1338961" y="34798"/>
                </a:lnTo>
                <a:lnTo>
                  <a:pt x="1339088" y="47498"/>
                </a:lnTo>
                <a:lnTo>
                  <a:pt x="1327860" y="47566"/>
                </a:lnTo>
                <a:lnTo>
                  <a:pt x="1353947" y="78359"/>
                </a:lnTo>
                <a:lnTo>
                  <a:pt x="1372585" y="34798"/>
                </a:lnTo>
                <a:close/>
              </a:path>
              <a:path w="1387475" h="2873375">
                <a:moveTo>
                  <a:pt x="12700" y="49275"/>
                </a:moveTo>
                <a:lnTo>
                  <a:pt x="6477" y="55625"/>
                </a:lnTo>
                <a:lnTo>
                  <a:pt x="12700" y="55588"/>
                </a:lnTo>
                <a:lnTo>
                  <a:pt x="12700" y="49275"/>
                </a:lnTo>
                <a:close/>
              </a:path>
              <a:path w="1387475" h="2873375">
                <a:moveTo>
                  <a:pt x="12700" y="55588"/>
                </a:moveTo>
                <a:lnTo>
                  <a:pt x="6477" y="55625"/>
                </a:lnTo>
                <a:lnTo>
                  <a:pt x="12700" y="55625"/>
                </a:lnTo>
                <a:close/>
              </a:path>
              <a:path w="1387475" h="2873375">
                <a:moveTo>
                  <a:pt x="1047579" y="49275"/>
                </a:moveTo>
                <a:lnTo>
                  <a:pt x="12700" y="49275"/>
                </a:lnTo>
                <a:lnTo>
                  <a:pt x="12700" y="55588"/>
                </a:lnTo>
                <a:lnTo>
                  <a:pt x="1047579" y="49275"/>
                </a:lnTo>
                <a:close/>
              </a:path>
              <a:path w="1387475" h="2873375">
                <a:moveTo>
                  <a:pt x="1338961" y="34798"/>
                </a:moveTo>
                <a:lnTo>
                  <a:pt x="1317157" y="34932"/>
                </a:lnTo>
                <a:lnTo>
                  <a:pt x="1327860" y="47566"/>
                </a:lnTo>
                <a:lnTo>
                  <a:pt x="1339088" y="47498"/>
                </a:lnTo>
                <a:lnTo>
                  <a:pt x="1338961" y="34798"/>
                </a:lnTo>
                <a:close/>
              </a:path>
              <a:path w="1387475" h="2873375">
                <a:moveTo>
                  <a:pt x="1387475" y="0"/>
                </a:moveTo>
                <a:lnTo>
                  <a:pt x="1304671" y="20192"/>
                </a:lnTo>
                <a:lnTo>
                  <a:pt x="1317157" y="34932"/>
                </a:lnTo>
                <a:lnTo>
                  <a:pt x="1372585" y="34798"/>
                </a:lnTo>
                <a:lnTo>
                  <a:pt x="1387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99922" y="772921"/>
            <a:ext cx="3565525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Структура оператора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цикла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240"/>
              </a:lnSpc>
            </a:pPr>
            <a:r>
              <a:rPr dirty="0"/>
              <a:t>91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5614" y="279908"/>
            <a:ext cx="2115820" cy="648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0" spc="5" dirty="0">
                <a:latin typeface="Calibri"/>
                <a:cs typeface="Calibri"/>
              </a:rPr>
              <a:t>Пример</a:t>
            </a:r>
            <a:r>
              <a:rPr sz="4000" b="0" spc="-160" dirty="0">
                <a:latin typeface="Calibri"/>
                <a:cs typeface="Calibri"/>
              </a:rPr>
              <a:t> </a:t>
            </a:r>
            <a:r>
              <a:rPr sz="4000" b="0" spc="5" dirty="0">
                <a:latin typeface="Calibri"/>
                <a:cs typeface="Calibri"/>
              </a:rPr>
              <a:t>1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84925" y="1101471"/>
            <a:ext cx="916304" cy="1030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84925" y="1101471"/>
            <a:ext cx="916305" cy="1030605"/>
          </a:xfrm>
          <a:custGeom>
            <a:avLst/>
            <a:gdLst/>
            <a:ahLst/>
            <a:cxnLst/>
            <a:rect l="l" t="t" r="r" b="b"/>
            <a:pathLst>
              <a:path w="916304" h="1030605">
                <a:moveTo>
                  <a:pt x="916304" y="0"/>
                </a:moveTo>
                <a:lnTo>
                  <a:pt x="0" y="0"/>
                </a:lnTo>
                <a:lnTo>
                  <a:pt x="916304" y="1030604"/>
                </a:lnTo>
                <a:lnTo>
                  <a:pt x="916304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42125" y="646176"/>
            <a:ext cx="9144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42125" y="646176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457200"/>
                </a:moveTo>
                <a:lnTo>
                  <a:pt x="2360" y="410437"/>
                </a:lnTo>
                <a:lnTo>
                  <a:pt x="9289" y="365029"/>
                </a:lnTo>
                <a:lnTo>
                  <a:pt x="20557" y="321206"/>
                </a:lnTo>
                <a:lnTo>
                  <a:pt x="35933" y="279195"/>
                </a:lnTo>
                <a:lnTo>
                  <a:pt x="55187" y="239227"/>
                </a:lnTo>
                <a:lnTo>
                  <a:pt x="78090" y="201531"/>
                </a:lnTo>
                <a:lnTo>
                  <a:pt x="104411" y="166337"/>
                </a:lnTo>
                <a:lnTo>
                  <a:pt x="133921" y="133873"/>
                </a:lnTo>
                <a:lnTo>
                  <a:pt x="166390" y="104370"/>
                </a:lnTo>
                <a:lnTo>
                  <a:pt x="201587" y="78056"/>
                </a:lnTo>
                <a:lnTo>
                  <a:pt x="239283" y="55161"/>
                </a:lnTo>
                <a:lnTo>
                  <a:pt x="279249" y="35915"/>
                </a:lnTo>
                <a:lnTo>
                  <a:pt x="321253" y="20546"/>
                </a:lnTo>
                <a:lnTo>
                  <a:pt x="365066" y="9284"/>
                </a:lnTo>
                <a:lnTo>
                  <a:pt x="410458" y="2359"/>
                </a:lnTo>
                <a:lnTo>
                  <a:pt x="457200" y="0"/>
                </a:lnTo>
                <a:lnTo>
                  <a:pt x="503941" y="2359"/>
                </a:lnTo>
                <a:lnTo>
                  <a:pt x="549333" y="9284"/>
                </a:lnTo>
                <a:lnTo>
                  <a:pt x="593146" y="20546"/>
                </a:lnTo>
                <a:lnTo>
                  <a:pt x="635150" y="35915"/>
                </a:lnTo>
                <a:lnTo>
                  <a:pt x="675116" y="55161"/>
                </a:lnTo>
                <a:lnTo>
                  <a:pt x="712812" y="78056"/>
                </a:lnTo>
                <a:lnTo>
                  <a:pt x="748009" y="104370"/>
                </a:lnTo>
                <a:lnTo>
                  <a:pt x="780478" y="133873"/>
                </a:lnTo>
                <a:lnTo>
                  <a:pt x="809988" y="166337"/>
                </a:lnTo>
                <a:lnTo>
                  <a:pt x="836309" y="201531"/>
                </a:lnTo>
                <a:lnTo>
                  <a:pt x="859212" y="239227"/>
                </a:lnTo>
                <a:lnTo>
                  <a:pt x="878466" y="279195"/>
                </a:lnTo>
                <a:lnTo>
                  <a:pt x="893842" y="321206"/>
                </a:lnTo>
                <a:lnTo>
                  <a:pt x="905110" y="365029"/>
                </a:lnTo>
                <a:lnTo>
                  <a:pt x="912039" y="410437"/>
                </a:lnTo>
                <a:lnTo>
                  <a:pt x="914400" y="457200"/>
                </a:lnTo>
                <a:lnTo>
                  <a:pt x="912039" y="503941"/>
                </a:lnTo>
                <a:lnTo>
                  <a:pt x="905110" y="549333"/>
                </a:lnTo>
                <a:lnTo>
                  <a:pt x="893842" y="593146"/>
                </a:lnTo>
                <a:lnTo>
                  <a:pt x="878466" y="635150"/>
                </a:lnTo>
                <a:lnTo>
                  <a:pt x="859212" y="675116"/>
                </a:lnTo>
                <a:lnTo>
                  <a:pt x="836309" y="712812"/>
                </a:lnTo>
                <a:lnTo>
                  <a:pt x="809988" y="748009"/>
                </a:lnTo>
                <a:lnTo>
                  <a:pt x="780478" y="780478"/>
                </a:lnTo>
                <a:lnTo>
                  <a:pt x="748009" y="809988"/>
                </a:lnTo>
                <a:lnTo>
                  <a:pt x="712812" y="836309"/>
                </a:lnTo>
                <a:lnTo>
                  <a:pt x="675116" y="859212"/>
                </a:lnTo>
                <a:lnTo>
                  <a:pt x="635150" y="878466"/>
                </a:lnTo>
                <a:lnTo>
                  <a:pt x="593146" y="893842"/>
                </a:lnTo>
                <a:lnTo>
                  <a:pt x="549333" y="905110"/>
                </a:lnTo>
                <a:lnTo>
                  <a:pt x="503941" y="912039"/>
                </a:lnTo>
                <a:lnTo>
                  <a:pt x="457200" y="914400"/>
                </a:lnTo>
                <a:lnTo>
                  <a:pt x="410458" y="912039"/>
                </a:lnTo>
                <a:lnTo>
                  <a:pt x="365066" y="905110"/>
                </a:lnTo>
                <a:lnTo>
                  <a:pt x="321253" y="893842"/>
                </a:lnTo>
                <a:lnTo>
                  <a:pt x="279249" y="878466"/>
                </a:lnTo>
                <a:lnTo>
                  <a:pt x="239283" y="859212"/>
                </a:lnTo>
                <a:lnTo>
                  <a:pt x="201587" y="836309"/>
                </a:lnTo>
                <a:lnTo>
                  <a:pt x="166390" y="809988"/>
                </a:lnTo>
                <a:lnTo>
                  <a:pt x="133921" y="780478"/>
                </a:lnTo>
                <a:lnTo>
                  <a:pt x="104411" y="748009"/>
                </a:lnTo>
                <a:lnTo>
                  <a:pt x="78090" y="712812"/>
                </a:lnTo>
                <a:lnTo>
                  <a:pt x="55187" y="675116"/>
                </a:lnTo>
                <a:lnTo>
                  <a:pt x="35933" y="635150"/>
                </a:lnTo>
                <a:lnTo>
                  <a:pt x="20557" y="593146"/>
                </a:lnTo>
                <a:lnTo>
                  <a:pt x="9289" y="549333"/>
                </a:lnTo>
                <a:lnTo>
                  <a:pt x="2360" y="503941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61859" y="188976"/>
            <a:ext cx="76200" cy="2057400"/>
          </a:xfrm>
          <a:custGeom>
            <a:avLst/>
            <a:gdLst/>
            <a:ahLst/>
            <a:cxnLst/>
            <a:rect l="l" t="t" r="r" b="b"/>
            <a:pathLst>
              <a:path w="76200" h="2057400">
                <a:moveTo>
                  <a:pt x="31745" y="76125"/>
                </a:moveTo>
                <a:lnTo>
                  <a:pt x="31115" y="2057273"/>
                </a:lnTo>
                <a:lnTo>
                  <a:pt x="43815" y="2057400"/>
                </a:lnTo>
                <a:lnTo>
                  <a:pt x="44445" y="76147"/>
                </a:lnTo>
                <a:lnTo>
                  <a:pt x="31745" y="76125"/>
                </a:lnTo>
                <a:close/>
              </a:path>
              <a:path w="76200" h="2057400">
                <a:moveTo>
                  <a:pt x="69786" y="63373"/>
                </a:moveTo>
                <a:lnTo>
                  <a:pt x="31750" y="63373"/>
                </a:lnTo>
                <a:lnTo>
                  <a:pt x="44450" y="63500"/>
                </a:lnTo>
                <a:lnTo>
                  <a:pt x="44445" y="76147"/>
                </a:lnTo>
                <a:lnTo>
                  <a:pt x="76200" y="76200"/>
                </a:lnTo>
                <a:lnTo>
                  <a:pt x="69786" y="63373"/>
                </a:lnTo>
                <a:close/>
              </a:path>
              <a:path w="76200" h="2057400">
                <a:moveTo>
                  <a:pt x="31750" y="63373"/>
                </a:moveTo>
                <a:lnTo>
                  <a:pt x="31745" y="76125"/>
                </a:lnTo>
                <a:lnTo>
                  <a:pt x="44445" y="76147"/>
                </a:lnTo>
                <a:lnTo>
                  <a:pt x="44450" y="63500"/>
                </a:lnTo>
                <a:lnTo>
                  <a:pt x="31750" y="63373"/>
                </a:lnTo>
                <a:close/>
              </a:path>
              <a:path w="76200" h="2057400">
                <a:moveTo>
                  <a:pt x="38100" y="0"/>
                </a:moveTo>
                <a:lnTo>
                  <a:pt x="0" y="76073"/>
                </a:lnTo>
                <a:lnTo>
                  <a:pt x="31745" y="76125"/>
                </a:lnTo>
                <a:lnTo>
                  <a:pt x="31750" y="63373"/>
                </a:lnTo>
                <a:lnTo>
                  <a:pt x="69786" y="63373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3625" y="1903476"/>
            <a:ext cx="571500" cy="3429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95"/>
              </a:spcBef>
            </a:pPr>
            <a:r>
              <a:rPr sz="1200" spc="-5" dirty="0">
                <a:latin typeface="Calibri"/>
                <a:cs typeface="Calibri"/>
              </a:rPr>
              <a:t>-2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84925" y="1101471"/>
            <a:ext cx="916304" cy="1030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84925" y="1101471"/>
            <a:ext cx="916305" cy="1030605"/>
          </a:xfrm>
          <a:custGeom>
            <a:avLst/>
            <a:gdLst/>
            <a:ahLst/>
            <a:cxnLst/>
            <a:rect l="l" t="t" r="r" b="b"/>
            <a:pathLst>
              <a:path w="916304" h="1030605">
                <a:moveTo>
                  <a:pt x="916304" y="0"/>
                </a:moveTo>
                <a:lnTo>
                  <a:pt x="0" y="0"/>
                </a:lnTo>
                <a:lnTo>
                  <a:pt x="916304" y="1030604"/>
                </a:lnTo>
                <a:lnTo>
                  <a:pt x="916304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42125" y="646176"/>
            <a:ext cx="9144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42125" y="646176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457200"/>
                </a:moveTo>
                <a:lnTo>
                  <a:pt x="2360" y="410437"/>
                </a:lnTo>
                <a:lnTo>
                  <a:pt x="9289" y="365029"/>
                </a:lnTo>
                <a:lnTo>
                  <a:pt x="20557" y="321206"/>
                </a:lnTo>
                <a:lnTo>
                  <a:pt x="35933" y="279195"/>
                </a:lnTo>
                <a:lnTo>
                  <a:pt x="55187" y="239227"/>
                </a:lnTo>
                <a:lnTo>
                  <a:pt x="78090" y="201531"/>
                </a:lnTo>
                <a:lnTo>
                  <a:pt x="104411" y="166337"/>
                </a:lnTo>
                <a:lnTo>
                  <a:pt x="133921" y="133873"/>
                </a:lnTo>
                <a:lnTo>
                  <a:pt x="166390" y="104370"/>
                </a:lnTo>
                <a:lnTo>
                  <a:pt x="201587" y="78056"/>
                </a:lnTo>
                <a:lnTo>
                  <a:pt x="239283" y="55161"/>
                </a:lnTo>
                <a:lnTo>
                  <a:pt x="279249" y="35915"/>
                </a:lnTo>
                <a:lnTo>
                  <a:pt x="321253" y="20546"/>
                </a:lnTo>
                <a:lnTo>
                  <a:pt x="365066" y="9284"/>
                </a:lnTo>
                <a:lnTo>
                  <a:pt x="410458" y="2359"/>
                </a:lnTo>
                <a:lnTo>
                  <a:pt x="457200" y="0"/>
                </a:lnTo>
                <a:lnTo>
                  <a:pt x="503941" y="2359"/>
                </a:lnTo>
                <a:lnTo>
                  <a:pt x="549333" y="9284"/>
                </a:lnTo>
                <a:lnTo>
                  <a:pt x="593146" y="20546"/>
                </a:lnTo>
                <a:lnTo>
                  <a:pt x="635150" y="35915"/>
                </a:lnTo>
                <a:lnTo>
                  <a:pt x="675116" y="55161"/>
                </a:lnTo>
                <a:lnTo>
                  <a:pt x="712812" y="78056"/>
                </a:lnTo>
                <a:lnTo>
                  <a:pt x="748009" y="104370"/>
                </a:lnTo>
                <a:lnTo>
                  <a:pt x="780478" y="133873"/>
                </a:lnTo>
                <a:lnTo>
                  <a:pt x="809988" y="166337"/>
                </a:lnTo>
                <a:lnTo>
                  <a:pt x="836309" y="201531"/>
                </a:lnTo>
                <a:lnTo>
                  <a:pt x="859212" y="239227"/>
                </a:lnTo>
                <a:lnTo>
                  <a:pt x="878466" y="279195"/>
                </a:lnTo>
                <a:lnTo>
                  <a:pt x="893842" y="321206"/>
                </a:lnTo>
                <a:lnTo>
                  <a:pt x="905110" y="365029"/>
                </a:lnTo>
                <a:lnTo>
                  <a:pt x="912039" y="410437"/>
                </a:lnTo>
                <a:lnTo>
                  <a:pt x="914400" y="457200"/>
                </a:lnTo>
                <a:lnTo>
                  <a:pt x="912039" y="503941"/>
                </a:lnTo>
                <a:lnTo>
                  <a:pt x="905110" y="549333"/>
                </a:lnTo>
                <a:lnTo>
                  <a:pt x="893842" y="593146"/>
                </a:lnTo>
                <a:lnTo>
                  <a:pt x="878466" y="635150"/>
                </a:lnTo>
                <a:lnTo>
                  <a:pt x="859212" y="675116"/>
                </a:lnTo>
                <a:lnTo>
                  <a:pt x="836309" y="712812"/>
                </a:lnTo>
                <a:lnTo>
                  <a:pt x="809988" y="748009"/>
                </a:lnTo>
                <a:lnTo>
                  <a:pt x="780478" y="780478"/>
                </a:lnTo>
                <a:lnTo>
                  <a:pt x="748009" y="809988"/>
                </a:lnTo>
                <a:lnTo>
                  <a:pt x="712812" y="836309"/>
                </a:lnTo>
                <a:lnTo>
                  <a:pt x="675116" y="859212"/>
                </a:lnTo>
                <a:lnTo>
                  <a:pt x="635150" y="878466"/>
                </a:lnTo>
                <a:lnTo>
                  <a:pt x="593146" y="893842"/>
                </a:lnTo>
                <a:lnTo>
                  <a:pt x="549333" y="905110"/>
                </a:lnTo>
                <a:lnTo>
                  <a:pt x="503941" y="912039"/>
                </a:lnTo>
                <a:lnTo>
                  <a:pt x="457200" y="914400"/>
                </a:lnTo>
                <a:lnTo>
                  <a:pt x="410458" y="912039"/>
                </a:lnTo>
                <a:lnTo>
                  <a:pt x="365066" y="905110"/>
                </a:lnTo>
                <a:lnTo>
                  <a:pt x="321253" y="893842"/>
                </a:lnTo>
                <a:lnTo>
                  <a:pt x="279249" y="878466"/>
                </a:lnTo>
                <a:lnTo>
                  <a:pt x="239283" y="859212"/>
                </a:lnTo>
                <a:lnTo>
                  <a:pt x="201587" y="836309"/>
                </a:lnTo>
                <a:lnTo>
                  <a:pt x="166390" y="809988"/>
                </a:lnTo>
                <a:lnTo>
                  <a:pt x="133921" y="780478"/>
                </a:lnTo>
                <a:lnTo>
                  <a:pt x="104411" y="748009"/>
                </a:lnTo>
                <a:lnTo>
                  <a:pt x="78090" y="712812"/>
                </a:lnTo>
                <a:lnTo>
                  <a:pt x="55187" y="675116"/>
                </a:lnTo>
                <a:lnTo>
                  <a:pt x="35933" y="635150"/>
                </a:lnTo>
                <a:lnTo>
                  <a:pt x="20557" y="593146"/>
                </a:lnTo>
                <a:lnTo>
                  <a:pt x="9289" y="549333"/>
                </a:lnTo>
                <a:lnTo>
                  <a:pt x="2360" y="503941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61859" y="188976"/>
            <a:ext cx="76200" cy="2171700"/>
          </a:xfrm>
          <a:custGeom>
            <a:avLst/>
            <a:gdLst/>
            <a:ahLst/>
            <a:cxnLst/>
            <a:rect l="l" t="t" r="r" b="b"/>
            <a:pathLst>
              <a:path w="76200" h="2171700">
                <a:moveTo>
                  <a:pt x="31746" y="76125"/>
                </a:moveTo>
                <a:lnTo>
                  <a:pt x="31115" y="2171573"/>
                </a:lnTo>
                <a:lnTo>
                  <a:pt x="43815" y="2171700"/>
                </a:lnTo>
                <a:lnTo>
                  <a:pt x="44446" y="76147"/>
                </a:lnTo>
                <a:lnTo>
                  <a:pt x="31746" y="76125"/>
                </a:lnTo>
                <a:close/>
              </a:path>
              <a:path w="76200" h="2171700">
                <a:moveTo>
                  <a:pt x="69850" y="63500"/>
                </a:moveTo>
                <a:lnTo>
                  <a:pt x="44450" y="63500"/>
                </a:lnTo>
                <a:lnTo>
                  <a:pt x="44446" y="76147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  <a:path w="76200" h="2171700">
                <a:moveTo>
                  <a:pt x="44450" y="63500"/>
                </a:moveTo>
                <a:lnTo>
                  <a:pt x="31750" y="63500"/>
                </a:lnTo>
                <a:lnTo>
                  <a:pt x="31746" y="76125"/>
                </a:lnTo>
                <a:lnTo>
                  <a:pt x="44446" y="76147"/>
                </a:lnTo>
                <a:lnTo>
                  <a:pt x="44450" y="63500"/>
                </a:lnTo>
                <a:close/>
              </a:path>
              <a:path w="76200" h="2171700">
                <a:moveTo>
                  <a:pt x="38100" y="0"/>
                </a:moveTo>
                <a:lnTo>
                  <a:pt x="0" y="76073"/>
                </a:lnTo>
                <a:lnTo>
                  <a:pt x="31746" y="76125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23378" y="1256665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413625" y="1903476"/>
            <a:ext cx="571500" cy="342900"/>
          </a:xfrm>
          <a:custGeom>
            <a:avLst/>
            <a:gdLst/>
            <a:ahLst/>
            <a:cxnLst/>
            <a:rect l="l" t="t" r="r" b="b"/>
            <a:pathLst>
              <a:path w="571500" h="342900">
                <a:moveTo>
                  <a:pt x="0" y="342900"/>
                </a:moveTo>
                <a:lnTo>
                  <a:pt x="571500" y="342900"/>
                </a:lnTo>
                <a:lnTo>
                  <a:pt x="5715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94778" y="1940940"/>
            <a:ext cx="1485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-</a:t>
            </a:r>
            <a:r>
              <a:rPr sz="1200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51523" y="1254886"/>
            <a:ext cx="1485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-</a:t>
            </a:r>
            <a:r>
              <a:rPr sz="1200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213725" y="1217675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342900"/>
                </a:moveTo>
                <a:lnTo>
                  <a:pt x="342900" y="342900"/>
                </a:lnTo>
                <a:lnTo>
                  <a:pt x="3429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56625" y="1217675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342900">
                <a:moveTo>
                  <a:pt x="0" y="342900"/>
                </a:moveTo>
                <a:lnTo>
                  <a:pt x="457200" y="342900"/>
                </a:lnTo>
                <a:lnTo>
                  <a:pt x="4572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295258" y="1254886"/>
            <a:ext cx="43434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200" dirty="0">
                <a:latin typeface="Calibri"/>
                <a:cs typeface="Calibri"/>
              </a:rPr>
              <a:t>2	x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27825" y="188976"/>
            <a:ext cx="457200" cy="3429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195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Calibri"/>
                <a:cs typeface="Calibri"/>
              </a:rPr>
              <a:t>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384925" y="989075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85025" y="213207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56325" y="1065149"/>
            <a:ext cx="2628900" cy="76200"/>
          </a:xfrm>
          <a:custGeom>
            <a:avLst/>
            <a:gdLst/>
            <a:ahLst/>
            <a:cxnLst/>
            <a:rect l="l" t="t" r="r" b="b"/>
            <a:pathLst>
              <a:path w="2628900" h="76200">
                <a:moveTo>
                  <a:pt x="2552700" y="0"/>
                </a:moveTo>
                <a:lnTo>
                  <a:pt x="2552700" y="76200"/>
                </a:lnTo>
                <a:lnTo>
                  <a:pt x="2616200" y="44450"/>
                </a:lnTo>
                <a:lnTo>
                  <a:pt x="2565400" y="44450"/>
                </a:lnTo>
                <a:lnTo>
                  <a:pt x="2565400" y="31750"/>
                </a:lnTo>
                <a:lnTo>
                  <a:pt x="2616200" y="31750"/>
                </a:lnTo>
                <a:lnTo>
                  <a:pt x="2552700" y="0"/>
                </a:lnTo>
                <a:close/>
              </a:path>
              <a:path w="2628900" h="76200">
                <a:moveTo>
                  <a:pt x="25527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552700" y="44450"/>
                </a:lnTo>
                <a:lnTo>
                  <a:pt x="2552700" y="31750"/>
                </a:lnTo>
                <a:close/>
              </a:path>
              <a:path w="2628900" h="76200">
                <a:moveTo>
                  <a:pt x="2616200" y="31750"/>
                </a:moveTo>
                <a:lnTo>
                  <a:pt x="2565400" y="31750"/>
                </a:lnTo>
                <a:lnTo>
                  <a:pt x="2565400" y="44450"/>
                </a:lnTo>
                <a:lnTo>
                  <a:pt x="2616200" y="44450"/>
                </a:lnTo>
                <a:lnTo>
                  <a:pt x="2628900" y="38100"/>
                </a:lnTo>
                <a:lnTo>
                  <a:pt x="26162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28025" y="989075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56525" y="989075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8739" y="993013"/>
            <a:ext cx="3027045" cy="847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using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System;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namespace</a:t>
            </a:r>
            <a:r>
              <a:rPr sz="1800" spc="-10" dirty="0">
                <a:latin typeface="Calibri"/>
                <a:cs typeface="Calibri"/>
              </a:rPr>
              <a:t> ConsoleApplication1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237490" algn="l"/>
              </a:tabLst>
            </a:pPr>
            <a:r>
              <a:rPr sz="1800" dirty="0">
                <a:latin typeface="Calibri"/>
                <a:cs typeface="Calibri"/>
              </a:rPr>
              <a:t>{	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Class1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240"/>
              </a:lnSpc>
            </a:pPr>
            <a:r>
              <a:rPr dirty="0"/>
              <a:t>92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86004" y="1816608"/>
            <a:ext cx="5153660" cy="1122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0665" algn="l"/>
              </a:tabLst>
            </a:pPr>
            <a:r>
              <a:rPr sz="1800" dirty="0">
                <a:latin typeface="Calibri"/>
                <a:cs typeface="Calibri"/>
              </a:rPr>
              <a:t>{	</a:t>
            </a:r>
            <a:r>
              <a:rPr sz="1800" spc="-20" dirty="0">
                <a:latin typeface="Calibri"/>
                <a:cs typeface="Calibri"/>
              </a:rPr>
              <a:t>static </a:t>
            </a:r>
            <a:r>
              <a:rPr sz="1800" spc="-10" dirty="0">
                <a:latin typeface="Calibri"/>
                <a:cs typeface="Calibri"/>
              </a:rPr>
              <a:t>void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Main()</a:t>
            </a:r>
            <a:endParaRPr sz="180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43053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Console.WriteLine( </a:t>
            </a:r>
            <a:r>
              <a:rPr sz="1800" spc="-10" dirty="0">
                <a:latin typeface="Calibri"/>
                <a:cs typeface="Calibri"/>
              </a:rPr>
              <a:t>"Введите координату x"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  <a:p>
            <a:pPr marL="43053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double </a:t>
            </a:r>
            <a:r>
              <a:rPr sz="1800" dirty="0">
                <a:latin typeface="Calibri"/>
                <a:cs typeface="Calibri"/>
              </a:rPr>
              <a:t>x = </a:t>
            </a:r>
            <a:r>
              <a:rPr sz="1800" spc="-15" dirty="0">
                <a:latin typeface="Calibri"/>
                <a:cs typeface="Calibri"/>
              </a:rPr>
              <a:t>Convert.ToDouble(Console.ReadLine()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8739" y="3188842"/>
            <a:ext cx="6373495" cy="3042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754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Console.WriteLine( </a:t>
            </a:r>
            <a:r>
              <a:rPr sz="1800" spc="-10" dirty="0">
                <a:latin typeface="Calibri"/>
                <a:cs typeface="Calibri"/>
              </a:rPr>
              <a:t>"Введите координату </a:t>
            </a:r>
            <a:r>
              <a:rPr sz="1800" dirty="0">
                <a:latin typeface="Calibri"/>
                <a:cs typeface="Calibri"/>
              </a:rPr>
              <a:t>у"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  <a:p>
            <a:pPr marL="6375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double </a:t>
            </a:r>
            <a:r>
              <a:rPr sz="1800" dirty="0">
                <a:latin typeface="Calibri"/>
                <a:cs typeface="Calibri"/>
              </a:rPr>
              <a:t>y = </a:t>
            </a:r>
            <a:r>
              <a:rPr sz="1800" spc="-10" dirty="0">
                <a:latin typeface="Calibri"/>
                <a:cs typeface="Calibri"/>
              </a:rPr>
              <a:t>double.Parse(Console.ReadLine()</a:t>
            </a:r>
            <a:r>
              <a:rPr sz="1800" spc="1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63754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if  </a:t>
            </a:r>
            <a:r>
              <a:rPr sz="1800" dirty="0">
                <a:latin typeface="Calibri"/>
                <a:cs typeface="Calibri"/>
              </a:rPr>
              <a:t>( x * x + y * y </a:t>
            </a:r>
            <a:r>
              <a:rPr sz="1800" spc="-5" dirty="0">
                <a:latin typeface="Calibri"/>
                <a:cs typeface="Calibri"/>
              </a:rPr>
              <a:t>&lt;=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||</a:t>
            </a:r>
            <a:endParaRPr sz="1800">
              <a:latin typeface="Calibri"/>
              <a:cs typeface="Calibri"/>
            </a:endParaRPr>
          </a:p>
          <a:p>
            <a:pPr marL="138493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x </a:t>
            </a:r>
            <a:r>
              <a:rPr sz="1800" spc="-5" dirty="0">
                <a:latin typeface="Calibri"/>
                <a:cs typeface="Calibri"/>
              </a:rPr>
              <a:t>&lt;= </a:t>
            </a:r>
            <a:r>
              <a:rPr sz="1800" dirty="0">
                <a:latin typeface="Calibri"/>
                <a:cs typeface="Calibri"/>
              </a:rPr>
              <a:t>0 </a:t>
            </a:r>
            <a:r>
              <a:rPr sz="1800" spc="-5" dirty="0">
                <a:latin typeface="Calibri"/>
                <a:cs typeface="Calibri"/>
              </a:rPr>
              <a:t>&amp;&amp; 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spc="-5" dirty="0">
                <a:latin typeface="Calibri"/>
                <a:cs typeface="Calibri"/>
              </a:rPr>
              <a:t>&lt;= </a:t>
            </a:r>
            <a:r>
              <a:rPr sz="1800" dirty="0">
                <a:latin typeface="Calibri"/>
                <a:cs typeface="Calibri"/>
              </a:rPr>
              <a:t>0 </a:t>
            </a:r>
            <a:r>
              <a:rPr sz="1800" spc="-5" dirty="0">
                <a:latin typeface="Calibri"/>
                <a:cs typeface="Calibri"/>
              </a:rPr>
              <a:t>&amp;&amp; </a:t>
            </a:r>
            <a:r>
              <a:rPr sz="1800" dirty="0">
                <a:latin typeface="Calibri"/>
                <a:cs typeface="Calibri"/>
              </a:rPr>
              <a:t>y &gt;= - x – 2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132969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Console.WriteLine( </a:t>
            </a:r>
            <a:r>
              <a:rPr sz="1800" dirty="0">
                <a:latin typeface="Calibri"/>
                <a:cs typeface="Calibri"/>
              </a:rPr>
              <a:t>" </a:t>
            </a:r>
            <a:r>
              <a:rPr sz="1800" spc="-40" dirty="0">
                <a:latin typeface="Calibri"/>
                <a:cs typeface="Calibri"/>
              </a:rPr>
              <a:t>Точка </a:t>
            </a:r>
            <a:r>
              <a:rPr sz="1800" dirty="0">
                <a:latin typeface="Calibri"/>
                <a:cs typeface="Calibri"/>
              </a:rPr>
              <a:t>попадает в </a:t>
            </a:r>
            <a:r>
              <a:rPr sz="1800" spc="-5" dirty="0">
                <a:latin typeface="Calibri"/>
                <a:cs typeface="Calibri"/>
              </a:rPr>
              <a:t>область </a:t>
            </a:r>
            <a:r>
              <a:rPr sz="1800" dirty="0">
                <a:latin typeface="Calibri"/>
                <a:cs typeface="Calibri"/>
              </a:rPr>
              <a:t>"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  <a:p>
            <a:pPr marL="98488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else</a:t>
            </a:r>
            <a:endParaRPr sz="1800">
              <a:latin typeface="Calibri"/>
              <a:cs typeface="Calibri"/>
            </a:endParaRPr>
          </a:p>
          <a:p>
            <a:pPr marL="132969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Console.WriteLine( </a:t>
            </a:r>
            <a:r>
              <a:rPr sz="1800" dirty="0">
                <a:latin typeface="Calibri"/>
                <a:cs typeface="Calibri"/>
              </a:rPr>
              <a:t>" </a:t>
            </a:r>
            <a:r>
              <a:rPr sz="1800" spc="-40" dirty="0">
                <a:latin typeface="Calibri"/>
                <a:cs typeface="Calibri"/>
              </a:rPr>
              <a:t>Точка </a:t>
            </a:r>
            <a:r>
              <a:rPr sz="1800" dirty="0">
                <a:latin typeface="Calibri"/>
                <a:cs typeface="Calibri"/>
              </a:rPr>
              <a:t>не попадает в </a:t>
            </a:r>
            <a:r>
              <a:rPr sz="1800" spc="-5" dirty="0">
                <a:latin typeface="Calibri"/>
                <a:cs typeface="Calibri"/>
              </a:rPr>
              <a:t>область </a:t>
            </a:r>
            <a:r>
              <a:rPr sz="1800" dirty="0">
                <a:latin typeface="Calibri"/>
                <a:cs typeface="Calibri"/>
              </a:rPr>
              <a:t>"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  <a:p>
            <a:pPr marL="43053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21971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387" y="1822323"/>
            <a:ext cx="4686935" cy="103505"/>
          </a:xfrm>
          <a:custGeom>
            <a:avLst/>
            <a:gdLst/>
            <a:ahLst/>
            <a:cxnLst/>
            <a:rect l="l" t="t" r="r" b="b"/>
            <a:pathLst>
              <a:path w="4686935" h="103505">
                <a:moveTo>
                  <a:pt x="4661507" y="51688"/>
                </a:moveTo>
                <a:lnTo>
                  <a:pt x="4591621" y="92455"/>
                </a:lnTo>
                <a:lnTo>
                  <a:pt x="4590605" y="96265"/>
                </a:lnTo>
                <a:lnTo>
                  <a:pt x="4594161" y="102362"/>
                </a:lnTo>
                <a:lnTo>
                  <a:pt x="4597971" y="103377"/>
                </a:lnTo>
                <a:lnTo>
                  <a:pt x="4675727" y="58038"/>
                </a:lnTo>
                <a:lnTo>
                  <a:pt x="4674171" y="58038"/>
                </a:lnTo>
                <a:lnTo>
                  <a:pt x="4674171" y="57150"/>
                </a:lnTo>
                <a:lnTo>
                  <a:pt x="4670869" y="57150"/>
                </a:lnTo>
                <a:lnTo>
                  <a:pt x="4661507" y="51688"/>
                </a:lnTo>
                <a:close/>
              </a:path>
              <a:path w="4686935" h="103505">
                <a:moveTo>
                  <a:pt x="4650622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650622" y="58038"/>
                </a:lnTo>
                <a:lnTo>
                  <a:pt x="4661507" y="51688"/>
                </a:lnTo>
                <a:lnTo>
                  <a:pt x="4650622" y="45338"/>
                </a:lnTo>
                <a:close/>
              </a:path>
              <a:path w="4686935" h="103505">
                <a:moveTo>
                  <a:pt x="4675727" y="45338"/>
                </a:moveTo>
                <a:lnTo>
                  <a:pt x="4674171" y="45338"/>
                </a:lnTo>
                <a:lnTo>
                  <a:pt x="4674171" y="58038"/>
                </a:lnTo>
                <a:lnTo>
                  <a:pt x="4675727" y="58038"/>
                </a:lnTo>
                <a:lnTo>
                  <a:pt x="4686617" y="51688"/>
                </a:lnTo>
                <a:lnTo>
                  <a:pt x="4675727" y="45338"/>
                </a:lnTo>
                <a:close/>
              </a:path>
              <a:path w="4686935" h="103505">
                <a:moveTo>
                  <a:pt x="4670869" y="46227"/>
                </a:moveTo>
                <a:lnTo>
                  <a:pt x="4661507" y="51688"/>
                </a:lnTo>
                <a:lnTo>
                  <a:pt x="4670869" y="57150"/>
                </a:lnTo>
                <a:lnTo>
                  <a:pt x="4670869" y="46227"/>
                </a:lnTo>
                <a:close/>
              </a:path>
              <a:path w="4686935" h="103505">
                <a:moveTo>
                  <a:pt x="4674171" y="46227"/>
                </a:moveTo>
                <a:lnTo>
                  <a:pt x="4670869" y="46227"/>
                </a:lnTo>
                <a:lnTo>
                  <a:pt x="4670869" y="57150"/>
                </a:lnTo>
                <a:lnTo>
                  <a:pt x="4674171" y="57150"/>
                </a:lnTo>
                <a:lnTo>
                  <a:pt x="4674171" y="46227"/>
                </a:lnTo>
                <a:close/>
              </a:path>
              <a:path w="4686935" h="103505">
                <a:moveTo>
                  <a:pt x="4597971" y="0"/>
                </a:moveTo>
                <a:lnTo>
                  <a:pt x="4594161" y="1015"/>
                </a:lnTo>
                <a:lnTo>
                  <a:pt x="4590605" y="7112"/>
                </a:lnTo>
                <a:lnTo>
                  <a:pt x="4591621" y="10922"/>
                </a:lnTo>
                <a:lnTo>
                  <a:pt x="4661507" y="51688"/>
                </a:lnTo>
                <a:lnTo>
                  <a:pt x="4670869" y="46227"/>
                </a:lnTo>
                <a:lnTo>
                  <a:pt x="4674171" y="46227"/>
                </a:lnTo>
                <a:lnTo>
                  <a:pt x="4674171" y="45338"/>
                </a:lnTo>
                <a:lnTo>
                  <a:pt x="4675727" y="45338"/>
                </a:lnTo>
                <a:lnTo>
                  <a:pt x="45979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29764" y="735583"/>
            <a:ext cx="103505" cy="1953895"/>
          </a:xfrm>
          <a:custGeom>
            <a:avLst/>
            <a:gdLst/>
            <a:ahLst/>
            <a:cxnLst/>
            <a:rect l="l" t="t" r="r" b="b"/>
            <a:pathLst>
              <a:path w="103505" h="1953895">
                <a:moveTo>
                  <a:pt x="51625" y="25345"/>
                </a:moveTo>
                <a:lnTo>
                  <a:pt x="45338" y="36122"/>
                </a:lnTo>
                <a:lnTo>
                  <a:pt x="45338" y="1953640"/>
                </a:lnTo>
                <a:lnTo>
                  <a:pt x="58038" y="1953640"/>
                </a:lnTo>
                <a:lnTo>
                  <a:pt x="57912" y="36122"/>
                </a:lnTo>
                <a:lnTo>
                  <a:pt x="51625" y="25345"/>
                </a:lnTo>
                <a:close/>
              </a:path>
              <a:path w="103505" h="1953895">
                <a:moveTo>
                  <a:pt x="51688" y="0"/>
                </a:moveTo>
                <a:lnTo>
                  <a:pt x="1650" y="85598"/>
                </a:lnTo>
                <a:lnTo>
                  <a:pt x="0" y="88645"/>
                </a:lnTo>
                <a:lnTo>
                  <a:pt x="1016" y="92582"/>
                </a:lnTo>
                <a:lnTo>
                  <a:pt x="3937" y="94361"/>
                </a:lnTo>
                <a:lnTo>
                  <a:pt x="6985" y="96012"/>
                </a:lnTo>
                <a:lnTo>
                  <a:pt x="10922" y="94995"/>
                </a:lnTo>
                <a:lnTo>
                  <a:pt x="12700" y="92075"/>
                </a:lnTo>
                <a:lnTo>
                  <a:pt x="45212" y="36340"/>
                </a:lnTo>
                <a:lnTo>
                  <a:pt x="45338" y="12573"/>
                </a:lnTo>
                <a:lnTo>
                  <a:pt x="59020" y="12573"/>
                </a:lnTo>
                <a:lnTo>
                  <a:pt x="51688" y="0"/>
                </a:lnTo>
                <a:close/>
              </a:path>
              <a:path w="103505" h="1953895">
                <a:moveTo>
                  <a:pt x="59020" y="12573"/>
                </a:moveTo>
                <a:lnTo>
                  <a:pt x="58038" y="12573"/>
                </a:lnTo>
                <a:lnTo>
                  <a:pt x="58038" y="36340"/>
                </a:lnTo>
                <a:lnTo>
                  <a:pt x="90550" y="92075"/>
                </a:lnTo>
                <a:lnTo>
                  <a:pt x="92329" y="94995"/>
                </a:lnTo>
                <a:lnTo>
                  <a:pt x="96266" y="96012"/>
                </a:lnTo>
                <a:lnTo>
                  <a:pt x="99313" y="94361"/>
                </a:lnTo>
                <a:lnTo>
                  <a:pt x="102362" y="92582"/>
                </a:lnTo>
                <a:lnTo>
                  <a:pt x="103378" y="88645"/>
                </a:lnTo>
                <a:lnTo>
                  <a:pt x="59020" y="12573"/>
                </a:lnTo>
                <a:close/>
              </a:path>
              <a:path w="103505" h="1953895">
                <a:moveTo>
                  <a:pt x="58038" y="15875"/>
                </a:moveTo>
                <a:lnTo>
                  <a:pt x="57150" y="15875"/>
                </a:lnTo>
                <a:lnTo>
                  <a:pt x="51625" y="25345"/>
                </a:lnTo>
                <a:lnTo>
                  <a:pt x="58038" y="36340"/>
                </a:lnTo>
                <a:lnTo>
                  <a:pt x="58038" y="15875"/>
                </a:lnTo>
                <a:close/>
              </a:path>
              <a:path w="103505" h="1953895">
                <a:moveTo>
                  <a:pt x="58038" y="12573"/>
                </a:moveTo>
                <a:lnTo>
                  <a:pt x="45338" y="12573"/>
                </a:lnTo>
                <a:lnTo>
                  <a:pt x="45338" y="36122"/>
                </a:lnTo>
                <a:lnTo>
                  <a:pt x="51625" y="25345"/>
                </a:lnTo>
                <a:lnTo>
                  <a:pt x="46100" y="15875"/>
                </a:lnTo>
                <a:lnTo>
                  <a:pt x="58038" y="15875"/>
                </a:lnTo>
                <a:lnTo>
                  <a:pt x="58038" y="12573"/>
                </a:lnTo>
                <a:close/>
              </a:path>
              <a:path w="103505" h="1953895">
                <a:moveTo>
                  <a:pt x="57150" y="15875"/>
                </a:moveTo>
                <a:lnTo>
                  <a:pt x="46100" y="15875"/>
                </a:lnTo>
                <a:lnTo>
                  <a:pt x="51625" y="25345"/>
                </a:lnTo>
                <a:lnTo>
                  <a:pt x="57150" y="15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10483" y="1875917"/>
            <a:ext cx="1143635" cy="0"/>
          </a:xfrm>
          <a:custGeom>
            <a:avLst/>
            <a:gdLst/>
            <a:ahLst/>
            <a:cxnLst/>
            <a:rect l="l" t="t" r="r" b="b"/>
            <a:pathLst>
              <a:path w="1143635">
                <a:moveTo>
                  <a:pt x="0" y="0"/>
                </a:moveTo>
                <a:lnTo>
                  <a:pt x="1143127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95855" y="1761617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24355" y="1761617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38982" y="1761617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10483" y="1761617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1292" y="1875917"/>
            <a:ext cx="1143635" cy="0"/>
          </a:xfrm>
          <a:custGeom>
            <a:avLst/>
            <a:gdLst/>
            <a:ahLst/>
            <a:cxnLst/>
            <a:rect l="l" t="t" r="r" b="b"/>
            <a:pathLst>
              <a:path w="1143635">
                <a:moveTo>
                  <a:pt x="0" y="0"/>
                </a:moveTo>
                <a:lnTo>
                  <a:pt x="1143063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4402" y="1347088"/>
            <a:ext cx="1068070" cy="1097280"/>
          </a:xfrm>
          <a:custGeom>
            <a:avLst/>
            <a:gdLst/>
            <a:ahLst/>
            <a:cxnLst/>
            <a:rect l="l" t="t" r="r" b="b"/>
            <a:pathLst>
              <a:path w="1068070" h="1097280">
                <a:moveTo>
                  <a:pt x="1068070" y="0"/>
                </a:moveTo>
                <a:lnTo>
                  <a:pt x="0" y="109702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53182" y="130454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02788" y="1362583"/>
            <a:ext cx="595630" cy="516890"/>
          </a:xfrm>
          <a:custGeom>
            <a:avLst/>
            <a:gdLst/>
            <a:ahLst/>
            <a:cxnLst/>
            <a:rect l="l" t="t" r="r" b="b"/>
            <a:pathLst>
              <a:path w="595629" h="516889">
                <a:moveTo>
                  <a:pt x="0" y="0"/>
                </a:moveTo>
                <a:lnTo>
                  <a:pt x="595629" y="51688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31213" y="1888870"/>
            <a:ext cx="615950" cy="557530"/>
          </a:xfrm>
          <a:custGeom>
            <a:avLst/>
            <a:gdLst/>
            <a:ahLst/>
            <a:cxnLst/>
            <a:rect l="l" t="t" r="r" b="b"/>
            <a:pathLst>
              <a:path w="615950" h="557530">
                <a:moveTo>
                  <a:pt x="0" y="0"/>
                </a:moveTo>
                <a:lnTo>
                  <a:pt x="615569" y="55702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95878" y="2152141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81201" y="2152141"/>
            <a:ext cx="1485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-</a:t>
            </a:r>
            <a:r>
              <a:rPr sz="1200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45482" y="2152141"/>
            <a:ext cx="9144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x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16023" y="657733"/>
            <a:ext cx="9461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75889" y="1232661"/>
            <a:ext cx="1028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40482" y="2152141"/>
            <a:ext cx="48387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75"/>
              </a:lnSpc>
              <a:tabLst>
                <a:tab pos="272415" algn="l"/>
              </a:tabLst>
            </a:pPr>
            <a:r>
              <a:rPr sz="1200" u="sng" dirty="0">
                <a:latin typeface="Calibri"/>
                <a:cs typeface="Calibri"/>
              </a:rPr>
              <a:t> 	</a:t>
            </a:r>
            <a:endParaRPr sz="1200">
              <a:latin typeface="Calibri"/>
              <a:cs typeface="Calibri"/>
            </a:endParaRPr>
          </a:p>
          <a:p>
            <a:pPr marR="5080" algn="r">
              <a:lnSpc>
                <a:spcPts val="1175"/>
              </a:lnSpc>
            </a:pPr>
            <a:r>
              <a:rPr sz="1200" spc="-10" dirty="0">
                <a:latin typeface="Calibri"/>
                <a:cs typeface="Calibri"/>
              </a:rPr>
              <a:t>-</a:t>
            </a:r>
            <a:r>
              <a:rPr sz="1200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450146" y="224558"/>
            <a:ext cx="26670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0" spc="5" dirty="0" err="1">
                <a:latin typeface="Calibri"/>
                <a:cs typeface="Calibri"/>
              </a:rPr>
              <a:t>Пример</a:t>
            </a:r>
            <a:r>
              <a:rPr sz="4000" b="0" spc="-140" dirty="0">
                <a:latin typeface="Calibri"/>
                <a:cs typeface="Calibri"/>
              </a:rPr>
              <a:t> </a:t>
            </a:r>
            <a:r>
              <a:rPr sz="4000" b="0" spc="150" dirty="0" smtClean="0">
                <a:latin typeface="Calibri"/>
                <a:cs typeface="Calibri"/>
              </a:rPr>
              <a:t>2</a:t>
            </a:r>
            <a:endParaRPr sz="3900" baseline="-16025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79387" y="2687573"/>
            <a:ext cx="4735830" cy="1625600"/>
          </a:xfrm>
          <a:custGeom>
            <a:avLst/>
            <a:gdLst/>
            <a:ahLst/>
            <a:cxnLst/>
            <a:rect l="l" t="t" r="r" b="b"/>
            <a:pathLst>
              <a:path w="4735830" h="1625600">
                <a:moveTo>
                  <a:pt x="0" y="1625600"/>
                </a:moveTo>
                <a:lnTo>
                  <a:pt x="4735449" y="1625600"/>
                </a:lnTo>
                <a:lnTo>
                  <a:pt x="4735449" y="0"/>
                </a:lnTo>
                <a:lnTo>
                  <a:pt x="0" y="0"/>
                </a:lnTo>
                <a:lnTo>
                  <a:pt x="0" y="1625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70967" y="2718434"/>
            <a:ext cx="3171825" cy="153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045335" algn="l"/>
              </a:tabLst>
            </a:pPr>
            <a:r>
              <a:rPr sz="2000" spc="-5" dirty="0">
                <a:latin typeface="Calibri"/>
                <a:cs typeface="Calibri"/>
              </a:rPr>
              <a:t>if ( x &lt;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-2</a:t>
            </a:r>
            <a:r>
              <a:rPr sz="2000" spc="-5" dirty="0">
                <a:latin typeface="Calibri"/>
                <a:cs typeface="Calibri"/>
              </a:rPr>
              <a:t> )	y =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0;</a:t>
            </a:r>
            <a:endParaRPr sz="2000" dirty="0">
              <a:latin typeface="Calibri"/>
              <a:cs typeface="Calibri"/>
            </a:endParaRPr>
          </a:p>
          <a:p>
            <a:pPr marR="1333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if ( x </a:t>
            </a:r>
            <a:r>
              <a:rPr sz="2000" spc="-10" dirty="0">
                <a:latin typeface="Calibri"/>
                <a:cs typeface="Calibri"/>
              </a:rPr>
              <a:t>&gt;= -2 </a:t>
            </a:r>
            <a:r>
              <a:rPr sz="2000" spc="-5" dirty="0">
                <a:latin typeface="Calibri"/>
                <a:cs typeface="Calibri"/>
              </a:rPr>
              <a:t>&amp;&amp; x &lt; </a:t>
            </a:r>
            <a:r>
              <a:rPr sz="2000" spc="-10" dirty="0">
                <a:latin typeface="Calibri"/>
                <a:cs typeface="Calibri"/>
              </a:rPr>
              <a:t>-1 </a:t>
            </a:r>
            <a:r>
              <a:rPr sz="2000" spc="-5" dirty="0">
                <a:latin typeface="Calibri"/>
                <a:cs typeface="Calibri"/>
              </a:rPr>
              <a:t>) y = </a:t>
            </a:r>
            <a:r>
              <a:rPr sz="2000" spc="-10" dirty="0">
                <a:latin typeface="Calibri"/>
                <a:cs typeface="Calibri"/>
              </a:rPr>
              <a:t>-x </a:t>
            </a:r>
            <a:r>
              <a:rPr sz="2000" spc="-5" dirty="0">
                <a:latin typeface="Calibri"/>
                <a:cs typeface="Calibri"/>
              </a:rPr>
              <a:t>- </a:t>
            </a:r>
            <a:r>
              <a:rPr sz="2000" spc="-10" dirty="0">
                <a:latin typeface="Calibri"/>
                <a:cs typeface="Calibri"/>
              </a:rPr>
              <a:t>2;  </a:t>
            </a:r>
            <a:r>
              <a:rPr sz="2000" spc="-5" dirty="0">
                <a:latin typeface="Calibri"/>
                <a:cs typeface="Calibri"/>
              </a:rPr>
              <a:t>if ( x </a:t>
            </a:r>
            <a:r>
              <a:rPr sz="2000" spc="-10" dirty="0">
                <a:latin typeface="Calibri"/>
                <a:cs typeface="Calibri"/>
              </a:rPr>
              <a:t>&gt;= -1 </a:t>
            </a:r>
            <a:r>
              <a:rPr sz="2000" spc="-5" dirty="0">
                <a:latin typeface="Calibri"/>
                <a:cs typeface="Calibri"/>
              </a:rPr>
              <a:t>&amp;&amp; x &lt;  1 ) y 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x;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if ( x </a:t>
            </a:r>
            <a:r>
              <a:rPr sz="2000" spc="-10" dirty="0">
                <a:latin typeface="Calibri"/>
                <a:cs typeface="Calibri"/>
              </a:rPr>
              <a:t>&gt;=  </a:t>
            </a:r>
            <a:r>
              <a:rPr sz="2000" spc="-5" dirty="0">
                <a:latin typeface="Calibri"/>
                <a:cs typeface="Calibri"/>
              </a:rPr>
              <a:t>1 &amp;&amp; x &lt;  2 ) y = </a:t>
            </a:r>
            <a:r>
              <a:rPr sz="2000" spc="-10" dirty="0">
                <a:latin typeface="Calibri"/>
                <a:cs typeface="Calibri"/>
              </a:rPr>
              <a:t>-x </a:t>
            </a:r>
            <a:r>
              <a:rPr sz="2000" spc="-5" dirty="0">
                <a:latin typeface="Calibri"/>
                <a:cs typeface="Calibri"/>
              </a:rPr>
              <a:t>+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2;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2039620" algn="l"/>
              </a:tabLst>
            </a:pPr>
            <a:r>
              <a:rPr sz="2000" spc="-5" dirty="0">
                <a:latin typeface="Calibri"/>
                <a:cs typeface="Calibri"/>
              </a:rPr>
              <a:t>if ( x &gt;=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2 )	y =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0;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23850" y="4581525"/>
            <a:ext cx="4177029" cy="1625600"/>
          </a:xfrm>
          <a:custGeom>
            <a:avLst/>
            <a:gdLst/>
            <a:ahLst/>
            <a:cxnLst/>
            <a:rect l="l" t="t" r="r" b="b"/>
            <a:pathLst>
              <a:path w="4177029" h="1625600">
                <a:moveTo>
                  <a:pt x="0" y="1625600"/>
                </a:moveTo>
                <a:lnTo>
                  <a:pt x="4176776" y="1625600"/>
                </a:lnTo>
                <a:lnTo>
                  <a:pt x="4176776" y="0"/>
                </a:lnTo>
                <a:lnTo>
                  <a:pt x="0" y="0"/>
                </a:lnTo>
                <a:lnTo>
                  <a:pt x="0" y="1625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15442" y="4613020"/>
            <a:ext cx="2745740" cy="153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591185" algn="l"/>
              </a:tabLst>
            </a:pPr>
            <a:r>
              <a:rPr sz="2000" spc="-5" dirty="0">
                <a:latin typeface="Calibri"/>
                <a:cs typeface="Calibri"/>
              </a:rPr>
              <a:t>if	( x &lt; </a:t>
            </a:r>
            <a:r>
              <a:rPr sz="2000" spc="-10" dirty="0">
                <a:latin typeface="Calibri"/>
                <a:cs typeface="Calibri"/>
              </a:rPr>
              <a:t>-2 </a:t>
            </a:r>
            <a:r>
              <a:rPr sz="2000" spc="-5" dirty="0">
                <a:latin typeface="Calibri"/>
                <a:cs typeface="Calibri"/>
              </a:rPr>
              <a:t>)  y =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0;</a:t>
            </a:r>
            <a:endParaRPr sz="2000">
              <a:latin typeface="Calibri"/>
              <a:cs typeface="Calibri"/>
            </a:endParaRPr>
          </a:p>
          <a:p>
            <a:pPr marR="5080">
              <a:lnSpc>
                <a:spcPct val="100000"/>
              </a:lnSpc>
              <a:tabLst>
                <a:tab pos="1667510" algn="l"/>
                <a:tab pos="1752600" algn="l"/>
                <a:tab pos="1774189" algn="l"/>
              </a:tabLst>
            </a:pPr>
            <a:r>
              <a:rPr sz="2000" spc="-10" dirty="0">
                <a:latin typeface="Calibri"/>
                <a:cs typeface="Calibri"/>
              </a:rPr>
              <a:t>else </a:t>
            </a:r>
            <a:r>
              <a:rPr sz="2000" spc="-5" dirty="0">
                <a:latin typeface="Calibri"/>
                <a:cs typeface="Calibri"/>
              </a:rPr>
              <a:t>if ( x &lt;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-1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)			y = </a:t>
            </a:r>
            <a:r>
              <a:rPr sz="2000" spc="-10" dirty="0">
                <a:latin typeface="Calibri"/>
                <a:cs typeface="Calibri"/>
              </a:rPr>
              <a:t>-x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-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2;  else </a:t>
            </a:r>
            <a:r>
              <a:rPr sz="2000" spc="-5" dirty="0">
                <a:latin typeface="Calibri"/>
                <a:cs typeface="Calibri"/>
              </a:rPr>
              <a:t>if ( x &lt; 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1 )		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x;  else </a:t>
            </a:r>
            <a:r>
              <a:rPr sz="2000" spc="-5" dirty="0">
                <a:latin typeface="Calibri"/>
                <a:cs typeface="Calibri"/>
              </a:rPr>
              <a:t>if ( x &lt; 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2 )		y = </a:t>
            </a:r>
            <a:r>
              <a:rPr sz="2000" spc="-10" dirty="0">
                <a:latin typeface="Calibri"/>
                <a:cs typeface="Calibri"/>
              </a:rPr>
              <a:t>-x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+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2;  </a:t>
            </a:r>
            <a:r>
              <a:rPr sz="2000" spc="-10" dirty="0">
                <a:latin typeface="Calibri"/>
                <a:cs typeface="Calibri"/>
              </a:rPr>
              <a:t>else	</a:t>
            </a:r>
            <a:r>
              <a:rPr sz="2000" spc="-5" dirty="0">
                <a:latin typeface="Calibri"/>
                <a:cs typeface="Calibri"/>
              </a:rPr>
              <a:t>y =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0;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240"/>
              </a:lnSpc>
            </a:pPr>
            <a:r>
              <a:rPr dirty="0"/>
              <a:t>93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5148326" y="4221162"/>
            <a:ext cx="3816350" cy="1625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latin typeface="Calibri"/>
                <a:cs typeface="Calibri"/>
              </a:rPr>
              <a:t>y =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0;</a:t>
            </a:r>
            <a:endParaRPr sz="2000">
              <a:latin typeface="Calibri"/>
              <a:cs typeface="Calibri"/>
            </a:endParaRPr>
          </a:p>
          <a:p>
            <a:pPr marL="86360" marR="170243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if ( x &gt; </a:t>
            </a:r>
            <a:r>
              <a:rPr sz="2000" spc="-10" dirty="0">
                <a:latin typeface="Calibri"/>
                <a:cs typeface="Calibri"/>
              </a:rPr>
              <a:t>-2 </a:t>
            </a:r>
            <a:r>
              <a:rPr sz="2000" spc="-5" dirty="0">
                <a:latin typeface="Calibri"/>
                <a:cs typeface="Calibri"/>
              </a:rPr>
              <a:t>) y = </a:t>
            </a:r>
            <a:r>
              <a:rPr sz="2000" spc="-10" dirty="0">
                <a:latin typeface="Calibri"/>
                <a:cs typeface="Calibri"/>
              </a:rPr>
              <a:t>-x </a:t>
            </a:r>
            <a:r>
              <a:rPr sz="2000" spc="-5" dirty="0">
                <a:latin typeface="Calibri"/>
                <a:cs typeface="Calibri"/>
              </a:rPr>
              <a:t>- </a:t>
            </a:r>
            <a:r>
              <a:rPr sz="2000" spc="-10" dirty="0">
                <a:latin typeface="Calibri"/>
                <a:cs typeface="Calibri"/>
              </a:rPr>
              <a:t>2;  </a:t>
            </a:r>
            <a:r>
              <a:rPr sz="2000" spc="-5" dirty="0">
                <a:latin typeface="Calibri"/>
                <a:cs typeface="Calibri"/>
              </a:rPr>
              <a:t>if ( x &gt; </a:t>
            </a:r>
            <a:r>
              <a:rPr sz="2000" spc="-10" dirty="0">
                <a:latin typeface="Calibri"/>
                <a:cs typeface="Calibri"/>
              </a:rPr>
              <a:t>-1 </a:t>
            </a:r>
            <a:r>
              <a:rPr sz="2000" spc="-5" dirty="0">
                <a:latin typeface="Calibri"/>
                <a:cs typeface="Calibri"/>
              </a:rPr>
              <a:t>) y =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x;</a:t>
            </a:r>
            <a:endParaRPr sz="2000">
              <a:latin typeface="Calibri"/>
              <a:cs typeface="Calibri"/>
            </a:endParaRPr>
          </a:p>
          <a:p>
            <a:pPr marL="8636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if ( x &gt;  1 ) y = </a:t>
            </a:r>
            <a:r>
              <a:rPr sz="2000" spc="-10" dirty="0">
                <a:latin typeface="Calibri"/>
                <a:cs typeface="Calibri"/>
              </a:rPr>
              <a:t>-x </a:t>
            </a:r>
            <a:r>
              <a:rPr sz="2000" spc="-5" dirty="0">
                <a:latin typeface="Calibri"/>
                <a:cs typeface="Calibri"/>
              </a:rPr>
              <a:t>+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2;</a:t>
            </a:r>
            <a:endParaRPr sz="2000">
              <a:latin typeface="Calibri"/>
              <a:cs typeface="Calibri"/>
            </a:endParaRPr>
          </a:p>
          <a:p>
            <a:pPr marL="8636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if ( x &gt;  2 ) y =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0;</a:t>
            </a:r>
            <a:endParaRPr sz="200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5505893" y="1025034"/>
                <a:ext cx="3662998" cy="13749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−2,  −2≤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−1≤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−2,  1≤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893" y="1025034"/>
                <a:ext cx="3662998" cy="13749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2238" y="250697"/>
            <a:ext cx="72561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0" spc="-5" dirty="0">
                <a:latin typeface="Calibri"/>
                <a:cs typeface="Calibri"/>
              </a:rPr>
              <a:t>Пример: </a:t>
            </a:r>
            <a:r>
              <a:rPr sz="3200" b="0" spc="-30" dirty="0" err="1" smtClean="0">
                <a:latin typeface="Calibri"/>
                <a:cs typeface="Calibri"/>
              </a:rPr>
              <a:t>Калькул</a:t>
            </a:r>
            <a:r>
              <a:rPr lang="uk-UA" sz="3200" b="0" spc="-30" dirty="0" smtClean="0">
                <a:latin typeface="Calibri"/>
                <a:cs typeface="Calibri"/>
              </a:rPr>
              <a:t>я</a:t>
            </a:r>
            <a:r>
              <a:rPr sz="3200" b="0" spc="-30" dirty="0" err="1" smtClean="0">
                <a:latin typeface="Calibri"/>
                <a:cs typeface="Calibri"/>
              </a:rPr>
              <a:t>тор</a:t>
            </a:r>
            <a:r>
              <a:rPr sz="3200" b="0" spc="-30" dirty="0" smtClean="0">
                <a:latin typeface="Calibri"/>
                <a:cs typeface="Calibri"/>
              </a:rPr>
              <a:t> </a:t>
            </a:r>
            <a:r>
              <a:rPr sz="3200" b="0" spc="-5" dirty="0">
                <a:latin typeface="Calibri"/>
                <a:cs typeface="Calibri"/>
              </a:rPr>
              <a:t>на </a:t>
            </a:r>
            <a:r>
              <a:rPr sz="3200" b="0" spc="-10" dirty="0" err="1">
                <a:latin typeface="Calibri"/>
                <a:cs typeface="Calibri"/>
              </a:rPr>
              <a:t>четыре</a:t>
            </a:r>
            <a:r>
              <a:rPr sz="3200" b="0" spc="125" dirty="0">
                <a:latin typeface="Calibri"/>
                <a:cs typeface="Calibri"/>
              </a:rPr>
              <a:t> </a:t>
            </a:r>
            <a:r>
              <a:rPr sz="3200" b="0" spc="-20" dirty="0" err="1" smtClean="0">
                <a:latin typeface="Calibri"/>
                <a:cs typeface="Calibri"/>
              </a:rPr>
              <a:t>действи</a:t>
            </a:r>
            <a:r>
              <a:rPr lang="uk-UA" sz="3200" b="0" spc="-20" dirty="0" smtClean="0">
                <a:latin typeface="Calibri"/>
                <a:cs typeface="Calibri"/>
              </a:rPr>
              <a:t>я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639" y="1051305"/>
            <a:ext cx="4780915" cy="3435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using </a:t>
            </a:r>
            <a:r>
              <a:rPr sz="1600" spc="-15" dirty="0">
                <a:latin typeface="Calibri"/>
                <a:cs typeface="Calibri"/>
              </a:rPr>
              <a:t>System; </a:t>
            </a:r>
            <a:r>
              <a:rPr sz="1600" spc="-5" dirty="0">
                <a:latin typeface="Calibri"/>
                <a:cs typeface="Calibri"/>
              </a:rPr>
              <a:t>namespace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ConsoleApplication1</a:t>
            </a:r>
            <a:endParaRPr sz="1600">
              <a:latin typeface="Calibri"/>
              <a:cs typeface="Calibri"/>
            </a:endParaRPr>
          </a:p>
          <a:p>
            <a:pPr marL="378460" marR="1370330" indent="-366395">
              <a:lnSpc>
                <a:spcPct val="105000"/>
              </a:lnSpc>
              <a:tabLst>
                <a:tab pos="210185" algn="l"/>
                <a:tab pos="1341755" algn="l"/>
                <a:tab pos="1542415" algn="l"/>
                <a:tab pos="3337560" algn="l"/>
              </a:tabLst>
            </a:pPr>
            <a:r>
              <a:rPr sz="1600" dirty="0">
                <a:latin typeface="Calibri"/>
                <a:cs typeface="Calibri"/>
              </a:rPr>
              <a:t>{	</a:t>
            </a:r>
            <a:r>
              <a:rPr sz="1600" spc="-10" dirty="0">
                <a:latin typeface="Calibri"/>
                <a:cs typeface="Calibri"/>
              </a:rPr>
              <a:t>cl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l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s</a:t>
            </a:r>
            <a:r>
              <a:rPr sz="1600" dirty="0">
                <a:latin typeface="Calibri"/>
                <a:cs typeface="Calibri"/>
              </a:rPr>
              <a:t>1	{	</a:t>
            </a:r>
            <a:r>
              <a:rPr sz="1600" spc="-30" dirty="0">
                <a:latin typeface="Calibri"/>
                <a:cs typeface="Calibri"/>
              </a:rPr>
              <a:t>s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-3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i</a:t>
            </a:r>
            <a:r>
              <a:rPr sz="1600" dirty="0">
                <a:latin typeface="Calibri"/>
                <a:cs typeface="Calibri"/>
              </a:rPr>
              <a:t>c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v</a:t>
            </a:r>
            <a:r>
              <a:rPr sz="1600" spc="-10" dirty="0">
                <a:latin typeface="Calibri"/>
                <a:cs typeface="Calibri"/>
              </a:rPr>
              <a:t>oi</a:t>
            </a:r>
            <a:r>
              <a:rPr sz="1600" dirty="0">
                <a:latin typeface="Calibri"/>
                <a:cs typeface="Calibri"/>
              </a:rPr>
              <a:t>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M</a:t>
            </a:r>
            <a:r>
              <a:rPr sz="1600" spc="-10" dirty="0">
                <a:latin typeface="Calibri"/>
                <a:cs typeface="Calibri"/>
              </a:rPr>
              <a:t>ai</a:t>
            </a:r>
            <a:r>
              <a:rPr sz="1600" spc="-5" dirty="0">
                <a:latin typeface="Calibri"/>
                <a:cs typeface="Calibri"/>
              </a:rPr>
              <a:t>n</a:t>
            </a:r>
            <a:r>
              <a:rPr sz="1600" spc="-15" dirty="0">
                <a:latin typeface="Calibri"/>
                <a:cs typeface="Calibri"/>
              </a:rPr>
              <a:t>(</a:t>
            </a:r>
            <a:r>
              <a:rPr sz="1600" dirty="0">
                <a:latin typeface="Calibri"/>
                <a:cs typeface="Calibri"/>
              </a:rPr>
              <a:t>)	{  </a:t>
            </a:r>
            <a:r>
              <a:rPr sz="1600" spc="-5" dirty="0">
                <a:latin typeface="Calibri"/>
                <a:cs typeface="Calibri"/>
              </a:rPr>
              <a:t>double a, b,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res;</a:t>
            </a:r>
            <a:endParaRPr sz="1600">
              <a:latin typeface="Calibri"/>
              <a:cs typeface="Calibri"/>
            </a:endParaRPr>
          </a:p>
          <a:p>
            <a:pPr marL="491490" marR="662305" indent="-113030">
              <a:lnSpc>
                <a:spcPct val="105000"/>
              </a:lnSpc>
            </a:pPr>
            <a:r>
              <a:rPr sz="1600" spc="-15" dirty="0">
                <a:solidFill>
                  <a:srgbClr val="0000FF"/>
                </a:solidFill>
                <a:latin typeface="Calibri"/>
                <a:cs typeface="Calibri"/>
              </a:rPr>
              <a:t>Console.WriteLine( 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"Введите 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1й операнд:"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);  </a:t>
            </a:r>
            <a:r>
              <a:rPr sz="1600" dirty="0">
                <a:latin typeface="Calibri"/>
                <a:cs typeface="Calibri"/>
              </a:rPr>
              <a:t>a = </a:t>
            </a:r>
            <a:r>
              <a:rPr sz="1600" spc="-10" dirty="0">
                <a:latin typeface="Calibri"/>
                <a:cs typeface="Calibri"/>
              </a:rPr>
              <a:t>double.Parse(Console.ReadLine() </a:t>
            </a:r>
            <a:r>
              <a:rPr sz="1600" spc="-5" dirty="0">
                <a:latin typeface="Calibri"/>
                <a:cs typeface="Calibri"/>
              </a:rPr>
              <a:t>);  </a:t>
            </a:r>
            <a:r>
              <a:rPr sz="1600" spc="-15" dirty="0">
                <a:solidFill>
                  <a:srgbClr val="0000FF"/>
                </a:solidFill>
                <a:latin typeface="Calibri"/>
                <a:cs typeface="Calibri"/>
              </a:rPr>
              <a:t>Console.WriteLine( 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"Введите 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знак"</a:t>
            </a:r>
            <a:r>
              <a:rPr sz="16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);</a:t>
            </a:r>
            <a:endParaRPr sz="1600">
              <a:latin typeface="Calibri"/>
              <a:cs typeface="Calibri"/>
            </a:endParaRPr>
          </a:p>
          <a:p>
            <a:pPr marL="491490" marR="5080">
              <a:lnSpc>
                <a:spcPct val="105000"/>
              </a:lnSpc>
            </a:pPr>
            <a:r>
              <a:rPr sz="1600" spc="-5" dirty="0">
                <a:latin typeface="Calibri"/>
                <a:cs typeface="Calibri"/>
              </a:rPr>
              <a:t>char op </a:t>
            </a:r>
            <a:r>
              <a:rPr sz="1600" dirty="0">
                <a:latin typeface="Calibri"/>
                <a:cs typeface="Calibri"/>
              </a:rPr>
              <a:t>= </a:t>
            </a:r>
            <a:r>
              <a:rPr sz="1600" spc="-10" dirty="0">
                <a:latin typeface="Calibri"/>
                <a:cs typeface="Calibri"/>
              </a:rPr>
              <a:t>(char)Console.Read(); Console.ReadLine();  </a:t>
            </a:r>
            <a:r>
              <a:rPr sz="1600" spc="-15" dirty="0">
                <a:solidFill>
                  <a:srgbClr val="0000FF"/>
                </a:solidFill>
                <a:latin typeface="Calibri"/>
                <a:cs typeface="Calibri"/>
              </a:rPr>
              <a:t>Console.WriteLine( 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"Введите 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2й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операнд:"</a:t>
            </a:r>
            <a:r>
              <a:rPr sz="1600" spc="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);</a:t>
            </a:r>
            <a:endParaRPr sz="1600">
              <a:latin typeface="Calibri"/>
              <a:cs typeface="Calibri"/>
            </a:endParaRPr>
          </a:p>
          <a:p>
            <a:pPr marL="49149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Calibri"/>
                <a:cs typeface="Calibri"/>
              </a:rPr>
              <a:t>b = </a:t>
            </a:r>
            <a:r>
              <a:rPr sz="1600" spc="-10" dirty="0">
                <a:latin typeface="Calibri"/>
                <a:cs typeface="Calibri"/>
              </a:rPr>
              <a:t>double.Parse(Console.ReadLine()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);</a:t>
            </a:r>
            <a:endParaRPr sz="1600">
              <a:latin typeface="Calibri"/>
              <a:cs typeface="Calibri"/>
            </a:endParaRPr>
          </a:p>
          <a:p>
            <a:pPr marL="37846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bool ok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true</a:t>
            </a:r>
            <a:r>
              <a:rPr sz="1500" spc="-5" dirty="0">
                <a:latin typeface="Calibri"/>
                <a:cs typeface="Calibri"/>
              </a:rPr>
              <a:t>;</a:t>
            </a:r>
            <a:endParaRPr sz="15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85"/>
              </a:spcBef>
            </a:pPr>
            <a:r>
              <a:rPr sz="1800" spc="-10" dirty="0">
                <a:latin typeface="Calibri"/>
                <a:cs typeface="Calibri"/>
              </a:rPr>
              <a:t>switch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(op)</a:t>
            </a:r>
            <a:endParaRPr sz="1800">
              <a:latin typeface="Calibri"/>
              <a:cs typeface="Calibri"/>
            </a:endParaRPr>
          </a:p>
          <a:p>
            <a:pPr marL="637540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R="538480" algn="ctr">
              <a:lnSpc>
                <a:spcPct val="100000"/>
              </a:lnSpc>
              <a:spcBef>
                <a:spcPts val="95"/>
              </a:spcBef>
            </a:pPr>
            <a:r>
              <a:rPr sz="1800" spc="-10" dirty="0">
                <a:latin typeface="Calibri"/>
                <a:cs typeface="Calibri"/>
              </a:rPr>
              <a:t>case </a:t>
            </a:r>
            <a:r>
              <a:rPr sz="1800" spc="-5" dirty="0">
                <a:latin typeface="Calibri"/>
                <a:cs typeface="Calibri"/>
              </a:rPr>
              <a:t>'+' </a:t>
            </a:r>
            <a:r>
              <a:rPr sz="1800" dirty="0">
                <a:latin typeface="Calibri"/>
                <a:cs typeface="Calibri"/>
              </a:rPr>
              <a:t>: </a:t>
            </a:r>
            <a:r>
              <a:rPr sz="1800" spc="-15" dirty="0">
                <a:latin typeface="Calibri"/>
                <a:cs typeface="Calibri"/>
              </a:rPr>
              <a:t>res </a:t>
            </a:r>
            <a:r>
              <a:rPr sz="1800" dirty="0">
                <a:latin typeface="Calibri"/>
                <a:cs typeface="Calibri"/>
              </a:rPr>
              <a:t>= a + </a:t>
            </a:r>
            <a:r>
              <a:rPr sz="1800" spc="-5" dirty="0">
                <a:latin typeface="Calibri"/>
                <a:cs typeface="Calibri"/>
              </a:rPr>
              <a:t>b; 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break;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2096" y="4464050"/>
            <a:ext cx="1874520" cy="888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5000"/>
              </a:lnSpc>
            </a:pPr>
            <a:r>
              <a:rPr sz="1800" spc="-10" dirty="0">
                <a:latin typeface="Calibri"/>
                <a:cs typeface="Calibri"/>
              </a:rPr>
              <a:t>case </a:t>
            </a:r>
            <a:r>
              <a:rPr sz="1800" dirty="0">
                <a:latin typeface="Calibri"/>
                <a:cs typeface="Calibri"/>
              </a:rPr>
              <a:t>'-' : </a:t>
            </a:r>
            <a:r>
              <a:rPr sz="1800" spc="-15" dirty="0">
                <a:latin typeface="Calibri"/>
                <a:cs typeface="Calibri"/>
              </a:rPr>
              <a:t>res </a:t>
            </a:r>
            <a:r>
              <a:rPr sz="1800" dirty="0">
                <a:latin typeface="Calibri"/>
                <a:cs typeface="Calibri"/>
              </a:rPr>
              <a:t>= a - </a:t>
            </a:r>
            <a:r>
              <a:rPr sz="1800" spc="-5" dirty="0">
                <a:latin typeface="Calibri"/>
                <a:cs typeface="Calibri"/>
              </a:rPr>
              <a:t>b;  </a:t>
            </a:r>
            <a:r>
              <a:rPr sz="1800" spc="-10" dirty="0">
                <a:latin typeface="Calibri"/>
                <a:cs typeface="Calibri"/>
              </a:rPr>
              <a:t>case </a:t>
            </a:r>
            <a:r>
              <a:rPr sz="1800" spc="-5" dirty="0">
                <a:latin typeface="Calibri"/>
                <a:cs typeface="Calibri"/>
              </a:rPr>
              <a:t>'*' </a:t>
            </a:r>
            <a:r>
              <a:rPr sz="1800" dirty="0">
                <a:latin typeface="Calibri"/>
                <a:cs typeface="Calibri"/>
              </a:rPr>
              <a:t>: </a:t>
            </a:r>
            <a:r>
              <a:rPr sz="1800" spc="-15" dirty="0">
                <a:latin typeface="Calibri"/>
                <a:cs typeface="Calibri"/>
              </a:rPr>
              <a:t>res </a:t>
            </a:r>
            <a:r>
              <a:rPr sz="1800" dirty="0">
                <a:latin typeface="Calibri"/>
                <a:cs typeface="Calibri"/>
              </a:rPr>
              <a:t>= a * </a:t>
            </a:r>
            <a:r>
              <a:rPr sz="1800" spc="-5" dirty="0">
                <a:latin typeface="Calibri"/>
                <a:cs typeface="Calibri"/>
              </a:rPr>
              <a:t>b;  </a:t>
            </a:r>
            <a:r>
              <a:rPr sz="1800" spc="-10" dirty="0">
                <a:latin typeface="Calibri"/>
                <a:cs typeface="Calibri"/>
              </a:rPr>
              <a:t>case </a:t>
            </a:r>
            <a:r>
              <a:rPr sz="1800" dirty="0">
                <a:latin typeface="Calibri"/>
                <a:cs typeface="Calibri"/>
              </a:rPr>
              <a:t>'/' : </a:t>
            </a:r>
            <a:r>
              <a:rPr sz="1800" spc="-15" dirty="0">
                <a:latin typeface="Calibri"/>
                <a:cs typeface="Calibri"/>
              </a:rPr>
              <a:t>res </a:t>
            </a:r>
            <a:r>
              <a:rPr sz="1800" dirty="0">
                <a:latin typeface="Calibri"/>
                <a:cs typeface="Calibri"/>
              </a:rPr>
              <a:t>= a /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80283" y="4464050"/>
            <a:ext cx="657225" cy="888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970" algn="just">
              <a:lnSpc>
                <a:spcPct val="105000"/>
              </a:lnSpc>
            </a:pPr>
            <a:r>
              <a:rPr sz="1800" spc="-10" dirty="0">
                <a:latin typeface="Calibri"/>
                <a:cs typeface="Calibri"/>
              </a:rPr>
              <a:t>break;  break;  break;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0991" y="5340730"/>
            <a:ext cx="4646930" cy="844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355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default  </a:t>
            </a:r>
            <a:r>
              <a:rPr sz="1800" dirty="0">
                <a:latin typeface="Calibri"/>
                <a:cs typeface="Calibri"/>
              </a:rPr>
              <a:t>: </a:t>
            </a:r>
            <a:r>
              <a:rPr sz="1800" spc="-15" dirty="0">
                <a:latin typeface="Calibri"/>
                <a:cs typeface="Calibri"/>
              </a:rPr>
              <a:t>res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10" dirty="0">
                <a:latin typeface="Calibri"/>
                <a:cs typeface="Calibri"/>
              </a:rPr>
              <a:t>double.NaN; </a:t>
            </a:r>
            <a:r>
              <a:rPr sz="1800" spc="5" dirty="0">
                <a:latin typeface="Calibri"/>
                <a:cs typeface="Calibri"/>
              </a:rPr>
              <a:t>ok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10" dirty="0">
                <a:latin typeface="Calibri"/>
                <a:cs typeface="Calibri"/>
              </a:rPr>
              <a:t>false;</a:t>
            </a:r>
            <a:r>
              <a:rPr sz="1800" spc="1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break;</a:t>
            </a:r>
            <a:endParaRPr sz="1800">
              <a:latin typeface="Calibri"/>
              <a:cs typeface="Calibri"/>
            </a:endParaRPr>
          </a:p>
          <a:p>
            <a:pPr marL="253365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alibri"/>
                <a:cs typeface="Calibri"/>
              </a:rPr>
              <a:t>if </a:t>
            </a:r>
            <a:r>
              <a:rPr sz="1600" spc="-10" dirty="0">
                <a:latin typeface="Calibri"/>
                <a:cs typeface="Calibri"/>
              </a:rPr>
              <a:t>(ok) </a:t>
            </a:r>
            <a:r>
              <a:rPr sz="1600" spc="-15" dirty="0">
                <a:latin typeface="Calibri"/>
                <a:cs typeface="Calibri"/>
              </a:rPr>
              <a:t>Console.WriteLine( "Результат: </a:t>
            </a:r>
            <a:r>
              <a:rPr sz="1600" dirty="0">
                <a:latin typeface="Calibri"/>
                <a:cs typeface="Calibri"/>
              </a:rPr>
              <a:t>" </a:t>
            </a:r>
            <a:r>
              <a:rPr sz="1600" spc="5" dirty="0">
                <a:latin typeface="Calibri"/>
                <a:cs typeface="Calibri"/>
              </a:rPr>
              <a:t>+ </a:t>
            </a:r>
            <a:r>
              <a:rPr sz="1600" spc="-15" dirty="0">
                <a:latin typeface="Calibri"/>
                <a:cs typeface="Calibri"/>
              </a:rPr>
              <a:t>res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);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8423" y="6174130"/>
            <a:ext cx="353695" cy="26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el</a:t>
            </a:r>
            <a:r>
              <a:rPr sz="1600" spc="-5" dirty="0">
                <a:latin typeface="Calibri"/>
                <a:cs typeface="Calibri"/>
              </a:rPr>
              <a:t>se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0488" y="6174130"/>
            <a:ext cx="408305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Console.WriteLine( </a:t>
            </a:r>
            <a:r>
              <a:rPr sz="1600" spc="-10" dirty="0">
                <a:latin typeface="Calibri"/>
                <a:cs typeface="Calibri"/>
              </a:rPr>
              <a:t>"</a:t>
            </a:r>
            <a:r>
              <a:rPr sz="1600" spc="-10" dirty="0" err="1" smtClean="0">
                <a:latin typeface="Calibri"/>
                <a:cs typeface="Calibri"/>
              </a:rPr>
              <a:t>Недопустима</a:t>
            </a:r>
            <a:r>
              <a:rPr lang="uk-UA" sz="1600" spc="-10" dirty="0" smtClean="0">
                <a:latin typeface="Calibri"/>
                <a:cs typeface="Calibri"/>
              </a:rPr>
              <a:t>я</a:t>
            </a:r>
            <a:r>
              <a:rPr sz="1600" spc="-10" dirty="0" smtClean="0">
                <a:latin typeface="Calibri"/>
                <a:cs typeface="Calibri"/>
              </a:rPr>
              <a:t> </a:t>
            </a:r>
            <a:r>
              <a:rPr sz="1600" spc="-10" dirty="0" err="1" smtClean="0">
                <a:latin typeface="Calibri"/>
                <a:cs typeface="Calibri"/>
              </a:rPr>
              <a:t>операци</a:t>
            </a:r>
            <a:r>
              <a:rPr lang="uk-UA" sz="1600" spc="-10" dirty="0" smtClean="0">
                <a:latin typeface="Calibri"/>
                <a:cs typeface="Calibri"/>
              </a:rPr>
              <a:t>я</a:t>
            </a:r>
            <a:r>
              <a:rPr sz="1600" spc="-10" dirty="0" smtClean="0">
                <a:latin typeface="Calibri"/>
                <a:cs typeface="Calibri"/>
              </a:rPr>
              <a:t>"</a:t>
            </a:r>
            <a:r>
              <a:rPr sz="1600" spc="80" dirty="0" smtClean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);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639" y="6430162"/>
            <a:ext cx="217804" cy="26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}}}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33054" y="6441338"/>
            <a:ext cx="17780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94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1570" y="38480"/>
            <a:ext cx="470408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0" dirty="0">
                <a:latin typeface="Calibri"/>
                <a:cs typeface="Calibri"/>
              </a:rPr>
              <a:t>Цикл </a:t>
            </a:r>
            <a:r>
              <a:rPr sz="4000" b="0" spc="5" dirty="0">
                <a:latin typeface="Calibri"/>
                <a:cs typeface="Calibri"/>
              </a:rPr>
              <a:t>с</a:t>
            </a:r>
            <a:r>
              <a:rPr sz="4000" b="0" spc="-120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предусловием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47567" y="3193034"/>
            <a:ext cx="149669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1475" algn="l"/>
                <a:tab pos="736600" algn="l"/>
                <a:tab pos="1102360" algn="l"/>
              </a:tabLst>
            </a:pPr>
            <a:r>
              <a:rPr sz="1800" dirty="0">
                <a:latin typeface="Calibri"/>
                <a:cs typeface="Calibri"/>
              </a:rPr>
              <a:t>x	|	y	</a:t>
            </a:r>
            <a:r>
              <a:rPr sz="1800" spc="5" dirty="0">
                <a:latin typeface="Calibri"/>
                <a:cs typeface="Calibri"/>
              </a:rPr>
              <a:t>|"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67" y="866394"/>
            <a:ext cx="4598670" cy="578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while </a:t>
            </a:r>
            <a:r>
              <a:rPr sz="2000" b="1" spc="-5" dirty="0">
                <a:latin typeface="Calibri"/>
                <a:cs typeface="Calibri"/>
              </a:rPr>
              <a:t>( </a:t>
            </a:r>
            <a:r>
              <a:rPr sz="2000" b="1" spc="-10" dirty="0">
                <a:latin typeface="Calibri"/>
                <a:cs typeface="Calibri"/>
              </a:rPr>
              <a:t>выражение </a:t>
            </a:r>
            <a:r>
              <a:rPr sz="2000" b="1" spc="-5" dirty="0">
                <a:latin typeface="Calibri"/>
                <a:cs typeface="Calibri"/>
              </a:rPr>
              <a:t>)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оператор;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800" spc="-10" dirty="0">
                <a:latin typeface="Calibri"/>
                <a:cs typeface="Calibri"/>
              </a:rPr>
              <a:t>using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System;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800" spc="-5" dirty="0">
                <a:latin typeface="Calibri"/>
                <a:cs typeface="Calibri"/>
              </a:rPr>
              <a:t>namespace</a:t>
            </a:r>
            <a:r>
              <a:rPr sz="1800" spc="-10" dirty="0">
                <a:latin typeface="Calibri"/>
                <a:cs typeface="Calibri"/>
              </a:rPr>
              <a:t> ConsoleApplication1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237490" algn="l"/>
              </a:tabLst>
            </a:pPr>
            <a:r>
              <a:rPr sz="1800" dirty="0">
                <a:latin typeface="Calibri"/>
                <a:cs typeface="Calibri"/>
              </a:rPr>
              <a:t>{	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Class1</a:t>
            </a:r>
            <a:endParaRPr sz="1800">
              <a:latin typeface="Calibri"/>
              <a:cs typeface="Calibri"/>
            </a:endParaRPr>
          </a:p>
          <a:p>
            <a:pPr marL="219710">
              <a:lnSpc>
                <a:spcPct val="100000"/>
              </a:lnSpc>
              <a:spcBef>
                <a:spcPts val="335"/>
              </a:spcBef>
              <a:tabLst>
                <a:tab pos="447675" algn="l"/>
              </a:tabLst>
            </a:pPr>
            <a:r>
              <a:rPr sz="1800" dirty="0">
                <a:latin typeface="Calibri"/>
                <a:cs typeface="Calibri"/>
              </a:rPr>
              <a:t>{	</a:t>
            </a:r>
            <a:r>
              <a:rPr sz="1800" spc="-20" dirty="0">
                <a:latin typeface="Calibri"/>
                <a:cs typeface="Calibri"/>
              </a:rPr>
              <a:t>static </a:t>
            </a:r>
            <a:r>
              <a:rPr sz="1800" spc="-10" dirty="0">
                <a:latin typeface="Calibri"/>
                <a:cs typeface="Calibri"/>
              </a:rPr>
              <a:t>void </a:t>
            </a:r>
            <a:r>
              <a:rPr sz="1800" spc="-5" dirty="0">
                <a:latin typeface="Calibri"/>
                <a:cs typeface="Calibri"/>
              </a:rPr>
              <a:t>Main()</a:t>
            </a:r>
            <a:endParaRPr sz="1800">
              <a:latin typeface="Calibri"/>
              <a:cs typeface="Calibri"/>
            </a:endParaRPr>
          </a:p>
          <a:p>
            <a:pPr marL="429895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637540">
              <a:lnSpc>
                <a:spcPct val="100000"/>
              </a:lnSpc>
              <a:spcBef>
                <a:spcPts val="335"/>
              </a:spcBef>
            </a:pPr>
            <a:r>
              <a:rPr sz="1800" spc="-5" dirty="0">
                <a:latin typeface="Calibri"/>
                <a:cs typeface="Calibri"/>
              </a:rPr>
              <a:t>double </a:t>
            </a:r>
            <a:r>
              <a:rPr sz="1800" dirty="0">
                <a:latin typeface="Calibri"/>
                <a:cs typeface="Calibri"/>
              </a:rPr>
              <a:t>Xn = -2, Xk = 12, </a:t>
            </a:r>
            <a:r>
              <a:rPr sz="1800" spc="-5" dirty="0">
                <a:latin typeface="Calibri"/>
                <a:cs typeface="Calibri"/>
              </a:rPr>
              <a:t>dX </a:t>
            </a:r>
            <a:r>
              <a:rPr sz="1800" dirty="0">
                <a:latin typeface="Calibri"/>
                <a:cs typeface="Calibri"/>
              </a:rPr>
              <a:t>= 2, t = 0.2,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y;</a:t>
            </a:r>
            <a:endParaRPr sz="1800">
              <a:latin typeface="Calibri"/>
              <a:cs typeface="Calibri"/>
            </a:endParaRPr>
          </a:p>
          <a:p>
            <a:pPr marL="637540">
              <a:lnSpc>
                <a:spcPct val="100000"/>
              </a:lnSpc>
              <a:spcBef>
                <a:spcPts val="310"/>
              </a:spcBef>
            </a:pPr>
            <a:r>
              <a:rPr sz="1800" spc="-15" dirty="0">
                <a:latin typeface="Calibri"/>
                <a:cs typeface="Calibri"/>
              </a:rPr>
              <a:t>Console.WriteLine(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"|</a:t>
            </a:r>
            <a:endParaRPr sz="1800">
              <a:latin typeface="Calibri"/>
              <a:cs typeface="Calibri"/>
            </a:endParaRPr>
          </a:p>
          <a:p>
            <a:pPr marL="637540">
              <a:lnSpc>
                <a:spcPct val="100000"/>
              </a:lnSpc>
              <a:spcBef>
                <a:spcPts val="335"/>
              </a:spcBef>
            </a:pPr>
            <a:r>
              <a:rPr sz="1800" spc="-10" dirty="0">
                <a:latin typeface="Calibri"/>
                <a:cs typeface="Calibri"/>
              </a:rPr>
              <a:t>double </a:t>
            </a:r>
            <a:r>
              <a:rPr sz="1800" dirty="0">
                <a:solidFill>
                  <a:srgbClr val="006600"/>
                </a:solidFill>
                <a:latin typeface="Calibri"/>
                <a:cs typeface="Calibri"/>
              </a:rPr>
              <a:t>x = </a:t>
            </a:r>
            <a:r>
              <a:rPr sz="1800" spc="-5" dirty="0">
                <a:solidFill>
                  <a:srgbClr val="006600"/>
                </a:solidFill>
                <a:latin typeface="Calibri"/>
                <a:cs typeface="Calibri"/>
              </a:rPr>
              <a:t>Xn</a:t>
            </a:r>
            <a:r>
              <a:rPr sz="1800" spc="-5" dirty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637540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while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( x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&lt;=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Xk</a:t>
            </a:r>
            <a:r>
              <a:rPr sz="18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637540">
              <a:lnSpc>
                <a:spcPct val="100000"/>
              </a:lnSpc>
              <a:spcBef>
                <a:spcPts val="335"/>
              </a:spcBef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847725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latin typeface="Calibri"/>
                <a:cs typeface="Calibri"/>
              </a:rPr>
              <a:t>y = t *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x;</a:t>
            </a:r>
            <a:endParaRPr sz="1800">
              <a:latin typeface="Calibri"/>
              <a:cs typeface="Calibri"/>
            </a:endParaRPr>
          </a:p>
          <a:p>
            <a:pPr marL="847725">
              <a:lnSpc>
                <a:spcPct val="100000"/>
              </a:lnSpc>
              <a:spcBef>
                <a:spcPts val="340"/>
              </a:spcBef>
            </a:pPr>
            <a:r>
              <a:rPr sz="1800" spc="-15" dirty="0">
                <a:latin typeface="Calibri"/>
                <a:cs typeface="Calibri"/>
              </a:rPr>
              <a:t>Console.WriteLine( </a:t>
            </a:r>
            <a:r>
              <a:rPr sz="1800" dirty="0">
                <a:latin typeface="Calibri"/>
                <a:cs typeface="Calibri"/>
              </a:rPr>
              <a:t>"| </a:t>
            </a:r>
            <a:r>
              <a:rPr sz="1800" spc="5" dirty="0">
                <a:latin typeface="Calibri"/>
                <a:cs typeface="Calibri"/>
              </a:rPr>
              <a:t>{0}  </a:t>
            </a:r>
            <a:r>
              <a:rPr sz="1800" dirty="0">
                <a:latin typeface="Calibri"/>
                <a:cs typeface="Calibri"/>
              </a:rPr>
              <a:t>|  {1} |", </a:t>
            </a:r>
            <a:r>
              <a:rPr sz="1800" spc="-10" dirty="0">
                <a:latin typeface="Calibri"/>
                <a:cs typeface="Calibri"/>
              </a:rPr>
              <a:t>x, 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  <a:p>
            <a:pPr marL="847725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006600"/>
                </a:solidFill>
                <a:latin typeface="Calibri"/>
                <a:cs typeface="Calibri"/>
              </a:rPr>
              <a:t>x </a:t>
            </a:r>
            <a:r>
              <a:rPr sz="1800" spc="-5" dirty="0">
                <a:solidFill>
                  <a:srgbClr val="006600"/>
                </a:solidFill>
                <a:latin typeface="Calibri"/>
                <a:cs typeface="Calibri"/>
              </a:rPr>
              <a:t>+=</a:t>
            </a:r>
            <a:r>
              <a:rPr sz="1800" spc="-7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600"/>
                </a:solidFill>
                <a:latin typeface="Calibri"/>
                <a:cs typeface="Calibri"/>
              </a:rPr>
              <a:t>dX</a:t>
            </a:r>
            <a:r>
              <a:rPr sz="1800" spc="-5" dirty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637540">
              <a:lnSpc>
                <a:spcPct val="100000"/>
              </a:lnSpc>
              <a:spcBef>
                <a:spcPts val="335"/>
              </a:spcBef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429895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219710">
              <a:lnSpc>
                <a:spcPct val="100000"/>
              </a:lnSpc>
              <a:spcBef>
                <a:spcPts val="335"/>
              </a:spcBef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01078" y="1078484"/>
            <a:ext cx="887730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y =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t</a:t>
            </a:r>
            <a:r>
              <a:rPr sz="2800" spc="5" dirty="0">
                <a:latin typeface="Symbol"/>
                <a:cs typeface="Symbol"/>
              </a:rPr>
              <a:t></a:t>
            </a:r>
            <a:r>
              <a:rPr sz="2800" spc="5" dirty="0">
                <a:latin typeface="Calibri"/>
                <a:cs typeface="Calibri"/>
              </a:rPr>
              <a:t>x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67600" y="1700148"/>
            <a:ext cx="114300" cy="2447925"/>
          </a:xfrm>
          <a:custGeom>
            <a:avLst/>
            <a:gdLst/>
            <a:ahLst/>
            <a:cxnLst/>
            <a:rect l="l" t="t" r="r" b="b"/>
            <a:pathLst>
              <a:path w="114300" h="2447925">
                <a:moveTo>
                  <a:pt x="76200" y="95250"/>
                </a:moveTo>
                <a:lnTo>
                  <a:pt x="38100" y="95250"/>
                </a:lnTo>
                <a:lnTo>
                  <a:pt x="38100" y="2447925"/>
                </a:lnTo>
                <a:lnTo>
                  <a:pt x="76200" y="2447925"/>
                </a:lnTo>
                <a:lnTo>
                  <a:pt x="76200" y="95250"/>
                </a:lnTo>
                <a:close/>
              </a:path>
              <a:path w="114300" h="2447925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2447925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88125" y="2779648"/>
            <a:ext cx="2305050" cy="505459"/>
          </a:xfrm>
          <a:custGeom>
            <a:avLst/>
            <a:gdLst/>
            <a:ahLst/>
            <a:cxnLst/>
            <a:rect l="l" t="t" r="r" b="b"/>
            <a:pathLst>
              <a:path w="2305050" h="505460">
                <a:moveTo>
                  <a:pt x="0" y="504951"/>
                </a:moveTo>
                <a:lnTo>
                  <a:pt x="2305050" y="0"/>
                </a:lnTo>
              </a:path>
            </a:pathLst>
          </a:custGeom>
          <a:ln w="476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05676" y="2852673"/>
            <a:ext cx="0" cy="792480"/>
          </a:xfrm>
          <a:custGeom>
            <a:avLst/>
            <a:gdLst/>
            <a:ahLst/>
            <a:cxnLst/>
            <a:rect l="l" t="t" r="r" b="b"/>
            <a:pathLst>
              <a:path h="792479">
                <a:moveTo>
                  <a:pt x="0" y="0"/>
                </a:moveTo>
                <a:lnTo>
                  <a:pt x="0" y="7922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32876" y="2779648"/>
            <a:ext cx="0" cy="792480"/>
          </a:xfrm>
          <a:custGeom>
            <a:avLst/>
            <a:gdLst/>
            <a:ahLst/>
            <a:cxnLst/>
            <a:rect l="l" t="t" r="r" b="b"/>
            <a:pathLst>
              <a:path h="792479">
                <a:moveTo>
                  <a:pt x="0" y="0"/>
                </a:moveTo>
                <a:lnTo>
                  <a:pt x="0" y="7922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21576" y="2997200"/>
            <a:ext cx="0" cy="142875"/>
          </a:xfrm>
          <a:custGeom>
            <a:avLst/>
            <a:gdLst/>
            <a:ahLst/>
            <a:cxnLst/>
            <a:rect l="l" t="t" r="r" b="b"/>
            <a:pathLst>
              <a:path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37476" y="2997200"/>
            <a:ext cx="0" cy="142875"/>
          </a:xfrm>
          <a:custGeom>
            <a:avLst/>
            <a:gdLst/>
            <a:ahLst/>
            <a:cxnLst/>
            <a:rect l="l" t="t" r="r" b="b"/>
            <a:pathLst>
              <a:path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53376" y="2997200"/>
            <a:ext cx="0" cy="142875"/>
          </a:xfrm>
          <a:custGeom>
            <a:avLst/>
            <a:gdLst/>
            <a:ahLst/>
            <a:cxnLst/>
            <a:rect l="l" t="t" r="r" b="b"/>
            <a:pathLst>
              <a:path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24750" y="2997200"/>
            <a:ext cx="0" cy="142875"/>
          </a:xfrm>
          <a:custGeom>
            <a:avLst/>
            <a:gdLst/>
            <a:ahLst/>
            <a:cxnLst/>
            <a:rect l="l" t="t" r="r" b="b"/>
            <a:pathLst>
              <a:path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69276" y="2997200"/>
            <a:ext cx="0" cy="142875"/>
          </a:xfrm>
          <a:custGeom>
            <a:avLst/>
            <a:gdLst/>
            <a:ahLst/>
            <a:cxnLst/>
            <a:rect l="l" t="t" r="r" b="b"/>
            <a:pathLst>
              <a:path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16623" y="3011423"/>
            <a:ext cx="2376805" cy="114300"/>
          </a:xfrm>
          <a:custGeom>
            <a:avLst/>
            <a:gdLst/>
            <a:ahLst/>
            <a:cxnLst/>
            <a:rect l="l" t="t" r="r" b="b"/>
            <a:pathLst>
              <a:path w="2376804" h="114300">
                <a:moveTo>
                  <a:pt x="2262251" y="0"/>
                </a:moveTo>
                <a:lnTo>
                  <a:pt x="2262251" y="114300"/>
                </a:lnTo>
                <a:lnTo>
                  <a:pt x="2338451" y="76200"/>
                </a:lnTo>
                <a:lnTo>
                  <a:pt x="2281301" y="76200"/>
                </a:lnTo>
                <a:lnTo>
                  <a:pt x="2281301" y="38100"/>
                </a:lnTo>
                <a:lnTo>
                  <a:pt x="2338451" y="38100"/>
                </a:lnTo>
                <a:lnTo>
                  <a:pt x="2262251" y="0"/>
                </a:lnTo>
                <a:close/>
              </a:path>
              <a:path w="2376804" h="114300">
                <a:moveTo>
                  <a:pt x="2262251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262251" y="76200"/>
                </a:lnTo>
                <a:lnTo>
                  <a:pt x="2262251" y="38100"/>
                </a:lnTo>
                <a:close/>
              </a:path>
              <a:path w="2376804" h="114300">
                <a:moveTo>
                  <a:pt x="2338451" y="38100"/>
                </a:moveTo>
                <a:lnTo>
                  <a:pt x="2281301" y="38100"/>
                </a:lnTo>
                <a:lnTo>
                  <a:pt x="2281301" y="76200"/>
                </a:lnTo>
                <a:lnTo>
                  <a:pt x="2338451" y="76200"/>
                </a:lnTo>
                <a:lnTo>
                  <a:pt x="2376551" y="57150"/>
                </a:lnTo>
                <a:lnTo>
                  <a:pt x="2338451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69276" y="2997200"/>
            <a:ext cx="0" cy="142875"/>
          </a:xfrm>
          <a:custGeom>
            <a:avLst/>
            <a:gdLst/>
            <a:ahLst/>
            <a:cxnLst/>
            <a:rect l="l" t="t" r="r" b="b"/>
            <a:pathLst>
              <a:path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85176" y="2997200"/>
            <a:ext cx="0" cy="142875"/>
          </a:xfrm>
          <a:custGeom>
            <a:avLst/>
            <a:gdLst/>
            <a:ahLst/>
            <a:cxnLst/>
            <a:rect l="l" t="t" r="r" b="b"/>
            <a:pathLst>
              <a:path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01076" y="2997200"/>
            <a:ext cx="0" cy="142875"/>
          </a:xfrm>
          <a:custGeom>
            <a:avLst/>
            <a:gdLst/>
            <a:ahLst/>
            <a:cxnLst/>
            <a:rect l="l" t="t" r="r" b="b"/>
            <a:pathLst>
              <a:path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16976" y="2997200"/>
            <a:ext cx="0" cy="142875"/>
          </a:xfrm>
          <a:custGeom>
            <a:avLst/>
            <a:gdLst/>
            <a:ahLst/>
            <a:cxnLst/>
            <a:rect l="l" t="t" r="r" b="b"/>
            <a:pathLst>
              <a:path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794372" y="3556254"/>
            <a:ext cx="288290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5" dirty="0">
                <a:latin typeface="Calibri"/>
                <a:cs typeface="Calibri"/>
              </a:rPr>
              <a:t>x</a:t>
            </a:r>
            <a:r>
              <a:rPr sz="1600" dirty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26881" y="3524504"/>
            <a:ext cx="274320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5" dirty="0">
                <a:latin typeface="Calibri"/>
                <a:cs typeface="Calibri"/>
              </a:rPr>
              <a:t>x</a:t>
            </a:r>
            <a:r>
              <a:rPr sz="1600" dirty="0">
                <a:latin typeface="Calibri"/>
                <a:cs typeface="Calibri"/>
              </a:rPr>
              <a:t>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890254" y="6531864"/>
            <a:ext cx="17780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95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2066" y="294385"/>
            <a:ext cx="5037455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0" spc="-5" dirty="0">
                <a:latin typeface="Calibri"/>
                <a:cs typeface="Calibri"/>
              </a:rPr>
              <a:t>Цикл с</a:t>
            </a:r>
            <a:r>
              <a:rPr sz="4400" b="0" spc="-75" dirty="0">
                <a:latin typeface="Calibri"/>
                <a:cs typeface="Calibri"/>
              </a:rPr>
              <a:t> </a:t>
            </a:r>
            <a:r>
              <a:rPr sz="4400" b="0" spc="-10" dirty="0">
                <a:latin typeface="Calibri"/>
                <a:cs typeface="Calibri"/>
              </a:rPr>
              <a:t>постусловием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240"/>
              </a:lnSpc>
            </a:pPr>
            <a:r>
              <a:rPr dirty="0"/>
              <a:t>96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20080" y="1772856"/>
            <a:ext cx="3529329" cy="792480"/>
          </a:xfrm>
          <a:prstGeom prst="rect">
            <a:avLst/>
          </a:prstGeom>
          <a:solidFill>
            <a:srgbClr val="C4BC96">
              <a:alpha val="67057"/>
            </a:srgbClr>
          </a:solidFill>
          <a:ln w="12700">
            <a:solidFill>
              <a:srgbClr val="80808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ts val="2275"/>
              </a:lnSpc>
            </a:pPr>
            <a:r>
              <a:rPr sz="3000" b="1" spc="-5" dirty="0">
                <a:latin typeface="Calibri"/>
                <a:cs typeface="Calibri"/>
              </a:rPr>
              <a:t>do оператор</a:t>
            </a:r>
            <a:r>
              <a:rPr sz="3000" b="1" spc="-110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while</a:t>
            </a:r>
            <a:endParaRPr sz="3000">
              <a:latin typeface="Calibri"/>
              <a:cs typeface="Calibri"/>
            </a:endParaRPr>
          </a:p>
          <a:p>
            <a:pPr marL="696595">
              <a:lnSpc>
                <a:spcPts val="3060"/>
              </a:lnSpc>
            </a:pPr>
            <a:r>
              <a:rPr sz="3000" b="1" spc="-5" dirty="0">
                <a:latin typeface="Calibri"/>
                <a:cs typeface="Calibri"/>
              </a:rPr>
              <a:t>выражение;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276" y="1298955"/>
            <a:ext cx="4294505" cy="4721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System;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Calibri"/>
                <a:cs typeface="Calibri"/>
              </a:rPr>
              <a:t>namespace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ConsoleApplication1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59079" algn="l"/>
              </a:tabLst>
            </a:pPr>
            <a:r>
              <a:rPr sz="2000" spc="-5" dirty="0">
                <a:latin typeface="Calibri"/>
                <a:cs typeface="Calibri"/>
              </a:rPr>
              <a:t>{	</a:t>
            </a:r>
            <a:r>
              <a:rPr sz="2000" spc="-10" dirty="0">
                <a:latin typeface="Calibri"/>
                <a:cs typeface="Calibri"/>
              </a:rPr>
              <a:t>class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Class1</a:t>
            </a:r>
            <a:endParaRPr sz="2000">
              <a:latin typeface="Calibri"/>
              <a:cs typeface="Calibri"/>
            </a:endParaRPr>
          </a:p>
          <a:p>
            <a:pPr marL="238125">
              <a:lnSpc>
                <a:spcPct val="100000"/>
              </a:lnSpc>
              <a:spcBef>
                <a:spcPts val="480"/>
              </a:spcBef>
              <a:tabLst>
                <a:tab pos="487680" algn="l"/>
              </a:tabLst>
            </a:pPr>
            <a:r>
              <a:rPr sz="2000" spc="-5" dirty="0">
                <a:latin typeface="Calibri"/>
                <a:cs typeface="Calibri"/>
              </a:rPr>
              <a:t>{	</a:t>
            </a:r>
            <a:r>
              <a:rPr sz="2000" spc="-20" dirty="0">
                <a:latin typeface="Calibri"/>
                <a:cs typeface="Calibri"/>
              </a:rPr>
              <a:t>static </a:t>
            </a:r>
            <a:r>
              <a:rPr sz="2000" spc="-15" dirty="0">
                <a:latin typeface="Calibri"/>
                <a:cs typeface="Calibri"/>
              </a:rPr>
              <a:t>void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Main()</a:t>
            </a:r>
            <a:endParaRPr sz="2000">
              <a:latin typeface="Calibri"/>
              <a:cs typeface="Calibri"/>
            </a:endParaRPr>
          </a:p>
          <a:p>
            <a:pPr marL="46672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695325" marR="2270760">
              <a:lnSpc>
                <a:spcPts val="2880"/>
              </a:lnSpc>
              <a:spcBef>
                <a:spcPts val="175"/>
              </a:spcBef>
            </a:pPr>
            <a:r>
              <a:rPr sz="2000" spc="-5" dirty="0">
                <a:latin typeface="Calibri"/>
                <a:cs typeface="Calibri"/>
              </a:rPr>
              <a:t>char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answer;  </a:t>
            </a:r>
            <a:r>
              <a:rPr sz="2000" dirty="0">
                <a:solidFill>
                  <a:srgbClr val="006600"/>
                </a:solidFill>
                <a:latin typeface="Calibri"/>
                <a:cs typeface="Calibri"/>
              </a:rPr>
              <a:t>do</a:t>
            </a:r>
            <a:endParaRPr sz="2000">
              <a:latin typeface="Calibri"/>
              <a:cs typeface="Calibri"/>
            </a:endParaRPr>
          </a:p>
          <a:p>
            <a:pPr marL="695325">
              <a:lnSpc>
                <a:spcPct val="100000"/>
              </a:lnSpc>
              <a:spcBef>
                <a:spcPts val="305"/>
              </a:spcBef>
            </a:pPr>
            <a:r>
              <a:rPr sz="2000" spc="-5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923925" marR="5080">
              <a:lnSpc>
                <a:spcPct val="120000"/>
              </a:lnSpc>
            </a:pPr>
            <a:r>
              <a:rPr sz="2000" spc="-20" dirty="0">
                <a:latin typeface="Calibri"/>
                <a:cs typeface="Calibri"/>
              </a:rPr>
              <a:t>Console.WriteLine( </a:t>
            </a:r>
            <a:r>
              <a:rPr sz="2000" spc="-5" dirty="0">
                <a:latin typeface="Calibri"/>
                <a:cs typeface="Calibri"/>
              </a:rPr>
              <a:t>«нажми </a:t>
            </a:r>
            <a:r>
              <a:rPr sz="2000" spc="-15" dirty="0">
                <a:latin typeface="Calibri"/>
                <a:cs typeface="Calibri"/>
              </a:rPr>
              <a:t>Y" </a:t>
            </a:r>
            <a:r>
              <a:rPr sz="2000" spc="-10" dirty="0">
                <a:latin typeface="Calibri"/>
                <a:cs typeface="Calibri"/>
              </a:rPr>
              <a:t>);  </a:t>
            </a:r>
            <a:r>
              <a:rPr sz="2000" spc="-15" dirty="0">
                <a:latin typeface="Calibri"/>
                <a:cs typeface="Calibri"/>
              </a:rPr>
              <a:t>answer </a:t>
            </a:r>
            <a:r>
              <a:rPr sz="2000" spc="-5" dirty="0">
                <a:latin typeface="Calibri"/>
                <a:cs typeface="Calibri"/>
              </a:rPr>
              <a:t>= (char) </a:t>
            </a:r>
            <a:r>
              <a:rPr sz="2000" spc="-10" dirty="0">
                <a:latin typeface="Calibri"/>
                <a:cs typeface="Calibri"/>
              </a:rPr>
              <a:t>Console.Read();  Console.ReadLine();</a:t>
            </a:r>
            <a:endParaRPr sz="2000">
              <a:latin typeface="Calibri"/>
              <a:cs typeface="Calibri"/>
            </a:endParaRPr>
          </a:p>
          <a:p>
            <a:pPr marL="69532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} </a:t>
            </a:r>
            <a:r>
              <a:rPr sz="2000" spc="-5" dirty="0">
                <a:solidFill>
                  <a:srgbClr val="006600"/>
                </a:solidFill>
                <a:latin typeface="Calibri"/>
                <a:cs typeface="Calibri"/>
              </a:rPr>
              <a:t>while </a:t>
            </a:r>
            <a:r>
              <a:rPr sz="2000" spc="-5" dirty="0">
                <a:latin typeface="Calibri"/>
                <a:cs typeface="Calibri"/>
              </a:rPr>
              <a:t>( </a:t>
            </a:r>
            <a:r>
              <a:rPr sz="2000" spc="-15" dirty="0">
                <a:latin typeface="Calibri"/>
                <a:cs typeface="Calibri"/>
              </a:rPr>
              <a:t>answer </a:t>
            </a:r>
            <a:r>
              <a:rPr sz="2000" spc="-5" dirty="0">
                <a:latin typeface="Calibri"/>
                <a:cs typeface="Calibri"/>
              </a:rPr>
              <a:t>!= ' </a:t>
            </a:r>
            <a:r>
              <a:rPr sz="2000" spc="-10" dirty="0">
                <a:latin typeface="Calibri"/>
                <a:cs typeface="Calibri"/>
              </a:rPr>
              <a:t>Y'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  <a:p>
            <a:pPr marL="466725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Calibri"/>
                <a:cs typeface="Calibri"/>
              </a:rPr>
              <a:t>}}}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8248" y="330327"/>
            <a:ext cx="466788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0" spc="-5" dirty="0">
                <a:latin typeface="Calibri"/>
                <a:cs typeface="Calibri"/>
              </a:rPr>
              <a:t>Цикл с</a:t>
            </a:r>
            <a:r>
              <a:rPr sz="4400" b="0" spc="-40" dirty="0">
                <a:latin typeface="Calibri"/>
                <a:cs typeface="Calibri"/>
              </a:rPr>
              <a:t> </a:t>
            </a:r>
            <a:r>
              <a:rPr sz="4400" b="0" spc="-10" dirty="0">
                <a:latin typeface="Calibri"/>
                <a:cs typeface="Calibri"/>
              </a:rPr>
              <a:t>параметром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240"/>
              </a:lnSpc>
            </a:pPr>
            <a:r>
              <a:rPr dirty="0"/>
              <a:t>97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4644" y="1240154"/>
            <a:ext cx="6476365" cy="3716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485140" indent="-344805">
              <a:lnSpc>
                <a:spcPct val="100000"/>
              </a:lnSpc>
            </a:pPr>
            <a:r>
              <a:rPr sz="3200" b="1" spc="-20" dirty="0">
                <a:latin typeface="Calibri"/>
                <a:cs typeface="Calibri"/>
              </a:rPr>
              <a:t>for </a:t>
            </a:r>
            <a:r>
              <a:rPr sz="3200" b="1" spc="-5" dirty="0">
                <a:latin typeface="Calibri"/>
                <a:cs typeface="Calibri"/>
              </a:rPr>
              <a:t>( инициализация; </a:t>
            </a:r>
            <a:r>
              <a:rPr sz="3200" b="1" spc="-10" dirty="0">
                <a:latin typeface="Calibri"/>
                <a:cs typeface="Calibri"/>
              </a:rPr>
              <a:t>выражение;  </a:t>
            </a:r>
            <a:r>
              <a:rPr sz="3200" b="1" spc="-15" dirty="0">
                <a:latin typeface="Calibri"/>
                <a:cs typeface="Calibri"/>
              </a:rPr>
              <a:t>модификации </a:t>
            </a:r>
            <a:r>
              <a:rPr sz="3200" b="1" spc="-5" dirty="0">
                <a:latin typeface="Calibri"/>
                <a:cs typeface="Calibri"/>
              </a:rPr>
              <a:t>)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оператор;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Пример: </a:t>
            </a:r>
            <a:r>
              <a:rPr sz="2800" spc="-15" dirty="0">
                <a:latin typeface="Calibri"/>
                <a:cs typeface="Calibri"/>
              </a:rPr>
              <a:t>подсчет </a:t>
            </a:r>
            <a:r>
              <a:rPr sz="2800" spc="-5" dirty="0">
                <a:latin typeface="Calibri"/>
                <a:cs typeface="Calibri"/>
              </a:rPr>
              <a:t>суммы </a:t>
            </a:r>
            <a:r>
              <a:rPr sz="2800" spc="-15" dirty="0">
                <a:latin typeface="Calibri"/>
                <a:cs typeface="Calibri"/>
              </a:rPr>
              <a:t>чисел </a:t>
            </a:r>
            <a:r>
              <a:rPr sz="2800" spc="-10" dirty="0">
                <a:latin typeface="Calibri"/>
                <a:cs typeface="Calibri"/>
              </a:rPr>
              <a:t>от </a:t>
            </a:r>
            <a:r>
              <a:rPr sz="2800" dirty="0">
                <a:latin typeface="Calibri"/>
                <a:cs typeface="Calibri"/>
              </a:rPr>
              <a:t>1 </a:t>
            </a:r>
            <a:r>
              <a:rPr sz="2800" spc="-15" dirty="0">
                <a:latin typeface="Calibri"/>
                <a:cs typeface="Calibri"/>
              </a:rPr>
              <a:t>до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100.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int </a:t>
            </a:r>
            <a:r>
              <a:rPr sz="3200" spc="-5" dirty="0">
                <a:latin typeface="Calibri"/>
                <a:cs typeface="Calibri"/>
              </a:rPr>
              <a:t>s =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0;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5" dirty="0">
                <a:latin typeface="Calibri"/>
                <a:cs typeface="Calibri"/>
              </a:rPr>
              <a:t>( </a:t>
            </a:r>
            <a:r>
              <a:rPr sz="3200" spc="-10" dirty="0">
                <a:latin typeface="Calibri"/>
                <a:cs typeface="Calibri"/>
              </a:rPr>
              <a:t>int </a:t>
            </a:r>
            <a:r>
              <a:rPr sz="3200" spc="-5" dirty="0">
                <a:latin typeface="Calibri"/>
                <a:cs typeface="Calibri"/>
              </a:rPr>
              <a:t>i = </a:t>
            </a:r>
            <a:r>
              <a:rPr sz="3200" spc="-10" dirty="0">
                <a:latin typeface="Calibri"/>
                <a:cs typeface="Calibri"/>
              </a:rPr>
              <a:t>1; </a:t>
            </a:r>
            <a:r>
              <a:rPr sz="3200" spc="-5" dirty="0">
                <a:latin typeface="Calibri"/>
                <a:cs typeface="Calibri"/>
              </a:rPr>
              <a:t>i </a:t>
            </a:r>
            <a:r>
              <a:rPr sz="3200" spc="-10" dirty="0">
                <a:latin typeface="Calibri"/>
                <a:cs typeface="Calibri"/>
              </a:rPr>
              <a:t>&lt;= </a:t>
            </a:r>
            <a:r>
              <a:rPr sz="3200" spc="-15" dirty="0">
                <a:latin typeface="Calibri"/>
                <a:cs typeface="Calibri"/>
              </a:rPr>
              <a:t>100; </a:t>
            </a:r>
            <a:r>
              <a:rPr sz="3200" dirty="0">
                <a:latin typeface="Calibri"/>
                <a:cs typeface="Calibri"/>
              </a:rPr>
              <a:t>i++ </a:t>
            </a:r>
            <a:r>
              <a:rPr sz="3200" spc="-5" dirty="0">
                <a:latin typeface="Calibri"/>
                <a:cs typeface="Calibri"/>
              </a:rPr>
              <a:t>) s </a:t>
            </a:r>
            <a:r>
              <a:rPr sz="3200" spc="-10" dirty="0">
                <a:latin typeface="Calibri"/>
                <a:cs typeface="Calibri"/>
              </a:rPr>
              <a:t>+=</a:t>
            </a:r>
            <a:r>
              <a:rPr sz="3200" spc="2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2545" y="287146"/>
            <a:ext cx="497903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" dirty="0">
                <a:latin typeface="Calibri"/>
                <a:cs typeface="Calibri"/>
              </a:rPr>
              <a:t>Создание второй</a:t>
            </a:r>
            <a:r>
              <a:rPr sz="3600" b="1" spc="-12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формы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020953"/>
            <a:ext cx="707072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 err="1">
                <a:latin typeface="Calibri"/>
                <a:cs typeface="Calibri"/>
              </a:rPr>
              <a:t>Ввести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0" dirty="0" err="1" smtClean="0">
                <a:latin typeface="Calibri"/>
                <a:cs typeface="Calibri"/>
              </a:rPr>
              <a:t>им</a:t>
            </a:r>
            <a:r>
              <a:rPr lang="uk-UA" sz="3200" spc="-30" dirty="0" smtClean="0">
                <a:latin typeface="Calibri"/>
                <a:cs typeface="Calibri"/>
              </a:rPr>
              <a:t>я</a:t>
            </a:r>
            <a:r>
              <a:rPr sz="3200" spc="-30" dirty="0" smtClean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формы </a:t>
            </a:r>
            <a:r>
              <a:rPr sz="3200" spc="-5" dirty="0">
                <a:latin typeface="Calibri"/>
                <a:cs typeface="Calibri"/>
              </a:rPr>
              <a:t>и </a:t>
            </a:r>
            <a:r>
              <a:rPr sz="3200" spc="-10" dirty="0">
                <a:latin typeface="Calibri"/>
                <a:cs typeface="Calibri"/>
              </a:rPr>
              <a:t>нажать </a:t>
            </a:r>
            <a:r>
              <a:rPr sz="3200" spc="-5" dirty="0">
                <a:latin typeface="Calibri"/>
                <a:cs typeface="Calibri"/>
              </a:rPr>
              <a:t>кнопку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Add.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31" y="1606321"/>
            <a:ext cx="9039225" cy="5026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490855" algn="r">
              <a:lnSpc>
                <a:spcPct val="100000"/>
              </a:lnSpc>
              <a:spcBef>
                <a:spcPts val="815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71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831" y="1606321"/>
            <a:ext cx="9039225" cy="5000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4074" y="204342"/>
            <a:ext cx="6434455" cy="1219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42210" marR="5080" indent="-2430145">
              <a:lnSpc>
                <a:spcPct val="100000"/>
              </a:lnSpc>
            </a:pPr>
            <a:r>
              <a:rPr sz="4000" b="0" spc="-10" dirty="0">
                <a:latin typeface="Calibri"/>
                <a:cs typeface="Calibri"/>
              </a:rPr>
              <a:t>Рекомендации </a:t>
            </a:r>
            <a:r>
              <a:rPr sz="4000" b="0" spc="5" dirty="0">
                <a:latin typeface="Calibri"/>
                <a:cs typeface="Calibri"/>
              </a:rPr>
              <a:t>по</a:t>
            </a:r>
            <a:r>
              <a:rPr sz="4000" b="0" spc="-125" dirty="0">
                <a:latin typeface="Calibri"/>
                <a:cs typeface="Calibri"/>
              </a:rPr>
              <a:t> </a:t>
            </a:r>
            <a:r>
              <a:rPr sz="4000" b="0" spc="110" dirty="0">
                <a:latin typeface="Calibri"/>
                <a:cs typeface="Calibri"/>
              </a:rPr>
              <a:t>написания  </a:t>
            </a:r>
            <a:r>
              <a:rPr sz="4000" b="0" spc="-5" dirty="0">
                <a:latin typeface="Calibri"/>
                <a:cs typeface="Calibri"/>
              </a:rPr>
              <a:t>циклов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240"/>
              </a:lnSpc>
            </a:pPr>
            <a:r>
              <a:rPr dirty="0"/>
              <a:t>98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711" y="1623567"/>
            <a:ext cx="7517130" cy="3831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не </a:t>
            </a:r>
            <a:r>
              <a:rPr sz="2000" spc="-5" dirty="0">
                <a:latin typeface="Calibri"/>
                <a:cs typeface="Calibri"/>
              </a:rPr>
              <a:t>забывать о </a:t>
            </a:r>
            <a:r>
              <a:rPr sz="2000" spc="-15" dirty="0">
                <a:latin typeface="Calibri"/>
                <a:cs typeface="Calibri"/>
              </a:rPr>
              <a:t>том, что </a:t>
            </a:r>
            <a:r>
              <a:rPr sz="2000" spc="-10" dirty="0">
                <a:latin typeface="Calibri"/>
                <a:cs typeface="Calibri"/>
              </a:rPr>
              <a:t>если </a:t>
            </a:r>
            <a:r>
              <a:rPr sz="2000" spc="-5" dirty="0">
                <a:latin typeface="Calibri"/>
                <a:cs typeface="Calibri"/>
              </a:rPr>
              <a:t>в </a:t>
            </a:r>
            <a:r>
              <a:rPr sz="2000" spc="-25" dirty="0">
                <a:latin typeface="Calibri"/>
                <a:cs typeface="Calibri"/>
              </a:rPr>
              <a:t>теле </a:t>
            </a:r>
            <a:r>
              <a:rPr sz="2000" spc="-5" dirty="0">
                <a:latin typeface="Calibri"/>
                <a:cs typeface="Calibri"/>
              </a:rPr>
              <a:t>циклов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while </a:t>
            </a:r>
            <a:r>
              <a:rPr sz="2000" spc="-5" dirty="0">
                <a:latin typeface="Calibri"/>
                <a:cs typeface="Calibri"/>
              </a:rPr>
              <a:t>и 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for</a:t>
            </a:r>
            <a:r>
              <a:rPr sz="2000" spc="2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20" dirty="0" err="1" smtClean="0">
                <a:latin typeface="Calibri"/>
                <a:cs typeface="Calibri"/>
              </a:rPr>
              <a:t>требуетс</a:t>
            </a:r>
            <a:r>
              <a:rPr lang="uk-UA" sz="2000" spc="-20" dirty="0" smtClean="0">
                <a:latin typeface="Calibri"/>
                <a:cs typeface="Calibri"/>
              </a:rPr>
              <a:t>я</a:t>
            </a:r>
            <a:endParaRPr sz="2000" dirty="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480"/>
              </a:spcBef>
            </a:pPr>
            <a:r>
              <a:rPr sz="2000" spc="-15" dirty="0">
                <a:latin typeface="Calibri"/>
                <a:cs typeface="Calibri"/>
              </a:rPr>
              <a:t>выполнить </a:t>
            </a:r>
            <a:r>
              <a:rPr sz="2000" spc="-20" dirty="0">
                <a:latin typeface="Calibri"/>
                <a:cs typeface="Calibri"/>
              </a:rPr>
              <a:t>более одного </a:t>
            </a:r>
            <a:r>
              <a:rPr sz="2000" spc="-10" dirty="0">
                <a:latin typeface="Calibri"/>
                <a:cs typeface="Calibri"/>
              </a:rPr>
              <a:t>оператора, </a:t>
            </a:r>
            <a:r>
              <a:rPr sz="2000" spc="-10" dirty="0" err="1">
                <a:latin typeface="Calibri"/>
                <a:cs typeface="Calibri"/>
              </a:rPr>
              <a:t>нужно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0" dirty="0" err="1" smtClean="0">
                <a:latin typeface="Calibri"/>
                <a:cs typeface="Calibri"/>
              </a:rPr>
              <a:t>закл</a:t>
            </a:r>
            <a:r>
              <a:rPr lang="uk-UA" sz="2000" spc="50" dirty="0" smtClean="0">
                <a:latin typeface="Calibri"/>
                <a:cs typeface="Calibri"/>
              </a:rPr>
              <a:t>ю</a:t>
            </a:r>
            <a:r>
              <a:rPr sz="2000" spc="50" dirty="0" err="1" smtClean="0">
                <a:latin typeface="Calibri"/>
                <a:cs typeface="Calibri"/>
              </a:rPr>
              <a:t>чать</a:t>
            </a:r>
            <a:r>
              <a:rPr sz="2000" spc="50" dirty="0" smtClean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их в</a:t>
            </a:r>
            <a:r>
              <a:rPr sz="2000" spc="250" dirty="0"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блок</a:t>
            </a:r>
            <a:r>
              <a:rPr sz="2000" spc="-15" dirty="0">
                <a:latin typeface="Calibri"/>
                <a:cs typeface="Calibri"/>
              </a:rPr>
              <a:t>;</a:t>
            </a:r>
            <a:endParaRPr sz="2000" dirty="0">
              <a:latin typeface="Calibri"/>
              <a:cs typeface="Calibri"/>
            </a:endParaRPr>
          </a:p>
          <a:p>
            <a:pPr marL="356870" marR="5080" indent="-344170">
              <a:lnSpc>
                <a:spcPct val="120100"/>
              </a:lnSpc>
              <a:spcBef>
                <a:spcPts val="4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5" dirty="0" err="1" smtClean="0">
                <a:latin typeface="Calibri"/>
                <a:cs typeface="Calibri"/>
              </a:rPr>
              <a:t>убедитьс</a:t>
            </a:r>
            <a:r>
              <a:rPr lang="uk-UA" sz="2000" spc="-15" dirty="0" smtClean="0">
                <a:latin typeface="Calibri"/>
                <a:cs typeface="Calibri"/>
              </a:rPr>
              <a:t>я</a:t>
            </a:r>
            <a:r>
              <a:rPr sz="2000" spc="-15" dirty="0" smtClean="0">
                <a:latin typeface="Calibri"/>
                <a:cs typeface="Calibri"/>
              </a:rPr>
              <a:t>, </a:t>
            </a:r>
            <a:r>
              <a:rPr sz="2000" spc="-15" dirty="0">
                <a:latin typeface="Calibri"/>
                <a:cs typeface="Calibri"/>
              </a:rPr>
              <a:t>что </a:t>
            </a:r>
            <a:r>
              <a:rPr sz="2000" spc="-5" dirty="0">
                <a:latin typeface="Calibri"/>
                <a:cs typeface="Calibri"/>
              </a:rPr>
              <a:t>всем </a:t>
            </a:r>
            <a:r>
              <a:rPr sz="2000" spc="-10" dirty="0">
                <a:latin typeface="Calibri"/>
                <a:cs typeface="Calibri"/>
              </a:rPr>
              <a:t>переменным, </a:t>
            </a:r>
            <a:r>
              <a:rPr sz="2000" spc="30" dirty="0" err="1" smtClean="0">
                <a:latin typeface="Calibri"/>
                <a:cs typeface="Calibri"/>
              </a:rPr>
              <a:t>встреча</a:t>
            </a:r>
            <a:r>
              <a:rPr lang="uk-UA" sz="2000" spc="30" dirty="0">
                <a:latin typeface="Calibri"/>
                <a:cs typeface="Calibri"/>
              </a:rPr>
              <a:t>ю</a:t>
            </a:r>
            <a:r>
              <a:rPr sz="2000" spc="30" dirty="0" err="1" smtClean="0">
                <a:latin typeface="Calibri"/>
                <a:cs typeface="Calibri"/>
              </a:rPr>
              <a:t>щимс</a:t>
            </a:r>
            <a:r>
              <a:rPr lang="uk-UA" sz="2000" spc="30" dirty="0" smtClean="0">
                <a:latin typeface="Calibri"/>
                <a:cs typeface="Calibri"/>
              </a:rPr>
              <a:t>я</a:t>
            </a:r>
            <a:r>
              <a:rPr sz="2000" spc="30" dirty="0" smtClean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в правой части  </a:t>
            </a:r>
            <a:r>
              <a:rPr sz="2000" spc="-10" dirty="0" err="1">
                <a:latin typeface="Calibri"/>
                <a:cs typeface="Calibri"/>
              </a:rPr>
              <a:t>операторов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0" dirty="0" err="1" smtClean="0">
                <a:latin typeface="Calibri"/>
                <a:cs typeface="Calibri"/>
              </a:rPr>
              <a:t>присваивани</a:t>
            </a:r>
            <a:r>
              <a:rPr lang="uk-UA" sz="2000" spc="-10" dirty="0" smtClean="0">
                <a:latin typeface="Calibri"/>
                <a:cs typeface="Calibri"/>
              </a:rPr>
              <a:t>я</a:t>
            </a:r>
            <a:r>
              <a:rPr sz="2000" spc="-10" dirty="0" smtClean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в </a:t>
            </a:r>
            <a:r>
              <a:rPr sz="2000" spc="-25" dirty="0">
                <a:latin typeface="Calibri"/>
                <a:cs typeface="Calibri"/>
              </a:rPr>
              <a:t>теле </a:t>
            </a:r>
            <a:r>
              <a:rPr sz="2000" spc="-5" dirty="0">
                <a:latin typeface="Calibri"/>
                <a:cs typeface="Calibri"/>
              </a:rPr>
              <a:t>цикла, </a:t>
            </a:r>
            <a:r>
              <a:rPr sz="2000" spc="-20" dirty="0">
                <a:latin typeface="Calibri"/>
                <a:cs typeface="Calibri"/>
              </a:rPr>
              <a:t>до этого </a:t>
            </a:r>
            <a:r>
              <a:rPr sz="2000" spc="-5" dirty="0" err="1">
                <a:latin typeface="Calibri"/>
                <a:cs typeface="Calibri"/>
              </a:rPr>
              <a:t>присвоены</a:t>
            </a:r>
            <a:r>
              <a:rPr sz="2000" spc="-5" dirty="0">
                <a:latin typeface="Calibri"/>
                <a:cs typeface="Calibri"/>
              </a:rPr>
              <a:t>  </a:t>
            </a:r>
            <a:r>
              <a:rPr sz="2000" spc="-15" dirty="0" err="1" smtClean="0">
                <a:latin typeface="Calibri"/>
                <a:cs typeface="Calibri"/>
              </a:rPr>
              <a:t>значени</a:t>
            </a:r>
            <a:r>
              <a:rPr lang="uk-UA" sz="2000" spc="-15" dirty="0" smtClean="0">
                <a:latin typeface="Calibri"/>
                <a:cs typeface="Calibri"/>
              </a:rPr>
              <a:t>я</a:t>
            </a:r>
            <a:r>
              <a:rPr sz="2000" spc="-15" dirty="0" smtClean="0">
                <a:latin typeface="Calibri"/>
                <a:cs typeface="Calibri"/>
              </a:rPr>
              <a:t>;</a:t>
            </a:r>
            <a:endParaRPr sz="20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проверить, </a:t>
            </a:r>
            <a:r>
              <a:rPr sz="2000" spc="-20" dirty="0" err="1" smtClean="0">
                <a:latin typeface="Calibri"/>
                <a:cs typeface="Calibri"/>
              </a:rPr>
              <a:t>измен</a:t>
            </a:r>
            <a:r>
              <a:rPr lang="uk-UA" sz="2000" spc="-20" dirty="0" smtClean="0">
                <a:latin typeface="Calibri"/>
                <a:cs typeface="Calibri"/>
              </a:rPr>
              <a:t>я</a:t>
            </a:r>
            <a:r>
              <a:rPr sz="2000" spc="-20" dirty="0" err="1" smtClean="0">
                <a:latin typeface="Calibri"/>
                <a:cs typeface="Calibri"/>
              </a:rPr>
              <a:t>етс</a:t>
            </a:r>
            <a:r>
              <a:rPr lang="uk-UA" sz="2000" spc="-20" dirty="0" smtClean="0">
                <a:latin typeface="Calibri"/>
                <a:cs typeface="Calibri"/>
              </a:rPr>
              <a:t>я</a:t>
            </a:r>
            <a:r>
              <a:rPr sz="2000" spc="-20" dirty="0" smtClean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ли </a:t>
            </a:r>
            <a:r>
              <a:rPr sz="2000" spc="-5" dirty="0">
                <a:latin typeface="Calibri"/>
                <a:cs typeface="Calibri"/>
              </a:rPr>
              <a:t>в </a:t>
            </a:r>
            <a:r>
              <a:rPr sz="2000" spc="-25" dirty="0">
                <a:latin typeface="Calibri"/>
                <a:cs typeface="Calibri"/>
              </a:rPr>
              <a:t>теле </a:t>
            </a:r>
            <a:r>
              <a:rPr sz="2000" spc="-5" dirty="0" err="1">
                <a:latin typeface="Calibri"/>
                <a:cs typeface="Calibri"/>
              </a:rPr>
              <a:t>цикла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 err="1" smtClean="0">
                <a:latin typeface="Calibri"/>
                <a:cs typeface="Calibri"/>
              </a:rPr>
              <a:t>хот</a:t>
            </a:r>
            <a:r>
              <a:rPr lang="uk-UA" sz="2000" spc="-30" dirty="0" smtClean="0">
                <a:latin typeface="Calibri"/>
                <a:cs typeface="Calibri"/>
              </a:rPr>
              <a:t>я</a:t>
            </a:r>
            <a:r>
              <a:rPr sz="2000" spc="-30" dirty="0" smtClean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бы </a:t>
            </a:r>
            <a:r>
              <a:rPr sz="2000" spc="-20" dirty="0" err="1">
                <a:latin typeface="Calibri"/>
                <a:cs typeface="Calibri"/>
              </a:rPr>
              <a:t>одна</a:t>
            </a:r>
            <a:r>
              <a:rPr sz="2000" spc="229" dirty="0">
                <a:latin typeface="Calibri"/>
                <a:cs typeface="Calibri"/>
              </a:rPr>
              <a:t> </a:t>
            </a:r>
            <a:r>
              <a:rPr sz="2000" spc="-15" dirty="0" err="1" smtClean="0">
                <a:latin typeface="Calibri"/>
                <a:cs typeface="Calibri"/>
              </a:rPr>
              <a:t>переменна</a:t>
            </a:r>
            <a:r>
              <a:rPr lang="uk-UA" sz="2000" spc="-15" dirty="0" smtClean="0">
                <a:latin typeface="Calibri"/>
                <a:cs typeface="Calibri"/>
              </a:rPr>
              <a:t>я</a:t>
            </a:r>
            <a:r>
              <a:rPr sz="2000" spc="-15" dirty="0" smtClean="0">
                <a:latin typeface="Calibri"/>
                <a:cs typeface="Calibri"/>
              </a:rPr>
              <a:t>,</a:t>
            </a:r>
            <a:endParaRPr sz="2000" dirty="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480"/>
              </a:spcBef>
            </a:pPr>
            <a:r>
              <a:rPr lang="ru-RU" sz="2000" spc="-30" dirty="0">
                <a:latin typeface="Calibri"/>
                <a:cs typeface="Calibri"/>
              </a:rPr>
              <a:t>в</a:t>
            </a:r>
            <a:r>
              <a:rPr sz="2000" spc="-30" dirty="0" err="1" smtClean="0">
                <a:latin typeface="Calibri"/>
                <a:cs typeface="Calibri"/>
              </a:rPr>
              <a:t>ход</a:t>
            </a:r>
            <a:r>
              <a:rPr lang="uk-UA" sz="2000" spc="-30" dirty="0" smtClean="0">
                <a:latin typeface="Calibri"/>
                <a:cs typeface="Calibri"/>
              </a:rPr>
              <a:t>я</a:t>
            </a:r>
            <a:r>
              <a:rPr sz="2000" spc="-30" dirty="0" err="1" smtClean="0">
                <a:latin typeface="Calibri"/>
                <a:cs typeface="Calibri"/>
              </a:rPr>
              <a:t>ща</a:t>
            </a:r>
            <a:r>
              <a:rPr lang="uk-UA" sz="2000" spc="-30" dirty="0" smtClean="0">
                <a:latin typeface="Calibri"/>
                <a:cs typeface="Calibri"/>
              </a:rPr>
              <a:t>я </a:t>
            </a:r>
            <a:r>
              <a:rPr sz="2000" spc="-5" dirty="0" smtClean="0">
                <a:latin typeface="Calibri"/>
                <a:cs typeface="Calibri"/>
              </a:rPr>
              <a:t>в </a:t>
            </a:r>
            <a:r>
              <a:rPr sz="2000" spc="-5" dirty="0" err="1">
                <a:latin typeface="Calibri"/>
                <a:cs typeface="Calibri"/>
              </a:rPr>
              <a:t>условие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 err="1" smtClean="0">
                <a:latin typeface="Calibri"/>
                <a:cs typeface="Calibri"/>
              </a:rPr>
              <a:t>продолжени</a:t>
            </a:r>
            <a:r>
              <a:rPr lang="uk-UA" sz="2000" spc="-25" dirty="0" smtClean="0">
                <a:latin typeface="Calibri"/>
                <a:cs typeface="Calibri"/>
              </a:rPr>
              <a:t>я</a:t>
            </a:r>
            <a:r>
              <a:rPr sz="2000" spc="50" dirty="0" smtClean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цикла;</a:t>
            </a:r>
            <a:endParaRPr sz="2000" dirty="0">
              <a:latin typeface="Calibri"/>
              <a:cs typeface="Calibri"/>
            </a:endParaRPr>
          </a:p>
          <a:p>
            <a:pPr marL="356870" marR="447040" indent="-344170">
              <a:lnSpc>
                <a:spcPct val="12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предусматривать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аварийный 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выход </a:t>
            </a:r>
            <a:r>
              <a:rPr sz="2000" spc="-5" dirty="0">
                <a:latin typeface="Calibri"/>
                <a:cs typeface="Calibri"/>
              </a:rPr>
              <a:t>из </a:t>
            </a:r>
            <a:r>
              <a:rPr sz="2000" spc="-10" dirty="0">
                <a:latin typeface="Calibri"/>
                <a:cs typeface="Calibri"/>
              </a:rPr>
              <a:t>итеративного </a:t>
            </a:r>
            <a:r>
              <a:rPr sz="2000" spc="-5" dirty="0">
                <a:latin typeface="Calibri"/>
                <a:cs typeface="Calibri"/>
              </a:rPr>
              <a:t>цикла по  </a:t>
            </a:r>
            <a:r>
              <a:rPr sz="2000" spc="35" dirty="0">
                <a:latin typeface="Calibri"/>
                <a:cs typeface="Calibri"/>
              </a:rPr>
              <a:t>достижения </a:t>
            </a:r>
            <a:r>
              <a:rPr sz="2000" spc="-15" dirty="0">
                <a:latin typeface="Calibri"/>
                <a:cs typeface="Calibri"/>
              </a:rPr>
              <a:t>некоторого </a:t>
            </a:r>
            <a:r>
              <a:rPr sz="2000" spc="-20" dirty="0">
                <a:latin typeface="Calibri"/>
                <a:cs typeface="Calibri"/>
              </a:rPr>
              <a:t>предельно </a:t>
            </a:r>
            <a:r>
              <a:rPr sz="2000" spc="-10" dirty="0">
                <a:latin typeface="Calibri"/>
                <a:cs typeface="Calibri"/>
              </a:rPr>
              <a:t>допустимого </a:t>
            </a:r>
            <a:r>
              <a:rPr sz="2000" spc="-15" dirty="0">
                <a:latin typeface="Calibri"/>
                <a:cs typeface="Calibri"/>
              </a:rPr>
              <a:t>количества  </a:t>
            </a:r>
            <a:r>
              <a:rPr sz="2000" spc="-10" dirty="0">
                <a:latin typeface="Calibri"/>
                <a:cs typeface="Calibri"/>
              </a:rPr>
              <a:t>итераций.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5563" y="327152"/>
            <a:ext cx="477583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0" spc="-5" dirty="0" err="1">
                <a:latin typeface="Calibri"/>
                <a:cs typeface="Calibri"/>
              </a:rPr>
              <a:t>Передача</a:t>
            </a:r>
            <a:r>
              <a:rPr sz="4000" b="0" spc="-135" dirty="0">
                <a:latin typeface="Calibri"/>
                <a:cs typeface="Calibri"/>
              </a:rPr>
              <a:t> </a:t>
            </a:r>
            <a:r>
              <a:rPr sz="4000" b="0" spc="-10" dirty="0" err="1" smtClean="0">
                <a:latin typeface="Calibri"/>
                <a:cs typeface="Calibri"/>
              </a:rPr>
              <a:t>управлени</a:t>
            </a:r>
            <a:r>
              <a:rPr lang="ru-RU" sz="4000" b="0" spc="-10" dirty="0" smtClean="0">
                <a:latin typeface="Calibri"/>
                <a:cs typeface="Calibri"/>
              </a:rPr>
              <a:t>я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240"/>
              </a:lnSpc>
            </a:pPr>
            <a:r>
              <a:rPr dirty="0"/>
              <a:t>99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1490725"/>
            <a:ext cx="7411720" cy="4060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945515" indent="-344170">
              <a:lnSpc>
                <a:spcPct val="12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оператор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break </a:t>
            </a:r>
            <a:r>
              <a:rPr sz="2000" spc="-10" dirty="0">
                <a:latin typeface="Calibri"/>
                <a:cs typeface="Calibri"/>
              </a:rPr>
              <a:t>— завершает </a:t>
            </a:r>
            <a:r>
              <a:rPr sz="2000" spc="-15" dirty="0">
                <a:latin typeface="Calibri"/>
                <a:cs typeface="Calibri"/>
              </a:rPr>
              <a:t>выполнение </a:t>
            </a:r>
            <a:r>
              <a:rPr sz="2000" spc="-5" dirty="0">
                <a:latin typeface="Calibri"/>
                <a:cs typeface="Calibri"/>
              </a:rPr>
              <a:t>цикла, внутри  </a:t>
            </a:r>
            <a:r>
              <a:rPr sz="2000" spc="-15" dirty="0">
                <a:latin typeface="Calibri"/>
                <a:cs typeface="Calibri"/>
              </a:rPr>
              <a:t>которого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записан;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750" dirty="0">
              <a:latin typeface="Times New Roman"/>
              <a:cs typeface="Times New Roman"/>
            </a:endParaRPr>
          </a:p>
          <a:p>
            <a:pPr marL="356870" marR="55244" indent="-344170">
              <a:lnSpc>
                <a:spcPct val="1201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оператор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continue </a:t>
            </a:r>
            <a:r>
              <a:rPr sz="2000" spc="-10" dirty="0">
                <a:latin typeface="Calibri"/>
                <a:cs typeface="Calibri"/>
              </a:rPr>
              <a:t>— </a:t>
            </a:r>
            <a:r>
              <a:rPr sz="2000" spc="-20" dirty="0" err="1" smtClean="0">
                <a:latin typeface="Calibri"/>
                <a:cs typeface="Calibri"/>
              </a:rPr>
              <a:t>выполн</a:t>
            </a:r>
            <a:r>
              <a:rPr lang="ru-RU" sz="2000" spc="-20" dirty="0" smtClean="0">
                <a:latin typeface="Calibri"/>
                <a:cs typeface="Calibri"/>
              </a:rPr>
              <a:t>я</a:t>
            </a:r>
            <a:r>
              <a:rPr sz="2000" spc="-20" dirty="0" err="1" smtClean="0">
                <a:latin typeface="Calibri"/>
                <a:cs typeface="Calibri"/>
              </a:rPr>
              <a:t>ет</a:t>
            </a:r>
            <a:r>
              <a:rPr sz="2000" spc="-20" dirty="0" smtClean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переход </a:t>
            </a:r>
            <a:r>
              <a:rPr sz="2000" spc="-5" dirty="0">
                <a:latin typeface="Calibri"/>
                <a:cs typeface="Calibri"/>
              </a:rPr>
              <a:t>к </a:t>
            </a:r>
            <a:r>
              <a:rPr sz="2000" spc="35" dirty="0" err="1" smtClean="0">
                <a:latin typeface="Calibri"/>
                <a:cs typeface="Calibri"/>
              </a:rPr>
              <a:t>следу</a:t>
            </a:r>
            <a:r>
              <a:rPr lang="ru-RU" sz="2000" spc="35" dirty="0" smtClean="0">
                <a:latin typeface="Calibri"/>
                <a:cs typeface="Calibri"/>
              </a:rPr>
              <a:t>ю</a:t>
            </a:r>
            <a:r>
              <a:rPr sz="2000" spc="35" dirty="0" err="1" smtClean="0">
                <a:latin typeface="Calibri"/>
                <a:cs typeface="Calibri"/>
              </a:rPr>
              <a:t>щей</a:t>
            </a:r>
            <a:r>
              <a:rPr sz="2000" spc="35" dirty="0" smtClean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итерации  </a:t>
            </a:r>
            <a:r>
              <a:rPr sz="2000" spc="-5" dirty="0">
                <a:latin typeface="Calibri"/>
                <a:cs typeface="Calibri"/>
              </a:rPr>
              <a:t>цикла;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150" dirty="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оператор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return </a:t>
            </a:r>
            <a:r>
              <a:rPr sz="2000" spc="-10" dirty="0">
                <a:latin typeface="Calibri"/>
                <a:cs typeface="Calibri"/>
              </a:rPr>
              <a:t>— </a:t>
            </a:r>
            <a:r>
              <a:rPr sz="2000" spc="-20" dirty="0" err="1" smtClean="0">
                <a:latin typeface="Calibri"/>
                <a:cs typeface="Calibri"/>
              </a:rPr>
              <a:t>выполн</a:t>
            </a:r>
            <a:r>
              <a:rPr lang="ru-RU" sz="2000" spc="-20" dirty="0" smtClean="0">
                <a:latin typeface="Calibri"/>
                <a:cs typeface="Calibri"/>
              </a:rPr>
              <a:t>я</a:t>
            </a:r>
            <a:r>
              <a:rPr sz="2000" spc="-20" dirty="0" err="1" smtClean="0">
                <a:latin typeface="Calibri"/>
                <a:cs typeface="Calibri"/>
              </a:rPr>
              <a:t>ет</a:t>
            </a:r>
            <a:r>
              <a:rPr sz="2000" spc="-20" dirty="0" smtClean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выход </a:t>
            </a:r>
            <a:r>
              <a:rPr sz="2000" spc="-5" dirty="0">
                <a:latin typeface="Calibri"/>
                <a:cs typeface="Calibri"/>
              </a:rPr>
              <a:t>из функции, внутри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которой</a:t>
            </a:r>
            <a:endParaRPr sz="2000" dirty="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он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записан;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оператор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throw </a:t>
            </a:r>
            <a:r>
              <a:rPr sz="2000" spc="-10" dirty="0">
                <a:latin typeface="Calibri"/>
                <a:cs typeface="Calibri"/>
              </a:rPr>
              <a:t>— </a:t>
            </a:r>
            <a:r>
              <a:rPr sz="2000" spc="-15" dirty="0" err="1">
                <a:latin typeface="Calibri"/>
                <a:cs typeface="Calibri"/>
              </a:rPr>
              <a:t>генерирует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60" dirty="0" err="1" smtClean="0">
                <a:latin typeface="Calibri"/>
                <a:cs typeface="Calibri"/>
              </a:rPr>
              <a:t>искл</a:t>
            </a:r>
            <a:r>
              <a:rPr lang="ru-RU" sz="2000" spc="60" dirty="0" smtClean="0">
                <a:latin typeface="Calibri"/>
                <a:cs typeface="Calibri"/>
              </a:rPr>
              <a:t>ю</a:t>
            </a:r>
            <a:r>
              <a:rPr sz="2000" spc="60" dirty="0" err="1" smtClean="0">
                <a:latin typeface="Calibri"/>
                <a:cs typeface="Calibri"/>
              </a:rPr>
              <a:t>чительну</a:t>
            </a:r>
            <a:r>
              <a:rPr lang="ru-RU" sz="2000" spc="60" dirty="0" smtClean="0">
                <a:latin typeface="Calibri"/>
                <a:cs typeface="Calibri"/>
              </a:rPr>
              <a:t>ю</a:t>
            </a:r>
            <a:r>
              <a:rPr sz="2000" spc="110" dirty="0" smtClean="0">
                <a:latin typeface="Calibri"/>
                <a:cs typeface="Calibri"/>
              </a:rPr>
              <a:t> </a:t>
            </a:r>
            <a:r>
              <a:rPr sz="2000" spc="50" dirty="0" err="1" smtClean="0">
                <a:latin typeface="Calibri"/>
                <a:cs typeface="Calibri"/>
              </a:rPr>
              <a:t>ситуаци</a:t>
            </a:r>
            <a:r>
              <a:rPr lang="ru-RU" sz="2000" spc="50" dirty="0" smtClean="0">
                <a:latin typeface="Calibri"/>
                <a:cs typeface="Calibri"/>
              </a:rPr>
              <a:t>ю</a:t>
            </a:r>
            <a:r>
              <a:rPr sz="2000" spc="50" dirty="0" smtClean="0">
                <a:latin typeface="Calibri"/>
                <a:cs typeface="Calibri"/>
              </a:rPr>
              <a:t>;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150" dirty="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оператор 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goto </a:t>
            </a:r>
            <a:r>
              <a:rPr sz="2000" spc="-10" dirty="0">
                <a:latin typeface="Calibri"/>
                <a:cs typeface="Calibri"/>
              </a:rPr>
              <a:t>— </a:t>
            </a:r>
            <a:r>
              <a:rPr sz="2000" spc="-20" dirty="0" err="1" smtClean="0">
                <a:latin typeface="Calibri"/>
                <a:cs typeface="Calibri"/>
              </a:rPr>
              <a:t>выполн</a:t>
            </a:r>
            <a:r>
              <a:rPr lang="ru-RU" sz="2000" spc="-20" dirty="0" smtClean="0">
                <a:latin typeface="Calibri"/>
                <a:cs typeface="Calibri"/>
              </a:rPr>
              <a:t>я</a:t>
            </a:r>
            <a:r>
              <a:rPr sz="2000" spc="-20" dirty="0" err="1" smtClean="0">
                <a:latin typeface="Calibri"/>
                <a:cs typeface="Calibri"/>
              </a:rPr>
              <a:t>ет</a:t>
            </a:r>
            <a:r>
              <a:rPr sz="2000" spc="-20" dirty="0" smtClean="0">
                <a:latin typeface="Calibri"/>
                <a:cs typeface="Calibri"/>
              </a:rPr>
              <a:t> </a:t>
            </a:r>
            <a:r>
              <a:rPr sz="2000" spc="35" dirty="0" err="1" smtClean="0">
                <a:latin typeface="Calibri"/>
                <a:cs typeface="Calibri"/>
              </a:rPr>
              <a:t>безусловн</a:t>
            </a:r>
            <a:r>
              <a:rPr lang="ru-RU" sz="2000" spc="35" dirty="0" err="1" smtClean="0">
                <a:latin typeface="Calibri"/>
                <a:cs typeface="Calibri"/>
              </a:rPr>
              <a:t>ую</a:t>
            </a:r>
            <a:r>
              <a:rPr sz="2000" spc="35" dirty="0" smtClean="0">
                <a:latin typeface="Calibri"/>
                <a:cs typeface="Calibri"/>
              </a:rPr>
              <a:t> </a:t>
            </a:r>
            <a:r>
              <a:rPr sz="2000" spc="-10" dirty="0" err="1">
                <a:latin typeface="Calibri"/>
                <a:cs typeface="Calibri"/>
              </a:rPr>
              <a:t>передачу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spc="-15" dirty="0" err="1" smtClean="0">
                <a:latin typeface="Calibri"/>
                <a:cs typeface="Calibri"/>
              </a:rPr>
              <a:t>управлени</a:t>
            </a:r>
            <a:r>
              <a:rPr lang="ru-RU" sz="2000" spc="-15" dirty="0" smtClean="0">
                <a:latin typeface="Calibri"/>
                <a:cs typeface="Calibri"/>
              </a:rPr>
              <a:t>я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2777" y="476884"/>
            <a:ext cx="583819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0" spc="-15" dirty="0">
                <a:latin typeface="Calibri"/>
                <a:cs typeface="Calibri"/>
              </a:rPr>
              <a:t>Операторы return </a:t>
            </a:r>
            <a:r>
              <a:rPr sz="4400" b="0" spc="-5" dirty="0">
                <a:latin typeface="Calibri"/>
                <a:cs typeface="Calibri"/>
              </a:rPr>
              <a:t>и</a:t>
            </a:r>
            <a:r>
              <a:rPr sz="4400" b="0" spc="25" dirty="0">
                <a:latin typeface="Calibri"/>
                <a:cs typeface="Calibri"/>
              </a:rPr>
              <a:t> </a:t>
            </a:r>
            <a:r>
              <a:rPr sz="4400" b="0" spc="-25" dirty="0">
                <a:latin typeface="Calibri"/>
                <a:cs typeface="Calibri"/>
              </a:rPr>
              <a:t>goto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6854" y="6466509"/>
            <a:ext cx="2540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100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5965" y="1404492"/>
            <a:ext cx="8228330" cy="3916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ct val="100000"/>
              </a:lnSpc>
            </a:pP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Оператор</a:t>
            </a:r>
            <a:r>
              <a:rPr sz="2400" spc="-1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F487C"/>
                </a:solidFill>
                <a:latin typeface="Calibri"/>
                <a:cs typeface="Calibri"/>
              </a:rPr>
              <a:t>return</a:t>
            </a:r>
            <a:endParaRPr sz="2400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254"/>
              </a:spcBef>
            </a:pPr>
            <a:r>
              <a:rPr sz="2000" spc="-5" dirty="0">
                <a:latin typeface="Calibri"/>
                <a:cs typeface="Calibri"/>
              </a:rPr>
              <a:t>завершает </a:t>
            </a:r>
            <a:r>
              <a:rPr sz="2000" spc="-10" dirty="0">
                <a:latin typeface="Calibri"/>
                <a:cs typeface="Calibri"/>
              </a:rPr>
              <a:t>выполнение </a:t>
            </a:r>
            <a:r>
              <a:rPr sz="2000" spc="-5" dirty="0">
                <a:latin typeface="Calibri"/>
                <a:cs typeface="Calibri"/>
              </a:rPr>
              <a:t>функции и </a:t>
            </a:r>
            <a:r>
              <a:rPr sz="2000" spc="-10" dirty="0">
                <a:latin typeface="Calibri"/>
                <a:cs typeface="Calibri"/>
              </a:rPr>
              <a:t>передает управление </a:t>
            </a:r>
            <a:r>
              <a:rPr sz="2000" spc="-5" dirty="0">
                <a:latin typeface="Calibri"/>
                <a:cs typeface="Calibri"/>
              </a:rPr>
              <a:t>в точку ее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вызова:</a:t>
            </a:r>
            <a:endParaRPr sz="2000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240"/>
              </a:spcBef>
            </a:pPr>
            <a:r>
              <a:rPr sz="2000" b="1" spc="-10" dirty="0">
                <a:latin typeface="Calibri"/>
                <a:cs typeface="Calibri"/>
              </a:rPr>
              <a:t>return </a:t>
            </a:r>
            <a:r>
              <a:rPr lang="en-US" sz="2000" b="1" spc="-350" dirty="0" smtClean="0">
                <a:latin typeface="Calibri"/>
                <a:cs typeface="Calibri"/>
              </a:rPr>
              <a:t>[</a:t>
            </a:r>
            <a:r>
              <a:rPr sz="2000" b="1" spc="-350" dirty="0" smtClean="0">
                <a:latin typeface="Calibri"/>
                <a:cs typeface="Calibri"/>
              </a:rPr>
              <a:t>    </a:t>
            </a:r>
            <a:r>
              <a:rPr sz="2000" b="1" spc="-10" dirty="0" err="1" smtClean="0">
                <a:latin typeface="Calibri"/>
                <a:cs typeface="Calibri"/>
              </a:rPr>
              <a:t>выражение</a:t>
            </a:r>
            <a:r>
              <a:rPr lang="en-US" sz="2000" b="1" spc="-180" dirty="0" smtClean="0">
                <a:latin typeface="Calibri"/>
                <a:cs typeface="Calibri"/>
              </a:rPr>
              <a:t>]</a:t>
            </a:r>
            <a:r>
              <a:rPr sz="2000" b="1" spc="-180" dirty="0" smtClean="0">
                <a:latin typeface="Calibri"/>
                <a:cs typeface="Calibri"/>
              </a:rPr>
              <a:t>;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1F487C"/>
                </a:solidFill>
                <a:latin typeface="Calibri"/>
                <a:cs typeface="Calibri"/>
              </a:rPr>
              <a:t>Оператор</a:t>
            </a:r>
            <a:r>
              <a:rPr sz="2400" spc="-1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1F487C"/>
                </a:solidFill>
                <a:latin typeface="Calibri"/>
                <a:cs typeface="Calibri"/>
              </a:rPr>
              <a:t>goto</a:t>
            </a:r>
            <a:endParaRPr sz="2400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450"/>
              </a:spcBef>
            </a:pPr>
            <a:r>
              <a:rPr sz="2000" b="1" spc="-20" dirty="0">
                <a:latin typeface="Calibri"/>
                <a:cs typeface="Calibri"/>
              </a:rPr>
              <a:t>goto</a:t>
            </a:r>
            <a:r>
              <a:rPr sz="2000" b="1" spc="-9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метка;</a:t>
            </a:r>
            <a:endParaRPr sz="2000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Calibri"/>
                <a:cs typeface="Calibri"/>
              </a:rPr>
              <a:t>В </a:t>
            </a:r>
            <a:r>
              <a:rPr sz="2000" spc="-20" dirty="0">
                <a:latin typeface="Calibri"/>
                <a:cs typeface="Calibri"/>
              </a:rPr>
              <a:t>теле </a:t>
            </a:r>
            <a:r>
              <a:rPr sz="2000" spc="-15" dirty="0">
                <a:latin typeface="Calibri"/>
                <a:cs typeface="Calibri"/>
              </a:rPr>
              <a:t>той </a:t>
            </a:r>
            <a:r>
              <a:rPr sz="2000" spc="-20" dirty="0">
                <a:latin typeface="Calibri"/>
                <a:cs typeface="Calibri"/>
              </a:rPr>
              <a:t>же </a:t>
            </a:r>
            <a:r>
              <a:rPr sz="2000" spc="-5" dirty="0">
                <a:latin typeface="Calibri"/>
                <a:cs typeface="Calibri"/>
              </a:rPr>
              <a:t>функции </a:t>
            </a:r>
            <a:r>
              <a:rPr sz="2000" spc="-20" dirty="0">
                <a:latin typeface="Calibri"/>
                <a:cs typeface="Calibri"/>
              </a:rPr>
              <a:t>должна </a:t>
            </a:r>
            <a:r>
              <a:rPr sz="2000" spc="-5" dirty="0">
                <a:latin typeface="Calibri"/>
                <a:cs typeface="Calibri"/>
              </a:rPr>
              <a:t>присутствовать ровно </a:t>
            </a:r>
            <a:r>
              <a:rPr sz="2000" spc="-20" dirty="0" err="1">
                <a:latin typeface="Calibri"/>
                <a:cs typeface="Calibri"/>
              </a:rPr>
              <a:t>одна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spc="-10" dirty="0" err="1" smtClean="0">
                <a:latin typeface="Calibri"/>
                <a:cs typeface="Calibri"/>
              </a:rPr>
              <a:t>конструкци</a:t>
            </a:r>
            <a:r>
              <a:rPr lang="ru-RU" sz="2000" spc="-10" dirty="0" smtClean="0">
                <a:latin typeface="Calibri"/>
                <a:cs typeface="Calibri"/>
              </a:rPr>
              <a:t>я</a:t>
            </a:r>
            <a:endParaRPr sz="2000" dirty="0">
              <a:latin typeface="Calibri"/>
              <a:cs typeface="Calibri"/>
            </a:endParaRPr>
          </a:p>
          <a:p>
            <a:pPr marR="6839584" algn="ctr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вида:</a:t>
            </a:r>
            <a:endParaRPr sz="2000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720"/>
              </a:spcBef>
            </a:pPr>
            <a:r>
              <a:rPr sz="2000" b="1" spc="-10" dirty="0">
                <a:latin typeface="Calibri"/>
                <a:cs typeface="Calibri"/>
              </a:rPr>
              <a:t>метка: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оператор;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540"/>
              </a:spcBef>
            </a:pPr>
            <a:r>
              <a:rPr sz="2000" b="1" spc="-20" dirty="0">
                <a:latin typeface="Calibri"/>
                <a:cs typeface="Calibri"/>
              </a:rPr>
              <a:t>goto</a:t>
            </a:r>
            <a:r>
              <a:rPr sz="2000" b="1" spc="-9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default;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5826" y="366267"/>
            <a:ext cx="583247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0" spc="-15" dirty="0">
                <a:latin typeface="Calibri"/>
                <a:cs typeface="Calibri"/>
              </a:rPr>
              <a:t>Оператор </a:t>
            </a:r>
            <a:r>
              <a:rPr sz="4400" b="0" spc="-35" dirty="0">
                <a:latin typeface="Calibri"/>
                <a:cs typeface="Calibri"/>
              </a:rPr>
              <a:t>перехода</a:t>
            </a:r>
            <a:r>
              <a:rPr sz="4400" b="0" spc="15" dirty="0">
                <a:latin typeface="Calibri"/>
                <a:cs typeface="Calibri"/>
              </a:rPr>
              <a:t> </a:t>
            </a:r>
            <a:r>
              <a:rPr sz="4400" b="0" spc="-25" dirty="0">
                <a:latin typeface="Calibri"/>
                <a:cs typeface="Calibri"/>
              </a:rPr>
              <a:t>goto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6854" y="6466509"/>
            <a:ext cx="2540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101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711" y="1343914"/>
            <a:ext cx="7793355" cy="4659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1900" spc="-10" dirty="0">
                <a:latin typeface="Calibri"/>
                <a:cs typeface="Calibri"/>
              </a:rPr>
              <a:t>Использование </a:t>
            </a:r>
            <a:r>
              <a:rPr sz="1900" spc="-5" dirty="0">
                <a:latin typeface="Calibri"/>
                <a:cs typeface="Calibri"/>
              </a:rPr>
              <a:t>оператора </a:t>
            </a:r>
            <a:r>
              <a:rPr sz="1900" spc="-10" dirty="0">
                <a:latin typeface="Calibri"/>
                <a:cs typeface="Calibri"/>
              </a:rPr>
              <a:t>безусловного </a:t>
            </a:r>
            <a:r>
              <a:rPr sz="1900" spc="-15" dirty="0">
                <a:latin typeface="Calibri"/>
                <a:cs typeface="Calibri"/>
              </a:rPr>
              <a:t>перехода </a:t>
            </a:r>
            <a:r>
              <a:rPr sz="1900" spc="-5" dirty="0">
                <a:latin typeface="Calibri"/>
                <a:cs typeface="Calibri"/>
              </a:rPr>
              <a:t>оправдано, </a:t>
            </a:r>
            <a:r>
              <a:rPr sz="1900" spc="-10" dirty="0">
                <a:latin typeface="Calibri"/>
                <a:cs typeface="Calibri"/>
              </a:rPr>
              <a:t>как</a:t>
            </a:r>
            <a:r>
              <a:rPr sz="1900" spc="10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правило,</a:t>
            </a:r>
            <a:endParaRPr sz="1900" dirty="0">
              <a:latin typeface="Calibri"/>
              <a:cs typeface="Calibri"/>
            </a:endParaRPr>
          </a:p>
          <a:p>
            <a:pPr marL="356870">
              <a:lnSpc>
                <a:spcPts val="2160"/>
              </a:lnSpc>
            </a:pPr>
            <a:r>
              <a:rPr sz="1900" spc="-15" dirty="0">
                <a:solidFill>
                  <a:srgbClr val="0000FF"/>
                </a:solidFill>
                <a:latin typeface="Calibri"/>
                <a:cs typeface="Calibri"/>
              </a:rPr>
              <a:t>только </a:t>
            </a:r>
            <a:r>
              <a:rPr sz="1900" spc="-5" dirty="0">
                <a:solidFill>
                  <a:srgbClr val="0000FF"/>
                </a:solidFill>
                <a:latin typeface="Calibri"/>
                <a:cs typeface="Calibri"/>
              </a:rPr>
              <a:t>в </a:t>
            </a:r>
            <a:r>
              <a:rPr sz="1900" dirty="0" err="1">
                <a:solidFill>
                  <a:srgbClr val="0000FF"/>
                </a:solidFill>
                <a:latin typeface="Calibri"/>
                <a:cs typeface="Calibri"/>
              </a:rPr>
              <a:t>двух</a:t>
            </a:r>
            <a:r>
              <a:rPr sz="1900" spc="-1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10" dirty="0" err="1" smtClean="0">
                <a:solidFill>
                  <a:srgbClr val="0000FF"/>
                </a:solidFill>
                <a:latin typeface="Calibri"/>
                <a:cs typeface="Calibri"/>
              </a:rPr>
              <a:t>случа</a:t>
            </a:r>
            <a:r>
              <a:rPr lang="uk-UA" sz="1900" spc="-10" dirty="0" smtClean="0">
                <a:solidFill>
                  <a:srgbClr val="0000FF"/>
                </a:solidFill>
                <a:latin typeface="Calibri"/>
                <a:cs typeface="Calibri"/>
              </a:rPr>
              <a:t>я</a:t>
            </a:r>
            <a:r>
              <a:rPr sz="1900" spc="-10" dirty="0" smtClean="0">
                <a:solidFill>
                  <a:srgbClr val="0000FF"/>
                </a:solidFill>
                <a:latin typeface="Calibri"/>
                <a:cs typeface="Calibri"/>
              </a:rPr>
              <a:t>х</a:t>
            </a:r>
            <a:r>
              <a:rPr sz="1900" spc="-10" dirty="0">
                <a:latin typeface="Calibri"/>
                <a:cs typeface="Calibri"/>
              </a:rPr>
              <a:t>:</a:t>
            </a:r>
            <a:endParaRPr sz="1900" dirty="0">
              <a:latin typeface="Calibri"/>
              <a:cs typeface="Calibri"/>
            </a:endParaRPr>
          </a:p>
          <a:p>
            <a:pPr marL="356870" marR="736600" indent="-344170">
              <a:lnSpc>
                <a:spcPts val="2039"/>
              </a:lnSpc>
              <a:spcBef>
                <a:spcPts val="96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900" spc="-15" dirty="0">
                <a:latin typeface="Calibri"/>
                <a:cs typeface="Calibri"/>
              </a:rPr>
              <a:t>принудительный выход </a:t>
            </a:r>
            <a:r>
              <a:rPr sz="1900" spc="-5" dirty="0">
                <a:latin typeface="Calibri"/>
                <a:cs typeface="Calibri"/>
              </a:rPr>
              <a:t>вниз по </a:t>
            </a:r>
            <a:r>
              <a:rPr sz="1900" spc="-10" dirty="0">
                <a:latin typeface="Calibri"/>
                <a:cs typeface="Calibri"/>
              </a:rPr>
              <a:t>тексту </a:t>
            </a:r>
            <a:r>
              <a:rPr sz="1900" spc="-5" dirty="0">
                <a:latin typeface="Calibri"/>
                <a:cs typeface="Calibri"/>
              </a:rPr>
              <a:t>программы </a:t>
            </a:r>
            <a:r>
              <a:rPr sz="1900" dirty="0">
                <a:latin typeface="Calibri"/>
                <a:cs typeface="Calibri"/>
              </a:rPr>
              <a:t>из </a:t>
            </a:r>
            <a:r>
              <a:rPr sz="1900" spc="-10" dirty="0">
                <a:latin typeface="Calibri"/>
                <a:cs typeface="Calibri"/>
              </a:rPr>
              <a:t>нескольких  </a:t>
            </a:r>
            <a:r>
              <a:rPr sz="1900" spc="-15" dirty="0">
                <a:latin typeface="Calibri"/>
                <a:cs typeface="Calibri"/>
              </a:rPr>
              <a:t>вложенных </a:t>
            </a:r>
            <a:r>
              <a:rPr sz="1900" spc="-5" dirty="0">
                <a:latin typeface="Calibri"/>
                <a:cs typeface="Calibri"/>
              </a:rPr>
              <a:t>циклов </a:t>
            </a:r>
            <a:r>
              <a:rPr sz="1900" spc="-5" dirty="0" err="1">
                <a:latin typeface="Calibri"/>
                <a:cs typeface="Calibri"/>
              </a:rPr>
              <a:t>или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20" dirty="0" err="1" smtClean="0">
                <a:latin typeface="Calibri"/>
                <a:cs typeface="Calibri"/>
              </a:rPr>
              <a:t>перекл</a:t>
            </a:r>
            <a:r>
              <a:rPr lang="uk-UA" sz="1900" spc="20" dirty="0" smtClean="0">
                <a:latin typeface="Calibri"/>
                <a:cs typeface="Calibri"/>
              </a:rPr>
              <a:t>ю</a:t>
            </a:r>
            <a:r>
              <a:rPr sz="1900" spc="20" dirty="0" err="1" smtClean="0">
                <a:latin typeface="Calibri"/>
                <a:cs typeface="Calibri"/>
              </a:rPr>
              <a:t>чателей</a:t>
            </a:r>
            <a:r>
              <a:rPr sz="1900" spc="20" dirty="0">
                <a:latin typeface="Calibri"/>
                <a:cs typeface="Calibri"/>
              </a:rPr>
              <a:t>;</a:t>
            </a:r>
            <a:endParaRPr sz="1900" dirty="0">
              <a:latin typeface="Calibri"/>
              <a:cs typeface="Calibri"/>
            </a:endParaRPr>
          </a:p>
          <a:p>
            <a:pPr marL="356870" marR="130810" indent="-344170">
              <a:lnSpc>
                <a:spcPct val="90100"/>
              </a:lnSpc>
              <a:spcBef>
                <a:spcPts val="894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900" spc="-15" dirty="0">
                <a:latin typeface="Calibri"/>
                <a:cs typeface="Calibri"/>
              </a:rPr>
              <a:t>переход </a:t>
            </a:r>
            <a:r>
              <a:rPr sz="1900" spc="-5" dirty="0">
                <a:latin typeface="Calibri"/>
                <a:cs typeface="Calibri"/>
              </a:rPr>
              <a:t>из </a:t>
            </a:r>
            <a:r>
              <a:rPr sz="1900" spc="-10" dirty="0">
                <a:latin typeface="Calibri"/>
                <a:cs typeface="Calibri"/>
              </a:rPr>
              <a:t>нескольких </a:t>
            </a:r>
            <a:r>
              <a:rPr sz="1900" spc="-15" dirty="0">
                <a:latin typeface="Calibri"/>
                <a:cs typeface="Calibri"/>
              </a:rPr>
              <a:t>мест </a:t>
            </a:r>
            <a:r>
              <a:rPr sz="1900" spc="-5" dirty="0">
                <a:latin typeface="Calibri"/>
                <a:cs typeface="Calibri"/>
              </a:rPr>
              <a:t>программы в </a:t>
            </a:r>
            <a:r>
              <a:rPr sz="1900" spc="-15" dirty="0">
                <a:latin typeface="Calibri"/>
                <a:cs typeface="Calibri"/>
              </a:rPr>
              <a:t>одно </a:t>
            </a:r>
            <a:r>
              <a:rPr sz="1900" spc="-5" dirty="0">
                <a:latin typeface="Calibri"/>
                <a:cs typeface="Calibri"/>
              </a:rPr>
              <a:t>(например, </a:t>
            </a:r>
            <a:r>
              <a:rPr sz="1900" spc="-10" dirty="0">
                <a:latin typeface="Calibri"/>
                <a:cs typeface="Calibri"/>
              </a:rPr>
              <a:t>если перед  </a:t>
            </a:r>
            <a:r>
              <a:rPr sz="1900" spc="-15" dirty="0">
                <a:latin typeface="Calibri"/>
                <a:cs typeface="Calibri"/>
              </a:rPr>
              <a:t>выходом </a:t>
            </a:r>
            <a:r>
              <a:rPr sz="1900" spc="-5" dirty="0">
                <a:latin typeface="Calibri"/>
                <a:cs typeface="Calibri"/>
              </a:rPr>
              <a:t>из программы </a:t>
            </a:r>
            <a:r>
              <a:rPr sz="1900" spc="-15" dirty="0">
                <a:latin typeface="Calibri"/>
                <a:cs typeface="Calibri"/>
              </a:rPr>
              <a:t>необходимо </a:t>
            </a:r>
            <a:r>
              <a:rPr sz="1900" spc="-25" dirty="0" err="1">
                <a:latin typeface="Calibri"/>
                <a:cs typeface="Calibri"/>
              </a:rPr>
              <a:t>всегда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15" dirty="0" err="1" smtClean="0">
                <a:latin typeface="Calibri"/>
                <a:cs typeface="Calibri"/>
              </a:rPr>
              <a:t>выполн</a:t>
            </a:r>
            <a:r>
              <a:rPr lang="uk-UA" sz="1900" spc="-15" dirty="0" smtClean="0">
                <a:latin typeface="Calibri"/>
                <a:cs typeface="Calibri"/>
              </a:rPr>
              <a:t>я</a:t>
            </a:r>
            <a:r>
              <a:rPr sz="1900" spc="-15" dirty="0" err="1" smtClean="0">
                <a:latin typeface="Calibri"/>
                <a:cs typeface="Calibri"/>
              </a:rPr>
              <a:t>ть</a:t>
            </a:r>
            <a:r>
              <a:rPr sz="1900" spc="-15" dirty="0" smtClean="0">
                <a:latin typeface="Calibri"/>
                <a:cs typeface="Calibri"/>
              </a:rPr>
              <a:t> </a:t>
            </a:r>
            <a:r>
              <a:rPr sz="1900" spc="-5" dirty="0" err="1">
                <a:latin typeface="Calibri"/>
                <a:cs typeface="Calibri"/>
              </a:rPr>
              <a:t>какие-либо</a:t>
            </a:r>
            <a:r>
              <a:rPr sz="1900" spc="-5" dirty="0">
                <a:latin typeface="Calibri"/>
                <a:cs typeface="Calibri"/>
              </a:rPr>
              <a:t>  </a:t>
            </a:r>
            <a:r>
              <a:rPr sz="1900" spc="-15" dirty="0" err="1" smtClean="0">
                <a:latin typeface="Calibri"/>
                <a:cs typeface="Calibri"/>
              </a:rPr>
              <a:t>действи</a:t>
            </a:r>
            <a:r>
              <a:rPr lang="uk-UA" sz="1900" spc="-15" dirty="0" smtClean="0">
                <a:latin typeface="Calibri"/>
                <a:cs typeface="Calibri"/>
              </a:rPr>
              <a:t>я</a:t>
            </a:r>
            <a:r>
              <a:rPr sz="1900" spc="-15" dirty="0" smtClean="0">
                <a:latin typeface="Calibri"/>
                <a:cs typeface="Calibri"/>
              </a:rPr>
              <a:t>).</a:t>
            </a:r>
            <a:endParaRPr sz="1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if ( </a:t>
            </a:r>
            <a:r>
              <a:rPr sz="2000" spc="-10" dirty="0">
                <a:latin typeface="Calibri"/>
                <a:cs typeface="Calibri"/>
              </a:rPr>
              <a:t>alles_kaput </a:t>
            </a:r>
            <a:r>
              <a:rPr sz="2000" spc="-5" dirty="0">
                <a:latin typeface="Calibri"/>
                <a:cs typeface="Calibri"/>
              </a:rPr>
              <a:t>) </a:t>
            </a:r>
            <a:r>
              <a:rPr sz="2000" spc="-20" dirty="0">
                <a:latin typeface="Calibri"/>
                <a:cs typeface="Calibri"/>
              </a:rPr>
              <a:t>goto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err;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spc="-10" dirty="0">
                <a:latin typeface="Calibri"/>
                <a:cs typeface="Calibri"/>
              </a:rPr>
              <a:t>…</a:t>
            </a:r>
            <a:endParaRPr sz="20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Calibri"/>
                <a:cs typeface="Calibri"/>
              </a:rPr>
              <a:t>if ( oops ) </a:t>
            </a:r>
            <a:r>
              <a:rPr sz="2000" spc="-20" dirty="0">
                <a:latin typeface="Calibri"/>
                <a:cs typeface="Calibri"/>
              </a:rPr>
              <a:t>goto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err;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Calibri"/>
                <a:cs typeface="Calibri"/>
              </a:rPr>
              <a:t>…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spc="-10" dirty="0">
                <a:latin typeface="Calibri"/>
                <a:cs typeface="Calibri"/>
              </a:rPr>
              <a:t>err:  </a:t>
            </a:r>
            <a:r>
              <a:rPr sz="2000" spc="-20" dirty="0">
                <a:latin typeface="Calibri"/>
                <a:cs typeface="Calibri"/>
              </a:rPr>
              <a:t>Console.WriteLine(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“ОШИБКА”);</a:t>
            </a:r>
            <a:endParaRPr sz="2000" dirty="0">
              <a:latin typeface="Calibri"/>
              <a:cs typeface="Calibri"/>
            </a:endParaRPr>
          </a:p>
          <a:p>
            <a:pPr marL="408940">
              <a:lnSpc>
                <a:spcPct val="100000"/>
              </a:lnSpc>
              <a:spcBef>
                <a:spcPts val="720"/>
              </a:spcBef>
            </a:pPr>
            <a:r>
              <a:rPr sz="2000" spc="-10" dirty="0">
                <a:latin typeface="Calibri"/>
                <a:cs typeface="Calibri"/>
              </a:rPr>
              <a:t>return;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6480" y="2551557"/>
            <a:ext cx="6783070" cy="1868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1905" algn="ctr">
              <a:lnSpc>
                <a:spcPct val="100000"/>
              </a:lnSpc>
            </a:pPr>
            <a:r>
              <a:rPr sz="4000" b="1" i="1" dirty="0">
                <a:latin typeface="Calibri"/>
                <a:cs typeface="Calibri"/>
              </a:rPr>
              <a:t>Второстепенные  </a:t>
            </a:r>
            <a:r>
              <a:rPr sz="4000" b="1" i="1" spc="-10" dirty="0">
                <a:latin typeface="Calibri"/>
                <a:cs typeface="Calibri"/>
              </a:rPr>
              <a:t>(дополнительные)</a:t>
            </a:r>
            <a:r>
              <a:rPr sz="4000" b="1" i="1" spc="-70" dirty="0">
                <a:latin typeface="Calibri"/>
                <a:cs typeface="Calibri"/>
              </a:rPr>
              <a:t> </a:t>
            </a:r>
            <a:r>
              <a:rPr sz="4000" b="1" i="1" spc="-5" dirty="0">
                <a:latin typeface="Calibri"/>
                <a:cs typeface="Calibri"/>
              </a:rPr>
              <a:t>элементы  управления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56854" y="6466509"/>
            <a:ext cx="2540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116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1611" y="312801"/>
            <a:ext cx="584708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0" spc="-5" dirty="0">
                <a:latin typeface="Calibri"/>
                <a:cs typeface="Calibri"/>
              </a:rPr>
              <a:t>Второстепенные</a:t>
            </a:r>
            <a:r>
              <a:rPr sz="4000" b="0" spc="-130" dirty="0">
                <a:latin typeface="Calibri"/>
                <a:cs typeface="Calibri"/>
              </a:rPr>
              <a:t> </a:t>
            </a:r>
            <a:r>
              <a:rPr sz="4000" b="0" spc="-15" dirty="0">
                <a:latin typeface="Calibri"/>
                <a:cs typeface="Calibri"/>
              </a:rPr>
              <a:t>элементы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177" y="1082040"/>
            <a:ext cx="8075930" cy="405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3215" algn="l"/>
                <a:tab pos="2933065" algn="l"/>
                <a:tab pos="4671060" algn="l"/>
                <a:tab pos="6372860" algn="l"/>
              </a:tabLst>
            </a:pPr>
            <a:r>
              <a:rPr sz="2400" b="1" i="1" dirty="0">
                <a:latin typeface="Calibri"/>
                <a:cs typeface="Calibri"/>
              </a:rPr>
              <a:t>К	</a:t>
            </a:r>
            <a:r>
              <a:rPr sz="2400" b="1" i="1" spc="-5" dirty="0">
                <a:latin typeface="Calibri"/>
                <a:cs typeface="Calibri"/>
              </a:rPr>
              <a:t>второстепенным	элементам	</a:t>
            </a:r>
            <a:r>
              <a:rPr sz="2400" b="1" i="1" spc="-10" dirty="0">
                <a:latin typeface="Calibri"/>
                <a:cs typeface="Calibri"/>
              </a:rPr>
              <a:t>управления	</a:t>
            </a:r>
            <a:r>
              <a:rPr sz="2400" b="1" i="1" spc="-5" dirty="0">
                <a:latin typeface="Calibri"/>
                <a:cs typeface="Calibri"/>
              </a:rPr>
              <a:t>программой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i="1" spc="-5" dirty="0">
                <a:latin typeface="Calibri"/>
                <a:cs typeface="Calibri"/>
              </a:rPr>
              <a:t>относятся:</a:t>
            </a:r>
            <a:endParaRPr sz="24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49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i="1" spc="-20" dirty="0">
                <a:latin typeface="Calibri"/>
                <a:cs typeface="Calibri"/>
              </a:rPr>
              <a:t>TrackBar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–"/>
            </a:pPr>
            <a:endParaRPr sz="2900">
              <a:latin typeface="Times New Roman"/>
              <a:cs typeface="Times New Roman"/>
            </a:endParaRPr>
          </a:p>
          <a:p>
            <a:pPr marL="811530" indent="-341630">
              <a:lnSpc>
                <a:spcPct val="100000"/>
              </a:lnSpc>
              <a:buFont typeface="Arial"/>
              <a:buChar char="–"/>
              <a:tabLst>
                <a:tab pos="810895" algn="l"/>
                <a:tab pos="812165" algn="l"/>
              </a:tabLst>
            </a:pPr>
            <a:r>
              <a:rPr sz="2000" i="1" spc="-10" dirty="0">
                <a:latin typeface="Calibri"/>
                <a:cs typeface="Calibri"/>
              </a:rPr>
              <a:t>ProgressBar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–"/>
            </a:pPr>
            <a:endParaRPr sz="290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i="1" spc="-5" dirty="0">
                <a:latin typeface="Calibri"/>
                <a:cs typeface="Calibri"/>
              </a:rPr>
              <a:t>NumericUpDown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–"/>
            </a:pPr>
            <a:endParaRPr sz="290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i="1" spc="-10" dirty="0">
                <a:latin typeface="Calibri"/>
                <a:cs typeface="Calibri"/>
              </a:rPr>
              <a:t>ListView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–"/>
            </a:pPr>
            <a:endParaRPr sz="290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i="1" spc="-25" dirty="0">
                <a:latin typeface="Calibri"/>
                <a:cs typeface="Calibri"/>
              </a:rPr>
              <a:t>TreeView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4009" y="1749958"/>
            <a:ext cx="1357757" cy="528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44009" y="2658491"/>
            <a:ext cx="1357757" cy="4225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52771" y="3357029"/>
            <a:ext cx="1348994" cy="3955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52771" y="4005071"/>
            <a:ext cx="1348994" cy="4320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44009" y="4700536"/>
            <a:ext cx="2304668" cy="4320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117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1611" y="312801"/>
            <a:ext cx="584708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0" spc="-5" dirty="0">
                <a:latin typeface="Calibri"/>
                <a:cs typeface="Calibri"/>
              </a:rPr>
              <a:t>Второстепенные</a:t>
            </a:r>
            <a:r>
              <a:rPr sz="4000" b="0" spc="-130" dirty="0">
                <a:latin typeface="Calibri"/>
                <a:cs typeface="Calibri"/>
              </a:rPr>
              <a:t> </a:t>
            </a:r>
            <a:r>
              <a:rPr sz="4000" b="0" spc="-15" dirty="0">
                <a:latin typeface="Calibri"/>
                <a:cs typeface="Calibri"/>
              </a:rPr>
              <a:t>элементы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118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1296923"/>
            <a:ext cx="8077200" cy="377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10" dirty="0">
                <a:latin typeface="Calibri"/>
                <a:cs typeface="Calibri"/>
              </a:rPr>
              <a:t>ListView</a:t>
            </a:r>
            <a:endParaRPr sz="2400">
              <a:latin typeface="Calibri"/>
              <a:cs typeface="Calibri"/>
            </a:endParaRPr>
          </a:p>
          <a:p>
            <a:pPr marL="756285" marR="5080" lvl="1" indent="-286385" algn="just">
              <a:lnSpc>
                <a:spcPct val="100000"/>
              </a:lnSpc>
              <a:spcBef>
                <a:spcPts val="495"/>
              </a:spcBef>
              <a:buFont typeface="Arial"/>
              <a:buChar char="–"/>
              <a:tabLst>
                <a:tab pos="756920" algn="l"/>
              </a:tabLst>
            </a:pPr>
            <a:r>
              <a:rPr sz="2000" i="1" spc="-10" dirty="0">
                <a:latin typeface="Calibri"/>
                <a:cs typeface="Calibri"/>
              </a:rPr>
              <a:t>Элемент управления </a:t>
            </a:r>
            <a:r>
              <a:rPr sz="2000" i="1" spc="-5" dirty="0">
                <a:latin typeface="Calibri"/>
                <a:cs typeface="Calibri"/>
              </a:rPr>
              <a:t>ListView предназначен </a:t>
            </a:r>
            <a:r>
              <a:rPr sz="2000" i="1" spc="-10" dirty="0">
                <a:latin typeface="Calibri"/>
                <a:cs typeface="Calibri"/>
              </a:rPr>
              <a:t>для отображения  </a:t>
            </a:r>
            <a:r>
              <a:rPr sz="2000" i="1" spc="-5" dirty="0">
                <a:latin typeface="Calibri"/>
                <a:cs typeface="Calibri"/>
              </a:rPr>
              <a:t>списков </a:t>
            </a:r>
            <a:r>
              <a:rPr sz="2000" i="1" spc="-10" dirty="0">
                <a:latin typeface="Calibri"/>
                <a:cs typeface="Calibri"/>
              </a:rPr>
              <a:t>данных. </a:t>
            </a:r>
            <a:r>
              <a:rPr sz="2000" i="1" spc="-15" dirty="0">
                <a:latin typeface="Calibri"/>
                <a:cs typeface="Calibri"/>
              </a:rPr>
              <a:t>Компонент </a:t>
            </a:r>
            <a:r>
              <a:rPr sz="2000" i="1" spc="-10" dirty="0">
                <a:latin typeface="Calibri"/>
                <a:cs typeface="Calibri"/>
              </a:rPr>
              <a:t>ListView </a:t>
            </a:r>
            <a:r>
              <a:rPr sz="2000" i="1" spc="-5" dirty="0">
                <a:latin typeface="Calibri"/>
                <a:cs typeface="Calibri"/>
              </a:rPr>
              <a:t>отличается от </a:t>
            </a:r>
            <a:r>
              <a:rPr sz="2000" i="1" spc="-15" dirty="0">
                <a:latin typeface="Calibri"/>
                <a:cs typeface="Calibri"/>
              </a:rPr>
              <a:t>ListBox  </a:t>
            </a:r>
            <a:r>
              <a:rPr sz="2000" i="1" spc="-5" dirty="0">
                <a:latin typeface="Calibri"/>
                <a:cs typeface="Calibri"/>
              </a:rPr>
              <a:t>расширенным списком возможностей: установка пиктограмм  </a:t>
            </a:r>
            <a:r>
              <a:rPr sz="2000" i="1" spc="-10" dirty="0">
                <a:latin typeface="Calibri"/>
                <a:cs typeface="Calibri"/>
              </a:rPr>
              <a:t>для каждого элемента списка, отображение </a:t>
            </a:r>
            <a:r>
              <a:rPr sz="2000" i="1" spc="-5" dirty="0">
                <a:latin typeface="Calibri"/>
                <a:cs typeface="Calibri"/>
              </a:rPr>
              <a:t>данных в  </a:t>
            </a:r>
            <a:r>
              <a:rPr sz="2000" i="1" spc="-10" dirty="0">
                <a:latin typeface="Calibri"/>
                <a:cs typeface="Calibri"/>
              </a:rPr>
              <a:t>нескольких </a:t>
            </a:r>
            <a:r>
              <a:rPr sz="2000" i="1" spc="-15" dirty="0">
                <a:latin typeface="Calibri"/>
                <a:cs typeface="Calibri"/>
              </a:rPr>
              <a:t>колонках, </a:t>
            </a:r>
            <a:r>
              <a:rPr sz="2000" i="1" spc="-10" dirty="0">
                <a:latin typeface="Calibri"/>
                <a:cs typeface="Calibri"/>
              </a:rPr>
              <a:t>несколько </a:t>
            </a:r>
            <a:r>
              <a:rPr sz="2000" i="1" spc="-5" dirty="0">
                <a:latin typeface="Calibri"/>
                <a:cs typeface="Calibri"/>
              </a:rPr>
              <a:t>стилей </a:t>
            </a:r>
            <a:r>
              <a:rPr sz="2000" i="1" spc="-10" dirty="0">
                <a:latin typeface="Calibri"/>
                <a:cs typeface="Calibri"/>
              </a:rPr>
              <a:t>представления  элементов</a:t>
            </a:r>
            <a:r>
              <a:rPr sz="2000" i="1" spc="-4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списка.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i="1" spc="-20" dirty="0">
                <a:latin typeface="Calibri"/>
                <a:cs typeface="Calibri"/>
              </a:rPr>
              <a:t>TreeView</a:t>
            </a:r>
            <a:endParaRPr sz="2800">
              <a:latin typeface="Calibri"/>
              <a:cs typeface="Calibri"/>
            </a:endParaRPr>
          </a:p>
          <a:p>
            <a:pPr marL="756285" marR="6985" lvl="1" indent="-286385" algn="just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756920" algn="l"/>
              </a:tabLst>
            </a:pPr>
            <a:r>
              <a:rPr sz="2000" i="1" spc="-10" dirty="0">
                <a:latin typeface="Calibri"/>
                <a:cs typeface="Calibri"/>
              </a:rPr>
              <a:t>Компонент </a:t>
            </a:r>
            <a:r>
              <a:rPr sz="2000" i="1" spc="-20" dirty="0">
                <a:latin typeface="Calibri"/>
                <a:cs typeface="Calibri"/>
              </a:rPr>
              <a:t>TreeView </a:t>
            </a:r>
            <a:r>
              <a:rPr sz="2000" i="1" spc="-5" dirty="0">
                <a:latin typeface="Calibri"/>
                <a:cs typeface="Calibri"/>
              </a:rPr>
              <a:t>предназначен </a:t>
            </a:r>
            <a:r>
              <a:rPr sz="2000" i="1" spc="-10" dirty="0">
                <a:latin typeface="Calibri"/>
                <a:cs typeface="Calibri"/>
              </a:rPr>
              <a:t>для отображения </a:t>
            </a:r>
            <a:r>
              <a:rPr sz="2000" i="1" spc="-5" dirty="0">
                <a:latin typeface="Calibri"/>
                <a:cs typeface="Calibri"/>
              </a:rPr>
              <a:t>данных в  </a:t>
            </a:r>
            <a:r>
              <a:rPr sz="2000" i="1" dirty="0">
                <a:latin typeface="Calibri"/>
                <a:cs typeface="Calibri"/>
              </a:rPr>
              <a:t>виде </a:t>
            </a:r>
            <a:r>
              <a:rPr sz="2000" i="1" spc="-5" dirty="0">
                <a:latin typeface="Calibri"/>
                <a:cs typeface="Calibri"/>
              </a:rPr>
              <a:t>дерева. </a:t>
            </a:r>
            <a:r>
              <a:rPr sz="2000" i="1" spc="-35" dirty="0">
                <a:latin typeface="Calibri"/>
                <a:cs typeface="Calibri"/>
              </a:rPr>
              <a:t>Т.е. </a:t>
            </a:r>
            <a:r>
              <a:rPr sz="2000" i="1" spc="-10" dirty="0">
                <a:latin typeface="Calibri"/>
                <a:cs typeface="Calibri"/>
              </a:rPr>
              <a:t>элементы </a:t>
            </a:r>
            <a:r>
              <a:rPr sz="2000" i="1" spc="-5" dirty="0">
                <a:latin typeface="Calibri"/>
                <a:cs typeface="Calibri"/>
              </a:rPr>
              <a:t>представления </a:t>
            </a:r>
            <a:r>
              <a:rPr sz="2000" i="1" spc="-10" dirty="0">
                <a:latin typeface="Calibri"/>
                <a:cs typeface="Calibri"/>
              </a:rPr>
              <a:t>начинаются </a:t>
            </a:r>
            <a:r>
              <a:rPr sz="2000" i="1" spc="-5" dirty="0">
                <a:latin typeface="Calibri"/>
                <a:cs typeface="Calibri"/>
              </a:rPr>
              <a:t>с </a:t>
            </a:r>
            <a:r>
              <a:rPr sz="2000" i="1" spc="-10" dirty="0">
                <a:latin typeface="Calibri"/>
                <a:cs typeface="Calibri"/>
              </a:rPr>
              <a:t>корня  </a:t>
            </a:r>
            <a:r>
              <a:rPr sz="2000" i="1" spc="-5" dirty="0">
                <a:latin typeface="Calibri"/>
                <a:cs typeface="Calibri"/>
              </a:rPr>
              <a:t>дерева и </a:t>
            </a:r>
            <a:r>
              <a:rPr sz="2000" i="1" spc="-10" dirty="0">
                <a:latin typeface="Calibri"/>
                <a:cs typeface="Calibri"/>
              </a:rPr>
              <a:t>отображаются</a:t>
            </a:r>
            <a:r>
              <a:rPr sz="2000" i="1" spc="-3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вглубь.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1611" y="312801"/>
            <a:ext cx="584708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0" spc="-5" dirty="0">
                <a:latin typeface="Calibri"/>
                <a:cs typeface="Calibri"/>
              </a:rPr>
              <a:t>Второстепенные</a:t>
            </a:r>
            <a:r>
              <a:rPr sz="4000" b="0" spc="-130" dirty="0">
                <a:latin typeface="Calibri"/>
                <a:cs typeface="Calibri"/>
              </a:rPr>
              <a:t> </a:t>
            </a:r>
            <a:r>
              <a:rPr sz="4000" b="0" spc="-15" dirty="0">
                <a:latin typeface="Calibri"/>
                <a:cs typeface="Calibri"/>
              </a:rPr>
              <a:t>элементы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119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8177" y="1082040"/>
            <a:ext cx="6983730" cy="1038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1480" indent="-398780">
              <a:lnSpc>
                <a:spcPct val="100000"/>
              </a:lnSpc>
              <a:buFont typeface="Arial"/>
              <a:buChar char="•"/>
              <a:tabLst>
                <a:tab pos="411480" algn="l"/>
                <a:tab pos="412115" algn="l"/>
              </a:tabLst>
            </a:pPr>
            <a:r>
              <a:rPr sz="2400" i="1" spc="-25" dirty="0">
                <a:latin typeface="Calibri"/>
                <a:cs typeface="Calibri"/>
              </a:rPr>
              <a:t>TrackBar</a:t>
            </a:r>
            <a:endParaRPr sz="2400">
              <a:latin typeface="Calibri"/>
              <a:cs typeface="Calibri"/>
            </a:endParaRPr>
          </a:p>
          <a:p>
            <a:pPr marL="411480">
              <a:lnSpc>
                <a:spcPct val="100000"/>
              </a:lnSpc>
              <a:spcBef>
                <a:spcPts val="495"/>
              </a:spcBef>
              <a:tabLst>
                <a:tab pos="1713864" algn="l"/>
                <a:tab pos="3042920" algn="l"/>
                <a:tab pos="4579620" algn="l"/>
                <a:tab pos="5906135" algn="l"/>
              </a:tabLst>
            </a:pPr>
            <a:r>
              <a:rPr sz="2000" i="1" spc="-25" dirty="0">
                <a:latin typeface="Calibri"/>
                <a:cs typeface="Calibri"/>
              </a:rPr>
              <a:t>Типичным	</a:t>
            </a:r>
            <a:r>
              <a:rPr sz="2000" i="1" spc="-5" dirty="0">
                <a:latin typeface="Calibri"/>
                <a:cs typeface="Calibri"/>
              </a:rPr>
              <a:t>примером	применения	</a:t>
            </a:r>
            <a:r>
              <a:rPr sz="2000" i="1" spc="-10" dirty="0">
                <a:latin typeface="Calibri"/>
                <a:cs typeface="Calibri"/>
              </a:rPr>
              <a:t>элемента	</a:t>
            </a:r>
            <a:r>
              <a:rPr sz="2000" i="1" spc="-20" dirty="0">
                <a:latin typeface="Calibri"/>
                <a:cs typeface="Calibri"/>
              </a:rPr>
              <a:t>TrackBar</a:t>
            </a:r>
            <a:endParaRPr sz="2000">
              <a:latin typeface="Calibri"/>
              <a:cs typeface="Calibri"/>
            </a:endParaRPr>
          </a:p>
          <a:p>
            <a:pPr marL="411480">
              <a:lnSpc>
                <a:spcPct val="100000"/>
              </a:lnSpc>
              <a:tabLst>
                <a:tab pos="1856739" algn="l"/>
                <a:tab pos="3347720" algn="l"/>
                <a:tab pos="3738245" algn="l"/>
                <a:tab pos="4780915" algn="l"/>
                <a:tab pos="6064250" algn="l"/>
              </a:tabLst>
            </a:pPr>
            <a:r>
              <a:rPr sz="2000" i="1" dirty="0">
                <a:latin typeface="Calibri"/>
                <a:cs typeface="Calibri"/>
              </a:rPr>
              <a:t>ре</a:t>
            </a:r>
            <a:r>
              <a:rPr sz="2000" i="1" spc="-5" dirty="0">
                <a:latin typeface="Calibri"/>
                <a:cs typeface="Calibri"/>
              </a:rPr>
              <a:t>г</a:t>
            </a:r>
            <a:r>
              <a:rPr sz="2000" i="1" spc="-35" dirty="0">
                <a:latin typeface="Calibri"/>
                <a:cs typeface="Calibri"/>
              </a:rPr>
              <a:t>у</a:t>
            </a:r>
            <a:r>
              <a:rPr sz="2000" i="1" spc="-15" dirty="0">
                <a:latin typeface="Calibri"/>
                <a:cs typeface="Calibri"/>
              </a:rPr>
              <a:t>ля</a:t>
            </a:r>
            <a:r>
              <a:rPr sz="2000" i="1" spc="-5" dirty="0">
                <a:latin typeface="Calibri"/>
                <a:cs typeface="Calibri"/>
              </a:rPr>
              <a:t>т</a:t>
            </a:r>
            <a:r>
              <a:rPr sz="2000" i="1" dirty="0">
                <a:latin typeface="Calibri"/>
                <a:cs typeface="Calibri"/>
              </a:rPr>
              <a:t>о</a:t>
            </a:r>
            <a:r>
              <a:rPr sz="2000" i="1" spc="-5" dirty="0">
                <a:latin typeface="Calibri"/>
                <a:cs typeface="Calibri"/>
              </a:rPr>
              <a:t>р</a:t>
            </a:r>
            <a:r>
              <a:rPr sz="2000" i="1" dirty="0">
                <a:latin typeface="Calibri"/>
                <a:cs typeface="Calibri"/>
              </a:rPr>
              <a:t>	</a:t>
            </a:r>
            <a:r>
              <a:rPr sz="2000" i="1" spc="-5" dirty="0">
                <a:latin typeface="Calibri"/>
                <a:cs typeface="Calibri"/>
              </a:rPr>
              <a:t>гр</a:t>
            </a:r>
            <a:r>
              <a:rPr sz="2000" i="1" spc="0" dirty="0">
                <a:latin typeface="Calibri"/>
                <a:cs typeface="Calibri"/>
              </a:rPr>
              <a:t>о</a:t>
            </a:r>
            <a:r>
              <a:rPr sz="2000" i="1" spc="-10" dirty="0">
                <a:latin typeface="Calibri"/>
                <a:cs typeface="Calibri"/>
              </a:rPr>
              <a:t>м</a:t>
            </a:r>
            <a:r>
              <a:rPr sz="2000" i="1" spc="-20" dirty="0">
                <a:latin typeface="Calibri"/>
                <a:cs typeface="Calibri"/>
              </a:rPr>
              <a:t>к</a:t>
            </a:r>
            <a:r>
              <a:rPr sz="2000" i="1" dirty="0">
                <a:latin typeface="Calibri"/>
                <a:cs typeface="Calibri"/>
              </a:rPr>
              <a:t>о</a:t>
            </a:r>
            <a:r>
              <a:rPr sz="2000" i="1" spc="0" dirty="0">
                <a:latin typeface="Calibri"/>
                <a:cs typeface="Calibri"/>
              </a:rPr>
              <a:t>с</a:t>
            </a:r>
            <a:r>
              <a:rPr sz="2000" i="1" spc="-5" dirty="0">
                <a:latin typeface="Calibri"/>
                <a:cs typeface="Calibri"/>
              </a:rPr>
              <a:t>ти</a:t>
            </a:r>
            <a:r>
              <a:rPr sz="2000" i="1" dirty="0">
                <a:latin typeface="Calibri"/>
                <a:cs typeface="Calibri"/>
              </a:rPr>
              <a:t>	</a:t>
            </a:r>
            <a:r>
              <a:rPr sz="2000" i="1" spc="-5" dirty="0">
                <a:latin typeface="Calibri"/>
                <a:cs typeface="Calibri"/>
              </a:rPr>
              <a:t>в</a:t>
            </a:r>
            <a:r>
              <a:rPr sz="2000" i="1" dirty="0">
                <a:latin typeface="Calibri"/>
                <a:cs typeface="Calibri"/>
              </a:rPr>
              <a:t>	</a:t>
            </a:r>
            <a:r>
              <a:rPr sz="2000" i="1" spc="-5" dirty="0">
                <a:latin typeface="Calibri"/>
                <a:cs typeface="Calibri"/>
              </a:rPr>
              <a:t>па</a:t>
            </a:r>
            <a:r>
              <a:rPr sz="2000" i="1" dirty="0">
                <a:latin typeface="Calibri"/>
                <a:cs typeface="Calibri"/>
              </a:rPr>
              <a:t>н</a:t>
            </a:r>
            <a:r>
              <a:rPr sz="2000" i="1" spc="-25" dirty="0">
                <a:latin typeface="Calibri"/>
                <a:cs typeface="Calibri"/>
              </a:rPr>
              <a:t>е</a:t>
            </a:r>
            <a:r>
              <a:rPr sz="2000" i="1" spc="-15" dirty="0">
                <a:latin typeface="Calibri"/>
                <a:cs typeface="Calibri"/>
              </a:rPr>
              <a:t>л</a:t>
            </a:r>
            <a:r>
              <a:rPr sz="2000" i="1" spc="-5" dirty="0">
                <a:latin typeface="Calibri"/>
                <a:cs typeface="Calibri"/>
              </a:rPr>
              <a:t>и</a:t>
            </a:r>
            <a:r>
              <a:rPr sz="2000" i="1" dirty="0">
                <a:latin typeface="Calibri"/>
                <a:cs typeface="Calibri"/>
              </a:rPr>
              <a:t>	</a:t>
            </a:r>
            <a:r>
              <a:rPr sz="2000" i="1" spc="-10" dirty="0">
                <a:latin typeface="Calibri"/>
                <a:cs typeface="Calibri"/>
              </a:rPr>
              <a:t>Wi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i="1" spc="-25" dirty="0">
                <a:latin typeface="Calibri"/>
                <a:cs typeface="Calibri"/>
              </a:rPr>
              <a:t>d</a:t>
            </a:r>
            <a:r>
              <a:rPr sz="2000" i="1" dirty="0">
                <a:latin typeface="Calibri"/>
                <a:cs typeface="Calibri"/>
              </a:rPr>
              <a:t>o</a:t>
            </a:r>
            <a:r>
              <a:rPr sz="2000" i="1" spc="-20" dirty="0">
                <a:latin typeface="Calibri"/>
                <a:cs typeface="Calibri"/>
              </a:rPr>
              <a:t>w</a:t>
            </a:r>
            <a:r>
              <a:rPr sz="2000" i="1" spc="-10" dirty="0">
                <a:latin typeface="Calibri"/>
                <a:cs typeface="Calibri"/>
              </a:rPr>
              <a:t>s</a:t>
            </a:r>
            <a:r>
              <a:rPr sz="2000" i="1" spc="-5" dirty="0">
                <a:latin typeface="Calibri"/>
                <a:cs typeface="Calibri"/>
              </a:rPr>
              <a:t>.</a:t>
            </a:r>
            <a:r>
              <a:rPr sz="2000" i="1" dirty="0">
                <a:latin typeface="Calibri"/>
                <a:cs typeface="Calibri"/>
              </a:rPr>
              <a:t>	</a:t>
            </a:r>
            <a:r>
              <a:rPr sz="2000" i="1" spc="-114" dirty="0">
                <a:latin typeface="Calibri"/>
                <a:cs typeface="Calibri"/>
              </a:rPr>
              <a:t>T</a:t>
            </a:r>
            <a:r>
              <a:rPr sz="2000" i="1" spc="-20" dirty="0">
                <a:latin typeface="Calibri"/>
                <a:cs typeface="Calibri"/>
              </a:rPr>
              <a:t>r</a:t>
            </a:r>
            <a:r>
              <a:rPr sz="2000" i="1" dirty="0">
                <a:latin typeface="Calibri"/>
                <a:cs typeface="Calibri"/>
              </a:rPr>
              <a:t>a</a:t>
            </a:r>
            <a:r>
              <a:rPr sz="2000" i="1" spc="25" dirty="0">
                <a:latin typeface="Calibri"/>
                <a:cs typeface="Calibri"/>
              </a:rPr>
              <a:t>c</a:t>
            </a:r>
            <a:r>
              <a:rPr sz="2000" i="1" spc="-5" dirty="0">
                <a:latin typeface="Calibri"/>
                <a:cs typeface="Calibri"/>
              </a:rPr>
              <a:t>kB</a:t>
            </a:r>
            <a:r>
              <a:rPr sz="2000" i="1" dirty="0">
                <a:latin typeface="Calibri"/>
                <a:cs typeface="Calibri"/>
              </a:rPr>
              <a:t>a</a:t>
            </a:r>
            <a:r>
              <a:rPr sz="2000" i="1" spc="-5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14666" y="1511046"/>
            <a:ext cx="106489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-15" dirty="0">
                <a:latin typeface="Calibri"/>
                <a:cs typeface="Calibri"/>
              </a:rPr>
              <a:t>я</a:t>
            </a:r>
            <a:r>
              <a:rPr sz="2000" i="1" spc="-5" dirty="0">
                <a:latin typeface="Calibri"/>
                <a:cs typeface="Calibri"/>
              </a:rPr>
              <a:t>вл</a:t>
            </a:r>
            <a:r>
              <a:rPr sz="2000" i="1" spc="-20" dirty="0">
                <a:latin typeface="Calibri"/>
                <a:cs typeface="Calibri"/>
              </a:rPr>
              <a:t>я</a:t>
            </a:r>
            <a:r>
              <a:rPr sz="2000" i="1" spc="-5" dirty="0">
                <a:latin typeface="Calibri"/>
                <a:cs typeface="Calibri"/>
              </a:rPr>
              <a:t>ет</a:t>
            </a:r>
            <a:r>
              <a:rPr sz="2000" i="1" spc="25" dirty="0">
                <a:latin typeface="Calibri"/>
                <a:cs typeface="Calibri"/>
              </a:rPr>
              <a:t>с</a:t>
            </a:r>
            <a:r>
              <a:rPr sz="2000" i="1" spc="-5" dirty="0">
                <a:latin typeface="Calibri"/>
                <a:cs typeface="Calibri"/>
              </a:rPr>
              <a:t>я</a:t>
            </a:r>
            <a:endParaRPr sz="2000">
              <a:latin typeface="Calibri"/>
              <a:cs typeface="Calibri"/>
            </a:endParaRPr>
          </a:p>
          <a:p>
            <a:pPr marL="231775">
              <a:lnSpc>
                <a:spcPct val="100000"/>
              </a:lnSpc>
            </a:pPr>
            <a:r>
              <a:rPr sz="2000" i="1" spc="-10" dirty="0">
                <a:latin typeface="Calibri"/>
                <a:cs typeface="Calibri"/>
              </a:rPr>
              <a:t>м</a:t>
            </a:r>
            <a:r>
              <a:rPr sz="2000" i="1" dirty="0">
                <a:latin typeface="Calibri"/>
                <a:cs typeface="Calibri"/>
              </a:rPr>
              <a:t>о</a:t>
            </a:r>
            <a:r>
              <a:rPr sz="2000" i="1" spc="-40" dirty="0">
                <a:latin typeface="Calibri"/>
                <a:cs typeface="Calibri"/>
              </a:rPr>
              <a:t>ж</a:t>
            </a:r>
            <a:r>
              <a:rPr sz="2000" i="1" dirty="0">
                <a:latin typeface="Calibri"/>
                <a:cs typeface="Calibri"/>
              </a:rPr>
              <a:t>е</a:t>
            </a:r>
            <a:r>
              <a:rPr sz="2000" i="1" spc="-10" dirty="0">
                <a:latin typeface="Calibri"/>
                <a:cs typeface="Calibri"/>
              </a:rPr>
              <a:t>т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1480" marR="9525" algn="just">
              <a:lnSpc>
                <a:spcPct val="100000"/>
              </a:lnSpc>
            </a:pPr>
            <a:r>
              <a:rPr i="1" spc="-5" dirty="0"/>
              <a:t>использоваться в </a:t>
            </a:r>
            <a:r>
              <a:rPr i="1" spc="-10" dirty="0"/>
              <a:t>различных режимах: </a:t>
            </a:r>
            <a:r>
              <a:rPr i="1" spc="-5" dirty="0"/>
              <a:t>в горизонтальном </a:t>
            </a:r>
            <a:r>
              <a:rPr i="1" spc="-10" dirty="0"/>
              <a:t>или  </a:t>
            </a:r>
            <a:r>
              <a:rPr spc="-10" dirty="0"/>
              <a:t>вертикальном положении, </a:t>
            </a:r>
            <a:r>
              <a:rPr spc="-5" dirty="0"/>
              <a:t>с </a:t>
            </a:r>
            <a:r>
              <a:rPr spc="-10" dirty="0"/>
              <a:t>отображением дополнительных </a:t>
            </a:r>
            <a:r>
              <a:rPr spc="-5" dirty="0"/>
              <a:t>линий  </a:t>
            </a:r>
            <a:r>
              <a:rPr spc="-10" dirty="0"/>
              <a:t>или </a:t>
            </a:r>
            <a:r>
              <a:rPr spc="-5" dirty="0"/>
              <a:t>без</a:t>
            </a:r>
            <a:r>
              <a:rPr spc="-70" dirty="0"/>
              <a:t> </a:t>
            </a:r>
            <a:r>
              <a:rPr spc="-5" dirty="0"/>
              <a:t>них.</a:t>
            </a:r>
          </a:p>
          <a:p>
            <a:pPr marL="421005" indent="-408305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421005" algn="l"/>
                <a:tab pos="421640" algn="l"/>
              </a:tabLst>
            </a:pPr>
            <a:r>
              <a:rPr sz="2400" i="1" spc="-5" dirty="0"/>
              <a:t>ProgressBar</a:t>
            </a:r>
            <a:endParaRPr sz="2400"/>
          </a:p>
          <a:p>
            <a:pPr marL="411480" algn="just">
              <a:lnSpc>
                <a:spcPct val="100000"/>
              </a:lnSpc>
              <a:spcBef>
                <a:spcPts val="495"/>
              </a:spcBef>
            </a:pPr>
            <a:r>
              <a:rPr i="1" spc="-25" dirty="0"/>
              <a:t>Как   </a:t>
            </a:r>
            <a:r>
              <a:rPr i="1" spc="-5" dirty="0"/>
              <a:t>правило,  </a:t>
            </a:r>
            <a:r>
              <a:rPr i="1" spc="-10" dirty="0"/>
              <a:t>ProgressBar   используют   </a:t>
            </a:r>
            <a:r>
              <a:rPr i="1" dirty="0"/>
              <a:t>для  </a:t>
            </a:r>
            <a:r>
              <a:rPr i="1" spc="-5" dirty="0"/>
              <a:t>отображения</a:t>
            </a:r>
            <a:r>
              <a:rPr i="1" spc="420" dirty="0"/>
              <a:t> </a:t>
            </a:r>
            <a:r>
              <a:rPr i="1" spc="-10" dirty="0"/>
              <a:t>степени</a:t>
            </a:r>
          </a:p>
          <a:p>
            <a:pPr marL="411480" algn="just">
              <a:lnSpc>
                <a:spcPct val="100000"/>
              </a:lnSpc>
            </a:pPr>
            <a:r>
              <a:rPr i="1" spc="-5" dirty="0"/>
              <a:t>завершенности той </a:t>
            </a:r>
            <a:r>
              <a:rPr i="1" spc="-10" dirty="0"/>
              <a:t>или </a:t>
            </a:r>
            <a:r>
              <a:rPr i="1" spc="-5" dirty="0"/>
              <a:t>иной</a:t>
            </a:r>
            <a:r>
              <a:rPr i="1" spc="-15" dirty="0"/>
              <a:t> </a:t>
            </a:r>
            <a:r>
              <a:rPr i="1" spc="-5" dirty="0"/>
              <a:t>операции.</a:t>
            </a:r>
          </a:p>
          <a:p>
            <a:pPr marL="411480" indent="-39878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411480" algn="l"/>
                <a:tab pos="412115" algn="l"/>
              </a:tabLst>
            </a:pPr>
            <a:r>
              <a:rPr sz="2400" i="1" spc="-5" dirty="0"/>
              <a:t>NumericUpDown</a:t>
            </a:r>
            <a:endParaRPr sz="2400"/>
          </a:p>
          <a:p>
            <a:pPr marL="411480" marR="6985" algn="just">
              <a:lnSpc>
                <a:spcPct val="100000"/>
              </a:lnSpc>
              <a:spcBef>
                <a:spcPts val="495"/>
              </a:spcBef>
            </a:pPr>
            <a:r>
              <a:rPr i="1" spc="-15" dirty="0"/>
              <a:t>Данный </a:t>
            </a:r>
            <a:r>
              <a:rPr i="1" spc="-10" dirty="0"/>
              <a:t>элемент </a:t>
            </a:r>
            <a:r>
              <a:rPr i="1" spc="-5" dirty="0"/>
              <a:t>позволяет вводить численные значения в </a:t>
            </a:r>
            <a:r>
              <a:rPr i="1" spc="-15" dirty="0"/>
              <a:t>поле  </a:t>
            </a:r>
            <a:r>
              <a:rPr dirty="0"/>
              <a:t>ввода. </a:t>
            </a:r>
            <a:r>
              <a:rPr spc="-15" dirty="0"/>
              <a:t>Данный </a:t>
            </a:r>
            <a:r>
              <a:rPr spc="-10" dirty="0"/>
              <a:t>элемент </a:t>
            </a:r>
            <a:r>
              <a:rPr spc="-5" dirty="0"/>
              <a:t>управления имеет три возможности ввода  данных: </a:t>
            </a:r>
            <a:r>
              <a:rPr spc="-10" dirty="0"/>
              <a:t>щелчок </a:t>
            </a:r>
            <a:r>
              <a:rPr spc="-15" dirty="0"/>
              <a:t>мышкой на </a:t>
            </a:r>
            <a:r>
              <a:rPr spc="-10" dirty="0"/>
              <a:t>указателе вверх-вниз, использование  </a:t>
            </a:r>
            <a:r>
              <a:rPr spc="-5" dirty="0"/>
              <a:t>кнопок вверх-вниз на клавиатуре </a:t>
            </a:r>
            <a:r>
              <a:rPr spc="-10" dirty="0"/>
              <a:t>или </a:t>
            </a:r>
            <a:r>
              <a:rPr spc="-5" dirty="0"/>
              <a:t>ввода данных в </a:t>
            </a:r>
            <a:r>
              <a:rPr spc="-15" dirty="0"/>
              <a:t>поле</a:t>
            </a:r>
            <a:r>
              <a:rPr spc="15" dirty="0"/>
              <a:t> </a:t>
            </a:r>
            <a:r>
              <a:rPr dirty="0"/>
              <a:t>ввода.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1225" y="325754"/>
            <a:ext cx="4801235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0" spc="-5" dirty="0">
                <a:latin typeface="Calibri"/>
                <a:cs typeface="Calibri"/>
              </a:rPr>
              <a:t>Пример</a:t>
            </a:r>
            <a:r>
              <a:rPr sz="4400" b="0" spc="-70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программы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412621"/>
            <a:ext cx="7788909" cy="2129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000"/>
              </a:lnSpc>
            </a:pPr>
            <a:r>
              <a:rPr sz="2000" spc="-10" dirty="0">
                <a:latin typeface="Calibri"/>
                <a:cs typeface="Calibri"/>
              </a:rPr>
              <a:t>Создадим программу, </a:t>
            </a:r>
            <a:r>
              <a:rPr sz="2000" spc="-5" dirty="0">
                <a:latin typeface="Calibri"/>
                <a:cs typeface="Calibri"/>
              </a:rPr>
              <a:t>в </a:t>
            </a:r>
            <a:r>
              <a:rPr sz="2000" spc="-15" dirty="0">
                <a:latin typeface="Calibri"/>
                <a:cs typeface="Calibri"/>
              </a:rPr>
              <a:t>которой </a:t>
            </a:r>
            <a:r>
              <a:rPr sz="2000" spc="-10" dirty="0">
                <a:latin typeface="Calibri"/>
                <a:cs typeface="Calibri"/>
              </a:rPr>
              <a:t>значение </a:t>
            </a:r>
            <a:r>
              <a:rPr sz="2000" spc="-15" dirty="0">
                <a:latin typeface="Calibri"/>
                <a:cs typeface="Calibri"/>
              </a:rPr>
              <a:t>ProgressBar </a:t>
            </a:r>
            <a:r>
              <a:rPr sz="2000" spc="-35" dirty="0" err="1">
                <a:latin typeface="Calibri"/>
                <a:cs typeface="Calibri"/>
              </a:rPr>
              <a:t>будет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 err="1" smtClean="0">
                <a:latin typeface="Calibri"/>
                <a:cs typeface="Calibri"/>
              </a:rPr>
              <a:t>задаватьс</a:t>
            </a:r>
            <a:r>
              <a:rPr lang="uk-UA" sz="2000" spc="-10" dirty="0" smtClean="0">
                <a:latin typeface="Calibri"/>
                <a:cs typeface="Calibri"/>
              </a:rPr>
              <a:t>я</a:t>
            </a:r>
            <a:r>
              <a:rPr sz="2000" spc="-10" dirty="0" smtClean="0">
                <a:latin typeface="Calibri"/>
                <a:cs typeface="Calibri"/>
              </a:rPr>
              <a:t>  </a:t>
            </a:r>
            <a:r>
              <a:rPr sz="2000" spc="-5" dirty="0">
                <a:latin typeface="Calibri"/>
                <a:cs typeface="Calibri"/>
              </a:rPr>
              <a:t>при помощи </a:t>
            </a:r>
            <a:r>
              <a:rPr sz="2000" spc="-15" dirty="0" err="1">
                <a:latin typeface="Calibri"/>
                <a:cs typeface="Calibri"/>
              </a:rPr>
              <a:t>элемента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5" dirty="0" err="1" smtClean="0">
                <a:latin typeface="Calibri"/>
                <a:cs typeface="Calibri"/>
              </a:rPr>
              <a:t>управлени</a:t>
            </a:r>
            <a:r>
              <a:rPr lang="ru-RU" sz="2000" spc="-15" dirty="0" smtClean="0">
                <a:latin typeface="Calibri"/>
                <a:cs typeface="Calibri"/>
              </a:rPr>
              <a:t>я</a:t>
            </a:r>
            <a:r>
              <a:rPr sz="2000" spc="-15" dirty="0" smtClean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TrackBar </a:t>
            </a:r>
            <a:r>
              <a:rPr sz="2000" spc="-5" dirty="0">
                <a:latin typeface="Calibri"/>
                <a:cs typeface="Calibri"/>
              </a:rPr>
              <a:t>или </a:t>
            </a:r>
            <a:r>
              <a:rPr sz="2000" spc="-10" dirty="0">
                <a:latin typeface="Calibri"/>
                <a:cs typeface="Calibri"/>
              </a:rPr>
              <a:t>NumericUpDown:  Добавим на </a:t>
            </a:r>
            <a:r>
              <a:rPr sz="2000" spc="-5" dirty="0" err="1">
                <a:latin typeface="Calibri"/>
                <a:cs typeface="Calibri"/>
              </a:rPr>
              <a:t>форму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 err="1" smtClean="0">
                <a:latin typeface="Calibri"/>
                <a:cs typeface="Calibri"/>
              </a:rPr>
              <a:t>следу</a:t>
            </a:r>
            <a:r>
              <a:rPr lang="uk-UA" sz="2000" spc="40" dirty="0" smtClean="0">
                <a:latin typeface="Calibri"/>
                <a:cs typeface="Calibri"/>
              </a:rPr>
              <a:t>ю</a:t>
            </a:r>
            <a:r>
              <a:rPr sz="2000" spc="40" dirty="0" err="1" smtClean="0">
                <a:latin typeface="Calibri"/>
                <a:cs typeface="Calibri"/>
              </a:rPr>
              <a:t>щие</a:t>
            </a:r>
            <a:r>
              <a:rPr sz="2000" spc="25" dirty="0" smtClean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компоненты:</a:t>
            </a:r>
            <a:endParaRPr sz="20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latin typeface="Calibri"/>
                <a:cs typeface="Calibri"/>
              </a:rPr>
              <a:t>ProgressBar</a:t>
            </a:r>
            <a:endParaRPr sz="20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30" dirty="0">
                <a:latin typeface="Calibri"/>
                <a:cs typeface="Calibri"/>
              </a:rPr>
              <a:t>TrackBar</a:t>
            </a:r>
            <a:endParaRPr sz="20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NumericUpDown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4495" y="3933063"/>
            <a:ext cx="5397881" cy="19467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56854" y="6466509"/>
            <a:ext cx="2540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120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174116"/>
            <a:ext cx="2543810" cy="1258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4000" b="0" spc="5" dirty="0">
                <a:latin typeface="Calibri"/>
                <a:cs typeface="Calibri"/>
              </a:rPr>
              <a:t>Пример  </a:t>
            </a:r>
            <a:r>
              <a:rPr sz="4000" b="0" dirty="0">
                <a:latin typeface="Calibri"/>
                <a:cs typeface="Calibri"/>
              </a:rPr>
              <a:t>прог</a:t>
            </a:r>
            <a:r>
              <a:rPr sz="4000" b="0" spc="15" dirty="0">
                <a:latin typeface="Calibri"/>
                <a:cs typeface="Calibri"/>
              </a:rPr>
              <a:t>р</a:t>
            </a:r>
            <a:r>
              <a:rPr sz="4000" b="0" spc="5" dirty="0">
                <a:latin typeface="Calibri"/>
                <a:cs typeface="Calibri"/>
              </a:rPr>
              <a:t>аммы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404492"/>
            <a:ext cx="7641590" cy="4983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Calibri"/>
                <a:cs typeface="Calibri"/>
              </a:rPr>
              <a:t>Добавим </a:t>
            </a:r>
            <a:r>
              <a:rPr sz="2400" dirty="0">
                <a:latin typeface="Calibri"/>
                <a:cs typeface="Calibri"/>
              </a:rPr>
              <a:t>два </a:t>
            </a:r>
            <a:r>
              <a:rPr sz="2400" spc="-10" dirty="0" err="1">
                <a:latin typeface="Calibri"/>
                <a:cs typeface="Calibri"/>
              </a:rPr>
              <a:t>обработчика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 err="1" smtClean="0">
                <a:latin typeface="Calibri"/>
                <a:cs typeface="Calibri"/>
              </a:rPr>
              <a:t>событи</a:t>
            </a:r>
            <a:r>
              <a:rPr lang="ru-RU" sz="2400" spc="-10" dirty="0" smtClean="0">
                <a:latin typeface="Calibri"/>
                <a:cs typeface="Calibri"/>
              </a:rPr>
              <a:t>я</a:t>
            </a:r>
            <a:r>
              <a:rPr sz="2400" spc="-10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15" dirty="0">
                <a:latin typeface="Calibri"/>
                <a:cs typeface="Calibri"/>
              </a:rPr>
              <a:t>private </a:t>
            </a:r>
            <a:r>
              <a:rPr sz="1800" spc="-10" dirty="0">
                <a:latin typeface="Calibri"/>
                <a:cs typeface="Calibri"/>
              </a:rPr>
              <a:t>void numericUpDown1_ValueChanged(object </a:t>
            </a:r>
            <a:r>
              <a:rPr sz="1800" spc="-30" dirty="0">
                <a:latin typeface="Calibri"/>
                <a:cs typeface="Calibri"/>
              </a:rPr>
              <a:t>sender, </a:t>
            </a:r>
            <a:r>
              <a:rPr sz="1800" spc="-20" dirty="0">
                <a:latin typeface="Calibri"/>
                <a:cs typeface="Calibri"/>
              </a:rPr>
              <a:t>EventArgs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e)</a:t>
            </a:r>
            <a:endParaRPr sz="1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15" dirty="0">
                <a:latin typeface="Calibri"/>
                <a:cs typeface="Calibri"/>
              </a:rPr>
              <a:t>private </a:t>
            </a:r>
            <a:r>
              <a:rPr sz="1800" spc="-10" dirty="0">
                <a:latin typeface="Calibri"/>
                <a:cs typeface="Calibri"/>
              </a:rPr>
              <a:t>void trackBar1_Scroll(object </a:t>
            </a:r>
            <a:r>
              <a:rPr sz="1800" spc="-30" dirty="0">
                <a:latin typeface="Calibri"/>
                <a:cs typeface="Calibri"/>
              </a:rPr>
              <a:t>sender, </a:t>
            </a:r>
            <a:r>
              <a:rPr sz="1800" spc="-20" dirty="0">
                <a:latin typeface="Calibri"/>
                <a:cs typeface="Calibri"/>
              </a:rPr>
              <a:t>EventArgs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e)</a:t>
            </a:r>
            <a:endParaRPr sz="18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Calibri"/>
                <a:cs typeface="Calibri"/>
              </a:rPr>
              <a:t>Добавим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логику:</a:t>
            </a:r>
            <a:endParaRPr sz="2400" dirty="0">
              <a:latin typeface="Calibri"/>
              <a:cs typeface="Calibri"/>
            </a:endParaRPr>
          </a:p>
          <a:p>
            <a:pPr marL="48895">
              <a:lnSpc>
                <a:spcPct val="100000"/>
              </a:lnSpc>
              <a:spcBef>
                <a:spcPts val="240"/>
              </a:spcBef>
            </a:pPr>
            <a:r>
              <a:rPr sz="1800" spc="-15" dirty="0">
                <a:latin typeface="Calibri"/>
                <a:cs typeface="Calibri"/>
              </a:rPr>
              <a:t>private </a:t>
            </a:r>
            <a:r>
              <a:rPr sz="1800" spc="-10" dirty="0">
                <a:latin typeface="Calibri"/>
                <a:cs typeface="Calibri"/>
              </a:rPr>
              <a:t>void trackBar1_Scroll(object </a:t>
            </a:r>
            <a:r>
              <a:rPr sz="1800" spc="-30" dirty="0">
                <a:latin typeface="Calibri"/>
                <a:cs typeface="Calibri"/>
              </a:rPr>
              <a:t>sender, </a:t>
            </a:r>
            <a:r>
              <a:rPr sz="1800" spc="-20" dirty="0">
                <a:latin typeface="Calibri"/>
                <a:cs typeface="Calibri"/>
              </a:rPr>
              <a:t>EventArgs</a:t>
            </a:r>
            <a:r>
              <a:rPr sz="1800" spc="2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e){</a:t>
            </a:r>
            <a:endParaRPr sz="1800" dirty="0">
              <a:latin typeface="Calibri"/>
              <a:cs typeface="Calibri"/>
            </a:endParaRPr>
          </a:p>
          <a:p>
            <a:pPr marL="637540">
              <a:lnSpc>
                <a:spcPts val="2050"/>
              </a:lnSpc>
              <a:spcBef>
                <a:spcPts val="215"/>
              </a:spcBef>
            </a:pPr>
            <a:r>
              <a:rPr sz="1800" dirty="0" smtClean="0">
                <a:latin typeface="Calibri"/>
                <a:cs typeface="Calibri"/>
              </a:rPr>
              <a:t>//</a:t>
            </a:r>
            <a:r>
              <a:rPr sz="1800" dirty="0">
                <a:latin typeface="Calibri"/>
                <a:cs typeface="Calibri"/>
              </a:rPr>
              <a:t>присвоить </a:t>
            </a:r>
            <a:r>
              <a:rPr sz="1800" spc="55" dirty="0" err="1">
                <a:latin typeface="Calibri"/>
                <a:cs typeface="Calibri"/>
              </a:rPr>
              <a:t>значения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10" dirty="0" err="1" smtClean="0">
                <a:latin typeface="Calibri"/>
                <a:cs typeface="Calibri"/>
              </a:rPr>
              <a:t>ProgressBar</a:t>
            </a:r>
            <a:r>
              <a:rPr lang="en-US" sz="1800" spc="-10" dirty="0" smtClean="0">
                <a:latin typeface="Calibri"/>
                <a:cs typeface="Calibri"/>
              </a:rPr>
              <a:t> </a:t>
            </a:r>
            <a:r>
              <a:rPr sz="1800" spc="-5" dirty="0" err="1" smtClean="0">
                <a:latin typeface="Calibri"/>
                <a:cs typeface="Calibri"/>
              </a:rPr>
              <a:t>значение</a:t>
            </a:r>
            <a:r>
              <a:rPr sz="1800" spc="-45" dirty="0" smtClean="0">
                <a:latin typeface="Calibri"/>
                <a:cs typeface="Calibri"/>
              </a:rPr>
              <a:t> </a:t>
            </a:r>
            <a:r>
              <a:rPr sz="1800" spc="-20" dirty="0" err="1" smtClean="0">
                <a:latin typeface="Calibri"/>
                <a:cs typeface="Calibri"/>
              </a:rPr>
              <a:t>TrackBar</a:t>
            </a:r>
            <a:endParaRPr lang="en-US" sz="1800" spc="-20" dirty="0" smtClean="0">
              <a:latin typeface="Calibri"/>
              <a:cs typeface="Calibri"/>
            </a:endParaRPr>
          </a:p>
          <a:p>
            <a:pPr marR="132080">
              <a:lnSpc>
                <a:spcPts val="2050"/>
              </a:lnSpc>
            </a:pPr>
            <a:r>
              <a:rPr lang="en-US" spc="-20" dirty="0">
                <a:cs typeface="Calibri"/>
              </a:rPr>
              <a:t> </a:t>
            </a:r>
            <a:r>
              <a:rPr lang="en-US" spc="-20" dirty="0" smtClean="0">
                <a:cs typeface="Calibri"/>
              </a:rPr>
              <a:t>            progressBar1.Value </a:t>
            </a:r>
            <a:r>
              <a:rPr lang="en-US" dirty="0">
                <a:cs typeface="Calibri"/>
              </a:rPr>
              <a:t>= </a:t>
            </a:r>
            <a:r>
              <a:rPr lang="en-US" spc="-20" dirty="0">
                <a:cs typeface="Calibri"/>
              </a:rPr>
              <a:t>trackBar1.Value;</a:t>
            </a:r>
            <a:endParaRPr sz="1800" dirty="0">
              <a:latin typeface="Calibri"/>
              <a:cs typeface="Calibri"/>
            </a:endParaRPr>
          </a:p>
          <a:p>
            <a:pPr marL="63754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Calibri"/>
                <a:cs typeface="Calibri"/>
              </a:rPr>
              <a:t>//присвоить </a:t>
            </a:r>
            <a:r>
              <a:rPr sz="1800" spc="55" dirty="0">
                <a:latin typeface="Calibri"/>
                <a:cs typeface="Calibri"/>
              </a:rPr>
              <a:t>значения  </a:t>
            </a:r>
            <a:r>
              <a:rPr sz="1800" spc="-5" dirty="0">
                <a:latin typeface="Calibri"/>
                <a:cs typeface="Calibri"/>
              </a:rPr>
              <a:t>NumericUpDown значение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TrackBar</a:t>
            </a:r>
            <a:endParaRPr sz="1800" dirty="0">
              <a:latin typeface="Calibri"/>
              <a:cs typeface="Calibri"/>
            </a:endParaRPr>
          </a:p>
          <a:p>
            <a:pPr marL="637540">
              <a:lnSpc>
                <a:spcPct val="100000"/>
              </a:lnSpc>
              <a:spcBef>
                <a:spcPts val="215"/>
              </a:spcBef>
            </a:pPr>
            <a:r>
              <a:rPr sz="1800" spc="-20" dirty="0">
                <a:latin typeface="Calibri"/>
                <a:cs typeface="Calibri"/>
              </a:rPr>
              <a:t>numericUpDown1.Value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trackBar1.Value;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800" dirty="0">
                <a:latin typeface="Calibri"/>
                <a:cs typeface="Calibri"/>
              </a:rPr>
              <a:t>}</a:t>
            </a:r>
          </a:p>
          <a:p>
            <a:pPr marL="60960">
              <a:lnSpc>
                <a:spcPct val="100000"/>
              </a:lnSpc>
              <a:spcBef>
                <a:spcPts val="215"/>
              </a:spcBef>
            </a:pPr>
            <a:r>
              <a:rPr sz="1800" spc="-15" dirty="0">
                <a:latin typeface="Calibri"/>
                <a:cs typeface="Calibri"/>
              </a:rPr>
              <a:t>private </a:t>
            </a:r>
            <a:r>
              <a:rPr sz="1800" spc="-10" dirty="0">
                <a:latin typeface="Calibri"/>
                <a:cs typeface="Calibri"/>
              </a:rPr>
              <a:t>void numericUpDown1_ValueChanged(object </a:t>
            </a:r>
            <a:r>
              <a:rPr sz="1800" spc="-30" dirty="0">
                <a:latin typeface="Calibri"/>
                <a:cs typeface="Calibri"/>
              </a:rPr>
              <a:t>sender, </a:t>
            </a:r>
            <a:r>
              <a:rPr sz="1800" spc="-20" dirty="0">
                <a:latin typeface="Calibri"/>
                <a:cs typeface="Calibri"/>
              </a:rPr>
              <a:t>EventArgs </a:t>
            </a:r>
            <a:r>
              <a:rPr sz="1800" spc="-5" dirty="0">
                <a:latin typeface="Calibri"/>
                <a:cs typeface="Calibri"/>
              </a:rPr>
              <a:t>e) 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</a:p>
          <a:p>
            <a:pPr marL="637540" marR="1327150">
              <a:lnSpc>
                <a:spcPts val="2380"/>
              </a:lnSpc>
              <a:spcBef>
                <a:spcPts val="110"/>
              </a:spcBef>
            </a:pPr>
            <a:r>
              <a:rPr sz="1800" dirty="0">
                <a:latin typeface="Calibri"/>
                <a:cs typeface="Calibri"/>
              </a:rPr>
              <a:t>//присвоить </a:t>
            </a:r>
            <a:r>
              <a:rPr sz="1800" spc="55" dirty="0">
                <a:latin typeface="Calibri"/>
                <a:cs typeface="Calibri"/>
              </a:rPr>
              <a:t>значения </a:t>
            </a:r>
            <a:r>
              <a:rPr sz="1800" spc="-20" dirty="0">
                <a:latin typeface="Calibri"/>
                <a:cs typeface="Calibri"/>
              </a:rPr>
              <a:t>TrackBar </a:t>
            </a:r>
            <a:r>
              <a:rPr sz="1800" spc="-5" dirty="0">
                <a:latin typeface="Calibri"/>
                <a:cs typeface="Calibri"/>
              </a:rPr>
              <a:t>значение NumericUpDown  </a:t>
            </a:r>
            <a:r>
              <a:rPr sz="1800" spc="-25" dirty="0">
                <a:latin typeface="Calibri"/>
                <a:cs typeface="Calibri"/>
              </a:rPr>
              <a:t>trackBar1.Value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(int)numericUpDown1.Value;</a:t>
            </a:r>
            <a:endParaRPr sz="1800" dirty="0">
              <a:latin typeface="Calibri"/>
              <a:cs typeface="Calibri"/>
            </a:endParaRPr>
          </a:p>
          <a:p>
            <a:pPr marL="63754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//</a:t>
            </a:r>
            <a:r>
              <a:rPr sz="1800" spc="-10" dirty="0" err="1" smtClean="0">
                <a:latin typeface="Calibri"/>
                <a:cs typeface="Calibri"/>
              </a:rPr>
              <a:t>Выполн</a:t>
            </a:r>
            <a:r>
              <a:rPr lang="ru-RU" sz="1800" spc="-10" dirty="0" smtClean="0">
                <a:latin typeface="Calibri"/>
                <a:cs typeface="Calibri"/>
              </a:rPr>
              <a:t>я</a:t>
            </a:r>
            <a:r>
              <a:rPr sz="1800" spc="-10" dirty="0" err="1" smtClean="0">
                <a:latin typeface="Calibri"/>
                <a:cs typeface="Calibri"/>
              </a:rPr>
              <a:t>ем</a:t>
            </a:r>
            <a:r>
              <a:rPr sz="1800" spc="-10" dirty="0" smtClean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те </a:t>
            </a:r>
            <a:r>
              <a:rPr sz="1800" spc="-10" dirty="0" err="1">
                <a:latin typeface="Calibri"/>
                <a:cs typeface="Calibri"/>
              </a:rPr>
              <a:t>же</a:t>
            </a:r>
            <a:r>
              <a:rPr sz="1800" spc="-10" dirty="0">
                <a:latin typeface="Calibri"/>
                <a:cs typeface="Calibri"/>
              </a:rPr>
              <a:t>  </a:t>
            </a:r>
            <a:r>
              <a:rPr sz="1800" spc="-10" dirty="0" err="1" smtClean="0">
                <a:latin typeface="Calibri"/>
                <a:cs typeface="Calibri"/>
              </a:rPr>
              <a:t>действи</a:t>
            </a:r>
            <a:r>
              <a:rPr lang="ru-RU" sz="1800" spc="-10" dirty="0" smtClean="0">
                <a:latin typeface="Calibri"/>
                <a:cs typeface="Calibri"/>
              </a:rPr>
              <a:t>я</a:t>
            </a:r>
            <a:r>
              <a:rPr sz="1800" spc="-10" dirty="0" smtClean="0">
                <a:latin typeface="Calibri"/>
                <a:cs typeface="Calibri"/>
              </a:rPr>
              <a:t> </a:t>
            </a:r>
            <a:r>
              <a:rPr sz="1800" spc="-15" dirty="0" err="1" smtClean="0">
                <a:latin typeface="Calibri"/>
                <a:cs typeface="Calibri"/>
              </a:rPr>
              <a:t>дл</a:t>
            </a:r>
            <a:r>
              <a:rPr lang="ru-RU" sz="1800" spc="-15" dirty="0" smtClean="0">
                <a:latin typeface="Calibri"/>
                <a:cs typeface="Calibri"/>
              </a:rPr>
              <a:t>я</a:t>
            </a:r>
            <a:r>
              <a:rPr sz="1800" spc="45" dirty="0" smtClean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ProgressBar</a:t>
            </a:r>
            <a:endParaRPr sz="1800" dirty="0">
              <a:latin typeface="Calibri"/>
              <a:cs typeface="Calibri"/>
            </a:endParaRPr>
          </a:p>
          <a:p>
            <a:pPr marL="637540">
              <a:lnSpc>
                <a:spcPct val="100000"/>
              </a:lnSpc>
              <a:spcBef>
                <a:spcPts val="215"/>
              </a:spcBef>
            </a:pPr>
            <a:r>
              <a:rPr sz="1800" spc="-20" dirty="0">
                <a:latin typeface="Calibri"/>
                <a:cs typeface="Calibri"/>
              </a:rPr>
              <a:t>progressBar1.Value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(int)numericUpDown1.Value;</a:t>
            </a:r>
            <a:endParaRPr sz="1800" dirty="0">
              <a:latin typeface="Calibri"/>
              <a:cs typeface="Calibri"/>
            </a:endParaRPr>
          </a:p>
          <a:p>
            <a:pPr marL="6096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Calibri"/>
                <a:cs typeface="Calibri"/>
              </a:rPr>
              <a:t>}</a:t>
            </a:r>
          </a:p>
        </p:txBody>
      </p:sp>
      <p:sp>
        <p:nvSpPr>
          <p:cNvPr id="4" name="object 4"/>
          <p:cNvSpPr/>
          <p:nvPr/>
        </p:nvSpPr>
        <p:spPr>
          <a:xfrm>
            <a:off x="4751451" y="0"/>
            <a:ext cx="4392549" cy="1395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56854" y="6466509"/>
            <a:ext cx="2540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121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2545" y="287146"/>
            <a:ext cx="497903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Создание второй</a:t>
            </a:r>
            <a:r>
              <a:rPr spc="-120" dirty="0"/>
              <a:t> </a:t>
            </a:r>
            <a:r>
              <a:rPr dirty="0"/>
              <a:t>формы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498" y="957972"/>
            <a:ext cx="8771128" cy="2072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>
              <a:lnSpc>
                <a:spcPct val="100000"/>
              </a:lnSpc>
              <a:tabLst>
                <a:tab pos="1771650" algn="l"/>
                <a:tab pos="2210435" algn="l"/>
                <a:tab pos="4237990" algn="l"/>
                <a:tab pos="4667885" algn="l"/>
                <a:tab pos="6287135" algn="l"/>
                <a:tab pos="7192645" algn="l"/>
              </a:tabLst>
            </a:pPr>
            <a:r>
              <a:rPr sz="3200" spc="-5" dirty="0">
                <a:latin typeface="Calibri"/>
                <a:cs typeface="Calibri"/>
              </a:rPr>
              <a:t>Форма	2	</a:t>
            </a:r>
            <a:r>
              <a:rPr sz="3200" spc="-10" dirty="0" err="1" smtClean="0">
                <a:latin typeface="Calibri"/>
                <a:cs typeface="Calibri"/>
              </a:rPr>
              <a:t>по</a:t>
            </a:r>
            <a:r>
              <a:rPr lang="uk-UA" sz="3200" spc="-10" dirty="0" smtClean="0">
                <a:latin typeface="Calibri"/>
                <a:cs typeface="Calibri"/>
              </a:rPr>
              <a:t>я</a:t>
            </a:r>
            <a:r>
              <a:rPr sz="3200" spc="-10" dirty="0" err="1" smtClean="0">
                <a:latin typeface="Calibri"/>
                <a:cs typeface="Calibri"/>
              </a:rPr>
              <a:t>вилась</a:t>
            </a:r>
            <a:r>
              <a:rPr sz="3200" spc="-10" dirty="0">
                <a:latin typeface="Calibri"/>
                <a:cs typeface="Calibri"/>
              </a:rPr>
              <a:t>	</a:t>
            </a:r>
            <a:r>
              <a:rPr sz="3200" spc="-5" dirty="0">
                <a:latin typeface="Calibri"/>
                <a:cs typeface="Calibri"/>
              </a:rPr>
              <a:t>в	проекте	(см.	Solution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spc="-15" dirty="0">
                <a:latin typeface="Calibri"/>
                <a:cs typeface="Calibri"/>
              </a:rPr>
              <a:t>Explorer). </a:t>
            </a:r>
            <a:r>
              <a:rPr sz="3200" spc="-25" dirty="0">
                <a:latin typeface="Calibri"/>
                <a:cs typeface="Calibri"/>
              </a:rPr>
              <a:t>Однако </a:t>
            </a:r>
            <a:r>
              <a:rPr sz="3200" spc="-5" dirty="0">
                <a:latin typeface="Calibri"/>
                <a:cs typeface="Calibri"/>
              </a:rPr>
              <a:t>формы 1 и 2 </a:t>
            </a:r>
            <a:r>
              <a:rPr sz="3200" spc="-20" dirty="0">
                <a:latin typeface="Calibri"/>
                <a:cs typeface="Calibri"/>
              </a:rPr>
              <a:t>пока </a:t>
            </a:r>
            <a:r>
              <a:rPr sz="3200" spc="-5" dirty="0" err="1">
                <a:latin typeface="Calibri"/>
                <a:cs typeface="Calibri"/>
              </a:rPr>
              <a:t>не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-20" dirty="0" err="1" smtClean="0">
                <a:latin typeface="Calibri"/>
                <a:cs typeface="Calibri"/>
              </a:rPr>
              <a:t>св</a:t>
            </a:r>
            <a:r>
              <a:rPr lang="uk-UA" sz="3200" spc="-20" dirty="0" smtClean="0">
                <a:latin typeface="Calibri"/>
                <a:cs typeface="Calibri"/>
              </a:rPr>
              <a:t>я</a:t>
            </a:r>
            <a:r>
              <a:rPr sz="3200" spc="-20" dirty="0" err="1" smtClean="0">
                <a:latin typeface="Calibri"/>
                <a:cs typeface="Calibri"/>
              </a:rPr>
              <a:t>заны</a:t>
            </a:r>
            <a:r>
              <a:rPr sz="3200" spc="-20" dirty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  <a:p>
            <a:pPr marL="12700" marR="5080" indent="344170">
              <a:lnSpc>
                <a:spcPct val="100000"/>
              </a:lnSpc>
              <a:spcBef>
                <a:spcPts val="770"/>
              </a:spcBef>
              <a:tabLst>
                <a:tab pos="2128520" algn="l"/>
                <a:tab pos="2741295" algn="l"/>
                <a:tab pos="4079875" algn="l"/>
                <a:tab pos="4485005" algn="l"/>
                <a:tab pos="6640830" algn="l"/>
                <a:tab pos="8134350" algn="l"/>
              </a:tabLst>
            </a:pPr>
            <a:r>
              <a:rPr sz="3200" spc="-25" dirty="0">
                <a:latin typeface="Calibri"/>
                <a:cs typeface="Calibri"/>
              </a:rPr>
              <a:t>Д</a:t>
            </a:r>
            <a:r>
              <a:rPr sz="3200" spc="-5" dirty="0">
                <a:latin typeface="Calibri"/>
                <a:cs typeface="Calibri"/>
              </a:rPr>
              <a:t>оба</a:t>
            </a:r>
            <a:r>
              <a:rPr sz="3200" dirty="0">
                <a:latin typeface="Calibri"/>
                <a:cs typeface="Calibri"/>
              </a:rPr>
              <a:t>в</a:t>
            </a:r>
            <a:r>
              <a:rPr sz="3200" spc="-5" dirty="0">
                <a:latin typeface="Calibri"/>
                <a:cs typeface="Calibri"/>
              </a:rPr>
              <a:t>им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н</a:t>
            </a:r>
            <a:r>
              <a:rPr sz="3200" spc="-5" dirty="0">
                <a:latin typeface="Calibri"/>
                <a:cs typeface="Calibri"/>
              </a:rPr>
              <a:t>а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" dirty="0">
                <a:latin typeface="Calibri"/>
                <a:cs typeface="Calibri"/>
              </a:rPr>
              <a:t>фо</a:t>
            </a:r>
            <a:r>
              <a:rPr sz="3200" spc="5" dirty="0">
                <a:latin typeface="Calibri"/>
                <a:cs typeface="Calibri"/>
              </a:rPr>
              <a:t>р</a:t>
            </a:r>
            <a:r>
              <a:rPr sz="3200" spc="-30" dirty="0">
                <a:latin typeface="Calibri"/>
                <a:cs typeface="Calibri"/>
              </a:rPr>
              <a:t>м</a:t>
            </a:r>
            <a:r>
              <a:rPr sz="3200" spc="-5" dirty="0">
                <a:latin typeface="Calibri"/>
                <a:cs typeface="Calibri"/>
              </a:rPr>
              <a:t>у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" dirty="0">
                <a:latin typeface="Calibri"/>
                <a:cs typeface="Calibri"/>
              </a:rPr>
              <a:t>1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" dirty="0">
                <a:latin typeface="Calibri"/>
                <a:cs typeface="Calibri"/>
              </a:rPr>
              <a:t>(</a:t>
            </a:r>
            <a:r>
              <a:rPr sz="3200" spc="-20" dirty="0" err="1" smtClean="0">
                <a:latin typeface="Calibri"/>
                <a:cs typeface="Calibri"/>
              </a:rPr>
              <a:t>о</a:t>
            </a:r>
            <a:r>
              <a:rPr sz="3200" spc="0" dirty="0" err="1" smtClean="0">
                <a:latin typeface="Calibri"/>
                <a:cs typeface="Calibri"/>
              </a:rPr>
              <a:t>с</a:t>
            </a:r>
            <a:r>
              <a:rPr sz="3200" spc="-5" dirty="0" err="1" smtClean="0">
                <a:latin typeface="Calibri"/>
                <a:cs typeface="Calibri"/>
              </a:rPr>
              <a:t>нов</a:t>
            </a:r>
            <a:r>
              <a:rPr sz="3200" spc="0" dirty="0" err="1" smtClean="0">
                <a:latin typeface="Calibri"/>
                <a:cs typeface="Calibri"/>
              </a:rPr>
              <a:t>н</a:t>
            </a:r>
            <a:r>
              <a:rPr lang="uk-UA" sz="3200" spc="380" dirty="0" err="1" smtClean="0">
                <a:latin typeface="Calibri"/>
                <a:cs typeface="Calibri"/>
              </a:rPr>
              <a:t>ую</a:t>
            </a:r>
            <a:r>
              <a:rPr sz="3200" spc="-5" dirty="0" smtClean="0">
                <a:latin typeface="Calibri"/>
                <a:cs typeface="Calibri"/>
              </a:rPr>
              <a:t>)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" dirty="0">
                <a:latin typeface="Calibri"/>
                <a:cs typeface="Calibri"/>
              </a:rPr>
              <a:t>кно</a:t>
            </a:r>
            <a:r>
              <a:rPr sz="3200" spc="-15" dirty="0">
                <a:latin typeface="Calibri"/>
                <a:cs typeface="Calibri"/>
              </a:rPr>
              <a:t>п</a:t>
            </a:r>
            <a:r>
              <a:rPr sz="3200" spc="-5" dirty="0">
                <a:latin typeface="Calibri"/>
                <a:cs typeface="Calibri"/>
              </a:rPr>
              <a:t>к</a:t>
            </a:r>
            <a:r>
              <a:rPr sz="3200" spc="-55" dirty="0">
                <a:latin typeface="Calibri"/>
                <a:cs typeface="Calibri"/>
              </a:rPr>
              <a:t>у</a:t>
            </a:r>
            <a:r>
              <a:rPr sz="3200" dirty="0">
                <a:latin typeface="Calibri"/>
                <a:cs typeface="Calibri"/>
              </a:rPr>
              <a:t>,	</a:t>
            </a:r>
            <a:r>
              <a:rPr sz="3200" spc="5" dirty="0" err="1">
                <a:latin typeface="Calibri"/>
                <a:cs typeface="Calibri"/>
              </a:rPr>
              <a:t>по</a:t>
            </a:r>
            <a:r>
              <a:rPr sz="3200" spc="5" dirty="0">
                <a:latin typeface="Calibri"/>
                <a:cs typeface="Calibri"/>
              </a:rPr>
              <a:t>  </a:t>
            </a:r>
            <a:r>
              <a:rPr sz="3200" spc="105" dirty="0" err="1" smtClean="0">
                <a:latin typeface="Calibri"/>
                <a:cs typeface="Calibri"/>
              </a:rPr>
              <a:t>нажати</a:t>
            </a:r>
            <a:r>
              <a:rPr lang="uk-UA" sz="3200" spc="105" dirty="0" smtClean="0">
                <a:latin typeface="Calibri"/>
                <a:cs typeface="Calibri"/>
              </a:rPr>
              <a:t>ю</a:t>
            </a:r>
            <a:r>
              <a:rPr sz="3200" spc="105" dirty="0" smtClean="0">
                <a:latin typeface="Calibri"/>
                <a:cs typeface="Calibri"/>
              </a:rPr>
              <a:t> </a:t>
            </a:r>
            <a:r>
              <a:rPr sz="3200" spc="-5" dirty="0" err="1">
                <a:latin typeface="Calibri"/>
                <a:cs typeface="Calibri"/>
              </a:rPr>
              <a:t>на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85" dirty="0" err="1" smtClean="0">
                <a:latin typeface="Calibri"/>
                <a:cs typeface="Calibri"/>
              </a:rPr>
              <a:t>котору</a:t>
            </a:r>
            <a:r>
              <a:rPr lang="uk-UA" sz="3200" spc="85" dirty="0" smtClean="0">
                <a:latin typeface="Calibri"/>
                <a:cs typeface="Calibri"/>
              </a:rPr>
              <a:t>ю</a:t>
            </a:r>
            <a:r>
              <a:rPr sz="3200" spc="85" dirty="0" smtClean="0">
                <a:latin typeface="Calibri"/>
                <a:cs typeface="Calibri"/>
              </a:rPr>
              <a:t> </a:t>
            </a:r>
            <a:r>
              <a:rPr sz="3200" spc="-50" dirty="0" err="1">
                <a:latin typeface="Calibri"/>
                <a:cs typeface="Calibri"/>
              </a:rPr>
              <a:t>будет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5" dirty="0" err="1" smtClean="0">
                <a:latin typeface="Calibri"/>
                <a:cs typeface="Calibri"/>
              </a:rPr>
              <a:t>открыватьс</a:t>
            </a:r>
            <a:r>
              <a:rPr lang="uk-UA" sz="3200" spc="-15" dirty="0" smtClean="0">
                <a:latin typeface="Calibri"/>
                <a:cs typeface="Calibri"/>
              </a:rPr>
              <a:t>я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форма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2.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162" y="3152520"/>
            <a:ext cx="8286750" cy="3705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8100" algn="r">
              <a:lnSpc>
                <a:spcPct val="100000"/>
              </a:lnSpc>
              <a:spcBef>
                <a:spcPts val="1055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72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7162" y="3152520"/>
            <a:ext cx="8286750" cy="3705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2545" y="287146"/>
            <a:ext cx="497903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Создание второй</a:t>
            </a:r>
            <a:r>
              <a:rPr spc="-120" dirty="0"/>
              <a:t> </a:t>
            </a:r>
            <a:r>
              <a:rPr dirty="0"/>
              <a:t>формы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240"/>
              </a:lnSpc>
            </a:pPr>
            <a:r>
              <a:rPr dirty="0"/>
              <a:t>73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2872" y="1020953"/>
            <a:ext cx="8578850" cy="5363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44170" algn="just">
              <a:lnSpc>
                <a:spcPct val="100000"/>
              </a:lnSpc>
            </a:pPr>
            <a:r>
              <a:rPr sz="3200" spc="-15" dirty="0">
                <a:latin typeface="Calibri"/>
                <a:cs typeface="Calibri"/>
              </a:rPr>
              <a:t>Чтобы </a:t>
            </a:r>
            <a:r>
              <a:rPr sz="3200" spc="-10" dirty="0">
                <a:latin typeface="Calibri"/>
                <a:cs typeface="Calibri"/>
              </a:rPr>
              <a:t>отобразить </a:t>
            </a:r>
            <a:r>
              <a:rPr sz="3200" spc="125" dirty="0">
                <a:latin typeface="Calibri"/>
                <a:cs typeface="Calibri"/>
              </a:rPr>
              <a:t>вторуя </a:t>
            </a:r>
            <a:r>
              <a:rPr sz="3200" spc="-20" dirty="0">
                <a:latin typeface="Calibri"/>
                <a:cs typeface="Calibri"/>
              </a:rPr>
              <a:t>форму, </a:t>
            </a:r>
            <a:r>
              <a:rPr sz="3200" spc="-15" dirty="0">
                <a:latin typeface="Calibri"/>
                <a:cs typeface="Calibri"/>
              </a:rPr>
              <a:t>надо </a:t>
            </a:r>
            <a:r>
              <a:rPr sz="3200" spc="-10" dirty="0" err="1">
                <a:latin typeface="Calibri"/>
                <a:cs typeface="Calibri"/>
              </a:rPr>
              <a:t>создать</a:t>
            </a:r>
            <a:r>
              <a:rPr sz="3200" spc="-10" dirty="0">
                <a:latin typeface="Calibri"/>
                <a:cs typeface="Calibri"/>
              </a:rPr>
              <a:t>  </a:t>
            </a:r>
            <a:r>
              <a:rPr sz="3200" spc="-15" dirty="0" err="1" smtClean="0">
                <a:latin typeface="Calibri"/>
                <a:cs typeface="Calibri"/>
              </a:rPr>
              <a:t>экземпл</a:t>
            </a:r>
            <a:r>
              <a:rPr lang="uk-UA" sz="3200" spc="-15" dirty="0" smtClean="0">
                <a:latin typeface="Calibri"/>
                <a:cs typeface="Calibri"/>
              </a:rPr>
              <a:t>я</a:t>
            </a:r>
            <a:r>
              <a:rPr sz="3200" spc="-15" dirty="0" smtClean="0">
                <a:latin typeface="Calibri"/>
                <a:cs typeface="Calibri"/>
              </a:rPr>
              <a:t>р </a:t>
            </a:r>
            <a:r>
              <a:rPr sz="3200" spc="-20" dirty="0">
                <a:latin typeface="Calibri"/>
                <a:cs typeface="Calibri"/>
              </a:rPr>
              <a:t>этого </a:t>
            </a:r>
            <a:r>
              <a:rPr sz="3200" spc="-10" dirty="0">
                <a:latin typeface="Calibri"/>
                <a:cs typeface="Calibri"/>
              </a:rPr>
              <a:t>класса </a:t>
            </a:r>
            <a:r>
              <a:rPr sz="3200" spc="-5" dirty="0">
                <a:latin typeface="Calibri"/>
                <a:cs typeface="Calibri"/>
              </a:rPr>
              <a:t>(Форма2), например в  </a:t>
            </a:r>
            <a:r>
              <a:rPr sz="3200" spc="-10" dirty="0" err="1">
                <a:latin typeface="Calibri"/>
                <a:cs typeface="Calibri"/>
              </a:rPr>
              <a:t>обработчике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 err="1" smtClean="0">
                <a:latin typeface="Calibri"/>
                <a:cs typeface="Calibri"/>
              </a:rPr>
              <a:t>событи</a:t>
            </a:r>
            <a:r>
              <a:rPr lang="uk-UA" sz="3200" spc="-15" dirty="0" smtClean="0">
                <a:latin typeface="Calibri"/>
                <a:cs typeface="Calibri"/>
              </a:rPr>
              <a:t>й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-20" dirty="0" err="1" smtClean="0">
                <a:latin typeface="Calibri"/>
                <a:cs typeface="Calibri"/>
              </a:rPr>
              <a:t>нажати</a:t>
            </a:r>
            <a:r>
              <a:rPr lang="uk-UA" sz="3200" spc="-20" dirty="0" err="1" smtClean="0">
                <a:latin typeface="Calibri"/>
                <a:cs typeface="Calibri"/>
              </a:rPr>
              <a:t>ем</a:t>
            </a:r>
            <a:r>
              <a:rPr sz="3200" spc="-20" dirty="0" smtClean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на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кнопку.</a:t>
            </a:r>
            <a:endParaRPr sz="3200" dirty="0">
              <a:latin typeface="Calibri"/>
              <a:cs typeface="Calibri"/>
            </a:endParaRPr>
          </a:p>
          <a:p>
            <a:pPr marL="12700" marR="1805305">
              <a:lnSpc>
                <a:spcPts val="3460"/>
              </a:lnSpc>
              <a:spcBef>
                <a:spcPts val="120"/>
              </a:spcBef>
            </a:pPr>
            <a:r>
              <a:rPr sz="2400" spc="-5" dirty="0">
                <a:latin typeface="Courier New"/>
                <a:cs typeface="Courier New"/>
              </a:rPr>
              <a:t>Форма2 </a:t>
            </a:r>
            <a:r>
              <a:rPr sz="2400" dirty="0">
                <a:latin typeface="Courier New"/>
                <a:cs typeface="Courier New"/>
              </a:rPr>
              <a:t>f = </a:t>
            </a:r>
            <a:r>
              <a:rPr sz="2400" spc="-5" dirty="0">
                <a:latin typeface="Courier New"/>
                <a:cs typeface="Courier New"/>
              </a:rPr>
              <a:t>new Форма2(); // создаем  f.ShowDialog(); // показываем форму</a:t>
            </a:r>
            <a:r>
              <a:rPr sz="2400" spc="-16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2  </a:t>
            </a:r>
            <a:r>
              <a:rPr sz="2400" spc="-5" dirty="0">
                <a:latin typeface="Courier New"/>
                <a:cs typeface="Courier New"/>
              </a:rPr>
              <a:t>f.Show(); // или</a:t>
            </a:r>
            <a:r>
              <a:rPr sz="2400" spc="-1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так</a:t>
            </a:r>
            <a:endParaRPr sz="2400" dirty="0">
              <a:latin typeface="Courier New"/>
              <a:cs typeface="Courier New"/>
            </a:endParaRPr>
          </a:p>
          <a:p>
            <a:pPr marL="12700" marR="51435" indent="359410">
              <a:lnSpc>
                <a:spcPct val="99100"/>
              </a:lnSpc>
              <a:spcBef>
                <a:spcPts val="675"/>
              </a:spcBef>
            </a:pPr>
            <a:r>
              <a:rPr sz="3200" spc="-5" dirty="0">
                <a:latin typeface="Calibri"/>
                <a:cs typeface="Calibri"/>
              </a:rPr>
              <a:t>При </a:t>
            </a:r>
            <a:r>
              <a:rPr sz="3200" spc="-25" dirty="0">
                <a:latin typeface="Calibri"/>
                <a:cs typeface="Calibri"/>
              </a:rPr>
              <a:t>этом </a:t>
            </a:r>
            <a:r>
              <a:rPr sz="3200" spc="-5" dirty="0">
                <a:latin typeface="Calibri"/>
                <a:cs typeface="Calibri"/>
              </a:rPr>
              <a:t>ShowDialog() </a:t>
            </a:r>
            <a:r>
              <a:rPr sz="3200" spc="-20" dirty="0" err="1">
                <a:latin typeface="Calibri"/>
                <a:cs typeface="Calibri"/>
              </a:rPr>
              <a:t>блокирует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90" dirty="0" err="1" smtClean="0">
                <a:latin typeface="Calibri"/>
                <a:cs typeface="Calibri"/>
              </a:rPr>
              <a:t>главну</a:t>
            </a:r>
            <a:r>
              <a:rPr lang="uk-UA" sz="3200" spc="90" dirty="0" smtClean="0">
                <a:latin typeface="Calibri"/>
                <a:cs typeface="Calibri"/>
              </a:rPr>
              <a:t>ю</a:t>
            </a:r>
            <a:r>
              <a:rPr sz="3200" spc="90" dirty="0" smtClean="0">
                <a:latin typeface="Calibri"/>
                <a:cs typeface="Calibri"/>
              </a:rPr>
              <a:t>  </a:t>
            </a:r>
            <a:r>
              <a:rPr sz="3200" spc="-25" dirty="0">
                <a:latin typeface="Calibri"/>
                <a:cs typeface="Calibri"/>
              </a:rPr>
              <a:t>форму, </a:t>
            </a:r>
            <a:r>
              <a:rPr sz="3200" spc="-40" dirty="0">
                <a:latin typeface="Calibri"/>
                <a:cs typeface="Calibri"/>
              </a:rPr>
              <a:t>т.е. </a:t>
            </a:r>
            <a:r>
              <a:rPr sz="3200" spc="-5" dirty="0" err="1">
                <a:latin typeface="Calibri"/>
                <a:cs typeface="Calibri"/>
              </a:rPr>
              <a:t>управление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 err="1" smtClean="0">
                <a:latin typeface="Calibri"/>
                <a:cs typeface="Calibri"/>
              </a:rPr>
              <a:t>вернетс</a:t>
            </a:r>
            <a:r>
              <a:rPr lang="uk-UA" sz="3200" spc="-20" dirty="0" smtClean="0">
                <a:latin typeface="Calibri"/>
                <a:cs typeface="Calibri"/>
              </a:rPr>
              <a:t>я</a:t>
            </a:r>
            <a:r>
              <a:rPr sz="3200" spc="-20" dirty="0" smtClean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в нее, </a:t>
            </a:r>
            <a:r>
              <a:rPr sz="3200" spc="-30" dirty="0">
                <a:latin typeface="Calibri"/>
                <a:cs typeface="Calibri"/>
              </a:rPr>
              <a:t>только </a:t>
            </a:r>
            <a:r>
              <a:rPr sz="3200" spc="-5" dirty="0" err="1">
                <a:latin typeface="Calibri"/>
                <a:cs typeface="Calibri"/>
              </a:rPr>
              <a:t>по</a:t>
            </a:r>
            <a:r>
              <a:rPr sz="3200" spc="-5" dirty="0">
                <a:latin typeface="Calibri"/>
                <a:cs typeface="Calibri"/>
              </a:rPr>
              <a:t>  </a:t>
            </a:r>
            <a:r>
              <a:rPr sz="3200" spc="95" dirty="0" err="1" smtClean="0">
                <a:latin typeface="Calibri"/>
                <a:cs typeface="Calibri"/>
              </a:rPr>
              <a:t>закрыти</a:t>
            </a:r>
            <a:r>
              <a:rPr lang="uk-UA" sz="3200" spc="95" dirty="0" smtClean="0">
                <a:latin typeface="Calibri"/>
                <a:cs typeface="Calibri"/>
              </a:rPr>
              <a:t>ю</a:t>
            </a:r>
            <a:r>
              <a:rPr sz="3200" spc="95" dirty="0" smtClean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второй </a:t>
            </a:r>
            <a:r>
              <a:rPr sz="3200" spc="-5" dirty="0">
                <a:latin typeface="Calibri"/>
                <a:cs typeface="Calibri"/>
              </a:rPr>
              <a:t>формы, а </a:t>
            </a:r>
            <a:r>
              <a:rPr sz="3200" spc="-15" dirty="0">
                <a:latin typeface="Calibri"/>
                <a:cs typeface="Calibri"/>
              </a:rPr>
              <a:t>Show() просто  </a:t>
            </a:r>
            <a:r>
              <a:rPr sz="3200" spc="-20" dirty="0" err="1">
                <a:latin typeface="Calibri"/>
                <a:cs typeface="Calibri"/>
              </a:rPr>
              <a:t>отображает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114" dirty="0" err="1" smtClean="0">
                <a:latin typeface="Calibri"/>
                <a:cs typeface="Calibri"/>
              </a:rPr>
              <a:t>втору</a:t>
            </a:r>
            <a:r>
              <a:rPr lang="uk-UA" sz="3200" spc="114" dirty="0" smtClean="0">
                <a:latin typeface="Calibri"/>
                <a:cs typeface="Calibri"/>
              </a:rPr>
              <a:t>ю</a:t>
            </a:r>
            <a:r>
              <a:rPr sz="3200" spc="114" dirty="0" smtClean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форму, </a:t>
            </a:r>
            <a:r>
              <a:rPr sz="3200" spc="-35" dirty="0">
                <a:latin typeface="Calibri"/>
                <a:cs typeface="Calibri"/>
              </a:rPr>
              <a:t>т.е. </a:t>
            </a:r>
            <a:r>
              <a:rPr sz="3200" spc="-40" dirty="0">
                <a:latin typeface="Calibri"/>
                <a:cs typeface="Calibri"/>
              </a:rPr>
              <a:t>будут </a:t>
            </a:r>
            <a:r>
              <a:rPr sz="3200" spc="-10" dirty="0">
                <a:latin typeface="Calibri"/>
                <a:cs typeface="Calibri"/>
              </a:rPr>
              <a:t>доступны  </a:t>
            </a:r>
            <a:r>
              <a:rPr sz="3200" spc="-5" dirty="0">
                <a:latin typeface="Calibri"/>
                <a:cs typeface="Calibri"/>
              </a:rPr>
              <a:t>обе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формы.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ct val="100000"/>
              </a:lnSpc>
            </a:pPr>
            <a:r>
              <a:rPr spc="-5" dirty="0"/>
              <a:t>Передача </a:t>
            </a:r>
            <a:r>
              <a:rPr dirty="0"/>
              <a:t>данных </a:t>
            </a:r>
            <a:r>
              <a:rPr spc="5" dirty="0"/>
              <a:t>из </a:t>
            </a:r>
            <a:r>
              <a:rPr spc="-20" dirty="0"/>
              <a:t>одной </a:t>
            </a:r>
            <a:r>
              <a:rPr dirty="0"/>
              <a:t>формы в</a:t>
            </a:r>
            <a:r>
              <a:rPr spc="-105" dirty="0"/>
              <a:t> </a:t>
            </a:r>
            <a:r>
              <a:rPr spc="-10" dirty="0"/>
              <a:t>другую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2872" y="1020953"/>
            <a:ext cx="8571865" cy="146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44170" algn="just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Создадим на </a:t>
            </a:r>
            <a:r>
              <a:rPr sz="3200" spc="-20" dirty="0">
                <a:latin typeface="Calibri"/>
                <a:cs typeface="Calibri"/>
              </a:rPr>
              <a:t>главной </a:t>
            </a:r>
            <a:r>
              <a:rPr sz="3200" spc="-5" dirty="0">
                <a:latin typeface="Calibri"/>
                <a:cs typeface="Calibri"/>
              </a:rPr>
              <a:t>форме </a:t>
            </a:r>
            <a:r>
              <a:rPr sz="3200" spc="-15" dirty="0">
                <a:latin typeface="Calibri"/>
                <a:cs typeface="Calibri"/>
              </a:rPr>
              <a:t>Form1 </a:t>
            </a:r>
            <a:r>
              <a:rPr sz="3200" spc="-5" dirty="0">
                <a:latin typeface="Calibri"/>
                <a:cs typeface="Calibri"/>
              </a:rPr>
              <a:t>и форме  </a:t>
            </a:r>
            <a:r>
              <a:rPr sz="3200" dirty="0">
                <a:latin typeface="Calibri"/>
                <a:cs typeface="Calibri"/>
              </a:rPr>
              <a:t>Форма2 кнопки </a:t>
            </a:r>
            <a:r>
              <a:rPr sz="3200" spc="-5" dirty="0">
                <a:latin typeface="Calibri"/>
                <a:cs typeface="Calibri"/>
              </a:rPr>
              <a:t>и </a:t>
            </a:r>
            <a:r>
              <a:rPr sz="3200" spc="-15" dirty="0" err="1">
                <a:latin typeface="Calibri"/>
                <a:cs typeface="Calibri"/>
              </a:rPr>
              <a:t>текстовые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40" dirty="0" err="1" smtClean="0">
                <a:latin typeface="Calibri"/>
                <a:cs typeface="Calibri"/>
              </a:rPr>
              <a:t>пол</a:t>
            </a:r>
            <a:r>
              <a:rPr lang="uk-UA" sz="3200" spc="-40" dirty="0" smtClean="0">
                <a:latin typeface="Calibri"/>
                <a:cs typeface="Calibri"/>
              </a:rPr>
              <a:t>я</a:t>
            </a:r>
            <a:r>
              <a:rPr sz="3200" spc="-40" dirty="0" smtClean="0">
                <a:latin typeface="Calibri"/>
                <a:cs typeface="Calibri"/>
              </a:rPr>
              <a:t> </a:t>
            </a:r>
            <a:r>
              <a:rPr sz="3200" spc="-30" dirty="0" err="1" smtClean="0">
                <a:latin typeface="Calibri"/>
                <a:cs typeface="Calibri"/>
              </a:rPr>
              <a:t>дл</a:t>
            </a:r>
            <a:r>
              <a:rPr lang="uk-UA" sz="3200" spc="-30" dirty="0" smtClean="0">
                <a:latin typeface="Calibri"/>
                <a:cs typeface="Calibri"/>
              </a:rPr>
              <a:t>я</a:t>
            </a:r>
            <a:r>
              <a:rPr sz="3200" spc="-30" dirty="0" smtClean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обмена  данными.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4412" y="2786062"/>
            <a:ext cx="6696075" cy="3381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240"/>
              </a:lnSpc>
            </a:pPr>
            <a:r>
              <a:rPr dirty="0"/>
              <a:t>74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ct val="100000"/>
              </a:lnSpc>
            </a:pPr>
            <a:r>
              <a:rPr spc="-5" dirty="0"/>
              <a:t>Передача </a:t>
            </a:r>
            <a:r>
              <a:rPr dirty="0"/>
              <a:t>данных </a:t>
            </a:r>
            <a:r>
              <a:rPr spc="5" dirty="0"/>
              <a:t>из </a:t>
            </a:r>
            <a:r>
              <a:rPr spc="-20" dirty="0"/>
              <a:t>одной </a:t>
            </a:r>
            <a:r>
              <a:rPr dirty="0"/>
              <a:t>формы в</a:t>
            </a:r>
            <a:r>
              <a:rPr spc="-105" dirty="0"/>
              <a:t> </a:t>
            </a:r>
            <a:r>
              <a:rPr spc="-10" dirty="0"/>
              <a:t>другую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7295" y="1020953"/>
            <a:ext cx="822896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38835" algn="l"/>
                <a:tab pos="3329940" algn="l"/>
                <a:tab pos="5320665" algn="l"/>
                <a:tab pos="6845300" algn="l"/>
              </a:tabLst>
            </a:pPr>
            <a:r>
              <a:rPr sz="3200" spc="-30" dirty="0" err="1" smtClean="0">
                <a:latin typeface="Calibri"/>
                <a:cs typeface="Calibri"/>
              </a:rPr>
              <a:t>Дл</a:t>
            </a:r>
            <a:r>
              <a:rPr lang="uk-UA" sz="3200" spc="-30" dirty="0" smtClean="0">
                <a:latin typeface="Calibri"/>
                <a:cs typeface="Calibri"/>
              </a:rPr>
              <a:t>я</a:t>
            </a:r>
            <a:r>
              <a:rPr sz="3200" spc="-30" dirty="0">
                <a:latin typeface="Calibri"/>
                <a:cs typeface="Calibri"/>
              </a:rPr>
              <a:t>	</a:t>
            </a:r>
            <a:r>
              <a:rPr sz="3200" spc="-5" dirty="0">
                <a:latin typeface="Calibri"/>
                <a:cs typeface="Calibri"/>
              </a:rPr>
              <a:t>возможности	</a:t>
            </a:r>
            <a:r>
              <a:rPr sz="3200" spc="-20" dirty="0" err="1" smtClean="0">
                <a:latin typeface="Calibri"/>
                <a:cs typeface="Calibri"/>
              </a:rPr>
              <a:t>получени</a:t>
            </a:r>
            <a:r>
              <a:rPr lang="uk-UA" sz="3200" spc="-20" dirty="0" smtClean="0">
                <a:latin typeface="Calibri"/>
                <a:cs typeface="Calibri"/>
              </a:rPr>
              <a:t>я</a:t>
            </a:r>
            <a:r>
              <a:rPr sz="3200" spc="-20" dirty="0">
                <a:latin typeface="Calibri"/>
                <a:cs typeface="Calibri"/>
              </a:rPr>
              <a:t>	</a:t>
            </a:r>
            <a:r>
              <a:rPr sz="3200" spc="-5" dirty="0">
                <a:latin typeface="Calibri"/>
                <a:cs typeface="Calibri"/>
              </a:rPr>
              <a:t>доступа	</a:t>
            </a:r>
            <a:r>
              <a:rPr sz="3200" spc="-25" dirty="0">
                <a:latin typeface="Calibri"/>
                <a:cs typeface="Calibri"/>
              </a:rPr>
              <a:t>главной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2872" y="1509014"/>
            <a:ext cx="1412875" cy="1009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формой  формы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7333" y="1509014"/>
            <a:ext cx="6907530" cy="1009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1930" marR="5080" indent="-189865">
              <a:lnSpc>
                <a:spcPct val="100000"/>
              </a:lnSpc>
              <a:tabLst>
                <a:tab pos="1607185" algn="l"/>
                <a:tab pos="2214245" algn="l"/>
                <a:tab pos="3186430" algn="l"/>
                <a:tab pos="3851275" algn="l"/>
                <a:tab pos="4994910" algn="l"/>
                <a:tab pos="5848350" algn="l"/>
              </a:tabLst>
            </a:pPr>
            <a:r>
              <a:rPr sz="3200" spc="5" dirty="0">
                <a:latin typeface="Calibri"/>
                <a:cs typeface="Calibri"/>
              </a:rPr>
              <a:t>(</a:t>
            </a:r>
            <a:r>
              <a:rPr sz="3200" spc="-60" dirty="0">
                <a:latin typeface="Calibri"/>
                <a:cs typeface="Calibri"/>
              </a:rPr>
              <a:t>F</a:t>
            </a:r>
            <a:r>
              <a:rPr sz="3200" spc="0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spc="10" dirty="0">
                <a:latin typeface="Calibri"/>
                <a:cs typeface="Calibri"/>
              </a:rPr>
              <a:t>m</a:t>
            </a:r>
            <a:r>
              <a:rPr sz="3200" spc="0" dirty="0">
                <a:latin typeface="Calibri"/>
                <a:cs typeface="Calibri"/>
              </a:rPr>
              <a:t>1</a:t>
            </a:r>
            <a:r>
              <a:rPr sz="3200" spc="-5" dirty="0">
                <a:latin typeface="Calibri"/>
                <a:cs typeface="Calibri"/>
              </a:rPr>
              <a:t>)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" dirty="0">
                <a:latin typeface="Calibri"/>
                <a:cs typeface="Calibri"/>
              </a:rPr>
              <a:t>да</a:t>
            </a:r>
            <a:r>
              <a:rPr sz="3200" spc="5" dirty="0">
                <a:latin typeface="Calibri"/>
                <a:cs typeface="Calibri"/>
              </a:rPr>
              <a:t>н</a:t>
            </a:r>
            <a:r>
              <a:rPr sz="3200" spc="-5" dirty="0">
                <a:latin typeface="Calibri"/>
                <a:cs typeface="Calibri"/>
              </a:rPr>
              <a:t>ных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и</a:t>
            </a:r>
            <a:r>
              <a:rPr sz="3200" spc="-5" dirty="0">
                <a:latin typeface="Calibri"/>
                <a:cs typeface="Calibri"/>
              </a:rPr>
              <a:t>з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0" dirty="0">
                <a:latin typeface="Calibri"/>
                <a:cs typeface="Calibri"/>
              </a:rPr>
              <a:t>т</a:t>
            </a:r>
            <a:r>
              <a:rPr sz="3200" spc="-5" dirty="0">
                <a:latin typeface="Calibri"/>
                <a:cs typeface="Calibri"/>
              </a:rPr>
              <a:t>е</a:t>
            </a:r>
            <a:r>
              <a:rPr sz="3200" spc="-35" dirty="0">
                <a:latin typeface="Calibri"/>
                <a:cs typeface="Calibri"/>
              </a:rPr>
              <a:t>к</a:t>
            </a:r>
            <a:r>
              <a:rPr sz="3200" spc="-5" dirty="0">
                <a:latin typeface="Calibri"/>
                <a:cs typeface="Calibri"/>
              </a:rPr>
              <a:t>с</a:t>
            </a:r>
            <a:r>
              <a:rPr sz="3200" spc="-50" dirty="0">
                <a:latin typeface="Calibri"/>
                <a:cs typeface="Calibri"/>
              </a:rPr>
              <a:t>т</a:t>
            </a:r>
            <a:r>
              <a:rPr sz="3200" spc="-5" dirty="0">
                <a:latin typeface="Calibri"/>
                <a:cs typeface="Calibri"/>
              </a:rPr>
              <a:t>ов</a:t>
            </a:r>
            <a:r>
              <a:rPr sz="3200" dirty="0">
                <a:latin typeface="Calibri"/>
                <a:cs typeface="Calibri"/>
              </a:rPr>
              <a:t>ы</a:t>
            </a:r>
            <a:r>
              <a:rPr sz="3200" spc="-5" dirty="0">
                <a:latin typeface="Calibri"/>
                <a:cs typeface="Calibri"/>
              </a:rPr>
              <a:t>х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" dirty="0">
                <a:latin typeface="Calibri"/>
                <a:cs typeface="Calibri"/>
              </a:rPr>
              <a:t>п</a:t>
            </a:r>
            <a:r>
              <a:rPr sz="3200" spc="-70" dirty="0">
                <a:latin typeface="Calibri"/>
                <a:cs typeface="Calibri"/>
              </a:rPr>
              <a:t>о</a:t>
            </a:r>
            <a:r>
              <a:rPr sz="3200" spc="-5" dirty="0">
                <a:latin typeface="Calibri"/>
                <a:cs typeface="Calibri"/>
              </a:rPr>
              <a:t>лей  Форм</a:t>
            </a:r>
            <a:r>
              <a:rPr sz="3200" spc="25" dirty="0">
                <a:latin typeface="Calibri"/>
                <a:cs typeface="Calibri"/>
              </a:rPr>
              <a:t>а</a:t>
            </a:r>
            <a:r>
              <a:rPr sz="3200" spc="-5" dirty="0">
                <a:latin typeface="Calibri"/>
                <a:cs typeface="Calibri"/>
              </a:rPr>
              <a:t>2</a:t>
            </a:r>
            <a:r>
              <a:rPr sz="3200" dirty="0">
                <a:latin typeface="Calibri"/>
                <a:cs typeface="Calibri"/>
              </a:rPr>
              <a:t>		</a:t>
            </a:r>
            <a:r>
              <a:rPr sz="3200" spc="-5" dirty="0">
                <a:latin typeface="Calibri"/>
                <a:cs typeface="Calibri"/>
              </a:rPr>
              <a:t>н</a:t>
            </a:r>
            <a:r>
              <a:rPr sz="3200" dirty="0">
                <a:latin typeface="Calibri"/>
                <a:cs typeface="Calibri"/>
              </a:rPr>
              <a:t>е</a:t>
            </a:r>
            <a:r>
              <a:rPr sz="3200" spc="-5" dirty="0">
                <a:latin typeface="Calibri"/>
                <a:cs typeface="Calibri"/>
              </a:rPr>
              <a:t>о</a:t>
            </a:r>
            <a:r>
              <a:rPr sz="3200" spc="-60" dirty="0">
                <a:latin typeface="Calibri"/>
                <a:cs typeface="Calibri"/>
              </a:rPr>
              <a:t>б</a:t>
            </a:r>
            <a:r>
              <a:rPr sz="3200" spc="-45" dirty="0">
                <a:latin typeface="Calibri"/>
                <a:cs typeface="Calibri"/>
              </a:rPr>
              <a:t>х</a:t>
            </a:r>
            <a:r>
              <a:rPr sz="3200" spc="-85" dirty="0">
                <a:latin typeface="Calibri"/>
                <a:cs typeface="Calibri"/>
              </a:rPr>
              <a:t>о</a:t>
            </a:r>
            <a:r>
              <a:rPr sz="3200" spc="-5" dirty="0">
                <a:latin typeface="Calibri"/>
                <a:cs typeface="Calibri"/>
              </a:rPr>
              <a:t>димо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40" dirty="0">
                <a:latin typeface="Calibri"/>
                <a:cs typeface="Calibri"/>
              </a:rPr>
              <a:t>у</a:t>
            </a:r>
            <a:r>
              <a:rPr sz="3200" spc="-5" dirty="0">
                <a:latin typeface="Calibri"/>
                <a:cs typeface="Calibri"/>
              </a:rPr>
              <a:t>ст</a:t>
            </a:r>
            <a:r>
              <a:rPr sz="3200" dirty="0">
                <a:latin typeface="Calibri"/>
                <a:cs typeface="Calibri"/>
              </a:rPr>
              <a:t>а</a:t>
            </a:r>
            <a:r>
              <a:rPr sz="3200" spc="5" dirty="0">
                <a:latin typeface="Calibri"/>
                <a:cs typeface="Calibri"/>
              </a:rPr>
              <a:t>н</a:t>
            </a:r>
            <a:r>
              <a:rPr sz="3200" spc="-5" dirty="0">
                <a:latin typeface="Calibri"/>
                <a:cs typeface="Calibri"/>
              </a:rPr>
              <a:t>ови</a:t>
            </a:r>
            <a:r>
              <a:rPr sz="3200" dirty="0">
                <a:latin typeface="Calibri"/>
                <a:cs typeface="Calibri"/>
              </a:rPr>
              <a:t>т</a:t>
            </a:r>
            <a:r>
              <a:rPr sz="3200" spc="-5" dirty="0">
                <a:latin typeface="Calibri"/>
                <a:cs typeface="Calibri"/>
              </a:rPr>
              <a:t>ь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2872" y="2484628"/>
            <a:ext cx="8570595" cy="149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3200" spc="-20" dirty="0">
                <a:latin typeface="Calibri"/>
                <a:cs typeface="Calibri"/>
              </a:rPr>
              <a:t>модификаторы </a:t>
            </a:r>
            <a:r>
              <a:rPr sz="3200" spc="-10" dirty="0">
                <a:latin typeface="Calibri"/>
                <a:cs typeface="Calibri"/>
              </a:rPr>
              <a:t>доступа </a:t>
            </a:r>
            <a:r>
              <a:rPr sz="3200" spc="-5" dirty="0">
                <a:latin typeface="Calibri"/>
                <a:cs typeface="Calibri"/>
              </a:rPr>
              <a:t>(свойство </a:t>
            </a:r>
            <a:r>
              <a:rPr sz="3200" spc="-10" dirty="0">
                <a:latin typeface="Calibri"/>
                <a:cs typeface="Calibri"/>
              </a:rPr>
              <a:t>Modifiers на  </a:t>
            </a:r>
            <a:r>
              <a:rPr sz="3200" spc="-15" dirty="0">
                <a:latin typeface="Calibri"/>
                <a:cs typeface="Calibri"/>
              </a:rPr>
              <a:t>панели </a:t>
            </a:r>
            <a:r>
              <a:rPr sz="3200" spc="-5" dirty="0">
                <a:latin typeface="Calibri"/>
                <a:cs typeface="Calibri"/>
              </a:rPr>
              <a:t>свойств </a:t>
            </a:r>
            <a:r>
              <a:rPr sz="3200" spc="-10" dirty="0">
                <a:latin typeface="Calibri"/>
                <a:cs typeface="Calibri"/>
              </a:rPr>
              <a:t>Properties) </a:t>
            </a:r>
            <a:r>
              <a:rPr sz="3200" spc="40" dirty="0" err="1" smtClean="0">
                <a:latin typeface="Calibri"/>
                <a:cs typeface="Calibri"/>
              </a:rPr>
              <a:t>соответству</a:t>
            </a:r>
            <a:r>
              <a:rPr lang="uk-UA" sz="3200" spc="40" dirty="0" smtClean="0">
                <a:latin typeface="Calibri"/>
                <a:cs typeface="Calibri"/>
              </a:rPr>
              <a:t>ю</a:t>
            </a:r>
            <a:r>
              <a:rPr sz="3200" spc="40" dirty="0" err="1" smtClean="0">
                <a:latin typeface="Calibri"/>
                <a:cs typeface="Calibri"/>
              </a:rPr>
              <a:t>щих</a:t>
            </a:r>
            <a:r>
              <a:rPr sz="3200" spc="40" dirty="0" smtClean="0">
                <a:latin typeface="Calibri"/>
                <a:cs typeface="Calibri"/>
              </a:rPr>
              <a:t>  </a:t>
            </a:r>
            <a:r>
              <a:rPr sz="3200" spc="-15" dirty="0">
                <a:latin typeface="Calibri"/>
                <a:cs typeface="Calibri"/>
              </a:rPr>
              <a:t>текстовых </a:t>
            </a:r>
            <a:r>
              <a:rPr sz="3200" spc="-20" dirty="0">
                <a:latin typeface="Calibri"/>
                <a:cs typeface="Calibri"/>
              </a:rPr>
              <a:t>полей </a:t>
            </a:r>
            <a:r>
              <a:rPr sz="3200" spc="-5" dirty="0">
                <a:latin typeface="Calibri"/>
                <a:cs typeface="Calibri"/>
              </a:rPr>
              <a:t>в </a:t>
            </a:r>
            <a:r>
              <a:rPr sz="3200" dirty="0">
                <a:latin typeface="Calibri"/>
                <a:cs typeface="Calibri"/>
              </a:rPr>
              <a:t>Public.</a:t>
            </a:r>
          </a:p>
        </p:txBody>
      </p:sp>
      <p:sp>
        <p:nvSpPr>
          <p:cNvPr id="7" name="object 7"/>
          <p:cNvSpPr/>
          <p:nvPr/>
        </p:nvSpPr>
        <p:spPr>
          <a:xfrm>
            <a:off x="4996560" y="3505263"/>
            <a:ext cx="3298316" cy="3147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240"/>
              </a:lnSpc>
            </a:pPr>
            <a:r>
              <a:rPr dirty="0"/>
              <a:t>75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ct val="100000"/>
              </a:lnSpc>
            </a:pPr>
            <a:r>
              <a:rPr spc="-5" dirty="0"/>
              <a:t>Передача </a:t>
            </a:r>
            <a:r>
              <a:rPr dirty="0"/>
              <a:t>данных </a:t>
            </a:r>
            <a:r>
              <a:rPr spc="5" dirty="0"/>
              <a:t>из </a:t>
            </a:r>
            <a:r>
              <a:rPr spc="-20" dirty="0"/>
              <a:t>одной </a:t>
            </a:r>
            <a:r>
              <a:rPr dirty="0"/>
              <a:t>формы в</a:t>
            </a:r>
            <a:r>
              <a:rPr spc="-105" dirty="0"/>
              <a:t> </a:t>
            </a:r>
            <a:r>
              <a:rPr spc="-10" dirty="0"/>
              <a:t>другую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2872" y="1020953"/>
            <a:ext cx="845502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Напишем обработчики </a:t>
            </a:r>
            <a:r>
              <a:rPr sz="3200" spc="-5" dirty="0">
                <a:latin typeface="Calibri"/>
                <a:cs typeface="Calibri"/>
              </a:rPr>
              <a:t>событий </a:t>
            </a:r>
            <a:r>
              <a:rPr sz="3200" spc="-25" dirty="0">
                <a:latin typeface="Calibri"/>
                <a:cs typeface="Calibri"/>
              </a:rPr>
              <a:t>главной</a:t>
            </a:r>
            <a:r>
              <a:rPr sz="3200" spc="114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формы.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9876" y="1504962"/>
            <a:ext cx="7358126" cy="52901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240"/>
              </a:lnSpc>
            </a:pPr>
            <a:r>
              <a:rPr dirty="0"/>
              <a:t>76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ct val="100000"/>
              </a:lnSpc>
            </a:pPr>
            <a:r>
              <a:rPr spc="-5" dirty="0"/>
              <a:t>Передача </a:t>
            </a:r>
            <a:r>
              <a:rPr dirty="0"/>
              <a:t>данных </a:t>
            </a:r>
            <a:r>
              <a:rPr spc="5" dirty="0"/>
              <a:t>из </a:t>
            </a:r>
            <a:r>
              <a:rPr spc="-20" dirty="0"/>
              <a:t>одной </a:t>
            </a:r>
            <a:r>
              <a:rPr dirty="0"/>
              <a:t>формы в</a:t>
            </a:r>
            <a:r>
              <a:rPr spc="-105" dirty="0"/>
              <a:t> </a:t>
            </a:r>
            <a:r>
              <a:rPr spc="-10" dirty="0"/>
              <a:t>другую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2872" y="972184"/>
            <a:ext cx="4659630" cy="5477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>
              <a:lnSpc>
                <a:spcPts val="3650"/>
              </a:lnSpc>
            </a:pPr>
            <a:r>
              <a:rPr sz="3200" spc="-25" dirty="0" err="1">
                <a:latin typeface="Calibri"/>
                <a:cs typeface="Calibri"/>
              </a:rPr>
              <a:t>Однако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30" dirty="0" err="1" smtClean="0">
                <a:latin typeface="Calibri"/>
                <a:cs typeface="Calibri"/>
              </a:rPr>
              <a:t>дочерн</a:t>
            </a:r>
            <a:r>
              <a:rPr lang="uk-UA" sz="3200" spc="-30" dirty="0" err="1" smtClean="0">
                <a:latin typeface="Calibri"/>
                <a:cs typeface="Calibri"/>
              </a:rPr>
              <a:t>яя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форма</a:t>
            </a:r>
            <a:endParaRPr sz="3200" dirty="0">
              <a:latin typeface="Calibri"/>
              <a:cs typeface="Calibri"/>
            </a:endParaRPr>
          </a:p>
          <a:p>
            <a:pPr marL="12700" marR="19685">
              <a:lnSpc>
                <a:spcPct val="90000"/>
              </a:lnSpc>
              <a:spcBef>
                <a:spcPts val="190"/>
              </a:spcBef>
            </a:pPr>
            <a:r>
              <a:rPr sz="3200" spc="-5" dirty="0">
                <a:latin typeface="Calibri"/>
                <a:cs typeface="Calibri"/>
              </a:rPr>
              <a:t>«не видит» </a:t>
            </a:r>
            <a:r>
              <a:rPr sz="3200" spc="90" dirty="0" err="1" smtClean="0">
                <a:latin typeface="Calibri"/>
                <a:cs typeface="Calibri"/>
              </a:rPr>
              <a:t>главну</a:t>
            </a:r>
            <a:r>
              <a:rPr lang="uk-UA" sz="3200" spc="90" dirty="0" smtClean="0">
                <a:latin typeface="Calibri"/>
                <a:cs typeface="Calibri"/>
              </a:rPr>
              <a:t>ю</a:t>
            </a:r>
            <a:r>
              <a:rPr sz="3200" spc="90" dirty="0" smtClean="0">
                <a:latin typeface="Calibri"/>
                <a:cs typeface="Calibri"/>
              </a:rPr>
              <a:t>  </a:t>
            </a:r>
            <a:r>
              <a:rPr sz="3200" spc="-10" dirty="0">
                <a:latin typeface="Calibri"/>
                <a:cs typeface="Calibri"/>
              </a:rPr>
              <a:t>форму </a:t>
            </a:r>
            <a:r>
              <a:rPr sz="3200" spc="-20" dirty="0">
                <a:latin typeface="Calibri"/>
                <a:cs typeface="Calibri"/>
              </a:rPr>
              <a:t>Form1 </a:t>
            </a:r>
            <a:r>
              <a:rPr sz="3200" spc="-15" dirty="0">
                <a:latin typeface="Calibri"/>
                <a:cs typeface="Calibri"/>
              </a:rPr>
              <a:t>(нет  </a:t>
            </a:r>
            <a:r>
              <a:rPr sz="3200" spc="-10" dirty="0" err="1">
                <a:latin typeface="Calibri"/>
                <a:cs typeface="Calibri"/>
              </a:rPr>
              <a:t>возможности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 err="1" smtClean="0">
                <a:latin typeface="Calibri"/>
                <a:cs typeface="Calibri"/>
              </a:rPr>
              <a:t>обратитьс</a:t>
            </a:r>
            <a:r>
              <a:rPr lang="uk-UA" sz="3200" spc="-15" dirty="0" smtClean="0">
                <a:latin typeface="Calibri"/>
                <a:cs typeface="Calibri"/>
              </a:rPr>
              <a:t>я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к  ее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данным).</a:t>
            </a:r>
            <a:endParaRPr sz="3200" dirty="0">
              <a:latin typeface="Calibri"/>
              <a:cs typeface="Calibri"/>
            </a:endParaRPr>
          </a:p>
          <a:p>
            <a:pPr marL="12700" marR="5080" indent="344170">
              <a:lnSpc>
                <a:spcPct val="90000"/>
              </a:lnSpc>
              <a:spcBef>
                <a:spcPts val="765"/>
              </a:spcBef>
            </a:pPr>
            <a:r>
              <a:rPr sz="3200" spc="-20" dirty="0">
                <a:latin typeface="Calibri"/>
                <a:cs typeface="Calibri"/>
              </a:rPr>
              <a:t>Поэтому </a:t>
            </a:r>
            <a:r>
              <a:rPr sz="3200" spc="-25" dirty="0">
                <a:latin typeface="Calibri"/>
                <a:cs typeface="Calibri"/>
              </a:rPr>
              <a:t>необходимо  </a:t>
            </a:r>
            <a:r>
              <a:rPr sz="3200" spc="-15" dirty="0">
                <a:latin typeface="Calibri"/>
                <a:cs typeface="Calibri"/>
              </a:rPr>
              <a:t>модифицировать  конструктор </a:t>
            </a:r>
            <a:r>
              <a:rPr sz="3200" spc="-5" dirty="0">
                <a:latin typeface="Calibri"/>
                <a:cs typeface="Calibri"/>
              </a:rPr>
              <a:t>формы  Форма2, </a:t>
            </a:r>
            <a:r>
              <a:rPr sz="3200" spc="-20" dirty="0">
                <a:latin typeface="Calibri"/>
                <a:cs typeface="Calibri"/>
              </a:rPr>
              <a:t>путем </a:t>
            </a:r>
            <a:r>
              <a:rPr sz="3200" spc="-15" dirty="0">
                <a:latin typeface="Calibri"/>
                <a:cs typeface="Calibri"/>
              </a:rPr>
              <a:t>передачи </a:t>
            </a:r>
            <a:r>
              <a:rPr sz="3200" spc="-5" dirty="0">
                <a:latin typeface="Calibri"/>
                <a:cs typeface="Calibri"/>
              </a:rPr>
              <a:t>в  </a:t>
            </a:r>
            <a:r>
              <a:rPr sz="3200" spc="-20" dirty="0">
                <a:latin typeface="Calibri"/>
                <a:cs typeface="Calibri"/>
              </a:rPr>
              <a:t>него </a:t>
            </a:r>
            <a:r>
              <a:rPr sz="3200" spc="-5" dirty="0">
                <a:latin typeface="Calibri"/>
                <a:cs typeface="Calibri"/>
              </a:rPr>
              <a:t>в </a:t>
            </a:r>
            <a:r>
              <a:rPr sz="3200" spc="-10" dirty="0">
                <a:latin typeface="Calibri"/>
                <a:cs typeface="Calibri"/>
              </a:rPr>
              <a:t>качестве </a:t>
            </a:r>
            <a:r>
              <a:rPr sz="3200" spc="-10" dirty="0" err="1">
                <a:latin typeface="Calibri"/>
                <a:cs typeface="Calibri"/>
              </a:rPr>
              <a:t>параметра</a:t>
            </a:r>
            <a:r>
              <a:rPr sz="3200" spc="-10" dirty="0">
                <a:latin typeface="Calibri"/>
                <a:cs typeface="Calibri"/>
              </a:rPr>
              <a:t>  </a:t>
            </a:r>
            <a:r>
              <a:rPr sz="3200" spc="-15" dirty="0" err="1" smtClean="0">
                <a:latin typeface="Calibri"/>
                <a:cs typeface="Calibri"/>
              </a:rPr>
              <a:t>экземпл</a:t>
            </a:r>
            <a:r>
              <a:rPr lang="uk-UA" sz="3200" spc="-15" dirty="0" smtClean="0">
                <a:latin typeface="Calibri"/>
                <a:cs typeface="Calibri"/>
              </a:rPr>
              <a:t>я</a:t>
            </a:r>
            <a:r>
              <a:rPr sz="3200" spc="-15" dirty="0" err="1" smtClean="0">
                <a:latin typeface="Calibri"/>
                <a:cs typeface="Calibri"/>
              </a:rPr>
              <a:t>ра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класса  </a:t>
            </a:r>
            <a:r>
              <a:rPr sz="3200" spc="-25" dirty="0">
                <a:latin typeface="Calibri"/>
                <a:cs typeface="Calibri"/>
              </a:rPr>
              <a:t>главной </a:t>
            </a:r>
            <a:r>
              <a:rPr sz="3200" spc="-10" dirty="0">
                <a:latin typeface="Calibri"/>
                <a:cs typeface="Calibri"/>
              </a:rPr>
              <a:t>формы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Form1.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14873" y="1714500"/>
            <a:ext cx="3929125" cy="3571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240"/>
              </a:lnSpc>
            </a:pPr>
            <a:r>
              <a:rPr dirty="0"/>
              <a:t>77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</TotalTime>
  <Words>1735</Words>
  <Application>Microsoft Office PowerPoint</Application>
  <PresentationFormat>Экран (4:3)</PresentationFormat>
  <Paragraphs>427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 Math</vt:lpstr>
      <vt:lpstr>Courier New</vt:lpstr>
      <vt:lpstr>Symbol</vt:lpstr>
      <vt:lpstr>Times New Roman</vt:lpstr>
      <vt:lpstr>Office Theme</vt:lpstr>
      <vt:lpstr>Работа с несколькими  формами в С#</vt:lpstr>
      <vt:lpstr>Создание второй формы</vt:lpstr>
      <vt:lpstr>Презентация PowerPoint</vt:lpstr>
      <vt:lpstr>Создание второй формы</vt:lpstr>
      <vt:lpstr>Создание второй формы</vt:lpstr>
      <vt:lpstr>Передача данных из одной формы в другую</vt:lpstr>
      <vt:lpstr>Передача данных из одной формы в другую</vt:lpstr>
      <vt:lpstr>Передача данных из одной формы в другую</vt:lpstr>
      <vt:lpstr>Передача данных из одной формы в другую</vt:lpstr>
      <vt:lpstr>Передача данных из одной формы в другую</vt:lpstr>
      <vt:lpstr>Передача данных из одной формы в другую</vt:lpstr>
      <vt:lpstr>Передача данных из одной формы в другую</vt:lpstr>
      <vt:lpstr>Приведение и преобразование типов</vt:lpstr>
      <vt:lpstr>Приведение и преобразование типов</vt:lpstr>
      <vt:lpstr>Метод ToString()</vt:lpstr>
      <vt:lpstr>Пример программы</vt:lpstr>
      <vt:lpstr>Пример программы</vt:lpstr>
      <vt:lpstr>Управляющие операторы языка C#</vt:lpstr>
      <vt:lpstr>Блок (составной оператор)</vt:lpstr>
      <vt:lpstr>Операторы ветвления</vt:lpstr>
      <vt:lpstr>Условный оператор if</vt:lpstr>
      <vt:lpstr>Оператор выбора switch</vt:lpstr>
      <vt:lpstr>Операторы цикла</vt:lpstr>
      <vt:lpstr>Пример 1</vt:lpstr>
      <vt:lpstr>Пример 2</vt:lpstr>
      <vt:lpstr>Пример: Калькулятор на четыре действия</vt:lpstr>
      <vt:lpstr>Цикл с предусловием</vt:lpstr>
      <vt:lpstr>Цикл с постусловием</vt:lpstr>
      <vt:lpstr>Цикл с параметром</vt:lpstr>
      <vt:lpstr>Рекомендации по написания  циклов</vt:lpstr>
      <vt:lpstr>Передача управления</vt:lpstr>
      <vt:lpstr>Операторы return и goto</vt:lpstr>
      <vt:lpstr>Оператор перехода goto</vt:lpstr>
      <vt:lpstr>Презентация PowerPoint</vt:lpstr>
      <vt:lpstr>Второстепенные элементы</vt:lpstr>
      <vt:lpstr>Второстепенные элементы</vt:lpstr>
      <vt:lpstr>Второстепенные элементы</vt:lpstr>
      <vt:lpstr>Пример программы</vt:lpstr>
      <vt:lpstr>Пример  программы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</dc:creator>
  <cp:lastModifiedBy>Tata</cp:lastModifiedBy>
  <cp:revision>7</cp:revision>
  <dcterms:created xsi:type="dcterms:W3CDTF">2019-08-23T18:30:36Z</dcterms:created>
  <dcterms:modified xsi:type="dcterms:W3CDTF">2020-10-23T18:36:13Z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2013-12-08T00:00:00Z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2019-08-23T00:00:00Z</vt:filetime>
  </property>
</Properties>
</file>