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20F81D9-1214-49B7-BF51-F694D16807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7C38E4-9FC3-4E72-A305-FC08B764E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csharp/programming-guide/inside-a-program/coding-conven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Стандарти оформлення коду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b="1" dirty="0" smtClean="0"/>
              <a:t>Узгодження по написанню коду C# (Керівництво по програмуванню на </a:t>
            </a:r>
            <a:r>
              <a:rPr lang="ru-RU" b="1" dirty="0" smtClean="0"/>
              <a:t>C</a:t>
            </a:r>
            <a:r>
              <a:rPr lang="ru-RU" b="1" dirty="0"/>
              <a:t>#)</a:t>
            </a:r>
          </a:p>
          <a:p>
            <a:r>
              <a:rPr lang="en-US" dirty="0">
                <a:hlinkClick r:id="rId2"/>
              </a:rPr>
              <a:t>https://docs.microsoft.com/ru-ru/dotnet/csharp/programming-guide/inside-a-program/coding-conventions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2606" y="444617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5400" b="1" dirty="0" smtClean="0">
                <a:solidFill>
                  <a:srgbClr val="FF0000"/>
                </a:solidFill>
              </a:rPr>
              <a:t>Частина</a:t>
            </a:r>
            <a:r>
              <a:rPr lang="ru-RU" sz="5400" b="1" dirty="0" smtClean="0">
                <a:solidFill>
                  <a:srgbClr val="FF0000"/>
                </a:solidFill>
              </a:rPr>
              <a:t> 2</a:t>
            </a:r>
            <a:endParaRPr lang="uk-UA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4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453586"/>
            <a:ext cx="10772775" cy="756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FFFF00"/>
                </a:solidFill>
                <a:latin typeface="Segoe UI" panose="020B0502040204020203" pitchFamily="34" charset="0"/>
              </a:rPr>
              <a:t>1. </a:t>
            </a:r>
            <a:r>
              <a:rPr lang="uk-UA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Вимоги</a:t>
            </a:r>
            <a:r>
              <a:rPr lang="ru-RU" b="1" dirty="0">
                <a:solidFill>
                  <a:srgbClr val="FFFF00"/>
                </a:solidFill>
                <a:latin typeface="Segoe UI" panose="020B0502040204020203" pitchFamily="34" charset="0"/>
              </a:rPr>
              <a:t/>
            </a:r>
            <a:br>
              <a:rPr lang="ru-RU" b="1" dirty="0">
                <a:solidFill>
                  <a:srgbClr val="FFFF00"/>
                </a:solidFill>
                <a:latin typeface="Segoe UI" panose="020B0502040204020203" pitchFamily="34" charset="0"/>
              </a:rPr>
            </a:br>
            <a:r>
              <a:rPr lang="ru-RU" sz="3100" b="1" dirty="0">
                <a:solidFill>
                  <a:srgbClr val="FFFF00"/>
                </a:solidFill>
                <a:latin typeface="Segoe UI" panose="020B0502040204020203" pitchFamily="34" charset="0"/>
              </a:rPr>
              <a:t>1.1 </a:t>
            </a:r>
            <a:r>
              <a:rPr lang="ru-RU" sz="3100" b="1" dirty="0" err="1">
                <a:solidFill>
                  <a:srgbClr val="FFFF00"/>
                </a:solidFill>
                <a:latin typeface="Segoe UI" panose="020B0502040204020203" pitchFamily="34" charset="0"/>
              </a:rPr>
              <a:t>Pascal</a:t>
            </a:r>
            <a:r>
              <a:rPr lang="ru-RU" sz="3100" b="1" dirty="0">
                <a:solidFill>
                  <a:srgbClr val="FFFF00"/>
                </a:solidFill>
                <a:latin typeface="Segoe UI" panose="020B0502040204020203" pitchFamily="34" charset="0"/>
              </a:rPr>
              <a:t> </a:t>
            </a:r>
            <a:r>
              <a:rPr lang="ru-RU" sz="3100" b="1" dirty="0" err="1">
                <a:solidFill>
                  <a:srgbClr val="FFFF00"/>
                </a:solidFill>
                <a:latin typeface="Segoe UI" panose="020B0502040204020203" pitchFamily="34" charset="0"/>
              </a:rPr>
              <a:t>casing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661966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uk-UA" sz="1900" b="1" dirty="0" smtClean="0">
                <a:solidFill>
                  <a:schemeClr val="bg1"/>
                </a:solidFill>
              </a:rPr>
              <a:t>Описуються імена</a:t>
            </a:r>
            <a:r>
              <a:rPr lang="ru-RU" sz="1900" b="1" dirty="0" smtClean="0">
                <a:solidFill>
                  <a:schemeClr val="bg1"/>
                </a:solidFill>
              </a:rPr>
              <a:t>:</a:t>
            </a:r>
            <a:endParaRPr lang="ru-RU" sz="1900" b="1" dirty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1900" b="1" dirty="0" smtClean="0">
                <a:solidFill>
                  <a:schemeClr val="bg1"/>
                </a:solidFill>
              </a:rPr>
              <a:t> </a:t>
            </a:r>
            <a:r>
              <a:rPr lang="uk-UA" sz="1900" b="1" dirty="0" smtClean="0">
                <a:solidFill>
                  <a:schemeClr val="bg1"/>
                </a:solidFill>
              </a:rPr>
              <a:t>всіх визначень типів, у тому числі користувацьких класів, перечислень, подій, делегатів і структур;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900" b="1" dirty="0" smtClean="0">
                <a:solidFill>
                  <a:schemeClr val="bg1"/>
                </a:solidFill>
              </a:rPr>
              <a:t> значення перечислень;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900" b="1" dirty="0" smtClean="0">
                <a:solidFill>
                  <a:schemeClr val="bg1"/>
                </a:solidFill>
              </a:rPr>
              <a:t> </a:t>
            </a:r>
            <a:r>
              <a:rPr lang="uk-UA" sz="1900" b="1" dirty="0" err="1" smtClean="0">
                <a:solidFill>
                  <a:schemeClr val="bg1"/>
                </a:solidFill>
              </a:rPr>
              <a:t>readonly</a:t>
            </a:r>
            <a:r>
              <a:rPr lang="uk-UA" sz="1900" b="1" dirty="0" smtClean="0">
                <a:solidFill>
                  <a:schemeClr val="bg1"/>
                </a:solidFill>
              </a:rPr>
              <a:t> полів і констант;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900" b="1" dirty="0" smtClean="0">
                <a:solidFill>
                  <a:schemeClr val="bg1"/>
                </a:solidFill>
              </a:rPr>
              <a:t> інтерфейсів;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900" b="1" dirty="0" smtClean="0">
                <a:solidFill>
                  <a:schemeClr val="bg1"/>
                </a:solidFill>
              </a:rPr>
              <a:t> методів;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900" b="1" dirty="0" smtClean="0">
                <a:solidFill>
                  <a:schemeClr val="bg1"/>
                </a:solidFill>
              </a:rPr>
              <a:t> просторів імен (</a:t>
            </a:r>
            <a:r>
              <a:rPr lang="uk-UA" sz="1900" b="1" dirty="0" err="1" smtClean="0">
                <a:solidFill>
                  <a:schemeClr val="bg1"/>
                </a:solidFill>
              </a:rPr>
              <a:t>namespace</a:t>
            </a:r>
            <a:r>
              <a:rPr lang="uk-UA" sz="1900" b="1" dirty="0" smtClean="0">
                <a:solidFill>
                  <a:schemeClr val="bg1"/>
                </a:solidFill>
              </a:rPr>
              <a:t>);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900" b="1" dirty="0" smtClean="0">
                <a:solidFill>
                  <a:schemeClr val="bg1"/>
                </a:solidFill>
              </a:rPr>
              <a:t> властивостей;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900" b="1" dirty="0" smtClean="0">
                <a:solidFill>
                  <a:schemeClr val="bg1"/>
                </a:solidFill>
              </a:rPr>
              <a:t> публічних полів</a:t>
            </a:r>
            <a:r>
              <a:rPr lang="ru-RU" sz="1900" b="1" dirty="0" smtClean="0">
                <a:solidFill>
                  <a:schemeClr val="bg1"/>
                </a:solidFill>
              </a:rPr>
              <a:t>;</a:t>
            </a:r>
            <a:endParaRPr lang="en-US" sz="19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277417"/>
            <a:ext cx="10772775" cy="756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31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1.1 </a:t>
            </a:r>
            <a:r>
              <a:rPr lang="ru-RU" sz="3100" b="1" dirty="0" err="1">
                <a:solidFill>
                  <a:srgbClr val="FFFF00"/>
                </a:solidFill>
                <a:latin typeface="Segoe UI" panose="020B0502040204020203" pitchFamily="34" charset="0"/>
              </a:rPr>
              <a:t>Pascal</a:t>
            </a:r>
            <a:r>
              <a:rPr lang="ru-RU" sz="3100" b="1" dirty="0">
                <a:solidFill>
                  <a:srgbClr val="FFFF00"/>
                </a:solidFill>
                <a:latin typeface="Segoe UI" panose="020B0502040204020203" pitchFamily="34" charset="0"/>
              </a:rPr>
              <a:t> </a:t>
            </a:r>
            <a:r>
              <a:rPr lang="ru-RU" sz="3100" b="1" dirty="0" err="1">
                <a:solidFill>
                  <a:srgbClr val="FFFF00"/>
                </a:solidFill>
                <a:latin typeface="Segoe UI" panose="020B0502040204020203" pitchFamily="34" charset="0"/>
              </a:rPr>
              <a:t>casing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0552" y="1033660"/>
            <a:ext cx="11167760" cy="472300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namespace </a:t>
            </a:r>
            <a:r>
              <a:rPr lang="en-US" sz="1600" b="1" dirty="0" err="1">
                <a:solidFill>
                  <a:srgbClr val="FFFF00"/>
                </a:solidFill>
              </a:rPr>
              <a:t>SampleNamespace</a:t>
            </a: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</a:t>
            </a:r>
            <a:r>
              <a:rPr lang="en-US" sz="1600" b="1" dirty="0" err="1">
                <a:solidFill>
                  <a:srgbClr val="FFFF00"/>
                </a:solidFill>
              </a:rPr>
              <a:t>enum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SampleEnum</a:t>
            </a: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FirstValue</a:t>
            </a:r>
            <a:r>
              <a:rPr lang="en-US" sz="1600" b="1" dirty="0">
                <a:solidFill>
                  <a:srgbClr val="FFFF00"/>
                </a:solidFill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SecondValue</a:t>
            </a: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</a:t>
            </a:r>
            <a:r>
              <a:rPr lang="en-US" sz="1600" b="1" dirty="0" err="1">
                <a:solidFill>
                  <a:srgbClr val="FFFF00"/>
                </a:solidFill>
              </a:rPr>
              <a:t>struct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SampleStruct</a:t>
            </a: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public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FirstField</a:t>
            </a:r>
            <a:r>
              <a:rPr lang="en-US" sz="1600" b="1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public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SecondField</a:t>
            </a:r>
            <a:r>
              <a:rPr lang="en-US" sz="1600" b="1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interface </a:t>
            </a:r>
            <a:r>
              <a:rPr lang="en-US" sz="1600" b="1" dirty="0" err="1">
                <a:solidFill>
                  <a:srgbClr val="FFFF00"/>
                </a:solidFill>
              </a:rPr>
              <a:t>ISampleInterface</a:t>
            </a: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void </a:t>
            </a:r>
            <a:r>
              <a:rPr lang="en-US" sz="1600" b="1" dirty="0" err="1">
                <a:solidFill>
                  <a:srgbClr val="FFFF00"/>
                </a:solidFill>
              </a:rPr>
              <a:t>SampleMethod</a:t>
            </a:r>
            <a:r>
              <a:rPr lang="en-US" sz="1600" b="1" dirty="0">
                <a:solidFill>
                  <a:srgbClr val="FFFF00"/>
                </a:solidFill>
              </a:rPr>
              <a:t>();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public class </a:t>
            </a:r>
            <a:r>
              <a:rPr lang="en-US" sz="1600" b="1" dirty="0" err="1">
                <a:solidFill>
                  <a:srgbClr val="FFFF00"/>
                </a:solidFill>
              </a:rPr>
              <a:t>SampleClass</a:t>
            </a:r>
            <a:r>
              <a:rPr lang="en-US" sz="1600" b="1" dirty="0">
                <a:solidFill>
                  <a:srgbClr val="FFFF00"/>
                </a:solidFill>
              </a:rPr>
              <a:t>: </a:t>
            </a:r>
            <a:r>
              <a:rPr lang="en-US" sz="1600" b="1" dirty="0" err="1">
                <a:solidFill>
                  <a:srgbClr val="FFFF00"/>
                </a:solidFill>
              </a:rPr>
              <a:t>SampleInterface</a:t>
            </a: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const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SampleConstValue</a:t>
            </a:r>
            <a:r>
              <a:rPr lang="en-US" sz="1600" b="1" dirty="0">
                <a:solidFill>
                  <a:srgbClr val="FFFF00"/>
                </a:solidFill>
              </a:rPr>
              <a:t> = 0xffffff;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readonly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SampleReadonlyField</a:t>
            </a:r>
            <a:r>
              <a:rPr lang="en-US" sz="1600" b="1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public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SampleProperty</a:t>
            </a: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get;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set;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public </a:t>
            </a:r>
            <a:r>
              <a:rPr lang="en-US" sz="1600" b="1" dirty="0" err="1">
                <a:solidFill>
                  <a:srgbClr val="FFFF00"/>
                </a:solidFill>
              </a:rPr>
              <a:t>int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SamplePublicField</a:t>
            </a:r>
            <a:r>
              <a:rPr lang="en-US" sz="1600" b="1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</a:rPr>
              <a:t>SampleClass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</a:t>
            </a:r>
            <a:r>
              <a:rPr lang="en-US" sz="1600" b="1" dirty="0" err="1">
                <a:solidFill>
                  <a:srgbClr val="FFFF00"/>
                </a:solidFill>
              </a:rPr>
              <a:t>SampleReadonlyField</a:t>
            </a:r>
            <a:r>
              <a:rPr lang="en-US" sz="1600" b="1" dirty="0">
                <a:solidFill>
                  <a:srgbClr val="FFFF00"/>
                </a:solidFill>
              </a:rPr>
              <a:t> = 1;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delegate void </a:t>
            </a:r>
            <a:r>
              <a:rPr lang="en-US" sz="1600" b="1" dirty="0" err="1">
                <a:solidFill>
                  <a:srgbClr val="FFFF00"/>
                </a:solidFill>
              </a:rPr>
              <a:t>SampleDelegate</a:t>
            </a:r>
            <a:r>
              <a:rPr lang="en-US" sz="1600" b="1" dirty="0">
                <a:solidFill>
                  <a:srgbClr val="FFFF00"/>
                </a:solidFill>
              </a:rPr>
              <a:t>();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event </a:t>
            </a:r>
            <a:r>
              <a:rPr lang="en-US" sz="1600" b="1" dirty="0" err="1">
                <a:solidFill>
                  <a:srgbClr val="FFFF00"/>
                </a:solidFill>
              </a:rPr>
              <a:t>SampleDelegate</a:t>
            </a:r>
            <a:r>
              <a:rPr lang="en-US" sz="1600" b="1" dirty="0">
                <a:solidFill>
                  <a:srgbClr val="FFFF00"/>
                </a:solidFill>
              </a:rPr>
              <a:t> </a:t>
            </a:r>
            <a:r>
              <a:rPr lang="en-US" sz="1600" b="1" dirty="0" err="1">
                <a:solidFill>
                  <a:srgbClr val="FFFF00"/>
                </a:solidFill>
              </a:rPr>
              <a:t>SampleEvent</a:t>
            </a:r>
            <a:r>
              <a:rPr lang="en-US" sz="1600" b="1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public void </a:t>
            </a:r>
            <a:r>
              <a:rPr lang="en-US" sz="1600" b="1" dirty="0" err="1">
                <a:solidFill>
                  <a:srgbClr val="FFFF00"/>
                </a:solidFill>
              </a:rPr>
              <a:t>SampleMethod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</a:rPr>
              <a:t>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}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453586"/>
            <a:ext cx="10772775" cy="756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1.2 </a:t>
            </a:r>
            <a:r>
              <a:rPr lang="en-US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Camel </a:t>
            </a:r>
            <a:r>
              <a:rPr lang="en-US" sz="3200" b="1" dirty="0">
                <a:solidFill>
                  <a:srgbClr val="FFFF00"/>
                </a:solidFill>
                <a:latin typeface="Segoe UI" panose="020B0502040204020203" pitchFamily="34" charset="0"/>
              </a:rPr>
              <a:t>casing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377306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uk-UA" sz="1800" b="1" dirty="0" smtClean="0">
                <a:solidFill>
                  <a:schemeClr val="bg1"/>
                </a:solidFill>
              </a:rPr>
              <a:t>Описуються імена: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 локальних змінних;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 аргументів методів;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 захищених (</a:t>
            </a:r>
            <a:r>
              <a:rPr lang="uk-UA" sz="1800" b="1" dirty="0" err="1" smtClean="0">
                <a:solidFill>
                  <a:schemeClr val="bg1"/>
                </a:solidFill>
              </a:rPr>
              <a:t>protected</a:t>
            </a:r>
            <a:r>
              <a:rPr lang="uk-UA" sz="1800" b="1" dirty="0" smtClean="0">
                <a:solidFill>
                  <a:schemeClr val="bg1"/>
                </a:solidFill>
              </a:rPr>
              <a:t>) полів</a:t>
            </a:r>
            <a:r>
              <a:rPr lang="ru-RU" sz="1800" b="1" dirty="0" smtClean="0">
                <a:solidFill>
                  <a:schemeClr val="bg1"/>
                </a:solidFill>
              </a:rPr>
              <a:t>.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07143" y="3389151"/>
            <a:ext cx="11684857" cy="300723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protected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sampleProtectedField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;</a:t>
            </a:r>
          </a:p>
          <a:p>
            <a:pPr algn="just">
              <a:lnSpc>
                <a:spcPct val="110000"/>
              </a:lnSpc>
            </a:pPr>
            <a:endParaRPr lang="en-US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SampleMethod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sampleArgument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sampleLocalVariable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;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}</a:t>
            </a:r>
            <a:r>
              <a:rPr lang="uk-UA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453586"/>
            <a:ext cx="10772775" cy="756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rgbClr val="FFFF00"/>
                </a:solidFill>
                <a:latin typeface="Segoe UI" panose="020B0502040204020203" pitchFamily="34" charset="0"/>
              </a:rPr>
              <a:t>1.3 </a:t>
            </a:r>
            <a:r>
              <a:rPr lang="uk-UA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Суфікси і префікси</a:t>
            </a:r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377305"/>
            <a:ext cx="11167760" cy="201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uk-UA" sz="1800" b="1" dirty="0" smtClean="0">
                <a:solidFill>
                  <a:schemeClr val="bg1"/>
                </a:solidFill>
              </a:rPr>
              <a:t>Використовуються наступні суфікси і префікси: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 імена користувацьких класів винятків завжди закінчуються суфіксом “</a:t>
            </a:r>
            <a:r>
              <a:rPr lang="uk-UA" sz="1800" b="1" dirty="0" err="1" smtClean="0">
                <a:solidFill>
                  <a:schemeClr val="bg1"/>
                </a:solidFill>
              </a:rPr>
              <a:t>Exception</a:t>
            </a:r>
            <a:r>
              <a:rPr lang="uk-UA" sz="1800" b="1" dirty="0" smtClean="0">
                <a:solidFill>
                  <a:schemeClr val="bg1"/>
                </a:solidFill>
              </a:rPr>
              <a:t>”;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 імена інтерфейсів завжди починається із префіксу «I»;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 імена користувацьких атрибутів завжди </a:t>
            </a:r>
            <a:r>
              <a:rPr lang="uk-UA" sz="1800" b="1" dirty="0" smtClean="0">
                <a:solidFill>
                  <a:schemeClr val="bg1"/>
                </a:solidFill>
              </a:rPr>
              <a:t>закінчуються </a:t>
            </a:r>
            <a:r>
              <a:rPr lang="uk-UA" sz="1800" b="1" dirty="0" smtClean="0">
                <a:solidFill>
                  <a:schemeClr val="bg1"/>
                </a:solidFill>
              </a:rPr>
              <a:t>суфіксом «</a:t>
            </a:r>
            <a:r>
              <a:rPr lang="uk-UA" sz="1800" b="1" dirty="0" err="1" smtClean="0">
                <a:solidFill>
                  <a:schemeClr val="bg1"/>
                </a:solidFill>
              </a:rPr>
              <a:t>Attribute</a:t>
            </a:r>
            <a:r>
              <a:rPr lang="uk-UA" sz="1800" b="1" dirty="0" smtClean="0">
                <a:solidFill>
                  <a:schemeClr val="bg1"/>
                </a:solidFill>
              </a:rPr>
              <a:t>»;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 імена делегатів обробників подій завжди закінчуються суфіксом </a:t>
            </a:r>
            <a:r>
              <a:rPr lang="uk-UA" sz="1800" b="1" dirty="0" err="1" smtClean="0">
                <a:solidFill>
                  <a:schemeClr val="bg1"/>
                </a:solidFill>
              </a:rPr>
              <a:t>EventHandler</a:t>
            </a:r>
            <a:r>
              <a:rPr lang="uk-UA" sz="1800" b="1" dirty="0" smtClean="0">
                <a:solidFill>
                  <a:schemeClr val="bg1"/>
                </a:solidFill>
              </a:rPr>
              <a:t>, імена класів спадкоємців від </a:t>
            </a:r>
            <a:r>
              <a:rPr lang="uk-UA" sz="1800" b="1" dirty="0" err="1" smtClean="0">
                <a:solidFill>
                  <a:schemeClr val="bg1"/>
                </a:solidFill>
              </a:rPr>
              <a:t>EventArgs</a:t>
            </a:r>
            <a:r>
              <a:rPr lang="uk-UA" sz="1800" b="1" dirty="0" smtClean="0">
                <a:solidFill>
                  <a:schemeClr val="bg1"/>
                </a:solidFill>
              </a:rPr>
              <a:t> завжди закінчуються суфіксом </a:t>
            </a:r>
            <a:r>
              <a:rPr lang="uk-UA" sz="1800" b="1" dirty="0" err="1" smtClean="0">
                <a:solidFill>
                  <a:schemeClr val="bg1"/>
                </a:solidFill>
              </a:rPr>
              <a:t>EventArgs</a:t>
            </a:r>
            <a:r>
              <a:rPr lang="ru-RU" sz="1800" b="1" dirty="0" smtClean="0">
                <a:solidFill>
                  <a:schemeClr val="bg1"/>
                </a:solidFill>
              </a:rPr>
              <a:t>.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277417"/>
            <a:ext cx="10772775" cy="75624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uk-UA" sz="31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1.3 Суфікси і префікси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182848"/>
            <a:ext cx="11167760" cy="472300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public class </a:t>
            </a:r>
            <a:r>
              <a:rPr lang="en-US" sz="1800" b="1" dirty="0" err="1">
                <a:solidFill>
                  <a:srgbClr val="FFFF00"/>
                </a:solidFill>
              </a:rPr>
              <a:t>SampleException</a:t>
            </a:r>
            <a:r>
              <a:rPr lang="en-US" sz="1800" b="1" dirty="0">
                <a:solidFill>
                  <a:srgbClr val="FFFF00"/>
                </a:solidFill>
              </a:rPr>
              <a:t>: </a:t>
            </a:r>
            <a:r>
              <a:rPr lang="en-US" sz="1800" b="1" dirty="0" err="1">
                <a:solidFill>
                  <a:srgbClr val="FFFF00"/>
                </a:solidFill>
              </a:rPr>
              <a:t>System.Exception</a:t>
            </a:r>
            <a:endParaRPr lang="en-US" sz="18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public </a:t>
            </a:r>
            <a:r>
              <a:rPr lang="en-US" sz="1800" b="1" dirty="0" err="1">
                <a:solidFill>
                  <a:srgbClr val="FFFF00"/>
                </a:solidFill>
              </a:rPr>
              <a:t>SampleException</a:t>
            </a:r>
            <a:r>
              <a:rPr lang="en-US" sz="1800" b="1" dirty="0">
                <a:solidFill>
                  <a:srgbClr val="FFFF00"/>
                </a:solidFill>
              </a:rPr>
              <a:t>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interface </a:t>
            </a:r>
            <a:r>
              <a:rPr lang="en-US" sz="1800" b="1" dirty="0" err="1">
                <a:solidFill>
                  <a:srgbClr val="FFFF00"/>
                </a:solidFill>
              </a:rPr>
              <a:t>ISample</a:t>
            </a:r>
            <a:endParaRPr lang="en-US" sz="18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void </a:t>
            </a:r>
            <a:r>
              <a:rPr lang="en-US" sz="1800" b="1" dirty="0" err="1">
                <a:solidFill>
                  <a:srgbClr val="FFFF00"/>
                </a:solidFill>
              </a:rPr>
              <a:t>SampleMethod</a:t>
            </a:r>
            <a:r>
              <a:rPr lang="en-US" sz="1800" b="1" dirty="0">
                <a:solidFill>
                  <a:srgbClr val="FFFF00"/>
                </a:solidFill>
              </a:rPr>
              <a:t>();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[</a:t>
            </a:r>
            <a:r>
              <a:rPr lang="en-US" sz="1800" b="1" dirty="0" err="1">
                <a:solidFill>
                  <a:srgbClr val="FFFF00"/>
                </a:solidFill>
              </a:rPr>
              <a:t>System.AttributeUsage</a:t>
            </a:r>
            <a:r>
              <a:rPr lang="en-US" sz="1800" b="1" dirty="0">
                <a:solidFill>
                  <a:srgbClr val="FFFF00"/>
                </a:solidFill>
              </a:rPr>
              <a:t>(</a:t>
            </a:r>
            <a:r>
              <a:rPr lang="en-US" sz="1800" b="1" dirty="0" err="1">
                <a:solidFill>
                  <a:srgbClr val="FFFF00"/>
                </a:solidFill>
              </a:rPr>
              <a:t>System.AttributeTargets.All</a:t>
            </a:r>
            <a:r>
              <a:rPr lang="en-US" sz="1800" b="1" dirty="0">
                <a:solidFill>
                  <a:srgbClr val="FFFF00"/>
                </a:solidFill>
              </a:rPr>
              <a:t>, Inherited = false, </a:t>
            </a:r>
            <a:r>
              <a:rPr lang="en-US" sz="1800" b="1" dirty="0" err="1">
                <a:solidFill>
                  <a:srgbClr val="FFFF00"/>
                </a:solidFill>
              </a:rPr>
              <a:t>AllowMultiple</a:t>
            </a:r>
            <a:r>
              <a:rPr lang="en-US" sz="1800" b="1" dirty="0">
                <a:solidFill>
                  <a:srgbClr val="FFFF00"/>
                </a:solidFill>
              </a:rPr>
              <a:t> = true)]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sealed class </a:t>
            </a:r>
            <a:r>
              <a:rPr lang="en-US" sz="1800" b="1" dirty="0" err="1">
                <a:solidFill>
                  <a:srgbClr val="FFFF00"/>
                </a:solidFill>
              </a:rPr>
              <a:t>SampleAttribute</a:t>
            </a:r>
            <a:r>
              <a:rPr lang="en-US" sz="1800" b="1" dirty="0">
                <a:solidFill>
                  <a:srgbClr val="FFFF00"/>
                </a:solidFill>
              </a:rPr>
              <a:t>: </a:t>
            </a:r>
            <a:r>
              <a:rPr lang="en-US" sz="1800" b="1" dirty="0" err="1">
                <a:solidFill>
                  <a:srgbClr val="FFFF00"/>
                </a:solidFill>
              </a:rPr>
              <a:t>System.Attribute</a:t>
            </a:r>
            <a:endParaRPr lang="en-US" sz="18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public </a:t>
            </a:r>
            <a:r>
              <a:rPr lang="en-US" sz="1800" b="1" dirty="0" err="1">
                <a:solidFill>
                  <a:srgbClr val="FFFF00"/>
                </a:solidFill>
              </a:rPr>
              <a:t>SampleAttribute</a:t>
            </a:r>
            <a:r>
              <a:rPr lang="en-US" sz="1800" b="1" dirty="0">
                <a:solidFill>
                  <a:srgbClr val="FFFF00"/>
                </a:solidFill>
              </a:rPr>
              <a:t>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}  public delegate void </a:t>
            </a:r>
            <a:r>
              <a:rPr lang="en-US" sz="1800" b="1" dirty="0" err="1">
                <a:solidFill>
                  <a:srgbClr val="FFFF00"/>
                </a:solidFill>
              </a:rPr>
              <a:t>AnswerCreatedEventHandler</a:t>
            </a:r>
            <a:r>
              <a:rPr lang="en-US" sz="1800" b="1" dirty="0">
                <a:solidFill>
                  <a:srgbClr val="FFFF00"/>
                </a:solidFill>
              </a:rPr>
              <a:t>(object sender, </a:t>
            </a:r>
            <a:r>
              <a:rPr lang="en-US" sz="1800" b="1" dirty="0" err="1">
                <a:solidFill>
                  <a:srgbClr val="FFFF00"/>
                </a:solidFill>
              </a:rPr>
              <a:t>AnswerCreatedEventArgs</a:t>
            </a:r>
            <a:r>
              <a:rPr lang="en-US" sz="1800" b="1" dirty="0">
                <a:solidFill>
                  <a:srgbClr val="FFFF00"/>
                </a:solidFill>
              </a:rPr>
              <a:t> e</a:t>
            </a:r>
            <a:r>
              <a:rPr lang="en-US" sz="1800" b="1" dirty="0" smtClean="0">
                <a:solidFill>
                  <a:srgbClr val="FFFF00"/>
                </a:solidFill>
              </a:rPr>
              <a:t>);</a:t>
            </a:r>
            <a:endParaRPr lang="uk-UA" sz="1800" b="1" dirty="0" smtClean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public class </a:t>
            </a:r>
            <a:r>
              <a:rPr lang="en-US" sz="1800" b="1" dirty="0" err="1">
                <a:solidFill>
                  <a:srgbClr val="FFFF00"/>
                </a:solidFill>
              </a:rPr>
              <a:t>AnswerCreatedEventArgs</a:t>
            </a:r>
            <a:r>
              <a:rPr lang="en-US" sz="1800" b="1" dirty="0">
                <a:solidFill>
                  <a:srgbClr val="FFFF00"/>
                </a:solidFill>
              </a:rPr>
              <a:t>: </a:t>
            </a:r>
            <a:r>
              <a:rPr lang="en-US" sz="1800" b="1" dirty="0" err="1">
                <a:solidFill>
                  <a:srgbClr val="FFFF00"/>
                </a:solidFill>
              </a:rPr>
              <a:t>EventArgs</a:t>
            </a:r>
            <a:endParaRPr lang="en-US" sz="1800" b="1" dirty="0">
              <a:solidFill>
                <a:srgbClr val="FFFF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  public </a:t>
            </a:r>
            <a:r>
              <a:rPr lang="en-US" sz="1800" b="1" dirty="0" err="1">
                <a:solidFill>
                  <a:srgbClr val="FFFF00"/>
                </a:solidFill>
              </a:rPr>
              <a:t>int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uk-UA" sz="1800" b="1" dirty="0">
                <a:solidFill>
                  <a:srgbClr val="FFFF00"/>
                </a:solidFill>
              </a:rPr>
              <a:t>С</a:t>
            </a:r>
            <a:r>
              <a:rPr lang="en-US" sz="1800" b="1" dirty="0" err="1">
                <a:solidFill>
                  <a:srgbClr val="FFFF00"/>
                </a:solidFill>
              </a:rPr>
              <a:t>reatedId</a:t>
            </a:r>
            <a:r>
              <a:rPr lang="en-US" sz="1800" b="1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  public </a:t>
            </a:r>
            <a:r>
              <a:rPr lang="en-US" sz="1800" b="1" dirty="0" err="1">
                <a:solidFill>
                  <a:srgbClr val="FFFF00"/>
                </a:solidFill>
              </a:rPr>
              <a:t>int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  <a:r>
              <a:rPr lang="en-US" sz="1800" b="1" dirty="0" err="1">
                <a:solidFill>
                  <a:srgbClr val="FFFF00"/>
                </a:solidFill>
              </a:rPr>
              <a:t>ParentId</a:t>
            </a:r>
            <a:r>
              <a:rPr lang="en-US" sz="1800" b="1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  public string </a:t>
            </a:r>
            <a:r>
              <a:rPr lang="en-US" sz="1800" b="1" dirty="0" err="1">
                <a:solidFill>
                  <a:srgbClr val="FFFF00"/>
                </a:solidFill>
              </a:rPr>
              <a:t>CreatorName</a:t>
            </a:r>
            <a:r>
              <a:rPr lang="en-US" sz="1800" b="1" dirty="0">
                <a:solidFill>
                  <a:srgbClr val="FFFF00"/>
                </a:solidFill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FF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20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453586"/>
            <a:ext cx="10772775" cy="756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rgbClr val="FFFF00"/>
                </a:solidFill>
                <a:latin typeface="Segoe UI" panose="020B0502040204020203" pitchFamily="34" charset="0"/>
              </a:rPr>
              <a:t>1.4 </a:t>
            </a:r>
            <a:r>
              <a:rPr lang="uk-UA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Абревіатури</a:t>
            </a:r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377306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uk-UA" sz="2000" b="1" dirty="0" smtClean="0">
                <a:solidFill>
                  <a:schemeClr val="bg1"/>
                </a:solidFill>
              </a:rPr>
              <a:t>При використанні абревіатур в іменах, капіталізації підлягають абревіатури із двома символами, в інших абревіатурах необхідно приводити до верхнього регістру лише перший символ.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07143" y="2416028"/>
            <a:ext cx="11684857" cy="300723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namespace Sample.IO</a:t>
            </a: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}</a:t>
            </a:r>
          </a:p>
          <a:p>
            <a:pPr algn="just">
              <a:lnSpc>
                <a:spcPct val="110000"/>
              </a:lnSpc>
            </a:pP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class </a:t>
            </a:r>
            <a:r>
              <a:rPr lang="en-US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HttpUtil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}</a:t>
            </a:r>
            <a:endParaRPr lang="en-US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453586"/>
            <a:ext cx="10772775" cy="756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uk-UA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2. Рекомендації</a:t>
            </a:r>
            <a:br>
              <a:rPr lang="uk-UA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</a:br>
            <a:r>
              <a:rPr lang="uk-UA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2.1 Іменування методів</a:t>
            </a:r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595420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uk-UA" sz="2000" b="1" dirty="0" smtClean="0">
                <a:solidFill>
                  <a:schemeClr val="bg1"/>
                </a:solidFill>
              </a:rPr>
              <a:t>Використовуйте конструкцію дієслово-об`єкт для іменування методів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82645" y="2020820"/>
            <a:ext cx="1975998" cy="42295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ShowUserInfo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()</a:t>
            </a:r>
            <a:endParaRPr lang="en-US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32107" y="2583804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uk-UA" sz="2000" b="1" dirty="0" smtClean="0">
                <a:solidFill>
                  <a:schemeClr val="bg1"/>
                </a:solidFill>
              </a:rPr>
              <a:t>В окремому випадку, для методів, які повертають значення, використовуйте у парі дієслово-об`єкт для дієслова «</a:t>
            </a:r>
            <a:r>
              <a:rPr lang="uk-UA" sz="2000" b="1" dirty="0" err="1" smtClean="0">
                <a:solidFill>
                  <a:schemeClr val="bg1"/>
                </a:solidFill>
              </a:rPr>
              <a:t>Get</a:t>
            </a:r>
            <a:r>
              <a:rPr lang="uk-UA" sz="2000" b="1" dirty="0" smtClean="0">
                <a:solidFill>
                  <a:schemeClr val="bg1"/>
                </a:solidFill>
              </a:rPr>
              <a:t>», а для об`єкта – опис значення, що повертається.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57376" y="3448461"/>
            <a:ext cx="1975998" cy="42295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GetUserId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()</a:t>
            </a:r>
            <a:r>
              <a:rPr lang="uk-UA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</a:t>
            </a:r>
            <a:endParaRPr lang="en-US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453586"/>
            <a:ext cx="10772775" cy="756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rgbClr val="FFFF00"/>
                </a:solidFill>
                <a:latin typeface="Segoe UI" panose="020B0502040204020203" pitchFamily="34" charset="0"/>
              </a:rPr>
              <a:t>2.2 </a:t>
            </a:r>
            <a:r>
              <a:rPr lang="uk-UA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Змінні, поля і властивості</a:t>
            </a:r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595420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2000" b="1" dirty="0">
                <a:solidFill>
                  <a:schemeClr val="bg1"/>
                </a:solidFill>
              </a:rPr>
              <a:t>• </a:t>
            </a:r>
            <a:r>
              <a:rPr lang="uk-UA" sz="2000" b="1" dirty="0" smtClean="0">
                <a:solidFill>
                  <a:schemeClr val="bg1"/>
                </a:solidFill>
              </a:rPr>
              <a:t>При іменуванні змінних уникайте використання скорочених варіантів подібних на I і t, використовуйте </a:t>
            </a:r>
            <a:r>
              <a:rPr lang="uk-UA" sz="2000" b="1" dirty="0" err="1" smtClean="0">
                <a:solidFill>
                  <a:schemeClr val="bg1"/>
                </a:solidFill>
              </a:rPr>
              <a:t>index</a:t>
            </a:r>
            <a:r>
              <a:rPr lang="uk-UA" sz="2000" b="1" dirty="0" smtClean="0">
                <a:solidFill>
                  <a:schemeClr val="bg1"/>
                </a:solidFill>
              </a:rPr>
              <a:t> і </a:t>
            </a:r>
            <a:r>
              <a:rPr lang="uk-UA" sz="2000" b="1" dirty="0" err="1" smtClean="0">
                <a:solidFill>
                  <a:schemeClr val="bg1"/>
                </a:solidFill>
              </a:rPr>
              <a:t>temp</a:t>
            </a:r>
            <a:r>
              <a:rPr lang="uk-UA" sz="2000" b="1" dirty="0" smtClean="0">
                <a:solidFill>
                  <a:schemeClr val="bg1"/>
                </a:solidFill>
              </a:rPr>
              <a:t>. Не використовуйте </a:t>
            </a:r>
            <a:r>
              <a:rPr lang="uk-UA" sz="2000" b="1" dirty="0" err="1" smtClean="0">
                <a:solidFill>
                  <a:schemeClr val="bg1"/>
                </a:solidFill>
              </a:rPr>
              <a:t>венгерську</a:t>
            </a:r>
            <a:r>
              <a:rPr lang="uk-UA" sz="2000" b="1" dirty="0" smtClean="0">
                <a:solidFill>
                  <a:schemeClr val="bg1"/>
                </a:solidFill>
              </a:rPr>
              <a:t> нотацію або використовуйте її тільки для закритих членів. Не скорочуйте слова, </a:t>
            </a:r>
            <a:r>
              <a:rPr lang="uk-UA" sz="2000" b="1" dirty="0" smtClean="0">
                <a:solidFill>
                  <a:schemeClr val="bg1"/>
                </a:solidFill>
              </a:rPr>
              <a:t>використовуйте </a:t>
            </a:r>
            <a:r>
              <a:rPr lang="en-US" sz="2000" b="1" dirty="0" smtClean="0">
                <a:solidFill>
                  <a:schemeClr val="bg1"/>
                </a:solidFill>
              </a:rPr>
              <a:t>number</a:t>
            </a:r>
            <a:r>
              <a:rPr lang="uk-UA" sz="2000" b="1" dirty="0" smtClean="0">
                <a:solidFill>
                  <a:schemeClr val="bg1"/>
                </a:solidFill>
              </a:rPr>
              <a:t>, а не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num</a:t>
            </a:r>
            <a:r>
              <a:rPr lang="uk-UA" sz="2000" b="1" dirty="0" smtClean="0">
                <a:solidFill>
                  <a:schemeClr val="bg1"/>
                </a:solidFill>
              </a:rPr>
              <a:t>.</a:t>
            </a:r>
            <a:endParaRPr lang="uk-UA" sz="2000" b="1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uk-UA" sz="2000" b="1" dirty="0" smtClean="0">
                <a:solidFill>
                  <a:schemeClr val="bg1"/>
                </a:solidFill>
              </a:rPr>
              <a:t>• Рекомендується для імен елементів керування вказувати префікс, який описує тип елементу. Наприклад: </a:t>
            </a:r>
            <a:r>
              <a:rPr lang="uk-UA" sz="2000" b="1" dirty="0" err="1" smtClean="0">
                <a:solidFill>
                  <a:schemeClr val="bg1"/>
                </a:solidFill>
              </a:rPr>
              <a:t>txtSample</a:t>
            </a:r>
            <a:r>
              <a:rPr lang="uk-UA" sz="2000" b="1" dirty="0" smtClean="0">
                <a:solidFill>
                  <a:schemeClr val="bg1"/>
                </a:solidFill>
              </a:rPr>
              <a:t>, </a:t>
            </a:r>
            <a:r>
              <a:rPr lang="uk-UA" sz="2000" b="1" dirty="0" err="1" smtClean="0">
                <a:solidFill>
                  <a:schemeClr val="bg1"/>
                </a:solidFill>
              </a:rPr>
              <a:t>lblSample</a:t>
            </a:r>
            <a:r>
              <a:rPr lang="uk-UA" sz="2000" b="1" dirty="0" smtClean="0">
                <a:solidFill>
                  <a:schemeClr val="bg1"/>
                </a:solidFill>
              </a:rPr>
              <a:t>, </a:t>
            </a:r>
            <a:r>
              <a:rPr lang="uk-UA" sz="2000" b="1" dirty="0" err="1" smtClean="0">
                <a:solidFill>
                  <a:schemeClr val="bg1"/>
                </a:solidFill>
              </a:rPr>
              <a:t>cmdSample</a:t>
            </a:r>
            <a:r>
              <a:rPr lang="uk-UA" sz="2000" b="1" dirty="0" smtClean="0">
                <a:solidFill>
                  <a:schemeClr val="bg1"/>
                </a:solidFill>
              </a:rPr>
              <a:t> або </a:t>
            </a:r>
            <a:r>
              <a:rPr lang="uk-UA" sz="2000" b="1" dirty="0" err="1" smtClean="0">
                <a:solidFill>
                  <a:schemeClr val="bg1"/>
                </a:solidFill>
              </a:rPr>
              <a:t>btnSample</a:t>
            </a:r>
            <a:r>
              <a:rPr lang="uk-UA" sz="2000" b="1" dirty="0" smtClean="0">
                <a:solidFill>
                  <a:schemeClr val="bg1"/>
                </a:solidFill>
              </a:rPr>
              <a:t>. Ця ж рекомендація розповсюджується на локальні змінні складних типів: </a:t>
            </a:r>
            <a:r>
              <a:rPr lang="uk-UA" sz="2000" b="1" dirty="0" err="1" smtClean="0">
                <a:solidFill>
                  <a:schemeClr val="bg1"/>
                </a:solidFill>
              </a:rPr>
              <a:t>ThisIsLongTypeName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err="1" smtClean="0">
                <a:solidFill>
                  <a:schemeClr val="bg1"/>
                </a:solidFill>
              </a:rPr>
              <a:t>tltnSample</a:t>
            </a:r>
            <a:r>
              <a:rPr lang="uk-UA" sz="2000" b="1" dirty="0" smtClean="0">
                <a:solidFill>
                  <a:schemeClr val="bg1"/>
                </a:solidFill>
              </a:rPr>
              <a:t> = </a:t>
            </a:r>
            <a:r>
              <a:rPr lang="uk-UA" sz="2000" b="1" dirty="0" err="1" smtClean="0">
                <a:solidFill>
                  <a:schemeClr val="bg1"/>
                </a:solidFill>
              </a:rPr>
              <a:t>new</a:t>
            </a:r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uk-UA" sz="2000" b="1" dirty="0" err="1" smtClean="0">
                <a:solidFill>
                  <a:schemeClr val="bg1"/>
                </a:solidFill>
              </a:rPr>
              <a:t>ThisIsLongTypeName</a:t>
            </a:r>
            <a:r>
              <a:rPr lang="uk-UA" sz="2000" b="1" dirty="0" smtClean="0">
                <a:solidFill>
                  <a:schemeClr val="bg1"/>
                </a:solidFill>
              </a:rPr>
              <a:t>();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uk-UA" sz="2000" b="1" dirty="0" smtClean="0">
                <a:solidFill>
                  <a:schemeClr val="bg1"/>
                </a:solidFill>
              </a:rPr>
              <a:t>• не використовуйте публічні або захищені поля, замість цього використовуйте властивості;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uk-UA" sz="2000" b="1" dirty="0" smtClean="0">
                <a:solidFill>
                  <a:schemeClr val="bg1"/>
                </a:solidFill>
              </a:rPr>
              <a:t>• використовуйте автоматичні властивості;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uk-UA" sz="2000" b="1" dirty="0" smtClean="0">
                <a:solidFill>
                  <a:schemeClr val="bg1"/>
                </a:solidFill>
              </a:rPr>
              <a:t>• завжди вказуйте модифікатор доступу </a:t>
            </a:r>
            <a:r>
              <a:rPr lang="uk-UA" sz="2000" b="1" dirty="0" err="1" smtClean="0">
                <a:solidFill>
                  <a:schemeClr val="bg1"/>
                </a:solidFill>
              </a:rPr>
              <a:t>private</a:t>
            </a:r>
            <a:r>
              <a:rPr lang="uk-UA" sz="2000" b="1" dirty="0" smtClean="0">
                <a:solidFill>
                  <a:schemeClr val="bg1"/>
                </a:solidFill>
              </a:rPr>
              <a:t>, навіть якщо дозволено його пропускати;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uk-UA" sz="2000" b="1" dirty="0" smtClean="0">
                <a:solidFill>
                  <a:schemeClr val="bg1"/>
                </a:solidFill>
              </a:rPr>
              <a:t>• завжди </a:t>
            </a:r>
            <a:r>
              <a:rPr lang="uk-UA" sz="2000" b="1" dirty="0" err="1" smtClean="0">
                <a:solidFill>
                  <a:schemeClr val="bg1"/>
                </a:solidFill>
              </a:rPr>
              <a:t>ініціалізуйте</a:t>
            </a:r>
            <a:r>
              <a:rPr lang="uk-UA" sz="2000" b="1" dirty="0" smtClean="0">
                <a:solidFill>
                  <a:schemeClr val="bg1"/>
                </a:solidFill>
              </a:rPr>
              <a:t> змінні, навіть коли існує автоматична ініціалізація</a:t>
            </a:r>
            <a:r>
              <a:rPr lang="ru-RU" sz="2000" b="1" dirty="0" smtClean="0">
                <a:solidFill>
                  <a:schemeClr val="bg1"/>
                </a:solidFill>
              </a:rPr>
              <a:t>.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453586"/>
            <a:ext cx="10772775" cy="756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rgbClr val="FFFF00"/>
                </a:solidFill>
                <a:latin typeface="Segoe UI" panose="020B0502040204020203" pitchFamily="34" charset="0"/>
              </a:rPr>
              <a:t>2.3 </a:t>
            </a:r>
            <a:r>
              <a:rPr lang="uk-UA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Додаткові рекомендації</a:t>
            </a:r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595420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sz="2200" b="1" dirty="0">
                <a:solidFill>
                  <a:schemeClr val="bg1"/>
                </a:solidFill>
              </a:rPr>
              <a:t>• </a:t>
            </a:r>
            <a:r>
              <a:rPr lang="ru-RU" sz="2200" b="1" dirty="0" smtClean="0">
                <a:solidFill>
                  <a:schemeClr val="bg1"/>
                </a:solidFill>
              </a:rPr>
              <a:t> </a:t>
            </a:r>
            <a:r>
              <a:rPr lang="uk-UA" sz="2200" b="1" dirty="0" smtClean="0">
                <a:solidFill>
                  <a:schemeClr val="bg1"/>
                </a:solidFill>
              </a:rPr>
              <a:t>використовуйте порожній рядок між логічними секціями у вихідному файлі, класі, методі;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uk-UA" sz="2200" b="1" dirty="0" smtClean="0">
                <a:solidFill>
                  <a:schemeClr val="bg1"/>
                </a:solidFill>
              </a:rPr>
              <a:t>• використовуйте проміжну змінну для передачі </a:t>
            </a:r>
            <a:r>
              <a:rPr lang="uk-UA" sz="2200" b="1" dirty="0" err="1" smtClean="0">
                <a:solidFill>
                  <a:schemeClr val="bg1"/>
                </a:solidFill>
              </a:rPr>
              <a:t>bool</a:t>
            </a:r>
            <a:r>
              <a:rPr lang="uk-UA" sz="2200" b="1" dirty="0" smtClean="0">
                <a:solidFill>
                  <a:schemeClr val="bg1"/>
                </a:solidFill>
              </a:rPr>
              <a:t>-значення результату функції в умовний вираз </a:t>
            </a:r>
            <a:r>
              <a:rPr lang="uk-UA" sz="2200" b="1" dirty="0" err="1" smtClean="0">
                <a:solidFill>
                  <a:schemeClr val="bg1"/>
                </a:solidFill>
              </a:rPr>
              <a:t>if</a:t>
            </a:r>
            <a:r>
              <a:rPr lang="uk-UA" sz="2200" b="1" dirty="0" smtClean="0">
                <a:solidFill>
                  <a:schemeClr val="bg1"/>
                </a:solidFill>
              </a:rPr>
              <a:t>;</a:t>
            </a:r>
            <a:endParaRPr lang="uk-UA" sz="2200" b="1" dirty="0" smtClean="0">
              <a:solidFill>
                <a:schemeClr val="bg1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57376" y="3448461"/>
            <a:ext cx="4391142" cy="282650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bool </a:t>
            </a:r>
            <a:r>
              <a:rPr lang="en-US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boolVariable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</a:t>
            </a:r>
            <a:r>
              <a:rPr lang="en-US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GetBoolValue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();</a:t>
            </a: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if (</a:t>
            </a:r>
            <a:r>
              <a:rPr lang="en-US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boolVariable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376" y="453586"/>
            <a:ext cx="10772775" cy="7562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rgbClr val="FFFF00"/>
                </a:solidFill>
                <a:latin typeface="Segoe UI" panose="020B0502040204020203" pitchFamily="34" charset="0"/>
              </a:rPr>
              <a:t>2.4 </a:t>
            </a:r>
            <a:r>
              <a:rPr lang="uk-UA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Об`єм</a:t>
            </a:r>
            <a:r>
              <a:rPr lang="ru-RU" sz="3200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 коду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7376" y="1595420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b="1" dirty="0">
                <a:solidFill>
                  <a:schemeClr val="bg1"/>
                </a:solidFill>
              </a:rPr>
              <a:t>• </a:t>
            </a:r>
            <a:r>
              <a:rPr lang="uk-UA" b="1" dirty="0" smtClean="0">
                <a:solidFill>
                  <a:schemeClr val="bg1"/>
                </a:solidFill>
              </a:rPr>
              <a:t>уникайте файлів із більш ніж 500 рядків коду;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uk-UA" b="1" dirty="0" smtClean="0">
                <a:solidFill>
                  <a:schemeClr val="bg1"/>
                </a:solidFill>
              </a:rPr>
              <a:t>• уникайте методів із більш ніж 200 рядків коду;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uk-UA" b="1" dirty="0" smtClean="0">
                <a:solidFill>
                  <a:schemeClr val="bg1"/>
                </a:solidFill>
              </a:rPr>
              <a:t>• уникайте методів із більш ніж 5 аргументами, використовуйте структури для передачі більшого числа параметрів;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uk-UA" b="1" dirty="0" smtClean="0">
                <a:solidFill>
                  <a:schemeClr val="bg1"/>
                </a:solidFill>
              </a:rPr>
              <a:t>• один рядок коду не повинний мати довжину більше 120 символів.</a:t>
            </a:r>
            <a:endParaRPr lang="uk-UA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Оператор</a:t>
            </a:r>
            <a:r>
              <a:rPr lang="ru-RU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New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" y="1255776"/>
            <a:ext cx="10753725" cy="476707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2800" b="1" dirty="0" smtClean="0">
                <a:solidFill>
                  <a:schemeClr val="bg1"/>
                </a:solidFill>
              </a:rPr>
              <a:t>Рекомендується використовувати скорочену форму створення екземпляра для об`єкта із неявним визначенням типу, як показано у наступному оголошені.</a:t>
            </a:r>
            <a:endParaRPr lang="ru-RU" sz="2800" dirty="0" smtClean="0"/>
          </a:p>
          <a:p>
            <a:pPr>
              <a:lnSpc>
                <a:spcPct val="110000"/>
              </a:lnSpc>
            </a:pP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instance1 = new </a:t>
            </a: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ExampleClass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();</a:t>
            </a:r>
            <a:endParaRPr lang="ru-RU" sz="2800" dirty="0" smtClean="0"/>
          </a:p>
          <a:p>
            <a:pPr algn="just">
              <a:lnSpc>
                <a:spcPct val="11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Попередній рядок відповідає наступному оголошенню.</a:t>
            </a:r>
          </a:p>
          <a:p>
            <a:pPr algn="just">
              <a:lnSpc>
                <a:spcPct val="110000"/>
              </a:lnSpc>
            </a:pP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ExampleClass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instance2 = new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ExampleClass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();</a:t>
            </a:r>
            <a:endParaRPr lang="ru-RU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Оператор</a:t>
            </a:r>
            <a:r>
              <a:rPr lang="ru-RU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New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" y="1255775"/>
            <a:ext cx="10753725" cy="504670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b="1" dirty="0" smtClean="0">
                <a:solidFill>
                  <a:schemeClr val="bg1"/>
                </a:solidFill>
              </a:rPr>
              <a:t>Рекомендується використовувати </a:t>
            </a:r>
            <a:r>
              <a:rPr lang="uk-UA" b="1" dirty="0" err="1" smtClean="0">
                <a:solidFill>
                  <a:schemeClr val="bg1"/>
                </a:solidFill>
              </a:rPr>
              <a:t>ініціалізатори</a:t>
            </a:r>
            <a:r>
              <a:rPr lang="uk-UA" b="1" dirty="0" smtClean="0">
                <a:solidFill>
                  <a:schemeClr val="bg1"/>
                </a:solidFill>
              </a:rPr>
              <a:t> об`єктів для спрощення створення об`єктів.</a:t>
            </a:r>
          </a:p>
          <a:p>
            <a:pPr algn="just">
              <a:lnSpc>
                <a:spcPct val="110000"/>
              </a:lnSpc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// 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Object initializer.</a:t>
            </a: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instance3 = new 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ExampleClass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{ Name = "Desktop", ID = 37414, 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Location = "Redmond", Age = 2.3 };</a:t>
            </a:r>
          </a:p>
          <a:p>
            <a:pPr algn="just">
              <a:lnSpc>
                <a:spcPct val="110000"/>
              </a:lnSpc>
            </a:pP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// Default constructor and assignment statements.</a:t>
            </a: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instance4 = new </a:t>
            </a:r>
            <a:r>
              <a:rPr lang="en-U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ExampleClass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();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instance4.Name = "Desktop";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instance4.ID = 37414;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instance4.Location = "Redmond";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instance4.Age = 2.3;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279" y="32696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C# - Object Initializer Syntax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770" y="1935284"/>
            <a:ext cx="10753725" cy="4784298"/>
          </a:xfrm>
        </p:spPr>
        <p:txBody>
          <a:bodyPr numCol="2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public class Student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public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{ get; set; }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public string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{ get; set; }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public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Age { get; set; }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public string Address { get; set; }</a:t>
            </a:r>
          </a:p>
          <a:p>
            <a:pPr algn="just">
              <a:lnSpc>
                <a:spcPct val="110000"/>
              </a:lnSpc>
            </a:pPr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}</a:t>
            </a:r>
          </a:p>
          <a:p>
            <a:pPr algn="just">
              <a:lnSpc>
                <a:spcPct val="110000"/>
              </a:lnSpc>
            </a:pP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1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1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class Program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{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static void Main(string[]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args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{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Student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new Student() {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1, 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</a:t>
            </a:r>
            <a:r>
              <a:rPr lang="en-US" sz="1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"Bill", 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Age = 20, 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Address = "New York"   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};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}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770" y="951107"/>
            <a:ext cx="11490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C # 3.0 (.NET 3.5) </a:t>
            </a:r>
            <a:r>
              <a:rPr lang="uk-UA" b="1" dirty="0" smtClean="0">
                <a:solidFill>
                  <a:schemeClr val="bg1"/>
                </a:solidFill>
              </a:rPr>
              <a:t> представивши синтаксис </a:t>
            </a:r>
            <a:r>
              <a:rPr lang="uk-UA" b="1" dirty="0" err="1" smtClean="0">
                <a:solidFill>
                  <a:schemeClr val="bg1"/>
                </a:solidFill>
              </a:rPr>
              <a:t>Object</a:t>
            </a:r>
            <a:r>
              <a:rPr lang="uk-UA" b="1" dirty="0" smtClean="0">
                <a:solidFill>
                  <a:schemeClr val="bg1"/>
                </a:solidFill>
              </a:rPr>
              <a:t> </a:t>
            </a:r>
            <a:r>
              <a:rPr lang="uk-UA" b="1" dirty="0" err="1">
                <a:solidFill>
                  <a:schemeClr val="bg1"/>
                </a:solidFill>
              </a:rPr>
              <a:t>Initializer</a:t>
            </a:r>
            <a:r>
              <a:rPr lang="uk-UA" b="1" dirty="0">
                <a:solidFill>
                  <a:schemeClr val="bg1"/>
                </a:solidFill>
              </a:rPr>
              <a:t> </a:t>
            </a:r>
            <a:r>
              <a:rPr lang="uk-UA" b="1" dirty="0" err="1">
                <a:solidFill>
                  <a:schemeClr val="bg1"/>
                </a:solidFill>
              </a:rPr>
              <a:t>Syntax</a:t>
            </a:r>
            <a:r>
              <a:rPr lang="uk-UA" b="1" dirty="0">
                <a:solidFill>
                  <a:schemeClr val="bg1"/>
                </a:solidFill>
              </a:rPr>
              <a:t> </a:t>
            </a:r>
            <a:r>
              <a:rPr lang="uk-UA" b="1" dirty="0" smtClean="0">
                <a:solidFill>
                  <a:schemeClr val="bg1"/>
                </a:solidFill>
              </a:rPr>
              <a:t>– новий спосіб ініціалізації об`єкту класу або колекції. </a:t>
            </a:r>
            <a:r>
              <a:rPr lang="uk-UA" b="1" dirty="0" err="1" smtClean="0">
                <a:solidFill>
                  <a:schemeClr val="bg1"/>
                </a:solidFill>
              </a:rPr>
              <a:t>Ініціалізатори</a:t>
            </a:r>
            <a:r>
              <a:rPr lang="uk-UA" b="1" dirty="0" smtClean="0">
                <a:solidFill>
                  <a:schemeClr val="bg1"/>
                </a:solidFill>
              </a:rPr>
              <a:t> об`єктів дозволяють призначити значення полям або властивостям під час створення об`єкта без виклику конструктора.</a:t>
            </a:r>
            <a:endParaRPr lang="uk-U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О</a:t>
            </a:r>
            <a:r>
              <a:rPr lang="en-US" b="1" dirty="0" err="1" smtClean="0">
                <a:solidFill>
                  <a:srgbClr val="FFFF00"/>
                </a:solidFill>
                <a:latin typeface="Segoe UI" panose="020B0502040204020203" pitchFamily="34" charset="0"/>
              </a:rPr>
              <a:t>bject</a:t>
            </a:r>
            <a:r>
              <a:rPr lang="en-US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initializer syntax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" y="1255775"/>
            <a:ext cx="11167760" cy="5046701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У наведеному вище прикладі клас </a:t>
            </a:r>
            <a:r>
              <a:rPr 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</a:t>
            </a:r>
            <a:r>
              <a:rPr lang="uk-UA" sz="1800" b="1" dirty="0" smtClean="0">
                <a:solidFill>
                  <a:schemeClr val="bg1"/>
                </a:solidFill>
              </a:rPr>
              <a:t> визначається без будь-яких конструкторів. Методом </a:t>
            </a:r>
            <a:r>
              <a:rPr lang="en-US" sz="1800" b="1" dirty="0" smtClean="0">
                <a:solidFill>
                  <a:srgbClr val="FFFF00"/>
                </a:solidFill>
              </a:rPr>
              <a:t>Main()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uk-UA" sz="1800" b="1" dirty="0" smtClean="0">
                <a:solidFill>
                  <a:schemeClr val="bg1"/>
                </a:solidFill>
              </a:rPr>
              <a:t>ми створили об`єкт </a:t>
            </a:r>
            <a:r>
              <a:rPr lang="en-US" sz="1800" b="1" dirty="0" smtClean="0">
                <a:solidFill>
                  <a:srgbClr val="FFFF00"/>
                </a:solidFill>
              </a:rPr>
              <a:t>Student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uk-UA" sz="1800" b="1" dirty="0">
                <a:solidFill>
                  <a:schemeClr val="bg1"/>
                </a:solidFill>
              </a:rPr>
              <a:t>і присвоїли значенням всім чи деяким властивостям у фігурній дужці одночасно. Це називається </a:t>
            </a:r>
            <a:r>
              <a:rPr lang="en-US" sz="1800" b="1" dirty="0">
                <a:solidFill>
                  <a:schemeClr val="bg1"/>
                </a:solidFill>
              </a:rPr>
              <a:t>object initializer </a:t>
            </a:r>
            <a:r>
              <a:rPr lang="en-US" sz="1800" b="1" dirty="0" smtClean="0">
                <a:solidFill>
                  <a:schemeClr val="bg1"/>
                </a:solidFill>
              </a:rPr>
              <a:t>syntax</a:t>
            </a:r>
            <a:r>
              <a:rPr lang="uk-UA" sz="1800" b="1" dirty="0" smtClean="0">
                <a:solidFill>
                  <a:schemeClr val="bg1"/>
                </a:solidFill>
              </a:rPr>
              <a:t> (синтаксис </a:t>
            </a:r>
            <a:r>
              <a:rPr lang="uk-UA" sz="1800" b="1" dirty="0" err="1">
                <a:solidFill>
                  <a:schemeClr val="bg1"/>
                </a:solidFill>
              </a:rPr>
              <a:t>ініціалізатора</a:t>
            </a:r>
            <a:r>
              <a:rPr lang="uk-UA" sz="1800" b="1" dirty="0">
                <a:solidFill>
                  <a:schemeClr val="bg1"/>
                </a:solidFill>
              </a:rPr>
              <a:t> </a:t>
            </a:r>
            <a:r>
              <a:rPr lang="uk-UA" sz="1800" b="1" dirty="0" smtClean="0">
                <a:solidFill>
                  <a:schemeClr val="bg1"/>
                </a:solidFill>
              </a:rPr>
              <a:t>об'єктів).</a:t>
            </a:r>
            <a:endParaRPr lang="uk-UA" sz="1800" b="1" dirty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Компілятор </a:t>
            </a:r>
            <a:r>
              <a:rPr lang="uk-UA" sz="1800" b="1" dirty="0">
                <a:solidFill>
                  <a:schemeClr val="bg1"/>
                </a:solidFill>
              </a:rPr>
              <a:t>компілює зазначений </a:t>
            </a:r>
            <a:r>
              <a:rPr lang="uk-UA" sz="1800" b="1" dirty="0" err="1">
                <a:solidFill>
                  <a:schemeClr val="bg1"/>
                </a:solidFill>
              </a:rPr>
              <a:t>ініціалізатор</a:t>
            </a:r>
            <a:r>
              <a:rPr lang="uk-UA" sz="1800" b="1" dirty="0">
                <a:solidFill>
                  <a:schemeClr val="bg1"/>
                </a:solidFill>
              </a:rPr>
              <a:t> у щось подібне до наступного</a:t>
            </a:r>
            <a:r>
              <a:rPr lang="uk-UA" sz="1800" b="1" dirty="0" smtClean="0">
                <a:solidFill>
                  <a:schemeClr val="bg1"/>
                </a:solidFill>
              </a:rPr>
              <a:t>.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 __student = new Student();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__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student.StudentID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1;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__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student.StudentName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"Bill";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__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student.Age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20;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__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student.StandardID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10;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__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student.Address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"Test";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__student;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Collection Initializer Syntax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" y="1255776"/>
            <a:ext cx="11167760" cy="54785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Колекція може бути </a:t>
            </a:r>
            <a:r>
              <a:rPr lang="uk-UA" sz="1800" b="1" dirty="0" err="1" smtClean="0">
                <a:solidFill>
                  <a:schemeClr val="bg1"/>
                </a:solidFill>
              </a:rPr>
              <a:t>ініціалізована</a:t>
            </a:r>
            <a:r>
              <a:rPr lang="uk-UA" sz="1800" b="1" dirty="0" smtClean="0">
                <a:solidFill>
                  <a:schemeClr val="bg1"/>
                </a:solidFill>
              </a:rPr>
              <a:t> так само, як об'єкти класу, використовуючи синтаксис </a:t>
            </a:r>
            <a:r>
              <a:rPr lang="uk-UA" sz="1800" b="1" dirty="0" err="1" smtClean="0">
                <a:solidFill>
                  <a:schemeClr val="bg1"/>
                </a:solidFill>
              </a:rPr>
              <a:t>ініціалізатора</a:t>
            </a:r>
            <a:r>
              <a:rPr lang="uk-UA" sz="1800" b="1" dirty="0" smtClean="0">
                <a:solidFill>
                  <a:schemeClr val="bg1"/>
                </a:solidFill>
              </a:rPr>
              <a:t> колекції.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93616" y="1658447"/>
            <a:ext cx="11635530" cy="478429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student1 =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1,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"John" };</a:t>
            </a:r>
          </a:p>
          <a:p>
            <a:pPr algn="just">
              <a:lnSpc>
                <a:spcPct val="110000"/>
              </a:lnSpc>
            </a:pP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student2 =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2,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"Steve" };</a:t>
            </a:r>
          </a:p>
          <a:p>
            <a:pPr algn="just">
              <a:lnSpc>
                <a:spcPct val="110000"/>
              </a:lnSpc>
            </a:pP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student3 =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3,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"Bill" } ;</a:t>
            </a:r>
          </a:p>
          <a:p>
            <a:pPr algn="just">
              <a:lnSpc>
                <a:spcPct val="110000"/>
              </a:lnSpc>
            </a:pP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student4 =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3,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"Bill" };</a:t>
            </a:r>
          </a:p>
          <a:p>
            <a:pPr algn="just">
              <a:lnSpc>
                <a:spcPct val="110000"/>
              </a:lnSpc>
            </a:pP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student5 =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5,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"Ron" };</a:t>
            </a:r>
          </a:p>
          <a:p>
            <a:pPr algn="just">
              <a:lnSpc>
                <a:spcPct val="110000"/>
              </a:lnSpc>
            </a:pPr>
            <a:endParaRPr lang="uk-UA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endParaRPr lang="uk-UA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uk-UA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</a:t>
            </a:r>
            <a:r>
              <a:rPr lang="en-US" sz="1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IList</a:t>
            </a:r>
            <a:r>
              <a:rPr 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&lt;Student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&gt;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studentList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new List&lt;Student&gt;() {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              student1,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              student2,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              student3,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              student4,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              student5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23989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Collection Initializer Syntax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" y="1255776"/>
            <a:ext cx="11167760" cy="54785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Ви можете одночасно </a:t>
            </a:r>
            <a:r>
              <a:rPr lang="uk-UA" sz="1800" b="1" dirty="0" err="1" smtClean="0">
                <a:solidFill>
                  <a:schemeClr val="bg1"/>
                </a:solidFill>
              </a:rPr>
              <a:t>ініціалізувати</a:t>
            </a:r>
            <a:r>
              <a:rPr lang="uk-UA" sz="1800" b="1" dirty="0" smtClean="0">
                <a:solidFill>
                  <a:schemeClr val="bg1"/>
                </a:solidFill>
              </a:rPr>
              <a:t> колекції та об’єкти</a:t>
            </a:r>
            <a:r>
              <a:rPr lang="ru-RU" sz="1800" b="1" dirty="0" smtClean="0">
                <a:solidFill>
                  <a:schemeClr val="bg1"/>
                </a:solidFill>
              </a:rPr>
              <a:t>.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1331" y="1803634"/>
            <a:ext cx="11635530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IList</a:t>
            </a:r>
            <a:r>
              <a:rPr 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&lt;Student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&gt;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studentList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new List&lt;Student&gt;() {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1,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"John"} ,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2,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"Steve"} ,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3,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"Bill"} ,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3,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"Bill"} ,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4,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"Ram" } ,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5,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"Ron" }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};</a:t>
            </a: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  <a:latin typeface="Segoe UI" panose="020B0502040204020203" pitchFamily="34" charset="0"/>
              </a:rPr>
              <a:t>Collection Initializer Syntax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" y="1255776"/>
            <a:ext cx="11167760" cy="54785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sz="1800" b="1" dirty="0" smtClean="0">
                <a:solidFill>
                  <a:schemeClr val="bg1"/>
                </a:solidFill>
              </a:rPr>
              <a:t>Ви також можете вказати </a:t>
            </a:r>
            <a:r>
              <a:rPr lang="uk-UA" sz="1800" b="1" dirty="0" err="1" smtClean="0">
                <a:solidFill>
                  <a:schemeClr val="bg1"/>
                </a:solidFill>
              </a:rPr>
              <a:t>null</a:t>
            </a:r>
            <a:r>
              <a:rPr lang="uk-UA" sz="1800" b="1" dirty="0" smtClean="0">
                <a:solidFill>
                  <a:schemeClr val="bg1"/>
                </a:solidFill>
              </a:rPr>
              <a:t> як елемент</a:t>
            </a:r>
            <a:r>
              <a:rPr lang="ru-RU" sz="1800" b="1" dirty="0" smtClean="0">
                <a:solidFill>
                  <a:schemeClr val="bg1"/>
                </a:solidFill>
              </a:rPr>
              <a:t>: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1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IList</a:t>
            </a:r>
            <a:r>
              <a:rPr lang="en-US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&lt;Student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&gt;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studentList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new List&lt;Student&gt;() {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new Student() {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StudentID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1,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StudentName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= "John"} ,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null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};</a:t>
            </a: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56243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  <a:latin typeface="Segoe UI" panose="020B0502040204020203" pitchFamily="34" charset="0"/>
              </a:rPr>
              <a:t>Переваги </a:t>
            </a:r>
            <a:r>
              <a:rPr lang="uk-UA" b="1" dirty="0" err="1">
                <a:solidFill>
                  <a:srgbClr val="FFFF00"/>
                </a:solidFill>
                <a:latin typeface="Segoe UI" panose="020B0502040204020203" pitchFamily="34" charset="0"/>
              </a:rPr>
              <a:t>ініціалізаторів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2004" y="1803634"/>
            <a:ext cx="11684857" cy="478429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1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60552" y="1433342"/>
            <a:ext cx="11167760" cy="547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b="1" dirty="0" smtClean="0">
                <a:solidFill>
                  <a:schemeClr val="bg1"/>
                </a:solidFill>
              </a:rPr>
              <a:t>Синтаксис </a:t>
            </a:r>
            <a:r>
              <a:rPr lang="uk-UA" b="1" dirty="0" err="1" smtClean="0">
                <a:solidFill>
                  <a:schemeClr val="bg1"/>
                </a:solidFill>
              </a:rPr>
              <a:t>ініціалізатора</a:t>
            </a:r>
            <a:r>
              <a:rPr lang="uk-UA" b="1" dirty="0" smtClean="0">
                <a:solidFill>
                  <a:schemeClr val="bg1"/>
                </a:solidFill>
              </a:rPr>
              <a:t> робить код більш читабельним, легко додавати елементи до колекції.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uk-UA" b="1" dirty="0" smtClean="0">
                <a:solidFill>
                  <a:schemeClr val="bg1"/>
                </a:solidFill>
              </a:rPr>
              <a:t>Корисно в </a:t>
            </a:r>
            <a:r>
              <a:rPr lang="uk-UA" b="1" dirty="0" err="1" smtClean="0">
                <a:solidFill>
                  <a:schemeClr val="bg1"/>
                </a:solidFill>
              </a:rPr>
              <a:t>багатопотоковост</a:t>
            </a:r>
            <a:r>
              <a:rPr lang="ru-RU" b="1" dirty="0" smtClean="0">
                <a:solidFill>
                  <a:schemeClr val="bg1"/>
                </a:solidFill>
              </a:rPr>
              <a:t>і.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755</TotalTime>
  <Words>1322</Words>
  <Application>Microsoft Office PowerPoint</Application>
  <PresentationFormat>Широкоэкранный</PresentationFormat>
  <Paragraphs>226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 Light</vt:lpstr>
      <vt:lpstr>Segoe UI</vt:lpstr>
      <vt:lpstr>Wingdings</vt:lpstr>
      <vt:lpstr>Метрополия</vt:lpstr>
      <vt:lpstr>Стандарти оформлення коду C#</vt:lpstr>
      <vt:lpstr>Оператор New</vt:lpstr>
      <vt:lpstr>Оператор New</vt:lpstr>
      <vt:lpstr>C# - Object Initializer Syntax</vt:lpstr>
      <vt:lpstr>Оbject initializer syntax</vt:lpstr>
      <vt:lpstr>Collection Initializer Syntax</vt:lpstr>
      <vt:lpstr>Collection Initializer Syntax</vt:lpstr>
      <vt:lpstr>Collection Initializer Syntax</vt:lpstr>
      <vt:lpstr>Переваги ініціалізаторів</vt:lpstr>
      <vt:lpstr>1. Вимоги 1.1 Pascal casing</vt:lpstr>
      <vt:lpstr>1.1 Pascal casing</vt:lpstr>
      <vt:lpstr>1.2 Camel casing</vt:lpstr>
      <vt:lpstr>1.3 Суфікси і префікси</vt:lpstr>
      <vt:lpstr>1.3 Суфікси і префікси</vt:lpstr>
      <vt:lpstr>1.4 Абревіатури</vt:lpstr>
      <vt:lpstr>2. Рекомендації 2.1 Іменування методів</vt:lpstr>
      <vt:lpstr>2.2 Змінні, поля і властивості</vt:lpstr>
      <vt:lpstr>2.3 Додаткові рекомендації</vt:lpstr>
      <vt:lpstr>2.4 Об`єм 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оформления кода C#</dc:title>
  <dc:creator>Пользователь Windows</dc:creator>
  <cp:lastModifiedBy>Roman</cp:lastModifiedBy>
  <cp:revision>45</cp:revision>
  <dcterms:created xsi:type="dcterms:W3CDTF">2019-10-28T09:09:16Z</dcterms:created>
  <dcterms:modified xsi:type="dcterms:W3CDTF">2021-05-24T13:11:30Z</dcterms:modified>
</cp:coreProperties>
</file>