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6858000" type="screen4x3"/>
  <p:notesSz cx="9144000" cy="6858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38" autoAdjust="0"/>
    <p:restoredTop sz="94660"/>
  </p:normalViewPr>
  <p:slideViewPr>
    <p:cSldViewPr>
      <p:cViewPr varScale="1">
        <p:scale>
          <a:sx n="66" d="100"/>
          <a:sy n="66" d="100"/>
        </p:scale>
        <p:origin x="1578"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6/17/2021</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1">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6/17/2021</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1">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6/17/2021</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1">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6/17/2021</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6/17/2021</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228469" y="234441"/>
            <a:ext cx="4687061" cy="648335"/>
          </a:xfrm>
          <a:prstGeom prst="rect">
            <a:avLst/>
          </a:prstGeom>
        </p:spPr>
        <p:txBody>
          <a:bodyPr wrap="square" lIns="0" tIns="0" rIns="0" bIns="0">
            <a:spAutoFit/>
          </a:bodyPr>
          <a:lstStyle>
            <a:lvl1pPr>
              <a:defRPr sz="4000" b="0" i="1">
                <a:solidFill>
                  <a:schemeClr val="tx1"/>
                </a:solidFill>
                <a:latin typeface="Calibri"/>
                <a:cs typeface="Calibri"/>
              </a:defRPr>
            </a:lvl1pPr>
          </a:lstStyle>
          <a:p>
            <a:endParaRPr/>
          </a:p>
        </p:txBody>
      </p:sp>
      <p:sp>
        <p:nvSpPr>
          <p:cNvPr id="3" name="Holder 3"/>
          <p:cNvSpPr>
            <a:spLocks noGrp="1"/>
          </p:cNvSpPr>
          <p:nvPr>
            <p:ph type="body" idx="1"/>
          </p:nvPr>
        </p:nvSpPr>
        <p:spPr>
          <a:xfrm>
            <a:off x="536244" y="2357882"/>
            <a:ext cx="6906895" cy="1793875"/>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6/17/2021</a:t>
            </a:fld>
            <a:endParaRPr lang="en-US"/>
          </a:p>
        </p:txBody>
      </p:sp>
      <p:sp>
        <p:nvSpPr>
          <p:cNvPr id="6" name="Holder 6"/>
          <p:cNvSpPr>
            <a:spLocks noGrp="1"/>
          </p:cNvSpPr>
          <p:nvPr>
            <p:ph type="sldNum" sz="quarter" idx="7"/>
          </p:nvPr>
        </p:nvSpPr>
        <p:spPr>
          <a:xfrm>
            <a:off x="8344154" y="6466509"/>
            <a:ext cx="280034" cy="17843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254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msdn.microsoft.com/ru-ru/library/system.string.replace(v=vs.90).aspx" TargetMode="External"/><Relationship Id="rId2" Type="http://schemas.openxmlformats.org/officeDocument/2006/relationships/hyperlink" Target="http://msdn.microsoft.com/ru-ru/library/system.string.substring(v=vs.90).aspx" TargetMode="External"/><Relationship Id="rId1" Type="http://schemas.openxmlformats.org/officeDocument/2006/relationships/slideLayout" Target="../slideLayouts/slideLayout2.xml"/><Relationship Id="rId5" Type="http://schemas.openxmlformats.org/officeDocument/2006/relationships/hyperlink" Target="http://msdn.microsoft.com/ru-ru/library/system.string.trim(v=vs.90).aspx" TargetMode="External"/><Relationship Id="rId4" Type="http://schemas.openxmlformats.org/officeDocument/2006/relationships/hyperlink" Target="http://msdn.microsoft.com/ru-ru/library/system.string.split(v=vs.90).aspx"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msdn.microsoft.com/ru-ru/library/362314fe(v=vs.90).aspx"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msdn.microsoft.com/ru-ru/library/system.object.tostring(v=vs.90).asp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5254" y="2623946"/>
            <a:ext cx="2818130" cy="677108"/>
          </a:xfrm>
          <a:prstGeom prst="rect">
            <a:avLst/>
          </a:prstGeom>
        </p:spPr>
        <p:txBody>
          <a:bodyPr vert="horz" wrap="square" lIns="0" tIns="0" rIns="0" bIns="0" rtlCol="0">
            <a:spAutoFit/>
          </a:bodyPr>
          <a:lstStyle/>
          <a:p>
            <a:pPr marL="12700" algn="ctr">
              <a:lnSpc>
                <a:spcPct val="100000"/>
              </a:lnSpc>
            </a:pPr>
            <a:r>
              <a:rPr lang="uk-UA" sz="4400" u="heavy" spc="-20" dirty="0" smtClean="0"/>
              <a:t>Клас</a:t>
            </a:r>
            <a:r>
              <a:rPr sz="4400" u="heavy" spc="-45" dirty="0" smtClean="0"/>
              <a:t> </a:t>
            </a:r>
            <a:r>
              <a:rPr sz="4400" u="heavy" spc="-10" dirty="0"/>
              <a:t>String</a:t>
            </a:r>
            <a:endParaRPr sz="4400" dirty="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r>
              <a:rPr dirty="0"/>
              <a:t>122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8469" y="234441"/>
            <a:ext cx="4687061" cy="615553"/>
          </a:xfrm>
          <a:prstGeom prst="rect">
            <a:avLst/>
          </a:prstGeom>
        </p:spPr>
        <p:txBody>
          <a:bodyPr vert="horz" wrap="square" lIns="0" tIns="0" rIns="0" bIns="0" rtlCol="0">
            <a:spAutoFit/>
          </a:bodyPr>
          <a:lstStyle/>
          <a:p>
            <a:pPr marL="32384" algn="ctr">
              <a:lnSpc>
                <a:spcPct val="100000"/>
              </a:lnSpc>
            </a:pPr>
            <a:r>
              <a:rPr lang="uk-UA" spc="-5" dirty="0" smtClean="0"/>
              <a:t>Робота з рядками</a:t>
            </a:r>
            <a:endParaRPr spc="-10" dirty="0"/>
          </a:p>
        </p:txBody>
      </p:sp>
      <p:sp>
        <p:nvSpPr>
          <p:cNvPr id="4" name="object 4"/>
          <p:cNvSpPr txBox="1"/>
          <p:nvPr/>
        </p:nvSpPr>
        <p:spPr>
          <a:xfrm>
            <a:off x="8356854" y="6466509"/>
            <a:ext cx="254000" cy="178435"/>
          </a:xfrm>
          <a:prstGeom prst="rect">
            <a:avLst/>
          </a:prstGeom>
        </p:spPr>
        <p:txBody>
          <a:bodyPr vert="horz" wrap="square" lIns="0" tIns="0" rIns="0" bIns="0" rtlCol="0">
            <a:spAutoFit/>
          </a:bodyPr>
          <a:lstStyle/>
          <a:p>
            <a:pPr marL="12700">
              <a:lnSpc>
                <a:spcPts val="1240"/>
              </a:lnSpc>
            </a:pPr>
            <a:r>
              <a:rPr sz="1200" spc="-10" dirty="0">
                <a:solidFill>
                  <a:srgbClr val="888888"/>
                </a:solidFill>
                <a:latin typeface="Calibri"/>
                <a:cs typeface="Calibri"/>
              </a:rPr>
              <a:t>130</a:t>
            </a:r>
            <a:endParaRPr sz="1200">
              <a:latin typeface="Calibri"/>
              <a:cs typeface="Calibri"/>
            </a:endParaRPr>
          </a:p>
        </p:txBody>
      </p:sp>
      <p:sp>
        <p:nvSpPr>
          <p:cNvPr id="3" name="object 3"/>
          <p:cNvSpPr txBox="1"/>
          <p:nvPr/>
        </p:nvSpPr>
        <p:spPr>
          <a:xfrm>
            <a:off x="536244" y="1410208"/>
            <a:ext cx="7825740" cy="3954929"/>
          </a:xfrm>
          <a:prstGeom prst="rect">
            <a:avLst/>
          </a:prstGeom>
        </p:spPr>
        <p:txBody>
          <a:bodyPr vert="horz" wrap="square" lIns="0" tIns="0" rIns="0" bIns="0" rtlCol="0">
            <a:spAutoFit/>
          </a:bodyPr>
          <a:lstStyle/>
          <a:p>
            <a:pPr marL="12700">
              <a:lnSpc>
                <a:spcPct val="100000"/>
              </a:lnSpc>
            </a:pPr>
            <a:r>
              <a:rPr lang="uk-UA" sz="2000" b="1" spc="-10" dirty="0" smtClean="0">
                <a:latin typeface="Calibri"/>
                <a:cs typeface="Calibri"/>
              </a:rPr>
              <a:t>Доступ до окремих знаків</a:t>
            </a:r>
            <a:endParaRPr sz="2000" dirty="0">
              <a:latin typeface="Calibri"/>
              <a:cs typeface="Calibri"/>
            </a:endParaRPr>
          </a:p>
          <a:p>
            <a:pPr marL="12700">
              <a:lnSpc>
                <a:spcPct val="100000"/>
              </a:lnSpc>
              <a:spcBef>
                <a:spcPts val="480"/>
              </a:spcBef>
            </a:pPr>
            <a:r>
              <a:rPr lang="uk-UA" sz="2000" spc="-5" dirty="0" smtClean="0">
                <a:latin typeface="Calibri"/>
                <a:cs typeface="Calibri"/>
              </a:rPr>
              <a:t>До окремих знаків, які знаходяться у рядку, можна отримати доступ за допомогою таких методів як:</a:t>
            </a:r>
            <a:r>
              <a:rPr sz="2000" spc="-10" dirty="0" smtClean="0">
                <a:latin typeface="Calibri"/>
                <a:cs typeface="Calibri"/>
              </a:rPr>
              <a:t> </a:t>
            </a:r>
            <a:r>
              <a:rPr sz="2000" u="heavy" spc="-5" dirty="0">
                <a:solidFill>
                  <a:srgbClr val="0000FF"/>
                </a:solidFill>
                <a:latin typeface="Calibri"/>
                <a:cs typeface="Calibri"/>
                <a:hlinkClick r:id="rId2"/>
              </a:rPr>
              <a:t>Substring</a:t>
            </a:r>
            <a:r>
              <a:rPr sz="2000" spc="-5" dirty="0">
                <a:latin typeface="Calibri"/>
                <a:cs typeface="Calibri"/>
              </a:rPr>
              <a:t>, </a:t>
            </a:r>
            <a:r>
              <a:rPr sz="2000" u="heavy" spc="-10" dirty="0">
                <a:solidFill>
                  <a:srgbClr val="0000FF"/>
                </a:solidFill>
                <a:latin typeface="Calibri"/>
                <a:cs typeface="Calibri"/>
                <a:hlinkClick r:id="rId3"/>
              </a:rPr>
              <a:t>Replace</a:t>
            </a:r>
            <a:r>
              <a:rPr sz="2000" spc="-10" dirty="0">
                <a:latin typeface="Calibri"/>
                <a:cs typeface="Calibri"/>
              </a:rPr>
              <a:t>, </a:t>
            </a:r>
            <a:r>
              <a:rPr sz="2000" u="heavy" spc="-10" dirty="0">
                <a:solidFill>
                  <a:srgbClr val="0000FF"/>
                </a:solidFill>
                <a:latin typeface="Calibri"/>
                <a:cs typeface="Calibri"/>
                <a:hlinkClick r:id="rId4"/>
              </a:rPr>
              <a:t>Split </a:t>
            </a:r>
            <a:r>
              <a:rPr sz="2000" spc="-5" dirty="0">
                <a:latin typeface="Calibri"/>
                <a:cs typeface="Calibri"/>
              </a:rPr>
              <a:t>и</a:t>
            </a:r>
            <a:r>
              <a:rPr sz="2000" spc="105" dirty="0">
                <a:latin typeface="Calibri"/>
                <a:cs typeface="Calibri"/>
              </a:rPr>
              <a:t> </a:t>
            </a:r>
            <a:r>
              <a:rPr sz="2000" u="heavy" spc="-35" dirty="0">
                <a:solidFill>
                  <a:srgbClr val="0000FF"/>
                </a:solidFill>
                <a:latin typeface="Calibri"/>
                <a:cs typeface="Calibri"/>
                <a:hlinkClick r:id="rId5"/>
              </a:rPr>
              <a:t>Trim</a:t>
            </a:r>
            <a:r>
              <a:rPr sz="2000" spc="-35" dirty="0">
                <a:latin typeface="Calibri"/>
                <a:cs typeface="Calibri"/>
              </a:rPr>
              <a:t>.</a:t>
            </a:r>
            <a:endParaRPr sz="2000" dirty="0">
              <a:latin typeface="Calibri"/>
              <a:cs typeface="Calibri"/>
            </a:endParaRPr>
          </a:p>
          <a:p>
            <a:pPr>
              <a:lnSpc>
                <a:spcPct val="100000"/>
              </a:lnSpc>
            </a:pPr>
            <a:endParaRPr sz="2000" dirty="0">
              <a:latin typeface="Times New Roman"/>
              <a:cs typeface="Times New Roman"/>
            </a:endParaRPr>
          </a:p>
          <a:p>
            <a:pPr>
              <a:lnSpc>
                <a:spcPct val="100000"/>
              </a:lnSpc>
              <a:spcBef>
                <a:spcPts val="5"/>
              </a:spcBef>
            </a:pPr>
            <a:endParaRPr sz="1650" dirty="0">
              <a:latin typeface="Times New Roman"/>
              <a:cs typeface="Times New Roman"/>
            </a:endParaRPr>
          </a:p>
          <a:p>
            <a:pPr marL="12700">
              <a:lnSpc>
                <a:spcPct val="100000"/>
              </a:lnSpc>
            </a:pPr>
            <a:r>
              <a:rPr sz="2000" spc="-10" dirty="0">
                <a:solidFill>
                  <a:srgbClr val="0000FF"/>
                </a:solidFill>
                <a:latin typeface="Calibri"/>
                <a:cs typeface="Calibri"/>
              </a:rPr>
              <a:t>string </a:t>
            </a:r>
            <a:r>
              <a:rPr sz="2000" spc="-10" dirty="0">
                <a:latin typeface="Calibri"/>
                <a:cs typeface="Calibri"/>
              </a:rPr>
              <a:t>s3 </a:t>
            </a:r>
            <a:r>
              <a:rPr sz="2000" spc="-5" dirty="0">
                <a:latin typeface="Calibri"/>
                <a:cs typeface="Calibri"/>
              </a:rPr>
              <a:t>= </a:t>
            </a:r>
            <a:r>
              <a:rPr sz="2000" spc="-10" dirty="0">
                <a:solidFill>
                  <a:srgbClr val="A21515"/>
                </a:solidFill>
                <a:latin typeface="Calibri"/>
                <a:cs typeface="Calibri"/>
              </a:rPr>
              <a:t>"Visual C#</a:t>
            </a:r>
            <a:r>
              <a:rPr sz="2000" spc="70" dirty="0">
                <a:solidFill>
                  <a:srgbClr val="A21515"/>
                </a:solidFill>
                <a:latin typeface="Calibri"/>
                <a:cs typeface="Calibri"/>
              </a:rPr>
              <a:t> </a:t>
            </a:r>
            <a:r>
              <a:rPr sz="2000" spc="-10" dirty="0">
                <a:solidFill>
                  <a:srgbClr val="A21515"/>
                </a:solidFill>
                <a:latin typeface="Calibri"/>
                <a:cs typeface="Calibri"/>
              </a:rPr>
              <a:t>Express"</a:t>
            </a:r>
            <a:r>
              <a:rPr sz="2000" spc="-10" dirty="0">
                <a:latin typeface="Calibri"/>
                <a:cs typeface="Calibri"/>
              </a:rPr>
              <a:t>;</a:t>
            </a:r>
            <a:endParaRPr sz="2000" dirty="0">
              <a:latin typeface="Calibri"/>
              <a:cs typeface="Calibri"/>
            </a:endParaRPr>
          </a:p>
          <a:p>
            <a:pPr marL="12700" marR="2699385">
              <a:lnSpc>
                <a:spcPct val="170000"/>
              </a:lnSpc>
            </a:pPr>
            <a:r>
              <a:rPr sz="2000" spc="-45" dirty="0">
                <a:latin typeface="Calibri"/>
                <a:cs typeface="Calibri"/>
              </a:rPr>
              <a:t>textBox1.Text </a:t>
            </a:r>
            <a:r>
              <a:rPr sz="2000" spc="-5" dirty="0">
                <a:latin typeface="Calibri"/>
                <a:cs typeface="Calibri"/>
              </a:rPr>
              <a:t>= </a:t>
            </a:r>
            <a:r>
              <a:rPr sz="2000" spc="-10" dirty="0">
                <a:latin typeface="Calibri"/>
                <a:cs typeface="Calibri"/>
              </a:rPr>
              <a:t>s3.Substring(7, </a:t>
            </a:r>
            <a:r>
              <a:rPr sz="2000" spc="-5" dirty="0">
                <a:latin typeface="Calibri"/>
                <a:cs typeface="Calibri"/>
              </a:rPr>
              <a:t>2); </a:t>
            </a:r>
            <a:r>
              <a:rPr sz="2000" spc="-10" dirty="0">
                <a:solidFill>
                  <a:srgbClr val="008000"/>
                </a:solidFill>
                <a:latin typeface="Calibri"/>
                <a:cs typeface="Calibri"/>
              </a:rPr>
              <a:t>// </a:t>
            </a:r>
            <a:r>
              <a:rPr sz="2000" spc="-5" dirty="0">
                <a:solidFill>
                  <a:srgbClr val="008000"/>
                </a:solidFill>
                <a:latin typeface="Calibri"/>
                <a:cs typeface="Calibri"/>
              </a:rPr>
              <a:t>Output: </a:t>
            </a:r>
            <a:r>
              <a:rPr sz="2000" spc="-10" dirty="0">
                <a:solidFill>
                  <a:srgbClr val="008000"/>
                </a:solidFill>
                <a:latin typeface="Calibri"/>
                <a:cs typeface="Calibri"/>
              </a:rPr>
              <a:t>"C#"  </a:t>
            </a:r>
            <a:r>
              <a:rPr sz="2000" spc="-40" dirty="0">
                <a:latin typeface="Calibri"/>
                <a:cs typeface="Calibri"/>
              </a:rPr>
              <a:t>textBox2.Text </a:t>
            </a:r>
            <a:r>
              <a:rPr sz="2000" spc="-5" dirty="0">
                <a:latin typeface="Calibri"/>
                <a:cs typeface="Calibri"/>
              </a:rPr>
              <a:t>= </a:t>
            </a:r>
            <a:r>
              <a:rPr sz="2000" spc="-10" dirty="0">
                <a:latin typeface="Calibri"/>
                <a:cs typeface="Calibri"/>
              </a:rPr>
              <a:t>s3.Replace(</a:t>
            </a:r>
            <a:r>
              <a:rPr sz="2000" spc="-10" dirty="0">
                <a:solidFill>
                  <a:srgbClr val="A21515"/>
                </a:solidFill>
                <a:latin typeface="Calibri"/>
                <a:cs typeface="Calibri"/>
              </a:rPr>
              <a:t>"C#"</a:t>
            </a:r>
            <a:r>
              <a:rPr sz="2000" spc="-10" dirty="0">
                <a:latin typeface="Calibri"/>
                <a:cs typeface="Calibri"/>
              </a:rPr>
              <a:t>,</a:t>
            </a:r>
            <a:r>
              <a:rPr sz="2000" spc="105" dirty="0">
                <a:latin typeface="Calibri"/>
                <a:cs typeface="Calibri"/>
              </a:rPr>
              <a:t> </a:t>
            </a:r>
            <a:r>
              <a:rPr sz="2000" spc="-10" dirty="0">
                <a:solidFill>
                  <a:srgbClr val="A21515"/>
                </a:solidFill>
                <a:latin typeface="Calibri"/>
                <a:cs typeface="Calibri"/>
              </a:rPr>
              <a:t>"Basic"</a:t>
            </a:r>
            <a:r>
              <a:rPr sz="2000" spc="-10" dirty="0">
                <a:latin typeface="Calibri"/>
                <a:cs typeface="Calibri"/>
              </a:rPr>
              <a:t>);</a:t>
            </a:r>
            <a:endParaRPr sz="2000" dirty="0">
              <a:latin typeface="Calibri"/>
              <a:cs typeface="Calibri"/>
            </a:endParaRPr>
          </a:p>
          <a:p>
            <a:pPr marL="67310">
              <a:lnSpc>
                <a:spcPct val="100000"/>
              </a:lnSpc>
              <a:spcBef>
                <a:spcPts val="1680"/>
              </a:spcBef>
            </a:pPr>
            <a:r>
              <a:rPr sz="2000" spc="-5" dirty="0">
                <a:solidFill>
                  <a:srgbClr val="008000"/>
                </a:solidFill>
                <a:latin typeface="Calibri"/>
                <a:cs typeface="Calibri"/>
              </a:rPr>
              <a:t>// Output: </a:t>
            </a:r>
            <a:r>
              <a:rPr sz="2000" spc="-10" dirty="0">
                <a:solidFill>
                  <a:srgbClr val="008000"/>
                </a:solidFill>
                <a:latin typeface="Calibri"/>
                <a:cs typeface="Calibri"/>
              </a:rPr>
              <a:t>"Visual Basic</a:t>
            </a:r>
            <a:r>
              <a:rPr sz="2000" spc="65" dirty="0">
                <a:solidFill>
                  <a:srgbClr val="008000"/>
                </a:solidFill>
                <a:latin typeface="Calibri"/>
                <a:cs typeface="Calibri"/>
              </a:rPr>
              <a:t> </a:t>
            </a:r>
            <a:r>
              <a:rPr sz="2000" spc="-10" dirty="0">
                <a:solidFill>
                  <a:srgbClr val="008000"/>
                </a:solidFill>
                <a:latin typeface="Calibri"/>
                <a:cs typeface="Calibri"/>
              </a:rPr>
              <a:t>Express"</a:t>
            </a:r>
            <a:endParaRPr sz="2000" dirty="0">
              <a:latin typeface="Calibri"/>
              <a:cs typeface="Calibri"/>
            </a:endParaRPr>
          </a:p>
          <a:p>
            <a:pPr marL="12700">
              <a:lnSpc>
                <a:spcPct val="100000"/>
              </a:lnSpc>
              <a:spcBef>
                <a:spcPts val="1680"/>
              </a:spcBef>
              <a:tabLst>
                <a:tab pos="3034030" algn="l"/>
              </a:tabLst>
            </a:pPr>
            <a:r>
              <a:rPr sz="2000" spc="-10" dirty="0">
                <a:solidFill>
                  <a:srgbClr val="0000FF"/>
                </a:solidFill>
                <a:latin typeface="Calibri"/>
                <a:cs typeface="Calibri"/>
              </a:rPr>
              <a:t>int </a:t>
            </a:r>
            <a:r>
              <a:rPr sz="2000" spc="-10" dirty="0">
                <a:latin typeface="Calibri"/>
                <a:cs typeface="Calibri"/>
              </a:rPr>
              <a:t>index</a:t>
            </a:r>
            <a:r>
              <a:rPr sz="2000" dirty="0">
                <a:latin typeface="Calibri"/>
                <a:cs typeface="Calibri"/>
              </a:rPr>
              <a:t> </a:t>
            </a:r>
            <a:r>
              <a:rPr sz="2000" spc="-5" dirty="0">
                <a:latin typeface="Calibri"/>
                <a:cs typeface="Calibri"/>
              </a:rPr>
              <a:t>=</a:t>
            </a:r>
            <a:r>
              <a:rPr sz="2000" dirty="0">
                <a:latin typeface="Calibri"/>
                <a:cs typeface="Calibri"/>
              </a:rPr>
              <a:t> </a:t>
            </a:r>
            <a:r>
              <a:rPr sz="2000" spc="-10" dirty="0">
                <a:latin typeface="Calibri"/>
                <a:cs typeface="Calibri"/>
              </a:rPr>
              <a:t>s3.IndexOf(</a:t>
            </a:r>
            <a:r>
              <a:rPr sz="2000" spc="-10" dirty="0">
                <a:solidFill>
                  <a:srgbClr val="A21515"/>
                </a:solidFill>
                <a:latin typeface="Calibri"/>
                <a:cs typeface="Calibri"/>
              </a:rPr>
              <a:t>"C"</a:t>
            </a:r>
            <a:r>
              <a:rPr sz="2000" spc="-10" dirty="0">
                <a:latin typeface="Calibri"/>
                <a:cs typeface="Calibri"/>
              </a:rPr>
              <a:t>);	</a:t>
            </a:r>
            <a:r>
              <a:rPr sz="2000" spc="-5" dirty="0">
                <a:solidFill>
                  <a:srgbClr val="008000"/>
                </a:solidFill>
                <a:latin typeface="Calibri"/>
                <a:cs typeface="Calibri"/>
              </a:rPr>
              <a:t>// </a:t>
            </a:r>
            <a:r>
              <a:rPr sz="2000" spc="-10" dirty="0">
                <a:solidFill>
                  <a:srgbClr val="008000"/>
                </a:solidFill>
                <a:latin typeface="Calibri"/>
                <a:cs typeface="Calibri"/>
              </a:rPr>
              <a:t>index </a:t>
            </a:r>
            <a:r>
              <a:rPr sz="2000" spc="-5" dirty="0">
                <a:solidFill>
                  <a:srgbClr val="008000"/>
                </a:solidFill>
                <a:latin typeface="Calibri"/>
                <a:cs typeface="Calibri"/>
              </a:rPr>
              <a:t>=</a:t>
            </a:r>
            <a:r>
              <a:rPr sz="2000" spc="-60" dirty="0">
                <a:solidFill>
                  <a:srgbClr val="008000"/>
                </a:solidFill>
                <a:latin typeface="Calibri"/>
                <a:cs typeface="Calibri"/>
              </a:rPr>
              <a:t> </a:t>
            </a:r>
            <a:r>
              <a:rPr sz="2000" spc="-5" dirty="0">
                <a:solidFill>
                  <a:srgbClr val="008000"/>
                </a:solidFill>
                <a:latin typeface="Calibri"/>
                <a:cs typeface="Calibri"/>
              </a:rPr>
              <a:t>7</a:t>
            </a:r>
            <a:endParaRPr sz="2000" dirty="0">
              <a:latin typeface="Calibri"/>
              <a:cs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8469" y="234441"/>
            <a:ext cx="4687061" cy="615553"/>
          </a:xfrm>
          <a:prstGeom prst="rect">
            <a:avLst/>
          </a:prstGeom>
        </p:spPr>
        <p:txBody>
          <a:bodyPr vert="horz" wrap="square" lIns="0" tIns="0" rIns="0" bIns="0" rtlCol="0">
            <a:spAutoFit/>
          </a:bodyPr>
          <a:lstStyle/>
          <a:p>
            <a:pPr marL="32384" algn="ctr">
              <a:lnSpc>
                <a:spcPct val="100000"/>
              </a:lnSpc>
            </a:pPr>
            <a:r>
              <a:rPr lang="uk-UA" spc="-5" dirty="0" smtClean="0"/>
              <a:t>Робота з рядками</a:t>
            </a:r>
            <a:endParaRPr spc="-10" dirty="0"/>
          </a:p>
        </p:txBody>
      </p:sp>
      <p:sp>
        <p:nvSpPr>
          <p:cNvPr id="4" name="object 4"/>
          <p:cNvSpPr txBox="1"/>
          <p:nvPr/>
        </p:nvSpPr>
        <p:spPr>
          <a:xfrm>
            <a:off x="8356854" y="6466509"/>
            <a:ext cx="254000" cy="178435"/>
          </a:xfrm>
          <a:prstGeom prst="rect">
            <a:avLst/>
          </a:prstGeom>
        </p:spPr>
        <p:txBody>
          <a:bodyPr vert="horz" wrap="square" lIns="0" tIns="0" rIns="0" bIns="0" rtlCol="0">
            <a:spAutoFit/>
          </a:bodyPr>
          <a:lstStyle/>
          <a:p>
            <a:pPr marL="12700">
              <a:lnSpc>
                <a:spcPts val="1240"/>
              </a:lnSpc>
            </a:pPr>
            <a:r>
              <a:rPr sz="1200" spc="-10" dirty="0">
                <a:solidFill>
                  <a:srgbClr val="888888"/>
                </a:solidFill>
                <a:latin typeface="Calibri"/>
                <a:cs typeface="Calibri"/>
              </a:rPr>
              <a:t>131</a:t>
            </a:r>
            <a:endParaRPr sz="1200">
              <a:latin typeface="Calibri"/>
              <a:cs typeface="Calibri"/>
            </a:endParaRPr>
          </a:p>
        </p:txBody>
      </p:sp>
      <p:sp>
        <p:nvSpPr>
          <p:cNvPr id="3" name="object 3"/>
          <p:cNvSpPr txBox="1"/>
          <p:nvPr/>
        </p:nvSpPr>
        <p:spPr>
          <a:xfrm>
            <a:off x="536244" y="1297939"/>
            <a:ext cx="8455356" cy="4988545"/>
          </a:xfrm>
          <a:prstGeom prst="rect">
            <a:avLst/>
          </a:prstGeom>
        </p:spPr>
        <p:txBody>
          <a:bodyPr vert="horz" wrap="square" lIns="0" tIns="0" rIns="0" bIns="0" rtlCol="0">
            <a:spAutoFit/>
          </a:bodyPr>
          <a:lstStyle/>
          <a:p>
            <a:pPr marL="12700" marR="5080">
              <a:lnSpc>
                <a:spcPts val="2810"/>
              </a:lnSpc>
            </a:pPr>
            <a:r>
              <a:rPr lang="uk-UA" sz="2600" spc="-10" dirty="0" smtClean="0">
                <a:latin typeface="Calibri"/>
                <a:cs typeface="Calibri"/>
              </a:rPr>
              <a:t>Доступ до окремих знаків у рядку можливий за допомогою індексу, як показано у наступному прикладі:</a:t>
            </a:r>
            <a:endParaRPr sz="2600" dirty="0">
              <a:latin typeface="Calibri"/>
              <a:cs typeface="Calibri"/>
            </a:endParaRPr>
          </a:p>
          <a:p>
            <a:pPr marL="12700">
              <a:lnSpc>
                <a:spcPct val="100000"/>
              </a:lnSpc>
              <a:spcBef>
                <a:spcPts val="1135"/>
              </a:spcBef>
            </a:pPr>
            <a:r>
              <a:rPr sz="2000" spc="-10" dirty="0">
                <a:solidFill>
                  <a:srgbClr val="0000FF"/>
                </a:solidFill>
                <a:latin typeface="Calibri"/>
                <a:cs typeface="Calibri"/>
              </a:rPr>
              <a:t>string </a:t>
            </a:r>
            <a:r>
              <a:rPr sz="2000" spc="-15" dirty="0">
                <a:latin typeface="Calibri"/>
                <a:cs typeface="Calibri"/>
              </a:rPr>
              <a:t>s5 </a:t>
            </a:r>
            <a:r>
              <a:rPr sz="2000" spc="-5" dirty="0">
                <a:latin typeface="Calibri"/>
                <a:cs typeface="Calibri"/>
              </a:rPr>
              <a:t>= </a:t>
            </a:r>
            <a:r>
              <a:rPr sz="2000" spc="-5" dirty="0">
                <a:solidFill>
                  <a:srgbClr val="A21515"/>
                </a:solidFill>
                <a:latin typeface="Calibri"/>
                <a:cs typeface="Calibri"/>
              </a:rPr>
              <a:t>"Printing</a:t>
            </a:r>
            <a:r>
              <a:rPr sz="2000" spc="5" dirty="0">
                <a:solidFill>
                  <a:srgbClr val="A21515"/>
                </a:solidFill>
                <a:latin typeface="Calibri"/>
                <a:cs typeface="Calibri"/>
              </a:rPr>
              <a:t> </a:t>
            </a:r>
            <a:r>
              <a:rPr sz="2000" spc="-10" dirty="0">
                <a:solidFill>
                  <a:srgbClr val="A21515"/>
                </a:solidFill>
                <a:latin typeface="Calibri"/>
                <a:cs typeface="Calibri"/>
              </a:rPr>
              <a:t>backwards"</a:t>
            </a:r>
            <a:r>
              <a:rPr sz="2000" spc="-10" dirty="0">
                <a:latin typeface="Calibri"/>
                <a:cs typeface="Calibri"/>
              </a:rPr>
              <a:t>;</a:t>
            </a:r>
            <a:endParaRPr sz="2000" dirty="0">
              <a:latin typeface="Calibri"/>
              <a:cs typeface="Calibri"/>
            </a:endParaRPr>
          </a:p>
          <a:p>
            <a:pPr marL="12700">
              <a:lnSpc>
                <a:spcPct val="100000"/>
              </a:lnSpc>
              <a:spcBef>
                <a:spcPts val="1440"/>
              </a:spcBef>
            </a:pPr>
            <a:r>
              <a:rPr sz="2000" spc="-25" dirty="0">
                <a:solidFill>
                  <a:srgbClr val="0000FF"/>
                </a:solidFill>
                <a:latin typeface="Calibri"/>
                <a:cs typeface="Calibri"/>
              </a:rPr>
              <a:t>for </a:t>
            </a:r>
            <a:r>
              <a:rPr sz="2000" spc="-10" dirty="0">
                <a:latin typeface="Calibri"/>
                <a:cs typeface="Calibri"/>
              </a:rPr>
              <a:t>(</a:t>
            </a:r>
            <a:r>
              <a:rPr sz="2000" spc="-10" dirty="0">
                <a:solidFill>
                  <a:srgbClr val="0000FF"/>
                </a:solidFill>
                <a:latin typeface="Calibri"/>
                <a:cs typeface="Calibri"/>
              </a:rPr>
              <a:t>int </a:t>
            </a:r>
            <a:r>
              <a:rPr sz="2000" spc="-5" dirty="0">
                <a:latin typeface="Calibri"/>
                <a:cs typeface="Calibri"/>
              </a:rPr>
              <a:t>i = 0; i &lt; </a:t>
            </a:r>
            <a:r>
              <a:rPr sz="2000" spc="-10" dirty="0">
                <a:latin typeface="Calibri"/>
                <a:cs typeface="Calibri"/>
              </a:rPr>
              <a:t>s5.Length;</a:t>
            </a:r>
            <a:r>
              <a:rPr sz="2000" spc="80" dirty="0">
                <a:latin typeface="Calibri"/>
                <a:cs typeface="Calibri"/>
              </a:rPr>
              <a:t> </a:t>
            </a:r>
            <a:r>
              <a:rPr sz="2000" spc="-5" dirty="0">
                <a:latin typeface="Calibri"/>
                <a:cs typeface="Calibri"/>
              </a:rPr>
              <a:t>i++)</a:t>
            </a:r>
            <a:endParaRPr sz="2000" dirty="0">
              <a:latin typeface="Calibri"/>
              <a:cs typeface="Calibri"/>
            </a:endParaRPr>
          </a:p>
          <a:p>
            <a:pPr marL="12700">
              <a:lnSpc>
                <a:spcPct val="100000"/>
              </a:lnSpc>
              <a:spcBef>
                <a:spcPts val="1440"/>
              </a:spcBef>
            </a:pPr>
            <a:r>
              <a:rPr sz="2000" spc="-5" dirty="0">
                <a:latin typeface="Calibri"/>
                <a:cs typeface="Calibri"/>
              </a:rPr>
              <a:t>{</a:t>
            </a:r>
            <a:endParaRPr sz="2000" dirty="0">
              <a:latin typeface="Calibri"/>
              <a:cs typeface="Calibri"/>
            </a:endParaRPr>
          </a:p>
          <a:p>
            <a:pPr marL="927100">
              <a:lnSpc>
                <a:spcPct val="100000"/>
              </a:lnSpc>
              <a:spcBef>
                <a:spcPts val="1440"/>
              </a:spcBef>
            </a:pPr>
            <a:r>
              <a:rPr sz="2000" spc="-45" dirty="0">
                <a:latin typeface="Calibri"/>
                <a:cs typeface="Calibri"/>
              </a:rPr>
              <a:t>textBox1.Text </a:t>
            </a:r>
            <a:r>
              <a:rPr sz="2000" spc="-10" dirty="0">
                <a:latin typeface="Calibri"/>
                <a:cs typeface="Calibri"/>
              </a:rPr>
              <a:t>+= s5[s5.Length </a:t>
            </a:r>
            <a:r>
              <a:rPr sz="2000" spc="-5" dirty="0">
                <a:latin typeface="Calibri"/>
                <a:cs typeface="Calibri"/>
              </a:rPr>
              <a:t>- i -</a:t>
            </a:r>
            <a:r>
              <a:rPr sz="2000" spc="175" dirty="0">
                <a:latin typeface="Calibri"/>
                <a:cs typeface="Calibri"/>
              </a:rPr>
              <a:t> </a:t>
            </a:r>
            <a:r>
              <a:rPr sz="2000" spc="-15" dirty="0">
                <a:latin typeface="Calibri"/>
                <a:cs typeface="Calibri"/>
              </a:rPr>
              <a:t>1];</a:t>
            </a:r>
            <a:endParaRPr sz="2000" dirty="0">
              <a:latin typeface="Calibri"/>
              <a:cs typeface="Calibri"/>
            </a:endParaRPr>
          </a:p>
          <a:p>
            <a:pPr marL="67310">
              <a:lnSpc>
                <a:spcPct val="100000"/>
              </a:lnSpc>
              <a:spcBef>
                <a:spcPts val="1440"/>
              </a:spcBef>
            </a:pPr>
            <a:r>
              <a:rPr sz="2000" spc="-5" dirty="0">
                <a:latin typeface="Calibri"/>
                <a:cs typeface="Calibri"/>
              </a:rPr>
              <a:t>} </a:t>
            </a:r>
            <a:r>
              <a:rPr sz="2000" spc="-5" dirty="0">
                <a:solidFill>
                  <a:srgbClr val="008000"/>
                </a:solidFill>
                <a:latin typeface="Calibri"/>
                <a:cs typeface="Calibri"/>
              </a:rPr>
              <a:t>// Output: </a:t>
            </a:r>
            <a:r>
              <a:rPr sz="2000" spc="-20" dirty="0">
                <a:solidFill>
                  <a:srgbClr val="008000"/>
                </a:solidFill>
                <a:latin typeface="Calibri"/>
                <a:cs typeface="Calibri"/>
              </a:rPr>
              <a:t>"sdrawkcab</a:t>
            </a:r>
            <a:r>
              <a:rPr sz="2000" spc="50" dirty="0">
                <a:solidFill>
                  <a:srgbClr val="008000"/>
                </a:solidFill>
                <a:latin typeface="Calibri"/>
                <a:cs typeface="Calibri"/>
              </a:rPr>
              <a:t> </a:t>
            </a:r>
            <a:r>
              <a:rPr sz="2000" spc="-5" dirty="0">
                <a:solidFill>
                  <a:srgbClr val="008000"/>
                </a:solidFill>
                <a:latin typeface="Calibri"/>
                <a:cs typeface="Calibri"/>
              </a:rPr>
              <a:t>gnitnirP"</a:t>
            </a:r>
            <a:endParaRPr sz="2000" dirty="0">
              <a:latin typeface="Calibri"/>
              <a:cs typeface="Calibri"/>
            </a:endParaRPr>
          </a:p>
          <a:p>
            <a:pPr marL="12700">
              <a:lnSpc>
                <a:spcPct val="100000"/>
              </a:lnSpc>
              <a:spcBef>
                <a:spcPts val="1440"/>
              </a:spcBef>
            </a:pPr>
            <a:r>
              <a:rPr sz="2000" spc="-10" dirty="0">
                <a:latin typeface="Calibri"/>
                <a:cs typeface="Calibri"/>
              </a:rPr>
              <a:t>ИЛИ</a:t>
            </a:r>
            <a:endParaRPr sz="2000" dirty="0">
              <a:latin typeface="Calibri"/>
              <a:cs typeface="Calibri"/>
            </a:endParaRPr>
          </a:p>
          <a:p>
            <a:pPr marL="12700">
              <a:lnSpc>
                <a:spcPct val="100000"/>
              </a:lnSpc>
              <a:spcBef>
                <a:spcPts val="550"/>
              </a:spcBef>
            </a:pPr>
            <a:r>
              <a:rPr sz="2000" spc="-25" dirty="0">
                <a:solidFill>
                  <a:srgbClr val="0000FF"/>
                </a:solidFill>
                <a:latin typeface="Calibri"/>
                <a:cs typeface="Calibri"/>
              </a:rPr>
              <a:t>for </a:t>
            </a:r>
            <a:r>
              <a:rPr sz="2000" spc="-10" dirty="0">
                <a:latin typeface="Calibri"/>
                <a:cs typeface="Calibri"/>
              </a:rPr>
              <a:t>(</a:t>
            </a:r>
            <a:r>
              <a:rPr sz="2000" spc="-10" dirty="0">
                <a:solidFill>
                  <a:srgbClr val="0000FF"/>
                </a:solidFill>
                <a:latin typeface="Calibri"/>
                <a:cs typeface="Calibri"/>
              </a:rPr>
              <a:t>int </a:t>
            </a:r>
            <a:r>
              <a:rPr sz="2000" spc="-5" dirty="0">
                <a:latin typeface="Calibri"/>
                <a:cs typeface="Calibri"/>
              </a:rPr>
              <a:t>i = </a:t>
            </a:r>
            <a:r>
              <a:rPr sz="2000" spc="-10" dirty="0">
                <a:latin typeface="Calibri"/>
                <a:cs typeface="Calibri"/>
              </a:rPr>
              <a:t>s5.Length-1; </a:t>
            </a:r>
            <a:r>
              <a:rPr sz="2000" spc="-5" dirty="0">
                <a:latin typeface="Calibri"/>
                <a:cs typeface="Calibri"/>
              </a:rPr>
              <a:t>i </a:t>
            </a:r>
            <a:r>
              <a:rPr sz="2000" spc="-15" dirty="0">
                <a:latin typeface="Calibri"/>
                <a:cs typeface="Calibri"/>
              </a:rPr>
              <a:t>&gt;=0 </a:t>
            </a:r>
            <a:r>
              <a:rPr sz="2000" spc="-5" dirty="0">
                <a:latin typeface="Calibri"/>
                <a:cs typeface="Calibri"/>
              </a:rPr>
              <a:t>;</a:t>
            </a:r>
            <a:r>
              <a:rPr sz="2000" spc="145" dirty="0">
                <a:latin typeface="Calibri"/>
                <a:cs typeface="Calibri"/>
              </a:rPr>
              <a:t> </a:t>
            </a:r>
            <a:r>
              <a:rPr sz="2000" spc="-10" dirty="0">
                <a:latin typeface="Calibri"/>
                <a:cs typeface="Calibri"/>
              </a:rPr>
              <a:t>i--)</a:t>
            </a:r>
            <a:endParaRPr sz="2000" dirty="0">
              <a:latin typeface="Calibri"/>
              <a:cs typeface="Calibri"/>
            </a:endParaRPr>
          </a:p>
          <a:p>
            <a:pPr marL="67310">
              <a:lnSpc>
                <a:spcPct val="100000"/>
              </a:lnSpc>
              <a:spcBef>
                <a:spcPts val="240"/>
              </a:spcBef>
            </a:pPr>
            <a:r>
              <a:rPr sz="2000" spc="-5" dirty="0">
                <a:latin typeface="Calibri"/>
                <a:cs typeface="Calibri"/>
              </a:rPr>
              <a:t>{</a:t>
            </a:r>
            <a:endParaRPr sz="2000" dirty="0">
              <a:latin typeface="Calibri"/>
              <a:cs typeface="Calibri"/>
            </a:endParaRPr>
          </a:p>
          <a:p>
            <a:pPr marL="923925">
              <a:lnSpc>
                <a:spcPct val="100000"/>
              </a:lnSpc>
              <a:spcBef>
                <a:spcPts val="240"/>
              </a:spcBef>
            </a:pPr>
            <a:r>
              <a:rPr sz="2000" spc="-45" dirty="0">
                <a:latin typeface="Calibri"/>
                <a:cs typeface="Calibri"/>
              </a:rPr>
              <a:t>textBox1.Text </a:t>
            </a:r>
            <a:r>
              <a:rPr sz="2000" spc="-10" dirty="0">
                <a:latin typeface="Calibri"/>
                <a:cs typeface="Calibri"/>
              </a:rPr>
              <a:t>+=</a:t>
            </a:r>
            <a:r>
              <a:rPr sz="2000" spc="95" dirty="0">
                <a:latin typeface="Calibri"/>
                <a:cs typeface="Calibri"/>
              </a:rPr>
              <a:t> </a:t>
            </a:r>
            <a:r>
              <a:rPr sz="2000" spc="-15" dirty="0">
                <a:latin typeface="Calibri"/>
                <a:cs typeface="Calibri"/>
              </a:rPr>
              <a:t>s5[i];</a:t>
            </a:r>
            <a:endParaRPr sz="2000" dirty="0">
              <a:latin typeface="Calibri"/>
              <a:cs typeface="Calibri"/>
            </a:endParaRPr>
          </a:p>
          <a:p>
            <a:pPr marL="67310">
              <a:lnSpc>
                <a:spcPct val="100000"/>
              </a:lnSpc>
              <a:spcBef>
                <a:spcPts val="240"/>
              </a:spcBef>
            </a:pPr>
            <a:r>
              <a:rPr sz="2000" spc="-5" dirty="0">
                <a:latin typeface="Calibri"/>
                <a:cs typeface="Calibri"/>
              </a:rPr>
              <a:t>} </a:t>
            </a:r>
            <a:r>
              <a:rPr sz="2000" spc="-10" dirty="0">
                <a:solidFill>
                  <a:srgbClr val="008000"/>
                </a:solidFill>
                <a:latin typeface="Calibri"/>
                <a:cs typeface="Calibri"/>
              </a:rPr>
              <a:t>// </a:t>
            </a:r>
            <a:r>
              <a:rPr sz="2000" spc="-5" dirty="0">
                <a:solidFill>
                  <a:srgbClr val="008000"/>
                </a:solidFill>
                <a:latin typeface="Calibri"/>
                <a:cs typeface="Calibri"/>
              </a:rPr>
              <a:t>Output: </a:t>
            </a:r>
            <a:r>
              <a:rPr sz="2000" spc="-20" dirty="0">
                <a:solidFill>
                  <a:srgbClr val="008000"/>
                </a:solidFill>
                <a:latin typeface="Calibri"/>
                <a:cs typeface="Calibri"/>
              </a:rPr>
              <a:t>"sdrawkcab</a:t>
            </a:r>
            <a:r>
              <a:rPr sz="2000" spc="25" dirty="0">
                <a:solidFill>
                  <a:srgbClr val="008000"/>
                </a:solidFill>
                <a:latin typeface="Calibri"/>
                <a:cs typeface="Calibri"/>
              </a:rPr>
              <a:t> </a:t>
            </a:r>
            <a:r>
              <a:rPr sz="2000" dirty="0">
                <a:solidFill>
                  <a:srgbClr val="008000"/>
                </a:solidFill>
                <a:latin typeface="Calibri"/>
                <a:cs typeface="Calibri"/>
              </a:rPr>
              <a:t>gnitnirP“</a:t>
            </a:r>
            <a:endParaRPr sz="2000" dirty="0">
              <a:latin typeface="Calibri"/>
              <a:cs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8469" y="234441"/>
            <a:ext cx="4687061" cy="615553"/>
          </a:xfrm>
          <a:prstGeom prst="rect">
            <a:avLst/>
          </a:prstGeom>
        </p:spPr>
        <p:txBody>
          <a:bodyPr vert="horz" wrap="square" lIns="0" tIns="0" rIns="0" bIns="0" rtlCol="0">
            <a:spAutoFit/>
          </a:bodyPr>
          <a:lstStyle/>
          <a:p>
            <a:pPr marL="32384" algn="ctr">
              <a:lnSpc>
                <a:spcPct val="100000"/>
              </a:lnSpc>
            </a:pPr>
            <a:r>
              <a:rPr lang="uk-UA" spc="-5" dirty="0" smtClean="0"/>
              <a:t>Робота з рядками</a:t>
            </a:r>
            <a:endParaRPr spc="-10" dirty="0"/>
          </a:p>
        </p:txBody>
      </p:sp>
      <p:sp>
        <p:nvSpPr>
          <p:cNvPr id="5" name="object 5"/>
          <p:cNvSpPr txBox="1"/>
          <p:nvPr/>
        </p:nvSpPr>
        <p:spPr>
          <a:xfrm>
            <a:off x="8356854" y="6466509"/>
            <a:ext cx="254000" cy="178435"/>
          </a:xfrm>
          <a:prstGeom prst="rect">
            <a:avLst/>
          </a:prstGeom>
        </p:spPr>
        <p:txBody>
          <a:bodyPr vert="horz" wrap="square" lIns="0" tIns="0" rIns="0" bIns="0" rtlCol="0">
            <a:spAutoFit/>
          </a:bodyPr>
          <a:lstStyle/>
          <a:p>
            <a:pPr marL="12700">
              <a:lnSpc>
                <a:spcPts val="1240"/>
              </a:lnSpc>
            </a:pPr>
            <a:r>
              <a:rPr sz="1200" spc="-10" dirty="0">
                <a:solidFill>
                  <a:srgbClr val="888888"/>
                </a:solidFill>
                <a:latin typeface="Calibri"/>
                <a:cs typeface="Calibri"/>
              </a:rPr>
              <a:t>132</a:t>
            </a:r>
            <a:endParaRPr sz="1200">
              <a:latin typeface="Calibri"/>
              <a:cs typeface="Calibri"/>
            </a:endParaRPr>
          </a:p>
        </p:txBody>
      </p:sp>
      <p:sp>
        <p:nvSpPr>
          <p:cNvPr id="3" name="object 3"/>
          <p:cNvSpPr txBox="1"/>
          <p:nvPr/>
        </p:nvSpPr>
        <p:spPr>
          <a:xfrm>
            <a:off x="536244" y="1083817"/>
            <a:ext cx="8037195" cy="5612819"/>
          </a:xfrm>
          <a:prstGeom prst="rect">
            <a:avLst/>
          </a:prstGeom>
        </p:spPr>
        <p:txBody>
          <a:bodyPr vert="horz" wrap="square" lIns="0" tIns="0" rIns="0" bIns="0" rtlCol="0">
            <a:spAutoFit/>
          </a:bodyPr>
          <a:lstStyle/>
          <a:p>
            <a:pPr marL="12700" marR="100965">
              <a:lnSpc>
                <a:spcPct val="100000"/>
              </a:lnSpc>
            </a:pPr>
            <a:r>
              <a:rPr lang="uk-UA" sz="1700" b="1" i="1" spc="-5" dirty="0" smtClean="0">
                <a:latin typeface="Calibri"/>
                <a:cs typeface="Calibri"/>
              </a:rPr>
              <a:t>Порівняння </a:t>
            </a:r>
            <a:r>
              <a:rPr lang="uk-UA" sz="1800" dirty="0" smtClean="0">
                <a:latin typeface="Calibri"/>
                <a:cs typeface="Calibri"/>
              </a:rPr>
              <a:t>двох рядків можна виконати за допомогою метода </a:t>
            </a:r>
            <a:r>
              <a:rPr sz="1800" b="1" spc="-10" dirty="0" smtClean="0">
                <a:latin typeface="Calibri"/>
                <a:cs typeface="Calibri"/>
              </a:rPr>
              <a:t>Equals </a:t>
            </a:r>
            <a:r>
              <a:rPr lang="uk-UA" sz="1800" dirty="0" smtClean="0">
                <a:latin typeface="Calibri"/>
                <a:cs typeface="Calibri"/>
              </a:rPr>
              <a:t>з використанням параметрів</a:t>
            </a:r>
            <a:r>
              <a:rPr sz="1800" dirty="0" smtClean="0">
                <a:latin typeface="Calibri"/>
                <a:cs typeface="Calibri"/>
              </a:rPr>
              <a:t> </a:t>
            </a:r>
            <a:r>
              <a:rPr sz="1800" b="1" spc="-10" dirty="0" err="1" smtClean="0">
                <a:latin typeface="Calibri"/>
                <a:cs typeface="Calibri"/>
              </a:rPr>
              <a:t>StringComparison.Ordinal</a:t>
            </a:r>
            <a:r>
              <a:rPr sz="1800" b="1" spc="-10" dirty="0" smtClean="0">
                <a:latin typeface="Calibri"/>
                <a:cs typeface="Calibri"/>
              </a:rPr>
              <a:t> </a:t>
            </a:r>
            <a:r>
              <a:rPr sz="1800" spc="-5" dirty="0" smtClean="0">
                <a:latin typeface="Calibri"/>
                <a:cs typeface="Calibri"/>
              </a:rPr>
              <a:t>(</a:t>
            </a:r>
            <a:r>
              <a:rPr lang="uk-UA" sz="1800" spc="-5" dirty="0" smtClean="0">
                <a:latin typeface="Calibri"/>
                <a:cs typeface="Calibri"/>
              </a:rPr>
              <a:t>перевірка на рівність із врахування регістра символів</a:t>
            </a:r>
            <a:r>
              <a:rPr sz="1800" spc="-5" dirty="0" smtClean="0">
                <a:latin typeface="Calibri"/>
                <a:cs typeface="Calibri"/>
              </a:rPr>
              <a:t>) </a:t>
            </a:r>
            <a:r>
              <a:rPr lang="uk-UA" dirty="0">
                <a:latin typeface="Calibri"/>
                <a:cs typeface="Calibri"/>
              </a:rPr>
              <a:t>і</a:t>
            </a:r>
            <a:r>
              <a:rPr sz="1800" spc="-15" dirty="0" smtClean="0">
                <a:latin typeface="Calibri"/>
                <a:cs typeface="Calibri"/>
              </a:rPr>
              <a:t> </a:t>
            </a:r>
            <a:r>
              <a:rPr sz="1800" b="1" spc="-5" dirty="0">
                <a:latin typeface="Calibri"/>
                <a:cs typeface="Calibri"/>
              </a:rPr>
              <a:t>StringComparison.OrdinalIgnoreCase</a:t>
            </a:r>
            <a:r>
              <a:rPr sz="1800" spc="-5" dirty="0">
                <a:latin typeface="Calibri"/>
                <a:cs typeface="Calibri"/>
              </a:rPr>
              <a:t>.</a:t>
            </a:r>
            <a:endParaRPr sz="1800" dirty="0">
              <a:latin typeface="Calibri"/>
              <a:cs typeface="Calibri"/>
            </a:endParaRPr>
          </a:p>
          <a:p>
            <a:pPr>
              <a:lnSpc>
                <a:spcPct val="100000"/>
              </a:lnSpc>
            </a:pPr>
            <a:endParaRPr sz="1650" dirty="0">
              <a:latin typeface="Times New Roman"/>
              <a:cs typeface="Times New Roman"/>
            </a:endParaRPr>
          </a:p>
          <a:p>
            <a:pPr marL="12700" marR="5080">
              <a:lnSpc>
                <a:spcPct val="130000"/>
              </a:lnSpc>
            </a:pPr>
            <a:r>
              <a:rPr sz="1800" spc="-10" dirty="0">
                <a:solidFill>
                  <a:srgbClr val="0000FF"/>
                </a:solidFill>
                <a:latin typeface="Calibri"/>
                <a:cs typeface="Calibri"/>
              </a:rPr>
              <a:t>string </a:t>
            </a:r>
            <a:r>
              <a:rPr sz="1800" spc="-5" dirty="0">
                <a:latin typeface="Calibri"/>
                <a:cs typeface="Calibri"/>
              </a:rPr>
              <a:t>root </a:t>
            </a:r>
            <a:r>
              <a:rPr sz="1800" dirty="0">
                <a:latin typeface="Calibri"/>
                <a:cs typeface="Calibri"/>
              </a:rPr>
              <a:t>= </a:t>
            </a:r>
            <a:r>
              <a:rPr sz="1800" spc="-10" dirty="0">
                <a:solidFill>
                  <a:srgbClr val="A21515"/>
                </a:solidFill>
                <a:latin typeface="Calibri"/>
                <a:cs typeface="Calibri"/>
              </a:rPr>
              <a:t>@"C:\users"</a:t>
            </a:r>
            <a:r>
              <a:rPr sz="1800" spc="-10" dirty="0">
                <a:latin typeface="Calibri"/>
                <a:cs typeface="Calibri"/>
              </a:rPr>
              <a:t>; </a:t>
            </a:r>
            <a:r>
              <a:rPr sz="1800" spc="-5" dirty="0">
                <a:latin typeface="Calibri"/>
                <a:cs typeface="Calibri"/>
              </a:rPr>
              <a:t>//@ </a:t>
            </a:r>
            <a:r>
              <a:rPr sz="1800" dirty="0">
                <a:latin typeface="Calibri"/>
                <a:cs typeface="Calibri"/>
              </a:rPr>
              <a:t>- </a:t>
            </a:r>
            <a:r>
              <a:rPr lang="uk-UA" sz="1800" dirty="0" smtClean="0">
                <a:latin typeface="Calibri"/>
                <a:cs typeface="Calibri"/>
              </a:rPr>
              <a:t>точний рядок</a:t>
            </a:r>
            <a:r>
              <a:rPr sz="1800" spc="-15" dirty="0" smtClean="0">
                <a:latin typeface="Calibri"/>
                <a:cs typeface="Calibri"/>
              </a:rPr>
              <a:t> </a:t>
            </a:r>
            <a:r>
              <a:rPr sz="1800" dirty="0" smtClean="0">
                <a:latin typeface="Calibri"/>
                <a:cs typeface="Calibri"/>
              </a:rPr>
              <a:t>(</a:t>
            </a:r>
            <a:r>
              <a:rPr lang="uk-UA" sz="1800" dirty="0" smtClean="0">
                <a:latin typeface="Calibri"/>
                <a:cs typeface="Calibri"/>
              </a:rPr>
              <a:t>рядок</a:t>
            </a:r>
            <a:r>
              <a:rPr sz="1800" dirty="0" smtClean="0">
                <a:latin typeface="Calibri"/>
                <a:cs typeface="Calibri"/>
              </a:rPr>
              <a:t>, </a:t>
            </a:r>
            <a:r>
              <a:rPr lang="uk-UA" sz="1800" dirty="0" smtClean="0">
                <a:latin typeface="Calibri"/>
                <a:cs typeface="Calibri"/>
              </a:rPr>
              <a:t>в якому </a:t>
            </a:r>
            <a:r>
              <a:rPr sz="1800" spc="-10" dirty="0" smtClean="0">
                <a:latin typeface="Calibri"/>
                <a:cs typeface="Calibri"/>
              </a:rPr>
              <a:t>escape-</a:t>
            </a:r>
            <a:r>
              <a:rPr lang="uk-UA" sz="1800" spc="-10" dirty="0" smtClean="0">
                <a:latin typeface="Calibri"/>
                <a:cs typeface="Calibri"/>
              </a:rPr>
              <a:t>послідовність</a:t>
            </a:r>
            <a:r>
              <a:rPr sz="1800" spc="-10" dirty="0" smtClean="0">
                <a:latin typeface="Calibri"/>
                <a:cs typeface="Calibri"/>
              </a:rPr>
              <a:t> </a:t>
            </a:r>
            <a:r>
              <a:rPr lang="uk-UA" sz="1800" dirty="0" smtClean="0">
                <a:latin typeface="Calibri"/>
                <a:cs typeface="Calibri"/>
              </a:rPr>
              <a:t>не обробляється</a:t>
            </a:r>
            <a:r>
              <a:rPr sz="1800" spc="-5" dirty="0" smtClean="0">
                <a:latin typeface="Calibri"/>
                <a:cs typeface="Calibri"/>
              </a:rPr>
              <a:t>,</a:t>
            </a:r>
            <a:r>
              <a:rPr lang="ru-RU" sz="1800" spc="-5" dirty="0" smtClean="0">
                <a:latin typeface="Calibri"/>
                <a:cs typeface="Calibri"/>
              </a:rPr>
              <a:t> </a:t>
            </a:r>
            <a:r>
              <a:rPr lang="uk-UA" sz="1800" spc="-5" dirty="0" smtClean="0">
                <a:latin typeface="Calibri"/>
                <a:cs typeface="Calibri"/>
              </a:rPr>
              <a:t>завдяки цьому можна зручно написати, наприклад, повне ім`я і шлях файлу</a:t>
            </a:r>
            <a:r>
              <a:rPr sz="1800" dirty="0" smtClean="0">
                <a:latin typeface="Calibri"/>
                <a:cs typeface="Calibri"/>
              </a:rPr>
              <a:t>)</a:t>
            </a:r>
            <a:endParaRPr sz="1800" dirty="0">
              <a:latin typeface="Calibri"/>
              <a:cs typeface="Calibri"/>
            </a:endParaRPr>
          </a:p>
          <a:p>
            <a:pPr marL="12700">
              <a:lnSpc>
                <a:spcPct val="100000"/>
              </a:lnSpc>
              <a:spcBef>
                <a:spcPts val="1080"/>
              </a:spcBef>
            </a:pPr>
            <a:r>
              <a:rPr sz="1800" spc="-10" dirty="0">
                <a:solidFill>
                  <a:srgbClr val="0000FF"/>
                </a:solidFill>
                <a:latin typeface="Calibri"/>
                <a:cs typeface="Calibri"/>
              </a:rPr>
              <a:t>string </a:t>
            </a:r>
            <a:r>
              <a:rPr sz="1800" spc="-5" dirty="0">
                <a:latin typeface="Calibri"/>
                <a:cs typeface="Calibri"/>
              </a:rPr>
              <a:t>root2 </a:t>
            </a:r>
            <a:r>
              <a:rPr sz="1800" dirty="0">
                <a:latin typeface="Calibri"/>
                <a:cs typeface="Calibri"/>
              </a:rPr>
              <a:t>=</a:t>
            </a:r>
            <a:r>
              <a:rPr sz="1800" spc="-25" dirty="0">
                <a:latin typeface="Calibri"/>
                <a:cs typeface="Calibri"/>
              </a:rPr>
              <a:t> </a:t>
            </a:r>
            <a:r>
              <a:rPr sz="1800" spc="-10" dirty="0">
                <a:solidFill>
                  <a:srgbClr val="A21515"/>
                </a:solidFill>
                <a:latin typeface="Calibri"/>
                <a:cs typeface="Calibri"/>
              </a:rPr>
              <a:t>@"C:\Users"</a:t>
            </a:r>
            <a:r>
              <a:rPr sz="1800" spc="-10" dirty="0">
                <a:latin typeface="Calibri"/>
                <a:cs typeface="Calibri"/>
              </a:rPr>
              <a:t>;</a:t>
            </a:r>
            <a:endParaRPr sz="1800" dirty="0">
              <a:latin typeface="Calibri"/>
              <a:cs typeface="Calibri"/>
            </a:endParaRPr>
          </a:p>
          <a:p>
            <a:pPr marL="12700" marR="589280">
              <a:lnSpc>
                <a:spcPct val="130000"/>
              </a:lnSpc>
              <a:spcBef>
                <a:spcPts val="430"/>
              </a:spcBef>
            </a:pPr>
            <a:r>
              <a:rPr sz="1800" dirty="0">
                <a:solidFill>
                  <a:srgbClr val="0000FF"/>
                </a:solidFill>
                <a:latin typeface="Calibri"/>
                <a:cs typeface="Calibri"/>
              </a:rPr>
              <a:t>bool </a:t>
            </a:r>
            <a:r>
              <a:rPr sz="1800" spc="-15" dirty="0">
                <a:latin typeface="Calibri"/>
                <a:cs typeface="Calibri"/>
              </a:rPr>
              <a:t>result </a:t>
            </a:r>
            <a:r>
              <a:rPr sz="1800" dirty="0">
                <a:latin typeface="Calibri"/>
                <a:cs typeface="Calibri"/>
              </a:rPr>
              <a:t>= </a:t>
            </a:r>
            <a:r>
              <a:rPr sz="1800" spc="-5" dirty="0">
                <a:latin typeface="Calibri"/>
                <a:cs typeface="Calibri"/>
              </a:rPr>
              <a:t>root.Equals(root2, </a:t>
            </a:r>
            <a:r>
              <a:rPr sz="1800" spc="-10" dirty="0">
                <a:latin typeface="Calibri"/>
                <a:cs typeface="Calibri"/>
              </a:rPr>
              <a:t>StringComparison.Ordinal);  </a:t>
            </a:r>
            <a:r>
              <a:rPr sz="1800" spc="-15" dirty="0">
                <a:latin typeface="Calibri"/>
                <a:cs typeface="Calibri"/>
              </a:rPr>
              <a:t>Console.WriteLine(</a:t>
            </a:r>
            <a:r>
              <a:rPr sz="1800" spc="-15" dirty="0">
                <a:solidFill>
                  <a:srgbClr val="A21515"/>
                </a:solidFill>
                <a:latin typeface="Calibri"/>
                <a:cs typeface="Calibri"/>
              </a:rPr>
              <a:t>"Ordinal </a:t>
            </a:r>
            <a:r>
              <a:rPr sz="1800" spc="-5" dirty="0">
                <a:solidFill>
                  <a:srgbClr val="A21515"/>
                </a:solidFill>
                <a:latin typeface="Calibri"/>
                <a:cs typeface="Calibri"/>
              </a:rPr>
              <a:t>comparison: </a:t>
            </a:r>
            <a:r>
              <a:rPr sz="1800" dirty="0">
                <a:solidFill>
                  <a:srgbClr val="A21515"/>
                </a:solidFill>
                <a:latin typeface="Calibri"/>
                <a:cs typeface="Calibri"/>
              </a:rPr>
              <a:t>{0} </a:t>
            </a:r>
            <a:r>
              <a:rPr sz="1800" spc="-5" dirty="0">
                <a:solidFill>
                  <a:srgbClr val="A21515"/>
                </a:solidFill>
                <a:latin typeface="Calibri"/>
                <a:cs typeface="Calibri"/>
              </a:rPr>
              <a:t>and </a:t>
            </a:r>
            <a:r>
              <a:rPr sz="1800" dirty="0">
                <a:solidFill>
                  <a:srgbClr val="A21515"/>
                </a:solidFill>
                <a:latin typeface="Calibri"/>
                <a:cs typeface="Calibri"/>
              </a:rPr>
              <a:t>{1} </a:t>
            </a:r>
            <a:r>
              <a:rPr sz="1800" spc="-10" dirty="0">
                <a:solidFill>
                  <a:srgbClr val="A21515"/>
                </a:solidFill>
                <a:latin typeface="Calibri"/>
                <a:cs typeface="Calibri"/>
              </a:rPr>
              <a:t>are </a:t>
            </a:r>
            <a:r>
              <a:rPr sz="1800" spc="5" dirty="0">
                <a:solidFill>
                  <a:srgbClr val="A21515"/>
                </a:solidFill>
                <a:latin typeface="Calibri"/>
                <a:cs typeface="Calibri"/>
              </a:rPr>
              <a:t>{2}"</a:t>
            </a:r>
            <a:r>
              <a:rPr sz="1800" spc="5" dirty="0">
                <a:latin typeface="Calibri"/>
                <a:cs typeface="Calibri"/>
              </a:rPr>
              <a:t>, </a:t>
            </a:r>
            <a:r>
              <a:rPr sz="1800" spc="-5" dirty="0">
                <a:latin typeface="Calibri"/>
                <a:cs typeface="Calibri"/>
              </a:rPr>
              <a:t>root, root2, </a:t>
            </a:r>
            <a:r>
              <a:rPr sz="1800" spc="-15" dirty="0">
                <a:latin typeface="Calibri"/>
                <a:cs typeface="Calibri"/>
              </a:rPr>
              <a:t>result </a:t>
            </a:r>
            <a:r>
              <a:rPr sz="1800" dirty="0">
                <a:latin typeface="Calibri"/>
                <a:cs typeface="Calibri"/>
              </a:rPr>
              <a:t>?  </a:t>
            </a:r>
            <a:r>
              <a:rPr sz="1800" spc="-10" dirty="0">
                <a:solidFill>
                  <a:srgbClr val="A21515"/>
                </a:solidFill>
                <a:latin typeface="Calibri"/>
                <a:cs typeface="Calibri"/>
              </a:rPr>
              <a:t>"equal." </a:t>
            </a:r>
            <a:r>
              <a:rPr sz="1800" dirty="0">
                <a:latin typeface="Calibri"/>
                <a:cs typeface="Calibri"/>
              </a:rPr>
              <a:t>: </a:t>
            </a:r>
            <a:r>
              <a:rPr sz="1800" spc="-10" dirty="0">
                <a:solidFill>
                  <a:srgbClr val="A21515"/>
                </a:solidFill>
                <a:latin typeface="Calibri"/>
                <a:cs typeface="Calibri"/>
              </a:rPr>
              <a:t>"</a:t>
            </a:r>
            <a:r>
              <a:rPr sz="1800" b="1" spc="-10" dirty="0">
                <a:solidFill>
                  <a:srgbClr val="A21515"/>
                </a:solidFill>
                <a:latin typeface="Calibri"/>
                <a:cs typeface="Calibri"/>
              </a:rPr>
              <a:t>not</a:t>
            </a:r>
            <a:r>
              <a:rPr sz="1800" b="1" spc="30" dirty="0">
                <a:solidFill>
                  <a:srgbClr val="A21515"/>
                </a:solidFill>
                <a:latin typeface="Calibri"/>
                <a:cs typeface="Calibri"/>
              </a:rPr>
              <a:t> </a:t>
            </a:r>
            <a:r>
              <a:rPr sz="1800" b="1" spc="-5" dirty="0">
                <a:solidFill>
                  <a:srgbClr val="A21515"/>
                </a:solidFill>
                <a:latin typeface="Calibri"/>
                <a:cs typeface="Calibri"/>
              </a:rPr>
              <a:t>equal</a:t>
            </a:r>
            <a:r>
              <a:rPr sz="1800" spc="-5" dirty="0">
                <a:solidFill>
                  <a:srgbClr val="A21515"/>
                </a:solidFill>
                <a:latin typeface="Calibri"/>
                <a:cs typeface="Calibri"/>
              </a:rPr>
              <a:t>."</a:t>
            </a:r>
            <a:r>
              <a:rPr sz="1800" spc="-5" dirty="0">
                <a:latin typeface="Calibri"/>
                <a:cs typeface="Calibri"/>
              </a:rPr>
              <a:t>);</a:t>
            </a:r>
            <a:endParaRPr sz="1800" dirty="0">
              <a:latin typeface="Calibri"/>
              <a:cs typeface="Calibri"/>
            </a:endParaRPr>
          </a:p>
          <a:p>
            <a:pPr marL="12700">
              <a:lnSpc>
                <a:spcPct val="100000"/>
              </a:lnSpc>
              <a:spcBef>
                <a:spcPts val="1080"/>
              </a:spcBef>
            </a:pPr>
            <a:r>
              <a:rPr sz="1800" spc="-15" dirty="0">
                <a:latin typeface="Calibri"/>
                <a:cs typeface="Calibri"/>
              </a:rPr>
              <a:t>result </a:t>
            </a:r>
            <a:r>
              <a:rPr sz="1800" dirty="0">
                <a:latin typeface="Calibri"/>
                <a:cs typeface="Calibri"/>
              </a:rPr>
              <a:t>= </a:t>
            </a:r>
            <a:r>
              <a:rPr sz="1800" spc="-5" dirty="0">
                <a:latin typeface="Calibri"/>
                <a:cs typeface="Calibri"/>
              </a:rPr>
              <a:t>root.Equals(root2,</a:t>
            </a:r>
            <a:r>
              <a:rPr sz="1800" spc="114" dirty="0">
                <a:latin typeface="Calibri"/>
                <a:cs typeface="Calibri"/>
              </a:rPr>
              <a:t> </a:t>
            </a:r>
            <a:r>
              <a:rPr sz="1800" spc="-10" dirty="0">
                <a:latin typeface="Calibri"/>
                <a:cs typeface="Calibri"/>
              </a:rPr>
              <a:t>StringComparison.OrdinalIgnoreCase);</a:t>
            </a:r>
            <a:endParaRPr sz="1800" dirty="0">
              <a:latin typeface="Calibri"/>
              <a:cs typeface="Calibri"/>
            </a:endParaRPr>
          </a:p>
          <a:p>
            <a:pPr marL="12700">
              <a:lnSpc>
                <a:spcPct val="100000"/>
              </a:lnSpc>
              <a:spcBef>
                <a:spcPts val="1080"/>
              </a:spcBef>
            </a:pPr>
            <a:r>
              <a:rPr sz="1800" spc="-15" dirty="0">
                <a:latin typeface="Calibri"/>
                <a:cs typeface="Calibri"/>
              </a:rPr>
              <a:t>Console.WriteLine(</a:t>
            </a:r>
            <a:r>
              <a:rPr sz="1800" spc="-15" dirty="0">
                <a:solidFill>
                  <a:srgbClr val="A21515"/>
                </a:solidFill>
                <a:latin typeface="Calibri"/>
                <a:cs typeface="Calibri"/>
              </a:rPr>
              <a:t>"Ordinal </a:t>
            </a:r>
            <a:r>
              <a:rPr sz="1800" spc="-10" dirty="0">
                <a:solidFill>
                  <a:srgbClr val="A21515"/>
                </a:solidFill>
                <a:latin typeface="Calibri"/>
                <a:cs typeface="Calibri"/>
              </a:rPr>
              <a:t>ignore case: </a:t>
            </a:r>
            <a:r>
              <a:rPr sz="1800" dirty="0">
                <a:solidFill>
                  <a:srgbClr val="A21515"/>
                </a:solidFill>
                <a:latin typeface="Calibri"/>
                <a:cs typeface="Calibri"/>
              </a:rPr>
              <a:t>{0} </a:t>
            </a:r>
            <a:r>
              <a:rPr sz="1800" spc="-5" dirty="0">
                <a:solidFill>
                  <a:srgbClr val="A21515"/>
                </a:solidFill>
                <a:latin typeface="Calibri"/>
                <a:cs typeface="Calibri"/>
              </a:rPr>
              <a:t>and </a:t>
            </a:r>
            <a:r>
              <a:rPr sz="1800" dirty="0">
                <a:solidFill>
                  <a:srgbClr val="A21515"/>
                </a:solidFill>
                <a:latin typeface="Calibri"/>
                <a:cs typeface="Calibri"/>
              </a:rPr>
              <a:t>{1} </a:t>
            </a:r>
            <a:r>
              <a:rPr sz="1800" spc="-10" dirty="0">
                <a:solidFill>
                  <a:srgbClr val="A21515"/>
                </a:solidFill>
                <a:latin typeface="Calibri"/>
                <a:cs typeface="Calibri"/>
              </a:rPr>
              <a:t>are </a:t>
            </a:r>
            <a:r>
              <a:rPr sz="1800" spc="5" dirty="0">
                <a:solidFill>
                  <a:srgbClr val="A21515"/>
                </a:solidFill>
                <a:latin typeface="Calibri"/>
                <a:cs typeface="Calibri"/>
              </a:rPr>
              <a:t>{2}"</a:t>
            </a:r>
            <a:r>
              <a:rPr sz="1800" spc="5" dirty="0">
                <a:latin typeface="Calibri"/>
                <a:cs typeface="Calibri"/>
              </a:rPr>
              <a:t>, </a:t>
            </a:r>
            <a:r>
              <a:rPr sz="1800" spc="-5" dirty="0">
                <a:latin typeface="Calibri"/>
                <a:cs typeface="Calibri"/>
              </a:rPr>
              <a:t>root, root2, </a:t>
            </a:r>
            <a:r>
              <a:rPr sz="1800" spc="-15" dirty="0">
                <a:latin typeface="Calibri"/>
                <a:cs typeface="Calibri"/>
              </a:rPr>
              <a:t>result</a:t>
            </a:r>
            <a:r>
              <a:rPr sz="1800" spc="160" dirty="0">
                <a:latin typeface="Calibri"/>
                <a:cs typeface="Calibri"/>
              </a:rPr>
              <a:t> </a:t>
            </a:r>
            <a:r>
              <a:rPr sz="1800" dirty="0">
                <a:latin typeface="Calibri"/>
                <a:cs typeface="Calibri"/>
              </a:rPr>
              <a:t>?</a:t>
            </a:r>
          </a:p>
          <a:p>
            <a:pPr marL="12700">
              <a:lnSpc>
                <a:spcPct val="100000"/>
              </a:lnSpc>
              <a:spcBef>
                <a:spcPts val="645"/>
              </a:spcBef>
            </a:pPr>
            <a:r>
              <a:rPr sz="1800" spc="-5" dirty="0">
                <a:solidFill>
                  <a:srgbClr val="A21515"/>
                </a:solidFill>
                <a:latin typeface="Calibri"/>
                <a:cs typeface="Calibri"/>
              </a:rPr>
              <a:t>"</a:t>
            </a:r>
            <a:r>
              <a:rPr sz="1800" b="1" spc="-5" dirty="0">
                <a:solidFill>
                  <a:srgbClr val="A21515"/>
                </a:solidFill>
                <a:latin typeface="Calibri"/>
                <a:cs typeface="Calibri"/>
              </a:rPr>
              <a:t>equal</a:t>
            </a:r>
            <a:r>
              <a:rPr sz="1800" spc="-5" dirty="0">
                <a:solidFill>
                  <a:srgbClr val="A21515"/>
                </a:solidFill>
                <a:latin typeface="Calibri"/>
                <a:cs typeface="Calibri"/>
              </a:rPr>
              <a:t>." </a:t>
            </a:r>
            <a:r>
              <a:rPr sz="1800" dirty="0">
                <a:latin typeface="Calibri"/>
                <a:cs typeface="Calibri"/>
              </a:rPr>
              <a:t>: </a:t>
            </a:r>
            <a:r>
              <a:rPr sz="1800" spc="-5" dirty="0">
                <a:solidFill>
                  <a:srgbClr val="A21515"/>
                </a:solidFill>
                <a:latin typeface="Calibri"/>
                <a:cs typeface="Calibri"/>
              </a:rPr>
              <a:t>"not</a:t>
            </a:r>
            <a:r>
              <a:rPr sz="1800" spc="-60" dirty="0">
                <a:solidFill>
                  <a:srgbClr val="A21515"/>
                </a:solidFill>
                <a:latin typeface="Calibri"/>
                <a:cs typeface="Calibri"/>
              </a:rPr>
              <a:t> </a:t>
            </a:r>
            <a:r>
              <a:rPr sz="1800" spc="-5" dirty="0">
                <a:solidFill>
                  <a:srgbClr val="A21515"/>
                </a:solidFill>
                <a:latin typeface="Calibri"/>
                <a:cs typeface="Calibri"/>
              </a:rPr>
              <a:t>equal</a:t>
            </a:r>
            <a:r>
              <a:rPr sz="1800" spc="-5" dirty="0" smtClean="0">
                <a:solidFill>
                  <a:srgbClr val="A21515"/>
                </a:solidFill>
                <a:latin typeface="Calibri"/>
                <a:cs typeface="Calibri"/>
              </a:rPr>
              <a:t>."</a:t>
            </a:r>
            <a:r>
              <a:rPr sz="1800" spc="-5" dirty="0" smtClean="0">
                <a:latin typeface="Calibri"/>
                <a:cs typeface="Calibri"/>
              </a:rPr>
              <a:t>);</a:t>
            </a:r>
            <a:endParaRPr lang="uk-UA" sz="1800" spc="-5" dirty="0" smtClean="0">
              <a:latin typeface="Calibri"/>
              <a:cs typeface="Calibri"/>
            </a:endParaRPr>
          </a:p>
          <a:p>
            <a:pPr marL="12700">
              <a:spcBef>
                <a:spcPts val="645"/>
              </a:spcBef>
            </a:pPr>
            <a:r>
              <a:rPr lang="en-US" spc="-5" dirty="0">
                <a:solidFill>
                  <a:srgbClr val="0000FF"/>
                </a:solidFill>
                <a:cs typeface="Calibri"/>
              </a:rPr>
              <a:t>bool </a:t>
            </a:r>
            <a:r>
              <a:rPr lang="en-US" spc="-15" dirty="0" err="1">
                <a:cs typeface="Calibri"/>
              </a:rPr>
              <a:t>areEqual</a:t>
            </a:r>
            <a:r>
              <a:rPr lang="en-US" spc="-15" dirty="0">
                <a:cs typeface="Calibri"/>
              </a:rPr>
              <a:t> </a:t>
            </a:r>
            <a:r>
              <a:rPr lang="en-US" dirty="0">
                <a:cs typeface="Calibri"/>
              </a:rPr>
              <a:t>= </a:t>
            </a:r>
            <a:r>
              <a:rPr lang="en-US" spc="-10" dirty="0" err="1">
                <a:cs typeface="Calibri"/>
              </a:rPr>
              <a:t>String.Equals</a:t>
            </a:r>
            <a:r>
              <a:rPr lang="en-US" spc="-10" dirty="0">
                <a:cs typeface="Calibri"/>
              </a:rPr>
              <a:t>(root, </a:t>
            </a:r>
            <a:r>
              <a:rPr lang="en-US" spc="-5" dirty="0">
                <a:cs typeface="Calibri"/>
              </a:rPr>
              <a:t>root2, </a:t>
            </a:r>
            <a:r>
              <a:rPr lang="en-US" spc="-10" dirty="0" err="1">
                <a:cs typeface="Calibri"/>
              </a:rPr>
              <a:t>StringComparison.Ordinal</a:t>
            </a:r>
            <a:r>
              <a:rPr lang="en-US" spc="-10" dirty="0">
                <a:cs typeface="Calibri"/>
              </a:rPr>
              <a:t>); </a:t>
            </a:r>
            <a:r>
              <a:rPr lang="en-US" spc="-5" dirty="0">
                <a:cs typeface="Calibri"/>
              </a:rPr>
              <a:t>//</a:t>
            </a:r>
            <a:r>
              <a:rPr lang="en-US" spc="315" dirty="0">
                <a:cs typeface="Calibri"/>
              </a:rPr>
              <a:t> </a:t>
            </a:r>
            <a:r>
              <a:rPr lang="en-US" spc="-10" dirty="0">
                <a:cs typeface="Calibri"/>
              </a:rPr>
              <a:t>false</a:t>
            </a:r>
            <a:endParaRPr lang="en-US" dirty="0">
              <a:cs typeface="Calibri"/>
            </a:endParaRPr>
          </a:p>
          <a:p>
            <a:pPr marL="12700">
              <a:lnSpc>
                <a:spcPct val="100000"/>
              </a:lnSpc>
              <a:spcBef>
                <a:spcPts val="645"/>
              </a:spcBef>
            </a:pPr>
            <a:endParaRPr sz="1800" dirty="0">
              <a:latin typeface="Calibri"/>
              <a:cs typeface="Calibri"/>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4966" y="103759"/>
            <a:ext cx="4375785" cy="609600"/>
          </a:xfrm>
          <a:prstGeom prst="rect">
            <a:avLst/>
          </a:prstGeom>
        </p:spPr>
        <p:txBody>
          <a:bodyPr vert="horz" wrap="square" lIns="0" tIns="0" rIns="0" bIns="0" rtlCol="0">
            <a:spAutoFit/>
          </a:bodyPr>
          <a:lstStyle/>
          <a:p>
            <a:pPr marL="12700" algn="ctr">
              <a:lnSpc>
                <a:spcPct val="100000"/>
              </a:lnSpc>
            </a:pPr>
            <a:r>
              <a:rPr lang="uk-UA" i="0" spc="5" dirty="0" smtClean="0">
                <a:latin typeface="Calibri"/>
                <a:cs typeface="Calibri"/>
              </a:rPr>
              <a:t>Приклад програми</a:t>
            </a:r>
            <a:endParaRPr i="0" spc="5" dirty="0">
              <a:latin typeface="Calibri"/>
              <a:cs typeface="Calibri"/>
            </a:endParaRPr>
          </a:p>
        </p:txBody>
      </p:sp>
      <p:sp>
        <p:nvSpPr>
          <p:cNvPr id="5" name="object 5"/>
          <p:cNvSpPr txBox="1"/>
          <p:nvPr/>
        </p:nvSpPr>
        <p:spPr>
          <a:xfrm>
            <a:off x="8356854" y="6466509"/>
            <a:ext cx="254000" cy="178435"/>
          </a:xfrm>
          <a:prstGeom prst="rect">
            <a:avLst/>
          </a:prstGeom>
        </p:spPr>
        <p:txBody>
          <a:bodyPr vert="horz" wrap="square" lIns="0" tIns="0" rIns="0" bIns="0" rtlCol="0">
            <a:spAutoFit/>
          </a:bodyPr>
          <a:lstStyle/>
          <a:p>
            <a:pPr marL="12700">
              <a:lnSpc>
                <a:spcPts val="1240"/>
              </a:lnSpc>
            </a:pPr>
            <a:r>
              <a:rPr sz="1200" spc="-10" dirty="0">
                <a:solidFill>
                  <a:srgbClr val="888888"/>
                </a:solidFill>
                <a:latin typeface="Calibri"/>
                <a:cs typeface="Calibri"/>
              </a:rPr>
              <a:t>133</a:t>
            </a:r>
            <a:endParaRPr sz="1200">
              <a:latin typeface="Calibri"/>
              <a:cs typeface="Calibri"/>
            </a:endParaRPr>
          </a:p>
        </p:txBody>
      </p:sp>
      <p:sp>
        <p:nvSpPr>
          <p:cNvPr id="3" name="object 3"/>
          <p:cNvSpPr txBox="1"/>
          <p:nvPr/>
        </p:nvSpPr>
        <p:spPr>
          <a:xfrm>
            <a:off x="536244" y="1011682"/>
            <a:ext cx="7928609" cy="5476371"/>
          </a:xfrm>
          <a:prstGeom prst="rect">
            <a:avLst/>
          </a:prstGeom>
        </p:spPr>
        <p:txBody>
          <a:bodyPr vert="horz" wrap="square" lIns="0" tIns="0" rIns="0" bIns="0" rtlCol="0">
            <a:spAutoFit/>
          </a:bodyPr>
          <a:lstStyle/>
          <a:p>
            <a:pPr marL="12700">
              <a:lnSpc>
                <a:spcPct val="100000"/>
              </a:lnSpc>
            </a:pPr>
            <a:r>
              <a:rPr lang="uk-UA" sz="1800" b="1" i="1" spc="-5" dirty="0" smtClean="0">
                <a:latin typeface="Calibri"/>
                <a:cs typeface="Calibri"/>
              </a:rPr>
              <a:t>Розробимо програму, яка демонструє роботу з рядками:</a:t>
            </a:r>
            <a:endParaRPr sz="1800" dirty="0">
              <a:latin typeface="Calibri"/>
              <a:cs typeface="Calibri"/>
            </a:endParaRPr>
          </a:p>
          <a:p>
            <a:pPr>
              <a:lnSpc>
                <a:spcPct val="100000"/>
              </a:lnSpc>
              <a:spcBef>
                <a:spcPts val="35"/>
              </a:spcBef>
            </a:pPr>
            <a:endParaRPr sz="2600" dirty="0">
              <a:latin typeface="Times New Roman"/>
              <a:cs typeface="Times New Roman"/>
            </a:endParaRPr>
          </a:p>
          <a:p>
            <a:pPr marL="12700">
              <a:lnSpc>
                <a:spcPct val="100000"/>
              </a:lnSpc>
            </a:pPr>
            <a:r>
              <a:rPr sz="1800" spc="-10" dirty="0">
                <a:latin typeface="Calibri"/>
                <a:cs typeface="Calibri"/>
              </a:rPr>
              <a:t>string </a:t>
            </a:r>
            <a:r>
              <a:rPr sz="1800" spc="-15" dirty="0">
                <a:latin typeface="Calibri"/>
                <a:cs typeface="Calibri"/>
              </a:rPr>
              <a:t>str1 </a:t>
            </a:r>
            <a:r>
              <a:rPr sz="1800" dirty="0">
                <a:latin typeface="Calibri"/>
                <a:cs typeface="Calibri"/>
              </a:rPr>
              <a:t>=</a:t>
            </a:r>
            <a:r>
              <a:rPr sz="1800" spc="-30" dirty="0">
                <a:latin typeface="Calibri"/>
                <a:cs typeface="Calibri"/>
              </a:rPr>
              <a:t> </a:t>
            </a:r>
            <a:r>
              <a:rPr sz="1800" spc="-5" dirty="0">
                <a:latin typeface="Calibri"/>
                <a:cs typeface="Calibri"/>
              </a:rPr>
              <a:t>"АБВГ";</a:t>
            </a:r>
            <a:endParaRPr sz="1800" dirty="0">
              <a:latin typeface="Calibri"/>
              <a:cs typeface="Calibri"/>
            </a:endParaRPr>
          </a:p>
          <a:p>
            <a:pPr marL="12700">
              <a:lnSpc>
                <a:spcPct val="100000"/>
              </a:lnSpc>
              <a:spcBef>
                <a:spcPts val="434"/>
              </a:spcBef>
            </a:pPr>
            <a:r>
              <a:rPr sz="1800" spc="-15" dirty="0">
                <a:latin typeface="Calibri"/>
                <a:cs typeface="Calibri"/>
              </a:rPr>
              <a:t>string str2 </a:t>
            </a:r>
            <a:r>
              <a:rPr sz="1800" dirty="0">
                <a:latin typeface="Calibri"/>
                <a:cs typeface="Calibri"/>
              </a:rPr>
              <a:t>=</a:t>
            </a:r>
            <a:r>
              <a:rPr sz="1800" spc="10" dirty="0">
                <a:latin typeface="Calibri"/>
                <a:cs typeface="Calibri"/>
              </a:rPr>
              <a:t> </a:t>
            </a:r>
            <a:r>
              <a:rPr sz="1800" spc="-5" dirty="0">
                <a:latin typeface="Calibri"/>
                <a:cs typeface="Calibri"/>
              </a:rPr>
              <a:t>"АБВГ";</a:t>
            </a:r>
            <a:endParaRPr sz="1800" dirty="0">
              <a:latin typeface="Calibri"/>
              <a:cs typeface="Calibri"/>
            </a:endParaRPr>
          </a:p>
          <a:p>
            <a:pPr marL="12700">
              <a:lnSpc>
                <a:spcPct val="100000"/>
              </a:lnSpc>
              <a:spcBef>
                <a:spcPts val="430"/>
              </a:spcBef>
            </a:pPr>
            <a:r>
              <a:rPr sz="1800" spc="-10" dirty="0">
                <a:latin typeface="Calibri"/>
                <a:cs typeface="Calibri"/>
              </a:rPr>
              <a:t>string </a:t>
            </a:r>
            <a:r>
              <a:rPr sz="1800" spc="-15" dirty="0">
                <a:latin typeface="Calibri"/>
                <a:cs typeface="Calibri"/>
              </a:rPr>
              <a:t>str3 </a:t>
            </a:r>
            <a:r>
              <a:rPr sz="1800" dirty="0">
                <a:latin typeface="Calibri"/>
                <a:cs typeface="Calibri"/>
              </a:rPr>
              <a:t>= @ "</a:t>
            </a:r>
            <a:r>
              <a:rPr sz="1800" dirty="0" smtClean="0">
                <a:latin typeface="Calibri"/>
                <a:cs typeface="Calibri"/>
              </a:rPr>
              <a:t>C# </a:t>
            </a:r>
            <a:r>
              <a:rPr lang="uk-UA" sz="1800" dirty="0" smtClean="0">
                <a:latin typeface="Calibri"/>
                <a:cs typeface="Calibri"/>
              </a:rPr>
              <a:t>представляє собою інструмент</a:t>
            </a:r>
            <a:r>
              <a:rPr sz="1800" spc="-5" dirty="0" smtClean="0">
                <a:latin typeface="Calibri"/>
                <a:cs typeface="Calibri"/>
              </a:rPr>
              <a:t>"</a:t>
            </a:r>
            <a:r>
              <a:rPr sz="1800" spc="95" dirty="0" smtClean="0">
                <a:latin typeface="Calibri"/>
                <a:cs typeface="Calibri"/>
              </a:rPr>
              <a:t> </a:t>
            </a:r>
            <a:r>
              <a:rPr sz="1800" dirty="0">
                <a:latin typeface="Calibri"/>
                <a:cs typeface="Calibri"/>
              </a:rPr>
              <a:t>+</a:t>
            </a:r>
          </a:p>
          <a:p>
            <a:pPr marL="12700">
              <a:lnSpc>
                <a:spcPct val="100000"/>
              </a:lnSpc>
              <a:spcBef>
                <a:spcPts val="434"/>
              </a:spcBef>
            </a:pPr>
            <a:r>
              <a:rPr sz="1800" spc="-5" dirty="0" smtClean="0">
                <a:latin typeface="Calibri"/>
                <a:cs typeface="Calibri"/>
              </a:rPr>
              <a:t>"</a:t>
            </a:r>
            <a:r>
              <a:rPr lang="uk-UA" sz="1800" spc="-5" dirty="0" smtClean="0">
                <a:latin typeface="Calibri"/>
                <a:cs typeface="Calibri"/>
              </a:rPr>
              <a:t>Швидкого створення застосунку</a:t>
            </a:r>
            <a:r>
              <a:rPr sz="1800" spc="-5" dirty="0" smtClean="0">
                <a:latin typeface="Calibri"/>
                <a:cs typeface="Calibri"/>
              </a:rPr>
              <a:t>";</a:t>
            </a:r>
            <a:endParaRPr sz="1800" dirty="0">
              <a:latin typeface="Calibri"/>
              <a:cs typeface="Calibri"/>
            </a:endParaRPr>
          </a:p>
          <a:p>
            <a:pPr marL="12700">
              <a:lnSpc>
                <a:spcPct val="100000"/>
              </a:lnSpc>
              <a:spcBef>
                <a:spcPts val="430"/>
              </a:spcBef>
            </a:pPr>
            <a:r>
              <a:rPr sz="1800" spc="-15" dirty="0">
                <a:latin typeface="Calibri"/>
                <a:cs typeface="Calibri"/>
              </a:rPr>
              <a:t>int</a:t>
            </a:r>
            <a:r>
              <a:rPr sz="1800" spc="-95" dirty="0">
                <a:latin typeface="Calibri"/>
                <a:cs typeface="Calibri"/>
              </a:rPr>
              <a:t> </a:t>
            </a:r>
            <a:r>
              <a:rPr sz="1800" spc="-10" dirty="0">
                <a:latin typeface="Calibri"/>
                <a:cs typeface="Calibri"/>
              </a:rPr>
              <a:t>result;</a:t>
            </a:r>
            <a:endParaRPr sz="1800" dirty="0">
              <a:latin typeface="Calibri"/>
              <a:cs typeface="Calibri"/>
            </a:endParaRPr>
          </a:p>
          <a:p>
            <a:pPr marL="12700">
              <a:lnSpc>
                <a:spcPct val="100000"/>
              </a:lnSpc>
              <a:spcBef>
                <a:spcPts val="434"/>
              </a:spcBef>
            </a:pPr>
            <a:r>
              <a:rPr sz="1800" dirty="0">
                <a:latin typeface="Calibri"/>
                <a:cs typeface="Calibri"/>
              </a:rPr>
              <a:t>/ / </a:t>
            </a:r>
            <a:r>
              <a:rPr lang="uk-UA" sz="1800" dirty="0" smtClean="0">
                <a:latin typeface="Calibri"/>
                <a:cs typeface="Calibri"/>
              </a:rPr>
              <a:t>Методи порівняння рядків</a:t>
            </a:r>
            <a:endParaRPr sz="1800" dirty="0">
              <a:latin typeface="Calibri"/>
              <a:cs typeface="Calibri"/>
            </a:endParaRPr>
          </a:p>
          <a:p>
            <a:pPr marL="12700">
              <a:lnSpc>
                <a:spcPct val="100000"/>
              </a:lnSpc>
              <a:spcBef>
                <a:spcPts val="430"/>
              </a:spcBef>
            </a:pPr>
            <a:r>
              <a:rPr sz="1800" spc="-5" dirty="0">
                <a:latin typeface="Calibri"/>
                <a:cs typeface="Calibri"/>
              </a:rPr>
              <a:t>/ / </a:t>
            </a:r>
            <a:r>
              <a:rPr lang="uk-UA" sz="1800" spc="-5" dirty="0" smtClean="0">
                <a:latin typeface="Calibri"/>
                <a:cs typeface="Calibri"/>
              </a:rPr>
              <a:t>Використаємо статичну функцію </a:t>
            </a:r>
            <a:r>
              <a:rPr sz="1800" spc="-5" dirty="0" smtClean="0">
                <a:latin typeface="Calibri"/>
                <a:cs typeface="Calibri"/>
              </a:rPr>
              <a:t>Compare </a:t>
            </a:r>
            <a:r>
              <a:rPr lang="uk-UA" sz="1800" spc="-15" dirty="0" smtClean="0">
                <a:latin typeface="Calibri"/>
                <a:cs typeface="Calibri"/>
              </a:rPr>
              <a:t>для порівняння</a:t>
            </a:r>
            <a:endParaRPr sz="1800" dirty="0">
              <a:latin typeface="Calibri"/>
              <a:cs typeface="Calibri"/>
            </a:endParaRPr>
          </a:p>
          <a:p>
            <a:pPr marL="12700">
              <a:lnSpc>
                <a:spcPct val="100000"/>
              </a:lnSpc>
              <a:spcBef>
                <a:spcPts val="434"/>
              </a:spcBef>
            </a:pPr>
            <a:r>
              <a:rPr sz="1800" spc="-15" dirty="0">
                <a:latin typeface="Calibri"/>
                <a:cs typeface="Calibri"/>
              </a:rPr>
              <a:t>result </a:t>
            </a:r>
            <a:r>
              <a:rPr sz="1800" dirty="0">
                <a:latin typeface="Calibri"/>
                <a:cs typeface="Calibri"/>
              </a:rPr>
              <a:t>= </a:t>
            </a:r>
            <a:r>
              <a:rPr sz="1800" spc="-10" dirty="0">
                <a:latin typeface="Calibri"/>
                <a:cs typeface="Calibri"/>
              </a:rPr>
              <a:t>string.Compare (str1,</a:t>
            </a:r>
            <a:r>
              <a:rPr sz="1800" spc="50" dirty="0">
                <a:latin typeface="Calibri"/>
                <a:cs typeface="Calibri"/>
              </a:rPr>
              <a:t> </a:t>
            </a:r>
            <a:r>
              <a:rPr sz="1800" spc="-10" dirty="0">
                <a:latin typeface="Calibri"/>
                <a:cs typeface="Calibri"/>
              </a:rPr>
              <a:t>str2);</a:t>
            </a:r>
            <a:endParaRPr sz="1800" dirty="0">
              <a:latin typeface="Calibri"/>
              <a:cs typeface="Calibri"/>
            </a:endParaRPr>
          </a:p>
          <a:p>
            <a:pPr marL="12700">
              <a:lnSpc>
                <a:spcPct val="100000"/>
              </a:lnSpc>
              <a:spcBef>
                <a:spcPts val="390"/>
              </a:spcBef>
            </a:pPr>
            <a:r>
              <a:rPr sz="1600" spc="-35" dirty="0">
                <a:latin typeface="Calibri"/>
                <a:cs typeface="Calibri"/>
              </a:rPr>
              <a:t>textBox1.Text </a:t>
            </a:r>
            <a:r>
              <a:rPr sz="1600" dirty="0">
                <a:latin typeface="Calibri"/>
                <a:cs typeface="Calibri"/>
              </a:rPr>
              <a:t>= </a:t>
            </a:r>
            <a:r>
              <a:rPr sz="1600" dirty="0" smtClean="0">
                <a:latin typeface="Calibri"/>
                <a:cs typeface="Calibri"/>
              </a:rPr>
              <a:t>"</a:t>
            </a:r>
            <a:r>
              <a:rPr lang="uk-UA" sz="1600" dirty="0" smtClean="0">
                <a:latin typeface="Calibri"/>
                <a:cs typeface="Calibri"/>
              </a:rPr>
              <a:t>порівнюємо </a:t>
            </a:r>
            <a:r>
              <a:rPr sz="1600" spc="-10" dirty="0" smtClean="0">
                <a:latin typeface="Calibri"/>
                <a:cs typeface="Calibri"/>
              </a:rPr>
              <a:t>str1</a:t>
            </a:r>
            <a:r>
              <a:rPr sz="1600" spc="-10" dirty="0">
                <a:latin typeface="Calibri"/>
                <a:cs typeface="Calibri"/>
              </a:rPr>
              <a:t>:" </a:t>
            </a:r>
            <a:r>
              <a:rPr sz="1600" dirty="0">
                <a:latin typeface="Calibri"/>
                <a:cs typeface="Calibri"/>
              </a:rPr>
              <a:t>+ </a:t>
            </a:r>
            <a:r>
              <a:rPr sz="1600" spc="-15" dirty="0">
                <a:latin typeface="Calibri"/>
                <a:cs typeface="Calibri"/>
              </a:rPr>
              <a:t>str1 </a:t>
            </a:r>
            <a:r>
              <a:rPr sz="1600" dirty="0">
                <a:latin typeface="Calibri"/>
                <a:cs typeface="Calibri"/>
              </a:rPr>
              <a:t>+ </a:t>
            </a:r>
            <a:r>
              <a:rPr sz="1600" spc="5" dirty="0">
                <a:latin typeface="Calibri"/>
                <a:cs typeface="Calibri"/>
              </a:rPr>
              <a:t>"и </a:t>
            </a:r>
            <a:r>
              <a:rPr sz="1600" spc="-10" dirty="0">
                <a:latin typeface="Calibri"/>
                <a:cs typeface="Calibri"/>
              </a:rPr>
              <a:t>str2:" </a:t>
            </a:r>
            <a:r>
              <a:rPr sz="1600" dirty="0">
                <a:latin typeface="Calibri"/>
                <a:cs typeface="Calibri"/>
              </a:rPr>
              <a:t>+ </a:t>
            </a:r>
            <a:r>
              <a:rPr sz="1600" spc="-15" dirty="0">
                <a:latin typeface="Calibri"/>
                <a:cs typeface="Calibri"/>
              </a:rPr>
              <a:t>str2 </a:t>
            </a:r>
            <a:r>
              <a:rPr sz="1600" dirty="0">
                <a:latin typeface="Calibri"/>
                <a:cs typeface="Calibri"/>
              </a:rPr>
              <a:t>+ ", </a:t>
            </a:r>
            <a:r>
              <a:rPr sz="1600" spc="-15" dirty="0">
                <a:latin typeface="Calibri"/>
                <a:cs typeface="Calibri"/>
              </a:rPr>
              <a:t>результат:" </a:t>
            </a:r>
            <a:r>
              <a:rPr sz="1600" dirty="0">
                <a:latin typeface="Calibri"/>
                <a:cs typeface="Calibri"/>
              </a:rPr>
              <a:t>+ </a:t>
            </a:r>
            <a:r>
              <a:rPr sz="1600" spc="-10" dirty="0">
                <a:latin typeface="Calibri"/>
                <a:cs typeface="Calibri"/>
              </a:rPr>
              <a:t>result </a:t>
            </a:r>
            <a:r>
              <a:rPr sz="1600" dirty="0">
                <a:latin typeface="Calibri"/>
                <a:cs typeface="Calibri"/>
              </a:rPr>
              <a:t>+ "\ r \</a:t>
            </a:r>
            <a:r>
              <a:rPr sz="1600" spc="195" dirty="0">
                <a:latin typeface="Calibri"/>
                <a:cs typeface="Calibri"/>
              </a:rPr>
              <a:t> </a:t>
            </a:r>
            <a:r>
              <a:rPr sz="1600" spc="-5" dirty="0">
                <a:latin typeface="Calibri"/>
                <a:cs typeface="Calibri"/>
              </a:rPr>
              <a:t>n";</a:t>
            </a:r>
            <a:endParaRPr sz="1600" dirty="0">
              <a:latin typeface="Calibri"/>
              <a:cs typeface="Calibri"/>
            </a:endParaRPr>
          </a:p>
          <a:p>
            <a:pPr marL="12700">
              <a:lnSpc>
                <a:spcPct val="100000"/>
              </a:lnSpc>
              <a:spcBef>
                <a:spcPts val="425"/>
              </a:spcBef>
            </a:pPr>
            <a:r>
              <a:rPr sz="1800" dirty="0">
                <a:latin typeface="Calibri"/>
                <a:cs typeface="Calibri"/>
              </a:rPr>
              <a:t>/ / </a:t>
            </a:r>
            <a:r>
              <a:rPr lang="uk-UA" sz="1800" dirty="0" smtClean="0">
                <a:latin typeface="Calibri"/>
                <a:cs typeface="Calibri"/>
              </a:rPr>
              <a:t>Використаємо функцію </a:t>
            </a:r>
            <a:r>
              <a:rPr sz="1800" spc="-5" dirty="0" smtClean="0">
                <a:latin typeface="Calibri"/>
                <a:cs typeface="Calibri"/>
              </a:rPr>
              <a:t>Compare </a:t>
            </a:r>
            <a:r>
              <a:rPr lang="uk-UA" sz="1800" spc="-5" dirty="0" smtClean="0">
                <a:latin typeface="Calibri"/>
                <a:cs typeface="Calibri"/>
              </a:rPr>
              <a:t>із додатковим параметром</a:t>
            </a:r>
            <a:endParaRPr sz="1800" dirty="0">
              <a:latin typeface="Calibri"/>
              <a:cs typeface="Calibri"/>
            </a:endParaRPr>
          </a:p>
          <a:p>
            <a:pPr marL="12700" marR="4087495">
              <a:lnSpc>
                <a:spcPct val="120000"/>
              </a:lnSpc>
            </a:pPr>
            <a:r>
              <a:rPr sz="1800" spc="-5" dirty="0">
                <a:latin typeface="Calibri"/>
                <a:cs typeface="Calibri"/>
              </a:rPr>
              <a:t>/ / </a:t>
            </a:r>
            <a:r>
              <a:rPr lang="uk-UA" spc="-5" dirty="0">
                <a:latin typeface="Calibri"/>
                <a:cs typeface="Calibri"/>
              </a:rPr>
              <a:t>д</a:t>
            </a:r>
            <a:r>
              <a:rPr lang="uk-UA" sz="1800" spc="-5" dirty="0" smtClean="0">
                <a:latin typeface="Calibri"/>
                <a:cs typeface="Calibri"/>
              </a:rPr>
              <a:t>ля ігнорування регістра рядку</a:t>
            </a:r>
            <a:r>
              <a:rPr sz="1800" dirty="0" smtClean="0">
                <a:latin typeface="Calibri"/>
                <a:cs typeface="Calibri"/>
              </a:rPr>
              <a:t> </a:t>
            </a:r>
            <a:r>
              <a:rPr sz="1800" spc="-15" dirty="0">
                <a:latin typeface="Calibri"/>
                <a:cs typeface="Calibri"/>
              </a:rPr>
              <a:t>result </a:t>
            </a:r>
            <a:r>
              <a:rPr sz="1800" dirty="0">
                <a:latin typeface="Calibri"/>
                <a:cs typeface="Calibri"/>
              </a:rPr>
              <a:t>= </a:t>
            </a:r>
            <a:r>
              <a:rPr sz="1800" spc="-10" dirty="0">
                <a:latin typeface="Calibri"/>
                <a:cs typeface="Calibri"/>
              </a:rPr>
              <a:t>string.Compare (str1, str2,</a:t>
            </a:r>
            <a:r>
              <a:rPr sz="1800" spc="80" dirty="0">
                <a:latin typeface="Calibri"/>
                <a:cs typeface="Calibri"/>
              </a:rPr>
              <a:t> </a:t>
            </a:r>
            <a:r>
              <a:rPr sz="1800" spc="-5" dirty="0">
                <a:latin typeface="Calibri"/>
                <a:cs typeface="Calibri"/>
              </a:rPr>
              <a:t>true);</a:t>
            </a:r>
            <a:endParaRPr sz="1800" dirty="0">
              <a:latin typeface="Calibri"/>
              <a:cs typeface="Calibri"/>
            </a:endParaRPr>
          </a:p>
          <a:p>
            <a:pPr marL="12700">
              <a:lnSpc>
                <a:spcPct val="100000"/>
              </a:lnSpc>
              <a:spcBef>
                <a:spcPts val="434"/>
              </a:spcBef>
            </a:pPr>
            <a:r>
              <a:rPr sz="1800" spc="-40" dirty="0">
                <a:latin typeface="Calibri"/>
                <a:cs typeface="Calibri"/>
              </a:rPr>
              <a:t>textBox1.Text </a:t>
            </a:r>
            <a:r>
              <a:rPr sz="1800" dirty="0">
                <a:latin typeface="Calibri"/>
                <a:cs typeface="Calibri"/>
              </a:rPr>
              <a:t>= </a:t>
            </a:r>
            <a:r>
              <a:rPr sz="1800" spc="-40" dirty="0">
                <a:latin typeface="Calibri"/>
                <a:cs typeface="Calibri"/>
              </a:rPr>
              <a:t>textBox1.Text </a:t>
            </a:r>
            <a:r>
              <a:rPr sz="1800" dirty="0">
                <a:latin typeface="Calibri"/>
                <a:cs typeface="Calibri"/>
              </a:rPr>
              <a:t>+ </a:t>
            </a:r>
            <a:r>
              <a:rPr sz="1800" dirty="0" smtClean="0">
                <a:latin typeface="Calibri"/>
                <a:cs typeface="Calibri"/>
              </a:rPr>
              <a:t>"</a:t>
            </a:r>
            <a:r>
              <a:rPr lang="uk-UA" sz="1800" dirty="0" smtClean="0">
                <a:latin typeface="Calibri"/>
                <a:cs typeface="Calibri"/>
              </a:rPr>
              <a:t>Порівнюємо без врахування регістру</a:t>
            </a:r>
            <a:r>
              <a:rPr sz="1800" spc="-5" dirty="0" smtClean="0">
                <a:latin typeface="Calibri"/>
                <a:cs typeface="Calibri"/>
              </a:rPr>
              <a:t>";</a:t>
            </a:r>
            <a:endParaRPr sz="1800" dirty="0">
              <a:latin typeface="Calibri"/>
              <a:cs typeface="Calibri"/>
            </a:endParaRPr>
          </a:p>
          <a:p>
            <a:pPr marL="12700">
              <a:spcBef>
                <a:spcPts val="430"/>
              </a:spcBef>
            </a:pPr>
            <a:r>
              <a:rPr sz="1800" spc="-40" dirty="0">
                <a:latin typeface="Calibri"/>
                <a:cs typeface="Calibri"/>
              </a:rPr>
              <a:t>textBox1.Text </a:t>
            </a:r>
            <a:r>
              <a:rPr sz="1800" dirty="0">
                <a:latin typeface="Calibri"/>
                <a:cs typeface="Calibri"/>
              </a:rPr>
              <a:t>= </a:t>
            </a:r>
            <a:r>
              <a:rPr sz="1800" spc="-40" dirty="0">
                <a:latin typeface="Calibri"/>
                <a:cs typeface="Calibri"/>
              </a:rPr>
              <a:t>textBox1.Text </a:t>
            </a:r>
            <a:r>
              <a:rPr sz="1800" dirty="0">
                <a:latin typeface="Calibri"/>
                <a:cs typeface="Calibri"/>
              </a:rPr>
              <a:t>+ </a:t>
            </a:r>
            <a:r>
              <a:rPr sz="1800" spc="-10" dirty="0">
                <a:latin typeface="Calibri"/>
                <a:cs typeface="Calibri"/>
              </a:rPr>
              <a:t>"str1:" </a:t>
            </a:r>
            <a:r>
              <a:rPr sz="1800" dirty="0">
                <a:latin typeface="Calibri"/>
                <a:cs typeface="Calibri"/>
              </a:rPr>
              <a:t>+ </a:t>
            </a:r>
            <a:r>
              <a:rPr sz="1800" spc="-15" dirty="0">
                <a:latin typeface="Calibri"/>
                <a:cs typeface="Calibri"/>
              </a:rPr>
              <a:t>str1 </a:t>
            </a:r>
            <a:r>
              <a:rPr sz="1800" dirty="0">
                <a:latin typeface="Calibri"/>
                <a:cs typeface="Calibri"/>
              </a:rPr>
              <a:t>+ </a:t>
            </a:r>
            <a:r>
              <a:rPr sz="1800" spc="5" dirty="0">
                <a:latin typeface="Calibri"/>
                <a:cs typeface="Calibri"/>
              </a:rPr>
              <a:t>"и </a:t>
            </a:r>
            <a:r>
              <a:rPr sz="1800" spc="-10" dirty="0">
                <a:latin typeface="Calibri"/>
                <a:cs typeface="Calibri"/>
              </a:rPr>
              <a:t>str2:" </a:t>
            </a:r>
            <a:r>
              <a:rPr sz="1800" dirty="0">
                <a:latin typeface="Calibri"/>
                <a:cs typeface="Calibri"/>
              </a:rPr>
              <a:t>+ </a:t>
            </a:r>
            <a:r>
              <a:rPr sz="1800" spc="-15" dirty="0">
                <a:latin typeface="Calibri"/>
                <a:cs typeface="Calibri"/>
              </a:rPr>
              <a:t>str2 </a:t>
            </a:r>
            <a:r>
              <a:rPr sz="1800" dirty="0">
                <a:latin typeface="Calibri"/>
                <a:cs typeface="Calibri"/>
              </a:rPr>
              <a:t>+ ", </a:t>
            </a:r>
            <a:r>
              <a:rPr sz="1800" spc="-15" dirty="0">
                <a:latin typeface="Calibri"/>
                <a:cs typeface="Calibri"/>
              </a:rPr>
              <a:t>результат:" </a:t>
            </a:r>
            <a:r>
              <a:rPr sz="1800" dirty="0">
                <a:latin typeface="Calibri"/>
                <a:cs typeface="Calibri"/>
              </a:rPr>
              <a:t>+ </a:t>
            </a:r>
            <a:r>
              <a:rPr sz="1800" spc="30" dirty="0">
                <a:latin typeface="Calibri"/>
                <a:cs typeface="Calibri"/>
              </a:rPr>
              <a:t> </a:t>
            </a:r>
            <a:r>
              <a:rPr sz="1800" spc="-15" dirty="0" smtClean="0">
                <a:latin typeface="Calibri"/>
                <a:cs typeface="Calibri"/>
              </a:rPr>
              <a:t>result</a:t>
            </a:r>
            <a:r>
              <a:rPr lang="en-US" dirty="0">
                <a:cs typeface="Calibri"/>
              </a:rPr>
              <a:t>+ "\ r \</a:t>
            </a:r>
            <a:r>
              <a:rPr lang="en-US" spc="-85" dirty="0">
                <a:cs typeface="Calibri"/>
              </a:rPr>
              <a:t> </a:t>
            </a:r>
            <a:r>
              <a:rPr lang="en-US" spc="-10" dirty="0">
                <a:cs typeface="Calibri"/>
              </a:rPr>
              <a:t>n</a:t>
            </a:r>
            <a:r>
              <a:rPr lang="en-US" spc="-10" dirty="0" smtClean="0">
                <a:cs typeface="Calibri"/>
              </a:rPr>
              <a:t>";</a:t>
            </a:r>
            <a:endParaRPr lang="en-US" dirty="0">
              <a:cs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6244" y="304800"/>
            <a:ext cx="7934959" cy="6428426"/>
          </a:xfrm>
          <a:prstGeom prst="rect">
            <a:avLst/>
          </a:prstGeom>
        </p:spPr>
        <p:txBody>
          <a:bodyPr vert="horz" wrap="square" lIns="0" tIns="0" rIns="0" bIns="0" rtlCol="0">
            <a:spAutoFit/>
          </a:bodyPr>
          <a:lstStyle/>
          <a:p>
            <a:pPr marL="12700">
              <a:lnSpc>
                <a:spcPct val="100000"/>
              </a:lnSpc>
            </a:pPr>
            <a:r>
              <a:rPr lang="uk-UA" dirty="0">
                <a:cs typeface="Calibri"/>
              </a:rPr>
              <a:t>/ / Методи об`єднання </a:t>
            </a:r>
            <a:r>
              <a:rPr lang="uk-UA" dirty="0" smtClean="0">
                <a:cs typeface="Calibri"/>
              </a:rPr>
              <a:t>рядків</a:t>
            </a:r>
          </a:p>
          <a:p>
            <a:pPr marL="12700">
              <a:lnSpc>
                <a:spcPct val="100000"/>
              </a:lnSpc>
            </a:pPr>
            <a:r>
              <a:rPr sz="1800" spc="-5" dirty="0" smtClean="0">
                <a:latin typeface="Calibri"/>
                <a:cs typeface="Calibri"/>
              </a:rPr>
              <a:t>/ </a:t>
            </a:r>
            <a:r>
              <a:rPr sz="1800" spc="-5" dirty="0">
                <a:latin typeface="Calibri"/>
                <a:cs typeface="Calibri"/>
              </a:rPr>
              <a:t>/ </a:t>
            </a:r>
            <a:r>
              <a:rPr lang="uk-UA" sz="1800" spc="-5" dirty="0" smtClean="0">
                <a:latin typeface="Calibri"/>
                <a:cs typeface="Calibri"/>
              </a:rPr>
              <a:t>Використаємо функцію для рядків</a:t>
            </a:r>
            <a:endParaRPr sz="1800" dirty="0">
              <a:latin typeface="Calibri"/>
              <a:cs typeface="Calibri"/>
            </a:endParaRPr>
          </a:p>
          <a:p>
            <a:pPr marL="12700">
              <a:lnSpc>
                <a:spcPct val="100000"/>
              </a:lnSpc>
              <a:spcBef>
                <a:spcPts val="434"/>
              </a:spcBef>
            </a:pPr>
            <a:r>
              <a:rPr sz="1800" spc="-15" dirty="0">
                <a:latin typeface="Calibri"/>
                <a:cs typeface="Calibri"/>
              </a:rPr>
              <a:t>string str4 </a:t>
            </a:r>
            <a:r>
              <a:rPr sz="1800" dirty="0">
                <a:latin typeface="Calibri"/>
                <a:cs typeface="Calibri"/>
              </a:rPr>
              <a:t>= </a:t>
            </a:r>
            <a:r>
              <a:rPr sz="1800" spc="-15" dirty="0">
                <a:latin typeface="Calibri"/>
                <a:cs typeface="Calibri"/>
              </a:rPr>
              <a:t>string.Concat </a:t>
            </a:r>
            <a:r>
              <a:rPr sz="1800" spc="-10" dirty="0">
                <a:latin typeface="Calibri"/>
                <a:cs typeface="Calibri"/>
              </a:rPr>
              <a:t>(str1,</a:t>
            </a:r>
            <a:r>
              <a:rPr sz="1800" spc="155" dirty="0">
                <a:latin typeface="Calibri"/>
                <a:cs typeface="Calibri"/>
              </a:rPr>
              <a:t> </a:t>
            </a:r>
            <a:r>
              <a:rPr sz="1800" spc="-10" dirty="0">
                <a:latin typeface="Calibri"/>
                <a:cs typeface="Calibri"/>
              </a:rPr>
              <a:t>str2);</a:t>
            </a:r>
            <a:endParaRPr sz="1800" dirty="0">
              <a:latin typeface="Calibri"/>
              <a:cs typeface="Calibri"/>
            </a:endParaRPr>
          </a:p>
          <a:p>
            <a:pPr marL="12700">
              <a:lnSpc>
                <a:spcPct val="100000"/>
              </a:lnSpc>
              <a:spcBef>
                <a:spcPts val="430"/>
              </a:spcBef>
            </a:pPr>
            <a:r>
              <a:rPr sz="1800" spc="-40" dirty="0">
                <a:latin typeface="Calibri"/>
                <a:cs typeface="Calibri"/>
              </a:rPr>
              <a:t>textBox1.Text </a:t>
            </a:r>
            <a:r>
              <a:rPr sz="1800" dirty="0">
                <a:latin typeface="Calibri"/>
                <a:cs typeface="Calibri"/>
              </a:rPr>
              <a:t>= </a:t>
            </a:r>
            <a:r>
              <a:rPr sz="1800" spc="-40" dirty="0">
                <a:latin typeface="Calibri"/>
                <a:cs typeface="Calibri"/>
              </a:rPr>
              <a:t>textBox1.Text </a:t>
            </a:r>
            <a:r>
              <a:rPr sz="1800" dirty="0">
                <a:latin typeface="Calibri"/>
                <a:cs typeface="Calibri"/>
              </a:rPr>
              <a:t>+ </a:t>
            </a:r>
            <a:r>
              <a:rPr sz="1800" spc="-5" dirty="0" smtClean="0">
                <a:latin typeface="Calibri"/>
                <a:cs typeface="Calibri"/>
              </a:rPr>
              <a:t>"</a:t>
            </a:r>
            <a:r>
              <a:rPr lang="uk-UA" sz="1800" spc="-5" dirty="0" smtClean="0">
                <a:latin typeface="Calibri"/>
                <a:cs typeface="Calibri"/>
              </a:rPr>
              <a:t>Створюємо </a:t>
            </a:r>
            <a:r>
              <a:rPr sz="1800" spc="-15" dirty="0" smtClean="0">
                <a:latin typeface="Calibri"/>
                <a:cs typeface="Calibri"/>
              </a:rPr>
              <a:t>str4 </a:t>
            </a:r>
            <a:r>
              <a:rPr lang="uk-UA" sz="1800" spc="-10" dirty="0" smtClean="0">
                <a:latin typeface="Calibri"/>
                <a:cs typeface="Calibri"/>
              </a:rPr>
              <a:t>шляхом</a:t>
            </a:r>
            <a:r>
              <a:rPr sz="1800" spc="-10" dirty="0" smtClean="0">
                <a:latin typeface="Calibri"/>
                <a:cs typeface="Calibri"/>
              </a:rPr>
              <a:t>" </a:t>
            </a:r>
            <a:r>
              <a:rPr sz="1800" dirty="0">
                <a:latin typeface="Calibri"/>
                <a:cs typeface="Calibri"/>
              </a:rPr>
              <a:t>+ </a:t>
            </a:r>
            <a:r>
              <a:rPr sz="1800" spc="-10" dirty="0" smtClean="0">
                <a:latin typeface="Calibri"/>
                <a:cs typeface="Calibri"/>
              </a:rPr>
              <a:t>"</a:t>
            </a:r>
            <a:r>
              <a:rPr lang="uk-UA" sz="1800" spc="-10" dirty="0" smtClean="0">
                <a:latin typeface="Calibri"/>
                <a:cs typeface="Calibri"/>
              </a:rPr>
              <a:t>об`єднання</a:t>
            </a:r>
            <a:r>
              <a:rPr sz="1800" spc="-10" dirty="0" smtClean="0">
                <a:latin typeface="Calibri"/>
                <a:cs typeface="Calibri"/>
              </a:rPr>
              <a:t> </a:t>
            </a:r>
            <a:r>
              <a:rPr sz="1800" spc="-15" dirty="0">
                <a:latin typeface="Calibri"/>
                <a:cs typeface="Calibri"/>
              </a:rPr>
              <a:t>str1 </a:t>
            </a:r>
            <a:r>
              <a:rPr sz="1800" dirty="0">
                <a:latin typeface="Calibri"/>
                <a:cs typeface="Calibri"/>
              </a:rPr>
              <a:t>и </a:t>
            </a:r>
            <a:r>
              <a:rPr sz="1800" spc="-10" dirty="0">
                <a:latin typeface="Calibri"/>
                <a:cs typeface="Calibri"/>
              </a:rPr>
              <a:t>str2:" </a:t>
            </a:r>
            <a:r>
              <a:rPr sz="1800" dirty="0">
                <a:latin typeface="Calibri"/>
                <a:cs typeface="Calibri"/>
              </a:rPr>
              <a:t> </a:t>
            </a:r>
            <a:r>
              <a:rPr sz="1800" dirty="0" smtClean="0">
                <a:latin typeface="Calibri"/>
                <a:cs typeface="Calibri"/>
              </a:rPr>
              <a:t>+</a:t>
            </a:r>
            <a:r>
              <a:rPr lang="uk-UA" sz="1800" dirty="0" smtClean="0">
                <a:latin typeface="Calibri"/>
                <a:cs typeface="Calibri"/>
              </a:rPr>
              <a:t> </a:t>
            </a:r>
            <a:r>
              <a:rPr sz="1800" spc="-15" dirty="0" smtClean="0">
                <a:latin typeface="Calibri"/>
                <a:cs typeface="Calibri"/>
              </a:rPr>
              <a:t>str4 </a:t>
            </a:r>
            <a:r>
              <a:rPr sz="1800" dirty="0">
                <a:latin typeface="Calibri"/>
                <a:cs typeface="Calibri"/>
              </a:rPr>
              <a:t>+ </a:t>
            </a:r>
            <a:r>
              <a:rPr sz="1800" spc="-5" dirty="0">
                <a:latin typeface="Calibri"/>
                <a:cs typeface="Calibri"/>
              </a:rPr>
              <a:t>"\ </a:t>
            </a:r>
            <a:r>
              <a:rPr sz="1800" dirty="0">
                <a:latin typeface="Calibri"/>
                <a:cs typeface="Calibri"/>
              </a:rPr>
              <a:t>r \</a:t>
            </a:r>
            <a:r>
              <a:rPr sz="1800" spc="-50" dirty="0">
                <a:latin typeface="Calibri"/>
                <a:cs typeface="Calibri"/>
              </a:rPr>
              <a:t> </a:t>
            </a:r>
            <a:r>
              <a:rPr sz="1800" spc="-5" dirty="0">
                <a:latin typeface="Calibri"/>
                <a:cs typeface="Calibri"/>
              </a:rPr>
              <a:t>n";</a:t>
            </a:r>
            <a:endParaRPr sz="1800" dirty="0">
              <a:latin typeface="Calibri"/>
              <a:cs typeface="Calibri"/>
            </a:endParaRPr>
          </a:p>
          <a:p>
            <a:pPr marL="60960">
              <a:lnSpc>
                <a:spcPct val="100000"/>
              </a:lnSpc>
              <a:spcBef>
                <a:spcPts val="430"/>
              </a:spcBef>
            </a:pPr>
            <a:r>
              <a:rPr sz="1800" dirty="0">
                <a:latin typeface="Calibri"/>
                <a:cs typeface="Calibri"/>
              </a:rPr>
              <a:t>/ / </a:t>
            </a:r>
            <a:r>
              <a:rPr lang="uk-UA" spc="-10" dirty="0">
                <a:latin typeface="Calibri"/>
                <a:cs typeface="Calibri"/>
              </a:rPr>
              <a:t>В</a:t>
            </a:r>
            <a:r>
              <a:rPr lang="uk-UA" spc="-10" dirty="0" smtClean="0">
                <a:latin typeface="Calibri"/>
                <a:cs typeface="Calibri"/>
              </a:rPr>
              <a:t>икористовуємо перевантажений оператор</a:t>
            </a:r>
            <a:endParaRPr sz="1800" dirty="0">
              <a:latin typeface="Calibri"/>
              <a:cs typeface="Calibri"/>
            </a:endParaRPr>
          </a:p>
          <a:p>
            <a:pPr marL="12700" marR="5328920">
              <a:lnSpc>
                <a:spcPct val="120000"/>
              </a:lnSpc>
            </a:pPr>
            <a:r>
              <a:rPr sz="1800" spc="-5" dirty="0">
                <a:latin typeface="Calibri"/>
                <a:cs typeface="Calibri"/>
              </a:rPr>
              <a:t>/ / </a:t>
            </a:r>
            <a:r>
              <a:rPr lang="uk-UA" spc="-15" dirty="0" smtClean="0">
                <a:latin typeface="Calibri"/>
                <a:cs typeface="Calibri"/>
              </a:rPr>
              <a:t>для об`єднання рядків</a:t>
            </a:r>
            <a:r>
              <a:rPr sz="1800" spc="-5" dirty="0" smtClean="0">
                <a:latin typeface="Calibri"/>
                <a:cs typeface="Calibri"/>
              </a:rPr>
              <a:t> </a:t>
            </a:r>
            <a:r>
              <a:rPr sz="1800" spc="-10" dirty="0" smtClean="0">
                <a:latin typeface="Calibri"/>
                <a:cs typeface="Calibri"/>
              </a:rPr>
              <a:t>string </a:t>
            </a:r>
            <a:r>
              <a:rPr sz="1800" spc="-15" dirty="0">
                <a:latin typeface="Calibri"/>
                <a:cs typeface="Calibri"/>
              </a:rPr>
              <a:t>str5 </a:t>
            </a:r>
            <a:r>
              <a:rPr sz="1800" dirty="0">
                <a:latin typeface="Calibri"/>
                <a:cs typeface="Calibri"/>
              </a:rPr>
              <a:t>= </a:t>
            </a:r>
            <a:r>
              <a:rPr sz="1800" spc="-15" dirty="0">
                <a:latin typeface="Calibri"/>
                <a:cs typeface="Calibri"/>
              </a:rPr>
              <a:t>str1 </a:t>
            </a:r>
            <a:r>
              <a:rPr sz="1800" dirty="0">
                <a:latin typeface="Calibri"/>
                <a:cs typeface="Calibri"/>
              </a:rPr>
              <a:t>+</a:t>
            </a:r>
            <a:r>
              <a:rPr sz="1800" spc="15" dirty="0">
                <a:latin typeface="Calibri"/>
                <a:cs typeface="Calibri"/>
              </a:rPr>
              <a:t> </a:t>
            </a:r>
            <a:r>
              <a:rPr sz="1800" spc="-10" dirty="0">
                <a:latin typeface="Calibri"/>
                <a:cs typeface="Calibri"/>
              </a:rPr>
              <a:t>str2;</a:t>
            </a:r>
            <a:endParaRPr sz="1800" dirty="0">
              <a:latin typeface="Calibri"/>
              <a:cs typeface="Calibri"/>
            </a:endParaRPr>
          </a:p>
          <a:p>
            <a:pPr marL="12700">
              <a:lnSpc>
                <a:spcPct val="100000"/>
              </a:lnSpc>
              <a:spcBef>
                <a:spcPts val="430"/>
              </a:spcBef>
            </a:pPr>
            <a:r>
              <a:rPr sz="1800" spc="-40" dirty="0">
                <a:latin typeface="Calibri"/>
                <a:cs typeface="Calibri"/>
              </a:rPr>
              <a:t>textBox1.Text </a:t>
            </a:r>
            <a:r>
              <a:rPr sz="1800" dirty="0">
                <a:latin typeface="Calibri"/>
                <a:cs typeface="Calibri"/>
              </a:rPr>
              <a:t>= </a:t>
            </a:r>
            <a:r>
              <a:rPr sz="1800" spc="-40" dirty="0">
                <a:latin typeface="Calibri"/>
                <a:cs typeface="Calibri"/>
              </a:rPr>
              <a:t>textBox1.Text </a:t>
            </a:r>
            <a:r>
              <a:rPr sz="1800" dirty="0">
                <a:latin typeface="Calibri"/>
                <a:cs typeface="Calibri"/>
              </a:rPr>
              <a:t>+ </a:t>
            </a:r>
            <a:r>
              <a:rPr sz="1800" spc="-10" dirty="0">
                <a:latin typeface="Calibri"/>
                <a:cs typeface="Calibri"/>
              </a:rPr>
              <a:t>"str5 </a:t>
            </a:r>
            <a:r>
              <a:rPr sz="1800" dirty="0">
                <a:latin typeface="Calibri"/>
                <a:cs typeface="Calibri"/>
              </a:rPr>
              <a:t>= </a:t>
            </a:r>
            <a:r>
              <a:rPr sz="1800" spc="-15" dirty="0">
                <a:latin typeface="Calibri"/>
                <a:cs typeface="Calibri"/>
              </a:rPr>
              <a:t>str1 </a:t>
            </a:r>
            <a:r>
              <a:rPr sz="1800" dirty="0">
                <a:latin typeface="Calibri"/>
                <a:cs typeface="Calibri"/>
              </a:rPr>
              <a:t>+ </a:t>
            </a:r>
            <a:r>
              <a:rPr sz="1800" spc="-10" dirty="0">
                <a:latin typeface="Calibri"/>
                <a:cs typeface="Calibri"/>
              </a:rPr>
              <a:t>str2:" </a:t>
            </a:r>
            <a:r>
              <a:rPr sz="1800" dirty="0">
                <a:latin typeface="Calibri"/>
                <a:cs typeface="Calibri"/>
              </a:rPr>
              <a:t>+ </a:t>
            </a:r>
            <a:r>
              <a:rPr sz="1800" spc="-15" dirty="0">
                <a:latin typeface="Calibri"/>
                <a:cs typeface="Calibri"/>
              </a:rPr>
              <a:t>str5 </a:t>
            </a:r>
            <a:r>
              <a:rPr sz="1800" dirty="0">
                <a:latin typeface="Calibri"/>
                <a:cs typeface="Calibri"/>
              </a:rPr>
              <a:t>+ </a:t>
            </a:r>
            <a:r>
              <a:rPr sz="1800" spc="10" dirty="0">
                <a:latin typeface="Calibri"/>
                <a:cs typeface="Calibri"/>
              </a:rPr>
              <a:t>"\ </a:t>
            </a:r>
            <a:r>
              <a:rPr sz="1800" dirty="0">
                <a:latin typeface="Calibri"/>
                <a:cs typeface="Calibri"/>
              </a:rPr>
              <a:t>r \</a:t>
            </a:r>
            <a:r>
              <a:rPr sz="1800" spc="320" dirty="0">
                <a:latin typeface="Calibri"/>
                <a:cs typeface="Calibri"/>
              </a:rPr>
              <a:t> </a:t>
            </a:r>
            <a:r>
              <a:rPr sz="1800" spc="-5" dirty="0">
                <a:latin typeface="Calibri"/>
                <a:cs typeface="Calibri"/>
              </a:rPr>
              <a:t>n";</a:t>
            </a:r>
            <a:endParaRPr sz="1800" dirty="0">
              <a:latin typeface="Calibri"/>
              <a:cs typeface="Calibri"/>
            </a:endParaRPr>
          </a:p>
          <a:p>
            <a:pPr marL="12700" marR="2860675">
              <a:lnSpc>
                <a:spcPct val="120000"/>
              </a:lnSpc>
            </a:pPr>
            <a:r>
              <a:rPr sz="1800" dirty="0">
                <a:latin typeface="Calibri"/>
                <a:cs typeface="Calibri"/>
              </a:rPr>
              <a:t>/ / </a:t>
            </a:r>
            <a:r>
              <a:rPr lang="uk-UA" sz="1800" dirty="0" smtClean="0">
                <a:latin typeface="Calibri"/>
                <a:cs typeface="Calibri"/>
              </a:rPr>
              <a:t>Використаємо метод </a:t>
            </a:r>
            <a:r>
              <a:rPr sz="1800" spc="-5" dirty="0" smtClean="0">
                <a:latin typeface="Calibri"/>
                <a:cs typeface="Calibri"/>
              </a:rPr>
              <a:t>Copy </a:t>
            </a:r>
            <a:r>
              <a:rPr lang="uk-UA" sz="1800" spc="-5" dirty="0" smtClean="0">
                <a:latin typeface="Calibri"/>
                <a:cs typeface="Calibri"/>
              </a:rPr>
              <a:t>копіювання рядка</a:t>
            </a:r>
          </a:p>
          <a:p>
            <a:pPr marL="12700" marR="2860675">
              <a:lnSpc>
                <a:spcPct val="120000"/>
              </a:lnSpc>
            </a:pPr>
            <a:r>
              <a:rPr sz="1800" spc="-10" dirty="0" smtClean="0">
                <a:latin typeface="Calibri"/>
                <a:cs typeface="Calibri"/>
              </a:rPr>
              <a:t>string </a:t>
            </a:r>
            <a:r>
              <a:rPr sz="1800" spc="-15" dirty="0">
                <a:latin typeface="Calibri"/>
                <a:cs typeface="Calibri"/>
              </a:rPr>
              <a:t>str6 </a:t>
            </a:r>
            <a:r>
              <a:rPr sz="1800" dirty="0">
                <a:latin typeface="Calibri"/>
                <a:cs typeface="Calibri"/>
              </a:rPr>
              <a:t>= </a:t>
            </a:r>
            <a:r>
              <a:rPr sz="1800" spc="-10" dirty="0">
                <a:latin typeface="Calibri"/>
                <a:cs typeface="Calibri"/>
              </a:rPr>
              <a:t>string.Copy</a:t>
            </a:r>
            <a:r>
              <a:rPr sz="1800" spc="10" dirty="0">
                <a:latin typeface="Calibri"/>
                <a:cs typeface="Calibri"/>
              </a:rPr>
              <a:t> </a:t>
            </a:r>
            <a:r>
              <a:rPr sz="1800" spc="-5" dirty="0">
                <a:latin typeface="Calibri"/>
                <a:cs typeface="Calibri"/>
              </a:rPr>
              <a:t>(str5);</a:t>
            </a:r>
            <a:endParaRPr sz="1800" dirty="0">
              <a:latin typeface="Calibri"/>
              <a:cs typeface="Calibri"/>
            </a:endParaRPr>
          </a:p>
          <a:p>
            <a:pPr marL="12700">
              <a:lnSpc>
                <a:spcPct val="100000"/>
              </a:lnSpc>
              <a:spcBef>
                <a:spcPts val="434"/>
              </a:spcBef>
            </a:pPr>
            <a:r>
              <a:rPr sz="1800" spc="-40" dirty="0">
                <a:latin typeface="Calibri"/>
                <a:cs typeface="Calibri"/>
              </a:rPr>
              <a:t>textBox1.Text </a:t>
            </a:r>
            <a:r>
              <a:rPr sz="1800" dirty="0">
                <a:latin typeface="Calibri"/>
                <a:cs typeface="Calibri"/>
              </a:rPr>
              <a:t>= </a:t>
            </a:r>
            <a:r>
              <a:rPr sz="1800" spc="-40" dirty="0">
                <a:latin typeface="Calibri"/>
                <a:cs typeface="Calibri"/>
              </a:rPr>
              <a:t>textBox1.Text </a:t>
            </a:r>
            <a:r>
              <a:rPr sz="1800" dirty="0">
                <a:latin typeface="Calibri"/>
                <a:cs typeface="Calibri"/>
              </a:rPr>
              <a:t>+ </a:t>
            </a:r>
            <a:r>
              <a:rPr sz="1800" spc="-10" dirty="0">
                <a:latin typeface="Calibri"/>
                <a:cs typeface="Calibri"/>
              </a:rPr>
              <a:t>"str6 </a:t>
            </a:r>
            <a:r>
              <a:rPr lang="uk-UA" sz="1800" spc="-5" dirty="0" smtClean="0">
                <a:latin typeface="Calibri"/>
                <a:cs typeface="Calibri"/>
              </a:rPr>
              <a:t>скопійовано</a:t>
            </a:r>
            <a:r>
              <a:rPr sz="1800" spc="-5" dirty="0" smtClean="0">
                <a:latin typeface="Calibri"/>
                <a:cs typeface="Calibri"/>
              </a:rPr>
              <a:t> </a:t>
            </a:r>
            <a:r>
              <a:rPr lang="uk-UA" sz="1800" spc="-5" dirty="0" smtClean="0">
                <a:latin typeface="Calibri"/>
                <a:cs typeface="Calibri"/>
              </a:rPr>
              <a:t>з</a:t>
            </a:r>
            <a:r>
              <a:rPr sz="1800" dirty="0" smtClean="0">
                <a:latin typeface="Calibri"/>
                <a:cs typeface="Calibri"/>
              </a:rPr>
              <a:t> </a:t>
            </a:r>
            <a:r>
              <a:rPr sz="1800" spc="-10" dirty="0">
                <a:latin typeface="Calibri"/>
                <a:cs typeface="Calibri"/>
              </a:rPr>
              <a:t>str5:" </a:t>
            </a:r>
            <a:r>
              <a:rPr sz="1800" dirty="0">
                <a:latin typeface="Calibri"/>
                <a:cs typeface="Calibri"/>
              </a:rPr>
              <a:t>+ </a:t>
            </a:r>
            <a:r>
              <a:rPr sz="1800" spc="-15" dirty="0">
                <a:latin typeface="Calibri"/>
                <a:cs typeface="Calibri"/>
              </a:rPr>
              <a:t>str6 </a:t>
            </a:r>
            <a:r>
              <a:rPr sz="1800" dirty="0">
                <a:latin typeface="Calibri"/>
                <a:cs typeface="Calibri"/>
              </a:rPr>
              <a:t>+ "\ r \</a:t>
            </a:r>
            <a:r>
              <a:rPr sz="1800" spc="350" dirty="0">
                <a:latin typeface="Calibri"/>
                <a:cs typeface="Calibri"/>
              </a:rPr>
              <a:t> </a:t>
            </a:r>
            <a:r>
              <a:rPr sz="1800" spc="-5" dirty="0">
                <a:latin typeface="Calibri"/>
                <a:cs typeface="Calibri"/>
              </a:rPr>
              <a:t>n";</a:t>
            </a:r>
            <a:endParaRPr sz="1800" dirty="0">
              <a:latin typeface="Calibri"/>
              <a:cs typeface="Calibri"/>
            </a:endParaRPr>
          </a:p>
          <a:p>
            <a:pPr marL="12700">
              <a:lnSpc>
                <a:spcPct val="100000"/>
              </a:lnSpc>
              <a:spcBef>
                <a:spcPts val="430"/>
              </a:spcBef>
            </a:pPr>
            <a:r>
              <a:rPr sz="1800" dirty="0">
                <a:latin typeface="Calibri"/>
                <a:cs typeface="Calibri"/>
              </a:rPr>
              <a:t>/ / </a:t>
            </a:r>
            <a:r>
              <a:rPr lang="uk-UA" sz="1800" dirty="0" smtClean="0">
                <a:latin typeface="Calibri"/>
                <a:cs typeface="Calibri"/>
              </a:rPr>
              <a:t>Використаємо перевантажений оператор копіювання</a:t>
            </a:r>
            <a:endParaRPr sz="1800" dirty="0">
              <a:latin typeface="Calibri"/>
              <a:cs typeface="Calibri"/>
            </a:endParaRPr>
          </a:p>
          <a:p>
            <a:pPr marL="12700">
              <a:lnSpc>
                <a:spcPct val="100000"/>
              </a:lnSpc>
              <a:spcBef>
                <a:spcPts val="434"/>
              </a:spcBef>
            </a:pPr>
            <a:r>
              <a:rPr sz="1800" spc="-15" dirty="0">
                <a:latin typeface="Calibri"/>
                <a:cs typeface="Calibri"/>
              </a:rPr>
              <a:t>string str7 </a:t>
            </a:r>
            <a:r>
              <a:rPr sz="1800" dirty="0">
                <a:latin typeface="Calibri"/>
                <a:cs typeface="Calibri"/>
              </a:rPr>
              <a:t>=</a:t>
            </a:r>
            <a:r>
              <a:rPr sz="1800" spc="10" dirty="0">
                <a:latin typeface="Calibri"/>
                <a:cs typeface="Calibri"/>
              </a:rPr>
              <a:t> </a:t>
            </a:r>
            <a:r>
              <a:rPr sz="1800" spc="-10" dirty="0">
                <a:latin typeface="Calibri"/>
                <a:cs typeface="Calibri"/>
              </a:rPr>
              <a:t>str6;</a:t>
            </a:r>
            <a:endParaRPr sz="1800" dirty="0">
              <a:latin typeface="Calibri"/>
              <a:cs typeface="Calibri"/>
            </a:endParaRPr>
          </a:p>
          <a:p>
            <a:pPr marL="12700">
              <a:lnSpc>
                <a:spcPct val="100000"/>
              </a:lnSpc>
              <a:spcBef>
                <a:spcPts val="430"/>
              </a:spcBef>
            </a:pPr>
            <a:r>
              <a:rPr sz="1800" spc="-40" dirty="0">
                <a:latin typeface="Calibri"/>
                <a:cs typeface="Calibri"/>
              </a:rPr>
              <a:t>textBox1.Text </a:t>
            </a:r>
            <a:r>
              <a:rPr sz="1800" dirty="0">
                <a:latin typeface="Calibri"/>
                <a:cs typeface="Calibri"/>
              </a:rPr>
              <a:t>= </a:t>
            </a:r>
            <a:r>
              <a:rPr sz="1800" spc="-40" dirty="0">
                <a:latin typeface="Calibri"/>
                <a:cs typeface="Calibri"/>
              </a:rPr>
              <a:t>textBox1.Text </a:t>
            </a:r>
            <a:r>
              <a:rPr sz="1800" dirty="0">
                <a:latin typeface="Calibri"/>
                <a:cs typeface="Calibri"/>
              </a:rPr>
              <a:t>+ </a:t>
            </a:r>
            <a:r>
              <a:rPr sz="1800" spc="-10" dirty="0">
                <a:latin typeface="Calibri"/>
                <a:cs typeface="Calibri"/>
              </a:rPr>
              <a:t>"str7 </a:t>
            </a:r>
            <a:r>
              <a:rPr sz="1800" dirty="0">
                <a:latin typeface="Calibri"/>
                <a:cs typeface="Calibri"/>
              </a:rPr>
              <a:t>= </a:t>
            </a:r>
            <a:r>
              <a:rPr sz="1800" spc="-10" dirty="0">
                <a:latin typeface="Calibri"/>
                <a:cs typeface="Calibri"/>
              </a:rPr>
              <a:t>str6:" </a:t>
            </a:r>
            <a:r>
              <a:rPr sz="1800" dirty="0">
                <a:latin typeface="Calibri"/>
                <a:cs typeface="Calibri"/>
              </a:rPr>
              <a:t>+ </a:t>
            </a:r>
            <a:r>
              <a:rPr sz="1800" spc="-15" dirty="0">
                <a:latin typeface="Calibri"/>
                <a:cs typeface="Calibri"/>
              </a:rPr>
              <a:t>str7 </a:t>
            </a:r>
            <a:r>
              <a:rPr sz="1800" dirty="0">
                <a:latin typeface="Calibri"/>
                <a:cs typeface="Calibri"/>
              </a:rPr>
              <a:t>+ </a:t>
            </a:r>
            <a:r>
              <a:rPr sz="1800" spc="10" dirty="0">
                <a:latin typeface="Calibri"/>
                <a:cs typeface="Calibri"/>
              </a:rPr>
              <a:t>"\ </a:t>
            </a:r>
            <a:r>
              <a:rPr sz="1800" dirty="0">
                <a:latin typeface="Calibri"/>
                <a:cs typeface="Calibri"/>
              </a:rPr>
              <a:t>r \</a:t>
            </a:r>
            <a:r>
              <a:rPr sz="1800" spc="254" dirty="0">
                <a:latin typeface="Calibri"/>
                <a:cs typeface="Calibri"/>
              </a:rPr>
              <a:t> </a:t>
            </a:r>
            <a:r>
              <a:rPr sz="1800" spc="-5" dirty="0">
                <a:latin typeface="Calibri"/>
                <a:cs typeface="Calibri"/>
              </a:rPr>
              <a:t>n";</a:t>
            </a:r>
            <a:endParaRPr sz="1800" dirty="0">
              <a:latin typeface="Calibri"/>
              <a:cs typeface="Calibri"/>
            </a:endParaRPr>
          </a:p>
          <a:p>
            <a:pPr marL="12700">
              <a:lnSpc>
                <a:spcPct val="100000"/>
              </a:lnSpc>
              <a:spcBef>
                <a:spcPts val="434"/>
              </a:spcBef>
            </a:pPr>
            <a:r>
              <a:rPr sz="1800" dirty="0">
                <a:latin typeface="Calibri"/>
                <a:cs typeface="Calibri"/>
              </a:rPr>
              <a:t>/ / </a:t>
            </a:r>
            <a:r>
              <a:rPr lang="uk-UA" dirty="0">
                <a:latin typeface="Calibri"/>
                <a:cs typeface="Calibri"/>
              </a:rPr>
              <a:t>Д</a:t>
            </a:r>
            <a:r>
              <a:rPr lang="uk-UA" sz="1800" dirty="0" smtClean="0">
                <a:latin typeface="Calibri"/>
                <a:cs typeface="Calibri"/>
              </a:rPr>
              <a:t>екілька способів порівняння:</a:t>
            </a:r>
            <a:endParaRPr sz="1800" dirty="0">
              <a:latin typeface="Calibri"/>
              <a:cs typeface="Calibri"/>
            </a:endParaRPr>
          </a:p>
          <a:p>
            <a:pPr marL="12700">
              <a:lnSpc>
                <a:spcPct val="100000"/>
              </a:lnSpc>
              <a:spcBef>
                <a:spcPts val="430"/>
              </a:spcBef>
            </a:pPr>
            <a:r>
              <a:rPr sz="1800" spc="-5" dirty="0">
                <a:latin typeface="Calibri"/>
                <a:cs typeface="Calibri"/>
              </a:rPr>
              <a:t>/ / </a:t>
            </a:r>
            <a:r>
              <a:rPr lang="uk-UA" sz="1800" spc="-5" dirty="0" smtClean="0">
                <a:latin typeface="Calibri"/>
                <a:cs typeface="Calibri"/>
              </a:rPr>
              <a:t>1. </a:t>
            </a:r>
            <a:r>
              <a:rPr lang="uk-UA" spc="-5" dirty="0" smtClean="0">
                <a:latin typeface="Calibri"/>
                <a:cs typeface="Calibri"/>
              </a:rPr>
              <a:t>в</a:t>
            </a:r>
            <a:r>
              <a:rPr lang="uk-UA" sz="1800" spc="-5" dirty="0" smtClean="0">
                <a:latin typeface="Calibri"/>
                <a:cs typeface="Calibri"/>
              </a:rPr>
              <a:t>икористовуючи метод </a:t>
            </a:r>
            <a:r>
              <a:rPr sz="1800" spc="-10" dirty="0" smtClean="0">
                <a:latin typeface="Calibri"/>
                <a:cs typeface="Calibri"/>
              </a:rPr>
              <a:t>Equals </a:t>
            </a:r>
            <a:r>
              <a:rPr lang="uk-UA" sz="1800" spc="-10" dirty="0" smtClean="0">
                <a:latin typeface="Calibri"/>
                <a:cs typeface="Calibri"/>
              </a:rPr>
              <a:t>самого об`єкта</a:t>
            </a:r>
            <a:endParaRPr sz="1800" dirty="0">
              <a:latin typeface="Calibri"/>
              <a:cs typeface="Calibri"/>
            </a:endParaRPr>
          </a:p>
          <a:p>
            <a:pPr marL="12700">
              <a:lnSpc>
                <a:spcPct val="100000"/>
              </a:lnSpc>
              <a:spcBef>
                <a:spcPts val="434"/>
              </a:spcBef>
            </a:pPr>
            <a:r>
              <a:rPr sz="1800" spc="-40" dirty="0">
                <a:latin typeface="Calibri"/>
                <a:cs typeface="Calibri"/>
              </a:rPr>
              <a:t>textBox1.Text </a:t>
            </a:r>
            <a:r>
              <a:rPr sz="1800" dirty="0">
                <a:latin typeface="Calibri"/>
                <a:cs typeface="Calibri"/>
              </a:rPr>
              <a:t>= </a:t>
            </a:r>
            <a:r>
              <a:rPr sz="1800" spc="-40" dirty="0">
                <a:latin typeface="Calibri"/>
                <a:cs typeface="Calibri"/>
              </a:rPr>
              <a:t>textBox1.Text </a:t>
            </a:r>
            <a:r>
              <a:rPr sz="1800" dirty="0">
                <a:latin typeface="Calibri"/>
                <a:cs typeface="Calibri"/>
              </a:rPr>
              <a:t>+ </a:t>
            </a:r>
            <a:r>
              <a:rPr sz="1800" spc="-10" dirty="0">
                <a:latin typeface="Calibri"/>
                <a:cs typeface="Calibri"/>
              </a:rPr>
              <a:t>"str7.Equals </a:t>
            </a:r>
            <a:r>
              <a:rPr sz="1800" spc="-5" dirty="0">
                <a:latin typeface="Calibri"/>
                <a:cs typeface="Calibri"/>
              </a:rPr>
              <a:t>(str6):" </a:t>
            </a:r>
            <a:r>
              <a:rPr sz="1800" dirty="0">
                <a:latin typeface="Calibri"/>
                <a:cs typeface="Calibri"/>
              </a:rPr>
              <a:t>+ </a:t>
            </a:r>
            <a:r>
              <a:rPr sz="1800" spc="-10" dirty="0">
                <a:latin typeface="Calibri"/>
                <a:cs typeface="Calibri"/>
              </a:rPr>
              <a:t>str7.Equals (str6) </a:t>
            </a:r>
            <a:r>
              <a:rPr sz="1800" dirty="0">
                <a:latin typeface="Calibri"/>
                <a:cs typeface="Calibri"/>
              </a:rPr>
              <a:t>+ </a:t>
            </a:r>
            <a:r>
              <a:rPr sz="1800" spc="15" dirty="0">
                <a:latin typeface="Calibri"/>
                <a:cs typeface="Calibri"/>
              </a:rPr>
              <a:t>"\ </a:t>
            </a:r>
            <a:r>
              <a:rPr sz="1800" dirty="0">
                <a:latin typeface="Calibri"/>
                <a:cs typeface="Calibri"/>
              </a:rPr>
              <a:t>r \</a:t>
            </a:r>
            <a:r>
              <a:rPr sz="1800" spc="330" dirty="0">
                <a:latin typeface="Calibri"/>
                <a:cs typeface="Calibri"/>
              </a:rPr>
              <a:t> </a:t>
            </a:r>
            <a:r>
              <a:rPr sz="1800" spc="-5" dirty="0">
                <a:latin typeface="Calibri"/>
                <a:cs typeface="Calibri"/>
              </a:rPr>
              <a:t>n";</a:t>
            </a:r>
            <a:endParaRPr sz="1800" dirty="0">
              <a:latin typeface="Calibri"/>
              <a:cs typeface="Calibri"/>
            </a:endParaRPr>
          </a:p>
          <a:p>
            <a:pPr marL="12700">
              <a:lnSpc>
                <a:spcPct val="100000"/>
              </a:lnSpc>
              <a:spcBef>
                <a:spcPts val="430"/>
              </a:spcBef>
            </a:pPr>
            <a:r>
              <a:rPr sz="1800" dirty="0">
                <a:latin typeface="Calibri"/>
                <a:cs typeface="Calibri"/>
              </a:rPr>
              <a:t>/ / </a:t>
            </a:r>
            <a:r>
              <a:rPr lang="uk-UA" sz="1800" dirty="0" smtClean="0">
                <a:latin typeface="Calibri"/>
                <a:cs typeface="Calibri"/>
              </a:rPr>
              <a:t>2. </a:t>
            </a:r>
            <a:r>
              <a:rPr lang="uk-UA" dirty="0" smtClean="0">
                <a:latin typeface="Calibri"/>
                <a:cs typeface="Calibri"/>
              </a:rPr>
              <a:t>в</a:t>
            </a:r>
            <a:r>
              <a:rPr lang="uk-UA" sz="1800" dirty="0" smtClean="0">
                <a:latin typeface="Calibri"/>
                <a:cs typeface="Calibri"/>
              </a:rPr>
              <a:t>икористовуючи метод </a:t>
            </a:r>
            <a:r>
              <a:rPr sz="1800" spc="-10" dirty="0" smtClean="0">
                <a:latin typeface="Calibri"/>
                <a:cs typeface="Calibri"/>
              </a:rPr>
              <a:t>Equals </a:t>
            </a:r>
            <a:r>
              <a:rPr lang="uk-UA" sz="1800" dirty="0" smtClean="0">
                <a:latin typeface="Calibri"/>
                <a:cs typeface="Calibri"/>
              </a:rPr>
              <a:t>класу </a:t>
            </a:r>
            <a:r>
              <a:rPr sz="1800" spc="-10" dirty="0" smtClean="0">
                <a:latin typeface="Calibri"/>
                <a:cs typeface="Calibri"/>
              </a:rPr>
              <a:t>string</a:t>
            </a:r>
            <a:endParaRPr lang="uk-UA" sz="1800" spc="-10" dirty="0" smtClean="0">
              <a:latin typeface="Calibri"/>
              <a:cs typeface="Calibri"/>
            </a:endParaRPr>
          </a:p>
          <a:p>
            <a:pPr marL="12700">
              <a:spcBef>
                <a:spcPts val="430"/>
              </a:spcBef>
            </a:pPr>
            <a:r>
              <a:rPr lang="en-US" spc="-40" dirty="0">
                <a:cs typeface="Calibri"/>
              </a:rPr>
              <a:t>textBox1.Text </a:t>
            </a:r>
            <a:r>
              <a:rPr lang="en-US" dirty="0">
                <a:cs typeface="Calibri"/>
              </a:rPr>
              <a:t>= </a:t>
            </a:r>
            <a:r>
              <a:rPr lang="en-US" spc="-40" dirty="0">
                <a:cs typeface="Calibri"/>
              </a:rPr>
              <a:t>textBox1.Text </a:t>
            </a:r>
            <a:r>
              <a:rPr lang="en-US" dirty="0">
                <a:cs typeface="Calibri"/>
              </a:rPr>
              <a:t>+ </a:t>
            </a:r>
            <a:r>
              <a:rPr lang="en-US" spc="-10" dirty="0">
                <a:cs typeface="Calibri"/>
              </a:rPr>
              <a:t>"str7 </a:t>
            </a:r>
            <a:r>
              <a:rPr lang="uk-UA" dirty="0">
                <a:cs typeface="Calibri"/>
              </a:rPr>
              <a:t>и </a:t>
            </a:r>
            <a:r>
              <a:rPr lang="en-US" spc="-10" dirty="0">
                <a:cs typeface="Calibri"/>
              </a:rPr>
              <a:t>str6” </a:t>
            </a:r>
            <a:r>
              <a:rPr lang="en-US" dirty="0">
                <a:cs typeface="Calibri"/>
              </a:rPr>
              <a:t>+ </a:t>
            </a:r>
            <a:r>
              <a:rPr lang="en-US" spc="-10" dirty="0" err="1">
                <a:cs typeface="Calibri"/>
              </a:rPr>
              <a:t>string.Equals</a:t>
            </a:r>
            <a:r>
              <a:rPr lang="en-US" spc="-10" dirty="0">
                <a:cs typeface="Calibri"/>
              </a:rPr>
              <a:t> (str7, str6) </a:t>
            </a:r>
            <a:r>
              <a:rPr lang="en-US" spc="-5" dirty="0">
                <a:cs typeface="Calibri"/>
              </a:rPr>
              <a:t>+" </a:t>
            </a:r>
            <a:r>
              <a:rPr lang="en-US" dirty="0">
                <a:cs typeface="Calibri"/>
              </a:rPr>
              <a:t>\ r \ n </a:t>
            </a:r>
            <a:r>
              <a:rPr lang="en-US" spc="35" dirty="0">
                <a:cs typeface="Calibri"/>
              </a:rPr>
              <a:t> </a:t>
            </a:r>
            <a:r>
              <a:rPr lang="en-US" dirty="0" smtClean="0">
                <a:cs typeface="Calibri"/>
              </a:rPr>
              <a:t>";</a:t>
            </a:r>
            <a:endParaRPr lang="en-US" dirty="0">
              <a:cs typeface="Calibri"/>
            </a:endParaRPr>
          </a:p>
        </p:txBody>
      </p:sp>
      <p:sp>
        <p:nvSpPr>
          <p:cNvPr id="5" name="object 5"/>
          <p:cNvSpPr txBox="1"/>
          <p:nvPr/>
        </p:nvSpPr>
        <p:spPr>
          <a:xfrm>
            <a:off x="8356854" y="6441338"/>
            <a:ext cx="254000" cy="203835"/>
          </a:xfrm>
          <a:prstGeom prst="rect">
            <a:avLst/>
          </a:prstGeom>
        </p:spPr>
        <p:txBody>
          <a:bodyPr vert="horz" wrap="square" lIns="0" tIns="0" rIns="0" bIns="0" rtlCol="0">
            <a:spAutoFit/>
          </a:bodyPr>
          <a:lstStyle/>
          <a:p>
            <a:pPr marL="12700">
              <a:lnSpc>
                <a:spcPct val="100000"/>
              </a:lnSpc>
            </a:pPr>
            <a:r>
              <a:rPr sz="1200" spc="-10" dirty="0">
                <a:solidFill>
                  <a:srgbClr val="888888"/>
                </a:solidFill>
                <a:latin typeface="Calibri"/>
                <a:cs typeface="Calibri"/>
              </a:rPr>
              <a:t>134</a:t>
            </a:r>
            <a:endParaRPr sz="1200">
              <a:latin typeface="Calibri"/>
              <a:cs typeface="Calibri"/>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36244" y="381000"/>
            <a:ext cx="8036559" cy="6163739"/>
          </a:xfrm>
          <a:prstGeom prst="rect">
            <a:avLst/>
          </a:prstGeom>
        </p:spPr>
        <p:txBody>
          <a:bodyPr vert="horz" wrap="square" lIns="0" tIns="0" rIns="0" bIns="0" rtlCol="0">
            <a:spAutoFit/>
          </a:bodyPr>
          <a:lstStyle/>
          <a:p>
            <a:pPr marL="12700">
              <a:lnSpc>
                <a:spcPct val="100000"/>
              </a:lnSpc>
            </a:pPr>
            <a:r>
              <a:rPr lang="uk-UA" sz="1700" dirty="0">
                <a:cs typeface="Calibri"/>
              </a:rPr>
              <a:t>/ / </a:t>
            </a:r>
            <a:r>
              <a:rPr lang="uk-UA" sz="1700" dirty="0" smtClean="0">
                <a:cs typeface="Calibri"/>
              </a:rPr>
              <a:t>3. використовуючи </a:t>
            </a:r>
            <a:r>
              <a:rPr lang="uk-UA" sz="1700" dirty="0">
                <a:cs typeface="Calibri"/>
              </a:rPr>
              <a:t>оператор</a:t>
            </a:r>
            <a:r>
              <a:rPr lang="uk-UA" sz="1700" spc="-35" dirty="0">
                <a:cs typeface="Calibri"/>
              </a:rPr>
              <a:t> </a:t>
            </a:r>
            <a:r>
              <a:rPr lang="uk-UA" sz="1700" spc="-5" dirty="0">
                <a:cs typeface="Calibri"/>
              </a:rPr>
              <a:t>==</a:t>
            </a:r>
          </a:p>
          <a:p>
            <a:pPr marL="12700">
              <a:lnSpc>
                <a:spcPct val="100000"/>
              </a:lnSpc>
            </a:pPr>
            <a:r>
              <a:rPr lang="en-US" sz="1700" spc="-30" dirty="0">
                <a:cs typeface="Calibri"/>
              </a:rPr>
              <a:t>textBox1.Text </a:t>
            </a:r>
            <a:r>
              <a:rPr lang="en-US" sz="1700" dirty="0">
                <a:cs typeface="Calibri"/>
              </a:rPr>
              <a:t>= </a:t>
            </a:r>
            <a:r>
              <a:rPr lang="en-US" sz="1700" spc="-30" dirty="0">
                <a:cs typeface="Calibri"/>
              </a:rPr>
              <a:t>textBox1.Text </a:t>
            </a:r>
            <a:r>
              <a:rPr lang="en-US" sz="1700" dirty="0">
                <a:cs typeface="Calibri"/>
              </a:rPr>
              <a:t>+ </a:t>
            </a:r>
            <a:r>
              <a:rPr lang="en-US" sz="1700" spc="-5" dirty="0">
                <a:cs typeface="Calibri"/>
              </a:rPr>
              <a:t>"str7 == </a:t>
            </a:r>
            <a:r>
              <a:rPr lang="en-US" sz="1700" spc="5" dirty="0">
                <a:cs typeface="Calibri"/>
              </a:rPr>
              <a:t>str6? </a:t>
            </a:r>
            <a:r>
              <a:rPr lang="en-US" sz="1700" dirty="0">
                <a:cs typeface="Calibri"/>
              </a:rPr>
              <a:t>" </a:t>
            </a:r>
            <a:r>
              <a:rPr lang="en-US" sz="1600" dirty="0">
                <a:cs typeface="Calibri"/>
              </a:rPr>
              <a:t>+ </a:t>
            </a:r>
            <a:r>
              <a:rPr lang="en-US" sz="1600" spc="-10" dirty="0">
                <a:cs typeface="Calibri"/>
              </a:rPr>
              <a:t>(str7 </a:t>
            </a:r>
            <a:r>
              <a:rPr lang="en-US" sz="1600" spc="-5" dirty="0">
                <a:cs typeface="Calibri"/>
              </a:rPr>
              <a:t>== </a:t>
            </a:r>
            <a:r>
              <a:rPr lang="en-US" sz="1600" spc="-25" dirty="0">
                <a:cs typeface="Calibri"/>
              </a:rPr>
              <a:t>str6).</a:t>
            </a:r>
            <a:r>
              <a:rPr lang="en-US" sz="1600" spc="-25" dirty="0" err="1">
                <a:cs typeface="Calibri"/>
              </a:rPr>
              <a:t>ToString</a:t>
            </a:r>
            <a:r>
              <a:rPr lang="en-US" sz="1600" spc="-25" dirty="0">
                <a:cs typeface="Calibri"/>
              </a:rPr>
              <a:t>() </a:t>
            </a:r>
            <a:r>
              <a:rPr lang="en-US" sz="1600" dirty="0">
                <a:cs typeface="Calibri"/>
              </a:rPr>
              <a:t>+ " </a:t>
            </a:r>
            <a:r>
              <a:rPr lang="en-US" sz="1700" dirty="0">
                <a:cs typeface="Calibri"/>
              </a:rPr>
              <a:t>\ r \ n</a:t>
            </a:r>
            <a:r>
              <a:rPr lang="en-US" sz="1700" spc="155" dirty="0">
                <a:cs typeface="Calibri"/>
              </a:rPr>
              <a:t> </a:t>
            </a:r>
            <a:r>
              <a:rPr lang="en-US" sz="1700" spc="-10" dirty="0">
                <a:cs typeface="Calibri"/>
              </a:rPr>
              <a:t>";</a:t>
            </a:r>
            <a:endParaRPr lang="en-US" sz="1700" dirty="0">
              <a:cs typeface="Calibri"/>
            </a:endParaRPr>
          </a:p>
          <a:p>
            <a:pPr marL="12700">
              <a:lnSpc>
                <a:spcPct val="100000"/>
              </a:lnSpc>
            </a:pPr>
            <a:r>
              <a:rPr sz="1700" dirty="0" smtClean="0">
                <a:latin typeface="Calibri"/>
                <a:cs typeface="Calibri"/>
              </a:rPr>
              <a:t>/ </a:t>
            </a:r>
            <a:r>
              <a:rPr sz="1700" dirty="0">
                <a:latin typeface="Calibri"/>
                <a:cs typeface="Calibri"/>
              </a:rPr>
              <a:t>/ </a:t>
            </a:r>
            <a:r>
              <a:rPr lang="uk-UA" sz="1700" dirty="0" smtClean="0">
                <a:latin typeface="Calibri"/>
                <a:cs typeface="Calibri"/>
              </a:rPr>
              <a:t>Визначення довжини рядка</a:t>
            </a:r>
            <a:endParaRPr sz="1700" dirty="0">
              <a:latin typeface="Calibri"/>
              <a:cs typeface="Calibri"/>
            </a:endParaRPr>
          </a:p>
          <a:p>
            <a:pPr marL="12700" marR="5080">
              <a:lnSpc>
                <a:spcPct val="100000"/>
              </a:lnSpc>
              <a:spcBef>
                <a:spcPts val="409"/>
              </a:spcBef>
            </a:pPr>
            <a:r>
              <a:rPr sz="1700" spc="-30" dirty="0">
                <a:latin typeface="Calibri"/>
                <a:cs typeface="Calibri"/>
              </a:rPr>
              <a:t>textBox1.Text </a:t>
            </a:r>
            <a:r>
              <a:rPr sz="1700" dirty="0">
                <a:latin typeface="Calibri"/>
                <a:cs typeface="Calibri"/>
              </a:rPr>
              <a:t>= </a:t>
            </a:r>
            <a:r>
              <a:rPr sz="1700" spc="-30" dirty="0">
                <a:latin typeface="Calibri"/>
                <a:cs typeface="Calibri"/>
              </a:rPr>
              <a:t>textBox1.Text </a:t>
            </a:r>
            <a:r>
              <a:rPr sz="1700" dirty="0">
                <a:latin typeface="Calibri"/>
                <a:cs typeface="Calibri"/>
              </a:rPr>
              <a:t>+ </a:t>
            </a:r>
            <a:r>
              <a:rPr sz="1700" spc="-10" dirty="0" smtClean="0">
                <a:latin typeface="Calibri"/>
                <a:cs typeface="Calibri"/>
              </a:rPr>
              <a:t>"</a:t>
            </a:r>
            <a:r>
              <a:rPr lang="uk-UA" sz="1700" spc="-10" dirty="0" smtClean="0">
                <a:latin typeface="Calibri"/>
                <a:cs typeface="Calibri"/>
              </a:rPr>
              <a:t>Рядок</a:t>
            </a:r>
            <a:r>
              <a:rPr sz="1700" spc="-10" dirty="0" smtClean="0">
                <a:latin typeface="Calibri"/>
                <a:cs typeface="Calibri"/>
              </a:rPr>
              <a:t> </a:t>
            </a:r>
            <a:r>
              <a:rPr sz="1700" spc="-5" dirty="0">
                <a:latin typeface="Calibri"/>
                <a:cs typeface="Calibri"/>
              </a:rPr>
              <a:t>str7 </a:t>
            </a:r>
            <a:r>
              <a:rPr lang="uk-UA" sz="1700" spc="-5" dirty="0" smtClean="0">
                <a:latin typeface="Calibri"/>
                <a:cs typeface="Calibri"/>
              </a:rPr>
              <a:t>має довжину</a:t>
            </a:r>
            <a:r>
              <a:rPr sz="1700" spc="-5" dirty="0" smtClean="0">
                <a:latin typeface="Calibri"/>
                <a:cs typeface="Calibri"/>
              </a:rPr>
              <a:t>" </a:t>
            </a:r>
            <a:r>
              <a:rPr sz="1700" dirty="0">
                <a:latin typeface="Calibri"/>
                <a:cs typeface="Calibri"/>
              </a:rPr>
              <a:t>+ </a:t>
            </a:r>
            <a:r>
              <a:rPr sz="1700" spc="-10" dirty="0">
                <a:latin typeface="Calibri"/>
                <a:cs typeface="Calibri"/>
              </a:rPr>
              <a:t>str7.Length </a:t>
            </a:r>
            <a:r>
              <a:rPr sz="1700" dirty="0">
                <a:latin typeface="Calibri"/>
                <a:cs typeface="Calibri"/>
              </a:rPr>
              <a:t>+ </a:t>
            </a:r>
            <a:r>
              <a:rPr sz="1700" spc="-5" dirty="0" smtClean="0">
                <a:latin typeface="Calibri"/>
                <a:cs typeface="Calibri"/>
              </a:rPr>
              <a:t>"</a:t>
            </a:r>
            <a:r>
              <a:rPr lang="uk-UA" sz="1700" spc="-5" dirty="0" smtClean="0">
                <a:latin typeface="Calibri"/>
                <a:cs typeface="Calibri"/>
              </a:rPr>
              <a:t>символів</a:t>
            </a:r>
            <a:r>
              <a:rPr sz="1700" spc="-5" dirty="0" smtClean="0">
                <a:latin typeface="Calibri"/>
                <a:cs typeface="Calibri"/>
              </a:rPr>
              <a:t>" </a:t>
            </a:r>
            <a:r>
              <a:rPr sz="1700" dirty="0">
                <a:latin typeface="Calibri"/>
                <a:cs typeface="Calibri"/>
              </a:rPr>
              <a:t>+ </a:t>
            </a:r>
            <a:r>
              <a:rPr sz="1700" spc="-5" dirty="0">
                <a:latin typeface="Calibri"/>
                <a:cs typeface="Calibri"/>
              </a:rPr>
              <a:t>"\  </a:t>
            </a:r>
            <a:r>
              <a:rPr sz="1700" dirty="0">
                <a:latin typeface="Calibri"/>
                <a:cs typeface="Calibri"/>
              </a:rPr>
              <a:t>r \</a:t>
            </a:r>
            <a:r>
              <a:rPr sz="1700" spc="-125" dirty="0">
                <a:latin typeface="Calibri"/>
                <a:cs typeface="Calibri"/>
              </a:rPr>
              <a:t> </a:t>
            </a:r>
            <a:r>
              <a:rPr sz="1700" spc="-10" dirty="0">
                <a:latin typeface="Calibri"/>
                <a:cs typeface="Calibri"/>
              </a:rPr>
              <a:t>n";</a:t>
            </a:r>
            <a:endParaRPr sz="1700" dirty="0">
              <a:latin typeface="Calibri"/>
              <a:cs typeface="Calibri"/>
            </a:endParaRPr>
          </a:p>
          <a:p>
            <a:pPr marL="12700">
              <a:lnSpc>
                <a:spcPct val="100000"/>
              </a:lnSpc>
              <a:spcBef>
                <a:spcPts val="405"/>
              </a:spcBef>
            </a:pPr>
            <a:r>
              <a:rPr sz="1700" dirty="0">
                <a:latin typeface="Calibri"/>
                <a:cs typeface="Calibri"/>
              </a:rPr>
              <a:t>/ / </a:t>
            </a:r>
            <a:r>
              <a:rPr lang="uk-UA" sz="1700" dirty="0" smtClean="0">
                <a:latin typeface="Calibri"/>
                <a:cs typeface="Calibri"/>
              </a:rPr>
              <a:t>Визначення символу рядка по його індексу</a:t>
            </a:r>
            <a:endParaRPr sz="1700" dirty="0">
              <a:latin typeface="Calibri"/>
              <a:cs typeface="Calibri"/>
            </a:endParaRPr>
          </a:p>
          <a:p>
            <a:pPr marL="12700">
              <a:lnSpc>
                <a:spcPct val="100000"/>
              </a:lnSpc>
              <a:spcBef>
                <a:spcPts val="409"/>
              </a:spcBef>
            </a:pPr>
            <a:r>
              <a:rPr sz="1700" spc="-30" dirty="0">
                <a:latin typeface="Calibri"/>
                <a:cs typeface="Calibri"/>
              </a:rPr>
              <a:t>textBox1.Text </a:t>
            </a:r>
            <a:r>
              <a:rPr sz="1700" dirty="0">
                <a:latin typeface="Calibri"/>
                <a:cs typeface="Calibri"/>
              </a:rPr>
              <a:t>= </a:t>
            </a:r>
            <a:r>
              <a:rPr sz="1700" spc="-30" dirty="0">
                <a:latin typeface="Calibri"/>
                <a:cs typeface="Calibri"/>
              </a:rPr>
              <a:t>textBox1.Text </a:t>
            </a:r>
            <a:r>
              <a:rPr sz="1700" dirty="0">
                <a:latin typeface="Calibri"/>
                <a:cs typeface="Calibri"/>
              </a:rPr>
              <a:t>+ </a:t>
            </a:r>
            <a:r>
              <a:rPr sz="1700" spc="-10" dirty="0" smtClean="0">
                <a:latin typeface="Calibri"/>
                <a:cs typeface="Calibri"/>
              </a:rPr>
              <a:t>"</a:t>
            </a:r>
            <a:r>
              <a:rPr lang="uk-UA" sz="1700" spc="-10" dirty="0" smtClean="0">
                <a:latin typeface="Calibri"/>
                <a:cs typeface="Calibri"/>
              </a:rPr>
              <a:t>П`ятим елементом у рядку </a:t>
            </a:r>
            <a:r>
              <a:rPr sz="1700" spc="-5" dirty="0" smtClean="0">
                <a:latin typeface="Calibri"/>
                <a:cs typeface="Calibri"/>
              </a:rPr>
              <a:t>str7 </a:t>
            </a:r>
            <a:r>
              <a:rPr lang="uk-UA" sz="1700" spc="-5" dirty="0" smtClean="0">
                <a:latin typeface="Calibri"/>
                <a:cs typeface="Calibri"/>
              </a:rPr>
              <a:t>є символ</a:t>
            </a:r>
            <a:r>
              <a:rPr sz="1700" spc="-10" dirty="0" smtClean="0">
                <a:latin typeface="Calibri"/>
                <a:cs typeface="Calibri"/>
              </a:rPr>
              <a:t>" </a:t>
            </a:r>
            <a:r>
              <a:rPr sz="1700" dirty="0">
                <a:latin typeface="Calibri"/>
                <a:cs typeface="Calibri"/>
              </a:rPr>
              <a:t>+ </a:t>
            </a:r>
            <a:r>
              <a:rPr sz="1700" spc="-5" dirty="0">
                <a:latin typeface="Calibri"/>
                <a:cs typeface="Calibri"/>
              </a:rPr>
              <a:t>str7 </a:t>
            </a:r>
            <a:r>
              <a:rPr sz="1700" dirty="0">
                <a:latin typeface="Calibri"/>
                <a:cs typeface="Calibri"/>
              </a:rPr>
              <a:t>[4]</a:t>
            </a:r>
            <a:r>
              <a:rPr sz="1700" spc="265" dirty="0">
                <a:latin typeface="Calibri"/>
                <a:cs typeface="Calibri"/>
              </a:rPr>
              <a:t> </a:t>
            </a:r>
            <a:r>
              <a:rPr sz="1700" dirty="0">
                <a:latin typeface="Calibri"/>
                <a:cs typeface="Calibri"/>
              </a:rPr>
              <a:t>+</a:t>
            </a:r>
          </a:p>
          <a:p>
            <a:pPr marL="12700">
              <a:lnSpc>
                <a:spcPct val="100000"/>
              </a:lnSpc>
            </a:pPr>
            <a:r>
              <a:rPr sz="1700" spc="-10" dirty="0">
                <a:latin typeface="Calibri"/>
                <a:cs typeface="Calibri"/>
              </a:rPr>
              <a:t>"\ </a:t>
            </a:r>
            <a:r>
              <a:rPr sz="1700" dirty="0">
                <a:latin typeface="Calibri"/>
                <a:cs typeface="Calibri"/>
              </a:rPr>
              <a:t>r \</a:t>
            </a:r>
            <a:r>
              <a:rPr sz="1700" spc="-70" dirty="0">
                <a:latin typeface="Calibri"/>
                <a:cs typeface="Calibri"/>
              </a:rPr>
              <a:t> </a:t>
            </a:r>
            <a:r>
              <a:rPr sz="1700" spc="-10" dirty="0">
                <a:latin typeface="Calibri"/>
                <a:cs typeface="Calibri"/>
              </a:rPr>
              <a:t>n";</a:t>
            </a:r>
            <a:endParaRPr sz="1700" dirty="0">
              <a:latin typeface="Calibri"/>
              <a:cs typeface="Calibri"/>
            </a:endParaRPr>
          </a:p>
          <a:p>
            <a:pPr marL="12700">
              <a:lnSpc>
                <a:spcPct val="100000"/>
              </a:lnSpc>
              <a:spcBef>
                <a:spcPts val="409"/>
              </a:spcBef>
            </a:pPr>
            <a:r>
              <a:rPr sz="1700" dirty="0">
                <a:latin typeface="Calibri"/>
                <a:cs typeface="Calibri"/>
              </a:rPr>
              <a:t>/ / </a:t>
            </a:r>
            <a:r>
              <a:rPr lang="uk-UA" sz="1700" dirty="0" smtClean="0">
                <a:latin typeface="Calibri"/>
                <a:cs typeface="Calibri"/>
              </a:rPr>
              <a:t>Порівняння кінця рядка із вхідним екземпляром</a:t>
            </a:r>
            <a:endParaRPr sz="1700" dirty="0">
              <a:latin typeface="Calibri"/>
              <a:cs typeface="Calibri"/>
            </a:endParaRPr>
          </a:p>
          <a:p>
            <a:pPr marL="12700" marR="540385">
              <a:lnSpc>
                <a:spcPct val="100000"/>
              </a:lnSpc>
              <a:spcBef>
                <a:spcPts val="405"/>
              </a:spcBef>
            </a:pPr>
            <a:r>
              <a:rPr sz="1700" spc="-30" dirty="0">
                <a:latin typeface="Calibri"/>
                <a:cs typeface="Calibri"/>
              </a:rPr>
              <a:t>textBox1.Text </a:t>
            </a:r>
            <a:r>
              <a:rPr sz="1700" dirty="0">
                <a:latin typeface="Calibri"/>
                <a:cs typeface="Calibri"/>
              </a:rPr>
              <a:t>= </a:t>
            </a:r>
            <a:r>
              <a:rPr sz="1700" spc="-30" dirty="0">
                <a:latin typeface="Calibri"/>
                <a:cs typeface="Calibri"/>
              </a:rPr>
              <a:t>textBox1.Text </a:t>
            </a:r>
            <a:r>
              <a:rPr sz="1700" dirty="0">
                <a:latin typeface="Calibri"/>
                <a:cs typeface="Calibri"/>
              </a:rPr>
              <a:t>+ </a:t>
            </a:r>
            <a:r>
              <a:rPr sz="1700" spc="-5" dirty="0">
                <a:latin typeface="Calibri"/>
                <a:cs typeface="Calibri"/>
              </a:rPr>
              <a:t>"str3:" </a:t>
            </a:r>
            <a:r>
              <a:rPr sz="1700" dirty="0">
                <a:latin typeface="Calibri"/>
                <a:cs typeface="Calibri"/>
              </a:rPr>
              <a:t>+ </a:t>
            </a:r>
            <a:r>
              <a:rPr sz="1700" spc="-5" dirty="0">
                <a:latin typeface="Calibri"/>
                <a:cs typeface="Calibri"/>
              </a:rPr>
              <a:t>str3 </a:t>
            </a:r>
            <a:r>
              <a:rPr sz="1700" dirty="0">
                <a:latin typeface="Calibri"/>
                <a:cs typeface="Calibri"/>
              </a:rPr>
              <a:t>+ </a:t>
            </a:r>
            <a:r>
              <a:rPr sz="1700" spc="-10" dirty="0" smtClean="0">
                <a:latin typeface="Calibri"/>
                <a:cs typeface="Calibri"/>
              </a:rPr>
              <a:t>“</a:t>
            </a:r>
            <a:r>
              <a:rPr lang="uk-UA" sz="1700" spc="-10" dirty="0" smtClean="0">
                <a:latin typeface="Calibri"/>
                <a:cs typeface="Calibri"/>
              </a:rPr>
              <a:t>Чи закінчується цей рядок словом інструмент</a:t>
            </a:r>
            <a:r>
              <a:rPr sz="1700" spc="-10" dirty="0" smtClean="0">
                <a:latin typeface="Calibri"/>
                <a:cs typeface="Calibri"/>
              </a:rPr>
              <a:t>?" </a:t>
            </a:r>
            <a:r>
              <a:rPr sz="1700" dirty="0">
                <a:latin typeface="Calibri"/>
                <a:cs typeface="Calibri"/>
              </a:rPr>
              <a:t>+ </a:t>
            </a:r>
            <a:r>
              <a:rPr sz="1700" spc="-5" dirty="0">
                <a:latin typeface="Calibri"/>
                <a:cs typeface="Calibri"/>
              </a:rPr>
              <a:t>Str3.EndsWith </a:t>
            </a:r>
            <a:r>
              <a:rPr sz="1700" spc="-10" dirty="0" smtClean="0">
                <a:latin typeface="Calibri"/>
                <a:cs typeface="Calibri"/>
              </a:rPr>
              <a:t>("</a:t>
            </a:r>
            <a:r>
              <a:rPr lang="uk-UA" sz="1700" spc="-10" dirty="0" smtClean="0">
                <a:latin typeface="Calibri"/>
                <a:cs typeface="Calibri"/>
              </a:rPr>
              <a:t>інструмент</a:t>
            </a:r>
            <a:r>
              <a:rPr sz="1700" spc="-10" dirty="0" smtClean="0">
                <a:latin typeface="Calibri"/>
                <a:cs typeface="Calibri"/>
              </a:rPr>
              <a:t>") </a:t>
            </a:r>
            <a:r>
              <a:rPr sz="1700" dirty="0">
                <a:latin typeface="Calibri"/>
                <a:cs typeface="Calibri"/>
              </a:rPr>
              <a:t>+ </a:t>
            </a:r>
            <a:r>
              <a:rPr sz="1700" spc="-5" dirty="0">
                <a:latin typeface="Calibri"/>
                <a:cs typeface="Calibri"/>
              </a:rPr>
              <a:t>"\ </a:t>
            </a:r>
            <a:r>
              <a:rPr sz="1700" dirty="0">
                <a:latin typeface="Calibri"/>
                <a:cs typeface="Calibri"/>
              </a:rPr>
              <a:t>r \ n</a:t>
            </a:r>
            <a:r>
              <a:rPr sz="1700" spc="210" dirty="0">
                <a:latin typeface="Calibri"/>
                <a:cs typeface="Calibri"/>
              </a:rPr>
              <a:t> </a:t>
            </a:r>
            <a:r>
              <a:rPr sz="1700" spc="-10" dirty="0">
                <a:latin typeface="Calibri"/>
                <a:cs typeface="Calibri"/>
              </a:rPr>
              <a:t>";</a:t>
            </a:r>
            <a:endParaRPr sz="1700" dirty="0">
              <a:latin typeface="Calibri"/>
              <a:cs typeface="Calibri"/>
            </a:endParaRPr>
          </a:p>
          <a:p>
            <a:pPr marL="12700">
              <a:lnSpc>
                <a:spcPct val="100000"/>
              </a:lnSpc>
              <a:spcBef>
                <a:spcPts val="409"/>
              </a:spcBef>
            </a:pPr>
            <a:r>
              <a:rPr sz="1700" dirty="0">
                <a:latin typeface="Calibri"/>
                <a:cs typeface="Calibri"/>
              </a:rPr>
              <a:t>/ / </a:t>
            </a:r>
            <a:r>
              <a:rPr lang="uk-UA" sz="1700" dirty="0" smtClean="0">
                <a:latin typeface="Calibri"/>
                <a:cs typeface="Calibri"/>
              </a:rPr>
              <a:t>Порівняння кінця рядка із вхідним екземпляром</a:t>
            </a:r>
            <a:endParaRPr sz="1700" dirty="0">
              <a:latin typeface="Calibri"/>
              <a:cs typeface="Calibri"/>
            </a:endParaRPr>
          </a:p>
          <a:p>
            <a:pPr marL="12700">
              <a:lnSpc>
                <a:spcPct val="100000"/>
              </a:lnSpc>
              <a:spcBef>
                <a:spcPts val="405"/>
              </a:spcBef>
            </a:pPr>
            <a:r>
              <a:rPr sz="1700" spc="-30" dirty="0">
                <a:latin typeface="Calibri"/>
                <a:cs typeface="Calibri"/>
              </a:rPr>
              <a:t>textBox1.Text </a:t>
            </a:r>
            <a:r>
              <a:rPr sz="1700" dirty="0">
                <a:latin typeface="Calibri"/>
                <a:cs typeface="Calibri"/>
              </a:rPr>
              <a:t>= </a:t>
            </a:r>
            <a:r>
              <a:rPr sz="1700" spc="-30" dirty="0">
                <a:latin typeface="Calibri"/>
                <a:cs typeface="Calibri"/>
              </a:rPr>
              <a:t>textBox1.Text </a:t>
            </a:r>
            <a:r>
              <a:rPr sz="1700" dirty="0">
                <a:latin typeface="Calibri"/>
                <a:cs typeface="Calibri"/>
              </a:rPr>
              <a:t>+ </a:t>
            </a:r>
            <a:r>
              <a:rPr sz="1700" spc="-5" dirty="0">
                <a:latin typeface="Calibri"/>
                <a:cs typeface="Calibri"/>
              </a:rPr>
              <a:t>"str3:" </a:t>
            </a:r>
            <a:r>
              <a:rPr sz="1700" dirty="0">
                <a:latin typeface="Calibri"/>
                <a:cs typeface="Calibri"/>
              </a:rPr>
              <a:t>+ </a:t>
            </a:r>
            <a:r>
              <a:rPr sz="1700" spc="-5" dirty="0">
                <a:latin typeface="Calibri"/>
                <a:cs typeface="Calibri"/>
              </a:rPr>
              <a:t>str3 </a:t>
            </a:r>
            <a:r>
              <a:rPr sz="1700" dirty="0">
                <a:latin typeface="Calibri"/>
                <a:cs typeface="Calibri"/>
              </a:rPr>
              <a:t>+ </a:t>
            </a:r>
            <a:r>
              <a:rPr sz="1700" dirty="0" smtClean="0">
                <a:latin typeface="Calibri"/>
                <a:cs typeface="Calibri"/>
              </a:rPr>
              <a:t>"</a:t>
            </a:r>
            <a:r>
              <a:rPr lang="uk-UA" sz="1700" dirty="0" smtClean="0">
                <a:latin typeface="Calibri"/>
                <a:cs typeface="Calibri"/>
              </a:rPr>
              <a:t>або закінчується цей рядок словом</a:t>
            </a:r>
            <a:r>
              <a:rPr sz="1700" spc="225" dirty="0" smtClean="0">
                <a:latin typeface="Calibri"/>
                <a:cs typeface="Calibri"/>
              </a:rPr>
              <a:t> </a:t>
            </a:r>
            <a:r>
              <a:rPr sz="1700" spc="-10" dirty="0">
                <a:latin typeface="Calibri"/>
                <a:cs typeface="Calibri"/>
              </a:rPr>
              <a:t>\"</a:t>
            </a:r>
            <a:endParaRPr sz="1700" dirty="0">
              <a:latin typeface="Calibri"/>
              <a:cs typeface="Calibri"/>
            </a:endParaRPr>
          </a:p>
          <a:p>
            <a:pPr marL="12700">
              <a:lnSpc>
                <a:spcPct val="100000"/>
              </a:lnSpc>
            </a:pPr>
            <a:r>
              <a:rPr lang="uk-UA" sz="1600" spc="-5" dirty="0" smtClean="0">
                <a:latin typeface="Calibri"/>
                <a:cs typeface="Calibri"/>
              </a:rPr>
              <a:t>додатків</a:t>
            </a:r>
            <a:r>
              <a:rPr sz="1600" spc="-5" dirty="0" smtClean="0">
                <a:latin typeface="Calibri"/>
                <a:cs typeface="Calibri"/>
              </a:rPr>
              <a:t>  </a:t>
            </a:r>
            <a:r>
              <a:rPr sz="1700" dirty="0">
                <a:latin typeface="Calibri"/>
                <a:cs typeface="Calibri"/>
              </a:rPr>
              <a:t>\ </a:t>
            </a:r>
            <a:r>
              <a:rPr sz="1700" spc="-5" dirty="0">
                <a:latin typeface="Calibri"/>
                <a:cs typeface="Calibri"/>
              </a:rPr>
              <a:t>"?" </a:t>
            </a:r>
            <a:r>
              <a:rPr sz="1700" dirty="0">
                <a:latin typeface="Calibri"/>
                <a:cs typeface="Calibri"/>
              </a:rPr>
              <a:t>+ Str3.EndsWith </a:t>
            </a:r>
            <a:r>
              <a:rPr sz="1700" spc="-5" dirty="0" smtClean="0">
                <a:latin typeface="Calibri"/>
                <a:cs typeface="Calibri"/>
              </a:rPr>
              <a:t>("</a:t>
            </a:r>
            <a:r>
              <a:rPr lang="uk-UA" sz="1600" spc="-5" dirty="0" smtClean="0">
                <a:cs typeface="Calibri"/>
              </a:rPr>
              <a:t>додатків</a:t>
            </a:r>
            <a:r>
              <a:rPr sz="1700" spc="-5" dirty="0" smtClean="0">
                <a:latin typeface="Calibri"/>
                <a:cs typeface="Calibri"/>
              </a:rPr>
              <a:t>") </a:t>
            </a:r>
            <a:r>
              <a:rPr sz="1700" dirty="0">
                <a:latin typeface="Calibri"/>
                <a:cs typeface="Calibri"/>
              </a:rPr>
              <a:t>+ </a:t>
            </a:r>
            <a:r>
              <a:rPr sz="1700" spc="-5" dirty="0">
                <a:latin typeface="Calibri"/>
                <a:cs typeface="Calibri"/>
              </a:rPr>
              <a:t>"\ </a:t>
            </a:r>
            <a:r>
              <a:rPr sz="1700" dirty="0">
                <a:latin typeface="Calibri"/>
                <a:cs typeface="Calibri"/>
              </a:rPr>
              <a:t>r \ n</a:t>
            </a:r>
            <a:r>
              <a:rPr sz="1700" spc="-50" dirty="0">
                <a:latin typeface="Calibri"/>
                <a:cs typeface="Calibri"/>
              </a:rPr>
              <a:t> </a:t>
            </a:r>
            <a:r>
              <a:rPr sz="1700" spc="-10" dirty="0">
                <a:latin typeface="Calibri"/>
                <a:cs typeface="Calibri"/>
              </a:rPr>
              <a:t>";</a:t>
            </a:r>
            <a:endParaRPr sz="1700" dirty="0">
              <a:latin typeface="Calibri"/>
              <a:cs typeface="Calibri"/>
            </a:endParaRPr>
          </a:p>
          <a:p>
            <a:pPr marL="12700">
              <a:lnSpc>
                <a:spcPct val="100000"/>
              </a:lnSpc>
              <a:spcBef>
                <a:spcPts val="405"/>
              </a:spcBef>
            </a:pPr>
            <a:r>
              <a:rPr sz="1700" dirty="0">
                <a:latin typeface="Calibri"/>
                <a:cs typeface="Calibri"/>
              </a:rPr>
              <a:t>/ / </a:t>
            </a:r>
            <a:r>
              <a:rPr lang="uk-UA" sz="1700" dirty="0" smtClean="0">
                <a:latin typeface="Calibri"/>
                <a:cs typeface="Calibri"/>
              </a:rPr>
              <a:t>Пошук першого входження </a:t>
            </a:r>
            <a:r>
              <a:rPr lang="uk-UA" sz="1700" dirty="0" err="1" smtClean="0">
                <a:latin typeface="Calibri"/>
                <a:cs typeface="Calibri"/>
              </a:rPr>
              <a:t>підрядка</a:t>
            </a:r>
            <a:r>
              <a:rPr lang="uk-UA" sz="1700" dirty="0" smtClean="0">
                <a:latin typeface="Calibri"/>
                <a:cs typeface="Calibri"/>
              </a:rPr>
              <a:t> в рядок</a:t>
            </a:r>
            <a:endParaRPr sz="1700" dirty="0">
              <a:latin typeface="Calibri"/>
              <a:cs typeface="Calibri"/>
            </a:endParaRPr>
          </a:p>
          <a:p>
            <a:pPr marL="12700">
              <a:lnSpc>
                <a:spcPct val="100000"/>
              </a:lnSpc>
              <a:spcBef>
                <a:spcPts val="409"/>
              </a:spcBef>
            </a:pPr>
            <a:r>
              <a:rPr sz="1700" spc="-30" dirty="0">
                <a:latin typeface="Calibri"/>
                <a:cs typeface="Calibri"/>
              </a:rPr>
              <a:t>textBox1.Text </a:t>
            </a:r>
            <a:r>
              <a:rPr sz="1700" dirty="0">
                <a:latin typeface="Calibri"/>
                <a:cs typeface="Calibri"/>
              </a:rPr>
              <a:t>= </a:t>
            </a:r>
            <a:r>
              <a:rPr sz="1700" spc="-30" dirty="0">
                <a:latin typeface="Calibri"/>
                <a:cs typeface="Calibri"/>
              </a:rPr>
              <a:t>textBox1.Text </a:t>
            </a:r>
            <a:r>
              <a:rPr sz="1700" dirty="0">
                <a:latin typeface="Calibri"/>
                <a:cs typeface="Calibri"/>
              </a:rPr>
              <a:t>+ </a:t>
            </a:r>
            <a:r>
              <a:rPr sz="1700" spc="-5" dirty="0" smtClean="0">
                <a:latin typeface="Calibri"/>
                <a:cs typeface="Calibri"/>
              </a:rPr>
              <a:t>"</a:t>
            </a:r>
            <a:r>
              <a:rPr lang="uk-UA" sz="1700" spc="-5" dirty="0" smtClean="0">
                <a:latin typeface="Calibri"/>
                <a:cs typeface="Calibri"/>
              </a:rPr>
              <a:t>Перше входження слова інструмент у рядок </a:t>
            </a:r>
            <a:r>
              <a:rPr sz="1700" spc="-5" dirty="0" smtClean="0">
                <a:latin typeface="Calibri"/>
                <a:cs typeface="Calibri"/>
              </a:rPr>
              <a:t>str3</a:t>
            </a:r>
            <a:endParaRPr sz="1700" dirty="0">
              <a:latin typeface="Calibri"/>
              <a:cs typeface="Calibri"/>
            </a:endParaRPr>
          </a:p>
          <a:p>
            <a:pPr marL="12700">
              <a:lnSpc>
                <a:spcPct val="100000"/>
              </a:lnSpc>
            </a:pPr>
            <a:r>
              <a:rPr lang="uk-UA" sz="1700" spc="-5" dirty="0" smtClean="0">
                <a:latin typeface="Calibri"/>
                <a:cs typeface="Calibri"/>
              </a:rPr>
              <a:t>має індекс</a:t>
            </a:r>
            <a:r>
              <a:rPr sz="1700" spc="-10" dirty="0" smtClean="0">
                <a:latin typeface="Calibri"/>
                <a:cs typeface="Calibri"/>
              </a:rPr>
              <a:t>" </a:t>
            </a:r>
            <a:r>
              <a:rPr sz="1700" dirty="0">
                <a:latin typeface="Calibri"/>
                <a:cs typeface="Calibri"/>
              </a:rPr>
              <a:t>+ </a:t>
            </a:r>
            <a:r>
              <a:rPr sz="1700" spc="-5" dirty="0">
                <a:latin typeface="Calibri"/>
                <a:cs typeface="Calibri"/>
              </a:rPr>
              <a:t>str3.IndexOf </a:t>
            </a:r>
            <a:r>
              <a:rPr sz="1700" spc="-10" dirty="0" smtClean="0">
                <a:latin typeface="Calibri"/>
                <a:cs typeface="Calibri"/>
              </a:rPr>
              <a:t>("</a:t>
            </a:r>
            <a:r>
              <a:rPr lang="uk-UA" sz="1700" spc="-10" dirty="0" smtClean="0">
                <a:latin typeface="Calibri"/>
                <a:cs typeface="Calibri"/>
              </a:rPr>
              <a:t>інструмент</a:t>
            </a:r>
            <a:r>
              <a:rPr sz="1700" spc="-10" dirty="0" smtClean="0">
                <a:latin typeface="Calibri"/>
                <a:cs typeface="Calibri"/>
              </a:rPr>
              <a:t>") </a:t>
            </a:r>
            <a:r>
              <a:rPr sz="1700" dirty="0">
                <a:latin typeface="Calibri"/>
                <a:cs typeface="Calibri"/>
              </a:rPr>
              <a:t>+ </a:t>
            </a:r>
            <a:r>
              <a:rPr sz="1700" spc="-5" dirty="0">
                <a:latin typeface="Calibri"/>
                <a:cs typeface="Calibri"/>
              </a:rPr>
              <a:t>"\ </a:t>
            </a:r>
            <a:r>
              <a:rPr sz="1700" dirty="0">
                <a:latin typeface="Calibri"/>
                <a:cs typeface="Calibri"/>
              </a:rPr>
              <a:t>r \</a:t>
            </a:r>
            <a:r>
              <a:rPr sz="1700" spc="155" dirty="0">
                <a:latin typeface="Calibri"/>
                <a:cs typeface="Calibri"/>
              </a:rPr>
              <a:t> </a:t>
            </a:r>
            <a:r>
              <a:rPr sz="1700" spc="-10" dirty="0">
                <a:latin typeface="Calibri"/>
                <a:cs typeface="Calibri"/>
              </a:rPr>
              <a:t>n";</a:t>
            </a:r>
            <a:endParaRPr sz="1700" dirty="0">
              <a:latin typeface="Calibri"/>
              <a:cs typeface="Calibri"/>
            </a:endParaRPr>
          </a:p>
          <a:p>
            <a:pPr marL="12700">
              <a:lnSpc>
                <a:spcPct val="100000"/>
              </a:lnSpc>
              <a:spcBef>
                <a:spcPts val="405"/>
              </a:spcBef>
            </a:pPr>
            <a:r>
              <a:rPr sz="1700" dirty="0">
                <a:latin typeface="Calibri"/>
                <a:cs typeface="Calibri"/>
              </a:rPr>
              <a:t>/ / </a:t>
            </a:r>
            <a:r>
              <a:rPr lang="uk-UA" sz="1700" dirty="0" smtClean="0">
                <a:latin typeface="Calibri"/>
                <a:cs typeface="Calibri"/>
              </a:rPr>
              <a:t>вставляємо нове слово у рядок</a:t>
            </a:r>
            <a:endParaRPr sz="1700" dirty="0">
              <a:latin typeface="Calibri"/>
              <a:cs typeface="Calibri"/>
            </a:endParaRPr>
          </a:p>
          <a:p>
            <a:pPr marL="12700" marR="2139315">
              <a:lnSpc>
                <a:spcPct val="120000"/>
              </a:lnSpc>
            </a:pPr>
            <a:r>
              <a:rPr sz="1700" spc="-10" dirty="0">
                <a:latin typeface="Calibri"/>
                <a:cs typeface="Calibri"/>
              </a:rPr>
              <a:t>string </a:t>
            </a:r>
            <a:r>
              <a:rPr sz="1700" spc="-5" dirty="0">
                <a:latin typeface="Calibri"/>
                <a:cs typeface="Calibri"/>
              </a:rPr>
              <a:t>str8 </a:t>
            </a:r>
            <a:r>
              <a:rPr sz="1700" dirty="0">
                <a:latin typeface="Calibri"/>
                <a:cs typeface="Calibri"/>
              </a:rPr>
              <a:t>= </a:t>
            </a:r>
            <a:r>
              <a:rPr sz="1700" spc="-5" dirty="0">
                <a:latin typeface="Calibri"/>
                <a:cs typeface="Calibri"/>
              </a:rPr>
              <a:t>str3.Insert (str3.IndexOf </a:t>
            </a:r>
            <a:r>
              <a:rPr sz="1700" spc="-5" dirty="0" smtClean="0">
                <a:latin typeface="Calibri"/>
                <a:cs typeface="Calibri"/>
              </a:rPr>
              <a:t>("</a:t>
            </a:r>
            <a:r>
              <a:rPr lang="uk-UA" sz="1700" spc="-5" dirty="0" smtClean="0">
                <a:latin typeface="Calibri"/>
                <a:cs typeface="Calibri"/>
              </a:rPr>
              <a:t>додатків</a:t>
            </a:r>
            <a:r>
              <a:rPr sz="1700" spc="-5" dirty="0" smtClean="0">
                <a:latin typeface="Calibri"/>
                <a:cs typeface="Calibri"/>
              </a:rPr>
              <a:t>"), "</a:t>
            </a:r>
            <a:r>
              <a:rPr lang="uk-UA" sz="1700" spc="-5" dirty="0" smtClean="0">
                <a:latin typeface="Calibri"/>
                <a:cs typeface="Calibri"/>
              </a:rPr>
              <a:t>потужних</a:t>
            </a:r>
            <a:r>
              <a:rPr sz="1700" spc="-5" dirty="0" smtClean="0">
                <a:latin typeface="Calibri"/>
                <a:cs typeface="Calibri"/>
              </a:rPr>
              <a:t>");  </a:t>
            </a:r>
            <a:r>
              <a:rPr sz="1700" spc="-30" dirty="0">
                <a:latin typeface="Calibri"/>
                <a:cs typeface="Calibri"/>
              </a:rPr>
              <a:t>textBox1.Text </a:t>
            </a:r>
            <a:r>
              <a:rPr sz="1700" dirty="0">
                <a:latin typeface="Calibri"/>
                <a:cs typeface="Calibri"/>
              </a:rPr>
              <a:t>= </a:t>
            </a:r>
            <a:r>
              <a:rPr sz="1700" spc="-30" dirty="0">
                <a:latin typeface="Calibri"/>
                <a:cs typeface="Calibri"/>
              </a:rPr>
              <a:t>textBox1.Text </a:t>
            </a:r>
            <a:r>
              <a:rPr sz="1700" dirty="0">
                <a:latin typeface="Calibri"/>
                <a:cs typeface="Calibri"/>
              </a:rPr>
              <a:t>+ </a:t>
            </a:r>
            <a:r>
              <a:rPr sz="1700" spc="-5" dirty="0">
                <a:latin typeface="Calibri"/>
                <a:cs typeface="Calibri"/>
              </a:rPr>
              <a:t>"str8:" </a:t>
            </a:r>
            <a:r>
              <a:rPr sz="1700" dirty="0">
                <a:latin typeface="Calibri"/>
                <a:cs typeface="Calibri"/>
              </a:rPr>
              <a:t>+ </a:t>
            </a:r>
            <a:r>
              <a:rPr sz="1700" spc="-5" dirty="0">
                <a:latin typeface="Calibri"/>
                <a:cs typeface="Calibri"/>
              </a:rPr>
              <a:t>str8</a:t>
            </a:r>
            <a:r>
              <a:rPr sz="1700" spc="-5" dirty="0" smtClean="0">
                <a:latin typeface="Calibri"/>
                <a:cs typeface="Calibri"/>
              </a:rPr>
              <a:t>;</a:t>
            </a:r>
            <a:endParaRPr lang="uk-UA" sz="1700" spc="-5" dirty="0" smtClean="0">
              <a:latin typeface="Calibri"/>
              <a:cs typeface="Calibri"/>
            </a:endParaRPr>
          </a:p>
          <a:p>
            <a:pPr marL="12700" marR="2139315">
              <a:lnSpc>
                <a:spcPct val="120000"/>
              </a:lnSpc>
            </a:pPr>
            <a:r>
              <a:rPr lang="en-US" sz="1700" spc="-5" dirty="0" smtClean="0">
                <a:latin typeface="Calibri"/>
                <a:cs typeface="Calibri"/>
              </a:rPr>
              <a:t>}</a:t>
            </a:r>
            <a:endParaRPr sz="1700" dirty="0">
              <a:latin typeface="Calibri"/>
              <a:cs typeface="Calibri"/>
            </a:endParaRPr>
          </a:p>
        </p:txBody>
      </p:sp>
      <p:sp>
        <p:nvSpPr>
          <p:cNvPr id="6" name="object 6"/>
          <p:cNvSpPr txBox="1"/>
          <p:nvPr/>
        </p:nvSpPr>
        <p:spPr>
          <a:xfrm>
            <a:off x="8356854" y="6441338"/>
            <a:ext cx="254000" cy="203835"/>
          </a:xfrm>
          <a:prstGeom prst="rect">
            <a:avLst/>
          </a:prstGeom>
        </p:spPr>
        <p:txBody>
          <a:bodyPr vert="horz" wrap="square" lIns="0" tIns="0" rIns="0" bIns="0" rtlCol="0">
            <a:spAutoFit/>
          </a:bodyPr>
          <a:lstStyle/>
          <a:p>
            <a:pPr marL="12700">
              <a:lnSpc>
                <a:spcPct val="100000"/>
              </a:lnSpc>
            </a:pPr>
            <a:r>
              <a:rPr sz="1200" spc="-10" dirty="0">
                <a:solidFill>
                  <a:srgbClr val="888888"/>
                </a:solidFill>
                <a:latin typeface="Calibri"/>
                <a:cs typeface="Calibri"/>
              </a:rPr>
              <a:t>135</a:t>
            </a:r>
            <a:endParaRPr sz="1200">
              <a:latin typeface="Calibri"/>
              <a:cs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8022" y="476884"/>
            <a:ext cx="7669530" cy="677108"/>
          </a:xfrm>
          <a:prstGeom prst="rect">
            <a:avLst/>
          </a:prstGeom>
        </p:spPr>
        <p:txBody>
          <a:bodyPr vert="horz" wrap="square" lIns="0" tIns="0" rIns="0" bIns="0" rtlCol="0">
            <a:spAutoFit/>
          </a:bodyPr>
          <a:lstStyle/>
          <a:p>
            <a:pPr marL="12700" algn="ctr">
              <a:lnSpc>
                <a:spcPct val="100000"/>
              </a:lnSpc>
            </a:pPr>
            <a:r>
              <a:rPr lang="uk-UA" sz="4400" i="0" spc="-5" dirty="0" smtClean="0">
                <a:latin typeface="Calibri"/>
                <a:cs typeface="Calibri"/>
              </a:rPr>
              <a:t>Приклад програми-</a:t>
            </a:r>
            <a:r>
              <a:rPr lang="uk-UA" sz="4400" i="0" spc="-5" dirty="0" err="1" smtClean="0">
                <a:latin typeface="Calibri"/>
                <a:cs typeface="Calibri"/>
              </a:rPr>
              <a:t>архіватора</a:t>
            </a:r>
            <a:endParaRPr sz="4400" dirty="0">
              <a:latin typeface="Calibri"/>
              <a:cs typeface="Calibri"/>
            </a:endParaRPr>
          </a:p>
        </p:txBody>
      </p:sp>
      <p:sp>
        <p:nvSpPr>
          <p:cNvPr id="3" name="object 3"/>
          <p:cNvSpPr txBox="1"/>
          <p:nvPr/>
        </p:nvSpPr>
        <p:spPr>
          <a:xfrm>
            <a:off x="536244" y="1443101"/>
            <a:ext cx="8072755" cy="2462213"/>
          </a:xfrm>
          <a:prstGeom prst="rect">
            <a:avLst/>
          </a:prstGeom>
        </p:spPr>
        <p:txBody>
          <a:bodyPr vert="horz" wrap="square" lIns="0" tIns="0" rIns="0" bIns="0" rtlCol="0">
            <a:spAutoFit/>
          </a:bodyPr>
          <a:lstStyle/>
          <a:p>
            <a:pPr marL="12700" algn="just">
              <a:lnSpc>
                <a:spcPct val="100000"/>
              </a:lnSpc>
              <a:tabLst>
                <a:tab pos="1475740" algn="l"/>
                <a:tab pos="2793365" algn="l"/>
                <a:tab pos="4671060" algn="l"/>
                <a:tab pos="5781040" algn="l"/>
                <a:tab pos="6656070" algn="l"/>
                <a:tab pos="7799705" algn="l"/>
              </a:tabLst>
            </a:pPr>
            <a:r>
              <a:rPr lang="uk-UA" sz="2000" spc="-5" dirty="0" smtClean="0">
                <a:latin typeface="Calibri"/>
                <a:cs typeface="Calibri"/>
              </a:rPr>
              <a:t>Розробити </a:t>
            </a:r>
            <a:r>
              <a:rPr lang="uk-UA" sz="2000" spc="-5" dirty="0" err="1" smtClean="0">
                <a:latin typeface="Calibri"/>
                <a:cs typeface="Calibri"/>
              </a:rPr>
              <a:t>архіватор</a:t>
            </a:r>
            <a:r>
              <a:rPr lang="uk-UA" sz="2000" spc="-5" dirty="0" smtClean="0">
                <a:latin typeface="Calibri"/>
                <a:cs typeface="Calibri"/>
              </a:rPr>
              <a:t>: символи рядка, які повторюються, замінити на послідовність – </a:t>
            </a:r>
            <a:r>
              <a:rPr lang="en-US" sz="2000" spc="-5" dirty="0" smtClean="0">
                <a:latin typeface="Calibri"/>
                <a:cs typeface="Calibri"/>
              </a:rPr>
              <a:t>{</a:t>
            </a:r>
            <a:r>
              <a:rPr lang="uk-UA" sz="2000" spc="-5" dirty="0" err="1" smtClean="0">
                <a:latin typeface="Calibri"/>
                <a:cs typeface="Calibri"/>
              </a:rPr>
              <a:t>символЧислоПовторень</a:t>
            </a:r>
            <a:r>
              <a:rPr lang="en-US" sz="2000" spc="-5" dirty="0" smtClean="0">
                <a:latin typeface="Calibri"/>
                <a:cs typeface="Calibri"/>
              </a:rPr>
              <a:t>}</a:t>
            </a:r>
            <a:r>
              <a:rPr lang="uk-UA" sz="2000" spc="-5" dirty="0" smtClean="0">
                <a:latin typeface="Calibri"/>
                <a:cs typeface="Calibri"/>
              </a:rPr>
              <a:t>. Наприклад: рядок «</a:t>
            </a:r>
            <a:r>
              <a:rPr lang="en-US" sz="2000" spc="-5" dirty="0" err="1" smtClean="0">
                <a:latin typeface="Calibri"/>
                <a:cs typeface="Calibri"/>
              </a:rPr>
              <a:t>fehhh</a:t>
            </a:r>
            <a:r>
              <a:rPr lang="en-US" sz="2000" spc="-5" dirty="0" smtClean="0">
                <a:latin typeface="Calibri"/>
                <a:cs typeface="Calibri"/>
              </a:rPr>
              <a:t> </a:t>
            </a:r>
            <a:r>
              <a:rPr lang="en-US" sz="2000" spc="-5" dirty="0" err="1" smtClean="0">
                <a:latin typeface="Calibri"/>
                <a:cs typeface="Calibri"/>
              </a:rPr>
              <a:t>eryaaa</a:t>
            </a:r>
            <a:r>
              <a:rPr lang="ru-RU" sz="2000" spc="-5" dirty="0" smtClean="0">
                <a:latin typeface="Calibri"/>
                <a:cs typeface="Calibri"/>
              </a:rPr>
              <a:t>» </a:t>
            </a:r>
            <a:r>
              <a:rPr lang="uk-UA" sz="2000" spc="-5" dirty="0" smtClean="0">
                <a:latin typeface="Calibri"/>
                <a:cs typeface="Calibri"/>
              </a:rPr>
              <a:t>повинний перетворитися у рядок виду «</a:t>
            </a:r>
            <a:r>
              <a:rPr lang="en-US" sz="2000" spc="-5" dirty="0" smtClean="0">
                <a:latin typeface="Calibri"/>
                <a:cs typeface="Calibri"/>
              </a:rPr>
              <a:t>feh3 erya3</a:t>
            </a:r>
            <a:r>
              <a:rPr lang="uk-UA" sz="2000" spc="-5" dirty="0" smtClean="0">
                <a:latin typeface="Calibri"/>
                <a:cs typeface="Calibri"/>
              </a:rPr>
              <a:t>». Також реалізувати обернену функцію програми.</a:t>
            </a:r>
          </a:p>
          <a:p>
            <a:pPr marL="355600" indent="-342900" algn="just">
              <a:lnSpc>
                <a:spcPct val="100000"/>
              </a:lnSpc>
              <a:buFont typeface="Arial" panose="020B0604020202020204" pitchFamily="34" charset="0"/>
              <a:buChar char="•"/>
              <a:tabLst>
                <a:tab pos="1475740" algn="l"/>
                <a:tab pos="2793365" algn="l"/>
                <a:tab pos="4671060" algn="l"/>
                <a:tab pos="5781040" algn="l"/>
                <a:tab pos="6656070" algn="l"/>
                <a:tab pos="7799705" algn="l"/>
              </a:tabLst>
            </a:pPr>
            <a:r>
              <a:rPr lang="uk-UA" sz="2000" spc="-5" dirty="0" smtClean="0">
                <a:latin typeface="Calibri"/>
                <a:cs typeface="Calibri"/>
              </a:rPr>
              <a:t>Створимо форму і розмістимо на ній наступні компоненти:</a:t>
            </a:r>
          </a:p>
          <a:p>
            <a:pPr marL="812800" lvl="1" indent="-342900" algn="just">
              <a:buFont typeface="Calibri" panose="020F0502020204030204" pitchFamily="34" charset="0"/>
              <a:buChar char="—"/>
              <a:tabLst>
                <a:tab pos="1475740" algn="l"/>
                <a:tab pos="2793365" algn="l"/>
                <a:tab pos="4671060" algn="l"/>
                <a:tab pos="5781040" algn="l"/>
                <a:tab pos="6656070" algn="l"/>
                <a:tab pos="7799705" algn="l"/>
              </a:tabLst>
            </a:pPr>
            <a:r>
              <a:rPr lang="en-US" sz="2000" dirty="0" smtClean="0">
                <a:latin typeface="Calibri"/>
                <a:cs typeface="Calibri"/>
              </a:rPr>
              <a:t>Textbox</a:t>
            </a:r>
          </a:p>
          <a:p>
            <a:pPr marL="812800" lvl="1" indent="-342900" algn="just">
              <a:buFont typeface="Calibri" panose="020F0502020204030204" pitchFamily="34" charset="0"/>
              <a:buChar char="—"/>
              <a:tabLst>
                <a:tab pos="1475740" algn="l"/>
                <a:tab pos="2793365" algn="l"/>
                <a:tab pos="4671060" algn="l"/>
                <a:tab pos="5781040" algn="l"/>
                <a:tab pos="6656070" algn="l"/>
                <a:tab pos="7799705" algn="l"/>
              </a:tabLst>
            </a:pPr>
            <a:r>
              <a:rPr lang="uk-UA" sz="2000" dirty="0" smtClean="0">
                <a:latin typeface="Calibri"/>
                <a:cs typeface="Calibri"/>
              </a:rPr>
              <a:t>Два елементи </a:t>
            </a:r>
            <a:r>
              <a:rPr lang="en-US" sz="2000" dirty="0" smtClean="0">
                <a:latin typeface="Calibri"/>
                <a:cs typeface="Calibri"/>
              </a:rPr>
              <a:t>Button</a:t>
            </a:r>
          </a:p>
          <a:p>
            <a:pPr marL="812800" lvl="1" indent="-342900" algn="just">
              <a:buFont typeface="Calibri" panose="020F0502020204030204" pitchFamily="34" charset="0"/>
              <a:buChar char="—"/>
              <a:tabLst>
                <a:tab pos="1475740" algn="l"/>
                <a:tab pos="2793365" algn="l"/>
                <a:tab pos="4671060" algn="l"/>
                <a:tab pos="5781040" algn="l"/>
                <a:tab pos="6656070" algn="l"/>
                <a:tab pos="7799705" algn="l"/>
              </a:tabLst>
            </a:pPr>
            <a:r>
              <a:rPr lang="en-US" sz="2000" dirty="0" smtClean="0">
                <a:latin typeface="Calibri"/>
                <a:cs typeface="Calibri"/>
              </a:rPr>
              <a:t>Label</a:t>
            </a:r>
            <a:endParaRPr sz="2000" dirty="0">
              <a:latin typeface="Calibri"/>
              <a:cs typeface="Calibri"/>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r>
              <a:rPr dirty="0"/>
              <a:t>136</a:t>
            </a:r>
          </a:p>
        </p:txBody>
      </p:sp>
      <p:pic>
        <p:nvPicPr>
          <p:cNvPr id="4" name="Рисунок 3"/>
          <p:cNvPicPr>
            <a:picLocks noChangeAspect="1"/>
          </p:cNvPicPr>
          <p:nvPr/>
        </p:nvPicPr>
        <p:blipFill>
          <a:blip r:embed="rId2"/>
          <a:stretch>
            <a:fillRect/>
          </a:stretch>
        </p:blipFill>
        <p:spPr>
          <a:xfrm>
            <a:off x="1371600" y="4194423"/>
            <a:ext cx="6714354" cy="203828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8022" y="476884"/>
            <a:ext cx="7669530" cy="677108"/>
          </a:xfrm>
          <a:prstGeom prst="rect">
            <a:avLst/>
          </a:prstGeom>
        </p:spPr>
        <p:txBody>
          <a:bodyPr vert="horz" wrap="square" lIns="0" tIns="0" rIns="0" bIns="0" rtlCol="0">
            <a:spAutoFit/>
          </a:bodyPr>
          <a:lstStyle/>
          <a:p>
            <a:pPr marL="12700" algn="ctr">
              <a:lnSpc>
                <a:spcPct val="100000"/>
              </a:lnSpc>
            </a:pPr>
            <a:r>
              <a:rPr lang="uk-UA" sz="4400" i="0" spc="-5" dirty="0" smtClean="0"/>
              <a:t>Приклад програми-</a:t>
            </a:r>
            <a:r>
              <a:rPr lang="uk-UA" sz="4400" i="0" spc="-5" dirty="0" err="1" smtClean="0"/>
              <a:t>архіватора</a:t>
            </a:r>
            <a:endParaRPr sz="4400" dirty="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r>
              <a:rPr dirty="0"/>
              <a:t>137</a:t>
            </a:r>
          </a:p>
        </p:txBody>
      </p:sp>
      <p:sp>
        <p:nvSpPr>
          <p:cNvPr id="3" name="object 3"/>
          <p:cNvSpPr txBox="1"/>
          <p:nvPr/>
        </p:nvSpPr>
        <p:spPr>
          <a:xfrm>
            <a:off x="536244" y="1291082"/>
            <a:ext cx="8048625" cy="5296835"/>
          </a:xfrm>
          <a:prstGeom prst="rect">
            <a:avLst/>
          </a:prstGeom>
        </p:spPr>
        <p:txBody>
          <a:bodyPr vert="horz" wrap="square" lIns="0" tIns="0" rIns="0" bIns="0" rtlCol="0">
            <a:spAutoFit/>
          </a:bodyPr>
          <a:lstStyle/>
          <a:p>
            <a:pPr marL="12700">
              <a:lnSpc>
                <a:spcPct val="100000"/>
              </a:lnSpc>
            </a:pPr>
            <a:r>
              <a:rPr lang="uk-UA" sz="2700" dirty="0" smtClean="0">
                <a:latin typeface="Calibri"/>
                <a:cs typeface="Calibri"/>
              </a:rPr>
              <a:t>Принцип роботи програми</a:t>
            </a:r>
            <a:r>
              <a:rPr sz="2700" dirty="0" smtClean="0">
                <a:latin typeface="Calibri"/>
                <a:cs typeface="Calibri"/>
              </a:rPr>
              <a:t> </a:t>
            </a:r>
            <a:r>
              <a:rPr sz="2700" spc="-5" dirty="0" smtClean="0">
                <a:latin typeface="Calibri"/>
                <a:cs typeface="Calibri"/>
              </a:rPr>
              <a:t>(</a:t>
            </a:r>
            <a:r>
              <a:rPr lang="uk-UA" sz="2700" spc="-5" dirty="0" smtClean="0">
                <a:latin typeface="Calibri"/>
                <a:cs typeface="Calibri"/>
              </a:rPr>
              <a:t>архівації</a:t>
            </a:r>
            <a:r>
              <a:rPr sz="2700" spc="-5" dirty="0" smtClean="0">
                <a:latin typeface="Calibri"/>
                <a:cs typeface="Calibri"/>
              </a:rPr>
              <a:t>):</a:t>
            </a:r>
            <a:endParaRPr sz="2700" dirty="0">
              <a:latin typeface="Calibri"/>
              <a:cs typeface="Calibri"/>
            </a:endParaRPr>
          </a:p>
          <a:p>
            <a:pPr marL="984885" indent="-514984">
              <a:lnSpc>
                <a:spcPct val="100000"/>
              </a:lnSpc>
              <a:spcBef>
                <a:spcPts val="15"/>
              </a:spcBef>
              <a:buAutoNum type="arabicPeriod"/>
              <a:tabLst>
                <a:tab pos="984885" algn="l"/>
                <a:tab pos="985519" algn="l"/>
              </a:tabLst>
            </a:pPr>
            <a:r>
              <a:rPr lang="uk-UA" sz="2400" spc="-10" dirty="0">
                <a:latin typeface="Calibri"/>
                <a:cs typeface="Calibri"/>
              </a:rPr>
              <a:t>В</a:t>
            </a:r>
            <a:r>
              <a:rPr lang="uk-UA" sz="2400" spc="-10" dirty="0" smtClean="0">
                <a:latin typeface="Calibri"/>
                <a:cs typeface="Calibri"/>
              </a:rPr>
              <a:t>міст </a:t>
            </a:r>
            <a:r>
              <a:rPr sz="2400" spc="-45" dirty="0" err="1" smtClean="0">
                <a:latin typeface="Calibri"/>
                <a:cs typeface="Calibri"/>
              </a:rPr>
              <a:t>TextBox</a:t>
            </a:r>
            <a:r>
              <a:rPr sz="2400" spc="-45" dirty="0" smtClean="0">
                <a:latin typeface="Calibri"/>
                <a:cs typeface="Calibri"/>
              </a:rPr>
              <a:t> </a:t>
            </a:r>
            <a:r>
              <a:rPr lang="uk-UA" sz="2400" spc="-45" dirty="0" smtClean="0">
                <a:latin typeface="Calibri"/>
                <a:cs typeface="Calibri"/>
              </a:rPr>
              <a:t>копіюється у рядок.</a:t>
            </a:r>
            <a:endParaRPr sz="2400" dirty="0">
              <a:latin typeface="Calibri"/>
              <a:cs typeface="Calibri"/>
            </a:endParaRPr>
          </a:p>
          <a:p>
            <a:pPr marL="984885" indent="-514984">
              <a:lnSpc>
                <a:spcPct val="100000"/>
              </a:lnSpc>
              <a:buAutoNum type="arabicPeriod"/>
              <a:tabLst>
                <a:tab pos="984885" algn="l"/>
                <a:tab pos="985519" algn="l"/>
              </a:tabLst>
            </a:pPr>
            <a:r>
              <a:rPr lang="uk-UA" sz="2400" dirty="0" smtClean="0">
                <a:latin typeface="Calibri"/>
                <a:cs typeface="Calibri"/>
              </a:rPr>
              <a:t>У циклі переглядається кожний символ рядка.</a:t>
            </a:r>
            <a:endParaRPr sz="2400" dirty="0">
              <a:latin typeface="Calibri"/>
              <a:cs typeface="Calibri"/>
            </a:endParaRPr>
          </a:p>
          <a:p>
            <a:pPr marL="984885" marR="128270" indent="-514984">
              <a:lnSpc>
                <a:spcPct val="80000"/>
              </a:lnSpc>
              <a:spcBef>
                <a:spcPts val="575"/>
              </a:spcBef>
              <a:buAutoNum type="arabicPeriod"/>
              <a:tabLst>
                <a:tab pos="984885" algn="l"/>
                <a:tab pos="985519" algn="l"/>
              </a:tabLst>
            </a:pPr>
            <a:r>
              <a:rPr lang="uk-UA" sz="2400" spc="-15" dirty="0" smtClean="0">
                <a:latin typeface="Calibri"/>
                <a:cs typeface="Calibri"/>
              </a:rPr>
              <a:t>Якщо у рядку розташовані два однакові символи підряд, то запускається новий цикл, який підраховує повторення цього символу, інакше виконується звичайне копіювання символу в результуючий рядок. Якщо рядок не пройдений – перехід до кроку 2, інакше – до кроку 4.</a:t>
            </a:r>
            <a:endParaRPr sz="2400" dirty="0">
              <a:latin typeface="Calibri"/>
              <a:cs typeface="Calibri"/>
            </a:endParaRPr>
          </a:p>
          <a:p>
            <a:pPr marL="984885" marR="5080" indent="-514984">
              <a:lnSpc>
                <a:spcPct val="80000"/>
              </a:lnSpc>
              <a:spcBef>
                <a:spcPts val="575"/>
              </a:spcBef>
              <a:buAutoNum type="arabicPeriod"/>
              <a:tabLst>
                <a:tab pos="984885" algn="l"/>
                <a:tab pos="985519" algn="l"/>
              </a:tabLst>
            </a:pPr>
            <a:r>
              <a:rPr lang="uk-UA" sz="2400" dirty="0" smtClean="0">
                <a:latin typeface="Calibri"/>
                <a:cs typeface="Calibri"/>
              </a:rPr>
              <a:t>Після підрахунку кількості символів копіюємо символ + число у результуючий рядок, зміщуємо лічильник циклу на число повторюваних елементів. Якщо рядок не пройдений – перехід до кроку 2, інакше – до кроку 5.</a:t>
            </a:r>
            <a:endParaRPr sz="2400" dirty="0">
              <a:latin typeface="Calibri"/>
              <a:cs typeface="Calibri"/>
            </a:endParaRPr>
          </a:p>
          <a:p>
            <a:pPr marL="984885" indent="-514984">
              <a:lnSpc>
                <a:spcPct val="100000"/>
              </a:lnSpc>
              <a:buAutoNum type="arabicPeriod"/>
              <a:tabLst>
                <a:tab pos="984885" algn="l"/>
                <a:tab pos="985519" algn="l"/>
              </a:tabLst>
            </a:pPr>
            <a:r>
              <a:rPr lang="uk-UA" sz="2400" spc="-15" dirty="0" smtClean="0">
                <a:latin typeface="Calibri"/>
                <a:cs typeface="Calibri"/>
              </a:rPr>
              <a:t>Виведення результуючого рядка у </a:t>
            </a:r>
            <a:r>
              <a:rPr sz="2400" spc="-40" dirty="0" err="1" smtClean="0">
                <a:latin typeface="Calibri"/>
                <a:cs typeface="Calibri"/>
              </a:rPr>
              <a:t>TextBox</a:t>
            </a:r>
            <a:r>
              <a:rPr sz="2400" spc="-40" dirty="0">
                <a:latin typeface="Calibri"/>
                <a:cs typeface="Calibri"/>
              </a:rPr>
              <a:t>.</a:t>
            </a:r>
            <a:endParaRPr sz="2400" dirty="0">
              <a:latin typeface="Calibri"/>
              <a:cs typeface="Calibri"/>
            </a:endParaRPr>
          </a:p>
          <a:p>
            <a:pPr marL="984885" indent="-514984">
              <a:lnSpc>
                <a:spcPct val="100000"/>
              </a:lnSpc>
              <a:buAutoNum type="arabicPeriod"/>
              <a:tabLst>
                <a:tab pos="984885" algn="l"/>
                <a:tab pos="985519" algn="l"/>
              </a:tabLst>
            </a:pPr>
            <a:r>
              <a:rPr lang="uk-UA" sz="2400" spc="-10" dirty="0" smtClean="0">
                <a:latin typeface="Calibri"/>
                <a:cs typeface="Calibri"/>
              </a:rPr>
              <a:t>Кінець</a:t>
            </a:r>
            <a:r>
              <a:rPr sz="2400" spc="-10" dirty="0" smtClean="0">
                <a:latin typeface="Calibri"/>
                <a:cs typeface="Calibri"/>
              </a:rPr>
              <a:t>.</a:t>
            </a:r>
            <a:endParaRPr sz="2400" dirty="0">
              <a:latin typeface="Calibri"/>
              <a:cs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8022" y="330327"/>
            <a:ext cx="7669530" cy="677108"/>
          </a:xfrm>
          <a:prstGeom prst="rect">
            <a:avLst/>
          </a:prstGeom>
        </p:spPr>
        <p:txBody>
          <a:bodyPr vert="horz" wrap="square" lIns="0" tIns="0" rIns="0" bIns="0" rtlCol="0">
            <a:spAutoFit/>
          </a:bodyPr>
          <a:lstStyle/>
          <a:p>
            <a:pPr marL="12700" algn="ctr">
              <a:lnSpc>
                <a:spcPct val="100000"/>
              </a:lnSpc>
            </a:pPr>
            <a:r>
              <a:rPr lang="uk-UA" sz="4400" i="0" spc="-5" dirty="0" smtClean="0">
                <a:latin typeface="Calibri"/>
                <a:cs typeface="Calibri"/>
              </a:rPr>
              <a:t>Приклад програми-</a:t>
            </a:r>
            <a:r>
              <a:rPr lang="uk-UA" sz="4400" i="0" spc="-5" dirty="0" err="1" smtClean="0">
                <a:latin typeface="Calibri"/>
                <a:cs typeface="Calibri"/>
              </a:rPr>
              <a:t>архіватора</a:t>
            </a:r>
            <a:endParaRPr sz="4400" dirty="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r>
              <a:rPr dirty="0"/>
              <a:t>138</a:t>
            </a:r>
          </a:p>
        </p:txBody>
      </p:sp>
      <p:sp>
        <p:nvSpPr>
          <p:cNvPr id="3" name="object 3"/>
          <p:cNvSpPr txBox="1"/>
          <p:nvPr/>
        </p:nvSpPr>
        <p:spPr>
          <a:xfrm>
            <a:off x="536244" y="1622425"/>
            <a:ext cx="8009255" cy="4478149"/>
          </a:xfrm>
          <a:prstGeom prst="rect">
            <a:avLst/>
          </a:prstGeom>
        </p:spPr>
        <p:txBody>
          <a:bodyPr vert="horz" wrap="square" lIns="0" tIns="0" rIns="0" bIns="0" rtlCol="0">
            <a:spAutoFit/>
          </a:bodyPr>
          <a:lstStyle/>
          <a:p>
            <a:pPr marL="12700">
              <a:lnSpc>
                <a:spcPct val="100000"/>
              </a:lnSpc>
            </a:pPr>
            <a:r>
              <a:rPr lang="uk-UA" sz="3000" dirty="0" smtClean="0">
                <a:latin typeface="Calibri"/>
                <a:cs typeface="Calibri"/>
              </a:rPr>
              <a:t>Принцип роботи програми</a:t>
            </a:r>
            <a:r>
              <a:rPr sz="3000" dirty="0" smtClean="0">
                <a:latin typeface="Calibri"/>
                <a:cs typeface="Calibri"/>
              </a:rPr>
              <a:t> </a:t>
            </a:r>
            <a:r>
              <a:rPr sz="3000" spc="-5" dirty="0" smtClean="0">
                <a:latin typeface="Calibri"/>
                <a:cs typeface="Calibri"/>
              </a:rPr>
              <a:t>(</a:t>
            </a:r>
            <a:r>
              <a:rPr lang="uk-UA" sz="3000" spc="-5" dirty="0" err="1" smtClean="0">
                <a:latin typeface="Calibri"/>
                <a:cs typeface="Calibri"/>
              </a:rPr>
              <a:t>розархівації</a:t>
            </a:r>
            <a:r>
              <a:rPr sz="3000" spc="-5" dirty="0" smtClean="0">
                <a:latin typeface="Calibri"/>
                <a:cs typeface="Calibri"/>
              </a:rPr>
              <a:t>):</a:t>
            </a:r>
            <a:endParaRPr sz="3000" dirty="0">
              <a:latin typeface="Calibri"/>
              <a:cs typeface="Calibri"/>
            </a:endParaRPr>
          </a:p>
          <a:p>
            <a:pPr marL="984885" indent="-514984">
              <a:lnSpc>
                <a:spcPct val="100000"/>
              </a:lnSpc>
              <a:spcBef>
                <a:spcPts val="640"/>
              </a:spcBef>
              <a:buAutoNum type="arabicPeriod"/>
              <a:tabLst>
                <a:tab pos="984885" algn="l"/>
                <a:tab pos="985519" algn="l"/>
              </a:tabLst>
            </a:pPr>
            <a:r>
              <a:rPr lang="uk-UA" sz="2600" spc="-20" dirty="0" smtClean="0">
                <a:latin typeface="Calibri"/>
                <a:cs typeface="Calibri"/>
              </a:rPr>
              <a:t>Вміст </a:t>
            </a:r>
            <a:r>
              <a:rPr sz="2600" spc="-55" dirty="0" err="1" smtClean="0">
                <a:latin typeface="Calibri"/>
                <a:cs typeface="Calibri"/>
              </a:rPr>
              <a:t>TextBox</a:t>
            </a:r>
            <a:r>
              <a:rPr sz="2600" spc="-55" dirty="0" smtClean="0">
                <a:latin typeface="Calibri"/>
                <a:cs typeface="Calibri"/>
              </a:rPr>
              <a:t> </a:t>
            </a:r>
            <a:r>
              <a:rPr lang="uk-UA" sz="2600" spc="-55" dirty="0" smtClean="0">
                <a:latin typeface="Calibri"/>
                <a:cs typeface="Calibri"/>
              </a:rPr>
              <a:t>копіюємо у рядок</a:t>
            </a:r>
            <a:r>
              <a:rPr sz="2600" spc="-15" dirty="0" smtClean="0">
                <a:latin typeface="Calibri"/>
                <a:cs typeface="Calibri"/>
              </a:rPr>
              <a:t>.</a:t>
            </a:r>
            <a:endParaRPr sz="2600" dirty="0">
              <a:latin typeface="Calibri"/>
              <a:cs typeface="Calibri"/>
            </a:endParaRPr>
          </a:p>
          <a:p>
            <a:pPr marL="984885" indent="-514984">
              <a:lnSpc>
                <a:spcPct val="100000"/>
              </a:lnSpc>
              <a:spcBef>
                <a:spcPts val="625"/>
              </a:spcBef>
              <a:buAutoNum type="arabicPeriod"/>
              <a:tabLst>
                <a:tab pos="984885" algn="l"/>
                <a:tab pos="985519" algn="l"/>
              </a:tabLst>
            </a:pPr>
            <a:r>
              <a:rPr lang="uk-UA" sz="2600" spc="-5" dirty="0" smtClean="0">
                <a:latin typeface="Calibri"/>
                <a:cs typeface="Calibri"/>
              </a:rPr>
              <a:t>У циклі переглядаємо кожний символ рядка</a:t>
            </a:r>
            <a:r>
              <a:rPr sz="2600" spc="-5" dirty="0" smtClean="0">
                <a:latin typeface="Calibri"/>
                <a:cs typeface="Calibri"/>
              </a:rPr>
              <a:t>.</a:t>
            </a:r>
            <a:endParaRPr sz="2600" dirty="0">
              <a:latin typeface="Calibri"/>
              <a:cs typeface="Calibri"/>
            </a:endParaRPr>
          </a:p>
          <a:p>
            <a:pPr marL="984885" marR="5080" indent="-514984">
              <a:lnSpc>
                <a:spcPct val="100000"/>
              </a:lnSpc>
              <a:spcBef>
                <a:spcPts val="625"/>
              </a:spcBef>
              <a:buAutoNum type="arabicPeriod"/>
              <a:tabLst>
                <a:tab pos="984885" algn="l"/>
                <a:tab pos="985519" algn="l"/>
              </a:tabLst>
            </a:pPr>
            <a:r>
              <a:rPr lang="uk-UA" sz="2600" spc="-15" dirty="0" smtClean="0">
                <a:latin typeface="Calibri"/>
                <a:cs typeface="Calibri"/>
              </a:rPr>
              <a:t>Якщо символ є числом </a:t>
            </a:r>
            <a:r>
              <a:rPr sz="2600" dirty="0" smtClean="0">
                <a:latin typeface="Calibri"/>
                <a:cs typeface="Calibri"/>
              </a:rPr>
              <a:t>N</a:t>
            </a:r>
            <a:r>
              <a:rPr sz="2600" dirty="0">
                <a:latin typeface="Calibri"/>
                <a:cs typeface="Calibri"/>
              </a:rPr>
              <a:t>, </a:t>
            </a:r>
            <a:r>
              <a:rPr lang="uk-UA" sz="2600" dirty="0" smtClean="0">
                <a:latin typeface="Calibri"/>
                <a:cs typeface="Calibri"/>
              </a:rPr>
              <a:t>то запускаємо цикл, який копіює в результуючий рядок </a:t>
            </a:r>
            <a:r>
              <a:rPr sz="2600" spc="-5" dirty="0" smtClean="0">
                <a:latin typeface="Calibri"/>
                <a:cs typeface="Calibri"/>
              </a:rPr>
              <a:t>N-</a:t>
            </a:r>
            <a:r>
              <a:rPr sz="2600" spc="-5" dirty="0" err="1" smtClean="0">
                <a:latin typeface="Calibri"/>
                <a:cs typeface="Calibri"/>
              </a:rPr>
              <a:t>раз</a:t>
            </a:r>
            <a:r>
              <a:rPr lang="uk-UA" sz="2600" spc="-5" dirty="0" smtClean="0">
                <a:latin typeface="Calibri"/>
                <a:cs typeface="Calibri"/>
              </a:rPr>
              <a:t> </a:t>
            </a:r>
            <a:r>
              <a:rPr lang="uk-UA" sz="2800" spc="-5" dirty="0" smtClean="0">
                <a:cs typeface="Calibri"/>
              </a:rPr>
              <a:t>символів</a:t>
            </a:r>
            <a:r>
              <a:rPr sz="2600" spc="-5" dirty="0" smtClean="0">
                <a:latin typeface="Calibri"/>
                <a:cs typeface="Calibri"/>
              </a:rPr>
              <a:t>,</a:t>
            </a:r>
            <a:r>
              <a:rPr lang="uk-UA" sz="2600" spc="-5" dirty="0" smtClean="0">
                <a:latin typeface="Calibri"/>
                <a:cs typeface="Calibri"/>
              </a:rPr>
              <a:t> якщо рядок пройдений, то виконується перехід до кроку 4, інакше – до кроку 2</a:t>
            </a:r>
            <a:r>
              <a:rPr sz="2600" spc="-5" dirty="0" smtClean="0">
                <a:latin typeface="Calibri"/>
                <a:cs typeface="Calibri"/>
              </a:rPr>
              <a:t>.</a:t>
            </a:r>
            <a:endParaRPr sz="2600" dirty="0">
              <a:latin typeface="Calibri"/>
              <a:cs typeface="Calibri"/>
            </a:endParaRPr>
          </a:p>
          <a:p>
            <a:pPr marL="984885" indent="-514984">
              <a:lnSpc>
                <a:spcPct val="100000"/>
              </a:lnSpc>
              <a:spcBef>
                <a:spcPts val="625"/>
              </a:spcBef>
              <a:buAutoNum type="arabicPeriod"/>
              <a:tabLst>
                <a:tab pos="984885" algn="l"/>
                <a:tab pos="985519" algn="l"/>
              </a:tabLst>
            </a:pPr>
            <a:r>
              <a:rPr lang="uk-UA" sz="2600" spc="-20" dirty="0" smtClean="0">
                <a:latin typeface="Calibri"/>
                <a:cs typeface="Calibri"/>
              </a:rPr>
              <a:t>Виведення результуючого рядка в </a:t>
            </a:r>
            <a:r>
              <a:rPr sz="2600" spc="-45" dirty="0" err="1" smtClean="0">
                <a:latin typeface="Calibri"/>
                <a:cs typeface="Calibri"/>
              </a:rPr>
              <a:t>TextBox</a:t>
            </a:r>
            <a:r>
              <a:rPr sz="2600" spc="-45" dirty="0">
                <a:latin typeface="Calibri"/>
                <a:cs typeface="Calibri"/>
              </a:rPr>
              <a:t>.</a:t>
            </a:r>
            <a:endParaRPr sz="2600" dirty="0">
              <a:latin typeface="Calibri"/>
              <a:cs typeface="Calibri"/>
            </a:endParaRPr>
          </a:p>
          <a:p>
            <a:pPr marL="984885" indent="-514984">
              <a:lnSpc>
                <a:spcPct val="100000"/>
              </a:lnSpc>
              <a:spcBef>
                <a:spcPts val="625"/>
              </a:spcBef>
              <a:buAutoNum type="arabicPeriod"/>
              <a:tabLst>
                <a:tab pos="984885" algn="l"/>
                <a:tab pos="985519" algn="l"/>
              </a:tabLst>
            </a:pPr>
            <a:r>
              <a:rPr lang="uk-UA" sz="2600" spc="-15" dirty="0" smtClean="0">
                <a:latin typeface="Calibri"/>
                <a:cs typeface="Calibri"/>
              </a:rPr>
              <a:t>Кінець</a:t>
            </a:r>
            <a:r>
              <a:rPr sz="2600" spc="-15" dirty="0" smtClean="0">
                <a:latin typeface="Calibri"/>
                <a:cs typeface="Calibri"/>
              </a:rPr>
              <a:t>.</a:t>
            </a:r>
            <a:endParaRPr sz="2600" dirty="0">
              <a:latin typeface="Calibri"/>
              <a:cs typeface="Calibri"/>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8022" y="84963"/>
            <a:ext cx="7669530" cy="677108"/>
          </a:xfrm>
          <a:prstGeom prst="rect">
            <a:avLst/>
          </a:prstGeom>
        </p:spPr>
        <p:txBody>
          <a:bodyPr vert="horz" wrap="square" lIns="0" tIns="0" rIns="0" bIns="0" rtlCol="0">
            <a:spAutoFit/>
          </a:bodyPr>
          <a:lstStyle/>
          <a:p>
            <a:pPr marL="12700" algn="ctr">
              <a:lnSpc>
                <a:spcPct val="100000"/>
              </a:lnSpc>
            </a:pPr>
            <a:r>
              <a:rPr lang="uk-UA" sz="4400" i="0" spc="-5" dirty="0" smtClean="0">
                <a:latin typeface="Calibri"/>
                <a:cs typeface="Calibri"/>
              </a:rPr>
              <a:t>Приклад програми-</a:t>
            </a:r>
            <a:r>
              <a:rPr lang="uk-UA" sz="4400" i="0" spc="-5" dirty="0" err="1" smtClean="0">
                <a:latin typeface="Calibri"/>
                <a:cs typeface="Calibri"/>
              </a:rPr>
              <a:t>архіватора</a:t>
            </a:r>
            <a:endParaRPr sz="4400" dirty="0">
              <a:latin typeface="Calibri"/>
              <a:cs typeface="Calibri"/>
            </a:endParaRPr>
          </a:p>
        </p:txBody>
      </p:sp>
      <p:sp>
        <p:nvSpPr>
          <p:cNvPr id="3" name="object 3"/>
          <p:cNvSpPr/>
          <p:nvPr/>
        </p:nvSpPr>
        <p:spPr>
          <a:xfrm>
            <a:off x="359663" y="798576"/>
            <a:ext cx="359664" cy="35356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94944" y="786383"/>
            <a:ext cx="1356359" cy="36576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474370" y="843915"/>
            <a:ext cx="4761230" cy="566420"/>
          </a:xfrm>
          <a:prstGeom prst="rect">
            <a:avLst/>
          </a:prstGeom>
        </p:spPr>
        <p:txBody>
          <a:bodyPr vert="horz" wrap="square" lIns="0" tIns="0" rIns="0" bIns="0" rtlCol="0">
            <a:spAutoFit/>
          </a:bodyPr>
          <a:lstStyle/>
          <a:p>
            <a:pPr marL="356870" indent="-344170">
              <a:lnSpc>
                <a:spcPct val="100000"/>
              </a:lnSpc>
              <a:buFont typeface="Arial"/>
              <a:buChar char="•"/>
              <a:tabLst>
                <a:tab pos="356870" algn="l"/>
                <a:tab pos="357505" algn="l"/>
              </a:tabLst>
            </a:pPr>
            <a:r>
              <a:rPr lang="uk-UA" sz="1700" b="1" i="1" spc="-10" dirty="0" smtClean="0">
                <a:latin typeface="Calibri"/>
                <a:cs typeface="Calibri"/>
              </a:rPr>
              <a:t>архівація</a:t>
            </a:r>
            <a:r>
              <a:rPr sz="1700" b="1" i="1" spc="-10" dirty="0" smtClean="0">
                <a:latin typeface="Calibri"/>
                <a:cs typeface="Calibri"/>
              </a:rPr>
              <a:t>:</a:t>
            </a:r>
            <a:endParaRPr sz="1700" dirty="0">
              <a:latin typeface="Calibri"/>
              <a:cs typeface="Calibri"/>
            </a:endParaRPr>
          </a:p>
          <a:p>
            <a:pPr marL="12700">
              <a:lnSpc>
                <a:spcPct val="100000"/>
              </a:lnSpc>
              <a:spcBef>
                <a:spcPts val="190"/>
              </a:spcBef>
            </a:pPr>
            <a:r>
              <a:rPr sz="1700" spc="-15" dirty="0">
                <a:latin typeface="Calibri"/>
                <a:cs typeface="Calibri"/>
              </a:rPr>
              <a:t>private void </a:t>
            </a:r>
            <a:r>
              <a:rPr sz="1700" spc="-10" dirty="0">
                <a:latin typeface="Calibri"/>
                <a:cs typeface="Calibri"/>
              </a:rPr>
              <a:t>button1_Click(object </a:t>
            </a:r>
            <a:r>
              <a:rPr sz="1700" spc="-25" dirty="0">
                <a:latin typeface="Calibri"/>
                <a:cs typeface="Calibri"/>
              </a:rPr>
              <a:t>sender, </a:t>
            </a:r>
            <a:r>
              <a:rPr sz="1700" spc="-15" dirty="0">
                <a:latin typeface="Calibri"/>
                <a:cs typeface="Calibri"/>
              </a:rPr>
              <a:t>EventArgs</a:t>
            </a:r>
            <a:r>
              <a:rPr sz="1700" spc="175" dirty="0">
                <a:latin typeface="Calibri"/>
                <a:cs typeface="Calibri"/>
              </a:rPr>
              <a:t> </a:t>
            </a:r>
            <a:r>
              <a:rPr sz="1700" spc="-10" dirty="0">
                <a:latin typeface="Calibri"/>
                <a:cs typeface="Calibri"/>
              </a:rPr>
              <a:t>e)</a:t>
            </a:r>
            <a:endParaRPr sz="1700" dirty="0">
              <a:latin typeface="Calibri"/>
              <a:cs typeface="Calibri"/>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r>
              <a:rPr dirty="0"/>
              <a:t>139</a:t>
            </a:r>
          </a:p>
        </p:txBody>
      </p:sp>
      <p:sp>
        <p:nvSpPr>
          <p:cNvPr id="6" name="object 6"/>
          <p:cNvSpPr txBox="1"/>
          <p:nvPr/>
        </p:nvSpPr>
        <p:spPr>
          <a:xfrm>
            <a:off x="474370" y="1413890"/>
            <a:ext cx="93980" cy="283210"/>
          </a:xfrm>
          <a:prstGeom prst="rect">
            <a:avLst/>
          </a:prstGeom>
        </p:spPr>
        <p:txBody>
          <a:bodyPr vert="horz" wrap="square" lIns="0" tIns="0" rIns="0" bIns="0" rtlCol="0">
            <a:spAutoFit/>
          </a:bodyPr>
          <a:lstStyle/>
          <a:p>
            <a:pPr marL="12700">
              <a:lnSpc>
                <a:spcPct val="100000"/>
              </a:lnSpc>
            </a:pPr>
            <a:r>
              <a:rPr sz="1700" dirty="0">
                <a:latin typeface="Calibri"/>
                <a:cs typeface="Calibri"/>
              </a:rPr>
              <a:t>{</a:t>
            </a:r>
            <a:endParaRPr sz="1700">
              <a:latin typeface="Calibri"/>
              <a:cs typeface="Calibri"/>
            </a:endParaRPr>
          </a:p>
        </p:txBody>
      </p:sp>
      <p:sp>
        <p:nvSpPr>
          <p:cNvPr id="7" name="object 7"/>
          <p:cNvSpPr txBox="1"/>
          <p:nvPr/>
        </p:nvSpPr>
        <p:spPr>
          <a:xfrm>
            <a:off x="1032459" y="1389278"/>
            <a:ext cx="1807845" cy="877569"/>
          </a:xfrm>
          <a:prstGeom prst="rect">
            <a:avLst/>
          </a:prstGeom>
        </p:spPr>
        <p:txBody>
          <a:bodyPr vert="horz" wrap="square" lIns="0" tIns="0" rIns="0" bIns="0" rtlCol="0">
            <a:spAutoFit/>
          </a:bodyPr>
          <a:lstStyle/>
          <a:p>
            <a:pPr marL="42545" marR="189230" indent="-30480">
              <a:lnSpc>
                <a:spcPct val="109500"/>
              </a:lnSpc>
            </a:pPr>
            <a:r>
              <a:rPr sz="1700" spc="-10" dirty="0">
                <a:latin typeface="Calibri"/>
                <a:cs typeface="Calibri"/>
              </a:rPr>
              <a:t>string </a:t>
            </a:r>
            <a:r>
              <a:rPr sz="1700" spc="-40" dirty="0">
                <a:latin typeface="Calibri"/>
                <a:cs typeface="Calibri"/>
              </a:rPr>
              <a:t>str, </a:t>
            </a:r>
            <a:r>
              <a:rPr sz="1700" spc="-10" dirty="0">
                <a:latin typeface="Calibri"/>
                <a:cs typeface="Calibri"/>
              </a:rPr>
              <a:t>st </a:t>
            </a:r>
            <a:r>
              <a:rPr sz="1700" dirty="0">
                <a:latin typeface="Calibri"/>
                <a:cs typeface="Calibri"/>
              </a:rPr>
              <a:t>= </a:t>
            </a:r>
            <a:r>
              <a:rPr sz="1700" spc="-10" dirty="0">
                <a:latin typeface="Calibri"/>
                <a:cs typeface="Calibri"/>
              </a:rPr>
              <a:t>null;  </a:t>
            </a:r>
            <a:r>
              <a:rPr sz="1700" spc="-15" dirty="0">
                <a:latin typeface="Calibri"/>
                <a:cs typeface="Calibri"/>
              </a:rPr>
              <a:t>int </a:t>
            </a:r>
            <a:r>
              <a:rPr sz="1700" spc="-5" dirty="0">
                <a:latin typeface="Calibri"/>
                <a:cs typeface="Calibri"/>
              </a:rPr>
              <a:t>i,</a:t>
            </a:r>
            <a:r>
              <a:rPr sz="1700" spc="-70" dirty="0">
                <a:latin typeface="Calibri"/>
                <a:cs typeface="Calibri"/>
              </a:rPr>
              <a:t> </a:t>
            </a:r>
            <a:r>
              <a:rPr sz="1700" spc="-5" dirty="0">
                <a:latin typeface="Calibri"/>
                <a:cs typeface="Calibri"/>
              </a:rPr>
              <a:t>n;</a:t>
            </a:r>
            <a:endParaRPr sz="1700" dirty="0">
              <a:latin typeface="Calibri"/>
              <a:cs typeface="Calibri"/>
            </a:endParaRPr>
          </a:p>
          <a:p>
            <a:pPr marL="42545">
              <a:lnSpc>
                <a:spcPct val="100000"/>
              </a:lnSpc>
              <a:spcBef>
                <a:spcPts val="215"/>
              </a:spcBef>
            </a:pPr>
            <a:r>
              <a:rPr sz="1700" spc="-10" dirty="0">
                <a:latin typeface="Calibri"/>
                <a:cs typeface="Calibri"/>
              </a:rPr>
              <a:t>str </a:t>
            </a:r>
            <a:r>
              <a:rPr sz="1700" dirty="0">
                <a:latin typeface="Calibri"/>
                <a:cs typeface="Calibri"/>
              </a:rPr>
              <a:t>=</a:t>
            </a:r>
            <a:r>
              <a:rPr sz="1700" spc="-35" dirty="0">
                <a:latin typeface="Calibri"/>
                <a:cs typeface="Calibri"/>
              </a:rPr>
              <a:t> </a:t>
            </a:r>
            <a:r>
              <a:rPr sz="1700" spc="-25" dirty="0">
                <a:latin typeface="Calibri"/>
                <a:cs typeface="Calibri"/>
              </a:rPr>
              <a:t>textBox1.Text</a:t>
            </a:r>
            <a:r>
              <a:rPr sz="1700" spc="-25" dirty="0" smtClean="0">
                <a:latin typeface="Calibri"/>
                <a:cs typeface="Calibri"/>
              </a:rPr>
              <a:t>;</a:t>
            </a:r>
            <a:endParaRPr sz="1700" dirty="0">
              <a:latin typeface="Calibri"/>
              <a:cs typeface="Calibri"/>
            </a:endParaRPr>
          </a:p>
        </p:txBody>
      </p:sp>
      <p:sp>
        <p:nvSpPr>
          <p:cNvPr id="8" name="object 8"/>
          <p:cNvSpPr txBox="1"/>
          <p:nvPr/>
        </p:nvSpPr>
        <p:spPr>
          <a:xfrm>
            <a:off x="3218433" y="1413890"/>
            <a:ext cx="4711065" cy="836126"/>
          </a:xfrm>
          <a:prstGeom prst="rect">
            <a:avLst/>
          </a:prstGeom>
        </p:spPr>
        <p:txBody>
          <a:bodyPr vert="horz" wrap="square" lIns="0" tIns="0" rIns="0" bIns="0" rtlCol="0">
            <a:spAutoFit/>
          </a:bodyPr>
          <a:lstStyle/>
          <a:p>
            <a:pPr marL="12700">
              <a:lnSpc>
                <a:spcPct val="100000"/>
              </a:lnSpc>
            </a:pPr>
            <a:r>
              <a:rPr sz="1700" spc="-10" dirty="0">
                <a:latin typeface="Calibri"/>
                <a:cs typeface="Calibri"/>
              </a:rPr>
              <a:t>// </a:t>
            </a:r>
            <a:r>
              <a:rPr lang="uk-UA" sz="1700" spc="-10" dirty="0" smtClean="0">
                <a:latin typeface="Calibri"/>
                <a:cs typeface="Calibri"/>
              </a:rPr>
              <a:t>змінні для зберігання тексту</a:t>
            </a:r>
            <a:endParaRPr sz="1700" dirty="0">
              <a:latin typeface="Calibri"/>
              <a:cs typeface="Calibri"/>
            </a:endParaRPr>
          </a:p>
          <a:p>
            <a:pPr marL="12700">
              <a:lnSpc>
                <a:spcPct val="100000"/>
              </a:lnSpc>
              <a:spcBef>
                <a:spcPts val="195"/>
              </a:spcBef>
            </a:pPr>
            <a:r>
              <a:rPr sz="1700" spc="-5" dirty="0" smtClean="0">
                <a:latin typeface="Calibri"/>
                <a:cs typeface="Calibri"/>
              </a:rPr>
              <a:t>//</a:t>
            </a:r>
            <a:r>
              <a:rPr lang="uk-UA" sz="1700" spc="-5" dirty="0" smtClean="0">
                <a:latin typeface="Calibri"/>
                <a:cs typeface="Calibri"/>
              </a:rPr>
              <a:t>змінні для індексування масиву</a:t>
            </a:r>
            <a:endParaRPr sz="1700" dirty="0">
              <a:latin typeface="Calibri"/>
              <a:cs typeface="Calibri"/>
            </a:endParaRPr>
          </a:p>
          <a:p>
            <a:pPr marL="12700">
              <a:lnSpc>
                <a:spcPct val="100000"/>
              </a:lnSpc>
              <a:spcBef>
                <a:spcPts val="215"/>
              </a:spcBef>
            </a:pPr>
            <a:r>
              <a:rPr sz="1700" spc="-5" dirty="0" smtClean="0">
                <a:latin typeface="Calibri"/>
                <a:cs typeface="Calibri"/>
              </a:rPr>
              <a:t>/</a:t>
            </a:r>
            <a:r>
              <a:rPr lang="en-US" sz="1700" spc="-5" dirty="0" smtClean="0">
                <a:latin typeface="Calibri"/>
                <a:cs typeface="Calibri"/>
              </a:rPr>
              <a:t>/</a:t>
            </a:r>
            <a:r>
              <a:rPr lang="uk-UA" sz="1700" spc="-5" dirty="0" smtClean="0">
                <a:latin typeface="Calibri"/>
                <a:cs typeface="Calibri"/>
              </a:rPr>
              <a:t>присвоюємо значення із </a:t>
            </a:r>
            <a:r>
              <a:rPr sz="1700" spc="-30" dirty="0" err="1" smtClean="0">
                <a:latin typeface="Calibri"/>
                <a:cs typeface="Calibri"/>
              </a:rPr>
              <a:t>TextBox</a:t>
            </a:r>
            <a:r>
              <a:rPr sz="1700" spc="-30" dirty="0" smtClean="0">
                <a:latin typeface="Calibri"/>
                <a:cs typeface="Calibri"/>
              </a:rPr>
              <a:t> </a:t>
            </a:r>
            <a:r>
              <a:rPr lang="uk-UA" sz="1700" spc="-30" dirty="0" smtClean="0">
                <a:latin typeface="Calibri"/>
                <a:cs typeface="Calibri"/>
              </a:rPr>
              <a:t>змінній </a:t>
            </a:r>
            <a:r>
              <a:rPr sz="1700" spc="-10" dirty="0" err="1" smtClean="0">
                <a:latin typeface="Calibri"/>
                <a:cs typeface="Calibri"/>
              </a:rPr>
              <a:t>str</a:t>
            </a:r>
            <a:endParaRPr sz="1700" dirty="0">
              <a:latin typeface="Calibri"/>
              <a:cs typeface="Calibri"/>
            </a:endParaRPr>
          </a:p>
        </p:txBody>
      </p:sp>
      <p:sp>
        <p:nvSpPr>
          <p:cNvPr id="9" name="object 9"/>
          <p:cNvSpPr txBox="1"/>
          <p:nvPr/>
        </p:nvSpPr>
        <p:spPr>
          <a:xfrm>
            <a:off x="474370" y="2267965"/>
            <a:ext cx="8149818" cy="4326826"/>
          </a:xfrm>
          <a:prstGeom prst="rect">
            <a:avLst/>
          </a:prstGeom>
        </p:spPr>
        <p:txBody>
          <a:bodyPr vert="horz" wrap="square" lIns="0" tIns="0" rIns="0" bIns="0" rtlCol="0">
            <a:spAutoFit/>
          </a:bodyPr>
          <a:lstStyle/>
          <a:p>
            <a:pPr marL="600710">
              <a:lnSpc>
                <a:spcPct val="100000"/>
              </a:lnSpc>
            </a:pPr>
            <a:r>
              <a:rPr sz="1700" spc="-10" dirty="0">
                <a:latin typeface="Calibri"/>
                <a:cs typeface="Calibri"/>
              </a:rPr>
              <a:t>for </a:t>
            </a:r>
            <a:r>
              <a:rPr sz="1700" dirty="0">
                <a:latin typeface="Calibri"/>
                <a:cs typeface="Calibri"/>
              </a:rPr>
              <a:t>(i = 0; i &lt; </a:t>
            </a:r>
            <a:r>
              <a:rPr sz="1700" spc="-25" dirty="0">
                <a:latin typeface="Calibri"/>
                <a:cs typeface="Calibri"/>
              </a:rPr>
              <a:t>str.Length </a:t>
            </a:r>
            <a:r>
              <a:rPr sz="1700" dirty="0">
                <a:latin typeface="Calibri"/>
                <a:cs typeface="Calibri"/>
              </a:rPr>
              <a:t>- 1; </a:t>
            </a:r>
            <a:r>
              <a:rPr sz="1700" spc="-5" dirty="0">
                <a:latin typeface="Calibri"/>
                <a:cs typeface="Calibri"/>
              </a:rPr>
              <a:t>i++)  </a:t>
            </a:r>
            <a:r>
              <a:rPr sz="1700" spc="-15" dirty="0" smtClean="0">
                <a:latin typeface="Calibri"/>
                <a:cs typeface="Calibri"/>
              </a:rPr>
              <a:t>//</a:t>
            </a:r>
            <a:r>
              <a:rPr lang="uk-UA" sz="1700" spc="-15" dirty="0" smtClean="0">
                <a:latin typeface="Calibri"/>
                <a:cs typeface="Calibri"/>
              </a:rPr>
              <a:t>проходимо у циклі рядок</a:t>
            </a:r>
            <a:endParaRPr sz="1700" dirty="0">
              <a:latin typeface="Calibri"/>
              <a:cs typeface="Calibri"/>
            </a:endParaRPr>
          </a:p>
          <a:p>
            <a:pPr marL="600710">
              <a:lnSpc>
                <a:spcPct val="100000"/>
              </a:lnSpc>
              <a:spcBef>
                <a:spcPts val="215"/>
              </a:spcBef>
              <a:tabLst>
                <a:tab pos="817244" algn="l"/>
              </a:tabLst>
            </a:pPr>
            <a:r>
              <a:rPr sz="1700" dirty="0">
                <a:latin typeface="Calibri"/>
                <a:cs typeface="Calibri"/>
              </a:rPr>
              <a:t>{	n =</a:t>
            </a:r>
            <a:r>
              <a:rPr sz="1700" spc="-114" dirty="0">
                <a:latin typeface="Calibri"/>
                <a:cs typeface="Calibri"/>
              </a:rPr>
              <a:t> </a:t>
            </a:r>
            <a:r>
              <a:rPr sz="1700" dirty="0">
                <a:latin typeface="Calibri"/>
                <a:cs typeface="Calibri"/>
              </a:rPr>
              <a:t>0;</a:t>
            </a:r>
          </a:p>
          <a:p>
            <a:pPr marL="796290" marR="1669414">
              <a:lnSpc>
                <a:spcPts val="2260"/>
              </a:lnSpc>
              <a:spcBef>
                <a:spcPts val="85"/>
              </a:spcBef>
            </a:pPr>
            <a:r>
              <a:rPr sz="1700" spc="-10" dirty="0">
                <a:latin typeface="Calibri"/>
                <a:cs typeface="Calibri"/>
              </a:rPr>
              <a:t>st </a:t>
            </a:r>
            <a:r>
              <a:rPr sz="1700" spc="-5" dirty="0">
                <a:latin typeface="Calibri"/>
                <a:cs typeface="Calibri"/>
              </a:rPr>
              <a:t>+= </a:t>
            </a:r>
            <a:r>
              <a:rPr sz="1700" spc="-10" dirty="0" err="1">
                <a:latin typeface="Calibri"/>
                <a:cs typeface="Calibri"/>
              </a:rPr>
              <a:t>str</a:t>
            </a:r>
            <a:r>
              <a:rPr sz="1700" spc="-10" dirty="0">
                <a:latin typeface="Calibri"/>
                <a:cs typeface="Calibri"/>
              </a:rPr>
              <a:t>[</a:t>
            </a:r>
            <a:r>
              <a:rPr sz="1700" spc="-10" dirty="0" err="1">
                <a:latin typeface="Calibri"/>
                <a:cs typeface="Calibri"/>
              </a:rPr>
              <a:t>i</a:t>
            </a:r>
            <a:r>
              <a:rPr sz="1700" spc="-10" dirty="0" smtClean="0">
                <a:latin typeface="Calibri"/>
                <a:cs typeface="Calibri"/>
              </a:rPr>
              <a:t>];//</a:t>
            </a:r>
            <a:r>
              <a:rPr lang="uk-UA" sz="1700" spc="-10" dirty="0" smtClean="0">
                <a:latin typeface="Calibri"/>
                <a:cs typeface="Calibri"/>
              </a:rPr>
              <a:t>копіюємо елемент у вихідний рядок</a:t>
            </a:r>
            <a:endParaRPr lang="ru-RU" sz="1700" dirty="0" smtClean="0">
              <a:latin typeface="Calibri"/>
              <a:cs typeface="Calibri"/>
            </a:endParaRPr>
          </a:p>
          <a:p>
            <a:pPr marL="796290" marR="1669414">
              <a:lnSpc>
                <a:spcPts val="2260"/>
              </a:lnSpc>
              <a:spcBef>
                <a:spcPts val="85"/>
              </a:spcBef>
            </a:pPr>
            <a:r>
              <a:rPr sz="1700" spc="-5" dirty="0" smtClean="0">
                <a:latin typeface="Calibri"/>
                <a:cs typeface="Calibri"/>
              </a:rPr>
              <a:t>if </a:t>
            </a:r>
            <a:r>
              <a:rPr sz="1700" spc="30" dirty="0" smtClean="0">
                <a:latin typeface="Calibri"/>
                <a:cs typeface="Calibri"/>
              </a:rPr>
              <a:t> </a:t>
            </a:r>
            <a:r>
              <a:rPr sz="1700" spc="-5" dirty="0">
                <a:latin typeface="Calibri"/>
                <a:cs typeface="Calibri"/>
              </a:rPr>
              <a:t>(str[i].Equals(str[i </a:t>
            </a:r>
            <a:r>
              <a:rPr sz="1700" dirty="0">
                <a:latin typeface="Calibri"/>
                <a:cs typeface="Calibri"/>
              </a:rPr>
              <a:t>+ </a:t>
            </a:r>
            <a:r>
              <a:rPr sz="1700" spc="-5" dirty="0">
                <a:latin typeface="Calibri"/>
                <a:cs typeface="Calibri"/>
              </a:rPr>
              <a:t>1</a:t>
            </a:r>
            <a:r>
              <a:rPr sz="1700" spc="-5" dirty="0" smtClean="0">
                <a:latin typeface="Calibri"/>
                <a:cs typeface="Calibri"/>
              </a:rPr>
              <a:t>]))//</a:t>
            </a:r>
            <a:r>
              <a:rPr lang="uk-UA" sz="1700" spc="-5" dirty="0" smtClean="0">
                <a:latin typeface="Calibri"/>
                <a:cs typeface="Calibri"/>
              </a:rPr>
              <a:t>якщо елемент повторюється</a:t>
            </a:r>
            <a:endParaRPr sz="1700" dirty="0">
              <a:latin typeface="Calibri"/>
              <a:cs typeface="Calibri"/>
            </a:endParaRPr>
          </a:p>
          <a:p>
            <a:pPr marL="844550">
              <a:lnSpc>
                <a:spcPct val="100000"/>
              </a:lnSpc>
              <a:spcBef>
                <a:spcPts val="80"/>
              </a:spcBef>
            </a:pPr>
            <a:r>
              <a:rPr sz="1700" dirty="0">
                <a:latin typeface="Calibri"/>
                <a:cs typeface="Calibri"/>
              </a:rPr>
              <a:t>{ </a:t>
            </a:r>
            <a:r>
              <a:rPr sz="1700" spc="-5" dirty="0">
                <a:latin typeface="Calibri"/>
                <a:cs typeface="Calibri"/>
              </a:rPr>
              <a:t>while (str[i].Equals(str[i </a:t>
            </a:r>
            <a:r>
              <a:rPr sz="1700" dirty="0">
                <a:latin typeface="Calibri"/>
                <a:cs typeface="Calibri"/>
              </a:rPr>
              <a:t>+ 1]))// </a:t>
            </a:r>
            <a:r>
              <a:rPr lang="uk-UA" sz="1700" dirty="0" smtClean="0">
                <a:latin typeface="Calibri"/>
                <a:cs typeface="Calibri"/>
              </a:rPr>
              <a:t>виконуємо до тих пір, поки сусідні</a:t>
            </a:r>
            <a:endParaRPr sz="1700" dirty="0" smtClean="0">
              <a:latin typeface="Calibri"/>
              <a:cs typeface="Calibri"/>
            </a:endParaRPr>
          </a:p>
          <a:p>
            <a:pPr marL="3670935">
              <a:lnSpc>
                <a:spcPct val="100000"/>
              </a:lnSpc>
              <a:spcBef>
                <a:spcPts val="215"/>
              </a:spcBef>
            </a:pPr>
            <a:r>
              <a:rPr sz="1700" spc="-5" dirty="0" smtClean="0">
                <a:latin typeface="Calibri"/>
                <a:cs typeface="Calibri"/>
              </a:rPr>
              <a:t>// </a:t>
            </a:r>
            <a:r>
              <a:rPr lang="uk-UA" sz="1700" spc="-5" dirty="0" smtClean="0">
                <a:latin typeface="Calibri"/>
                <a:cs typeface="Calibri"/>
              </a:rPr>
              <a:t>символи повторюються</a:t>
            </a:r>
            <a:endParaRPr sz="1700" dirty="0" smtClean="0">
              <a:latin typeface="Calibri"/>
              <a:cs typeface="Calibri"/>
            </a:endParaRPr>
          </a:p>
          <a:p>
            <a:pPr marL="1240790" marR="434340" indent="-198120">
              <a:lnSpc>
                <a:spcPts val="2260"/>
              </a:lnSpc>
              <a:spcBef>
                <a:spcPts val="80"/>
              </a:spcBef>
            </a:pPr>
            <a:r>
              <a:rPr sz="1700" dirty="0" smtClean="0">
                <a:latin typeface="Calibri"/>
                <a:cs typeface="Calibri"/>
              </a:rPr>
              <a:t>{ </a:t>
            </a:r>
            <a:r>
              <a:rPr sz="1700" spc="-5" dirty="0">
                <a:latin typeface="Calibri"/>
                <a:cs typeface="Calibri"/>
              </a:rPr>
              <a:t>n</a:t>
            </a:r>
            <a:r>
              <a:rPr sz="1700" spc="-5" dirty="0" smtClean="0">
                <a:latin typeface="Calibri"/>
                <a:cs typeface="Calibri"/>
              </a:rPr>
              <a:t>++;//</a:t>
            </a:r>
            <a:r>
              <a:rPr lang="uk-UA" sz="1700" spc="-5" dirty="0" smtClean="0">
                <a:latin typeface="Calibri"/>
                <a:cs typeface="Calibri"/>
              </a:rPr>
              <a:t>накопичуємо лічильник кількості повторень символів </a:t>
            </a:r>
            <a:r>
              <a:rPr sz="1700" spc="-10" dirty="0" err="1" smtClean="0">
                <a:latin typeface="Calibri"/>
                <a:cs typeface="Calibri"/>
              </a:rPr>
              <a:t>i</a:t>
            </a:r>
            <a:r>
              <a:rPr sz="1700" spc="-10" dirty="0" smtClean="0">
                <a:latin typeface="Calibri"/>
                <a:cs typeface="Calibri"/>
              </a:rPr>
              <a:t>++;//</a:t>
            </a:r>
            <a:r>
              <a:rPr lang="uk-UA" sz="1700" spc="-10" dirty="0" smtClean="0">
                <a:latin typeface="Calibri"/>
                <a:cs typeface="Calibri"/>
              </a:rPr>
              <a:t>збільшуємо індекс</a:t>
            </a:r>
            <a:endParaRPr sz="1700" dirty="0">
              <a:latin typeface="Calibri"/>
              <a:cs typeface="Calibri"/>
            </a:endParaRPr>
          </a:p>
          <a:p>
            <a:pPr marL="1240790">
              <a:lnSpc>
                <a:spcPct val="100000"/>
              </a:lnSpc>
              <a:spcBef>
                <a:spcPts val="80"/>
              </a:spcBef>
            </a:pPr>
            <a:r>
              <a:rPr sz="1700" spc="-5" dirty="0">
                <a:latin typeface="Calibri"/>
                <a:cs typeface="Calibri"/>
              </a:rPr>
              <a:t>if </a:t>
            </a:r>
            <a:r>
              <a:rPr sz="1700" spc="5" dirty="0">
                <a:latin typeface="Calibri"/>
                <a:cs typeface="Calibri"/>
              </a:rPr>
              <a:t>(i </a:t>
            </a:r>
            <a:r>
              <a:rPr sz="1700" spc="-5" dirty="0">
                <a:latin typeface="Calibri"/>
                <a:cs typeface="Calibri"/>
              </a:rPr>
              <a:t>== </a:t>
            </a:r>
            <a:r>
              <a:rPr sz="1700" spc="-25" dirty="0">
                <a:latin typeface="Calibri"/>
                <a:cs typeface="Calibri"/>
              </a:rPr>
              <a:t>str.Length </a:t>
            </a:r>
            <a:r>
              <a:rPr sz="1700" dirty="0">
                <a:latin typeface="Calibri"/>
                <a:cs typeface="Calibri"/>
              </a:rPr>
              <a:t>- 1) { </a:t>
            </a:r>
            <a:r>
              <a:rPr sz="1700" spc="-10" dirty="0">
                <a:latin typeface="Calibri"/>
                <a:cs typeface="Calibri"/>
              </a:rPr>
              <a:t>break; </a:t>
            </a:r>
            <a:r>
              <a:rPr sz="1700" spc="-10" dirty="0" smtClean="0">
                <a:latin typeface="Calibri"/>
                <a:cs typeface="Calibri"/>
              </a:rPr>
              <a:t>}//</a:t>
            </a:r>
            <a:r>
              <a:rPr lang="uk-UA" sz="1700" spc="-10" dirty="0" smtClean="0">
                <a:latin typeface="Calibri"/>
                <a:cs typeface="Calibri"/>
              </a:rPr>
              <a:t>якщо досягли кінця, завершуємо</a:t>
            </a:r>
            <a:endParaRPr sz="1700" dirty="0">
              <a:latin typeface="Calibri"/>
              <a:cs typeface="Calibri"/>
            </a:endParaRPr>
          </a:p>
          <a:p>
            <a:pPr marL="1091565">
              <a:lnSpc>
                <a:spcPct val="100000"/>
              </a:lnSpc>
              <a:spcBef>
                <a:spcPts val="215"/>
              </a:spcBef>
            </a:pPr>
            <a:r>
              <a:rPr sz="1700" dirty="0">
                <a:latin typeface="Calibri"/>
                <a:cs typeface="Calibri"/>
              </a:rPr>
              <a:t>}</a:t>
            </a:r>
          </a:p>
          <a:p>
            <a:pPr marL="1070610">
              <a:lnSpc>
                <a:spcPct val="100000"/>
              </a:lnSpc>
              <a:spcBef>
                <a:spcPts val="195"/>
              </a:spcBef>
            </a:pPr>
            <a:r>
              <a:rPr sz="1700" spc="-10" dirty="0">
                <a:latin typeface="Calibri"/>
                <a:cs typeface="Calibri"/>
              </a:rPr>
              <a:t>st </a:t>
            </a:r>
            <a:r>
              <a:rPr sz="1700" spc="-5" dirty="0">
                <a:latin typeface="Calibri"/>
                <a:cs typeface="Calibri"/>
              </a:rPr>
              <a:t>+= n+1; </a:t>
            </a:r>
            <a:r>
              <a:rPr sz="1700" spc="-15" dirty="0" smtClean="0">
                <a:latin typeface="Calibri"/>
                <a:cs typeface="Calibri"/>
              </a:rPr>
              <a:t>//</a:t>
            </a:r>
            <a:r>
              <a:rPr lang="uk-UA" sz="1700" spc="-15" dirty="0" smtClean="0">
                <a:latin typeface="Calibri"/>
                <a:cs typeface="Calibri"/>
              </a:rPr>
              <a:t>додаємо у вихідний рядок число, яке позначає</a:t>
            </a:r>
            <a:endParaRPr sz="1700" dirty="0">
              <a:latin typeface="Calibri"/>
              <a:cs typeface="Calibri"/>
            </a:endParaRPr>
          </a:p>
          <a:p>
            <a:pPr marL="972819">
              <a:lnSpc>
                <a:spcPct val="100000"/>
              </a:lnSpc>
              <a:spcBef>
                <a:spcPts val="215"/>
              </a:spcBef>
            </a:pPr>
            <a:r>
              <a:rPr lang="ru-RU" sz="1700" spc="10" dirty="0">
                <a:latin typeface="Calibri"/>
                <a:cs typeface="Calibri"/>
              </a:rPr>
              <a:t> </a:t>
            </a:r>
            <a:r>
              <a:rPr lang="ru-RU" sz="1700" spc="10" dirty="0" smtClean="0">
                <a:latin typeface="Calibri"/>
                <a:cs typeface="Calibri"/>
              </a:rPr>
              <a:t>                 </a:t>
            </a:r>
            <a:r>
              <a:rPr sz="1700" spc="10" dirty="0" smtClean="0">
                <a:latin typeface="Calibri"/>
                <a:cs typeface="Calibri"/>
              </a:rPr>
              <a:t> </a:t>
            </a:r>
            <a:r>
              <a:rPr sz="1700" spc="-15" dirty="0" smtClean="0">
                <a:latin typeface="Calibri"/>
                <a:cs typeface="Calibri"/>
              </a:rPr>
              <a:t>//</a:t>
            </a:r>
            <a:r>
              <a:rPr lang="uk-UA" sz="1700" spc="-15" dirty="0" smtClean="0">
                <a:latin typeface="Calibri"/>
                <a:cs typeface="Calibri"/>
              </a:rPr>
              <a:t>кількість повторень символу</a:t>
            </a:r>
            <a:endParaRPr sz="1700" dirty="0">
              <a:latin typeface="Calibri"/>
              <a:cs typeface="Calibri"/>
            </a:endParaRPr>
          </a:p>
          <a:p>
            <a:pPr marL="698500">
              <a:lnSpc>
                <a:spcPct val="100000"/>
              </a:lnSpc>
              <a:spcBef>
                <a:spcPts val="195"/>
              </a:spcBef>
            </a:pPr>
            <a:r>
              <a:rPr sz="1700" dirty="0">
                <a:latin typeface="Calibri"/>
                <a:cs typeface="Calibri"/>
              </a:rPr>
              <a:t>}</a:t>
            </a:r>
          </a:p>
          <a:p>
            <a:pPr marL="649605">
              <a:lnSpc>
                <a:spcPct val="100000"/>
              </a:lnSpc>
              <a:spcBef>
                <a:spcPts val="215"/>
              </a:spcBef>
              <a:tabLst>
                <a:tab pos="2384425" algn="l"/>
              </a:tabLst>
            </a:pPr>
            <a:r>
              <a:rPr sz="1700" spc="-30" dirty="0">
                <a:latin typeface="Calibri"/>
                <a:cs typeface="Calibri"/>
              </a:rPr>
              <a:t>textBox1.Text</a:t>
            </a:r>
            <a:r>
              <a:rPr sz="1700" spc="-15" dirty="0">
                <a:latin typeface="Calibri"/>
                <a:cs typeface="Calibri"/>
              </a:rPr>
              <a:t> </a:t>
            </a:r>
            <a:r>
              <a:rPr sz="1700" dirty="0">
                <a:latin typeface="Calibri"/>
                <a:cs typeface="Calibri"/>
              </a:rPr>
              <a:t>=</a:t>
            </a:r>
            <a:r>
              <a:rPr sz="1700" spc="10" dirty="0">
                <a:latin typeface="Calibri"/>
                <a:cs typeface="Calibri"/>
              </a:rPr>
              <a:t> </a:t>
            </a:r>
            <a:r>
              <a:rPr sz="1700" spc="-5" dirty="0">
                <a:latin typeface="Calibri"/>
                <a:cs typeface="Calibri"/>
              </a:rPr>
              <a:t>st;	</a:t>
            </a:r>
            <a:r>
              <a:rPr sz="1700" spc="-5" dirty="0" smtClean="0">
                <a:latin typeface="Calibri"/>
                <a:cs typeface="Calibri"/>
              </a:rPr>
              <a:t>//</a:t>
            </a:r>
            <a:r>
              <a:rPr lang="uk-UA" sz="1700" spc="-5" dirty="0" smtClean="0">
                <a:latin typeface="Calibri"/>
                <a:cs typeface="Calibri"/>
              </a:rPr>
              <a:t>вносимо скорочений рядок </a:t>
            </a:r>
            <a:r>
              <a:rPr lang="uk-UA" sz="1700" spc="-5" dirty="0">
                <a:latin typeface="Calibri"/>
                <a:cs typeface="Calibri"/>
              </a:rPr>
              <a:t>в</a:t>
            </a:r>
            <a:r>
              <a:rPr lang="uk-UA" sz="1700" spc="-5" dirty="0" smtClean="0">
                <a:latin typeface="Calibri"/>
                <a:cs typeface="Calibri"/>
              </a:rPr>
              <a:t> </a:t>
            </a:r>
            <a:r>
              <a:rPr sz="1700" spc="-30" dirty="0" err="1" smtClean="0">
                <a:latin typeface="Calibri"/>
                <a:cs typeface="Calibri"/>
              </a:rPr>
              <a:t>TextBox</a:t>
            </a:r>
            <a:endParaRPr sz="1700" dirty="0">
              <a:latin typeface="Calibri"/>
              <a:cs typeface="Calibri"/>
            </a:endParaRPr>
          </a:p>
          <a:p>
            <a:pPr marL="12700">
              <a:lnSpc>
                <a:spcPct val="100000"/>
              </a:lnSpc>
              <a:spcBef>
                <a:spcPts val="190"/>
              </a:spcBef>
            </a:pPr>
            <a:r>
              <a:rPr sz="1700" dirty="0">
                <a:latin typeface="Calibri"/>
                <a:cs typeface="Calibri"/>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6398" y="234441"/>
            <a:ext cx="4670425" cy="615553"/>
          </a:xfrm>
          <a:prstGeom prst="rect">
            <a:avLst/>
          </a:prstGeom>
        </p:spPr>
        <p:txBody>
          <a:bodyPr vert="horz" wrap="square" lIns="0" tIns="0" rIns="0" bIns="0" rtlCol="0">
            <a:spAutoFit/>
          </a:bodyPr>
          <a:lstStyle/>
          <a:p>
            <a:pPr marL="12700" algn="ctr">
              <a:lnSpc>
                <a:spcPct val="100000"/>
              </a:lnSpc>
            </a:pPr>
            <a:r>
              <a:rPr lang="uk-UA" spc="-5" dirty="0" smtClean="0"/>
              <a:t>Робота із рядками</a:t>
            </a:r>
            <a:endParaRPr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r>
              <a:rPr dirty="0"/>
              <a:t>123</a:t>
            </a:r>
          </a:p>
        </p:txBody>
      </p:sp>
      <p:sp>
        <p:nvSpPr>
          <p:cNvPr id="3" name="object 3"/>
          <p:cNvSpPr txBox="1"/>
          <p:nvPr/>
        </p:nvSpPr>
        <p:spPr>
          <a:xfrm>
            <a:off x="536244" y="1570243"/>
            <a:ext cx="7901940" cy="3472746"/>
          </a:xfrm>
          <a:prstGeom prst="rect">
            <a:avLst/>
          </a:prstGeom>
        </p:spPr>
        <p:txBody>
          <a:bodyPr vert="horz" wrap="square" lIns="0" tIns="0" rIns="0" bIns="0" rtlCol="0">
            <a:spAutoFit/>
          </a:bodyPr>
          <a:lstStyle/>
          <a:p>
            <a:pPr marL="12700" marR="288925" indent="914400">
              <a:lnSpc>
                <a:spcPct val="150100"/>
              </a:lnSpc>
            </a:pPr>
            <a:r>
              <a:rPr lang="uk-UA" sz="2400" spc="-5" dirty="0" smtClean="0">
                <a:latin typeface="Calibri"/>
                <a:cs typeface="Calibri"/>
              </a:rPr>
              <a:t>Рядок </a:t>
            </a:r>
            <a:r>
              <a:rPr sz="2400" spc="-5" dirty="0" smtClean="0">
                <a:latin typeface="Calibri"/>
                <a:cs typeface="Calibri"/>
              </a:rPr>
              <a:t>C</a:t>
            </a:r>
            <a:r>
              <a:rPr sz="2400" spc="-5" dirty="0">
                <a:latin typeface="Calibri"/>
                <a:cs typeface="Calibri"/>
              </a:rPr>
              <a:t># </a:t>
            </a:r>
            <a:r>
              <a:rPr lang="uk-UA" sz="2400" spc="-5" dirty="0" smtClean="0">
                <a:latin typeface="Calibri"/>
                <a:cs typeface="Calibri"/>
              </a:rPr>
              <a:t>представляє собою набір, який складається із одного або декількох знаків, оголошених за допомогою ключового слова </a:t>
            </a:r>
            <a:r>
              <a:rPr sz="2400" u="heavy" spc="-5" dirty="0" smtClean="0">
                <a:solidFill>
                  <a:srgbClr val="0000FF"/>
                </a:solidFill>
                <a:latin typeface="Calibri"/>
                <a:cs typeface="Calibri"/>
                <a:hlinkClick r:id="rId2"/>
              </a:rPr>
              <a:t>string</a:t>
            </a:r>
            <a:r>
              <a:rPr sz="2400" spc="-5" dirty="0">
                <a:latin typeface="Calibri"/>
                <a:cs typeface="Calibri"/>
              </a:rPr>
              <a:t>.</a:t>
            </a:r>
            <a:endParaRPr sz="2400" dirty="0">
              <a:latin typeface="Calibri"/>
              <a:cs typeface="Calibri"/>
            </a:endParaRPr>
          </a:p>
          <a:p>
            <a:pPr marL="12700" marR="5080" indent="914400">
              <a:lnSpc>
                <a:spcPct val="150100"/>
              </a:lnSpc>
              <a:spcBef>
                <a:spcPts val="570"/>
              </a:spcBef>
            </a:pPr>
            <a:r>
              <a:rPr lang="uk-UA" sz="2400" spc="-5" dirty="0" smtClean="0">
                <a:latin typeface="Calibri"/>
                <a:cs typeface="Calibri"/>
              </a:rPr>
              <a:t>Рядковий літерал оголошується за допомогою лапок, як показано у наступному прикладі.</a:t>
            </a:r>
            <a:endParaRPr sz="2400" dirty="0">
              <a:latin typeface="Calibri"/>
              <a:cs typeface="Calibri"/>
            </a:endParaRPr>
          </a:p>
          <a:p>
            <a:pPr marL="927100">
              <a:lnSpc>
                <a:spcPct val="100000"/>
              </a:lnSpc>
              <a:spcBef>
                <a:spcPts val="2020"/>
              </a:spcBef>
            </a:pPr>
            <a:r>
              <a:rPr sz="2400" i="1" spc="-10" dirty="0">
                <a:solidFill>
                  <a:srgbClr val="0000FF"/>
                </a:solidFill>
                <a:latin typeface="Calibri"/>
                <a:cs typeface="Calibri"/>
              </a:rPr>
              <a:t>string </a:t>
            </a:r>
            <a:r>
              <a:rPr sz="2400" i="1" spc="-10" dirty="0">
                <a:latin typeface="Calibri"/>
                <a:cs typeface="Calibri"/>
              </a:rPr>
              <a:t>new_str </a:t>
            </a:r>
            <a:r>
              <a:rPr sz="2400" i="1" dirty="0">
                <a:latin typeface="Calibri"/>
                <a:cs typeface="Calibri"/>
              </a:rPr>
              <a:t>= </a:t>
            </a:r>
            <a:r>
              <a:rPr sz="2400" i="1" spc="-10" dirty="0">
                <a:solidFill>
                  <a:srgbClr val="A21515"/>
                </a:solidFill>
                <a:latin typeface="Calibri"/>
                <a:cs typeface="Calibri"/>
              </a:rPr>
              <a:t>"Hello,</a:t>
            </a:r>
            <a:r>
              <a:rPr sz="2400" i="1" spc="-15" dirty="0">
                <a:solidFill>
                  <a:srgbClr val="A21515"/>
                </a:solidFill>
                <a:latin typeface="Calibri"/>
                <a:cs typeface="Calibri"/>
              </a:rPr>
              <a:t> </a:t>
            </a:r>
            <a:r>
              <a:rPr sz="2400" i="1" spc="-20" dirty="0">
                <a:solidFill>
                  <a:srgbClr val="A21515"/>
                </a:solidFill>
                <a:latin typeface="Calibri"/>
                <a:cs typeface="Calibri"/>
              </a:rPr>
              <a:t>World!"</a:t>
            </a:r>
            <a:r>
              <a:rPr sz="2400" i="1" spc="-20" dirty="0">
                <a:latin typeface="Calibri"/>
                <a:cs typeface="Calibri"/>
              </a:rPr>
              <a:t>;</a:t>
            </a:r>
            <a:endParaRPr sz="2400" dirty="0">
              <a:latin typeface="Calibri"/>
              <a:cs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8022" y="84963"/>
            <a:ext cx="7669530" cy="670560"/>
          </a:xfrm>
          <a:prstGeom prst="rect">
            <a:avLst/>
          </a:prstGeom>
        </p:spPr>
        <p:txBody>
          <a:bodyPr vert="horz" wrap="square" lIns="0" tIns="0" rIns="0" bIns="0" rtlCol="0">
            <a:spAutoFit/>
          </a:bodyPr>
          <a:lstStyle/>
          <a:p>
            <a:pPr marL="12700" algn="ctr">
              <a:lnSpc>
                <a:spcPct val="100000"/>
              </a:lnSpc>
            </a:pPr>
            <a:r>
              <a:rPr lang="uk-UA" sz="4400" i="0" spc="-5" dirty="0" smtClean="0">
                <a:latin typeface="Calibri"/>
                <a:cs typeface="Calibri"/>
              </a:rPr>
              <a:t>Приклад програми-</a:t>
            </a:r>
            <a:r>
              <a:rPr lang="uk-UA" sz="4400" i="0" spc="-5" dirty="0" err="1" smtClean="0">
                <a:latin typeface="Calibri"/>
                <a:cs typeface="Calibri"/>
              </a:rPr>
              <a:t>архіватора</a:t>
            </a:r>
            <a:endParaRPr sz="4400" dirty="0">
              <a:latin typeface="Calibri"/>
              <a:cs typeface="Calibri"/>
            </a:endParaRPr>
          </a:p>
        </p:txBody>
      </p:sp>
      <p:sp>
        <p:nvSpPr>
          <p:cNvPr id="3" name="object 3"/>
          <p:cNvSpPr/>
          <p:nvPr/>
        </p:nvSpPr>
        <p:spPr>
          <a:xfrm>
            <a:off x="420623" y="914400"/>
            <a:ext cx="359664" cy="35356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55904" y="902208"/>
            <a:ext cx="1673352" cy="36576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536244" y="959992"/>
            <a:ext cx="4761230" cy="594360"/>
          </a:xfrm>
          <a:prstGeom prst="rect">
            <a:avLst/>
          </a:prstGeom>
        </p:spPr>
        <p:txBody>
          <a:bodyPr vert="horz" wrap="square" lIns="0" tIns="0" rIns="0" bIns="0" rtlCol="0">
            <a:spAutoFit/>
          </a:bodyPr>
          <a:lstStyle/>
          <a:p>
            <a:pPr marL="356870" indent="-344170">
              <a:lnSpc>
                <a:spcPct val="100000"/>
              </a:lnSpc>
              <a:buFont typeface="Arial"/>
              <a:buChar char="•"/>
              <a:tabLst>
                <a:tab pos="356870" algn="l"/>
                <a:tab pos="357505" algn="l"/>
              </a:tabLst>
            </a:pPr>
            <a:r>
              <a:rPr lang="uk-UA" sz="1700" b="1" i="1" spc="-15" dirty="0" err="1" smtClean="0">
                <a:latin typeface="Calibri"/>
                <a:cs typeface="Calibri"/>
              </a:rPr>
              <a:t>розархівація</a:t>
            </a:r>
            <a:r>
              <a:rPr sz="1700" b="1" i="1" spc="-15" dirty="0" smtClean="0">
                <a:latin typeface="Calibri"/>
                <a:cs typeface="Calibri"/>
              </a:rPr>
              <a:t>:</a:t>
            </a:r>
            <a:endParaRPr sz="1700" dirty="0">
              <a:latin typeface="Calibri"/>
              <a:cs typeface="Calibri"/>
            </a:endParaRPr>
          </a:p>
          <a:p>
            <a:pPr marL="12700">
              <a:lnSpc>
                <a:spcPct val="100000"/>
              </a:lnSpc>
              <a:spcBef>
                <a:spcPts val="409"/>
              </a:spcBef>
            </a:pPr>
            <a:r>
              <a:rPr sz="1700" spc="-15" dirty="0">
                <a:latin typeface="Calibri"/>
                <a:cs typeface="Calibri"/>
              </a:rPr>
              <a:t>private void </a:t>
            </a:r>
            <a:r>
              <a:rPr sz="1700" spc="-10" dirty="0">
                <a:latin typeface="Calibri"/>
                <a:cs typeface="Calibri"/>
              </a:rPr>
              <a:t>button2_Click(object </a:t>
            </a:r>
            <a:r>
              <a:rPr sz="1700" spc="-25" dirty="0">
                <a:latin typeface="Calibri"/>
                <a:cs typeface="Calibri"/>
              </a:rPr>
              <a:t>sender, </a:t>
            </a:r>
            <a:r>
              <a:rPr sz="1700" spc="-15" dirty="0">
                <a:latin typeface="Calibri"/>
                <a:cs typeface="Calibri"/>
              </a:rPr>
              <a:t>EventArgs</a:t>
            </a:r>
            <a:r>
              <a:rPr sz="1700" spc="175" dirty="0">
                <a:latin typeface="Calibri"/>
                <a:cs typeface="Calibri"/>
              </a:rPr>
              <a:t> </a:t>
            </a:r>
            <a:r>
              <a:rPr sz="1700" spc="-10" dirty="0">
                <a:latin typeface="Calibri"/>
                <a:cs typeface="Calibri"/>
              </a:rPr>
              <a:t>e)</a:t>
            </a:r>
            <a:endParaRPr sz="1700" dirty="0">
              <a:latin typeface="Calibri"/>
              <a:cs typeface="Calibri"/>
            </a:endParaRPr>
          </a:p>
        </p:txBody>
      </p:sp>
      <p:sp>
        <p:nvSpPr>
          <p:cNvPr id="9" name="object 9"/>
          <p:cNvSpPr txBox="1"/>
          <p:nvPr/>
        </p:nvSpPr>
        <p:spPr>
          <a:xfrm>
            <a:off x="8356854" y="6466509"/>
            <a:ext cx="254000" cy="178435"/>
          </a:xfrm>
          <a:prstGeom prst="rect">
            <a:avLst/>
          </a:prstGeom>
        </p:spPr>
        <p:txBody>
          <a:bodyPr vert="horz" wrap="square" lIns="0" tIns="0" rIns="0" bIns="0" rtlCol="0">
            <a:spAutoFit/>
          </a:bodyPr>
          <a:lstStyle/>
          <a:p>
            <a:pPr marL="12700">
              <a:lnSpc>
                <a:spcPts val="1240"/>
              </a:lnSpc>
            </a:pPr>
            <a:r>
              <a:rPr sz="1200" spc="-10" dirty="0">
                <a:solidFill>
                  <a:srgbClr val="888888"/>
                </a:solidFill>
                <a:latin typeface="Calibri"/>
                <a:cs typeface="Calibri"/>
              </a:rPr>
              <a:t>140</a:t>
            </a:r>
            <a:endParaRPr sz="1200">
              <a:latin typeface="Calibri"/>
              <a:cs typeface="Calibri"/>
            </a:endParaRPr>
          </a:p>
        </p:txBody>
      </p:sp>
      <p:sp>
        <p:nvSpPr>
          <p:cNvPr id="6" name="object 6"/>
          <p:cNvSpPr txBox="1"/>
          <p:nvPr/>
        </p:nvSpPr>
        <p:spPr>
          <a:xfrm>
            <a:off x="926388" y="1582165"/>
            <a:ext cx="1717675" cy="904875"/>
          </a:xfrm>
          <a:prstGeom prst="rect">
            <a:avLst/>
          </a:prstGeom>
        </p:spPr>
        <p:txBody>
          <a:bodyPr vert="horz" wrap="square" lIns="0" tIns="0" rIns="0" bIns="0" rtlCol="0">
            <a:spAutoFit/>
          </a:bodyPr>
          <a:lstStyle/>
          <a:p>
            <a:pPr marL="12700">
              <a:lnSpc>
                <a:spcPct val="100000"/>
              </a:lnSpc>
            </a:pPr>
            <a:r>
              <a:rPr sz="1700" dirty="0">
                <a:latin typeface="Calibri"/>
                <a:cs typeface="Calibri"/>
              </a:rPr>
              <a:t>{  </a:t>
            </a:r>
            <a:r>
              <a:rPr sz="1700" spc="-15" dirty="0">
                <a:latin typeface="Calibri"/>
                <a:cs typeface="Calibri"/>
              </a:rPr>
              <a:t>int </a:t>
            </a:r>
            <a:r>
              <a:rPr sz="1700" spc="-5" dirty="0">
                <a:latin typeface="Calibri"/>
                <a:cs typeface="Calibri"/>
              </a:rPr>
              <a:t>i,</a:t>
            </a:r>
            <a:r>
              <a:rPr sz="1700" spc="-50" dirty="0">
                <a:latin typeface="Calibri"/>
                <a:cs typeface="Calibri"/>
              </a:rPr>
              <a:t> </a:t>
            </a:r>
            <a:r>
              <a:rPr sz="1700" dirty="0">
                <a:latin typeface="Calibri"/>
                <a:cs typeface="Calibri"/>
              </a:rPr>
              <a:t>j;</a:t>
            </a:r>
            <a:endParaRPr sz="1700">
              <a:latin typeface="Calibri"/>
              <a:cs typeface="Calibri"/>
            </a:endParaRPr>
          </a:p>
          <a:p>
            <a:pPr marL="210185" marR="5080">
              <a:lnSpc>
                <a:spcPct val="120000"/>
              </a:lnSpc>
            </a:pPr>
            <a:r>
              <a:rPr sz="1700" spc="-10" dirty="0">
                <a:latin typeface="Calibri"/>
                <a:cs typeface="Calibri"/>
              </a:rPr>
              <a:t>string temp=null;  </a:t>
            </a:r>
            <a:r>
              <a:rPr sz="1700" spc="-5" dirty="0">
                <a:latin typeface="Calibri"/>
                <a:cs typeface="Calibri"/>
              </a:rPr>
              <a:t>char </a:t>
            </a:r>
            <a:r>
              <a:rPr sz="1700" dirty="0">
                <a:latin typeface="Calibri"/>
                <a:cs typeface="Calibri"/>
              </a:rPr>
              <a:t>s</a:t>
            </a:r>
            <a:r>
              <a:rPr sz="1700" spc="-95" dirty="0">
                <a:latin typeface="Calibri"/>
                <a:cs typeface="Calibri"/>
              </a:rPr>
              <a:t> </a:t>
            </a:r>
            <a:r>
              <a:rPr sz="1700" dirty="0">
                <a:latin typeface="Calibri"/>
                <a:cs typeface="Calibri"/>
              </a:rPr>
              <a:t>;</a:t>
            </a:r>
            <a:endParaRPr sz="1700">
              <a:latin typeface="Calibri"/>
              <a:cs typeface="Calibri"/>
            </a:endParaRPr>
          </a:p>
        </p:txBody>
      </p:sp>
      <p:sp>
        <p:nvSpPr>
          <p:cNvPr id="7" name="object 7"/>
          <p:cNvSpPr txBox="1"/>
          <p:nvPr/>
        </p:nvSpPr>
        <p:spPr>
          <a:xfrm>
            <a:off x="3280028" y="1582165"/>
            <a:ext cx="4187572" cy="887422"/>
          </a:xfrm>
          <a:prstGeom prst="rect">
            <a:avLst/>
          </a:prstGeom>
        </p:spPr>
        <p:txBody>
          <a:bodyPr vert="horz" wrap="square" lIns="0" tIns="0" rIns="0" bIns="0" rtlCol="0">
            <a:spAutoFit/>
          </a:bodyPr>
          <a:lstStyle/>
          <a:p>
            <a:pPr marL="12700">
              <a:lnSpc>
                <a:spcPct val="100000"/>
              </a:lnSpc>
            </a:pPr>
            <a:r>
              <a:rPr sz="1700" spc="-15" dirty="0" smtClean="0">
                <a:latin typeface="Calibri"/>
                <a:cs typeface="Calibri"/>
              </a:rPr>
              <a:t>//</a:t>
            </a:r>
            <a:r>
              <a:rPr lang="uk-UA" sz="1700" spc="-15" dirty="0" smtClean="0">
                <a:latin typeface="Calibri"/>
                <a:cs typeface="Calibri"/>
              </a:rPr>
              <a:t>оголошуємо лічильники циклу</a:t>
            </a:r>
            <a:endParaRPr sz="1700" dirty="0">
              <a:latin typeface="Calibri"/>
              <a:cs typeface="Calibri"/>
            </a:endParaRPr>
          </a:p>
          <a:p>
            <a:pPr marL="12700">
              <a:lnSpc>
                <a:spcPct val="100000"/>
              </a:lnSpc>
              <a:spcBef>
                <a:spcPts val="409"/>
              </a:spcBef>
            </a:pPr>
            <a:r>
              <a:rPr sz="1700" spc="-10" dirty="0">
                <a:latin typeface="Calibri"/>
                <a:cs typeface="Calibri"/>
              </a:rPr>
              <a:t>// </a:t>
            </a:r>
            <a:r>
              <a:rPr lang="uk-UA" sz="1700" spc="-10" dirty="0" smtClean="0">
                <a:latin typeface="Calibri"/>
                <a:cs typeface="Calibri"/>
              </a:rPr>
              <a:t>тимчасовий рядок</a:t>
            </a:r>
            <a:endParaRPr sz="1700" dirty="0">
              <a:latin typeface="Calibri"/>
              <a:cs typeface="Calibri"/>
            </a:endParaRPr>
          </a:p>
          <a:p>
            <a:pPr marL="12700">
              <a:lnSpc>
                <a:spcPct val="100000"/>
              </a:lnSpc>
              <a:spcBef>
                <a:spcPts val="405"/>
              </a:spcBef>
            </a:pPr>
            <a:r>
              <a:rPr sz="1700" spc="-10" dirty="0" smtClean="0">
                <a:latin typeface="Calibri"/>
                <a:cs typeface="Calibri"/>
              </a:rPr>
              <a:t>//</a:t>
            </a:r>
            <a:r>
              <a:rPr lang="uk-UA" sz="1700" spc="-10" dirty="0" smtClean="0">
                <a:latin typeface="Calibri"/>
                <a:cs typeface="Calibri"/>
              </a:rPr>
              <a:t>символ у рядку</a:t>
            </a:r>
            <a:endParaRPr sz="1700" dirty="0">
              <a:latin typeface="Calibri"/>
              <a:cs typeface="Calibri"/>
            </a:endParaRPr>
          </a:p>
        </p:txBody>
      </p:sp>
      <p:sp>
        <p:nvSpPr>
          <p:cNvPr id="8" name="object 8"/>
          <p:cNvSpPr txBox="1"/>
          <p:nvPr/>
        </p:nvSpPr>
        <p:spPr>
          <a:xfrm>
            <a:off x="926388" y="2515361"/>
            <a:ext cx="7901940" cy="4031873"/>
          </a:xfrm>
          <a:prstGeom prst="rect">
            <a:avLst/>
          </a:prstGeom>
        </p:spPr>
        <p:txBody>
          <a:bodyPr vert="horz" wrap="square" lIns="0" tIns="0" rIns="0" bIns="0" rtlCol="0">
            <a:spAutoFit/>
          </a:bodyPr>
          <a:lstStyle/>
          <a:p>
            <a:pPr marL="210185">
              <a:lnSpc>
                <a:spcPct val="100000"/>
              </a:lnSpc>
              <a:tabLst>
                <a:tab pos="3707765" algn="l"/>
              </a:tabLst>
            </a:pPr>
            <a:r>
              <a:rPr sz="1700" spc="-10" dirty="0">
                <a:latin typeface="Calibri"/>
                <a:cs typeface="Calibri"/>
              </a:rPr>
              <a:t>for </a:t>
            </a:r>
            <a:r>
              <a:rPr sz="1700" dirty="0">
                <a:latin typeface="Calibri"/>
                <a:cs typeface="Calibri"/>
              </a:rPr>
              <a:t>(i = 0; i &lt;</a:t>
            </a:r>
            <a:r>
              <a:rPr sz="1700" spc="-5" dirty="0">
                <a:latin typeface="Calibri"/>
                <a:cs typeface="Calibri"/>
              </a:rPr>
              <a:t> </a:t>
            </a:r>
            <a:r>
              <a:rPr sz="1700" spc="-20" dirty="0">
                <a:latin typeface="Calibri"/>
                <a:cs typeface="Calibri"/>
              </a:rPr>
              <a:t>textBox1.Text.Length;</a:t>
            </a:r>
            <a:r>
              <a:rPr sz="1700" spc="-25" dirty="0">
                <a:latin typeface="Calibri"/>
                <a:cs typeface="Calibri"/>
              </a:rPr>
              <a:t> </a:t>
            </a:r>
            <a:r>
              <a:rPr sz="1700" spc="-5" dirty="0">
                <a:latin typeface="Calibri"/>
                <a:cs typeface="Calibri"/>
              </a:rPr>
              <a:t>i++)	</a:t>
            </a:r>
            <a:r>
              <a:rPr sz="1700" spc="-10" dirty="0">
                <a:latin typeface="Calibri"/>
                <a:cs typeface="Calibri"/>
              </a:rPr>
              <a:t>// </a:t>
            </a:r>
            <a:r>
              <a:rPr lang="uk-UA" sz="1700" spc="-5" dirty="0" smtClean="0">
                <a:latin typeface="Calibri"/>
                <a:cs typeface="Calibri"/>
              </a:rPr>
              <a:t>цикл по довжина рядка</a:t>
            </a:r>
            <a:endParaRPr sz="1700" dirty="0">
              <a:latin typeface="Calibri"/>
              <a:cs typeface="Calibri"/>
            </a:endParaRPr>
          </a:p>
          <a:p>
            <a:pPr marL="210185">
              <a:lnSpc>
                <a:spcPct val="100000"/>
              </a:lnSpc>
              <a:spcBef>
                <a:spcPts val="405"/>
              </a:spcBef>
              <a:tabLst>
                <a:tab pos="426720" algn="l"/>
                <a:tab pos="3836035" algn="l"/>
              </a:tabLst>
            </a:pPr>
            <a:r>
              <a:rPr sz="1700" dirty="0">
                <a:latin typeface="Calibri"/>
                <a:cs typeface="Calibri"/>
              </a:rPr>
              <a:t>{	s =</a:t>
            </a:r>
            <a:r>
              <a:rPr sz="1700" spc="20" dirty="0">
                <a:latin typeface="Calibri"/>
                <a:cs typeface="Calibri"/>
              </a:rPr>
              <a:t> </a:t>
            </a:r>
            <a:r>
              <a:rPr sz="1700" spc="-25" dirty="0">
                <a:latin typeface="Calibri"/>
                <a:cs typeface="Calibri"/>
              </a:rPr>
              <a:t>Convert.ToChar(</a:t>
            </a:r>
            <a:r>
              <a:rPr sz="1700" spc="-30" dirty="0">
                <a:latin typeface="Calibri"/>
                <a:cs typeface="Calibri"/>
              </a:rPr>
              <a:t> </a:t>
            </a:r>
            <a:r>
              <a:rPr sz="1700" spc="-20" dirty="0">
                <a:latin typeface="Calibri"/>
                <a:cs typeface="Calibri"/>
              </a:rPr>
              <a:t>textBox1.Text[i]);	</a:t>
            </a:r>
            <a:r>
              <a:rPr sz="1700" spc="-10" dirty="0" smtClean="0">
                <a:latin typeface="Calibri"/>
                <a:cs typeface="Calibri"/>
              </a:rPr>
              <a:t>//</a:t>
            </a:r>
            <a:r>
              <a:rPr lang="uk-UA" sz="1700" spc="-10" dirty="0" smtClean="0">
                <a:latin typeface="Calibri"/>
                <a:cs typeface="Calibri"/>
              </a:rPr>
              <a:t>конвертуємо елемент рядка в символ </a:t>
            </a:r>
            <a:r>
              <a:rPr sz="1600" dirty="0" smtClean="0">
                <a:latin typeface="Calibri"/>
                <a:cs typeface="Calibri"/>
              </a:rPr>
              <a:t>Char</a:t>
            </a:r>
            <a:endParaRPr sz="1600" dirty="0">
              <a:latin typeface="Calibri"/>
              <a:cs typeface="Calibri"/>
            </a:endParaRPr>
          </a:p>
          <a:p>
            <a:pPr marL="405765">
              <a:lnSpc>
                <a:spcPct val="100000"/>
              </a:lnSpc>
              <a:spcBef>
                <a:spcPts val="409"/>
              </a:spcBef>
              <a:tabLst>
                <a:tab pos="2243455" algn="l"/>
              </a:tabLst>
            </a:pPr>
            <a:r>
              <a:rPr sz="1700" spc="-5" dirty="0">
                <a:latin typeface="Calibri"/>
                <a:cs typeface="Calibri"/>
              </a:rPr>
              <a:t>if</a:t>
            </a:r>
            <a:r>
              <a:rPr sz="1700" spc="30" dirty="0">
                <a:latin typeface="Calibri"/>
                <a:cs typeface="Calibri"/>
              </a:rPr>
              <a:t> </a:t>
            </a:r>
            <a:r>
              <a:rPr sz="1700" spc="-10" dirty="0">
                <a:latin typeface="Calibri"/>
                <a:cs typeface="Calibri"/>
              </a:rPr>
              <a:t>(Char.IsDigit(s))	</a:t>
            </a:r>
            <a:r>
              <a:rPr sz="1700" spc="-5" dirty="0">
                <a:latin typeface="Calibri"/>
                <a:cs typeface="Calibri"/>
              </a:rPr>
              <a:t>// </a:t>
            </a:r>
            <a:r>
              <a:rPr lang="uk-UA" sz="1700" spc="-5" dirty="0" smtClean="0">
                <a:latin typeface="Calibri"/>
                <a:cs typeface="Calibri"/>
              </a:rPr>
              <a:t>якщо символ є числом</a:t>
            </a:r>
            <a:r>
              <a:rPr sz="1700" spc="-5" dirty="0" smtClean="0">
                <a:latin typeface="Calibri"/>
                <a:cs typeface="Calibri"/>
              </a:rPr>
              <a:t>,</a:t>
            </a:r>
            <a:endParaRPr sz="1700" dirty="0">
              <a:latin typeface="Calibri"/>
              <a:cs typeface="Calibri"/>
            </a:endParaRPr>
          </a:p>
          <a:p>
            <a:pPr marL="603885">
              <a:lnSpc>
                <a:spcPct val="100000"/>
              </a:lnSpc>
              <a:spcBef>
                <a:spcPts val="405"/>
              </a:spcBef>
            </a:pPr>
            <a:r>
              <a:rPr sz="1700" spc="-10" dirty="0">
                <a:latin typeface="Calibri"/>
                <a:cs typeface="Calibri"/>
              </a:rPr>
              <a:t>// </a:t>
            </a:r>
            <a:r>
              <a:rPr lang="uk-UA" sz="1700" spc="-10" dirty="0" smtClean="0">
                <a:latin typeface="Calibri"/>
                <a:cs typeface="Calibri"/>
              </a:rPr>
              <a:t>то додаємо в </a:t>
            </a:r>
            <a:r>
              <a:rPr sz="1700" spc="-5" dirty="0" smtClean="0">
                <a:latin typeface="Calibri"/>
                <a:cs typeface="Calibri"/>
              </a:rPr>
              <a:t>temp </a:t>
            </a:r>
            <a:r>
              <a:rPr lang="uk-UA" sz="1700" spc="-5" dirty="0" smtClean="0">
                <a:latin typeface="Calibri"/>
                <a:cs typeface="Calibri"/>
              </a:rPr>
              <a:t>символ задане число раз</a:t>
            </a:r>
            <a:endParaRPr sz="1700" dirty="0">
              <a:latin typeface="Calibri"/>
              <a:cs typeface="Calibri"/>
            </a:endParaRPr>
          </a:p>
          <a:p>
            <a:pPr marL="1243965" marR="2284730" indent="-640080">
              <a:lnSpc>
                <a:spcPts val="2450"/>
              </a:lnSpc>
              <a:spcBef>
                <a:spcPts val="145"/>
              </a:spcBef>
            </a:pPr>
            <a:r>
              <a:rPr sz="1700" dirty="0">
                <a:latin typeface="Calibri"/>
                <a:cs typeface="Calibri"/>
              </a:rPr>
              <a:t>{ </a:t>
            </a:r>
            <a:r>
              <a:rPr sz="1700" spc="-10" dirty="0">
                <a:latin typeface="Calibri"/>
                <a:cs typeface="Calibri"/>
              </a:rPr>
              <a:t>for </a:t>
            </a:r>
            <a:r>
              <a:rPr sz="1700" spc="25" dirty="0">
                <a:latin typeface="Calibri"/>
                <a:cs typeface="Calibri"/>
              </a:rPr>
              <a:t>(j </a:t>
            </a:r>
            <a:r>
              <a:rPr sz="1700" dirty="0">
                <a:latin typeface="Calibri"/>
                <a:cs typeface="Calibri"/>
              </a:rPr>
              <a:t>= 0; j &lt; </a:t>
            </a:r>
            <a:r>
              <a:rPr sz="1700" spc="-20" dirty="0">
                <a:latin typeface="Calibri"/>
                <a:cs typeface="Calibri"/>
              </a:rPr>
              <a:t>Convert.ToInt16(Convert.ToString(s))-1; </a:t>
            </a:r>
            <a:r>
              <a:rPr sz="1700" dirty="0">
                <a:latin typeface="Calibri"/>
                <a:cs typeface="Calibri"/>
              </a:rPr>
              <a:t>j++)  </a:t>
            </a:r>
            <a:r>
              <a:rPr sz="1700" spc="-5" dirty="0">
                <a:latin typeface="Calibri"/>
                <a:cs typeface="Calibri"/>
              </a:rPr>
              <a:t>temp +=</a:t>
            </a:r>
            <a:r>
              <a:rPr sz="1700" spc="-15" dirty="0">
                <a:latin typeface="Calibri"/>
                <a:cs typeface="Calibri"/>
              </a:rPr>
              <a:t> </a:t>
            </a:r>
            <a:r>
              <a:rPr sz="1700" spc="-20" dirty="0">
                <a:latin typeface="Calibri"/>
                <a:cs typeface="Calibri"/>
              </a:rPr>
              <a:t>textBox1.Text[i-1];</a:t>
            </a:r>
            <a:endParaRPr sz="1700" dirty="0">
              <a:latin typeface="Calibri"/>
              <a:cs typeface="Calibri"/>
            </a:endParaRPr>
          </a:p>
          <a:p>
            <a:pPr marL="750570">
              <a:lnSpc>
                <a:spcPct val="100000"/>
              </a:lnSpc>
              <a:spcBef>
                <a:spcPts val="254"/>
              </a:spcBef>
            </a:pPr>
            <a:r>
              <a:rPr sz="1700" spc="-5" dirty="0">
                <a:latin typeface="Calibri"/>
                <a:cs typeface="Calibri"/>
              </a:rPr>
              <a:t>i++;</a:t>
            </a:r>
            <a:endParaRPr sz="1700" dirty="0">
              <a:latin typeface="Calibri"/>
              <a:cs typeface="Calibri"/>
            </a:endParaRPr>
          </a:p>
          <a:p>
            <a:pPr marL="537210">
              <a:lnSpc>
                <a:spcPct val="100000"/>
              </a:lnSpc>
              <a:spcBef>
                <a:spcPts val="409"/>
              </a:spcBef>
            </a:pPr>
            <a:r>
              <a:rPr sz="1700" dirty="0">
                <a:latin typeface="Calibri"/>
                <a:cs typeface="Calibri"/>
              </a:rPr>
              <a:t>}</a:t>
            </a:r>
          </a:p>
          <a:p>
            <a:pPr marL="405765">
              <a:lnSpc>
                <a:spcPct val="100000"/>
              </a:lnSpc>
              <a:spcBef>
                <a:spcPts val="405"/>
              </a:spcBef>
            </a:pPr>
            <a:r>
              <a:rPr sz="1700" spc="-5" dirty="0">
                <a:latin typeface="Calibri"/>
                <a:cs typeface="Calibri"/>
              </a:rPr>
              <a:t>if </a:t>
            </a:r>
            <a:r>
              <a:rPr sz="1700" spc="5" dirty="0">
                <a:latin typeface="Calibri"/>
                <a:cs typeface="Calibri"/>
              </a:rPr>
              <a:t>(i </a:t>
            </a:r>
            <a:r>
              <a:rPr sz="1700" spc="-5" dirty="0">
                <a:latin typeface="Calibri"/>
                <a:cs typeface="Calibri"/>
              </a:rPr>
              <a:t>&gt;= </a:t>
            </a:r>
            <a:r>
              <a:rPr sz="1700" spc="-20" dirty="0">
                <a:latin typeface="Calibri"/>
                <a:cs typeface="Calibri"/>
              </a:rPr>
              <a:t>textBox1.Text.Length)</a:t>
            </a:r>
            <a:r>
              <a:rPr sz="1700" spc="-85" dirty="0">
                <a:latin typeface="Calibri"/>
                <a:cs typeface="Calibri"/>
              </a:rPr>
              <a:t> </a:t>
            </a:r>
            <a:r>
              <a:rPr sz="1700" spc="-10" dirty="0">
                <a:latin typeface="Calibri"/>
                <a:cs typeface="Calibri"/>
              </a:rPr>
              <a:t>break;</a:t>
            </a:r>
            <a:endParaRPr sz="1700" dirty="0">
              <a:latin typeface="Calibri"/>
              <a:cs typeface="Calibri"/>
            </a:endParaRPr>
          </a:p>
          <a:p>
            <a:pPr marL="405765">
              <a:lnSpc>
                <a:spcPct val="100000"/>
              </a:lnSpc>
              <a:spcBef>
                <a:spcPts val="409"/>
              </a:spcBef>
            </a:pPr>
            <a:r>
              <a:rPr sz="1700" spc="-10" dirty="0">
                <a:latin typeface="Calibri"/>
                <a:cs typeface="Calibri"/>
              </a:rPr>
              <a:t>temp </a:t>
            </a:r>
            <a:r>
              <a:rPr sz="1700" spc="-5" dirty="0">
                <a:latin typeface="Calibri"/>
                <a:cs typeface="Calibri"/>
              </a:rPr>
              <a:t>+= </a:t>
            </a:r>
            <a:r>
              <a:rPr sz="1700" spc="-20" dirty="0">
                <a:latin typeface="Calibri"/>
                <a:cs typeface="Calibri"/>
              </a:rPr>
              <a:t>textBox1.Text[i]; </a:t>
            </a:r>
            <a:r>
              <a:rPr sz="1700" spc="-15" dirty="0" smtClean="0">
                <a:latin typeface="Calibri"/>
                <a:cs typeface="Calibri"/>
              </a:rPr>
              <a:t>//</a:t>
            </a:r>
            <a:r>
              <a:rPr lang="uk-UA" sz="1700" spc="-15" dirty="0" smtClean="0">
                <a:latin typeface="Calibri"/>
                <a:cs typeface="Calibri"/>
              </a:rPr>
              <a:t>додаємо у рядок символ із</a:t>
            </a:r>
            <a:r>
              <a:rPr sz="1700" spc="165" dirty="0" smtClean="0">
                <a:latin typeface="Calibri"/>
                <a:cs typeface="Calibri"/>
              </a:rPr>
              <a:t> </a:t>
            </a:r>
            <a:r>
              <a:rPr sz="1700" spc="-30" dirty="0" err="1" smtClean="0">
                <a:latin typeface="Calibri"/>
                <a:cs typeface="Calibri"/>
              </a:rPr>
              <a:t>TextBox</a:t>
            </a:r>
            <a:endParaRPr sz="1700" dirty="0">
              <a:latin typeface="Calibri"/>
              <a:cs typeface="Calibri"/>
            </a:endParaRPr>
          </a:p>
          <a:p>
            <a:pPr marL="210185">
              <a:lnSpc>
                <a:spcPct val="100000"/>
              </a:lnSpc>
              <a:spcBef>
                <a:spcPts val="405"/>
              </a:spcBef>
            </a:pPr>
            <a:r>
              <a:rPr sz="1700" dirty="0">
                <a:latin typeface="Calibri"/>
                <a:cs typeface="Calibri"/>
              </a:rPr>
              <a:t>}</a:t>
            </a:r>
          </a:p>
          <a:p>
            <a:pPr marL="210185">
              <a:lnSpc>
                <a:spcPct val="100000"/>
              </a:lnSpc>
              <a:spcBef>
                <a:spcPts val="409"/>
              </a:spcBef>
            </a:pPr>
            <a:r>
              <a:rPr sz="1700" spc="-30" dirty="0">
                <a:latin typeface="Calibri"/>
                <a:cs typeface="Calibri"/>
              </a:rPr>
              <a:t>textBox1.Text </a:t>
            </a:r>
            <a:r>
              <a:rPr sz="1700" dirty="0">
                <a:latin typeface="Calibri"/>
                <a:cs typeface="Calibri"/>
              </a:rPr>
              <a:t>= </a:t>
            </a:r>
            <a:r>
              <a:rPr sz="1700" spc="-5" dirty="0">
                <a:latin typeface="Calibri"/>
                <a:cs typeface="Calibri"/>
              </a:rPr>
              <a:t>temp;  </a:t>
            </a:r>
            <a:r>
              <a:rPr sz="1700" spc="-15" dirty="0" smtClean="0">
                <a:latin typeface="Calibri"/>
                <a:cs typeface="Calibri"/>
              </a:rPr>
              <a:t>//</a:t>
            </a:r>
            <a:r>
              <a:rPr lang="uk-UA" sz="1700" spc="-15" dirty="0" smtClean="0">
                <a:latin typeface="Calibri"/>
                <a:cs typeface="Calibri"/>
              </a:rPr>
              <a:t>оновлюємо значення</a:t>
            </a:r>
            <a:r>
              <a:rPr sz="1700" spc="150" dirty="0" smtClean="0">
                <a:latin typeface="Calibri"/>
                <a:cs typeface="Calibri"/>
              </a:rPr>
              <a:t> </a:t>
            </a:r>
            <a:r>
              <a:rPr sz="1700" spc="-15" dirty="0" smtClean="0">
                <a:latin typeface="Calibri"/>
                <a:cs typeface="Calibri"/>
              </a:rPr>
              <a:t>text</a:t>
            </a:r>
            <a:r>
              <a:rPr lang="en-US" sz="1700" spc="-15" dirty="0" smtClean="0">
                <a:latin typeface="Calibri"/>
                <a:cs typeface="Calibri"/>
              </a:rPr>
              <a:t>B</a:t>
            </a:r>
            <a:r>
              <a:rPr sz="1700" spc="-15" dirty="0" smtClean="0">
                <a:latin typeface="Calibri"/>
                <a:cs typeface="Calibri"/>
              </a:rPr>
              <a:t>ox</a:t>
            </a:r>
            <a:r>
              <a:rPr lang="en-US" sz="1700" spc="-15" dirty="0" smtClean="0">
                <a:latin typeface="Calibri"/>
                <a:cs typeface="Calibri"/>
              </a:rPr>
              <a:t>1</a:t>
            </a:r>
            <a:endParaRPr sz="1700" dirty="0">
              <a:latin typeface="Calibri"/>
              <a:cs typeface="Calibri"/>
            </a:endParaRPr>
          </a:p>
          <a:p>
            <a:pPr marL="12700">
              <a:lnSpc>
                <a:spcPct val="100000"/>
              </a:lnSpc>
              <a:spcBef>
                <a:spcPts val="405"/>
              </a:spcBef>
            </a:pPr>
            <a:r>
              <a:rPr sz="1700" dirty="0">
                <a:latin typeface="Calibri"/>
                <a:cs typeface="Calibri"/>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6657" y="2496820"/>
            <a:ext cx="4709795" cy="677108"/>
          </a:xfrm>
          <a:prstGeom prst="rect">
            <a:avLst/>
          </a:prstGeom>
        </p:spPr>
        <p:txBody>
          <a:bodyPr vert="horz" wrap="square" lIns="0" tIns="0" rIns="0" bIns="0" rtlCol="0">
            <a:spAutoFit/>
          </a:bodyPr>
          <a:lstStyle/>
          <a:p>
            <a:pPr marL="12700" algn="ctr">
              <a:lnSpc>
                <a:spcPct val="100000"/>
              </a:lnSpc>
            </a:pPr>
            <a:r>
              <a:rPr lang="uk-UA" sz="4400" b="1" spc="-10" dirty="0" smtClean="0">
                <a:latin typeface="Calibri"/>
                <a:cs typeface="Calibri"/>
              </a:rPr>
              <a:t>Робота з файлами</a:t>
            </a:r>
            <a:endParaRPr sz="4400" dirty="0">
              <a:latin typeface="Calibri"/>
              <a:cs typeface="Calibri"/>
            </a:endParaRPr>
          </a:p>
        </p:txBody>
      </p:sp>
      <p:sp>
        <p:nvSpPr>
          <p:cNvPr id="3" name="object 3"/>
          <p:cNvSpPr/>
          <p:nvPr/>
        </p:nvSpPr>
        <p:spPr>
          <a:xfrm>
            <a:off x="2228723" y="3129026"/>
            <a:ext cx="4688205" cy="0"/>
          </a:xfrm>
          <a:custGeom>
            <a:avLst/>
            <a:gdLst/>
            <a:ahLst/>
            <a:cxnLst/>
            <a:rect l="l" t="t" r="r" b="b"/>
            <a:pathLst>
              <a:path w="4688205">
                <a:moveTo>
                  <a:pt x="0" y="0"/>
                </a:moveTo>
                <a:lnTo>
                  <a:pt x="4687824" y="0"/>
                </a:lnTo>
              </a:path>
            </a:pathLst>
          </a:custGeom>
          <a:ln w="51815">
            <a:solidFill>
              <a:srgbClr val="000000"/>
            </a:solidFill>
          </a:ln>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r>
              <a:rPr dirty="0"/>
              <a:t>141</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838200" y="541654"/>
            <a:ext cx="7505954" cy="553998"/>
          </a:xfrm>
          <a:prstGeom prst="rect">
            <a:avLst/>
          </a:prstGeom>
        </p:spPr>
        <p:txBody>
          <a:bodyPr vert="horz" wrap="square" lIns="0" tIns="0" rIns="0" bIns="0" rtlCol="0">
            <a:spAutoFit/>
          </a:bodyPr>
          <a:lstStyle/>
          <a:p>
            <a:pPr marL="12700" algn="ctr">
              <a:lnSpc>
                <a:spcPct val="100000"/>
              </a:lnSpc>
            </a:pPr>
            <a:r>
              <a:rPr lang="uk-UA" sz="3600" i="0" spc="-5" dirty="0" smtClean="0">
                <a:latin typeface="Calibri"/>
                <a:cs typeface="Calibri"/>
              </a:rPr>
              <a:t>Загальні принципи роботи із файлами</a:t>
            </a:r>
            <a:endParaRPr sz="3600"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r>
              <a:rPr dirty="0"/>
              <a:t>142</a:t>
            </a:r>
          </a:p>
        </p:txBody>
      </p:sp>
      <p:sp>
        <p:nvSpPr>
          <p:cNvPr id="4" name="object 4"/>
          <p:cNvSpPr txBox="1"/>
          <p:nvPr/>
        </p:nvSpPr>
        <p:spPr>
          <a:xfrm>
            <a:off x="536244" y="1634616"/>
            <a:ext cx="8025130" cy="3534301"/>
          </a:xfrm>
          <a:prstGeom prst="rect">
            <a:avLst/>
          </a:prstGeom>
        </p:spPr>
        <p:txBody>
          <a:bodyPr vert="horz" wrap="square" lIns="0" tIns="0" rIns="0" bIns="0" rtlCol="0">
            <a:spAutoFit/>
          </a:bodyPr>
          <a:lstStyle/>
          <a:p>
            <a:pPr marL="356870" marR="751205" indent="-344170">
              <a:lnSpc>
                <a:spcPts val="2160"/>
              </a:lnSpc>
              <a:buFont typeface="Arial"/>
              <a:buChar char="•"/>
              <a:tabLst>
                <a:tab pos="356870" algn="l"/>
                <a:tab pos="357505" algn="l"/>
              </a:tabLst>
            </a:pPr>
            <a:r>
              <a:rPr lang="uk-UA" sz="2000" spc="-10" dirty="0" smtClean="0">
                <a:latin typeface="Calibri"/>
                <a:cs typeface="Calibri"/>
              </a:rPr>
              <a:t>Передача даних із зовнішнього пристрою в оперативну пам`ять називається читанням (введенням), зворотній процес – записом (виведенням).</a:t>
            </a:r>
            <a:endParaRPr sz="2000" dirty="0">
              <a:latin typeface="Calibri"/>
              <a:cs typeface="Calibri"/>
            </a:endParaRPr>
          </a:p>
          <a:p>
            <a:pPr marL="356870" marR="5080" indent="-344170">
              <a:lnSpc>
                <a:spcPts val="2160"/>
              </a:lnSpc>
              <a:spcBef>
                <a:spcPts val="480"/>
              </a:spcBef>
              <a:buFont typeface="Arial"/>
              <a:buChar char="•"/>
              <a:tabLst>
                <a:tab pos="356870" algn="l"/>
                <a:tab pos="357505" algn="l"/>
              </a:tabLst>
            </a:pPr>
            <a:r>
              <a:rPr lang="uk-UA" sz="2000" spc="-15" dirty="0" smtClean="0">
                <a:latin typeface="Calibri"/>
                <a:cs typeface="Calibri"/>
              </a:rPr>
              <a:t>Введенням-виведення в </a:t>
            </a:r>
            <a:r>
              <a:rPr lang="en-US" sz="2000" spc="-15" dirty="0" smtClean="0">
                <a:latin typeface="Calibri"/>
                <a:cs typeface="Calibri"/>
              </a:rPr>
              <a:t>C# </a:t>
            </a:r>
            <a:r>
              <a:rPr lang="uk-UA" sz="2000" spc="-15" dirty="0" smtClean="0">
                <a:latin typeface="Calibri"/>
                <a:cs typeface="Calibri"/>
              </a:rPr>
              <a:t>виконується за допомогою підсистеми введення-виведення і класів бібліотеки </a:t>
            </a:r>
            <a:r>
              <a:rPr lang="en-US" sz="2000" spc="-15" dirty="0" smtClean="0">
                <a:latin typeface="Calibri"/>
                <a:cs typeface="Calibri"/>
              </a:rPr>
              <a:t>.NET</a:t>
            </a:r>
            <a:r>
              <a:rPr lang="uk-UA" sz="2000" spc="-15" dirty="0" smtClean="0">
                <a:latin typeface="Calibri"/>
                <a:cs typeface="Calibri"/>
              </a:rPr>
              <a:t>. Обмін даними реалізується за допомогою потоків.</a:t>
            </a:r>
            <a:endParaRPr sz="2000" dirty="0">
              <a:latin typeface="Calibri"/>
              <a:cs typeface="Calibri"/>
            </a:endParaRPr>
          </a:p>
          <a:p>
            <a:pPr marL="356870" marR="233679" indent="-344170">
              <a:lnSpc>
                <a:spcPct val="90000"/>
              </a:lnSpc>
              <a:spcBef>
                <a:spcPts val="445"/>
              </a:spcBef>
              <a:buFont typeface="Arial"/>
              <a:buChar char="•"/>
              <a:tabLst>
                <a:tab pos="356870" algn="l"/>
                <a:tab pos="357505" algn="l"/>
              </a:tabLst>
            </a:pPr>
            <a:r>
              <a:rPr lang="uk-UA" sz="2000" i="1" spc="-5" dirty="0" smtClean="0">
                <a:latin typeface="Calibri"/>
                <a:cs typeface="Calibri"/>
              </a:rPr>
              <a:t>Потік</a:t>
            </a:r>
            <a:r>
              <a:rPr sz="2000" i="1" spc="-5" dirty="0" smtClean="0">
                <a:latin typeface="Calibri"/>
                <a:cs typeface="Calibri"/>
              </a:rPr>
              <a:t> </a:t>
            </a:r>
            <a:r>
              <a:rPr sz="2000" spc="-15" dirty="0">
                <a:latin typeface="Calibri"/>
                <a:cs typeface="Calibri"/>
              </a:rPr>
              <a:t>(stream) </a:t>
            </a:r>
            <a:r>
              <a:rPr sz="2000" spc="-10" dirty="0">
                <a:latin typeface="Calibri"/>
                <a:cs typeface="Calibri"/>
              </a:rPr>
              <a:t>— </a:t>
            </a:r>
            <a:r>
              <a:rPr lang="uk-UA" sz="2000" spc="-10" dirty="0" smtClean="0">
                <a:latin typeface="Calibri"/>
                <a:cs typeface="Calibri"/>
              </a:rPr>
              <a:t>абстрактне поняття, яке відноситься до будь-якого переносу даних від джерела до приймача. Потоки забезпечують роботу як із стандартними, так і з користувацькими типами даних.</a:t>
            </a:r>
            <a:endParaRPr sz="2000" dirty="0">
              <a:latin typeface="Calibri"/>
              <a:cs typeface="Calibri"/>
            </a:endParaRPr>
          </a:p>
          <a:p>
            <a:pPr marL="356870" marR="711835" indent="-344170">
              <a:lnSpc>
                <a:spcPct val="90000"/>
              </a:lnSpc>
              <a:spcBef>
                <a:spcPts val="480"/>
              </a:spcBef>
              <a:buFont typeface="Arial"/>
              <a:buChar char="•"/>
              <a:tabLst>
                <a:tab pos="356870" algn="l"/>
                <a:tab pos="357505" algn="l"/>
              </a:tabLst>
            </a:pPr>
            <a:r>
              <a:rPr lang="uk-UA" sz="2000" spc="-10" dirty="0" smtClean="0">
                <a:latin typeface="Calibri"/>
                <a:cs typeface="Calibri"/>
              </a:rPr>
              <a:t>Обмін із потоком для підвищення швидкості передачі даних виконується, як правило, через </a:t>
            </a:r>
            <a:r>
              <a:rPr lang="uk-UA" sz="2000" i="1" spc="-10" dirty="0" smtClean="0">
                <a:latin typeface="Calibri"/>
                <a:cs typeface="Calibri"/>
              </a:rPr>
              <a:t>буфер. </a:t>
            </a:r>
            <a:r>
              <a:rPr lang="uk-UA" sz="2000" spc="-10" dirty="0" smtClean="0">
                <a:latin typeface="Calibri"/>
                <a:cs typeface="Calibri"/>
              </a:rPr>
              <a:t>Буфер виділяється для кожного відкритого файлу окремо.</a:t>
            </a:r>
            <a:endParaRPr sz="2000" dirty="0">
              <a:latin typeface="Calibri"/>
              <a:cs typeface="Calibri"/>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3945" y="609727"/>
            <a:ext cx="5435600" cy="430887"/>
          </a:xfrm>
          <a:prstGeom prst="rect">
            <a:avLst/>
          </a:prstGeom>
        </p:spPr>
        <p:txBody>
          <a:bodyPr vert="horz" wrap="square" lIns="0" tIns="0" rIns="0" bIns="0" rtlCol="0">
            <a:spAutoFit/>
          </a:bodyPr>
          <a:lstStyle/>
          <a:p>
            <a:pPr marL="12700" algn="ctr">
              <a:lnSpc>
                <a:spcPct val="100000"/>
              </a:lnSpc>
            </a:pPr>
            <a:r>
              <a:rPr lang="uk-UA" sz="2800" i="0" spc="-5" dirty="0" smtClean="0">
                <a:latin typeface="Calibri"/>
                <a:cs typeface="Calibri"/>
              </a:rPr>
              <a:t>Класи</a:t>
            </a:r>
            <a:r>
              <a:rPr sz="2800" i="0" spc="-5" dirty="0" smtClean="0">
                <a:latin typeface="Calibri"/>
                <a:cs typeface="Calibri"/>
              </a:rPr>
              <a:t> </a:t>
            </a:r>
            <a:r>
              <a:rPr sz="2800" i="0" spc="5" dirty="0">
                <a:latin typeface="Calibri"/>
                <a:cs typeface="Calibri"/>
              </a:rPr>
              <a:t>.NET </a:t>
            </a:r>
            <a:r>
              <a:rPr lang="uk-UA" sz="2800" i="0" spc="5" dirty="0" smtClean="0">
                <a:latin typeface="Calibri"/>
                <a:cs typeface="Calibri"/>
              </a:rPr>
              <a:t>для роботи з потоками</a:t>
            </a:r>
            <a:endParaRPr sz="2800" dirty="0">
              <a:latin typeface="Calibri"/>
              <a:cs typeface="Calibri"/>
            </a:endParaRPr>
          </a:p>
        </p:txBody>
      </p:sp>
      <p:sp>
        <p:nvSpPr>
          <p:cNvPr id="3" name="object 3"/>
          <p:cNvSpPr/>
          <p:nvPr/>
        </p:nvSpPr>
        <p:spPr>
          <a:xfrm>
            <a:off x="731006" y="1286009"/>
            <a:ext cx="1188720" cy="363220"/>
          </a:xfrm>
          <a:custGeom>
            <a:avLst/>
            <a:gdLst/>
            <a:ahLst/>
            <a:cxnLst/>
            <a:rect l="l" t="t" r="r" b="b"/>
            <a:pathLst>
              <a:path w="1188720" h="363219">
                <a:moveTo>
                  <a:pt x="1122241" y="0"/>
                </a:moveTo>
                <a:lnTo>
                  <a:pt x="66341" y="0"/>
                </a:lnTo>
                <a:lnTo>
                  <a:pt x="40519" y="4753"/>
                </a:lnTo>
                <a:lnTo>
                  <a:pt x="19432" y="17713"/>
                </a:lnTo>
                <a:lnTo>
                  <a:pt x="5213" y="36927"/>
                </a:lnTo>
                <a:lnTo>
                  <a:pt x="0" y="60444"/>
                </a:lnTo>
                <a:lnTo>
                  <a:pt x="0" y="302422"/>
                </a:lnTo>
                <a:lnTo>
                  <a:pt x="5213" y="325938"/>
                </a:lnTo>
                <a:lnTo>
                  <a:pt x="19432" y="345153"/>
                </a:lnTo>
                <a:lnTo>
                  <a:pt x="40519" y="358113"/>
                </a:lnTo>
                <a:lnTo>
                  <a:pt x="66341" y="362866"/>
                </a:lnTo>
                <a:lnTo>
                  <a:pt x="1122241" y="362866"/>
                </a:lnTo>
                <a:lnTo>
                  <a:pt x="1148062" y="358113"/>
                </a:lnTo>
                <a:lnTo>
                  <a:pt x="1169152" y="345153"/>
                </a:lnTo>
                <a:lnTo>
                  <a:pt x="1183373" y="325938"/>
                </a:lnTo>
                <a:lnTo>
                  <a:pt x="1188589" y="302422"/>
                </a:lnTo>
                <a:lnTo>
                  <a:pt x="1188589" y="60444"/>
                </a:lnTo>
                <a:lnTo>
                  <a:pt x="1183373" y="36927"/>
                </a:lnTo>
                <a:lnTo>
                  <a:pt x="1169152" y="17713"/>
                </a:lnTo>
                <a:lnTo>
                  <a:pt x="1148062" y="4753"/>
                </a:lnTo>
                <a:lnTo>
                  <a:pt x="1122241" y="0"/>
                </a:lnTo>
                <a:close/>
              </a:path>
            </a:pathLst>
          </a:custGeom>
          <a:solidFill>
            <a:srgbClr val="FFFFFF"/>
          </a:solidFill>
        </p:spPr>
        <p:txBody>
          <a:bodyPr wrap="square" lIns="0" tIns="0" rIns="0" bIns="0" rtlCol="0"/>
          <a:lstStyle/>
          <a:p>
            <a:endParaRPr/>
          </a:p>
        </p:txBody>
      </p:sp>
      <p:sp>
        <p:nvSpPr>
          <p:cNvPr id="4" name="object 4"/>
          <p:cNvSpPr/>
          <p:nvPr/>
        </p:nvSpPr>
        <p:spPr>
          <a:xfrm>
            <a:off x="731006" y="1286009"/>
            <a:ext cx="1188720" cy="363220"/>
          </a:xfrm>
          <a:custGeom>
            <a:avLst/>
            <a:gdLst/>
            <a:ahLst/>
            <a:cxnLst/>
            <a:rect l="l" t="t" r="r" b="b"/>
            <a:pathLst>
              <a:path w="1188720" h="363219">
                <a:moveTo>
                  <a:pt x="66341" y="0"/>
                </a:moveTo>
                <a:lnTo>
                  <a:pt x="40519" y="4753"/>
                </a:lnTo>
                <a:lnTo>
                  <a:pt x="19432" y="17713"/>
                </a:lnTo>
                <a:lnTo>
                  <a:pt x="5213" y="36927"/>
                </a:lnTo>
                <a:lnTo>
                  <a:pt x="0" y="60444"/>
                </a:lnTo>
                <a:lnTo>
                  <a:pt x="0" y="302422"/>
                </a:lnTo>
                <a:lnTo>
                  <a:pt x="5213" y="325938"/>
                </a:lnTo>
                <a:lnTo>
                  <a:pt x="19432" y="345153"/>
                </a:lnTo>
                <a:lnTo>
                  <a:pt x="40519" y="358113"/>
                </a:lnTo>
                <a:lnTo>
                  <a:pt x="66341" y="362866"/>
                </a:lnTo>
                <a:lnTo>
                  <a:pt x="1122241" y="362866"/>
                </a:lnTo>
                <a:lnTo>
                  <a:pt x="1148062" y="358113"/>
                </a:lnTo>
                <a:lnTo>
                  <a:pt x="1169152" y="345153"/>
                </a:lnTo>
                <a:lnTo>
                  <a:pt x="1183373" y="325938"/>
                </a:lnTo>
                <a:lnTo>
                  <a:pt x="1188589" y="302422"/>
                </a:lnTo>
                <a:lnTo>
                  <a:pt x="1188589" y="60444"/>
                </a:lnTo>
                <a:lnTo>
                  <a:pt x="1183373" y="36927"/>
                </a:lnTo>
                <a:lnTo>
                  <a:pt x="1169152" y="17713"/>
                </a:lnTo>
                <a:lnTo>
                  <a:pt x="1148062" y="4753"/>
                </a:lnTo>
                <a:lnTo>
                  <a:pt x="1122241" y="0"/>
                </a:lnTo>
                <a:lnTo>
                  <a:pt x="66341" y="0"/>
                </a:lnTo>
                <a:close/>
              </a:path>
            </a:pathLst>
          </a:custGeom>
          <a:ln w="15286">
            <a:solidFill>
              <a:srgbClr val="000000"/>
            </a:solidFill>
          </a:ln>
        </p:spPr>
        <p:txBody>
          <a:bodyPr wrap="square" lIns="0" tIns="0" rIns="0" bIns="0" rtlCol="0"/>
          <a:lstStyle/>
          <a:p>
            <a:endParaRPr/>
          </a:p>
        </p:txBody>
      </p:sp>
      <p:sp>
        <p:nvSpPr>
          <p:cNvPr id="5" name="object 5"/>
          <p:cNvSpPr txBox="1"/>
          <p:nvPr/>
        </p:nvSpPr>
        <p:spPr>
          <a:xfrm>
            <a:off x="1051488" y="1334218"/>
            <a:ext cx="579755" cy="229235"/>
          </a:xfrm>
          <a:prstGeom prst="rect">
            <a:avLst/>
          </a:prstGeom>
        </p:spPr>
        <p:txBody>
          <a:bodyPr vert="horz" wrap="square" lIns="0" tIns="0" rIns="0" bIns="0" rtlCol="0">
            <a:spAutoFit/>
          </a:bodyPr>
          <a:lstStyle/>
          <a:p>
            <a:pPr marL="12700">
              <a:lnSpc>
                <a:spcPct val="100000"/>
              </a:lnSpc>
            </a:pPr>
            <a:r>
              <a:rPr sz="1400" spc="125" dirty="0">
                <a:latin typeface="Arial"/>
                <a:cs typeface="Arial"/>
              </a:rPr>
              <a:t>ob</a:t>
            </a:r>
            <a:r>
              <a:rPr sz="1400" spc="75" dirty="0">
                <a:latin typeface="Arial"/>
                <a:cs typeface="Arial"/>
              </a:rPr>
              <a:t>j</a:t>
            </a:r>
            <a:r>
              <a:rPr sz="1400" spc="125" dirty="0">
                <a:latin typeface="Arial"/>
                <a:cs typeface="Arial"/>
              </a:rPr>
              <a:t>e</a:t>
            </a:r>
            <a:r>
              <a:rPr sz="1400" spc="65" dirty="0">
                <a:latin typeface="Arial"/>
                <a:cs typeface="Arial"/>
              </a:rPr>
              <a:t>ct</a:t>
            </a:r>
            <a:endParaRPr sz="1400">
              <a:latin typeface="Arial"/>
              <a:cs typeface="Arial"/>
            </a:endParaRPr>
          </a:p>
        </p:txBody>
      </p:sp>
      <p:sp>
        <p:nvSpPr>
          <p:cNvPr id="6" name="object 6"/>
          <p:cNvSpPr/>
          <p:nvPr/>
        </p:nvSpPr>
        <p:spPr>
          <a:xfrm>
            <a:off x="1718910" y="2552506"/>
            <a:ext cx="1397635" cy="363220"/>
          </a:xfrm>
          <a:custGeom>
            <a:avLst/>
            <a:gdLst/>
            <a:ahLst/>
            <a:cxnLst/>
            <a:rect l="l" t="t" r="r" b="b"/>
            <a:pathLst>
              <a:path w="1397635" h="363219">
                <a:moveTo>
                  <a:pt x="1330732" y="0"/>
                </a:moveTo>
                <a:lnTo>
                  <a:pt x="66348" y="0"/>
                </a:lnTo>
                <a:lnTo>
                  <a:pt x="40526" y="4753"/>
                </a:lnTo>
                <a:lnTo>
                  <a:pt x="19436" y="17713"/>
                </a:lnTo>
                <a:lnTo>
                  <a:pt x="5215" y="36927"/>
                </a:lnTo>
                <a:lnTo>
                  <a:pt x="0" y="60444"/>
                </a:lnTo>
                <a:lnTo>
                  <a:pt x="0" y="302422"/>
                </a:lnTo>
                <a:lnTo>
                  <a:pt x="5215" y="325938"/>
                </a:lnTo>
                <a:lnTo>
                  <a:pt x="19436" y="345153"/>
                </a:lnTo>
                <a:lnTo>
                  <a:pt x="40526" y="358113"/>
                </a:lnTo>
                <a:lnTo>
                  <a:pt x="66348" y="362866"/>
                </a:lnTo>
                <a:lnTo>
                  <a:pt x="1330732" y="362866"/>
                </a:lnTo>
                <a:lnTo>
                  <a:pt x="1356527" y="358113"/>
                </a:lnTo>
                <a:lnTo>
                  <a:pt x="1377604" y="345153"/>
                </a:lnTo>
                <a:lnTo>
                  <a:pt x="1391821" y="325938"/>
                </a:lnTo>
                <a:lnTo>
                  <a:pt x="1397035" y="302422"/>
                </a:lnTo>
                <a:lnTo>
                  <a:pt x="1397035" y="60444"/>
                </a:lnTo>
                <a:lnTo>
                  <a:pt x="1391821" y="36927"/>
                </a:lnTo>
                <a:lnTo>
                  <a:pt x="1377604" y="17713"/>
                </a:lnTo>
                <a:lnTo>
                  <a:pt x="1356527" y="4753"/>
                </a:lnTo>
                <a:lnTo>
                  <a:pt x="1330732" y="0"/>
                </a:lnTo>
                <a:close/>
              </a:path>
            </a:pathLst>
          </a:custGeom>
          <a:solidFill>
            <a:srgbClr val="FFFFFF"/>
          </a:solidFill>
        </p:spPr>
        <p:txBody>
          <a:bodyPr wrap="square" lIns="0" tIns="0" rIns="0" bIns="0" rtlCol="0"/>
          <a:lstStyle/>
          <a:p>
            <a:endParaRPr/>
          </a:p>
        </p:txBody>
      </p:sp>
      <p:sp>
        <p:nvSpPr>
          <p:cNvPr id="7" name="object 7"/>
          <p:cNvSpPr/>
          <p:nvPr/>
        </p:nvSpPr>
        <p:spPr>
          <a:xfrm>
            <a:off x="1718910" y="2552506"/>
            <a:ext cx="1397635" cy="363220"/>
          </a:xfrm>
          <a:custGeom>
            <a:avLst/>
            <a:gdLst/>
            <a:ahLst/>
            <a:cxnLst/>
            <a:rect l="l" t="t" r="r" b="b"/>
            <a:pathLst>
              <a:path w="1397635" h="363219">
                <a:moveTo>
                  <a:pt x="66348" y="0"/>
                </a:moveTo>
                <a:lnTo>
                  <a:pt x="40526" y="4753"/>
                </a:lnTo>
                <a:lnTo>
                  <a:pt x="19436" y="17713"/>
                </a:lnTo>
                <a:lnTo>
                  <a:pt x="5215" y="36927"/>
                </a:lnTo>
                <a:lnTo>
                  <a:pt x="0" y="60444"/>
                </a:lnTo>
                <a:lnTo>
                  <a:pt x="0" y="302422"/>
                </a:lnTo>
                <a:lnTo>
                  <a:pt x="5215" y="325938"/>
                </a:lnTo>
                <a:lnTo>
                  <a:pt x="19436" y="345153"/>
                </a:lnTo>
                <a:lnTo>
                  <a:pt x="40526" y="358113"/>
                </a:lnTo>
                <a:lnTo>
                  <a:pt x="66348" y="362866"/>
                </a:lnTo>
                <a:lnTo>
                  <a:pt x="1330732" y="362866"/>
                </a:lnTo>
                <a:lnTo>
                  <a:pt x="1356527" y="358113"/>
                </a:lnTo>
                <a:lnTo>
                  <a:pt x="1377604" y="345153"/>
                </a:lnTo>
                <a:lnTo>
                  <a:pt x="1391821" y="325938"/>
                </a:lnTo>
                <a:lnTo>
                  <a:pt x="1397035" y="302422"/>
                </a:lnTo>
                <a:lnTo>
                  <a:pt x="1397035" y="60444"/>
                </a:lnTo>
                <a:lnTo>
                  <a:pt x="1391821" y="36927"/>
                </a:lnTo>
                <a:lnTo>
                  <a:pt x="1377604" y="17713"/>
                </a:lnTo>
                <a:lnTo>
                  <a:pt x="1356527" y="4753"/>
                </a:lnTo>
                <a:lnTo>
                  <a:pt x="1330732" y="0"/>
                </a:lnTo>
                <a:lnTo>
                  <a:pt x="66348" y="0"/>
                </a:lnTo>
                <a:close/>
              </a:path>
            </a:pathLst>
          </a:custGeom>
          <a:ln w="15254">
            <a:solidFill>
              <a:srgbClr val="000000"/>
            </a:solidFill>
          </a:ln>
        </p:spPr>
        <p:txBody>
          <a:bodyPr wrap="square" lIns="0" tIns="0" rIns="0" bIns="0" rtlCol="0"/>
          <a:lstStyle/>
          <a:p>
            <a:endParaRPr/>
          </a:p>
        </p:txBody>
      </p:sp>
      <p:sp>
        <p:nvSpPr>
          <p:cNvPr id="8" name="object 8"/>
          <p:cNvSpPr txBox="1"/>
          <p:nvPr/>
        </p:nvSpPr>
        <p:spPr>
          <a:xfrm>
            <a:off x="1751669" y="2611226"/>
            <a:ext cx="1318260" cy="229235"/>
          </a:xfrm>
          <a:prstGeom prst="rect">
            <a:avLst/>
          </a:prstGeom>
        </p:spPr>
        <p:txBody>
          <a:bodyPr vert="horz" wrap="square" lIns="0" tIns="0" rIns="0" bIns="0" rtlCol="0">
            <a:spAutoFit/>
          </a:bodyPr>
          <a:lstStyle/>
          <a:p>
            <a:pPr marL="12700">
              <a:lnSpc>
                <a:spcPct val="100000"/>
              </a:lnSpc>
            </a:pPr>
            <a:r>
              <a:rPr sz="1400" b="1" spc="85" dirty="0">
                <a:latin typeface="Arial"/>
                <a:cs typeface="Arial"/>
              </a:rPr>
              <a:t>BinaryReader</a:t>
            </a:r>
            <a:endParaRPr sz="1400">
              <a:latin typeface="Arial"/>
              <a:cs typeface="Arial"/>
            </a:endParaRPr>
          </a:p>
        </p:txBody>
      </p:sp>
      <p:sp>
        <p:nvSpPr>
          <p:cNvPr id="9" name="object 9"/>
          <p:cNvSpPr/>
          <p:nvPr/>
        </p:nvSpPr>
        <p:spPr>
          <a:xfrm>
            <a:off x="1718910" y="3280261"/>
            <a:ext cx="1397635" cy="363220"/>
          </a:xfrm>
          <a:custGeom>
            <a:avLst/>
            <a:gdLst/>
            <a:ahLst/>
            <a:cxnLst/>
            <a:rect l="l" t="t" r="r" b="b"/>
            <a:pathLst>
              <a:path w="1397635" h="363220">
                <a:moveTo>
                  <a:pt x="1330732" y="0"/>
                </a:moveTo>
                <a:lnTo>
                  <a:pt x="66348" y="0"/>
                </a:lnTo>
                <a:lnTo>
                  <a:pt x="40526" y="4753"/>
                </a:lnTo>
                <a:lnTo>
                  <a:pt x="19436" y="17713"/>
                </a:lnTo>
                <a:lnTo>
                  <a:pt x="5215" y="36927"/>
                </a:lnTo>
                <a:lnTo>
                  <a:pt x="0" y="60444"/>
                </a:lnTo>
                <a:lnTo>
                  <a:pt x="0" y="302422"/>
                </a:lnTo>
                <a:lnTo>
                  <a:pt x="5215" y="325938"/>
                </a:lnTo>
                <a:lnTo>
                  <a:pt x="19436" y="345153"/>
                </a:lnTo>
                <a:lnTo>
                  <a:pt x="40526" y="358113"/>
                </a:lnTo>
                <a:lnTo>
                  <a:pt x="66348" y="362866"/>
                </a:lnTo>
                <a:lnTo>
                  <a:pt x="1330732" y="362866"/>
                </a:lnTo>
                <a:lnTo>
                  <a:pt x="1356527" y="358113"/>
                </a:lnTo>
                <a:lnTo>
                  <a:pt x="1377604" y="345153"/>
                </a:lnTo>
                <a:lnTo>
                  <a:pt x="1391821" y="325938"/>
                </a:lnTo>
                <a:lnTo>
                  <a:pt x="1397035" y="302422"/>
                </a:lnTo>
                <a:lnTo>
                  <a:pt x="1397035" y="60444"/>
                </a:lnTo>
                <a:lnTo>
                  <a:pt x="1391821" y="36927"/>
                </a:lnTo>
                <a:lnTo>
                  <a:pt x="1377604" y="17713"/>
                </a:lnTo>
                <a:lnTo>
                  <a:pt x="1356527" y="4753"/>
                </a:lnTo>
                <a:lnTo>
                  <a:pt x="1330732" y="0"/>
                </a:lnTo>
                <a:close/>
              </a:path>
            </a:pathLst>
          </a:custGeom>
          <a:solidFill>
            <a:srgbClr val="FFFFFF"/>
          </a:solidFill>
        </p:spPr>
        <p:txBody>
          <a:bodyPr wrap="square" lIns="0" tIns="0" rIns="0" bIns="0" rtlCol="0"/>
          <a:lstStyle/>
          <a:p>
            <a:endParaRPr/>
          </a:p>
        </p:txBody>
      </p:sp>
      <p:sp>
        <p:nvSpPr>
          <p:cNvPr id="10" name="object 10"/>
          <p:cNvSpPr/>
          <p:nvPr/>
        </p:nvSpPr>
        <p:spPr>
          <a:xfrm>
            <a:off x="1718910" y="3280261"/>
            <a:ext cx="1397635" cy="363220"/>
          </a:xfrm>
          <a:custGeom>
            <a:avLst/>
            <a:gdLst/>
            <a:ahLst/>
            <a:cxnLst/>
            <a:rect l="l" t="t" r="r" b="b"/>
            <a:pathLst>
              <a:path w="1397635" h="363220">
                <a:moveTo>
                  <a:pt x="66348" y="0"/>
                </a:moveTo>
                <a:lnTo>
                  <a:pt x="40526" y="4753"/>
                </a:lnTo>
                <a:lnTo>
                  <a:pt x="19436" y="17713"/>
                </a:lnTo>
                <a:lnTo>
                  <a:pt x="5215" y="36927"/>
                </a:lnTo>
                <a:lnTo>
                  <a:pt x="0" y="60444"/>
                </a:lnTo>
                <a:lnTo>
                  <a:pt x="0" y="302422"/>
                </a:lnTo>
                <a:lnTo>
                  <a:pt x="5215" y="325938"/>
                </a:lnTo>
                <a:lnTo>
                  <a:pt x="19436" y="345153"/>
                </a:lnTo>
                <a:lnTo>
                  <a:pt x="40526" y="358113"/>
                </a:lnTo>
                <a:lnTo>
                  <a:pt x="66348" y="362866"/>
                </a:lnTo>
                <a:lnTo>
                  <a:pt x="1330732" y="362866"/>
                </a:lnTo>
                <a:lnTo>
                  <a:pt x="1356527" y="358113"/>
                </a:lnTo>
                <a:lnTo>
                  <a:pt x="1377604" y="345153"/>
                </a:lnTo>
                <a:lnTo>
                  <a:pt x="1391821" y="325938"/>
                </a:lnTo>
                <a:lnTo>
                  <a:pt x="1397035" y="302422"/>
                </a:lnTo>
                <a:lnTo>
                  <a:pt x="1397035" y="60444"/>
                </a:lnTo>
                <a:lnTo>
                  <a:pt x="1391821" y="36927"/>
                </a:lnTo>
                <a:lnTo>
                  <a:pt x="1377604" y="17713"/>
                </a:lnTo>
                <a:lnTo>
                  <a:pt x="1356527" y="4753"/>
                </a:lnTo>
                <a:lnTo>
                  <a:pt x="1330732" y="0"/>
                </a:lnTo>
                <a:lnTo>
                  <a:pt x="66348" y="0"/>
                </a:lnTo>
                <a:close/>
              </a:path>
            </a:pathLst>
          </a:custGeom>
          <a:ln w="15254">
            <a:solidFill>
              <a:srgbClr val="000000"/>
            </a:solidFill>
          </a:ln>
        </p:spPr>
        <p:txBody>
          <a:bodyPr wrap="square" lIns="0" tIns="0" rIns="0" bIns="0" rtlCol="0"/>
          <a:lstStyle/>
          <a:p>
            <a:endParaRPr/>
          </a:p>
        </p:txBody>
      </p:sp>
      <p:sp>
        <p:nvSpPr>
          <p:cNvPr id="11" name="object 11"/>
          <p:cNvSpPr txBox="1"/>
          <p:nvPr/>
        </p:nvSpPr>
        <p:spPr>
          <a:xfrm>
            <a:off x="1802117" y="3341003"/>
            <a:ext cx="1218565" cy="229235"/>
          </a:xfrm>
          <a:prstGeom prst="rect">
            <a:avLst/>
          </a:prstGeom>
        </p:spPr>
        <p:txBody>
          <a:bodyPr vert="horz" wrap="square" lIns="0" tIns="0" rIns="0" bIns="0" rtlCol="0">
            <a:spAutoFit/>
          </a:bodyPr>
          <a:lstStyle/>
          <a:p>
            <a:pPr marL="12700">
              <a:lnSpc>
                <a:spcPct val="100000"/>
              </a:lnSpc>
            </a:pPr>
            <a:r>
              <a:rPr sz="1400" b="1" spc="40" dirty="0">
                <a:latin typeface="Arial"/>
                <a:cs typeface="Arial"/>
              </a:rPr>
              <a:t>B</a:t>
            </a:r>
            <a:r>
              <a:rPr sz="1400" b="1" spc="25" dirty="0">
                <a:latin typeface="Arial"/>
                <a:cs typeface="Arial"/>
              </a:rPr>
              <a:t>in</a:t>
            </a:r>
            <a:r>
              <a:rPr sz="1400" b="1" spc="125" dirty="0">
                <a:latin typeface="Arial"/>
                <a:cs typeface="Arial"/>
              </a:rPr>
              <a:t>a</a:t>
            </a:r>
            <a:r>
              <a:rPr sz="1400" b="1" spc="100" dirty="0">
                <a:latin typeface="Arial"/>
                <a:cs typeface="Arial"/>
              </a:rPr>
              <a:t>r</a:t>
            </a:r>
            <a:r>
              <a:rPr sz="1400" b="1" spc="5" dirty="0">
                <a:latin typeface="Arial"/>
                <a:cs typeface="Arial"/>
              </a:rPr>
              <a:t>y</a:t>
            </a:r>
            <a:r>
              <a:rPr sz="1400" b="1" spc="250" dirty="0">
                <a:latin typeface="Arial"/>
                <a:cs typeface="Arial"/>
              </a:rPr>
              <a:t>W</a:t>
            </a:r>
            <a:r>
              <a:rPr sz="1400" b="1" spc="100" dirty="0">
                <a:latin typeface="Arial"/>
                <a:cs typeface="Arial"/>
              </a:rPr>
              <a:t>r</a:t>
            </a:r>
            <a:r>
              <a:rPr sz="1400" b="1" spc="-5" dirty="0">
                <a:latin typeface="Arial"/>
                <a:cs typeface="Arial"/>
              </a:rPr>
              <a:t>i</a:t>
            </a:r>
            <a:r>
              <a:rPr sz="1400" b="1" spc="55" dirty="0">
                <a:latin typeface="Arial"/>
                <a:cs typeface="Arial"/>
              </a:rPr>
              <a:t>t</a:t>
            </a:r>
            <a:r>
              <a:rPr sz="1400" b="1" spc="125" dirty="0">
                <a:latin typeface="Arial"/>
                <a:cs typeface="Arial"/>
              </a:rPr>
              <a:t>e</a:t>
            </a:r>
            <a:r>
              <a:rPr sz="1400" b="1" spc="65" dirty="0">
                <a:latin typeface="Arial"/>
                <a:cs typeface="Arial"/>
              </a:rPr>
              <a:t>r</a:t>
            </a:r>
            <a:endParaRPr sz="1400">
              <a:latin typeface="Arial"/>
              <a:cs typeface="Arial"/>
            </a:endParaRPr>
          </a:p>
        </p:txBody>
      </p:sp>
      <p:sp>
        <p:nvSpPr>
          <p:cNvPr id="12" name="object 12"/>
          <p:cNvSpPr/>
          <p:nvPr/>
        </p:nvSpPr>
        <p:spPr>
          <a:xfrm>
            <a:off x="1718910" y="4005995"/>
            <a:ext cx="1397635" cy="364490"/>
          </a:xfrm>
          <a:custGeom>
            <a:avLst/>
            <a:gdLst/>
            <a:ahLst/>
            <a:cxnLst/>
            <a:rect l="l" t="t" r="r" b="b"/>
            <a:pathLst>
              <a:path w="1397635" h="364489">
                <a:moveTo>
                  <a:pt x="1330510" y="0"/>
                </a:moveTo>
                <a:lnTo>
                  <a:pt x="66525" y="0"/>
                </a:lnTo>
                <a:lnTo>
                  <a:pt x="40629" y="4785"/>
                </a:lnTo>
                <a:lnTo>
                  <a:pt x="19483" y="17814"/>
                </a:lnTo>
                <a:lnTo>
                  <a:pt x="5227" y="37098"/>
                </a:lnTo>
                <a:lnTo>
                  <a:pt x="0" y="60646"/>
                </a:lnTo>
                <a:lnTo>
                  <a:pt x="0" y="303231"/>
                </a:lnTo>
                <a:lnTo>
                  <a:pt x="5227" y="326864"/>
                </a:lnTo>
                <a:lnTo>
                  <a:pt x="19483" y="346138"/>
                </a:lnTo>
                <a:lnTo>
                  <a:pt x="40629" y="359120"/>
                </a:lnTo>
                <a:lnTo>
                  <a:pt x="66525" y="363877"/>
                </a:lnTo>
                <a:lnTo>
                  <a:pt x="1330510" y="363877"/>
                </a:lnTo>
                <a:lnTo>
                  <a:pt x="1356434" y="359120"/>
                </a:lnTo>
                <a:lnTo>
                  <a:pt x="1377577" y="346138"/>
                </a:lnTo>
                <a:lnTo>
                  <a:pt x="1391817" y="326864"/>
                </a:lnTo>
                <a:lnTo>
                  <a:pt x="1397035" y="303231"/>
                </a:lnTo>
                <a:lnTo>
                  <a:pt x="1397035" y="60646"/>
                </a:lnTo>
                <a:lnTo>
                  <a:pt x="1391817" y="37098"/>
                </a:lnTo>
                <a:lnTo>
                  <a:pt x="1377577" y="17814"/>
                </a:lnTo>
                <a:lnTo>
                  <a:pt x="1356434" y="4785"/>
                </a:lnTo>
                <a:lnTo>
                  <a:pt x="1330510" y="0"/>
                </a:lnTo>
                <a:close/>
              </a:path>
            </a:pathLst>
          </a:custGeom>
          <a:solidFill>
            <a:srgbClr val="FFFFFF"/>
          </a:solidFill>
        </p:spPr>
        <p:txBody>
          <a:bodyPr wrap="square" lIns="0" tIns="0" rIns="0" bIns="0" rtlCol="0"/>
          <a:lstStyle/>
          <a:p>
            <a:endParaRPr/>
          </a:p>
        </p:txBody>
      </p:sp>
      <p:sp>
        <p:nvSpPr>
          <p:cNvPr id="13" name="object 13"/>
          <p:cNvSpPr/>
          <p:nvPr/>
        </p:nvSpPr>
        <p:spPr>
          <a:xfrm>
            <a:off x="1718910" y="4005995"/>
            <a:ext cx="1397635" cy="364490"/>
          </a:xfrm>
          <a:custGeom>
            <a:avLst/>
            <a:gdLst/>
            <a:ahLst/>
            <a:cxnLst/>
            <a:rect l="l" t="t" r="r" b="b"/>
            <a:pathLst>
              <a:path w="1397635" h="364489">
                <a:moveTo>
                  <a:pt x="66525" y="0"/>
                </a:moveTo>
                <a:lnTo>
                  <a:pt x="40629" y="4785"/>
                </a:lnTo>
                <a:lnTo>
                  <a:pt x="19483" y="17814"/>
                </a:lnTo>
                <a:lnTo>
                  <a:pt x="5227" y="37098"/>
                </a:lnTo>
                <a:lnTo>
                  <a:pt x="0" y="60646"/>
                </a:lnTo>
                <a:lnTo>
                  <a:pt x="0" y="303231"/>
                </a:lnTo>
                <a:lnTo>
                  <a:pt x="5227" y="326864"/>
                </a:lnTo>
                <a:lnTo>
                  <a:pt x="19483" y="346138"/>
                </a:lnTo>
                <a:lnTo>
                  <a:pt x="40629" y="359120"/>
                </a:lnTo>
                <a:lnTo>
                  <a:pt x="66525" y="363877"/>
                </a:lnTo>
                <a:lnTo>
                  <a:pt x="1330510" y="363877"/>
                </a:lnTo>
                <a:lnTo>
                  <a:pt x="1356434" y="359120"/>
                </a:lnTo>
                <a:lnTo>
                  <a:pt x="1377577" y="346138"/>
                </a:lnTo>
                <a:lnTo>
                  <a:pt x="1391817" y="326864"/>
                </a:lnTo>
                <a:lnTo>
                  <a:pt x="1397035" y="303231"/>
                </a:lnTo>
                <a:lnTo>
                  <a:pt x="1397035" y="60646"/>
                </a:lnTo>
                <a:lnTo>
                  <a:pt x="1391817" y="37098"/>
                </a:lnTo>
                <a:lnTo>
                  <a:pt x="1377577" y="17814"/>
                </a:lnTo>
                <a:lnTo>
                  <a:pt x="1356434" y="4785"/>
                </a:lnTo>
                <a:lnTo>
                  <a:pt x="1330510" y="0"/>
                </a:lnTo>
                <a:lnTo>
                  <a:pt x="66525" y="0"/>
                </a:lnTo>
                <a:close/>
              </a:path>
            </a:pathLst>
          </a:custGeom>
          <a:ln w="15254">
            <a:solidFill>
              <a:srgbClr val="000000"/>
            </a:solidFill>
          </a:ln>
        </p:spPr>
        <p:txBody>
          <a:bodyPr wrap="square" lIns="0" tIns="0" rIns="0" bIns="0" rtlCol="0"/>
          <a:lstStyle/>
          <a:p>
            <a:endParaRPr/>
          </a:p>
        </p:txBody>
      </p:sp>
      <p:sp>
        <p:nvSpPr>
          <p:cNvPr id="14" name="object 14"/>
          <p:cNvSpPr txBox="1"/>
          <p:nvPr/>
        </p:nvSpPr>
        <p:spPr>
          <a:xfrm>
            <a:off x="2001694" y="4071386"/>
            <a:ext cx="840740" cy="229235"/>
          </a:xfrm>
          <a:prstGeom prst="rect">
            <a:avLst/>
          </a:prstGeom>
        </p:spPr>
        <p:txBody>
          <a:bodyPr vert="horz" wrap="square" lIns="0" tIns="0" rIns="0" bIns="0" rtlCol="0">
            <a:spAutoFit/>
          </a:bodyPr>
          <a:lstStyle/>
          <a:p>
            <a:pPr marL="12700">
              <a:lnSpc>
                <a:spcPct val="100000"/>
              </a:lnSpc>
            </a:pPr>
            <a:r>
              <a:rPr sz="1400" spc="85" dirty="0">
                <a:latin typeface="Arial"/>
                <a:cs typeface="Arial"/>
              </a:rPr>
              <a:t>Directory</a:t>
            </a:r>
            <a:endParaRPr sz="1400">
              <a:latin typeface="Arial"/>
              <a:cs typeface="Arial"/>
            </a:endParaRPr>
          </a:p>
        </p:txBody>
      </p:sp>
      <p:sp>
        <p:nvSpPr>
          <p:cNvPr id="15" name="object 15"/>
          <p:cNvSpPr/>
          <p:nvPr/>
        </p:nvSpPr>
        <p:spPr>
          <a:xfrm>
            <a:off x="1718910" y="4734760"/>
            <a:ext cx="1397635" cy="363220"/>
          </a:xfrm>
          <a:custGeom>
            <a:avLst/>
            <a:gdLst/>
            <a:ahLst/>
            <a:cxnLst/>
            <a:rect l="l" t="t" r="r" b="b"/>
            <a:pathLst>
              <a:path w="1397635" h="363220">
                <a:moveTo>
                  <a:pt x="1330732" y="0"/>
                </a:moveTo>
                <a:lnTo>
                  <a:pt x="66348" y="0"/>
                </a:lnTo>
                <a:lnTo>
                  <a:pt x="40526" y="4760"/>
                </a:lnTo>
                <a:lnTo>
                  <a:pt x="19436" y="17739"/>
                </a:lnTo>
                <a:lnTo>
                  <a:pt x="5215" y="36979"/>
                </a:lnTo>
                <a:lnTo>
                  <a:pt x="0" y="60524"/>
                </a:lnTo>
                <a:lnTo>
                  <a:pt x="0" y="302422"/>
                </a:lnTo>
                <a:lnTo>
                  <a:pt x="5215" y="325962"/>
                </a:lnTo>
                <a:lnTo>
                  <a:pt x="19436" y="345188"/>
                </a:lnTo>
                <a:lnTo>
                  <a:pt x="40526" y="358152"/>
                </a:lnTo>
                <a:lnTo>
                  <a:pt x="66348" y="362907"/>
                </a:lnTo>
                <a:lnTo>
                  <a:pt x="1330732" y="362907"/>
                </a:lnTo>
                <a:lnTo>
                  <a:pt x="1356527" y="358152"/>
                </a:lnTo>
                <a:lnTo>
                  <a:pt x="1377604" y="345188"/>
                </a:lnTo>
                <a:lnTo>
                  <a:pt x="1391821" y="325962"/>
                </a:lnTo>
                <a:lnTo>
                  <a:pt x="1397035" y="302422"/>
                </a:lnTo>
                <a:lnTo>
                  <a:pt x="1397035" y="60524"/>
                </a:lnTo>
                <a:lnTo>
                  <a:pt x="1391821" y="36979"/>
                </a:lnTo>
                <a:lnTo>
                  <a:pt x="1377604" y="17739"/>
                </a:lnTo>
                <a:lnTo>
                  <a:pt x="1356527" y="4760"/>
                </a:lnTo>
                <a:lnTo>
                  <a:pt x="1330732" y="0"/>
                </a:lnTo>
                <a:close/>
              </a:path>
            </a:pathLst>
          </a:custGeom>
          <a:solidFill>
            <a:srgbClr val="FFFFFF"/>
          </a:solidFill>
        </p:spPr>
        <p:txBody>
          <a:bodyPr wrap="square" lIns="0" tIns="0" rIns="0" bIns="0" rtlCol="0"/>
          <a:lstStyle/>
          <a:p>
            <a:endParaRPr/>
          </a:p>
        </p:txBody>
      </p:sp>
      <p:sp>
        <p:nvSpPr>
          <p:cNvPr id="16" name="object 16"/>
          <p:cNvSpPr/>
          <p:nvPr/>
        </p:nvSpPr>
        <p:spPr>
          <a:xfrm>
            <a:off x="1718910" y="4734760"/>
            <a:ext cx="1397635" cy="363220"/>
          </a:xfrm>
          <a:custGeom>
            <a:avLst/>
            <a:gdLst/>
            <a:ahLst/>
            <a:cxnLst/>
            <a:rect l="l" t="t" r="r" b="b"/>
            <a:pathLst>
              <a:path w="1397635" h="363220">
                <a:moveTo>
                  <a:pt x="66348" y="0"/>
                </a:moveTo>
                <a:lnTo>
                  <a:pt x="40526" y="4760"/>
                </a:lnTo>
                <a:lnTo>
                  <a:pt x="19436" y="17739"/>
                </a:lnTo>
                <a:lnTo>
                  <a:pt x="5215" y="36979"/>
                </a:lnTo>
                <a:lnTo>
                  <a:pt x="0" y="60524"/>
                </a:lnTo>
                <a:lnTo>
                  <a:pt x="0" y="302422"/>
                </a:lnTo>
                <a:lnTo>
                  <a:pt x="5215" y="325962"/>
                </a:lnTo>
                <a:lnTo>
                  <a:pt x="19436" y="345188"/>
                </a:lnTo>
                <a:lnTo>
                  <a:pt x="40526" y="358152"/>
                </a:lnTo>
                <a:lnTo>
                  <a:pt x="66348" y="362907"/>
                </a:lnTo>
                <a:lnTo>
                  <a:pt x="1330732" y="362907"/>
                </a:lnTo>
                <a:lnTo>
                  <a:pt x="1356527" y="358152"/>
                </a:lnTo>
                <a:lnTo>
                  <a:pt x="1377604" y="345188"/>
                </a:lnTo>
                <a:lnTo>
                  <a:pt x="1391821" y="325962"/>
                </a:lnTo>
                <a:lnTo>
                  <a:pt x="1397035" y="302422"/>
                </a:lnTo>
                <a:lnTo>
                  <a:pt x="1397035" y="60524"/>
                </a:lnTo>
                <a:lnTo>
                  <a:pt x="1391821" y="36979"/>
                </a:lnTo>
                <a:lnTo>
                  <a:pt x="1377604" y="17739"/>
                </a:lnTo>
                <a:lnTo>
                  <a:pt x="1356527" y="4760"/>
                </a:lnTo>
                <a:lnTo>
                  <a:pt x="1330732" y="0"/>
                </a:lnTo>
                <a:lnTo>
                  <a:pt x="66348" y="0"/>
                </a:lnTo>
                <a:close/>
              </a:path>
            </a:pathLst>
          </a:custGeom>
          <a:ln w="15254">
            <a:solidFill>
              <a:srgbClr val="000000"/>
            </a:solidFill>
          </a:ln>
        </p:spPr>
        <p:txBody>
          <a:bodyPr wrap="square" lIns="0" tIns="0" rIns="0" bIns="0" rtlCol="0"/>
          <a:lstStyle/>
          <a:p>
            <a:endParaRPr/>
          </a:p>
        </p:txBody>
      </p:sp>
      <p:sp>
        <p:nvSpPr>
          <p:cNvPr id="17" name="object 17"/>
          <p:cNvSpPr txBox="1"/>
          <p:nvPr/>
        </p:nvSpPr>
        <p:spPr>
          <a:xfrm>
            <a:off x="2235088" y="4801103"/>
            <a:ext cx="352425" cy="229235"/>
          </a:xfrm>
          <a:prstGeom prst="rect">
            <a:avLst/>
          </a:prstGeom>
        </p:spPr>
        <p:txBody>
          <a:bodyPr vert="horz" wrap="square" lIns="0" tIns="0" rIns="0" bIns="0" rtlCol="0">
            <a:spAutoFit/>
          </a:bodyPr>
          <a:lstStyle/>
          <a:p>
            <a:pPr marL="12700">
              <a:lnSpc>
                <a:spcPct val="100000"/>
              </a:lnSpc>
            </a:pPr>
            <a:r>
              <a:rPr sz="1400" spc="55" dirty="0">
                <a:latin typeface="Arial"/>
                <a:cs typeface="Arial"/>
              </a:rPr>
              <a:t>F</a:t>
            </a:r>
            <a:r>
              <a:rPr sz="1400" spc="75" dirty="0">
                <a:latin typeface="Arial"/>
                <a:cs typeface="Arial"/>
              </a:rPr>
              <a:t>il</a:t>
            </a:r>
            <a:r>
              <a:rPr sz="1400" spc="95" dirty="0">
                <a:latin typeface="Arial"/>
                <a:cs typeface="Arial"/>
              </a:rPr>
              <a:t>e</a:t>
            </a:r>
            <a:endParaRPr sz="1400">
              <a:latin typeface="Arial"/>
              <a:cs typeface="Arial"/>
            </a:endParaRPr>
          </a:p>
        </p:txBody>
      </p:sp>
      <p:sp>
        <p:nvSpPr>
          <p:cNvPr id="18" name="object 18"/>
          <p:cNvSpPr/>
          <p:nvPr/>
        </p:nvSpPr>
        <p:spPr>
          <a:xfrm>
            <a:off x="1720019" y="1822729"/>
            <a:ext cx="1594485" cy="364490"/>
          </a:xfrm>
          <a:custGeom>
            <a:avLst/>
            <a:gdLst/>
            <a:ahLst/>
            <a:cxnLst/>
            <a:rect l="l" t="t" r="r" b="b"/>
            <a:pathLst>
              <a:path w="1594485" h="364489">
                <a:moveTo>
                  <a:pt x="1527869" y="0"/>
                </a:moveTo>
                <a:lnTo>
                  <a:pt x="66525" y="0"/>
                </a:lnTo>
                <a:lnTo>
                  <a:pt x="40629" y="4785"/>
                </a:lnTo>
                <a:lnTo>
                  <a:pt x="19483" y="17814"/>
                </a:lnTo>
                <a:lnTo>
                  <a:pt x="5227" y="37098"/>
                </a:lnTo>
                <a:lnTo>
                  <a:pt x="0" y="60646"/>
                </a:lnTo>
                <a:lnTo>
                  <a:pt x="0" y="303231"/>
                </a:lnTo>
                <a:lnTo>
                  <a:pt x="5227" y="326864"/>
                </a:lnTo>
                <a:lnTo>
                  <a:pt x="19483" y="346138"/>
                </a:lnTo>
                <a:lnTo>
                  <a:pt x="40629" y="359120"/>
                </a:lnTo>
                <a:lnTo>
                  <a:pt x="66525" y="363877"/>
                </a:lnTo>
                <a:lnTo>
                  <a:pt x="1527869" y="363877"/>
                </a:lnTo>
                <a:lnTo>
                  <a:pt x="1553793" y="359120"/>
                </a:lnTo>
                <a:lnTo>
                  <a:pt x="1574936" y="346138"/>
                </a:lnTo>
                <a:lnTo>
                  <a:pt x="1589176" y="326864"/>
                </a:lnTo>
                <a:lnTo>
                  <a:pt x="1594394" y="303231"/>
                </a:lnTo>
                <a:lnTo>
                  <a:pt x="1594394" y="60646"/>
                </a:lnTo>
                <a:lnTo>
                  <a:pt x="1589176" y="37098"/>
                </a:lnTo>
                <a:lnTo>
                  <a:pt x="1574936" y="17814"/>
                </a:lnTo>
                <a:lnTo>
                  <a:pt x="1553793" y="4785"/>
                </a:lnTo>
                <a:lnTo>
                  <a:pt x="1527869" y="0"/>
                </a:lnTo>
                <a:close/>
              </a:path>
            </a:pathLst>
          </a:custGeom>
          <a:solidFill>
            <a:srgbClr val="FFFFFF"/>
          </a:solidFill>
        </p:spPr>
        <p:txBody>
          <a:bodyPr wrap="square" lIns="0" tIns="0" rIns="0" bIns="0" rtlCol="0"/>
          <a:lstStyle/>
          <a:p>
            <a:endParaRPr/>
          </a:p>
        </p:txBody>
      </p:sp>
      <p:sp>
        <p:nvSpPr>
          <p:cNvPr id="19" name="object 19"/>
          <p:cNvSpPr/>
          <p:nvPr/>
        </p:nvSpPr>
        <p:spPr>
          <a:xfrm>
            <a:off x="1720019" y="1822729"/>
            <a:ext cx="1594485" cy="364490"/>
          </a:xfrm>
          <a:custGeom>
            <a:avLst/>
            <a:gdLst/>
            <a:ahLst/>
            <a:cxnLst/>
            <a:rect l="l" t="t" r="r" b="b"/>
            <a:pathLst>
              <a:path w="1594485" h="364489">
                <a:moveTo>
                  <a:pt x="66525" y="0"/>
                </a:moveTo>
                <a:lnTo>
                  <a:pt x="40629" y="4785"/>
                </a:lnTo>
                <a:lnTo>
                  <a:pt x="19483" y="17814"/>
                </a:lnTo>
                <a:lnTo>
                  <a:pt x="5227" y="37098"/>
                </a:lnTo>
                <a:lnTo>
                  <a:pt x="0" y="60646"/>
                </a:lnTo>
                <a:lnTo>
                  <a:pt x="0" y="303231"/>
                </a:lnTo>
                <a:lnTo>
                  <a:pt x="5227" y="326864"/>
                </a:lnTo>
                <a:lnTo>
                  <a:pt x="19483" y="346138"/>
                </a:lnTo>
                <a:lnTo>
                  <a:pt x="40629" y="359120"/>
                </a:lnTo>
                <a:lnTo>
                  <a:pt x="66525" y="363877"/>
                </a:lnTo>
                <a:lnTo>
                  <a:pt x="1527869" y="363877"/>
                </a:lnTo>
                <a:lnTo>
                  <a:pt x="1553793" y="359120"/>
                </a:lnTo>
                <a:lnTo>
                  <a:pt x="1574936" y="346138"/>
                </a:lnTo>
                <a:lnTo>
                  <a:pt x="1589176" y="326864"/>
                </a:lnTo>
                <a:lnTo>
                  <a:pt x="1594394" y="303231"/>
                </a:lnTo>
                <a:lnTo>
                  <a:pt x="1594394" y="60646"/>
                </a:lnTo>
                <a:lnTo>
                  <a:pt x="1589176" y="37098"/>
                </a:lnTo>
                <a:lnTo>
                  <a:pt x="1574936" y="17814"/>
                </a:lnTo>
                <a:lnTo>
                  <a:pt x="1553793" y="4785"/>
                </a:lnTo>
                <a:lnTo>
                  <a:pt x="1527869" y="0"/>
                </a:lnTo>
                <a:lnTo>
                  <a:pt x="66525" y="0"/>
                </a:lnTo>
                <a:close/>
              </a:path>
            </a:pathLst>
          </a:custGeom>
          <a:ln w="15234">
            <a:solidFill>
              <a:srgbClr val="000000"/>
            </a:solidFill>
          </a:ln>
        </p:spPr>
        <p:txBody>
          <a:bodyPr wrap="square" lIns="0" tIns="0" rIns="0" bIns="0" rtlCol="0"/>
          <a:lstStyle/>
          <a:p>
            <a:endParaRPr/>
          </a:p>
        </p:txBody>
      </p:sp>
      <p:sp>
        <p:nvSpPr>
          <p:cNvPr id="20" name="object 20"/>
          <p:cNvSpPr txBox="1"/>
          <p:nvPr/>
        </p:nvSpPr>
        <p:spPr>
          <a:xfrm>
            <a:off x="1785486" y="1880415"/>
            <a:ext cx="1466850" cy="175260"/>
          </a:xfrm>
          <a:prstGeom prst="rect">
            <a:avLst/>
          </a:prstGeom>
        </p:spPr>
        <p:txBody>
          <a:bodyPr vert="horz" wrap="square" lIns="0" tIns="0" rIns="0" bIns="0" rtlCol="0">
            <a:spAutoFit/>
          </a:bodyPr>
          <a:lstStyle/>
          <a:p>
            <a:pPr marL="12700">
              <a:lnSpc>
                <a:spcPct val="100000"/>
              </a:lnSpc>
            </a:pPr>
            <a:r>
              <a:rPr sz="1050" spc="65" dirty="0">
                <a:latin typeface="Arial"/>
                <a:cs typeface="Arial"/>
              </a:rPr>
              <a:t>MarshalBy</a:t>
            </a:r>
            <a:r>
              <a:rPr sz="1050" spc="-140" dirty="0">
                <a:latin typeface="Arial"/>
                <a:cs typeface="Arial"/>
              </a:rPr>
              <a:t> </a:t>
            </a:r>
            <a:r>
              <a:rPr sz="1050" spc="85" dirty="0">
                <a:latin typeface="Arial"/>
                <a:cs typeface="Arial"/>
              </a:rPr>
              <a:t>Ref</a:t>
            </a:r>
            <a:r>
              <a:rPr sz="1050" spc="-145" dirty="0">
                <a:latin typeface="Arial"/>
                <a:cs typeface="Arial"/>
              </a:rPr>
              <a:t> </a:t>
            </a:r>
            <a:r>
              <a:rPr sz="1050" spc="75" dirty="0">
                <a:latin typeface="Arial"/>
                <a:cs typeface="Arial"/>
              </a:rPr>
              <a:t>Object</a:t>
            </a:r>
            <a:endParaRPr sz="1050" dirty="0">
              <a:latin typeface="Arial"/>
              <a:cs typeface="Arial"/>
            </a:endParaRPr>
          </a:p>
        </p:txBody>
      </p:sp>
      <p:sp>
        <p:nvSpPr>
          <p:cNvPr id="21" name="object 21"/>
          <p:cNvSpPr/>
          <p:nvPr/>
        </p:nvSpPr>
        <p:spPr>
          <a:xfrm>
            <a:off x="4114937" y="2003657"/>
            <a:ext cx="1595755" cy="365125"/>
          </a:xfrm>
          <a:custGeom>
            <a:avLst/>
            <a:gdLst/>
            <a:ahLst/>
            <a:cxnLst/>
            <a:rect l="l" t="t" r="r" b="b"/>
            <a:pathLst>
              <a:path w="1595754" h="365125">
                <a:moveTo>
                  <a:pt x="1528756" y="0"/>
                </a:moveTo>
                <a:lnTo>
                  <a:pt x="66747" y="0"/>
                </a:lnTo>
                <a:lnTo>
                  <a:pt x="40788" y="4788"/>
                </a:lnTo>
                <a:lnTo>
                  <a:pt x="19569" y="17840"/>
                </a:lnTo>
                <a:lnTo>
                  <a:pt x="5252" y="37183"/>
                </a:lnTo>
                <a:lnTo>
                  <a:pt x="0" y="60848"/>
                </a:lnTo>
                <a:lnTo>
                  <a:pt x="0" y="304039"/>
                </a:lnTo>
                <a:lnTo>
                  <a:pt x="5252" y="327704"/>
                </a:lnTo>
                <a:lnTo>
                  <a:pt x="19569" y="347048"/>
                </a:lnTo>
                <a:lnTo>
                  <a:pt x="40788" y="360099"/>
                </a:lnTo>
                <a:lnTo>
                  <a:pt x="66747" y="364888"/>
                </a:lnTo>
                <a:lnTo>
                  <a:pt x="1528756" y="364888"/>
                </a:lnTo>
                <a:lnTo>
                  <a:pt x="1554715" y="360099"/>
                </a:lnTo>
                <a:lnTo>
                  <a:pt x="1575933" y="347048"/>
                </a:lnTo>
                <a:lnTo>
                  <a:pt x="1590250" y="327704"/>
                </a:lnTo>
                <a:lnTo>
                  <a:pt x="1595503" y="304039"/>
                </a:lnTo>
                <a:lnTo>
                  <a:pt x="1595503" y="60848"/>
                </a:lnTo>
                <a:lnTo>
                  <a:pt x="1590250" y="37183"/>
                </a:lnTo>
                <a:lnTo>
                  <a:pt x="1575933" y="17840"/>
                </a:lnTo>
                <a:lnTo>
                  <a:pt x="1554715" y="4788"/>
                </a:lnTo>
                <a:lnTo>
                  <a:pt x="1528756" y="0"/>
                </a:lnTo>
                <a:close/>
              </a:path>
            </a:pathLst>
          </a:custGeom>
          <a:solidFill>
            <a:srgbClr val="FFFFFF"/>
          </a:solidFill>
        </p:spPr>
        <p:txBody>
          <a:bodyPr wrap="square" lIns="0" tIns="0" rIns="0" bIns="0" rtlCol="0"/>
          <a:lstStyle/>
          <a:p>
            <a:endParaRPr/>
          </a:p>
        </p:txBody>
      </p:sp>
      <p:sp>
        <p:nvSpPr>
          <p:cNvPr id="22" name="object 22"/>
          <p:cNvSpPr txBox="1"/>
          <p:nvPr/>
        </p:nvSpPr>
        <p:spPr>
          <a:xfrm>
            <a:off x="4121806" y="1880415"/>
            <a:ext cx="1617980" cy="175260"/>
          </a:xfrm>
          <a:prstGeom prst="rect">
            <a:avLst/>
          </a:prstGeom>
        </p:spPr>
        <p:txBody>
          <a:bodyPr vert="horz" wrap="square" lIns="0" tIns="0" rIns="0" bIns="0" rtlCol="0">
            <a:spAutoFit/>
          </a:bodyPr>
          <a:lstStyle/>
          <a:p>
            <a:pPr marL="12700">
              <a:lnSpc>
                <a:spcPct val="100000"/>
              </a:lnSpc>
              <a:tabLst>
                <a:tab pos="1604010" algn="l"/>
              </a:tabLst>
            </a:pPr>
            <a:r>
              <a:rPr sz="1050" u="heavy" spc="35" dirty="0">
                <a:latin typeface="Arial"/>
                <a:cs typeface="Arial"/>
              </a:rPr>
              <a:t> 	</a:t>
            </a:r>
            <a:endParaRPr sz="1050">
              <a:latin typeface="Arial"/>
              <a:cs typeface="Arial"/>
            </a:endParaRPr>
          </a:p>
        </p:txBody>
      </p:sp>
      <p:sp>
        <p:nvSpPr>
          <p:cNvPr id="23" name="object 23"/>
          <p:cNvSpPr txBox="1"/>
          <p:nvPr/>
        </p:nvSpPr>
        <p:spPr>
          <a:xfrm>
            <a:off x="6516753" y="1880415"/>
            <a:ext cx="1617345" cy="175260"/>
          </a:xfrm>
          <a:prstGeom prst="rect">
            <a:avLst/>
          </a:prstGeom>
        </p:spPr>
        <p:txBody>
          <a:bodyPr vert="horz" wrap="square" lIns="0" tIns="0" rIns="0" bIns="0" rtlCol="0">
            <a:spAutoFit/>
          </a:bodyPr>
          <a:lstStyle/>
          <a:p>
            <a:pPr marL="12700">
              <a:lnSpc>
                <a:spcPct val="100000"/>
              </a:lnSpc>
              <a:tabLst>
                <a:tab pos="1604010" algn="l"/>
              </a:tabLst>
            </a:pPr>
            <a:r>
              <a:rPr sz="1050" u="heavy" spc="35" dirty="0">
                <a:latin typeface="Arial"/>
                <a:cs typeface="Arial"/>
              </a:rPr>
              <a:t> 	</a:t>
            </a:r>
            <a:endParaRPr sz="1050">
              <a:latin typeface="Arial"/>
              <a:cs typeface="Arial"/>
            </a:endParaRPr>
          </a:p>
        </p:txBody>
      </p:sp>
      <p:sp>
        <p:nvSpPr>
          <p:cNvPr id="24" name="object 24"/>
          <p:cNvSpPr txBox="1"/>
          <p:nvPr/>
        </p:nvSpPr>
        <p:spPr>
          <a:xfrm>
            <a:off x="4235953" y="2048833"/>
            <a:ext cx="1351280" cy="229235"/>
          </a:xfrm>
          <a:prstGeom prst="rect">
            <a:avLst/>
          </a:prstGeom>
        </p:spPr>
        <p:txBody>
          <a:bodyPr vert="horz" wrap="square" lIns="0" tIns="0" rIns="0" bIns="0" rtlCol="0">
            <a:spAutoFit/>
          </a:bodyPr>
          <a:lstStyle/>
          <a:p>
            <a:pPr marL="12700">
              <a:lnSpc>
                <a:spcPct val="100000"/>
              </a:lnSpc>
            </a:pPr>
            <a:r>
              <a:rPr sz="1400" spc="80" dirty="0">
                <a:latin typeface="Arial"/>
                <a:cs typeface="Arial"/>
              </a:rPr>
              <a:t>FileSystemInfo</a:t>
            </a:r>
            <a:endParaRPr sz="1400">
              <a:latin typeface="Arial"/>
              <a:cs typeface="Arial"/>
            </a:endParaRPr>
          </a:p>
        </p:txBody>
      </p:sp>
      <p:sp>
        <p:nvSpPr>
          <p:cNvPr id="25" name="object 25"/>
          <p:cNvSpPr/>
          <p:nvPr/>
        </p:nvSpPr>
        <p:spPr>
          <a:xfrm>
            <a:off x="4114937" y="2732423"/>
            <a:ext cx="1595755" cy="364490"/>
          </a:xfrm>
          <a:custGeom>
            <a:avLst/>
            <a:gdLst/>
            <a:ahLst/>
            <a:cxnLst/>
            <a:rect l="l" t="t" r="r" b="b"/>
            <a:pathLst>
              <a:path w="1595754" h="364489">
                <a:moveTo>
                  <a:pt x="1528978" y="0"/>
                </a:moveTo>
                <a:lnTo>
                  <a:pt x="66525" y="0"/>
                </a:lnTo>
                <a:lnTo>
                  <a:pt x="40601" y="4785"/>
                </a:lnTo>
                <a:lnTo>
                  <a:pt x="19458" y="17814"/>
                </a:lnTo>
                <a:lnTo>
                  <a:pt x="5218" y="37098"/>
                </a:lnTo>
                <a:lnTo>
                  <a:pt x="0" y="60646"/>
                </a:lnTo>
                <a:lnTo>
                  <a:pt x="0" y="303231"/>
                </a:lnTo>
                <a:lnTo>
                  <a:pt x="5218" y="326864"/>
                </a:lnTo>
                <a:lnTo>
                  <a:pt x="19458" y="346138"/>
                </a:lnTo>
                <a:lnTo>
                  <a:pt x="40601" y="359120"/>
                </a:lnTo>
                <a:lnTo>
                  <a:pt x="66525" y="363877"/>
                </a:lnTo>
                <a:lnTo>
                  <a:pt x="1528978" y="363877"/>
                </a:lnTo>
                <a:lnTo>
                  <a:pt x="1554902" y="359120"/>
                </a:lnTo>
                <a:lnTo>
                  <a:pt x="1576044" y="346138"/>
                </a:lnTo>
                <a:lnTo>
                  <a:pt x="1590285" y="326864"/>
                </a:lnTo>
                <a:lnTo>
                  <a:pt x="1595503" y="303231"/>
                </a:lnTo>
                <a:lnTo>
                  <a:pt x="1595503" y="60646"/>
                </a:lnTo>
                <a:lnTo>
                  <a:pt x="1590285" y="37098"/>
                </a:lnTo>
                <a:lnTo>
                  <a:pt x="1576044" y="17814"/>
                </a:lnTo>
                <a:lnTo>
                  <a:pt x="1554902" y="4785"/>
                </a:lnTo>
                <a:lnTo>
                  <a:pt x="1528978" y="0"/>
                </a:lnTo>
                <a:close/>
              </a:path>
            </a:pathLst>
          </a:custGeom>
          <a:solidFill>
            <a:srgbClr val="FFFFFF"/>
          </a:solidFill>
        </p:spPr>
        <p:txBody>
          <a:bodyPr wrap="square" lIns="0" tIns="0" rIns="0" bIns="0" rtlCol="0"/>
          <a:lstStyle/>
          <a:p>
            <a:endParaRPr/>
          </a:p>
        </p:txBody>
      </p:sp>
      <p:sp>
        <p:nvSpPr>
          <p:cNvPr id="26" name="object 26"/>
          <p:cNvSpPr/>
          <p:nvPr/>
        </p:nvSpPr>
        <p:spPr>
          <a:xfrm>
            <a:off x="4114937" y="2732423"/>
            <a:ext cx="1595755" cy="364490"/>
          </a:xfrm>
          <a:custGeom>
            <a:avLst/>
            <a:gdLst/>
            <a:ahLst/>
            <a:cxnLst/>
            <a:rect l="l" t="t" r="r" b="b"/>
            <a:pathLst>
              <a:path w="1595754" h="364489">
                <a:moveTo>
                  <a:pt x="66525" y="0"/>
                </a:moveTo>
                <a:lnTo>
                  <a:pt x="40601" y="4785"/>
                </a:lnTo>
                <a:lnTo>
                  <a:pt x="19458" y="17814"/>
                </a:lnTo>
                <a:lnTo>
                  <a:pt x="5218" y="37098"/>
                </a:lnTo>
                <a:lnTo>
                  <a:pt x="0" y="60646"/>
                </a:lnTo>
                <a:lnTo>
                  <a:pt x="0" y="303231"/>
                </a:lnTo>
                <a:lnTo>
                  <a:pt x="5218" y="326864"/>
                </a:lnTo>
                <a:lnTo>
                  <a:pt x="19458" y="346138"/>
                </a:lnTo>
                <a:lnTo>
                  <a:pt x="40601" y="359120"/>
                </a:lnTo>
                <a:lnTo>
                  <a:pt x="66525" y="363877"/>
                </a:lnTo>
                <a:lnTo>
                  <a:pt x="1528978" y="363877"/>
                </a:lnTo>
                <a:lnTo>
                  <a:pt x="1554902" y="359120"/>
                </a:lnTo>
                <a:lnTo>
                  <a:pt x="1576044" y="346138"/>
                </a:lnTo>
                <a:lnTo>
                  <a:pt x="1590285" y="326864"/>
                </a:lnTo>
                <a:lnTo>
                  <a:pt x="1595503" y="303231"/>
                </a:lnTo>
                <a:lnTo>
                  <a:pt x="1595503" y="60646"/>
                </a:lnTo>
                <a:lnTo>
                  <a:pt x="1590285" y="37098"/>
                </a:lnTo>
                <a:lnTo>
                  <a:pt x="1576044" y="17814"/>
                </a:lnTo>
                <a:lnTo>
                  <a:pt x="1554902" y="4785"/>
                </a:lnTo>
                <a:lnTo>
                  <a:pt x="1528978" y="0"/>
                </a:lnTo>
                <a:lnTo>
                  <a:pt x="66525" y="0"/>
                </a:lnTo>
                <a:close/>
              </a:path>
            </a:pathLst>
          </a:custGeom>
          <a:ln w="15234">
            <a:solidFill>
              <a:srgbClr val="000000"/>
            </a:solidFill>
          </a:ln>
        </p:spPr>
        <p:txBody>
          <a:bodyPr wrap="square" lIns="0" tIns="0" rIns="0" bIns="0" rtlCol="0"/>
          <a:lstStyle/>
          <a:p>
            <a:endParaRPr/>
          </a:p>
        </p:txBody>
      </p:sp>
      <p:sp>
        <p:nvSpPr>
          <p:cNvPr id="27" name="object 27"/>
          <p:cNvSpPr txBox="1"/>
          <p:nvPr/>
        </p:nvSpPr>
        <p:spPr>
          <a:xfrm>
            <a:off x="4569024" y="2793771"/>
            <a:ext cx="675005" cy="229235"/>
          </a:xfrm>
          <a:prstGeom prst="rect">
            <a:avLst/>
          </a:prstGeom>
        </p:spPr>
        <p:txBody>
          <a:bodyPr vert="horz" wrap="square" lIns="0" tIns="0" rIns="0" bIns="0" rtlCol="0">
            <a:spAutoFit/>
          </a:bodyPr>
          <a:lstStyle/>
          <a:p>
            <a:pPr marL="12700">
              <a:lnSpc>
                <a:spcPct val="100000"/>
              </a:lnSpc>
            </a:pPr>
            <a:r>
              <a:rPr sz="1400" spc="114" dirty="0">
                <a:latin typeface="Arial"/>
                <a:cs typeface="Arial"/>
              </a:rPr>
              <a:t>S</a:t>
            </a:r>
            <a:r>
              <a:rPr sz="1400" dirty="0">
                <a:latin typeface="Arial"/>
                <a:cs typeface="Arial"/>
              </a:rPr>
              <a:t>t</a:t>
            </a:r>
            <a:r>
              <a:rPr sz="1400" spc="55" dirty="0">
                <a:latin typeface="Arial"/>
                <a:cs typeface="Arial"/>
              </a:rPr>
              <a:t>r</a:t>
            </a:r>
            <a:r>
              <a:rPr sz="1400" spc="125" dirty="0">
                <a:latin typeface="Arial"/>
                <a:cs typeface="Arial"/>
              </a:rPr>
              <a:t>ea</a:t>
            </a:r>
            <a:r>
              <a:rPr sz="1400" spc="145" dirty="0">
                <a:latin typeface="Arial"/>
                <a:cs typeface="Arial"/>
              </a:rPr>
              <a:t>m</a:t>
            </a:r>
            <a:endParaRPr sz="1400">
              <a:latin typeface="Arial"/>
              <a:cs typeface="Arial"/>
            </a:endParaRPr>
          </a:p>
        </p:txBody>
      </p:sp>
      <p:sp>
        <p:nvSpPr>
          <p:cNvPr id="28" name="object 28"/>
          <p:cNvSpPr/>
          <p:nvPr/>
        </p:nvSpPr>
        <p:spPr>
          <a:xfrm>
            <a:off x="6509856" y="1457840"/>
            <a:ext cx="1595755" cy="366395"/>
          </a:xfrm>
          <a:custGeom>
            <a:avLst/>
            <a:gdLst/>
            <a:ahLst/>
            <a:cxnLst/>
            <a:rect l="l" t="t" r="r" b="b"/>
            <a:pathLst>
              <a:path w="1595754" h="366394">
                <a:moveTo>
                  <a:pt x="1528534" y="0"/>
                </a:moveTo>
                <a:lnTo>
                  <a:pt x="66969" y="0"/>
                </a:lnTo>
                <a:lnTo>
                  <a:pt x="40882" y="4791"/>
                </a:lnTo>
                <a:lnTo>
                  <a:pt x="19597" y="17865"/>
                </a:lnTo>
                <a:lnTo>
                  <a:pt x="5256" y="37269"/>
                </a:lnTo>
                <a:lnTo>
                  <a:pt x="0" y="61050"/>
                </a:lnTo>
                <a:lnTo>
                  <a:pt x="0" y="305050"/>
                </a:lnTo>
                <a:lnTo>
                  <a:pt x="5256" y="328715"/>
                </a:lnTo>
                <a:lnTo>
                  <a:pt x="19597" y="348059"/>
                </a:lnTo>
                <a:lnTo>
                  <a:pt x="40882" y="361110"/>
                </a:lnTo>
                <a:lnTo>
                  <a:pt x="66969" y="365899"/>
                </a:lnTo>
                <a:lnTo>
                  <a:pt x="1528534" y="365899"/>
                </a:lnTo>
                <a:lnTo>
                  <a:pt x="1554621" y="361110"/>
                </a:lnTo>
                <a:lnTo>
                  <a:pt x="1575906" y="348059"/>
                </a:lnTo>
                <a:lnTo>
                  <a:pt x="1590247" y="328715"/>
                </a:lnTo>
                <a:lnTo>
                  <a:pt x="1595503" y="305050"/>
                </a:lnTo>
                <a:lnTo>
                  <a:pt x="1595503" y="61050"/>
                </a:lnTo>
                <a:lnTo>
                  <a:pt x="1590247" y="37269"/>
                </a:lnTo>
                <a:lnTo>
                  <a:pt x="1575906" y="17865"/>
                </a:lnTo>
                <a:lnTo>
                  <a:pt x="1554621" y="4791"/>
                </a:lnTo>
                <a:lnTo>
                  <a:pt x="1528534" y="0"/>
                </a:lnTo>
                <a:close/>
              </a:path>
            </a:pathLst>
          </a:custGeom>
          <a:solidFill>
            <a:srgbClr val="FFFFFF"/>
          </a:solidFill>
        </p:spPr>
        <p:txBody>
          <a:bodyPr wrap="square" lIns="0" tIns="0" rIns="0" bIns="0" rtlCol="0"/>
          <a:lstStyle/>
          <a:p>
            <a:endParaRPr/>
          </a:p>
        </p:txBody>
      </p:sp>
      <p:sp>
        <p:nvSpPr>
          <p:cNvPr id="29" name="object 29"/>
          <p:cNvSpPr/>
          <p:nvPr/>
        </p:nvSpPr>
        <p:spPr>
          <a:xfrm>
            <a:off x="6509856" y="1457840"/>
            <a:ext cx="1595755" cy="366395"/>
          </a:xfrm>
          <a:custGeom>
            <a:avLst/>
            <a:gdLst/>
            <a:ahLst/>
            <a:cxnLst/>
            <a:rect l="l" t="t" r="r" b="b"/>
            <a:pathLst>
              <a:path w="1595754" h="366394">
                <a:moveTo>
                  <a:pt x="66969" y="0"/>
                </a:moveTo>
                <a:lnTo>
                  <a:pt x="40882" y="4791"/>
                </a:lnTo>
                <a:lnTo>
                  <a:pt x="19597" y="17865"/>
                </a:lnTo>
                <a:lnTo>
                  <a:pt x="5256" y="37269"/>
                </a:lnTo>
                <a:lnTo>
                  <a:pt x="0" y="61050"/>
                </a:lnTo>
                <a:lnTo>
                  <a:pt x="0" y="305050"/>
                </a:lnTo>
                <a:lnTo>
                  <a:pt x="5256" y="328715"/>
                </a:lnTo>
                <a:lnTo>
                  <a:pt x="19597" y="348059"/>
                </a:lnTo>
                <a:lnTo>
                  <a:pt x="40882" y="361110"/>
                </a:lnTo>
                <a:lnTo>
                  <a:pt x="66969" y="365899"/>
                </a:lnTo>
                <a:lnTo>
                  <a:pt x="1528534" y="365899"/>
                </a:lnTo>
                <a:lnTo>
                  <a:pt x="1554621" y="361110"/>
                </a:lnTo>
                <a:lnTo>
                  <a:pt x="1575906" y="348059"/>
                </a:lnTo>
                <a:lnTo>
                  <a:pt x="1590247" y="328715"/>
                </a:lnTo>
                <a:lnTo>
                  <a:pt x="1595503" y="305050"/>
                </a:lnTo>
                <a:lnTo>
                  <a:pt x="1595503" y="61050"/>
                </a:lnTo>
                <a:lnTo>
                  <a:pt x="1590247" y="37269"/>
                </a:lnTo>
                <a:lnTo>
                  <a:pt x="1575906" y="17865"/>
                </a:lnTo>
                <a:lnTo>
                  <a:pt x="1554621" y="4791"/>
                </a:lnTo>
                <a:lnTo>
                  <a:pt x="1528534" y="0"/>
                </a:lnTo>
                <a:lnTo>
                  <a:pt x="66969" y="0"/>
                </a:lnTo>
                <a:close/>
              </a:path>
            </a:pathLst>
          </a:custGeom>
          <a:ln w="15235">
            <a:solidFill>
              <a:srgbClr val="000000"/>
            </a:solidFill>
          </a:ln>
        </p:spPr>
        <p:txBody>
          <a:bodyPr wrap="square" lIns="0" tIns="0" rIns="0" bIns="0" rtlCol="0"/>
          <a:lstStyle/>
          <a:p>
            <a:endParaRPr/>
          </a:p>
        </p:txBody>
      </p:sp>
      <p:sp>
        <p:nvSpPr>
          <p:cNvPr id="30" name="object 30"/>
          <p:cNvSpPr txBox="1"/>
          <p:nvPr/>
        </p:nvSpPr>
        <p:spPr>
          <a:xfrm>
            <a:off x="6736204" y="1501399"/>
            <a:ext cx="1151255" cy="229235"/>
          </a:xfrm>
          <a:prstGeom prst="rect">
            <a:avLst/>
          </a:prstGeom>
        </p:spPr>
        <p:txBody>
          <a:bodyPr vert="horz" wrap="square" lIns="0" tIns="0" rIns="0" bIns="0" rtlCol="0">
            <a:spAutoFit/>
          </a:bodyPr>
          <a:lstStyle/>
          <a:p>
            <a:pPr marL="12700">
              <a:lnSpc>
                <a:spcPct val="100000"/>
              </a:lnSpc>
            </a:pPr>
            <a:r>
              <a:rPr sz="1400" spc="65" dirty="0">
                <a:latin typeface="Arial"/>
                <a:cs typeface="Arial"/>
              </a:rPr>
              <a:t>DirectoryInfo</a:t>
            </a:r>
            <a:endParaRPr sz="1400">
              <a:latin typeface="Arial"/>
              <a:cs typeface="Arial"/>
            </a:endParaRPr>
          </a:p>
        </p:txBody>
      </p:sp>
      <p:sp>
        <p:nvSpPr>
          <p:cNvPr id="31" name="object 31"/>
          <p:cNvSpPr/>
          <p:nvPr/>
        </p:nvSpPr>
        <p:spPr>
          <a:xfrm>
            <a:off x="6509856" y="2003657"/>
            <a:ext cx="1595755" cy="366395"/>
          </a:xfrm>
          <a:custGeom>
            <a:avLst/>
            <a:gdLst/>
            <a:ahLst/>
            <a:cxnLst/>
            <a:rect l="l" t="t" r="r" b="b"/>
            <a:pathLst>
              <a:path w="1595754" h="366394">
                <a:moveTo>
                  <a:pt x="1528534" y="0"/>
                </a:moveTo>
                <a:lnTo>
                  <a:pt x="66969" y="0"/>
                </a:lnTo>
                <a:lnTo>
                  <a:pt x="40882" y="4791"/>
                </a:lnTo>
                <a:lnTo>
                  <a:pt x="19597" y="17865"/>
                </a:lnTo>
                <a:lnTo>
                  <a:pt x="5256" y="37269"/>
                </a:lnTo>
                <a:lnTo>
                  <a:pt x="0" y="61050"/>
                </a:lnTo>
                <a:lnTo>
                  <a:pt x="0" y="305050"/>
                </a:lnTo>
                <a:lnTo>
                  <a:pt x="5256" y="328715"/>
                </a:lnTo>
                <a:lnTo>
                  <a:pt x="19597" y="348059"/>
                </a:lnTo>
                <a:lnTo>
                  <a:pt x="40882" y="361110"/>
                </a:lnTo>
                <a:lnTo>
                  <a:pt x="66969" y="365899"/>
                </a:lnTo>
                <a:lnTo>
                  <a:pt x="1528534" y="365899"/>
                </a:lnTo>
                <a:lnTo>
                  <a:pt x="1554621" y="361110"/>
                </a:lnTo>
                <a:lnTo>
                  <a:pt x="1575906" y="348059"/>
                </a:lnTo>
                <a:lnTo>
                  <a:pt x="1590247" y="328715"/>
                </a:lnTo>
                <a:lnTo>
                  <a:pt x="1595503" y="305050"/>
                </a:lnTo>
                <a:lnTo>
                  <a:pt x="1595503" y="61050"/>
                </a:lnTo>
                <a:lnTo>
                  <a:pt x="1590247" y="37269"/>
                </a:lnTo>
                <a:lnTo>
                  <a:pt x="1575906" y="17865"/>
                </a:lnTo>
                <a:lnTo>
                  <a:pt x="1554621" y="4791"/>
                </a:lnTo>
                <a:lnTo>
                  <a:pt x="1528534" y="0"/>
                </a:lnTo>
                <a:close/>
              </a:path>
            </a:pathLst>
          </a:custGeom>
          <a:solidFill>
            <a:srgbClr val="FFFFFF"/>
          </a:solidFill>
        </p:spPr>
        <p:txBody>
          <a:bodyPr wrap="square" lIns="0" tIns="0" rIns="0" bIns="0" rtlCol="0"/>
          <a:lstStyle/>
          <a:p>
            <a:endParaRPr/>
          </a:p>
        </p:txBody>
      </p:sp>
      <p:sp>
        <p:nvSpPr>
          <p:cNvPr id="32" name="object 32"/>
          <p:cNvSpPr txBox="1"/>
          <p:nvPr/>
        </p:nvSpPr>
        <p:spPr>
          <a:xfrm>
            <a:off x="6969486" y="2048833"/>
            <a:ext cx="685165" cy="229235"/>
          </a:xfrm>
          <a:prstGeom prst="rect">
            <a:avLst/>
          </a:prstGeom>
        </p:spPr>
        <p:txBody>
          <a:bodyPr vert="horz" wrap="square" lIns="0" tIns="0" rIns="0" bIns="0" rtlCol="0">
            <a:spAutoFit/>
          </a:bodyPr>
          <a:lstStyle/>
          <a:p>
            <a:pPr marL="12700">
              <a:lnSpc>
                <a:spcPct val="100000"/>
              </a:lnSpc>
            </a:pPr>
            <a:r>
              <a:rPr sz="1400" spc="70" dirty="0">
                <a:latin typeface="Arial"/>
                <a:cs typeface="Arial"/>
              </a:rPr>
              <a:t>FileInfo</a:t>
            </a:r>
            <a:endParaRPr sz="1400">
              <a:latin typeface="Arial"/>
              <a:cs typeface="Arial"/>
            </a:endParaRPr>
          </a:p>
        </p:txBody>
      </p:sp>
      <p:sp>
        <p:nvSpPr>
          <p:cNvPr id="33" name="object 33"/>
          <p:cNvSpPr/>
          <p:nvPr/>
        </p:nvSpPr>
        <p:spPr>
          <a:xfrm>
            <a:off x="6509856" y="2732423"/>
            <a:ext cx="1595755" cy="364490"/>
          </a:xfrm>
          <a:custGeom>
            <a:avLst/>
            <a:gdLst/>
            <a:ahLst/>
            <a:cxnLst/>
            <a:rect l="l" t="t" r="r" b="b"/>
            <a:pathLst>
              <a:path w="1595754" h="364489">
                <a:moveTo>
                  <a:pt x="1528978" y="0"/>
                </a:moveTo>
                <a:lnTo>
                  <a:pt x="66525" y="0"/>
                </a:lnTo>
                <a:lnTo>
                  <a:pt x="40601" y="4785"/>
                </a:lnTo>
                <a:lnTo>
                  <a:pt x="19458" y="17814"/>
                </a:lnTo>
                <a:lnTo>
                  <a:pt x="5218" y="37098"/>
                </a:lnTo>
                <a:lnTo>
                  <a:pt x="0" y="60646"/>
                </a:lnTo>
                <a:lnTo>
                  <a:pt x="0" y="303231"/>
                </a:lnTo>
                <a:lnTo>
                  <a:pt x="5218" y="326864"/>
                </a:lnTo>
                <a:lnTo>
                  <a:pt x="19458" y="346138"/>
                </a:lnTo>
                <a:lnTo>
                  <a:pt x="40601" y="359120"/>
                </a:lnTo>
                <a:lnTo>
                  <a:pt x="66525" y="363877"/>
                </a:lnTo>
                <a:lnTo>
                  <a:pt x="1528978" y="363877"/>
                </a:lnTo>
                <a:lnTo>
                  <a:pt x="1554902" y="359120"/>
                </a:lnTo>
                <a:lnTo>
                  <a:pt x="1576044" y="346138"/>
                </a:lnTo>
                <a:lnTo>
                  <a:pt x="1590285" y="326864"/>
                </a:lnTo>
                <a:lnTo>
                  <a:pt x="1595503" y="303231"/>
                </a:lnTo>
                <a:lnTo>
                  <a:pt x="1595503" y="60646"/>
                </a:lnTo>
                <a:lnTo>
                  <a:pt x="1590285" y="37098"/>
                </a:lnTo>
                <a:lnTo>
                  <a:pt x="1576044" y="17814"/>
                </a:lnTo>
                <a:lnTo>
                  <a:pt x="1554902" y="4785"/>
                </a:lnTo>
                <a:lnTo>
                  <a:pt x="1528978" y="0"/>
                </a:lnTo>
                <a:close/>
              </a:path>
            </a:pathLst>
          </a:custGeom>
          <a:solidFill>
            <a:srgbClr val="FFFFFF"/>
          </a:solidFill>
        </p:spPr>
        <p:txBody>
          <a:bodyPr wrap="square" lIns="0" tIns="0" rIns="0" bIns="0" rtlCol="0"/>
          <a:lstStyle/>
          <a:p>
            <a:endParaRPr/>
          </a:p>
        </p:txBody>
      </p:sp>
      <p:sp>
        <p:nvSpPr>
          <p:cNvPr id="34" name="object 34"/>
          <p:cNvSpPr/>
          <p:nvPr/>
        </p:nvSpPr>
        <p:spPr>
          <a:xfrm>
            <a:off x="6509856" y="2732423"/>
            <a:ext cx="1595755" cy="364490"/>
          </a:xfrm>
          <a:custGeom>
            <a:avLst/>
            <a:gdLst/>
            <a:ahLst/>
            <a:cxnLst/>
            <a:rect l="l" t="t" r="r" b="b"/>
            <a:pathLst>
              <a:path w="1595754" h="364489">
                <a:moveTo>
                  <a:pt x="66525" y="0"/>
                </a:moveTo>
                <a:lnTo>
                  <a:pt x="40601" y="4785"/>
                </a:lnTo>
                <a:lnTo>
                  <a:pt x="19458" y="17814"/>
                </a:lnTo>
                <a:lnTo>
                  <a:pt x="5218" y="37098"/>
                </a:lnTo>
                <a:lnTo>
                  <a:pt x="0" y="60646"/>
                </a:lnTo>
                <a:lnTo>
                  <a:pt x="0" y="303231"/>
                </a:lnTo>
                <a:lnTo>
                  <a:pt x="5218" y="326864"/>
                </a:lnTo>
                <a:lnTo>
                  <a:pt x="19458" y="346138"/>
                </a:lnTo>
                <a:lnTo>
                  <a:pt x="40601" y="359120"/>
                </a:lnTo>
                <a:lnTo>
                  <a:pt x="66525" y="363877"/>
                </a:lnTo>
                <a:lnTo>
                  <a:pt x="1528978" y="363877"/>
                </a:lnTo>
                <a:lnTo>
                  <a:pt x="1554902" y="359120"/>
                </a:lnTo>
                <a:lnTo>
                  <a:pt x="1576044" y="346138"/>
                </a:lnTo>
                <a:lnTo>
                  <a:pt x="1590285" y="326864"/>
                </a:lnTo>
                <a:lnTo>
                  <a:pt x="1595503" y="303231"/>
                </a:lnTo>
                <a:lnTo>
                  <a:pt x="1595503" y="60646"/>
                </a:lnTo>
                <a:lnTo>
                  <a:pt x="1590285" y="37098"/>
                </a:lnTo>
                <a:lnTo>
                  <a:pt x="1576044" y="17814"/>
                </a:lnTo>
                <a:lnTo>
                  <a:pt x="1554902" y="4785"/>
                </a:lnTo>
                <a:lnTo>
                  <a:pt x="1528978" y="0"/>
                </a:lnTo>
                <a:lnTo>
                  <a:pt x="66525" y="0"/>
                </a:lnTo>
                <a:close/>
              </a:path>
            </a:pathLst>
          </a:custGeom>
          <a:ln w="15234">
            <a:solidFill>
              <a:srgbClr val="000000"/>
            </a:solidFill>
          </a:ln>
        </p:spPr>
        <p:txBody>
          <a:bodyPr wrap="square" lIns="0" tIns="0" rIns="0" bIns="0" rtlCol="0"/>
          <a:lstStyle/>
          <a:p>
            <a:endParaRPr/>
          </a:p>
        </p:txBody>
      </p:sp>
      <p:sp>
        <p:nvSpPr>
          <p:cNvPr id="35" name="object 35"/>
          <p:cNvSpPr txBox="1"/>
          <p:nvPr/>
        </p:nvSpPr>
        <p:spPr>
          <a:xfrm>
            <a:off x="6603153" y="2793771"/>
            <a:ext cx="1423035" cy="229235"/>
          </a:xfrm>
          <a:prstGeom prst="rect">
            <a:avLst/>
          </a:prstGeom>
        </p:spPr>
        <p:txBody>
          <a:bodyPr vert="horz" wrap="square" lIns="0" tIns="0" rIns="0" bIns="0" rtlCol="0">
            <a:spAutoFit/>
          </a:bodyPr>
          <a:lstStyle/>
          <a:p>
            <a:pPr marL="12700">
              <a:lnSpc>
                <a:spcPct val="100000"/>
              </a:lnSpc>
            </a:pPr>
            <a:r>
              <a:rPr sz="1400" spc="80" dirty="0">
                <a:latin typeface="Arial"/>
                <a:cs typeface="Arial"/>
              </a:rPr>
              <a:t>BufferedStream</a:t>
            </a:r>
            <a:endParaRPr sz="1400">
              <a:latin typeface="Arial"/>
              <a:cs typeface="Arial"/>
            </a:endParaRPr>
          </a:p>
        </p:txBody>
      </p:sp>
      <p:sp>
        <p:nvSpPr>
          <p:cNvPr id="36" name="object 36"/>
          <p:cNvSpPr/>
          <p:nvPr/>
        </p:nvSpPr>
        <p:spPr>
          <a:xfrm>
            <a:off x="6509856" y="3278239"/>
            <a:ext cx="1595755" cy="364490"/>
          </a:xfrm>
          <a:custGeom>
            <a:avLst/>
            <a:gdLst/>
            <a:ahLst/>
            <a:cxnLst/>
            <a:rect l="l" t="t" r="r" b="b"/>
            <a:pathLst>
              <a:path w="1595754" h="364489">
                <a:moveTo>
                  <a:pt x="1528978" y="0"/>
                </a:moveTo>
                <a:lnTo>
                  <a:pt x="66525" y="0"/>
                </a:lnTo>
                <a:lnTo>
                  <a:pt x="40601" y="4785"/>
                </a:lnTo>
                <a:lnTo>
                  <a:pt x="19458" y="17814"/>
                </a:lnTo>
                <a:lnTo>
                  <a:pt x="5218" y="37098"/>
                </a:lnTo>
                <a:lnTo>
                  <a:pt x="0" y="60646"/>
                </a:lnTo>
                <a:lnTo>
                  <a:pt x="0" y="303231"/>
                </a:lnTo>
                <a:lnTo>
                  <a:pt x="5218" y="326864"/>
                </a:lnTo>
                <a:lnTo>
                  <a:pt x="19458" y="346138"/>
                </a:lnTo>
                <a:lnTo>
                  <a:pt x="40601" y="359120"/>
                </a:lnTo>
                <a:lnTo>
                  <a:pt x="66525" y="363877"/>
                </a:lnTo>
                <a:lnTo>
                  <a:pt x="1528978" y="363877"/>
                </a:lnTo>
                <a:lnTo>
                  <a:pt x="1554902" y="359120"/>
                </a:lnTo>
                <a:lnTo>
                  <a:pt x="1576044" y="346138"/>
                </a:lnTo>
                <a:lnTo>
                  <a:pt x="1590285" y="326864"/>
                </a:lnTo>
                <a:lnTo>
                  <a:pt x="1595503" y="303231"/>
                </a:lnTo>
                <a:lnTo>
                  <a:pt x="1595503" y="60646"/>
                </a:lnTo>
                <a:lnTo>
                  <a:pt x="1590285" y="37098"/>
                </a:lnTo>
                <a:lnTo>
                  <a:pt x="1576044" y="17814"/>
                </a:lnTo>
                <a:lnTo>
                  <a:pt x="1554902" y="4785"/>
                </a:lnTo>
                <a:lnTo>
                  <a:pt x="1528978" y="0"/>
                </a:lnTo>
                <a:close/>
              </a:path>
            </a:pathLst>
          </a:custGeom>
          <a:solidFill>
            <a:srgbClr val="FFFFFF"/>
          </a:solidFill>
        </p:spPr>
        <p:txBody>
          <a:bodyPr wrap="square" lIns="0" tIns="0" rIns="0" bIns="0" rtlCol="0"/>
          <a:lstStyle/>
          <a:p>
            <a:endParaRPr/>
          </a:p>
        </p:txBody>
      </p:sp>
      <p:sp>
        <p:nvSpPr>
          <p:cNvPr id="37" name="object 37"/>
          <p:cNvSpPr/>
          <p:nvPr/>
        </p:nvSpPr>
        <p:spPr>
          <a:xfrm>
            <a:off x="6509856" y="3278239"/>
            <a:ext cx="1595755" cy="364490"/>
          </a:xfrm>
          <a:custGeom>
            <a:avLst/>
            <a:gdLst/>
            <a:ahLst/>
            <a:cxnLst/>
            <a:rect l="l" t="t" r="r" b="b"/>
            <a:pathLst>
              <a:path w="1595754" h="364489">
                <a:moveTo>
                  <a:pt x="66525" y="0"/>
                </a:moveTo>
                <a:lnTo>
                  <a:pt x="40601" y="4785"/>
                </a:lnTo>
                <a:lnTo>
                  <a:pt x="19458" y="17814"/>
                </a:lnTo>
                <a:lnTo>
                  <a:pt x="5218" y="37098"/>
                </a:lnTo>
                <a:lnTo>
                  <a:pt x="0" y="60646"/>
                </a:lnTo>
                <a:lnTo>
                  <a:pt x="0" y="303231"/>
                </a:lnTo>
                <a:lnTo>
                  <a:pt x="5218" y="326864"/>
                </a:lnTo>
                <a:lnTo>
                  <a:pt x="19458" y="346138"/>
                </a:lnTo>
                <a:lnTo>
                  <a:pt x="40601" y="359120"/>
                </a:lnTo>
                <a:lnTo>
                  <a:pt x="66525" y="363877"/>
                </a:lnTo>
                <a:lnTo>
                  <a:pt x="1528978" y="363877"/>
                </a:lnTo>
                <a:lnTo>
                  <a:pt x="1554902" y="359120"/>
                </a:lnTo>
                <a:lnTo>
                  <a:pt x="1576044" y="346138"/>
                </a:lnTo>
                <a:lnTo>
                  <a:pt x="1590285" y="326864"/>
                </a:lnTo>
                <a:lnTo>
                  <a:pt x="1595503" y="303231"/>
                </a:lnTo>
                <a:lnTo>
                  <a:pt x="1595503" y="60646"/>
                </a:lnTo>
                <a:lnTo>
                  <a:pt x="1590285" y="37098"/>
                </a:lnTo>
                <a:lnTo>
                  <a:pt x="1576044" y="17814"/>
                </a:lnTo>
                <a:lnTo>
                  <a:pt x="1554902" y="4785"/>
                </a:lnTo>
                <a:lnTo>
                  <a:pt x="1528978" y="0"/>
                </a:lnTo>
                <a:lnTo>
                  <a:pt x="66525" y="0"/>
                </a:lnTo>
                <a:close/>
              </a:path>
            </a:pathLst>
          </a:custGeom>
          <a:ln w="15234">
            <a:solidFill>
              <a:srgbClr val="000000"/>
            </a:solidFill>
          </a:ln>
        </p:spPr>
        <p:txBody>
          <a:bodyPr wrap="square" lIns="0" tIns="0" rIns="0" bIns="0" rtlCol="0"/>
          <a:lstStyle/>
          <a:p>
            <a:endParaRPr/>
          </a:p>
        </p:txBody>
      </p:sp>
      <p:sp>
        <p:nvSpPr>
          <p:cNvPr id="38" name="object 38"/>
          <p:cNvSpPr txBox="1"/>
          <p:nvPr/>
        </p:nvSpPr>
        <p:spPr>
          <a:xfrm>
            <a:off x="6786542" y="3341003"/>
            <a:ext cx="1051560" cy="229235"/>
          </a:xfrm>
          <a:prstGeom prst="rect">
            <a:avLst/>
          </a:prstGeom>
        </p:spPr>
        <p:txBody>
          <a:bodyPr vert="horz" wrap="square" lIns="0" tIns="0" rIns="0" bIns="0" rtlCol="0">
            <a:spAutoFit/>
          </a:bodyPr>
          <a:lstStyle/>
          <a:p>
            <a:pPr marL="12700">
              <a:lnSpc>
                <a:spcPct val="100000"/>
              </a:lnSpc>
            </a:pPr>
            <a:r>
              <a:rPr sz="1400" b="1" spc="85" dirty="0">
                <a:latin typeface="Arial"/>
                <a:cs typeface="Arial"/>
              </a:rPr>
              <a:t>FileStream</a:t>
            </a:r>
            <a:endParaRPr sz="1400">
              <a:latin typeface="Arial"/>
              <a:cs typeface="Arial"/>
            </a:endParaRPr>
          </a:p>
        </p:txBody>
      </p:sp>
      <p:sp>
        <p:nvSpPr>
          <p:cNvPr id="39" name="object 39"/>
          <p:cNvSpPr/>
          <p:nvPr/>
        </p:nvSpPr>
        <p:spPr>
          <a:xfrm>
            <a:off x="6509856" y="3824056"/>
            <a:ext cx="1595755" cy="364490"/>
          </a:xfrm>
          <a:custGeom>
            <a:avLst/>
            <a:gdLst/>
            <a:ahLst/>
            <a:cxnLst/>
            <a:rect l="l" t="t" r="r" b="b"/>
            <a:pathLst>
              <a:path w="1595754" h="364489">
                <a:moveTo>
                  <a:pt x="1528978" y="0"/>
                </a:moveTo>
                <a:lnTo>
                  <a:pt x="66525" y="0"/>
                </a:lnTo>
                <a:lnTo>
                  <a:pt x="40601" y="4785"/>
                </a:lnTo>
                <a:lnTo>
                  <a:pt x="19458" y="17814"/>
                </a:lnTo>
                <a:lnTo>
                  <a:pt x="5218" y="37098"/>
                </a:lnTo>
                <a:lnTo>
                  <a:pt x="0" y="60646"/>
                </a:lnTo>
                <a:lnTo>
                  <a:pt x="0" y="303231"/>
                </a:lnTo>
                <a:lnTo>
                  <a:pt x="5218" y="326864"/>
                </a:lnTo>
                <a:lnTo>
                  <a:pt x="19458" y="346138"/>
                </a:lnTo>
                <a:lnTo>
                  <a:pt x="40601" y="359120"/>
                </a:lnTo>
                <a:lnTo>
                  <a:pt x="66525" y="363877"/>
                </a:lnTo>
                <a:lnTo>
                  <a:pt x="1528978" y="363877"/>
                </a:lnTo>
                <a:lnTo>
                  <a:pt x="1554902" y="359120"/>
                </a:lnTo>
                <a:lnTo>
                  <a:pt x="1576044" y="346138"/>
                </a:lnTo>
                <a:lnTo>
                  <a:pt x="1590285" y="326864"/>
                </a:lnTo>
                <a:lnTo>
                  <a:pt x="1595503" y="303231"/>
                </a:lnTo>
                <a:lnTo>
                  <a:pt x="1595503" y="60646"/>
                </a:lnTo>
                <a:lnTo>
                  <a:pt x="1590285" y="37098"/>
                </a:lnTo>
                <a:lnTo>
                  <a:pt x="1576044" y="17814"/>
                </a:lnTo>
                <a:lnTo>
                  <a:pt x="1554902" y="4785"/>
                </a:lnTo>
                <a:lnTo>
                  <a:pt x="1528978" y="0"/>
                </a:lnTo>
                <a:close/>
              </a:path>
            </a:pathLst>
          </a:custGeom>
          <a:solidFill>
            <a:srgbClr val="FFFFFF"/>
          </a:solidFill>
        </p:spPr>
        <p:txBody>
          <a:bodyPr wrap="square" lIns="0" tIns="0" rIns="0" bIns="0" rtlCol="0"/>
          <a:lstStyle/>
          <a:p>
            <a:endParaRPr/>
          </a:p>
        </p:txBody>
      </p:sp>
      <p:sp>
        <p:nvSpPr>
          <p:cNvPr id="40" name="object 40"/>
          <p:cNvSpPr/>
          <p:nvPr/>
        </p:nvSpPr>
        <p:spPr>
          <a:xfrm>
            <a:off x="6509856" y="3824056"/>
            <a:ext cx="1595755" cy="364490"/>
          </a:xfrm>
          <a:custGeom>
            <a:avLst/>
            <a:gdLst/>
            <a:ahLst/>
            <a:cxnLst/>
            <a:rect l="l" t="t" r="r" b="b"/>
            <a:pathLst>
              <a:path w="1595754" h="364489">
                <a:moveTo>
                  <a:pt x="66525" y="0"/>
                </a:moveTo>
                <a:lnTo>
                  <a:pt x="40601" y="4785"/>
                </a:lnTo>
                <a:lnTo>
                  <a:pt x="19458" y="17814"/>
                </a:lnTo>
                <a:lnTo>
                  <a:pt x="5218" y="37098"/>
                </a:lnTo>
                <a:lnTo>
                  <a:pt x="0" y="60646"/>
                </a:lnTo>
                <a:lnTo>
                  <a:pt x="0" y="303231"/>
                </a:lnTo>
                <a:lnTo>
                  <a:pt x="5218" y="326864"/>
                </a:lnTo>
                <a:lnTo>
                  <a:pt x="19458" y="346138"/>
                </a:lnTo>
                <a:lnTo>
                  <a:pt x="40601" y="359120"/>
                </a:lnTo>
                <a:lnTo>
                  <a:pt x="66525" y="363877"/>
                </a:lnTo>
                <a:lnTo>
                  <a:pt x="1528978" y="363877"/>
                </a:lnTo>
                <a:lnTo>
                  <a:pt x="1554902" y="359120"/>
                </a:lnTo>
                <a:lnTo>
                  <a:pt x="1576044" y="346138"/>
                </a:lnTo>
                <a:lnTo>
                  <a:pt x="1590285" y="326864"/>
                </a:lnTo>
                <a:lnTo>
                  <a:pt x="1595503" y="303231"/>
                </a:lnTo>
                <a:lnTo>
                  <a:pt x="1595503" y="60646"/>
                </a:lnTo>
                <a:lnTo>
                  <a:pt x="1590285" y="37098"/>
                </a:lnTo>
                <a:lnTo>
                  <a:pt x="1576044" y="17814"/>
                </a:lnTo>
                <a:lnTo>
                  <a:pt x="1554902" y="4785"/>
                </a:lnTo>
                <a:lnTo>
                  <a:pt x="1528978" y="0"/>
                </a:lnTo>
                <a:lnTo>
                  <a:pt x="66525" y="0"/>
                </a:lnTo>
                <a:close/>
              </a:path>
            </a:pathLst>
          </a:custGeom>
          <a:ln w="15234">
            <a:solidFill>
              <a:srgbClr val="000000"/>
            </a:solidFill>
          </a:ln>
        </p:spPr>
        <p:txBody>
          <a:bodyPr wrap="square" lIns="0" tIns="0" rIns="0" bIns="0" rtlCol="0"/>
          <a:lstStyle/>
          <a:p>
            <a:endParaRPr/>
          </a:p>
        </p:txBody>
      </p:sp>
      <p:sp>
        <p:nvSpPr>
          <p:cNvPr id="41" name="object 41"/>
          <p:cNvSpPr txBox="1"/>
          <p:nvPr/>
        </p:nvSpPr>
        <p:spPr>
          <a:xfrm>
            <a:off x="6619785" y="3888437"/>
            <a:ext cx="1391920" cy="229235"/>
          </a:xfrm>
          <a:prstGeom prst="rect">
            <a:avLst/>
          </a:prstGeom>
        </p:spPr>
        <p:txBody>
          <a:bodyPr vert="horz" wrap="square" lIns="0" tIns="0" rIns="0" bIns="0" rtlCol="0">
            <a:spAutoFit/>
          </a:bodyPr>
          <a:lstStyle/>
          <a:p>
            <a:pPr marL="12700">
              <a:lnSpc>
                <a:spcPct val="100000"/>
              </a:lnSpc>
            </a:pPr>
            <a:r>
              <a:rPr sz="1400" spc="95" dirty="0">
                <a:latin typeface="Arial"/>
                <a:cs typeface="Arial"/>
              </a:rPr>
              <a:t>MemoryStream</a:t>
            </a:r>
            <a:endParaRPr sz="1400">
              <a:latin typeface="Arial"/>
              <a:cs typeface="Arial"/>
            </a:endParaRPr>
          </a:p>
        </p:txBody>
      </p:sp>
      <p:sp>
        <p:nvSpPr>
          <p:cNvPr id="42" name="object 42"/>
          <p:cNvSpPr/>
          <p:nvPr/>
        </p:nvSpPr>
        <p:spPr>
          <a:xfrm>
            <a:off x="1315876" y="1641397"/>
            <a:ext cx="404495" cy="393700"/>
          </a:xfrm>
          <a:custGeom>
            <a:avLst/>
            <a:gdLst/>
            <a:ahLst/>
            <a:cxnLst/>
            <a:rect l="l" t="t" r="r" b="b"/>
            <a:pathLst>
              <a:path w="404494" h="393700">
                <a:moveTo>
                  <a:pt x="337616" y="332948"/>
                </a:moveTo>
                <a:lnTo>
                  <a:pt x="337616" y="393594"/>
                </a:lnTo>
                <a:lnTo>
                  <a:pt x="387289" y="370953"/>
                </a:lnTo>
                <a:lnTo>
                  <a:pt x="353294" y="370953"/>
                </a:lnTo>
                <a:lnTo>
                  <a:pt x="357020" y="367516"/>
                </a:lnTo>
                <a:lnTo>
                  <a:pt x="357020" y="359025"/>
                </a:lnTo>
                <a:lnTo>
                  <a:pt x="353294" y="355791"/>
                </a:lnTo>
                <a:lnTo>
                  <a:pt x="387732" y="355791"/>
                </a:lnTo>
                <a:lnTo>
                  <a:pt x="337616" y="332948"/>
                </a:lnTo>
                <a:close/>
              </a:path>
              <a:path w="404494" h="393700">
                <a:moveTo>
                  <a:pt x="12905" y="0"/>
                </a:moveTo>
                <a:lnTo>
                  <a:pt x="3725" y="0"/>
                </a:lnTo>
                <a:lnTo>
                  <a:pt x="0" y="3234"/>
                </a:lnTo>
                <a:lnTo>
                  <a:pt x="0" y="367516"/>
                </a:lnTo>
                <a:lnTo>
                  <a:pt x="3725" y="370953"/>
                </a:lnTo>
                <a:lnTo>
                  <a:pt x="337616" y="370953"/>
                </a:lnTo>
                <a:lnTo>
                  <a:pt x="337616" y="363271"/>
                </a:lnTo>
                <a:lnTo>
                  <a:pt x="16631" y="363271"/>
                </a:lnTo>
                <a:lnTo>
                  <a:pt x="8315" y="355791"/>
                </a:lnTo>
                <a:lnTo>
                  <a:pt x="16631" y="355791"/>
                </a:lnTo>
                <a:lnTo>
                  <a:pt x="16631" y="3234"/>
                </a:lnTo>
                <a:lnTo>
                  <a:pt x="12905" y="0"/>
                </a:lnTo>
                <a:close/>
              </a:path>
              <a:path w="404494" h="393700">
                <a:moveTo>
                  <a:pt x="387732" y="355791"/>
                </a:moveTo>
                <a:lnTo>
                  <a:pt x="353294" y="355791"/>
                </a:lnTo>
                <a:lnTo>
                  <a:pt x="357020" y="359025"/>
                </a:lnTo>
                <a:lnTo>
                  <a:pt x="357020" y="367516"/>
                </a:lnTo>
                <a:lnTo>
                  <a:pt x="353294" y="370953"/>
                </a:lnTo>
                <a:lnTo>
                  <a:pt x="387289" y="370953"/>
                </a:lnTo>
                <a:lnTo>
                  <a:pt x="404142" y="363271"/>
                </a:lnTo>
                <a:lnTo>
                  <a:pt x="387732" y="355791"/>
                </a:lnTo>
                <a:close/>
              </a:path>
              <a:path w="404494" h="393700">
                <a:moveTo>
                  <a:pt x="16631" y="355791"/>
                </a:moveTo>
                <a:lnTo>
                  <a:pt x="8315" y="355791"/>
                </a:lnTo>
                <a:lnTo>
                  <a:pt x="16631" y="363271"/>
                </a:lnTo>
                <a:lnTo>
                  <a:pt x="16631" y="355791"/>
                </a:lnTo>
                <a:close/>
              </a:path>
              <a:path w="404494" h="393700">
                <a:moveTo>
                  <a:pt x="337616" y="355791"/>
                </a:moveTo>
                <a:lnTo>
                  <a:pt x="16631" y="355791"/>
                </a:lnTo>
                <a:lnTo>
                  <a:pt x="16631" y="363271"/>
                </a:lnTo>
                <a:lnTo>
                  <a:pt x="337616" y="363271"/>
                </a:lnTo>
                <a:lnTo>
                  <a:pt x="337616" y="355791"/>
                </a:lnTo>
                <a:close/>
              </a:path>
            </a:pathLst>
          </a:custGeom>
          <a:solidFill>
            <a:srgbClr val="000000"/>
          </a:solidFill>
        </p:spPr>
        <p:txBody>
          <a:bodyPr wrap="square" lIns="0" tIns="0" rIns="0" bIns="0" rtlCol="0"/>
          <a:lstStyle/>
          <a:p>
            <a:endParaRPr/>
          </a:p>
        </p:txBody>
      </p:sp>
      <p:sp>
        <p:nvSpPr>
          <p:cNvPr id="43" name="object 43"/>
          <p:cNvSpPr/>
          <p:nvPr/>
        </p:nvSpPr>
        <p:spPr>
          <a:xfrm>
            <a:off x="1315876" y="1641397"/>
            <a:ext cx="403225" cy="1123950"/>
          </a:xfrm>
          <a:custGeom>
            <a:avLst/>
            <a:gdLst/>
            <a:ahLst/>
            <a:cxnLst/>
            <a:rect l="l" t="t" r="r" b="b"/>
            <a:pathLst>
              <a:path w="403225" h="1123950">
                <a:moveTo>
                  <a:pt x="336508" y="1062724"/>
                </a:moveTo>
                <a:lnTo>
                  <a:pt x="336508" y="1123371"/>
                </a:lnTo>
                <a:lnTo>
                  <a:pt x="386180" y="1100729"/>
                </a:lnTo>
                <a:lnTo>
                  <a:pt x="352186" y="1100729"/>
                </a:lnTo>
                <a:lnTo>
                  <a:pt x="355911" y="1097293"/>
                </a:lnTo>
                <a:lnTo>
                  <a:pt x="355911" y="1088802"/>
                </a:lnTo>
                <a:lnTo>
                  <a:pt x="352186" y="1085568"/>
                </a:lnTo>
                <a:lnTo>
                  <a:pt x="386624" y="1085568"/>
                </a:lnTo>
                <a:lnTo>
                  <a:pt x="336508" y="1062724"/>
                </a:lnTo>
                <a:close/>
              </a:path>
              <a:path w="403225" h="1123950">
                <a:moveTo>
                  <a:pt x="12905" y="0"/>
                </a:moveTo>
                <a:lnTo>
                  <a:pt x="3725" y="0"/>
                </a:lnTo>
                <a:lnTo>
                  <a:pt x="0" y="3234"/>
                </a:lnTo>
                <a:lnTo>
                  <a:pt x="0" y="1097293"/>
                </a:lnTo>
                <a:lnTo>
                  <a:pt x="3725" y="1100729"/>
                </a:lnTo>
                <a:lnTo>
                  <a:pt x="336508" y="1100729"/>
                </a:lnTo>
                <a:lnTo>
                  <a:pt x="336508" y="1093047"/>
                </a:lnTo>
                <a:lnTo>
                  <a:pt x="16631" y="1093047"/>
                </a:lnTo>
                <a:lnTo>
                  <a:pt x="8315" y="1085568"/>
                </a:lnTo>
                <a:lnTo>
                  <a:pt x="16631" y="1085568"/>
                </a:lnTo>
                <a:lnTo>
                  <a:pt x="16631" y="3234"/>
                </a:lnTo>
                <a:lnTo>
                  <a:pt x="12905" y="0"/>
                </a:lnTo>
                <a:close/>
              </a:path>
              <a:path w="403225" h="1123950">
                <a:moveTo>
                  <a:pt x="386624" y="1085568"/>
                </a:moveTo>
                <a:lnTo>
                  <a:pt x="352186" y="1085568"/>
                </a:lnTo>
                <a:lnTo>
                  <a:pt x="355911" y="1088802"/>
                </a:lnTo>
                <a:lnTo>
                  <a:pt x="355911" y="1097293"/>
                </a:lnTo>
                <a:lnTo>
                  <a:pt x="352186" y="1100729"/>
                </a:lnTo>
                <a:lnTo>
                  <a:pt x="386180" y="1100729"/>
                </a:lnTo>
                <a:lnTo>
                  <a:pt x="403033" y="1093047"/>
                </a:lnTo>
                <a:lnTo>
                  <a:pt x="386624" y="1085568"/>
                </a:lnTo>
                <a:close/>
              </a:path>
              <a:path w="403225" h="1123950">
                <a:moveTo>
                  <a:pt x="16631" y="1085568"/>
                </a:moveTo>
                <a:lnTo>
                  <a:pt x="8315" y="1085568"/>
                </a:lnTo>
                <a:lnTo>
                  <a:pt x="16631" y="1093047"/>
                </a:lnTo>
                <a:lnTo>
                  <a:pt x="16631" y="1085568"/>
                </a:lnTo>
                <a:close/>
              </a:path>
              <a:path w="403225" h="1123950">
                <a:moveTo>
                  <a:pt x="336508" y="1085568"/>
                </a:moveTo>
                <a:lnTo>
                  <a:pt x="16631" y="1085568"/>
                </a:lnTo>
                <a:lnTo>
                  <a:pt x="16631" y="1093047"/>
                </a:lnTo>
                <a:lnTo>
                  <a:pt x="336508" y="1093047"/>
                </a:lnTo>
                <a:lnTo>
                  <a:pt x="336508" y="1085568"/>
                </a:lnTo>
                <a:close/>
              </a:path>
            </a:pathLst>
          </a:custGeom>
          <a:solidFill>
            <a:srgbClr val="000000"/>
          </a:solidFill>
        </p:spPr>
        <p:txBody>
          <a:bodyPr wrap="square" lIns="0" tIns="0" rIns="0" bIns="0" rtlCol="0"/>
          <a:lstStyle/>
          <a:p>
            <a:endParaRPr/>
          </a:p>
        </p:txBody>
      </p:sp>
      <p:sp>
        <p:nvSpPr>
          <p:cNvPr id="44" name="object 44"/>
          <p:cNvSpPr/>
          <p:nvPr/>
        </p:nvSpPr>
        <p:spPr>
          <a:xfrm>
            <a:off x="1315876" y="1641397"/>
            <a:ext cx="403225" cy="1851660"/>
          </a:xfrm>
          <a:custGeom>
            <a:avLst/>
            <a:gdLst/>
            <a:ahLst/>
            <a:cxnLst/>
            <a:rect l="l" t="t" r="r" b="b"/>
            <a:pathLst>
              <a:path w="403225" h="1851660">
                <a:moveTo>
                  <a:pt x="336508" y="1790480"/>
                </a:moveTo>
                <a:lnTo>
                  <a:pt x="336508" y="1851126"/>
                </a:lnTo>
                <a:lnTo>
                  <a:pt x="386180" y="1828485"/>
                </a:lnTo>
                <a:lnTo>
                  <a:pt x="352186" y="1828485"/>
                </a:lnTo>
                <a:lnTo>
                  <a:pt x="355911" y="1825048"/>
                </a:lnTo>
                <a:lnTo>
                  <a:pt x="355911" y="1816557"/>
                </a:lnTo>
                <a:lnTo>
                  <a:pt x="352186" y="1813323"/>
                </a:lnTo>
                <a:lnTo>
                  <a:pt x="386624" y="1813323"/>
                </a:lnTo>
                <a:lnTo>
                  <a:pt x="336508" y="1790480"/>
                </a:lnTo>
                <a:close/>
              </a:path>
              <a:path w="403225" h="1851660">
                <a:moveTo>
                  <a:pt x="12905" y="0"/>
                </a:moveTo>
                <a:lnTo>
                  <a:pt x="3725" y="0"/>
                </a:lnTo>
                <a:lnTo>
                  <a:pt x="0" y="3234"/>
                </a:lnTo>
                <a:lnTo>
                  <a:pt x="0" y="1825048"/>
                </a:lnTo>
                <a:lnTo>
                  <a:pt x="3725" y="1828485"/>
                </a:lnTo>
                <a:lnTo>
                  <a:pt x="336508" y="1828485"/>
                </a:lnTo>
                <a:lnTo>
                  <a:pt x="336508" y="1820803"/>
                </a:lnTo>
                <a:lnTo>
                  <a:pt x="16631" y="1820803"/>
                </a:lnTo>
                <a:lnTo>
                  <a:pt x="8315" y="1813323"/>
                </a:lnTo>
                <a:lnTo>
                  <a:pt x="16631" y="1813323"/>
                </a:lnTo>
                <a:lnTo>
                  <a:pt x="16631" y="3234"/>
                </a:lnTo>
                <a:lnTo>
                  <a:pt x="12905" y="0"/>
                </a:lnTo>
                <a:close/>
              </a:path>
              <a:path w="403225" h="1851660">
                <a:moveTo>
                  <a:pt x="386624" y="1813323"/>
                </a:moveTo>
                <a:lnTo>
                  <a:pt x="352186" y="1813323"/>
                </a:lnTo>
                <a:lnTo>
                  <a:pt x="355911" y="1816557"/>
                </a:lnTo>
                <a:lnTo>
                  <a:pt x="355911" y="1825048"/>
                </a:lnTo>
                <a:lnTo>
                  <a:pt x="352186" y="1828485"/>
                </a:lnTo>
                <a:lnTo>
                  <a:pt x="386180" y="1828485"/>
                </a:lnTo>
                <a:lnTo>
                  <a:pt x="403033" y="1820803"/>
                </a:lnTo>
                <a:lnTo>
                  <a:pt x="386624" y="1813323"/>
                </a:lnTo>
                <a:close/>
              </a:path>
              <a:path w="403225" h="1851660">
                <a:moveTo>
                  <a:pt x="16631" y="1813323"/>
                </a:moveTo>
                <a:lnTo>
                  <a:pt x="8315" y="1813323"/>
                </a:lnTo>
                <a:lnTo>
                  <a:pt x="16631" y="1820803"/>
                </a:lnTo>
                <a:lnTo>
                  <a:pt x="16631" y="1813323"/>
                </a:lnTo>
                <a:close/>
              </a:path>
              <a:path w="403225" h="1851660">
                <a:moveTo>
                  <a:pt x="336508" y="1813323"/>
                </a:moveTo>
                <a:lnTo>
                  <a:pt x="16631" y="1813323"/>
                </a:lnTo>
                <a:lnTo>
                  <a:pt x="16631" y="1820803"/>
                </a:lnTo>
                <a:lnTo>
                  <a:pt x="336508" y="1820803"/>
                </a:lnTo>
                <a:lnTo>
                  <a:pt x="336508" y="1813323"/>
                </a:lnTo>
                <a:close/>
              </a:path>
            </a:pathLst>
          </a:custGeom>
          <a:solidFill>
            <a:srgbClr val="000000"/>
          </a:solidFill>
        </p:spPr>
        <p:txBody>
          <a:bodyPr wrap="square" lIns="0" tIns="0" rIns="0" bIns="0" rtlCol="0"/>
          <a:lstStyle/>
          <a:p>
            <a:endParaRPr/>
          </a:p>
        </p:txBody>
      </p:sp>
      <p:sp>
        <p:nvSpPr>
          <p:cNvPr id="45" name="object 45"/>
          <p:cNvSpPr/>
          <p:nvPr/>
        </p:nvSpPr>
        <p:spPr>
          <a:xfrm>
            <a:off x="1315876" y="1641397"/>
            <a:ext cx="403225" cy="2578100"/>
          </a:xfrm>
          <a:custGeom>
            <a:avLst/>
            <a:gdLst/>
            <a:ahLst/>
            <a:cxnLst/>
            <a:rect l="l" t="t" r="r" b="b"/>
            <a:pathLst>
              <a:path w="403225" h="2578100">
                <a:moveTo>
                  <a:pt x="336508" y="2517224"/>
                </a:moveTo>
                <a:lnTo>
                  <a:pt x="336508" y="2577870"/>
                </a:lnTo>
                <a:lnTo>
                  <a:pt x="386180" y="2555229"/>
                </a:lnTo>
                <a:lnTo>
                  <a:pt x="352186" y="2555229"/>
                </a:lnTo>
                <a:lnTo>
                  <a:pt x="355911" y="2551792"/>
                </a:lnTo>
                <a:lnTo>
                  <a:pt x="355911" y="2543302"/>
                </a:lnTo>
                <a:lnTo>
                  <a:pt x="352186" y="2540067"/>
                </a:lnTo>
                <a:lnTo>
                  <a:pt x="386624" y="2540067"/>
                </a:lnTo>
                <a:lnTo>
                  <a:pt x="336508" y="2517224"/>
                </a:lnTo>
                <a:close/>
              </a:path>
              <a:path w="403225" h="2578100">
                <a:moveTo>
                  <a:pt x="12905" y="0"/>
                </a:moveTo>
                <a:lnTo>
                  <a:pt x="3725" y="0"/>
                </a:lnTo>
                <a:lnTo>
                  <a:pt x="0" y="3234"/>
                </a:lnTo>
                <a:lnTo>
                  <a:pt x="0" y="2551792"/>
                </a:lnTo>
                <a:lnTo>
                  <a:pt x="3725" y="2555229"/>
                </a:lnTo>
                <a:lnTo>
                  <a:pt x="336508" y="2555229"/>
                </a:lnTo>
                <a:lnTo>
                  <a:pt x="336508" y="2547547"/>
                </a:lnTo>
                <a:lnTo>
                  <a:pt x="16631" y="2547547"/>
                </a:lnTo>
                <a:lnTo>
                  <a:pt x="8315" y="2540067"/>
                </a:lnTo>
                <a:lnTo>
                  <a:pt x="16631" y="2540067"/>
                </a:lnTo>
                <a:lnTo>
                  <a:pt x="16631" y="3234"/>
                </a:lnTo>
                <a:lnTo>
                  <a:pt x="12905" y="0"/>
                </a:lnTo>
                <a:close/>
              </a:path>
              <a:path w="403225" h="2578100">
                <a:moveTo>
                  <a:pt x="386624" y="2540067"/>
                </a:moveTo>
                <a:lnTo>
                  <a:pt x="352186" y="2540067"/>
                </a:lnTo>
                <a:lnTo>
                  <a:pt x="355911" y="2543302"/>
                </a:lnTo>
                <a:lnTo>
                  <a:pt x="355911" y="2551792"/>
                </a:lnTo>
                <a:lnTo>
                  <a:pt x="352186" y="2555229"/>
                </a:lnTo>
                <a:lnTo>
                  <a:pt x="386180" y="2555229"/>
                </a:lnTo>
                <a:lnTo>
                  <a:pt x="403033" y="2547547"/>
                </a:lnTo>
                <a:lnTo>
                  <a:pt x="386624" y="2540067"/>
                </a:lnTo>
                <a:close/>
              </a:path>
              <a:path w="403225" h="2578100">
                <a:moveTo>
                  <a:pt x="16631" y="2540067"/>
                </a:moveTo>
                <a:lnTo>
                  <a:pt x="8315" y="2540067"/>
                </a:lnTo>
                <a:lnTo>
                  <a:pt x="16631" y="2547547"/>
                </a:lnTo>
                <a:lnTo>
                  <a:pt x="16631" y="2540067"/>
                </a:lnTo>
                <a:close/>
              </a:path>
              <a:path w="403225" h="2578100">
                <a:moveTo>
                  <a:pt x="336508" y="2540067"/>
                </a:moveTo>
                <a:lnTo>
                  <a:pt x="16631" y="2540067"/>
                </a:lnTo>
                <a:lnTo>
                  <a:pt x="16631" y="2547547"/>
                </a:lnTo>
                <a:lnTo>
                  <a:pt x="336508" y="2547547"/>
                </a:lnTo>
                <a:lnTo>
                  <a:pt x="336508" y="2540067"/>
                </a:lnTo>
                <a:close/>
              </a:path>
            </a:pathLst>
          </a:custGeom>
          <a:solidFill>
            <a:srgbClr val="000000"/>
          </a:solidFill>
        </p:spPr>
        <p:txBody>
          <a:bodyPr wrap="square" lIns="0" tIns="0" rIns="0" bIns="0" rtlCol="0"/>
          <a:lstStyle/>
          <a:p>
            <a:endParaRPr/>
          </a:p>
        </p:txBody>
      </p:sp>
      <p:sp>
        <p:nvSpPr>
          <p:cNvPr id="46" name="object 46"/>
          <p:cNvSpPr/>
          <p:nvPr/>
        </p:nvSpPr>
        <p:spPr>
          <a:xfrm>
            <a:off x="1315876" y="1641397"/>
            <a:ext cx="403225" cy="3305810"/>
          </a:xfrm>
          <a:custGeom>
            <a:avLst/>
            <a:gdLst/>
            <a:ahLst/>
            <a:cxnLst/>
            <a:rect l="l" t="t" r="r" b="b"/>
            <a:pathLst>
              <a:path w="403225" h="3305810">
                <a:moveTo>
                  <a:pt x="336508" y="3245020"/>
                </a:moveTo>
                <a:lnTo>
                  <a:pt x="336508" y="3305666"/>
                </a:lnTo>
                <a:lnTo>
                  <a:pt x="386402" y="3282924"/>
                </a:lnTo>
                <a:lnTo>
                  <a:pt x="352186" y="3282924"/>
                </a:lnTo>
                <a:lnTo>
                  <a:pt x="355911" y="3279527"/>
                </a:lnTo>
                <a:lnTo>
                  <a:pt x="355911" y="3271158"/>
                </a:lnTo>
                <a:lnTo>
                  <a:pt x="352186" y="3267762"/>
                </a:lnTo>
                <a:lnTo>
                  <a:pt x="386402" y="3267762"/>
                </a:lnTo>
                <a:lnTo>
                  <a:pt x="336508" y="3245020"/>
                </a:lnTo>
                <a:close/>
              </a:path>
              <a:path w="403225" h="3305810">
                <a:moveTo>
                  <a:pt x="12905" y="0"/>
                </a:moveTo>
                <a:lnTo>
                  <a:pt x="3725" y="0"/>
                </a:lnTo>
                <a:lnTo>
                  <a:pt x="0" y="3234"/>
                </a:lnTo>
                <a:lnTo>
                  <a:pt x="0" y="3279527"/>
                </a:lnTo>
                <a:lnTo>
                  <a:pt x="3725" y="3282924"/>
                </a:lnTo>
                <a:lnTo>
                  <a:pt x="336508" y="3282924"/>
                </a:lnTo>
                <a:lnTo>
                  <a:pt x="336508" y="3275343"/>
                </a:lnTo>
                <a:lnTo>
                  <a:pt x="16631" y="3275343"/>
                </a:lnTo>
                <a:lnTo>
                  <a:pt x="8315" y="3267762"/>
                </a:lnTo>
                <a:lnTo>
                  <a:pt x="16631" y="3267762"/>
                </a:lnTo>
                <a:lnTo>
                  <a:pt x="16631" y="3234"/>
                </a:lnTo>
                <a:lnTo>
                  <a:pt x="12905" y="0"/>
                </a:lnTo>
                <a:close/>
              </a:path>
              <a:path w="403225" h="3305810">
                <a:moveTo>
                  <a:pt x="386402" y="3267762"/>
                </a:moveTo>
                <a:lnTo>
                  <a:pt x="352186" y="3267762"/>
                </a:lnTo>
                <a:lnTo>
                  <a:pt x="355911" y="3271158"/>
                </a:lnTo>
                <a:lnTo>
                  <a:pt x="355911" y="3279527"/>
                </a:lnTo>
                <a:lnTo>
                  <a:pt x="352186" y="3282924"/>
                </a:lnTo>
                <a:lnTo>
                  <a:pt x="386402" y="3282924"/>
                </a:lnTo>
                <a:lnTo>
                  <a:pt x="403033" y="3275343"/>
                </a:lnTo>
                <a:lnTo>
                  <a:pt x="386402" y="3267762"/>
                </a:lnTo>
                <a:close/>
              </a:path>
              <a:path w="403225" h="3305810">
                <a:moveTo>
                  <a:pt x="16631" y="3267762"/>
                </a:moveTo>
                <a:lnTo>
                  <a:pt x="8315" y="3267762"/>
                </a:lnTo>
                <a:lnTo>
                  <a:pt x="16631" y="3275343"/>
                </a:lnTo>
                <a:lnTo>
                  <a:pt x="16631" y="3267762"/>
                </a:lnTo>
                <a:close/>
              </a:path>
              <a:path w="403225" h="3305810">
                <a:moveTo>
                  <a:pt x="336508" y="3267762"/>
                </a:moveTo>
                <a:lnTo>
                  <a:pt x="16631" y="3267762"/>
                </a:lnTo>
                <a:lnTo>
                  <a:pt x="16631" y="3275343"/>
                </a:lnTo>
                <a:lnTo>
                  <a:pt x="336508" y="3275343"/>
                </a:lnTo>
                <a:lnTo>
                  <a:pt x="336508" y="3267762"/>
                </a:lnTo>
                <a:close/>
              </a:path>
            </a:pathLst>
          </a:custGeom>
          <a:solidFill>
            <a:srgbClr val="000000"/>
          </a:solidFill>
        </p:spPr>
        <p:txBody>
          <a:bodyPr wrap="square" lIns="0" tIns="0" rIns="0" bIns="0" rtlCol="0"/>
          <a:lstStyle/>
          <a:p>
            <a:endParaRPr/>
          </a:p>
        </p:txBody>
      </p:sp>
      <p:sp>
        <p:nvSpPr>
          <p:cNvPr id="47" name="object 47"/>
          <p:cNvSpPr/>
          <p:nvPr/>
        </p:nvSpPr>
        <p:spPr>
          <a:xfrm>
            <a:off x="3305987" y="1997188"/>
            <a:ext cx="808990" cy="220345"/>
          </a:xfrm>
          <a:custGeom>
            <a:avLst/>
            <a:gdLst/>
            <a:ahLst/>
            <a:cxnLst/>
            <a:rect l="l" t="t" r="r" b="b"/>
            <a:pathLst>
              <a:path w="808989" h="220344">
                <a:moveTo>
                  <a:pt x="742424" y="159095"/>
                </a:moveTo>
                <a:lnTo>
                  <a:pt x="742424" y="219741"/>
                </a:lnTo>
                <a:lnTo>
                  <a:pt x="792097" y="197100"/>
                </a:lnTo>
                <a:lnTo>
                  <a:pt x="758169" y="197100"/>
                </a:lnTo>
                <a:lnTo>
                  <a:pt x="761717" y="193663"/>
                </a:lnTo>
                <a:lnTo>
                  <a:pt x="761717" y="185173"/>
                </a:lnTo>
                <a:lnTo>
                  <a:pt x="758169" y="181938"/>
                </a:lnTo>
                <a:lnTo>
                  <a:pt x="792540" y="181938"/>
                </a:lnTo>
                <a:lnTo>
                  <a:pt x="742424" y="159095"/>
                </a:lnTo>
                <a:close/>
              </a:path>
              <a:path w="808989" h="220344">
                <a:moveTo>
                  <a:pt x="399818" y="7479"/>
                </a:moveTo>
                <a:lnTo>
                  <a:pt x="399818" y="193663"/>
                </a:lnTo>
                <a:lnTo>
                  <a:pt x="403588" y="197100"/>
                </a:lnTo>
                <a:lnTo>
                  <a:pt x="742424" y="197100"/>
                </a:lnTo>
                <a:lnTo>
                  <a:pt x="742424" y="189418"/>
                </a:lnTo>
                <a:lnTo>
                  <a:pt x="416449" y="189418"/>
                </a:lnTo>
                <a:lnTo>
                  <a:pt x="408023" y="181938"/>
                </a:lnTo>
                <a:lnTo>
                  <a:pt x="416449" y="181938"/>
                </a:lnTo>
                <a:lnTo>
                  <a:pt x="416449" y="15161"/>
                </a:lnTo>
                <a:lnTo>
                  <a:pt x="408023" y="15161"/>
                </a:lnTo>
                <a:lnTo>
                  <a:pt x="399818" y="7479"/>
                </a:lnTo>
                <a:close/>
              </a:path>
              <a:path w="808989" h="220344">
                <a:moveTo>
                  <a:pt x="792540" y="181938"/>
                </a:moveTo>
                <a:lnTo>
                  <a:pt x="758169" y="181938"/>
                </a:lnTo>
                <a:lnTo>
                  <a:pt x="761717" y="185173"/>
                </a:lnTo>
                <a:lnTo>
                  <a:pt x="761717" y="193663"/>
                </a:lnTo>
                <a:lnTo>
                  <a:pt x="758169" y="197100"/>
                </a:lnTo>
                <a:lnTo>
                  <a:pt x="792097" y="197100"/>
                </a:lnTo>
                <a:lnTo>
                  <a:pt x="808950" y="189418"/>
                </a:lnTo>
                <a:lnTo>
                  <a:pt x="792540" y="181938"/>
                </a:lnTo>
                <a:close/>
              </a:path>
              <a:path w="808989" h="220344">
                <a:moveTo>
                  <a:pt x="416449" y="181938"/>
                </a:moveTo>
                <a:lnTo>
                  <a:pt x="408023" y="181938"/>
                </a:lnTo>
                <a:lnTo>
                  <a:pt x="416449" y="189418"/>
                </a:lnTo>
                <a:lnTo>
                  <a:pt x="416449" y="181938"/>
                </a:lnTo>
                <a:close/>
              </a:path>
              <a:path w="808989" h="220344">
                <a:moveTo>
                  <a:pt x="742424" y="181938"/>
                </a:moveTo>
                <a:lnTo>
                  <a:pt x="416449" y="181938"/>
                </a:lnTo>
                <a:lnTo>
                  <a:pt x="416449" y="189418"/>
                </a:lnTo>
                <a:lnTo>
                  <a:pt x="742424" y="189418"/>
                </a:lnTo>
                <a:lnTo>
                  <a:pt x="742424" y="181938"/>
                </a:lnTo>
                <a:close/>
              </a:path>
              <a:path w="808989" h="220344">
                <a:moveTo>
                  <a:pt x="412679" y="0"/>
                </a:moveTo>
                <a:lnTo>
                  <a:pt x="3769" y="0"/>
                </a:lnTo>
                <a:lnTo>
                  <a:pt x="0" y="3234"/>
                </a:lnTo>
                <a:lnTo>
                  <a:pt x="0" y="11724"/>
                </a:lnTo>
                <a:lnTo>
                  <a:pt x="3769" y="15161"/>
                </a:lnTo>
                <a:lnTo>
                  <a:pt x="399818" y="15161"/>
                </a:lnTo>
                <a:lnTo>
                  <a:pt x="399818" y="7479"/>
                </a:lnTo>
                <a:lnTo>
                  <a:pt x="416449" y="7479"/>
                </a:lnTo>
                <a:lnTo>
                  <a:pt x="416449" y="3234"/>
                </a:lnTo>
                <a:lnTo>
                  <a:pt x="412679" y="0"/>
                </a:lnTo>
                <a:close/>
              </a:path>
              <a:path w="808989" h="220344">
                <a:moveTo>
                  <a:pt x="416449" y="7479"/>
                </a:moveTo>
                <a:lnTo>
                  <a:pt x="399818" y="7479"/>
                </a:lnTo>
                <a:lnTo>
                  <a:pt x="408023" y="15161"/>
                </a:lnTo>
                <a:lnTo>
                  <a:pt x="416449" y="15161"/>
                </a:lnTo>
                <a:lnTo>
                  <a:pt x="416449" y="7479"/>
                </a:lnTo>
                <a:close/>
              </a:path>
            </a:pathLst>
          </a:custGeom>
          <a:solidFill>
            <a:srgbClr val="000000"/>
          </a:solidFill>
        </p:spPr>
        <p:txBody>
          <a:bodyPr wrap="square" lIns="0" tIns="0" rIns="0" bIns="0" rtlCol="0"/>
          <a:lstStyle/>
          <a:p>
            <a:endParaRPr/>
          </a:p>
        </p:txBody>
      </p:sp>
      <p:sp>
        <p:nvSpPr>
          <p:cNvPr id="48" name="object 48"/>
          <p:cNvSpPr/>
          <p:nvPr/>
        </p:nvSpPr>
        <p:spPr>
          <a:xfrm>
            <a:off x="3305987" y="1997188"/>
            <a:ext cx="808990" cy="946785"/>
          </a:xfrm>
          <a:custGeom>
            <a:avLst/>
            <a:gdLst/>
            <a:ahLst/>
            <a:cxnLst/>
            <a:rect l="l" t="t" r="r" b="b"/>
            <a:pathLst>
              <a:path w="808989" h="946785">
                <a:moveTo>
                  <a:pt x="742424" y="885839"/>
                </a:moveTo>
                <a:lnTo>
                  <a:pt x="742424" y="946486"/>
                </a:lnTo>
                <a:lnTo>
                  <a:pt x="792097" y="923844"/>
                </a:lnTo>
                <a:lnTo>
                  <a:pt x="758169" y="923844"/>
                </a:lnTo>
                <a:lnTo>
                  <a:pt x="761717" y="920408"/>
                </a:lnTo>
                <a:lnTo>
                  <a:pt x="761717" y="911917"/>
                </a:lnTo>
                <a:lnTo>
                  <a:pt x="758169" y="908683"/>
                </a:lnTo>
                <a:lnTo>
                  <a:pt x="792540" y="908683"/>
                </a:lnTo>
                <a:lnTo>
                  <a:pt x="742424" y="885839"/>
                </a:lnTo>
                <a:close/>
              </a:path>
              <a:path w="808989" h="946785">
                <a:moveTo>
                  <a:pt x="399818" y="7479"/>
                </a:moveTo>
                <a:lnTo>
                  <a:pt x="399818" y="920408"/>
                </a:lnTo>
                <a:lnTo>
                  <a:pt x="403588" y="923844"/>
                </a:lnTo>
                <a:lnTo>
                  <a:pt x="742424" y="923844"/>
                </a:lnTo>
                <a:lnTo>
                  <a:pt x="742424" y="916163"/>
                </a:lnTo>
                <a:lnTo>
                  <a:pt x="416449" y="916163"/>
                </a:lnTo>
                <a:lnTo>
                  <a:pt x="408023" y="908683"/>
                </a:lnTo>
                <a:lnTo>
                  <a:pt x="416449" y="908683"/>
                </a:lnTo>
                <a:lnTo>
                  <a:pt x="416449" y="15161"/>
                </a:lnTo>
                <a:lnTo>
                  <a:pt x="408023" y="15161"/>
                </a:lnTo>
                <a:lnTo>
                  <a:pt x="399818" y="7479"/>
                </a:lnTo>
                <a:close/>
              </a:path>
              <a:path w="808989" h="946785">
                <a:moveTo>
                  <a:pt x="792540" y="908683"/>
                </a:moveTo>
                <a:lnTo>
                  <a:pt x="758169" y="908683"/>
                </a:lnTo>
                <a:lnTo>
                  <a:pt x="761717" y="911917"/>
                </a:lnTo>
                <a:lnTo>
                  <a:pt x="761717" y="920408"/>
                </a:lnTo>
                <a:lnTo>
                  <a:pt x="758169" y="923844"/>
                </a:lnTo>
                <a:lnTo>
                  <a:pt x="792097" y="923844"/>
                </a:lnTo>
                <a:lnTo>
                  <a:pt x="808950" y="916163"/>
                </a:lnTo>
                <a:lnTo>
                  <a:pt x="792540" y="908683"/>
                </a:lnTo>
                <a:close/>
              </a:path>
              <a:path w="808989" h="946785">
                <a:moveTo>
                  <a:pt x="416449" y="908683"/>
                </a:moveTo>
                <a:lnTo>
                  <a:pt x="408023" y="908683"/>
                </a:lnTo>
                <a:lnTo>
                  <a:pt x="416449" y="916163"/>
                </a:lnTo>
                <a:lnTo>
                  <a:pt x="416449" y="908683"/>
                </a:lnTo>
                <a:close/>
              </a:path>
              <a:path w="808989" h="946785">
                <a:moveTo>
                  <a:pt x="742424" y="908683"/>
                </a:moveTo>
                <a:lnTo>
                  <a:pt x="416449" y="908683"/>
                </a:lnTo>
                <a:lnTo>
                  <a:pt x="416449" y="916163"/>
                </a:lnTo>
                <a:lnTo>
                  <a:pt x="742424" y="916163"/>
                </a:lnTo>
                <a:lnTo>
                  <a:pt x="742424" y="908683"/>
                </a:lnTo>
                <a:close/>
              </a:path>
              <a:path w="808989" h="946785">
                <a:moveTo>
                  <a:pt x="412679" y="0"/>
                </a:moveTo>
                <a:lnTo>
                  <a:pt x="3769" y="0"/>
                </a:lnTo>
                <a:lnTo>
                  <a:pt x="0" y="3234"/>
                </a:lnTo>
                <a:lnTo>
                  <a:pt x="0" y="11724"/>
                </a:lnTo>
                <a:lnTo>
                  <a:pt x="3769" y="15161"/>
                </a:lnTo>
                <a:lnTo>
                  <a:pt x="399818" y="15161"/>
                </a:lnTo>
                <a:lnTo>
                  <a:pt x="399818" y="7479"/>
                </a:lnTo>
                <a:lnTo>
                  <a:pt x="416449" y="7479"/>
                </a:lnTo>
                <a:lnTo>
                  <a:pt x="416449" y="3234"/>
                </a:lnTo>
                <a:lnTo>
                  <a:pt x="412679" y="0"/>
                </a:lnTo>
                <a:close/>
              </a:path>
              <a:path w="808989" h="946785">
                <a:moveTo>
                  <a:pt x="416449" y="7479"/>
                </a:moveTo>
                <a:lnTo>
                  <a:pt x="399818" y="7479"/>
                </a:lnTo>
                <a:lnTo>
                  <a:pt x="408023" y="15161"/>
                </a:lnTo>
                <a:lnTo>
                  <a:pt x="416449" y="15161"/>
                </a:lnTo>
                <a:lnTo>
                  <a:pt x="416449" y="7479"/>
                </a:lnTo>
                <a:close/>
              </a:path>
            </a:pathLst>
          </a:custGeom>
          <a:solidFill>
            <a:srgbClr val="000000"/>
          </a:solidFill>
        </p:spPr>
        <p:txBody>
          <a:bodyPr wrap="square" lIns="0" tIns="0" rIns="0" bIns="0" rtlCol="0"/>
          <a:lstStyle/>
          <a:p>
            <a:endParaRPr/>
          </a:p>
        </p:txBody>
      </p:sp>
      <p:sp>
        <p:nvSpPr>
          <p:cNvPr id="49" name="object 49"/>
          <p:cNvSpPr/>
          <p:nvPr/>
        </p:nvSpPr>
        <p:spPr>
          <a:xfrm>
            <a:off x="5702014" y="1610467"/>
            <a:ext cx="808355" cy="584200"/>
          </a:xfrm>
          <a:custGeom>
            <a:avLst/>
            <a:gdLst/>
            <a:ahLst/>
            <a:cxnLst/>
            <a:rect l="l" t="t" r="r" b="b"/>
            <a:pathLst>
              <a:path w="808354" h="584200">
                <a:moveTo>
                  <a:pt x="399153" y="568659"/>
                </a:moveTo>
                <a:lnTo>
                  <a:pt x="3769" y="568659"/>
                </a:lnTo>
                <a:lnTo>
                  <a:pt x="0" y="571894"/>
                </a:lnTo>
                <a:lnTo>
                  <a:pt x="0" y="580384"/>
                </a:lnTo>
                <a:lnTo>
                  <a:pt x="3769" y="583821"/>
                </a:lnTo>
                <a:lnTo>
                  <a:pt x="412236" y="583821"/>
                </a:lnTo>
                <a:lnTo>
                  <a:pt x="415784" y="580384"/>
                </a:lnTo>
                <a:lnTo>
                  <a:pt x="415784" y="576139"/>
                </a:lnTo>
                <a:lnTo>
                  <a:pt x="399153" y="576139"/>
                </a:lnTo>
                <a:lnTo>
                  <a:pt x="399153" y="568659"/>
                </a:lnTo>
                <a:close/>
              </a:path>
              <a:path w="808354" h="584200">
                <a:moveTo>
                  <a:pt x="741315" y="22843"/>
                </a:moveTo>
                <a:lnTo>
                  <a:pt x="402922" y="22843"/>
                </a:lnTo>
                <a:lnTo>
                  <a:pt x="399153" y="26077"/>
                </a:lnTo>
                <a:lnTo>
                  <a:pt x="399153" y="576139"/>
                </a:lnTo>
                <a:lnTo>
                  <a:pt x="407579" y="568659"/>
                </a:lnTo>
                <a:lnTo>
                  <a:pt x="415784" y="568659"/>
                </a:lnTo>
                <a:lnTo>
                  <a:pt x="415784" y="38004"/>
                </a:lnTo>
                <a:lnTo>
                  <a:pt x="407579" y="38004"/>
                </a:lnTo>
                <a:lnTo>
                  <a:pt x="415784" y="30323"/>
                </a:lnTo>
                <a:lnTo>
                  <a:pt x="741315" y="30323"/>
                </a:lnTo>
                <a:lnTo>
                  <a:pt x="741315" y="22843"/>
                </a:lnTo>
                <a:close/>
              </a:path>
              <a:path w="808354" h="584200">
                <a:moveTo>
                  <a:pt x="415784" y="568659"/>
                </a:moveTo>
                <a:lnTo>
                  <a:pt x="407579" y="568659"/>
                </a:lnTo>
                <a:lnTo>
                  <a:pt x="399153" y="576139"/>
                </a:lnTo>
                <a:lnTo>
                  <a:pt x="415784" y="576139"/>
                </a:lnTo>
                <a:lnTo>
                  <a:pt x="415784" y="568659"/>
                </a:lnTo>
                <a:close/>
              </a:path>
              <a:path w="808354" h="584200">
                <a:moveTo>
                  <a:pt x="741315" y="0"/>
                </a:moveTo>
                <a:lnTo>
                  <a:pt x="741315" y="60646"/>
                </a:lnTo>
                <a:lnTo>
                  <a:pt x="790988" y="38004"/>
                </a:lnTo>
                <a:lnTo>
                  <a:pt x="757060" y="38004"/>
                </a:lnTo>
                <a:lnTo>
                  <a:pt x="760608" y="34568"/>
                </a:lnTo>
                <a:lnTo>
                  <a:pt x="760608" y="26077"/>
                </a:lnTo>
                <a:lnTo>
                  <a:pt x="757060" y="22843"/>
                </a:lnTo>
                <a:lnTo>
                  <a:pt x="791431" y="22843"/>
                </a:lnTo>
                <a:lnTo>
                  <a:pt x="741315" y="0"/>
                </a:lnTo>
                <a:close/>
              </a:path>
              <a:path w="808354" h="584200">
                <a:moveTo>
                  <a:pt x="415784" y="30323"/>
                </a:moveTo>
                <a:lnTo>
                  <a:pt x="407579" y="38004"/>
                </a:lnTo>
                <a:lnTo>
                  <a:pt x="415784" y="38004"/>
                </a:lnTo>
                <a:lnTo>
                  <a:pt x="415784" y="30323"/>
                </a:lnTo>
                <a:close/>
              </a:path>
              <a:path w="808354" h="584200">
                <a:moveTo>
                  <a:pt x="741315" y="30323"/>
                </a:moveTo>
                <a:lnTo>
                  <a:pt x="415784" y="30323"/>
                </a:lnTo>
                <a:lnTo>
                  <a:pt x="415784" y="38004"/>
                </a:lnTo>
                <a:lnTo>
                  <a:pt x="741315" y="38004"/>
                </a:lnTo>
                <a:lnTo>
                  <a:pt x="741315" y="30323"/>
                </a:lnTo>
                <a:close/>
              </a:path>
              <a:path w="808354" h="584200">
                <a:moveTo>
                  <a:pt x="791431" y="22843"/>
                </a:moveTo>
                <a:lnTo>
                  <a:pt x="757060" y="22843"/>
                </a:lnTo>
                <a:lnTo>
                  <a:pt x="760608" y="26077"/>
                </a:lnTo>
                <a:lnTo>
                  <a:pt x="760608" y="34568"/>
                </a:lnTo>
                <a:lnTo>
                  <a:pt x="757060" y="38004"/>
                </a:lnTo>
                <a:lnTo>
                  <a:pt x="790988" y="38004"/>
                </a:lnTo>
                <a:lnTo>
                  <a:pt x="807841" y="30323"/>
                </a:lnTo>
                <a:lnTo>
                  <a:pt x="791431" y="22843"/>
                </a:lnTo>
                <a:close/>
              </a:path>
            </a:pathLst>
          </a:custGeom>
          <a:solidFill>
            <a:srgbClr val="000000"/>
          </a:solidFill>
        </p:spPr>
        <p:txBody>
          <a:bodyPr wrap="square" lIns="0" tIns="0" rIns="0" bIns="0" rtlCol="0"/>
          <a:lstStyle/>
          <a:p>
            <a:endParaRPr/>
          </a:p>
        </p:txBody>
      </p:sp>
      <p:sp>
        <p:nvSpPr>
          <p:cNvPr id="50" name="object 50"/>
          <p:cNvSpPr/>
          <p:nvPr/>
        </p:nvSpPr>
        <p:spPr>
          <a:xfrm>
            <a:off x="5702014" y="2157294"/>
            <a:ext cx="808355" cy="60960"/>
          </a:xfrm>
          <a:custGeom>
            <a:avLst/>
            <a:gdLst/>
            <a:ahLst/>
            <a:cxnLst/>
            <a:rect l="l" t="t" r="r" b="b"/>
            <a:pathLst>
              <a:path w="808354" h="60960">
                <a:moveTo>
                  <a:pt x="741315" y="37785"/>
                </a:moveTo>
                <a:lnTo>
                  <a:pt x="741315" y="60646"/>
                </a:lnTo>
                <a:lnTo>
                  <a:pt x="791431" y="37802"/>
                </a:lnTo>
                <a:lnTo>
                  <a:pt x="741315" y="37785"/>
                </a:lnTo>
                <a:close/>
              </a:path>
              <a:path w="808354" h="60960">
                <a:moveTo>
                  <a:pt x="741315" y="22629"/>
                </a:moveTo>
                <a:lnTo>
                  <a:pt x="741315" y="37785"/>
                </a:lnTo>
                <a:lnTo>
                  <a:pt x="757078" y="37785"/>
                </a:lnTo>
                <a:lnTo>
                  <a:pt x="760608" y="34568"/>
                </a:lnTo>
                <a:lnTo>
                  <a:pt x="760830" y="26077"/>
                </a:lnTo>
                <a:lnTo>
                  <a:pt x="757060" y="22641"/>
                </a:lnTo>
                <a:lnTo>
                  <a:pt x="741315" y="22629"/>
                </a:lnTo>
                <a:close/>
              </a:path>
              <a:path w="808354" h="60960">
                <a:moveTo>
                  <a:pt x="741315" y="0"/>
                </a:moveTo>
                <a:lnTo>
                  <a:pt x="741315" y="22629"/>
                </a:lnTo>
                <a:lnTo>
                  <a:pt x="752403" y="22641"/>
                </a:lnTo>
                <a:lnTo>
                  <a:pt x="757060" y="22641"/>
                </a:lnTo>
                <a:lnTo>
                  <a:pt x="760830" y="26077"/>
                </a:lnTo>
                <a:lnTo>
                  <a:pt x="760608" y="34568"/>
                </a:lnTo>
                <a:lnTo>
                  <a:pt x="757060" y="37802"/>
                </a:lnTo>
                <a:lnTo>
                  <a:pt x="791469" y="37785"/>
                </a:lnTo>
                <a:lnTo>
                  <a:pt x="807841" y="30323"/>
                </a:lnTo>
                <a:lnTo>
                  <a:pt x="741315" y="0"/>
                </a:lnTo>
                <a:close/>
              </a:path>
              <a:path w="808354" h="60960">
                <a:moveTo>
                  <a:pt x="8426" y="21832"/>
                </a:moveTo>
                <a:lnTo>
                  <a:pt x="3769" y="21832"/>
                </a:lnTo>
                <a:lnTo>
                  <a:pt x="221" y="25067"/>
                </a:lnTo>
                <a:lnTo>
                  <a:pt x="168" y="26077"/>
                </a:lnTo>
                <a:lnTo>
                  <a:pt x="0" y="33557"/>
                </a:lnTo>
                <a:lnTo>
                  <a:pt x="3769" y="36994"/>
                </a:lnTo>
                <a:lnTo>
                  <a:pt x="741315" y="37785"/>
                </a:lnTo>
                <a:lnTo>
                  <a:pt x="741315" y="22629"/>
                </a:lnTo>
                <a:lnTo>
                  <a:pt x="8426" y="21832"/>
                </a:lnTo>
                <a:close/>
              </a:path>
            </a:pathLst>
          </a:custGeom>
          <a:solidFill>
            <a:srgbClr val="000000"/>
          </a:solidFill>
        </p:spPr>
        <p:txBody>
          <a:bodyPr wrap="square" lIns="0" tIns="0" rIns="0" bIns="0" rtlCol="0"/>
          <a:lstStyle/>
          <a:p>
            <a:endParaRPr/>
          </a:p>
        </p:txBody>
      </p:sp>
      <p:sp>
        <p:nvSpPr>
          <p:cNvPr id="51" name="object 51"/>
          <p:cNvSpPr/>
          <p:nvPr/>
        </p:nvSpPr>
        <p:spPr>
          <a:xfrm>
            <a:off x="5702014" y="2884847"/>
            <a:ext cx="808355" cy="60960"/>
          </a:xfrm>
          <a:custGeom>
            <a:avLst/>
            <a:gdLst/>
            <a:ahLst/>
            <a:cxnLst/>
            <a:rect l="l" t="t" r="r" b="b"/>
            <a:pathLst>
              <a:path w="808354" h="60960">
                <a:moveTo>
                  <a:pt x="741315" y="37966"/>
                </a:moveTo>
                <a:lnTo>
                  <a:pt x="741315" y="60646"/>
                </a:lnTo>
                <a:lnTo>
                  <a:pt x="791321" y="38004"/>
                </a:lnTo>
                <a:lnTo>
                  <a:pt x="757060" y="38004"/>
                </a:lnTo>
                <a:lnTo>
                  <a:pt x="741315" y="37966"/>
                </a:lnTo>
                <a:close/>
              </a:path>
              <a:path w="808354" h="60960">
                <a:moveTo>
                  <a:pt x="741315" y="22816"/>
                </a:moveTo>
                <a:lnTo>
                  <a:pt x="741315" y="37966"/>
                </a:lnTo>
                <a:lnTo>
                  <a:pt x="757060" y="38004"/>
                </a:lnTo>
                <a:lnTo>
                  <a:pt x="760608" y="34568"/>
                </a:lnTo>
                <a:lnTo>
                  <a:pt x="760830" y="26280"/>
                </a:lnTo>
                <a:lnTo>
                  <a:pt x="757060" y="22843"/>
                </a:lnTo>
                <a:lnTo>
                  <a:pt x="741315" y="22816"/>
                </a:lnTo>
                <a:close/>
              </a:path>
              <a:path w="808354" h="60960">
                <a:moveTo>
                  <a:pt x="741315" y="0"/>
                </a:moveTo>
                <a:lnTo>
                  <a:pt x="741315" y="22816"/>
                </a:lnTo>
                <a:lnTo>
                  <a:pt x="752403" y="22843"/>
                </a:lnTo>
                <a:lnTo>
                  <a:pt x="757060" y="22843"/>
                </a:lnTo>
                <a:lnTo>
                  <a:pt x="760830" y="26280"/>
                </a:lnTo>
                <a:lnTo>
                  <a:pt x="760608" y="34568"/>
                </a:lnTo>
                <a:lnTo>
                  <a:pt x="757060" y="38004"/>
                </a:lnTo>
                <a:lnTo>
                  <a:pt x="791321" y="38004"/>
                </a:lnTo>
                <a:lnTo>
                  <a:pt x="807841" y="30525"/>
                </a:lnTo>
                <a:lnTo>
                  <a:pt x="741315" y="0"/>
                </a:lnTo>
                <a:close/>
              </a:path>
              <a:path w="808354" h="60960">
                <a:moveTo>
                  <a:pt x="8426" y="21024"/>
                </a:moveTo>
                <a:lnTo>
                  <a:pt x="3769" y="21024"/>
                </a:lnTo>
                <a:lnTo>
                  <a:pt x="221" y="24258"/>
                </a:lnTo>
                <a:lnTo>
                  <a:pt x="116" y="26280"/>
                </a:lnTo>
                <a:lnTo>
                  <a:pt x="0" y="32748"/>
                </a:lnTo>
                <a:lnTo>
                  <a:pt x="3769" y="36185"/>
                </a:lnTo>
                <a:lnTo>
                  <a:pt x="741315" y="37966"/>
                </a:lnTo>
                <a:lnTo>
                  <a:pt x="741315" y="22816"/>
                </a:lnTo>
                <a:lnTo>
                  <a:pt x="8426" y="21024"/>
                </a:lnTo>
                <a:close/>
              </a:path>
            </a:pathLst>
          </a:custGeom>
          <a:solidFill>
            <a:srgbClr val="000000"/>
          </a:solidFill>
        </p:spPr>
        <p:txBody>
          <a:bodyPr wrap="square" lIns="0" tIns="0" rIns="0" bIns="0" rtlCol="0"/>
          <a:lstStyle/>
          <a:p>
            <a:endParaRPr/>
          </a:p>
        </p:txBody>
      </p:sp>
      <p:sp>
        <p:nvSpPr>
          <p:cNvPr id="52" name="object 52"/>
          <p:cNvSpPr/>
          <p:nvPr/>
        </p:nvSpPr>
        <p:spPr>
          <a:xfrm>
            <a:off x="5702014" y="2905871"/>
            <a:ext cx="808355" cy="586105"/>
          </a:xfrm>
          <a:custGeom>
            <a:avLst/>
            <a:gdLst/>
            <a:ahLst/>
            <a:cxnLst/>
            <a:rect l="l" t="t" r="r" b="b"/>
            <a:pathLst>
              <a:path w="808354" h="586104">
                <a:moveTo>
                  <a:pt x="741315" y="524994"/>
                </a:moveTo>
                <a:lnTo>
                  <a:pt x="741315" y="585640"/>
                </a:lnTo>
                <a:lnTo>
                  <a:pt x="790988" y="562999"/>
                </a:lnTo>
                <a:lnTo>
                  <a:pt x="757060" y="562999"/>
                </a:lnTo>
                <a:lnTo>
                  <a:pt x="760608" y="559562"/>
                </a:lnTo>
                <a:lnTo>
                  <a:pt x="760608" y="551072"/>
                </a:lnTo>
                <a:lnTo>
                  <a:pt x="757060" y="547837"/>
                </a:lnTo>
                <a:lnTo>
                  <a:pt x="791431" y="547837"/>
                </a:lnTo>
                <a:lnTo>
                  <a:pt x="741315" y="524994"/>
                </a:lnTo>
                <a:close/>
              </a:path>
              <a:path w="808354" h="586104">
                <a:moveTo>
                  <a:pt x="399153" y="7479"/>
                </a:moveTo>
                <a:lnTo>
                  <a:pt x="399153" y="559562"/>
                </a:lnTo>
                <a:lnTo>
                  <a:pt x="402922" y="562999"/>
                </a:lnTo>
                <a:lnTo>
                  <a:pt x="741315" y="562999"/>
                </a:lnTo>
                <a:lnTo>
                  <a:pt x="741315" y="555317"/>
                </a:lnTo>
                <a:lnTo>
                  <a:pt x="415784" y="555317"/>
                </a:lnTo>
                <a:lnTo>
                  <a:pt x="407579" y="547837"/>
                </a:lnTo>
                <a:lnTo>
                  <a:pt x="415784" y="547837"/>
                </a:lnTo>
                <a:lnTo>
                  <a:pt x="415784" y="15161"/>
                </a:lnTo>
                <a:lnTo>
                  <a:pt x="407579" y="15161"/>
                </a:lnTo>
                <a:lnTo>
                  <a:pt x="399153" y="7479"/>
                </a:lnTo>
                <a:close/>
              </a:path>
              <a:path w="808354" h="586104">
                <a:moveTo>
                  <a:pt x="791431" y="547837"/>
                </a:moveTo>
                <a:lnTo>
                  <a:pt x="757060" y="547837"/>
                </a:lnTo>
                <a:lnTo>
                  <a:pt x="760608" y="551072"/>
                </a:lnTo>
                <a:lnTo>
                  <a:pt x="760608" y="559562"/>
                </a:lnTo>
                <a:lnTo>
                  <a:pt x="757060" y="562999"/>
                </a:lnTo>
                <a:lnTo>
                  <a:pt x="790988" y="562999"/>
                </a:lnTo>
                <a:lnTo>
                  <a:pt x="807841" y="555317"/>
                </a:lnTo>
                <a:lnTo>
                  <a:pt x="791431" y="547837"/>
                </a:lnTo>
                <a:close/>
              </a:path>
              <a:path w="808354" h="586104">
                <a:moveTo>
                  <a:pt x="415784" y="547837"/>
                </a:moveTo>
                <a:lnTo>
                  <a:pt x="407579" y="547837"/>
                </a:lnTo>
                <a:lnTo>
                  <a:pt x="415784" y="555317"/>
                </a:lnTo>
                <a:lnTo>
                  <a:pt x="415784" y="547837"/>
                </a:lnTo>
                <a:close/>
              </a:path>
              <a:path w="808354" h="586104">
                <a:moveTo>
                  <a:pt x="741315" y="547837"/>
                </a:moveTo>
                <a:lnTo>
                  <a:pt x="415784" y="547837"/>
                </a:lnTo>
                <a:lnTo>
                  <a:pt x="415784" y="555317"/>
                </a:lnTo>
                <a:lnTo>
                  <a:pt x="741315" y="555317"/>
                </a:lnTo>
                <a:lnTo>
                  <a:pt x="741315" y="547837"/>
                </a:lnTo>
                <a:close/>
              </a:path>
              <a:path w="808354" h="586104">
                <a:moveTo>
                  <a:pt x="412236" y="0"/>
                </a:moveTo>
                <a:lnTo>
                  <a:pt x="3769" y="0"/>
                </a:lnTo>
                <a:lnTo>
                  <a:pt x="0" y="3234"/>
                </a:lnTo>
                <a:lnTo>
                  <a:pt x="0" y="11724"/>
                </a:lnTo>
                <a:lnTo>
                  <a:pt x="3769" y="15161"/>
                </a:lnTo>
                <a:lnTo>
                  <a:pt x="399153" y="15161"/>
                </a:lnTo>
                <a:lnTo>
                  <a:pt x="399153" y="7479"/>
                </a:lnTo>
                <a:lnTo>
                  <a:pt x="415784" y="7479"/>
                </a:lnTo>
                <a:lnTo>
                  <a:pt x="415784" y="3234"/>
                </a:lnTo>
                <a:lnTo>
                  <a:pt x="412236" y="0"/>
                </a:lnTo>
                <a:close/>
              </a:path>
              <a:path w="808354" h="586104">
                <a:moveTo>
                  <a:pt x="415784" y="7479"/>
                </a:moveTo>
                <a:lnTo>
                  <a:pt x="399153" y="7479"/>
                </a:lnTo>
                <a:lnTo>
                  <a:pt x="407579" y="15161"/>
                </a:lnTo>
                <a:lnTo>
                  <a:pt x="415784" y="15161"/>
                </a:lnTo>
                <a:lnTo>
                  <a:pt x="415784" y="7479"/>
                </a:lnTo>
                <a:close/>
              </a:path>
            </a:pathLst>
          </a:custGeom>
          <a:solidFill>
            <a:srgbClr val="000000"/>
          </a:solidFill>
        </p:spPr>
        <p:txBody>
          <a:bodyPr wrap="square" lIns="0" tIns="0" rIns="0" bIns="0" rtlCol="0"/>
          <a:lstStyle/>
          <a:p>
            <a:endParaRPr/>
          </a:p>
        </p:txBody>
      </p:sp>
      <p:sp>
        <p:nvSpPr>
          <p:cNvPr id="53" name="object 53"/>
          <p:cNvSpPr/>
          <p:nvPr/>
        </p:nvSpPr>
        <p:spPr>
          <a:xfrm>
            <a:off x="5702014" y="2905871"/>
            <a:ext cx="808355" cy="1130935"/>
          </a:xfrm>
          <a:custGeom>
            <a:avLst/>
            <a:gdLst/>
            <a:ahLst/>
            <a:cxnLst/>
            <a:rect l="l" t="t" r="r" b="b"/>
            <a:pathLst>
              <a:path w="808354" h="1130935">
                <a:moveTo>
                  <a:pt x="741315" y="1069800"/>
                </a:moveTo>
                <a:lnTo>
                  <a:pt x="741315" y="1130446"/>
                </a:lnTo>
                <a:lnTo>
                  <a:pt x="790988" y="1107805"/>
                </a:lnTo>
                <a:lnTo>
                  <a:pt x="757060" y="1107805"/>
                </a:lnTo>
                <a:lnTo>
                  <a:pt x="760608" y="1104368"/>
                </a:lnTo>
                <a:lnTo>
                  <a:pt x="760608" y="1095878"/>
                </a:lnTo>
                <a:lnTo>
                  <a:pt x="757060" y="1092643"/>
                </a:lnTo>
                <a:lnTo>
                  <a:pt x="791431" y="1092643"/>
                </a:lnTo>
                <a:lnTo>
                  <a:pt x="741315" y="1069800"/>
                </a:lnTo>
                <a:close/>
              </a:path>
              <a:path w="808354" h="1130935">
                <a:moveTo>
                  <a:pt x="399153" y="7479"/>
                </a:moveTo>
                <a:lnTo>
                  <a:pt x="399153" y="1104368"/>
                </a:lnTo>
                <a:lnTo>
                  <a:pt x="402922" y="1107805"/>
                </a:lnTo>
                <a:lnTo>
                  <a:pt x="741315" y="1107805"/>
                </a:lnTo>
                <a:lnTo>
                  <a:pt x="741315" y="1100123"/>
                </a:lnTo>
                <a:lnTo>
                  <a:pt x="415784" y="1100123"/>
                </a:lnTo>
                <a:lnTo>
                  <a:pt x="407579" y="1092643"/>
                </a:lnTo>
                <a:lnTo>
                  <a:pt x="415784" y="1092643"/>
                </a:lnTo>
                <a:lnTo>
                  <a:pt x="415784" y="15161"/>
                </a:lnTo>
                <a:lnTo>
                  <a:pt x="407579" y="15161"/>
                </a:lnTo>
                <a:lnTo>
                  <a:pt x="399153" y="7479"/>
                </a:lnTo>
                <a:close/>
              </a:path>
              <a:path w="808354" h="1130935">
                <a:moveTo>
                  <a:pt x="791431" y="1092643"/>
                </a:moveTo>
                <a:lnTo>
                  <a:pt x="757060" y="1092643"/>
                </a:lnTo>
                <a:lnTo>
                  <a:pt x="760608" y="1095878"/>
                </a:lnTo>
                <a:lnTo>
                  <a:pt x="760608" y="1104368"/>
                </a:lnTo>
                <a:lnTo>
                  <a:pt x="757060" y="1107805"/>
                </a:lnTo>
                <a:lnTo>
                  <a:pt x="790988" y="1107805"/>
                </a:lnTo>
                <a:lnTo>
                  <a:pt x="807841" y="1100123"/>
                </a:lnTo>
                <a:lnTo>
                  <a:pt x="791431" y="1092643"/>
                </a:lnTo>
                <a:close/>
              </a:path>
              <a:path w="808354" h="1130935">
                <a:moveTo>
                  <a:pt x="415784" y="1092643"/>
                </a:moveTo>
                <a:lnTo>
                  <a:pt x="407579" y="1092643"/>
                </a:lnTo>
                <a:lnTo>
                  <a:pt x="415784" y="1100123"/>
                </a:lnTo>
                <a:lnTo>
                  <a:pt x="415784" y="1092643"/>
                </a:lnTo>
                <a:close/>
              </a:path>
              <a:path w="808354" h="1130935">
                <a:moveTo>
                  <a:pt x="741315" y="1092643"/>
                </a:moveTo>
                <a:lnTo>
                  <a:pt x="415784" y="1092643"/>
                </a:lnTo>
                <a:lnTo>
                  <a:pt x="415784" y="1100123"/>
                </a:lnTo>
                <a:lnTo>
                  <a:pt x="741315" y="1100123"/>
                </a:lnTo>
                <a:lnTo>
                  <a:pt x="741315" y="1092643"/>
                </a:lnTo>
                <a:close/>
              </a:path>
              <a:path w="808354" h="1130935">
                <a:moveTo>
                  <a:pt x="412236" y="0"/>
                </a:moveTo>
                <a:lnTo>
                  <a:pt x="3769" y="0"/>
                </a:lnTo>
                <a:lnTo>
                  <a:pt x="0" y="3234"/>
                </a:lnTo>
                <a:lnTo>
                  <a:pt x="0" y="11724"/>
                </a:lnTo>
                <a:lnTo>
                  <a:pt x="3769" y="15161"/>
                </a:lnTo>
                <a:lnTo>
                  <a:pt x="399153" y="15161"/>
                </a:lnTo>
                <a:lnTo>
                  <a:pt x="399153" y="7479"/>
                </a:lnTo>
                <a:lnTo>
                  <a:pt x="415784" y="7479"/>
                </a:lnTo>
                <a:lnTo>
                  <a:pt x="415784" y="3234"/>
                </a:lnTo>
                <a:lnTo>
                  <a:pt x="412236" y="0"/>
                </a:lnTo>
                <a:close/>
              </a:path>
              <a:path w="808354" h="1130935">
                <a:moveTo>
                  <a:pt x="415784" y="7479"/>
                </a:moveTo>
                <a:lnTo>
                  <a:pt x="399153" y="7479"/>
                </a:lnTo>
                <a:lnTo>
                  <a:pt x="407579" y="15161"/>
                </a:lnTo>
                <a:lnTo>
                  <a:pt x="415784" y="15161"/>
                </a:lnTo>
                <a:lnTo>
                  <a:pt x="415784" y="7479"/>
                </a:lnTo>
                <a:close/>
              </a:path>
            </a:pathLst>
          </a:custGeom>
          <a:solidFill>
            <a:srgbClr val="000000"/>
          </a:solidFill>
        </p:spPr>
        <p:txBody>
          <a:bodyPr wrap="square" lIns="0" tIns="0" rIns="0" bIns="0" rtlCol="0"/>
          <a:lstStyle/>
          <a:p>
            <a:endParaRPr/>
          </a:p>
        </p:txBody>
      </p:sp>
      <p:sp>
        <p:nvSpPr>
          <p:cNvPr id="54" name="object 54"/>
          <p:cNvSpPr/>
          <p:nvPr/>
        </p:nvSpPr>
        <p:spPr>
          <a:xfrm>
            <a:off x="4114937" y="4550800"/>
            <a:ext cx="1595755" cy="364490"/>
          </a:xfrm>
          <a:custGeom>
            <a:avLst/>
            <a:gdLst/>
            <a:ahLst/>
            <a:cxnLst/>
            <a:rect l="l" t="t" r="r" b="b"/>
            <a:pathLst>
              <a:path w="1595754" h="364489">
                <a:moveTo>
                  <a:pt x="1528978" y="0"/>
                </a:moveTo>
                <a:lnTo>
                  <a:pt x="66525" y="0"/>
                </a:lnTo>
                <a:lnTo>
                  <a:pt x="40601" y="4785"/>
                </a:lnTo>
                <a:lnTo>
                  <a:pt x="19458" y="17814"/>
                </a:lnTo>
                <a:lnTo>
                  <a:pt x="5218" y="37098"/>
                </a:lnTo>
                <a:lnTo>
                  <a:pt x="0" y="60646"/>
                </a:lnTo>
                <a:lnTo>
                  <a:pt x="0" y="303271"/>
                </a:lnTo>
                <a:lnTo>
                  <a:pt x="5218" y="326879"/>
                </a:lnTo>
                <a:lnTo>
                  <a:pt x="19458" y="346156"/>
                </a:lnTo>
                <a:lnTo>
                  <a:pt x="40601" y="359152"/>
                </a:lnTo>
                <a:lnTo>
                  <a:pt x="66525" y="363918"/>
                </a:lnTo>
                <a:lnTo>
                  <a:pt x="1528978" y="363918"/>
                </a:lnTo>
                <a:lnTo>
                  <a:pt x="1554902" y="359152"/>
                </a:lnTo>
                <a:lnTo>
                  <a:pt x="1576044" y="346156"/>
                </a:lnTo>
                <a:lnTo>
                  <a:pt x="1590285" y="326879"/>
                </a:lnTo>
                <a:lnTo>
                  <a:pt x="1595503" y="303271"/>
                </a:lnTo>
                <a:lnTo>
                  <a:pt x="1595503" y="60646"/>
                </a:lnTo>
                <a:lnTo>
                  <a:pt x="1590285" y="37098"/>
                </a:lnTo>
                <a:lnTo>
                  <a:pt x="1576044" y="17814"/>
                </a:lnTo>
                <a:lnTo>
                  <a:pt x="1554902" y="4785"/>
                </a:lnTo>
                <a:lnTo>
                  <a:pt x="1528978" y="0"/>
                </a:lnTo>
                <a:close/>
              </a:path>
            </a:pathLst>
          </a:custGeom>
          <a:solidFill>
            <a:srgbClr val="FFFFFF"/>
          </a:solidFill>
        </p:spPr>
        <p:txBody>
          <a:bodyPr wrap="square" lIns="0" tIns="0" rIns="0" bIns="0" rtlCol="0"/>
          <a:lstStyle/>
          <a:p>
            <a:endParaRPr/>
          </a:p>
        </p:txBody>
      </p:sp>
      <p:sp>
        <p:nvSpPr>
          <p:cNvPr id="55" name="object 55"/>
          <p:cNvSpPr/>
          <p:nvPr/>
        </p:nvSpPr>
        <p:spPr>
          <a:xfrm>
            <a:off x="4114937" y="4550800"/>
            <a:ext cx="1595755" cy="364490"/>
          </a:xfrm>
          <a:custGeom>
            <a:avLst/>
            <a:gdLst/>
            <a:ahLst/>
            <a:cxnLst/>
            <a:rect l="l" t="t" r="r" b="b"/>
            <a:pathLst>
              <a:path w="1595754" h="364489">
                <a:moveTo>
                  <a:pt x="66525" y="0"/>
                </a:moveTo>
                <a:lnTo>
                  <a:pt x="40601" y="4785"/>
                </a:lnTo>
                <a:lnTo>
                  <a:pt x="19458" y="17814"/>
                </a:lnTo>
                <a:lnTo>
                  <a:pt x="5218" y="37098"/>
                </a:lnTo>
                <a:lnTo>
                  <a:pt x="0" y="60646"/>
                </a:lnTo>
                <a:lnTo>
                  <a:pt x="0" y="303271"/>
                </a:lnTo>
                <a:lnTo>
                  <a:pt x="5218" y="326879"/>
                </a:lnTo>
                <a:lnTo>
                  <a:pt x="19458" y="346156"/>
                </a:lnTo>
                <a:lnTo>
                  <a:pt x="40601" y="359152"/>
                </a:lnTo>
                <a:lnTo>
                  <a:pt x="66525" y="363918"/>
                </a:lnTo>
                <a:lnTo>
                  <a:pt x="1528978" y="363918"/>
                </a:lnTo>
                <a:lnTo>
                  <a:pt x="1554902" y="359152"/>
                </a:lnTo>
                <a:lnTo>
                  <a:pt x="1576044" y="346156"/>
                </a:lnTo>
                <a:lnTo>
                  <a:pt x="1590285" y="326879"/>
                </a:lnTo>
                <a:lnTo>
                  <a:pt x="1595503" y="303271"/>
                </a:lnTo>
                <a:lnTo>
                  <a:pt x="1595503" y="60646"/>
                </a:lnTo>
                <a:lnTo>
                  <a:pt x="1590285" y="37098"/>
                </a:lnTo>
                <a:lnTo>
                  <a:pt x="1576044" y="17814"/>
                </a:lnTo>
                <a:lnTo>
                  <a:pt x="1554902" y="4785"/>
                </a:lnTo>
                <a:lnTo>
                  <a:pt x="1528978" y="0"/>
                </a:lnTo>
                <a:lnTo>
                  <a:pt x="66525" y="0"/>
                </a:lnTo>
                <a:close/>
              </a:path>
            </a:pathLst>
          </a:custGeom>
          <a:ln w="15234">
            <a:solidFill>
              <a:srgbClr val="000000"/>
            </a:solidFill>
          </a:ln>
        </p:spPr>
        <p:txBody>
          <a:bodyPr wrap="square" lIns="0" tIns="0" rIns="0" bIns="0" rtlCol="0"/>
          <a:lstStyle/>
          <a:p>
            <a:endParaRPr/>
          </a:p>
        </p:txBody>
      </p:sp>
      <p:sp>
        <p:nvSpPr>
          <p:cNvPr id="56" name="object 56"/>
          <p:cNvSpPr txBox="1"/>
          <p:nvPr/>
        </p:nvSpPr>
        <p:spPr>
          <a:xfrm>
            <a:off x="4385636" y="4602991"/>
            <a:ext cx="1073150" cy="229235"/>
          </a:xfrm>
          <a:prstGeom prst="rect">
            <a:avLst/>
          </a:prstGeom>
        </p:spPr>
        <p:txBody>
          <a:bodyPr vert="horz" wrap="square" lIns="0" tIns="0" rIns="0" bIns="0" rtlCol="0">
            <a:spAutoFit/>
          </a:bodyPr>
          <a:lstStyle/>
          <a:p>
            <a:pPr marL="12700">
              <a:lnSpc>
                <a:spcPct val="100000"/>
              </a:lnSpc>
            </a:pPr>
            <a:r>
              <a:rPr sz="1400" spc="85" dirty="0">
                <a:latin typeface="Arial"/>
                <a:cs typeface="Arial"/>
              </a:rPr>
              <a:t>TextReader</a:t>
            </a:r>
            <a:endParaRPr sz="1400">
              <a:latin typeface="Arial"/>
              <a:cs typeface="Arial"/>
            </a:endParaRPr>
          </a:p>
        </p:txBody>
      </p:sp>
      <p:sp>
        <p:nvSpPr>
          <p:cNvPr id="57" name="object 57"/>
          <p:cNvSpPr/>
          <p:nvPr/>
        </p:nvSpPr>
        <p:spPr>
          <a:xfrm>
            <a:off x="6509856" y="4550800"/>
            <a:ext cx="1595755" cy="364490"/>
          </a:xfrm>
          <a:custGeom>
            <a:avLst/>
            <a:gdLst/>
            <a:ahLst/>
            <a:cxnLst/>
            <a:rect l="l" t="t" r="r" b="b"/>
            <a:pathLst>
              <a:path w="1595754" h="364489">
                <a:moveTo>
                  <a:pt x="1528978" y="0"/>
                </a:moveTo>
                <a:lnTo>
                  <a:pt x="66525" y="0"/>
                </a:lnTo>
                <a:lnTo>
                  <a:pt x="40601" y="4785"/>
                </a:lnTo>
                <a:lnTo>
                  <a:pt x="19458" y="17814"/>
                </a:lnTo>
                <a:lnTo>
                  <a:pt x="5218" y="37098"/>
                </a:lnTo>
                <a:lnTo>
                  <a:pt x="0" y="60646"/>
                </a:lnTo>
                <a:lnTo>
                  <a:pt x="0" y="303271"/>
                </a:lnTo>
                <a:lnTo>
                  <a:pt x="5218" y="326879"/>
                </a:lnTo>
                <a:lnTo>
                  <a:pt x="19458" y="346156"/>
                </a:lnTo>
                <a:lnTo>
                  <a:pt x="40601" y="359152"/>
                </a:lnTo>
                <a:lnTo>
                  <a:pt x="66525" y="363918"/>
                </a:lnTo>
                <a:lnTo>
                  <a:pt x="1528978" y="363918"/>
                </a:lnTo>
                <a:lnTo>
                  <a:pt x="1554902" y="359152"/>
                </a:lnTo>
                <a:lnTo>
                  <a:pt x="1576044" y="346156"/>
                </a:lnTo>
                <a:lnTo>
                  <a:pt x="1590285" y="326879"/>
                </a:lnTo>
                <a:lnTo>
                  <a:pt x="1595503" y="303271"/>
                </a:lnTo>
                <a:lnTo>
                  <a:pt x="1595503" y="60646"/>
                </a:lnTo>
                <a:lnTo>
                  <a:pt x="1590285" y="37098"/>
                </a:lnTo>
                <a:lnTo>
                  <a:pt x="1576044" y="17814"/>
                </a:lnTo>
                <a:lnTo>
                  <a:pt x="1554902" y="4785"/>
                </a:lnTo>
                <a:lnTo>
                  <a:pt x="1528978" y="0"/>
                </a:lnTo>
                <a:close/>
              </a:path>
            </a:pathLst>
          </a:custGeom>
          <a:solidFill>
            <a:srgbClr val="FFFFFF"/>
          </a:solidFill>
        </p:spPr>
        <p:txBody>
          <a:bodyPr wrap="square" lIns="0" tIns="0" rIns="0" bIns="0" rtlCol="0"/>
          <a:lstStyle/>
          <a:p>
            <a:endParaRPr/>
          </a:p>
        </p:txBody>
      </p:sp>
      <p:sp>
        <p:nvSpPr>
          <p:cNvPr id="58" name="object 58"/>
          <p:cNvSpPr/>
          <p:nvPr/>
        </p:nvSpPr>
        <p:spPr>
          <a:xfrm>
            <a:off x="6509856" y="4550800"/>
            <a:ext cx="1595755" cy="364490"/>
          </a:xfrm>
          <a:custGeom>
            <a:avLst/>
            <a:gdLst/>
            <a:ahLst/>
            <a:cxnLst/>
            <a:rect l="l" t="t" r="r" b="b"/>
            <a:pathLst>
              <a:path w="1595754" h="364489">
                <a:moveTo>
                  <a:pt x="66525" y="0"/>
                </a:moveTo>
                <a:lnTo>
                  <a:pt x="40601" y="4785"/>
                </a:lnTo>
                <a:lnTo>
                  <a:pt x="19458" y="17814"/>
                </a:lnTo>
                <a:lnTo>
                  <a:pt x="5218" y="37098"/>
                </a:lnTo>
                <a:lnTo>
                  <a:pt x="0" y="60646"/>
                </a:lnTo>
                <a:lnTo>
                  <a:pt x="0" y="303271"/>
                </a:lnTo>
                <a:lnTo>
                  <a:pt x="5218" y="326879"/>
                </a:lnTo>
                <a:lnTo>
                  <a:pt x="19458" y="346156"/>
                </a:lnTo>
                <a:lnTo>
                  <a:pt x="40601" y="359152"/>
                </a:lnTo>
                <a:lnTo>
                  <a:pt x="66525" y="363918"/>
                </a:lnTo>
                <a:lnTo>
                  <a:pt x="1528978" y="363918"/>
                </a:lnTo>
                <a:lnTo>
                  <a:pt x="1554902" y="359152"/>
                </a:lnTo>
                <a:lnTo>
                  <a:pt x="1576044" y="346156"/>
                </a:lnTo>
                <a:lnTo>
                  <a:pt x="1590285" y="326879"/>
                </a:lnTo>
                <a:lnTo>
                  <a:pt x="1595503" y="303271"/>
                </a:lnTo>
                <a:lnTo>
                  <a:pt x="1595503" y="60646"/>
                </a:lnTo>
                <a:lnTo>
                  <a:pt x="1590285" y="37098"/>
                </a:lnTo>
                <a:lnTo>
                  <a:pt x="1576044" y="17814"/>
                </a:lnTo>
                <a:lnTo>
                  <a:pt x="1554902" y="4785"/>
                </a:lnTo>
                <a:lnTo>
                  <a:pt x="1528978" y="0"/>
                </a:lnTo>
                <a:lnTo>
                  <a:pt x="66525" y="0"/>
                </a:lnTo>
                <a:close/>
              </a:path>
            </a:pathLst>
          </a:custGeom>
          <a:ln w="15234">
            <a:solidFill>
              <a:srgbClr val="000000"/>
            </a:solidFill>
          </a:ln>
        </p:spPr>
        <p:txBody>
          <a:bodyPr wrap="square" lIns="0" tIns="0" rIns="0" bIns="0" rtlCol="0"/>
          <a:lstStyle/>
          <a:p>
            <a:endParaRPr/>
          </a:p>
        </p:txBody>
      </p:sp>
      <p:sp>
        <p:nvSpPr>
          <p:cNvPr id="59" name="object 59"/>
          <p:cNvSpPr txBox="1"/>
          <p:nvPr/>
        </p:nvSpPr>
        <p:spPr>
          <a:xfrm>
            <a:off x="6619785" y="4602991"/>
            <a:ext cx="1384935" cy="229235"/>
          </a:xfrm>
          <a:prstGeom prst="rect">
            <a:avLst/>
          </a:prstGeom>
        </p:spPr>
        <p:txBody>
          <a:bodyPr vert="horz" wrap="square" lIns="0" tIns="0" rIns="0" bIns="0" rtlCol="0">
            <a:spAutoFit/>
          </a:bodyPr>
          <a:lstStyle/>
          <a:p>
            <a:pPr marL="12700">
              <a:lnSpc>
                <a:spcPct val="100000"/>
              </a:lnSpc>
            </a:pPr>
            <a:r>
              <a:rPr sz="1400" b="1" spc="95" dirty="0">
                <a:latin typeface="Arial"/>
                <a:cs typeface="Arial"/>
              </a:rPr>
              <a:t>StreamReader</a:t>
            </a:r>
            <a:endParaRPr sz="1400">
              <a:latin typeface="Arial"/>
              <a:cs typeface="Arial"/>
            </a:endParaRPr>
          </a:p>
        </p:txBody>
      </p:sp>
      <p:sp>
        <p:nvSpPr>
          <p:cNvPr id="60" name="object 60"/>
          <p:cNvSpPr/>
          <p:nvPr/>
        </p:nvSpPr>
        <p:spPr>
          <a:xfrm>
            <a:off x="6509856" y="5096657"/>
            <a:ext cx="1595755" cy="364490"/>
          </a:xfrm>
          <a:custGeom>
            <a:avLst/>
            <a:gdLst/>
            <a:ahLst/>
            <a:cxnLst/>
            <a:rect l="l" t="t" r="r" b="b"/>
            <a:pathLst>
              <a:path w="1595754" h="364489">
                <a:moveTo>
                  <a:pt x="1528978" y="0"/>
                </a:moveTo>
                <a:lnTo>
                  <a:pt x="66525" y="0"/>
                </a:lnTo>
                <a:lnTo>
                  <a:pt x="40601" y="4765"/>
                </a:lnTo>
                <a:lnTo>
                  <a:pt x="19458" y="17761"/>
                </a:lnTo>
                <a:lnTo>
                  <a:pt x="5218" y="37038"/>
                </a:lnTo>
                <a:lnTo>
                  <a:pt x="0" y="60646"/>
                </a:lnTo>
                <a:lnTo>
                  <a:pt x="0" y="303231"/>
                </a:lnTo>
                <a:lnTo>
                  <a:pt x="5218" y="326838"/>
                </a:lnTo>
                <a:lnTo>
                  <a:pt x="19458" y="346115"/>
                </a:lnTo>
                <a:lnTo>
                  <a:pt x="40601" y="359112"/>
                </a:lnTo>
                <a:lnTo>
                  <a:pt x="66525" y="363877"/>
                </a:lnTo>
                <a:lnTo>
                  <a:pt x="1528978" y="363877"/>
                </a:lnTo>
                <a:lnTo>
                  <a:pt x="1554902" y="359112"/>
                </a:lnTo>
                <a:lnTo>
                  <a:pt x="1576044" y="346115"/>
                </a:lnTo>
                <a:lnTo>
                  <a:pt x="1590285" y="326838"/>
                </a:lnTo>
                <a:lnTo>
                  <a:pt x="1595503" y="303231"/>
                </a:lnTo>
                <a:lnTo>
                  <a:pt x="1595503" y="60646"/>
                </a:lnTo>
                <a:lnTo>
                  <a:pt x="1590285" y="37038"/>
                </a:lnTo>
                <a:lnTo>
                  <a:pt x="1576044" y="17761"/>
                </a:lnTo>
                <a:lnTo>
                  <a:pt x="1554902" y="4765"/>
                </a:lnTo>
                <a:lnTo>
                  <a:pt x="1528978" y="0"/>
                </a:lnTo>
                <a:close/>
              </a:path>
            </a:pathLst>
          </a:custGeom>
          <a:solidFill>
            <a:srgbClr val="FFFFFF"/>
          </a:solidFill>
        </p:spPr>
        <p:txBody>
          <a:bodyPr wrap="square" lIns="0" tIns="0" rIns="0" bIns="0" rtlCol="0"/>
          <a:lstStyle/>
          <a:p>
            <a:endParaRPr/>
          </a:p>
        </p:txBody>
      </p:sp>
      <p:sp>
        <p:nvSpPr>
          <p:cNvPr id="61" name="object 61"/>
          <p:cNvSpPr/>
          <p:nvPr/>
        </p:nvSpPr>
        <p:spPr>
          <a:xfrm>
            <a:off x="6509856" y="5096657"/>
            <a:ext cx="1595755" cy="364490"/>
          </a:xfrm>
          <a:custGeom>
            <a:avLst/>
            <a:gdLst/>
            <a:ahLst/>
            <a:cxnLst/>
            <a:rect l="l" t="t" r="r" b="b"/>
            <a:pathLst>
              <a:path w="1595754" h="364489">
                <a:moveTo>
                  <a:pt x="66525" y="0"/>
                </a:moveTo>
                <a:lnTo>
                  <a:pt x="40601" y="4765"/>
                </a:lnTo>
                <a:lnTo>
                  <a:pt x="19458" y="17761"/>
                </a:lnTo>
                <a:lnTo>
                  <a:pt x="5218" y="37038"/>
                </a:lnTo>
                <a:lnTo>
                  <a:pt x="0" y="60646"/>
                </a:lnTo>
                <a:lnTo>
                  <a:pt x="0" y="303231"/>
                </a:lnTo>
                <a:lnTo>
                  <a:pt x="5218" y="326838"/>
                </a:lnTo>
                <a:lnTo>
                  <a:pt x="19458" y="346115"/>
                </a:lnTo>
                <a:lnTo>
                  <a:pt x="40601" y="359112"/>
                </a:lnTo>
                <a:lnTo>
                  <a:pt x="66525" y="363877"/>
                </a:lnTo>
                <a:lnTo>
                  <a:pt x="1528978" y="363877"/>
                </a:lnTo>
                <a:lnTo>
                  <a:pt x="1554902" y="359112"/>
                </a:lnTo>
                <a:lnTo>
                  <a:pt x="1576044" y="346115"/>
                </a:lnTo>
                <a:lnTo>
                  <a:pt x="1590285" y="326838"/>
                </a:lnTo>
                <a:lnTo>
                  <a:pt x="1595503" y="303231"/>
                </a:lnTo>
                <a:lnTo>
                  <a:pt x="1595503" y="60646"/>
                </a:lnTo>
                <a:lnTo>
                  <a:pt x="1590285" y="37038"/>
                </a:lnTo>
                <a:lnTo>
                  <a:pt x="1576044" y="17761"/>
                </a:lnTo>
                <a:lnTo>
                  <a:pt x="1554902" y="4765"/>
                </a:lnTo>
                <a:lnTo>
                  <a:pt x="1528978" y="0"/>
                </a:lnTo>
                <a:lnTo>
                  <a:pt x="66525" y="0"/>
                </a:lnTo>
                <a:close/>
              </a:path>
            </a:pathLst>
          </a:custGeom>
          <a:ln w="15234">
            <a:solidFill>
              <a:srgbClr val="000000"/>
            </a:solidFill>
          </a:ln>
        </p:spPr>
        <p:txBody>
          <a:bodyPr wrap="square" lIns="0" tIns="0" rIns="0" bIns="0" rtlCol="0"/>
          <a:lstStyle/>
          <a:p>
            <a:endParaRPr/>
          </a:p>
        </p:txBody>
      </p:sp>
      <p:sp>
        <p:nvSpPr>
          <p:cNvPr id="62" name="object 62"/>
          <p:cNvSpPr txBox="1"/>
          <p:nvPr/>
        </p:nvSpPr>
        <p:spPr>
          <a:xfrm>
            <a:off x="6702941" y="5150324"/>
            <a:ext cx="1223645" cy="229235"/>
          </a:xfrm>
          <a:prstGeom prst="rect">
            <a:avLst/>
          </a:prstGeom>
        </p:spPr>
        <p:txBody>
          <a:bodyPr vert="horz" wrap="square" lIns="0" tIns="0" rIns="0" bIns="0" rtlCol="0">
            <a:spAutoFit/>
          </a:bodyPr>
          <a:lstStyle/>
          <a:p>
            <a:pPr marL="12700">
              <a:lnSpc>
                <a:spcPct val="100000"/>
              </a:lnSpc>
            </a:pPr>
            <a:r>
              <a:rPr sz="1400" spc="95" dirty="0">
                <a:latin typeface="Arial"/>
                <a:cs typeface="Arial"/>
              </a:rPr>
              <a:t>StringReader</a:t>
            </a:r>
            <a:endParaRPr sz="1400">
              <a:latin typeface="Arial"/>
              <a:cs typeface="Arial"/>
            </a:endParaRPr>
          </a:p>
        </p:txBody>
      </p:sp>
      <p:sp>
        <p:nvSpPr>
          <p:cNvPr id="63" name="object 63"/>
          <p:cNvSpPr/>
          <p:nvPr/>
        </p:nvSpPr>
        <p:spPr>
          <a:xfrm>
            <a:off x="5702014" y="4703427"/>
            <a:ext cx="808355" cy="60960"/>
          </a:xfrm>
          <a:custGeom>
            <a:avLst/>
            <a:gdLst/>
            <a:ahLst/>
            <a:cxnLst/>
            <a:rect l="l" t="t" r="r" b="b"/>
            <a:pathLst>
              <a:path w="808354" h="60960">
                <a:moveTo>
                  <a:pt x="741315" y="37785"/>
                </a:moveTo>
                <a:lnTo>
                  <a:pt x="741315" y="60605"/>
                </a:lnTo>
                <a:lnTo>
                  <a:pt x="791409" y="37802"/>
                </a:lnTo>
                <a:lnTo>
                  <a:pt x="741315" y="37785"/>
                </a:lnTo>
                <a:close/>
              </a:path>
              <a:path w="808354" h="60960">
                <a:moveTo>
                  <a:pt x="741315" y="22629"/>
                </a:moveTo>
                <a:lnTo>
                  <a:pt x="741315" y="37785"/>
                </a:lnTo>
                <a:lnTo>
                  <a:pt x="757078" y="37785"/>
                </a:lnTo>
                <a:lnTo>
                  <a:pt x="760608" y="34568"/>
                </a:lnTo>
                <a:lnTo>
                  <a:pt x="760830" y="26077"/>
                </a:lnTo>
                <a:lnTo>
                  <a:pt x="757060" y="22641"/>
                </a:lnTo>
                <a:lnTo>
                  <a:pt x="741315" y="22629"/>
                </a:lnTo>
                <a:close/>
              </a:path>
              <a:path w="808354" h="60960">
                <a:moveTo>
                  <a:pt x="741315" y="0"/>
                </a:moveTo>
                <a:lnTo>
                  <a:pt x="741315" y="22629"/>
                </a:lnTo>
                <a:lnTo>
                  <a:pt x="752403" y="22641"/>
                </a:lnTo>
                <a:lnTo>
                  <a:pt x="757060" y="22641"/>
                </a:lnTo>
                <a:lnTo>
                  <a:pt x="760830" y="26077"/>
                </a:lnTo>
                <a:lnTo>
                  <a:pt x="760608" y="34568"/>
                </a:lnTo>
                <a:lnTo>
                  <a:pt x="757060" y="37802"/>
                </a:lnTo>
                <a:lnTo>
                  <a:pt x="791447" y="37785"/>
                </a:lnTo>
                <a:lnTo>
                  <a:pt x="807841" y="30323"/>
                </a:lnTo>
                <a:lnTo>
                  <a:pt x="741315" y="0"/>
                </a:lnTo>
                <a:close/>
              </a:path>
              <a:path w="808354" h="60960">
                <a:moveTo>
                  <a:pt x="8426" y="21832"/>
                </a:moveTo>
                <a:lnTo>
                  <a:pt x="3769" y="21832"/>
                </a:lnTo>
                <a:lnTo>
                  <a:pt x="221" y="25067"/>
                </a:lnTo>
                <a:lnTo>
                  <a:pt x="168" y="26077"/>
                </a:lnTo>
                <a:lnTo>
                  <a:pt x="0" y="33557"/>
                </a:lnTo>
                <a:lnTo>
                  <a:pt x="3769" y="36994"/>
                </a:lnTo>
                <a:lnTo>
                  <a:pt x="741315" y="37785"/>
                </a:lnTo>
                <a:lnTo>
                  <a:pt x="741315" y="22629"/>
                </a:lnTo>
                <a:lnTo>
                  <a:pt x="8426" y="21832"/>
                </a:lnTo>
                <a:close/>
              </a:path>
            </a:pathLst>
          </a:custGeom>
          <a:solidFill>
            <a:srgbClr val="000000"/>
          </a:solidFill>
        </p:spPr>
        <p:txBody>
          <a:bodyPr wrap="square" lIns="0" tIns="0" rIns="0" bIns="0" rtlCol="0"/>
          <a:lstStyle/>
          <a:p>
            <a:endParaRPr/>
          </a:p>
        </p:txBody>
      </p:sp>
      <p:sp>
        <p:nvSpPr>
          <p:cNvPr id="64" name="object 64"/>
          <p:cNvSpPr/>
          <p:nvPr/>
        </p:nvSpPr>
        <p:spPr>
          <a:xfrm>
            <a:off x="5702014" y="4725260"/>
            <a:ext cx="808355" cy="584200"/>
          </a:xfrm>
          <a:custGeom>
            <a:avLst/>
            <a:gdLst/>
            <a:ahLst/>
            <a:cxnLst/>
            <a:rect l="l" t="t" r="r" b="b"/>
            <a:pathLst>
              <a:path w="808354" h="584200">
                <a:moveTo>
                  <a:pt x="741315" y="523013"/>
                </a:moveTo>
                <a:lnTo>
                  <a:pt x="741315" y="583659"/>
                </a:lnTo>
                <a:lnTo>
                  <a:pt x="791210" y="560917"/>
                </a:lnTo>
                <a:lnTo>
                  <a:pt x="757060" y="560917"/>
                </a:lnTo>
                <a:lnTo>
                  <a:pt x="760608" y="557521"/>
                </a:lnTo>
                <a:lnTo>
                  <a:pt x="760608" y="549151"/>
                </a:lnTo>
                <a:lnTo>
                  <a:pt x="757060" y="545755"/>
                </a:lnTo>
                <a:lnTo>
                  <a:pt x="791210" y="545755"/>
                </a:lnTo>
                <a:lnTo>
                  <a:pt x="741315" y="523013"/>
                </a:lnTo>
                <a:close/>
              </a:path>
              <a:path w="808354" h="584200">
                <a:moveTo>
                  <a:pt x="399153" y="7479"/>
                </a:moveTo>
                <a:lnTo>
                  <a:pt x="399153" y="557521"/>
                </a:lnTo>
                <a:lnTo>
                  <a:pt x="402922" y="560917"/>
                </a:lnTo>
                <a:lnTo>
                  <a:pt x="741315" y="560917"/>
                </a:lnTo>
                <a:lnTo>
                  <a:pt x="741315" y="553336"/>
                </a:lnTo>
                <a:lnTo>
                  <a:pt x="415784" y="553336"/>
                </a:lnTo>
                <a:lnTo>
                  <a:pt x="407579" y="545755"/>
                </a:lnTo>
                <a:lnTo>
                  <a:pt x="415784" y="545755"/>
                </a:lnTo>
                <a:lnTo>
                  <a:pt x="415784" y="15161"/>
                </a:lnTo>
                <a:lnTo>
                  <a:pt x="407579" y="15161"/>
                </a:lnTo>
                <a:lnTo>
                  <a:pt x="399153" y="7479"/>
                </a:lnTo>
                <a:close/>
              </a:path>
              <a:path w="808354" h="584200">
                <a:moveTo>
                  <a:pt x="791210" y="545755"/>
                </a:moveTo>
                <a:lnTo>
                  <a:pt x="757060" y="545755"/>
                </a:lnTo>
                <a:lnTo>
                  <a:pt x="760608" y="549151"/>
                </a:lnTo>
                <a:lnTo>
                  <a:pt x="760608" y="557521"/>
                </a:lnTo>
                <a:lnTo>
                  <a:pt x="757060" y="560917"/>
                </a:lnTo>
                <a:lnTo>
                  <a:pt x="791210" y="560917"/>
                </a:lnTo>
                <a:lnTo>
                  <a:pt x="807841" y="553336"/>
                </a:lnTo>
                <a:lnTo>
                  <a:pt x="791210" y="545755"/>
                </a:lnTo>
                <a:close/>
              </a:path>
              <a:path w="808354" h="584200">
                <a:moveTo>
                  <a:pt x="415784" y="545755"/>
                </a:moveTo>
                <a:lnTo>
                  <a:pt x="407579" y="545755"/>
                </a:lnTo>
                <a:lnTo>
                  <a:pt x="415784" y="553336"/>
                </a:lnTo>
                <a:lnTo>
                  <a:pt x="415784" y="545755"/>
                </a:lnTo>
                <a:close/>
              </a:path>
              <a:path w="808354" h="584200">
                <a:moveTo>
                  <a:pt x="741315" y="545755"/>
                </a:moveTo>
                <a:lnTo>
                  <a:pt x="415784" y="545755"/>
                </a:lnTo>
                <a:lnTo>
                  <a:pt x="415784" y="553336"/>
                </a:lnTo>
                <a:lnTo>
                  <a:pt x="741315" y="553336"/>
                </a:lnTo>
                <a:lnTo>
                  <a:pt x="741315" y="545755"/>
                </a:lnTo>
                <a:close/>
              </a:path>
              <a:path w="808354" h="584200">
                <a:moveTo>
                  <a:pt x="412236" y="0"/>
                </a:moveTo>
                <a:lnTo>
                  <a:pt x="3769" y="0"/>
                </a:lnTo>
                <a:lnTo>
                  <a:pt x="0" y="3234"/>
                </a:lnTo>
                <a:lnTo>
                  <a:pt x="0" y="11724"/>
                </a:lnTo>
                <a:lnTo>
                  <a:pt x="3769" y="15161"/>
                </a:lnTo>
                <a:lnTo>
                  <a:pt x="399153" y="15161"/>
                </a:lnTo>
                <a:lnTo>
                  <a:pt x="399153" y="7479"/>
                </a:lnTo>
                <a:lnTo>
                  <a:pt x="415784" y="7479"/>
                </a:lnTo>
                <a:lnTo>
                  <a:pt x="415784" y="3234"/>
                </a:lnTo>
                <a:lnTo>
                  <a:pt x="412236" y="0"/>
                </a:lnTo>
                <a:close/>
              </a:path>
              <a:path w="808354" h="584200">
                <a:moveTo>
                  <a:pt x="415784" y="7479"/>
                </a:moveTo>
                <a:lnTo>
                  <a:pt x="399153" y="7479"/>
                </a:lnTo>
                <a:lnTo>
                  <a:pt x="407579" y="15161"/>
                </a:lnTo>
                <a:lnTo>
                  <a:pt x="415784" y="15161"/>
                </a:lnTo>
                <a:lnTo>
                  <a:pt x="415784" y="7479"/>
                </a:lnTo>
                <a:close/>
              </a:path>
            </a:pathLst>
          </a:custGeom>
          <a:solidFill>
            <a:srgbClr val="000000"/>
          </a:solidFill>
        </p:spPr>
        <p:txBody>
          <a:bodyPr wrap="square" lIns="0" tIns="0" rIns="0" bIns="0" rtlCol="0"/>
          <a:lstStyle/>
          <a:p>
            <a:endParaRPr/>
          </a:p>
        </p:txBody>
      </p:sp>
      <p:sp>
        <p:nvSpPr>
          <p:cNvPr id="65" name="object 65"/>
          <p:cNvSpPr/>
          <p:nvPr/>
        </p:nvSpPr>
        <p:spPr>
          <a:xfrm>
            <a:off x="4114937" y="5825423"/>
            <a:ext cx="1595755" cy="363220"/>
          </a:xfrm>
          <a:custGeom>
            <a:avLst/>
            <a:gdLst/>
            <a:ahLst/>
            <a:cxnLst/>
            <a:rect l="l" t="t" r="r" b="b"/>
            <a:pathLst>
              <a:path w="1595754" h="363220">
                <a:moveTo>
                  <a:pt x="1529199" y="0"/>
                </a:moveTo>
                <a:lnTo>
                  <a:pt x="66303" y="0"/>
                </a:lnTo>
                <a:lnTo>
                  <a:pt x="40507" y="4754"/>
                </a:lnTo>
                <a:lnTo>
                  <a:pt x="19430" y="17718"/>
                </a:lnTo>
                <a:lnTo>
                  <a:pt x="5214" y="36944"/>
                </a:lnTo>
                <a:lnTo>
                  <a:pt x="0" y="60484"/>
                </a:lnTo>
                <a:lnTo>
                  <a:pt x="0" y="302382"/>
                </a:lnTo>
                <a:lnTo>
                  <a:pt x="5214" y="325921"/>
                </a:lnTo>
                <a:lnTo>
                  <a:pt x="19430" y="345148"/>
                </a:lnTo>
                <a:lnTo>
                  <a:pt x="40507" y="358112"/>
                </a:lnTo>
                <a:lnTo>
                  <a:pt x="66303" y="362866"/>
                </a:lnTo>
                <a:lnTo>
                  <a:pt x="1529199" y="362866"/>
                </a:lnTo>
                <a:lnTo>
                  <a:pt x="1554995" y="358112"/>
                </a:lnTo>
                <a:lnTo>
                  <a:pt x="1576072" y="345148"/>
                </a:lnTo>
                <a:lnTo>
                  <a:pt x="1590288" y="325921"/>
                </a:lnTo>
                <a:lnTo>
                  <a:pt x="1595503" y="302382"/>
                </a:lnTo>
                <a:lnTo>
                  <a:pt x="1595503" y="60484"/>
                </a:lnTo>
                <a:lnTo>
                  <a:pt x="1590288" y="36944"/>
                </a:lnTo>
                <a:lnTo>
                  <a:pt x="1576072" y="17718"/>
                </a:lnTo>
                <a:lnTo>
                  <a:pt x="1554995" y="4754"/>
                </a:lnTo>
                <a:lnTo>
                  <a:pt x="1529199" y="0"/>
                </a:lnTo>
                <a:close/>
              </a:path>
            </a:pathLst>
          </a:custGeom>
          <a:solidFill>
            <a:srgbClr val="FFFFFF"/>
          </a:solidFill>
        </p:spPr>
        <p:txBody>
          <a:bodyPr wrap="square" lIns="0" tIns="0" rIns="0" bIns="0" rtlCol="0"/>
          <a:lstStyle/>
          <a:p>
            <a:endParaRPr/>
          </a:p>
        </p:txBody>
      </p:sp>
      <p:sp>
        <p:nvSpPr>
          <p:cNvPr id="66" name="object 66"/>
          <p:cNvSpPr/>
          <p:nvPr/>
        </p:nvSpPr>
        <p:spPr>
          <a:xfrm>
            <a:off x="4114937" y="5825423"/>
            <a:ext cx="1595755" cy="363220"/>
          </a:xfrm>
          <a:custGeom>
            <a:avLst/>
            <a:gdLst/>
            <a:ahLst/>
            <a:cxnLst/>
            <a:rect l="l" t="t" r="r" b="b"/>
            <a:pathLst>
              <a:path w="1595754" h="363220">
                <a:moveTo>
                  <a:pt x="66303" y="0"/>
                </a:moveTo>
                <a:lnTo>
                  <a:pt x="40507" y="4754"/>
                </a:lnTo>
                <a:lnTo>
                  <a:pt x="19430" y="17718"/>
                </a:lnTo>
                <a:lnTo>
                  <a:pt x="5214" y="36944"/>
                </a:lnTo>
                <a:lnTo>
                  <a:pt x="0" y="60484"/>
                </a:lnTo>
                <a:lnTo>
                  <a:pt x="0" y="302382"/>
                </a:lnTo>
                <a:lnTo>
                  <a:pt x="5214" y="325921"/>
                </a:lnTo>
                <a:lnTo>
                  <a:pt x="19430" y="345148"/>
                </a:lnTo>
                <a:lnTo>
                  <a:pt x="40507" y="358112"/>
                </a:lnTo>
                <a:lnTo>
                  <a:pt x="66303" y="362866"/>
                </a:lnTo>
                <a:lnTo>
                  <a:pt x="1529199" y="362866"/>
                </a:lnTo>
                <a:lnTo>
                  <a:pt x="1554995" y="358112"/>
                </a:lnTo>
                <a:lnTo>
                  <a:pt x="1576072" y="345148"/>
                </a:lnTo>
                <a:lnTo>
                  <a:pt x="1590288" y="325921"/>
                </a:lnTo>
                <a:lnTo>
                  <a:pt x="1595503" y="302382"/>
                </a:lnTo>
                <a:lnTo>
                  <a:pt x="1595503" y="60484"/>
                </a:lnTo>
                <a:lnTo>
                  <a:pt x="1590288" y="36944"/>
                </a:lnTo>
                <a:lnTo>
                  <a:pt x="1576072" y="17718"/>
                </a:lnTo>
                <a:lnTo>
                  <a:pt x="1554995" y="4754"/>
                </a:lnTo>
                <a:lnTo>
                  <a:pt x="1529199" y="0"/>
                </a:lnTo>
                <a:lnTo>
                  <a:pt x="66303" y="0"/>
                </a:lnTo>
                <a:close/>
              </a:path>
            </a:pathLst>
          </a:custGeom>
          <a:ln w="15233">
            <a:solidFill>
              <a:srgbClr val="000000"/>
            </a:solidFill>
          </a:ln>
        </p:spPr>
        <p:txBody>
          <a:bodyPr wrap="square" lIns="0" tIns="0" rIns="0" bIns="0" rtlCol="0"/>
          <a:lstStyle/>
          <a:p>
            <a:endParaRPr/>
          </a:p>
        </p:txBody>
      </p:sp>
      <p:sp>
        <p:nvSpPr>
          <p:cNvPr id="67" name="object 67"/>
          <p:cNvSpPr txBox="1"/>
          <p:nvPr/>
        </p:nvSpPr>
        <p:spPr>
          <a:xfrm>
            <a:off x="4452605" y="5895768"/>
            <a:ext cx="940435" cy="229235"/>
          </a:xfrm>
          <a:prstGeom prst="rect">
            <a:avLst/>
          </a:prstGeom>
        </p:spPr>
        <p:txBody>
          <a:bodyPr vert="horz" wrap="square" lIns="0" tIns="0" rIns="0" bIns="0" rtlCol="0">
            <a:spAutoFit/>
          </a:bodyPr>
          <a:lstStyle/>
          <a:p>
            <a:pPr marL="12700">
              <a:lnSpc>
                <a:spcPct val="100000"/>
              </a:lnSpc>
            </a:pPr>
            <a:r>
              <a:rPr sz="1400" spc="70" dirty="0">
                <a:latin typeface="Arial"/>
                <a:cs typeface="Arial"/>
              </a:rPr>
              <a:t>TextWriter</a:t>
            </a:r>
            <a:endParaRPr sz="1400">
              <a:latin typeface="Arial"/>
              <a:cs typeface="Arial"/>
            </a:endParaRPr>
          </a:p>
        </p:txBody>
      </p:sp>
      <p:sp>
        <p:nvSpPr>
          <p:cNvPr id="68" name="object 68"/>
          <p:cNvSpPr/>
          <p:nvPr/>
        </p:nvSpPr>
        <p:spPr>
          <a:xfrm>
            <a:off x="6509856" y="5825423"/>
            <a:ext cx="1595755" cy="363220"/>
          </a:xfrm>
          <a:custGeom>
            <a:avLst/>
            <a:gdLst/>
            <a:ahLst/>
            <a:cxnLst/>
            <a:rect l="l" t="t" r="r" b="b"/>
            <a:pathLst>
              <a:path w="1595754" h="363220">
                <a:moveTo>
                  <a:pt x="1529199" y="0"/>
                </a:moveTo>
                <a:lnTo>
                  <a:pt x="66303" y="0"/>
                </a:lnTo>
                <a:lnTo>
                  <a:pt x="40507" y="4754"/>
                </a:lnTo>
                <a:lnTo>
                  <a:pt x="19430" y="17718"/>
                </a:lnTo>
                <a:lnTo>
                  <a:pt x="5214" y="36944"/>
                </a:lnTo>
                <a:lnTo>
                  <a:pt x="0" y="60484"/>
                </a:lnTo>
                <a:lnTo>
                  <a:pt x="0" y="302382"/>
                </a:lnTo>
                <a:lnTo>
                  <a:pt x="5214" y="325921"/>
                </a:lnTo>
                <a:lnTo>
                  <a:pt x="19430" y="345148"/>
                </a:lnTo>
                <a:lnTo>
                  <a:pt x="40507" y="358112"/>
                </a:lnTo>
                <a:lnTo>
                  <a:pt x="66303" y="362866"/>
                </a:lnTo>
                <a:lnTo>
                  <a:pt x="1529199" y="362866"/>
                </a:lnTo>
                <a:lnTo>
                  <a:pt x="1554995" y="358112"/>
                </a:lnTo>
                <a:lnTo>
                  <a:pt x="1576072" y="345148"/>
                </a:lnTo>
                <a:lnTo>
                  <a:pt x="1590288" y="325921"/>
                </a:lnTo>
                <a:lnTo>
                  <a:pt x="1595503" y="302382"/>
                </a:lnTo>
                <a:lnTo>
                  <a:pt x="1595503" y="60484"/>
                </a:lnTo>
                <a:lnTo>
                  <a:pt x="1590288" y="36944"/>
                </a:lnTo>
                <a:lnTo>
                  <a:pt x="1576072" y="17718"/>
                </a:lnTo>
                <a:lnTo>
                  <a:pt x="1554995" y="4754"/>
                </a:lnTo>
                <a:lnTo>
                  <a:pt x="1529199" y="0"/>
                </a:lnTo>
                <a:close/>
              </a:path>
            </a:pathLst>
          </a:custGeom>
          <a:solidFill>
            <a:srgbClr val="FFFFFF"/>
          </a:solidFill>
        </p:spPr>
        <p:txBody>
          <a:bodyPr wrap="square" lIns="0" tIns="0" rIns="0" bIns="0" rtlCol="0"/>
          <a:lstStyle/>
          <a:p>
            <a:endParaRPr/>
          </a:p>
        </p:txBody>
      </p:sp>
      <p:sp>
        <p:nvSpPr>
          <p:cNvPr id="69" name="object 69"/>
          <p:cNvSpPr/>
          <p:nvPr/>
        </p:nvSpPr>
        <p:spPr>
          <a:xfrm>
            <a:off x="6509856" y="5825423"/>
            <a:ext cx="1595755" cy="363220"/>
          </a:xfrm>
          <a:custGeom>
            <a:avLst/>
            <a:gdLst/>
            <a:ahLst/>
            <a:cxnLst/>
            <a:rect l="l" t="t" r="r" b="b"/>
            <a:pathLst>
              <a:path w="1595754" h="363220">
                <a:moveTo>
                  <a:pt x="66303" y="0"/>
                </a:moveTo>
                <a:lnTo>
                  <a:pt x="40507" y="4754"/>
                </a:lnTo>
                <a:lnTo>
                  <a:pt x="19430" y="17718"/>
                </a:lnTo>
                <a:lnTo>
                  <a:pt x="5214" y="36944"/>
                </a:lnTo>
                <a:lnTo>
                  <a:pt x="0" y="60484"/>
                </a:lnTo>
                <a:lnTo>
                  <a:pt x="0" y="302382"/>
                </a:lnTo>
                <a:lnTo>
                  <a:pt x="5214" y="325921"/>
                </a:lnTo>
                <a:lnTo>
                  <a:pt x="19430" y="345148"/>
                </a:lnTo>
                <a:lnTo>
                  <a:pt x="40507" y="358112"/>
                </a:lnTo>
                <a:lnTo>
                  <a:pt x="66303" y="362866"/>
                </a:lnTo>
                <a:lnTo>
                  <a:pt x="1529199" y="362866"/>
                </a:lnTo>
                <a:lnTo>
                  <a:pt x="1554995" y="358112"/>
                </a:lnTo>
                <a:lnTo>
                  <a:pt x="1576072" y="345148"/>
                </a:lnTo>
                <a:lnTo>
                  <a:pt x="1590288" y="325921"/>
                </a:lnTo>
                <a:lnTo>
                  <a:pt x="1595503" y="302382"/>
                </a:lnTo>
                <a:lnTo>
                  <a:pt x="1595503" y="60484"/>
                </a:lnTo>
                <a:lnTo>
                  <a:pt x="1590288" y="36944"/>
                </a:lnTo>
                <a:lnTo>
                  <a:pt x="1576072" y="17718"/>
                </a:lnTo>
                <a:lnTo>
                  <a:pt x="1554995" y="4754"/>
                </a:lnTo>
                <a:lnTo>
                  <a:pt x="1529199" y="0"/>
                </a:lnTo>
                <a:lnTo>
                  <a:pt x="66303" y="0"/>
                </a:lnTo>
                <a:close/>
              </a:path>
            </a:pathLst>
          </a:custGeom>
          <a:ln w="15233">
            <a:solidFill>
              <a:srgbClr val="000000"/>
            </a:solidFill>
          </a:ln>
        </p:spPr>
        <p:txBody>
          <a:bodyPr wrap="square" lIns="0" tIns="0" rIns="0" bIns="0" rtlCol="0"/>
          <a:lstStyle/>
          <a:p>
            <a:endParaRPr/>
          </a:p>
        </p:txBody>
      </p:sp>
      <p:sp>
        <p:nvSpPr>
          <p:cNvPr id="70" name="object 70"/>
          <p:cNvSpPr txBox="1"/>
          <p:nvPr/>
        </p:nvSpPr>
        <p:spPr>
          <a:xfrm>
            <a:off x="6669678" y="5895768"/>
            <a:ext cx="1285875" cy="229235"/>
          </a:xfrm>
          <a:prstGeom prst="rect">
            <a:avLst/>
          </a:prstGeom>
        </p:spPr>
        <p:txBody>
          <a:bodyPr vert="horz" wrap="square" lIns="0" tIns="0" rIns="0" bIns="0" rtlCol="0">
            <a:spAutoFit/>
          </a:bodyPr>
          <a:lstStyle/>
          <a:p>
            <a:pPr marL="12700">
              <a:lnSpc>
                <a:spcPct val="100000"/>
              </a:lnSpc>
            </a:pPr>
            <a:r>
              <a:rPr sz="1400" b="1" spc="90" dirty="0">
                <a:latin typeface="Arial"/>
                <a:cs typeface="Arial"/>
              </a:rPr>
              <a:t>StreamWriter</a:t>
            </a:r>
            <a:endParaRPr sz="1400">
              <a:latin typeface="Arial"/>
              <a:cs typeface="Arial"/>
            </a:endParaRPr>
          </a:p>
        </p:txBody>
      </p:sp>
      <p:sp>
        <p:nvSpPr>
          <p:cNvPr id="71" name="object 71"/>
          <p:cNvSpPr/>
          <p:nvPr/>
        </p:nvSpPr>
        <p:spPr>
          <a:xfrm>
            <a:off x="6509856" y="6371240"/>
            <a:ext cx="1595755" cy="364490"/>
          </a:xfrm>
          <a:custGeom>
            <a:avLst/>
            <a:gdLst/>
            <a:ahLst/>
            <a:cxnLst/>
            <a:rect l="l" t="t" r="r" b="b"/>
            <a:pathLst>
              <a:path w="1595754" h="364490">
                <a:moveTo>
                  <a:pt x="1528978" y="0"/>
                </a:moveTo>
                <a:lnTo>
                  <a:pt x="66525" y="0"/>
                </a:lnTo>
                <a:lnTo>
                  <a:pt x="40601" y="4765"/>
                </a:lnTo>
                <a:lnTo>
                  <a:pt x="19458" y="17761"/>
                </a:lnTo>
                <a:lnTo>
                  <a:pt x="5218" y="37038"/>
                </a:lnTo>
                <a:lnTo>
                  <a:pt x="0" y="60646"/>
                </a:lnTo>
                <a:lnTo>
                  <a:pt x="0" y="303231"/>
                </a:lnTo>
                <a:lnTo>
                  <a:pt x="5218" y="326836"/>
                </a:lnTo>
                <a:lnTo>
                  <a:pt x="19458" y="346113"/>
                </a:lnTo>
                <a:lnTo>
                  <a:pt x="40601" y="359111"/>
                </a:lnTo>
                <a:lnTo>
                  <a:pt x="66525" y="363877"/>
                </a:lnTo>
                <a:lnTo>
                  <a:pt x="1528978" y="363877"/>
                </a:lnTo>
                <a:lnTo>
                  <a:pt x="1554902" y="359111"/>
                </a:lnTo>
                <a:lnTo>
                  <a:pt x="1576044" y="346113"/>
                </a:lnTo>
                <a:lnTo>
                  <a:pt x="1590285" y="326836"/>
                </a:lnTo>
                <a:lnTo>
                  <a:pt x="1595503" y="303231"/>
                </a:lnTo>
                <a:lnTo>
                  <a:pt x="1595503" y="60646"/>
                </a:lnTo>
                <a:lnTo>
                  <a:pt x="1590285" y="37038"/>
                </a:lnTo>
                <a:lnTo>
                  <a:pt x="1576044" y="17761"/>
                </a:lnTo>
                <a:lnTo>
                  <a:pt x="1554902" y="4765"/>
                </a:lnTo>
                <a:lnTo>
                  <a:pt x="1528978" y="0"/>
                </a:lnTo>
                <a:close/>
              </a:path>
            </a:pathLst>
          </a:custGeom>
          <a:solidFill>
            <a:srgbClr val="FFFFFF"/>
          </a:solidFill>
        </p:spPr>
        <p:txBody>
          <a:bodyPr wrap="square" lIns="0" tIns="0" rIns="0" bIns="0" rtlCol="0"/>
          <a:lstStyle/>
          <a:p>
            <a:endParaRPr/>
          </a:p>
        </p:txBody>
      </p:sp>
      <p:sp>
        <p:nvSpPr>
          <p:cNvPr id="72" name="object 72"/>
          <p:cNvSpPr/>
          <p:nvPr/>
        </p:nvSpPr>
        <p:spPr>
          <a:xfrm>
            <a:off x="6509856" y="6371240"/>
            <a:ext cx="1595755" cy="364490"/>
          </a:xfrm>
          <a:custGeom>
            <a:avLst/>
            <a:gdLst/>
            <a:ahLst/>
            <a:cxnLst/>
            <a:rect l="l" t="t" r="r" b="b"/>
            <a:pathLst>
              <a:path w="1595754" h="364490">
                <a:moveTo>
                  <a:pt x="66525" y="0"/>
                </a:moveTo>
                <a:lnTo>
                  <a:pt x="40601" y="4765"/>
                </a:lnTo>
                <a:lnTo>
                  <a:pt x="19458" y="17761"/>
                </a:lnTo>
                <a:lnTo>
                  <a:pt x="5218" y="37038"/>
                </a:lnTo>
                <a:lnTo>
                  <a:pt x="0" y="60646"/>
                </a:lnTo>
                <a:lnTo>
                  <a:pt x="0" y="303231"/>
                </a:lnTo>
                <a:lnTo>
                  <a:pt x="5218" y="326836"/>
                </a:lnTo>
                <a:lnTo>
                  <a:pt x="19458" y="346113"/>
                </a:lnTo>
                <a:lnTo>
                  <a:pt x="40601" y="359111"/>
                </a:lnTo>
                <a:lnTo>
                  <a:pt x="66525" y="363877"/>
                </a:lnTo>
                <a:lnTo>
                  <a:pt x="1528978" y="363877"/>
                </a:lnTo>
                <a:lnTo>
                  <a:pt x="1554902" y="359111"/>
                </a:lnTo>
                <a:lnTo>
                  <a:pt x="1576044" y="346113"/>
                </a:lnTo>
                <a:lnTo>
                  <a:pt x="1590285" y="326836"/>
                </a:lnTo>
                <a:lnTo>
                  <a:pt x="1595503" y="303231"/>
                </a:lnTo>
                <a:lnTo>
                  <a:pt x="1595503" y="60646"/>
                </a:lnTo>
                <a:lnTo>
                  <a:pt x="1590285" y="37038"/>
                </a:lnTo>
                <a:lnTo>
                  <a:pt x="1576044" y="17761"/>
                </a:lnTo>
                <a:lnTo>
                  <a:pt x="1554902" y="4765"/>
                </a:lnTo>
                <a:lnTo>
                  <a:pt x="1528978" y="0"/>
                </a:lnTo>
                <a:lnTo>
                  <a:pt x="66525" y="0"/>
                </a:lnTo>
                <a:close/>
              </a:path>
            </a:pathLst>
          </a:custGeom>
          <a:ln w="15234">
            <a:solidFill>
              <a:srgbClr val="000000"/>
            </a:solidFill>
          </a:ln>
        </p:spPr>
        <p:txBody>
          <a:bodyPr wrap="square" lIns="0" tIns="0" rIns="0" bIns="0" rtlCol="0"/>
          <a:lstStyle/>
          <a:p>
            <a:endParaRPr/>
          </a:p>
        </p:txBody>
      </p:sp>
      <p:sp>
        <p:nvSpPr>
          <p:cNvPr id="73" name="object 73"/>
          <p:cNvSpPr txBox="1"/>
          <p:nvPr/>
        </p:nvSpPr>
        <p:spPr>
          <a:xfrm>
            <a:off x="6769910" y="6443100"/>
            <a:ext cx="1091565" cy="229235"/>
          </a:xfrm>
          <a:prstGeom prst="rect">
            <a:avLst/>
          </a:prstGeom>
        </p:spPr>
        <p:txBody>
          <a:bodyPr vert="horz" wrap="square" lIns="0" tIns="0" rIns="0" bIns="0" rtlCol="0">
            <a:spAutoFit/>
          </a:bodyPr>
          <a:lstStyle/>
          <a:p>
            <a:pPr marL="12700">
              <a:lnSpc>
                <a:spcPct val="100000"/>
              </a:lnSpc>
            </a:pPr>
            <a:r>
              <a:rPr sz="1400" spc="80" dirty="0">
                <a:latin typeface="Arial"/>
                <a:cs typeface="Arial"/>
              </a:rPr>
              <a:t>StringWriter</a:t>
            </a:r>
            <a:endParaRPr sz="1400">
              <a:latin typeface="Arial"/>
              <a:cs typeface="Arial"/>
            </a:endParaRPr>
          </a:p>
        </p:txBody>
      </p:sp>
      <p:sp>
        <p:nvSpPr>
          <p:cNvPr id="74" name="object 74"/>
          <p:cNvSpPr/>
          <p:nvPr/>
        </p:nvSpPr>
        <p:spPr>
          <a:xfrm>
            <a:off x="5702014" y="5978980"/>
            <a:ext cx="808355" cy="60960"/>
          </a:xfrm>
          <a:custGeom>
            <a:avLst/>
            <a:gdLst/>
            <a:ahLst/>
            <a:cxnLst/>
            <a:rect l="l" t="t" r="r" b="b"/>
            <a:pathLst>
              <a:path w="808354" h="60960">
                <a:moveTo>
                  <a:pt x="741315" y="37904"/>
                </a:moveTo>
                <a:lnTo>
                  <a:pt x="741315" y="60646"/>
                </a:lnTo>
                <a:lnTo>
                  <a:pt x="791299" y="37924"/>
                </a:lnTo>
                <a:lnTo>
                  <a:pt x="741315" y="37904"/>
                </a:lnTo>
                <a:close/>
              </a:path>
              <a:path w="808354" h="60960">
                <a:moveTo>
                  <a:pt x="741315" y="22748"/>
                </a:moveTo>
                <a:lnTo>
                  <a:pt x="741315" y="37904"/>
                </a:lnTo>
                <a:lnTo>
                  <a:pt x="757081" y="37904"/>
                </a:lnTo>
                <a:lnTo>
                  <a:pt x="760608" y="34527"/>
                </a:lnTo>
                <a:lnTo>
                  <a:pt x="760830" y="26158"/>
                </a:lnTo>
                <a:lnTo>
                  <a:pt x="757060" y="22762"/>
                </a:lnTo>
                <a:lnTo>
                  <a:pt x="741315" y="22748"/>
                </a:lnTo>
                <a:close/>
              </a:path>
              <a:path w="808354" h="60960">
                <a:moveTo>
                  <a:pt x="741315" y="0"/>
                </a:moveTo>
                <a:lnTo>
                  <a:pt x="741315" y="22748"/>
                </a:lnTo>
                <a:lnTo>
                  <a:pt x="752403" y="22762"/>
                </a:lnTo>
                <a:lnTo>
                  <a:pt x="757060" y="22762"/>
                </a:lnTo>
                <a:lnTo>
                  <a:pt x="760830" y="26158"/>
                </a:lnTo>
                <a:lnTo>
                  <a:pt x="760608" y="34527"/>
                </a:lnTo>
                <a:lnTo>
                  <a:pt x="757060" y="37924"/>
                </a:lnTo>
                <a:lnTo>
                  <a:pt x="791342" y="37904"/>
                </a:lnTo>
                <a:lnTo>
                  <a:pt x="807841" y="30403"/>
                </a:lnTo>
                <a:lnTo>
                  <a:pt x="741315" y="0"/>
                </a:lnTo>
                <a:close/>
              </a:path>
              <a:path w="808354" h="60960">
                <a:moveTo>
                  <a:pt x="8426" y="21812"/>
                </a:moveTo>
                <a:lnTo>
                  <a:pt x="3769" y="21812"/>
                </a:lnTo>
                <a:lnTo>
                  <a:pt x="221" y="25188"/>
                </a:lnTo>
                <a:lnTo>
                  <a:pt x="170" y="26158"/>
                </a:lnTo>
                <a:lnTo>
                  <a:pt x="0" y="33577"/>
                </a:lnTo>
                <a:lnTo>
                  <a:pt x="3769" y="36974"/>
                </a:lnTo>
                <a:lnTo>
                  <a:pt x="741315" y="37904"/>
                </a:lnTo>
                <a:lnTo>
                  <a:pt x="741315" y="22748"/>
                </a:lnTo>
                <a:lnTo>
                  <a:pt x="8426" y="21812"/>
                </a:lnTo>
                <a:close/>
              </a:path>
            </a:pathLst>
          </a:custGeom>
          <a:solidFill>
            <a:srgbClr val="000000"/>
          </a:solidFill>
        </p:spPr>
        <p:txBody>
          <a:bodyPr wrap="square" lIns="0" tIns="0" rIns="0" bIns="0" rtlCol="0"/>
          <a:lstStyle/>
          <a:p>
            <a:endParaRPr/>
          </a:p>
        </p:txBody>
      </p:sp>
      <p:sp>
        <p:nvSpPr>
          <p:cNvPr id="75" name="object 75"/>
          <p:cNvSpPr/>
          <p:nvPr/>
        </p:nvSpPr>
        <p:spPr>
          <a:xfrm>
            <a:off x="5702014" y="6000792"/>
            <a:ext cx="808355" cy="582930"/>
          </a:xfrm>
          <a:custGeom>
            <a:avLst/>
            <a:gdLst/>
            <a:ahLst/>
            <a:cxnLst/>
            <a:rect l="l" t="t" r="r" b="b"/>
            <a:pathLst>
              <a:path w="808354" h="582929">
                <a:moveTo>
                  <a:pt x="741315" y="522063"/>
                </a:moveTo>
                <a:lnTo>
                  <a:pt x="741315" y="582709"/>
                </a:lnTo>
                <a:lnTo>
                  <a:pt x="791210" y="559967"/>
                </a:lnTo>
                <a:lnTo>
                  <a:pt x="757060" y="559967"/>
                </a:lnTo>
                <a:lnTo>
                  <a:pt x="760608" y="556571"/>
                </a:lnTo>
                <a:lnTo>
                  <a:pt x="760608" y="548201"/>
                </a:lnTo>
                <a:lnTo>
                  <a:pt x="757060" y="544805"/>
                </a:lnTo>
                <a:lnTo>
                  <a:pt x="791210" y="544805"/>
                </a:lnTo>
                <a:lnTo>
                  <a:pt x="741315" y="522063"/>
                </a:lnTo>
                <a:close/>
              </a:path>
              <a:path w="808354" h="582929">
                <a:moveTo>
                  <a:pt x="399153" y="7580"/>
                </a:moveTo>
                <a:lnTo>
                  <a:pt x="399153" y="556571"/>
                </a:lnTo>
                <a:lnTo>
                  <a:pt x="402922" y="559967"/>
                </a:lnTo>
                <a:lnTo>
                  <a:pt x="741315" y="559967"/>
                </a:lnTo>
                <a:lnTo>
                  <a:pt x="741315" y="552386"/>
                </a:lnTo>
                <a:lnTo>
                  <a:pt x="415784" y="552386"/>
                </a:lnTo>
                <a:lnTo>
                  <a:pt x="407579" y="544805"/>
                </a:lnTo>
                <a:lnTo>
                  <a:pt x="415784" y="544805"/>
                </a:lnTo>
                <a:lnTo>
                  <a:pt x="415784" y="15161"/>
                </a:lnTo>
                <a:lnTo>
                  <a:pt x="407579" y="15161"/>
                </a:lnTo>
                <a:lnTo>
                  <a:pt x="399153" y="7580"/>
                </a:lnTo>
                <a:close/>
              </a:path>
              <a:path w="808354" h="582929">
                <a:moveTo>
                  <a:pt x="791210" y="544805"/>
                </a:moveTo>
                <a:lnTo>
                  <a:pt x="757060" y="544805"/>
                </a:lnTo>
                <a:lnTo>
                  <a:pt x="760608" y="548201"/>
                </a:lnTo>
                <a:lnTo>
                  <a:pt x="760608" y="556571"/>
                </a:lnTo>
                <a:lnTo>
                  <a:pt x="757060" y="559967"/>
                </a:lnTo>
                <a:lnTo>
                  <a:pt x="791210" y="559967"/>
                </a:lnTo>
                <a:lnTo>
                  <a:pt x="807841" y="552386"/>
                </a:lnTo>
                <a:lnTo>
                  <a:pt x="791210" y="544805"/>
                </a:lnTo>
                <a:close/>
              </a:path>
              <a:path w="808354" h="582929">
                <a:moveTo>
                  <a:pt x="415784" y="544805"/>
                </a:moveTo>
                <a:lnTo>
                  <a:pt x="407579" y="544805"/>
                </a:lnTo>
                <a:lnTo>
                  <a:pt x="415784" y="552386"/>
                </a:lnTo>
                <a:lnTo>
                  <a:pt x="415784" y="544805"/>
                </a:lnTo>
                <a:close/>
              </a:path>
              <a:path w="808354" h="582929">
                <a:moveTo>
                  <a:pt x="741315" y="544805"/>
                </a:moveTo>
                <a:lnTo>
                  <a:pt x="415784" y="544805"/>
                </a:lnTo>
                <a:lnTo>
                  <a:pt x="415784" y="552386"/>
                </a:lnTo>
                <a:lnTo>
                  <a:pt x="741315" y="552386"/>
                </a:lnTo>
                <a:lnTo>
                  <a:pt x="741315" y="544805"/>
                </a:lnTo>
                <a:close/>
              </a:path>
              <a:path w="808354" h="582929">
                <a:moveTo>
                  <a:pt x="412236" y="0"/>
                </a:moveTo>
                <a:lnTo>
                  <a:pt x="3769" y="0"/>
                </a:lnTo>
                <a:lnTo>
                  <a:pt x="0" y="3396"/>
                </a:lnTo>
                <a:lnTo>
                  <a:pt x="0" y="11765"/>
                </a:lnTo>
                <a:lnTo>
                  <a:pt x="3769" y="15161"/>
                </a:lnTo>
                <a:lnTo>
                  <a:pt x="399153" y="15161"/>
                </a:lnTo>
                <a:lnTo>
                  <a:pt x="399153" y="7580"/>
                </a:lnTo>
                <a:lnTo>
                  <a:pt x="415784" y="7580"/>
                </a:lnTo>
                <a:lnTo>
                  <a:pt x="415784" y="3396"/>
                </a:lnTo>
                <a:lnTo>
                  <a:pt x="412236" y="0"/>
                </a:lnTo>
                <a:close/>
              </a:path>
              <a:path w="808354" h="582929">
                <a:moveTo>
                  <a:pt x="415784" y="7580"/>
                </a:moveTo>
                <a:lnTo>
                  <a:pt x="399153" y="7580"/>
                </a:lnTo>
                <a:lnTo>
                  <a:pt x="407579" y="15161"/>
                </a:lnTo>
                <a:lnTo>
                  <a:pt x="415784" y="15161"/>
                </a:lnTo>
                <a:lnTo>
                  <a:pt x="415784" y="7580"/>
                </a:lnTo>
                <a:close/>
              </a:path>
            </a:pathLst>
          </a:custGeom>
          <a:solidFill>
            <a:srgbClr val="000000"/>
          </a:solidFill>
        </p:spPr>
        <p:txBody>
          <a:bodyPr wrap="square" lIns="0" tIns="0" rIns="0" bIns="0" rtlCol="0"/>
          <a:lstStyle/>
          <a:p>
            <a:endParaRPr/>
          </a:p>
        </p:txBody>
      </p:sp>
      <p:sp>
        <p:nvSpPr>
          <p:cNvPr id="76" name="object 76"/>
          <p:cNvSpPr/>
          <p:nvPr/>
        </p:nvSpPr>
        <p:spPr>
          <a:xfrm>
            <a:off x="3305987" y="1997188"/>
            <a:ext cx="808990" cy="2766060"/>
          </a:xfrm>
          <a:custGeom>
            <a:avLst/>
            <a:gdLst/>
            <a:ahLst/>
            <a:cxnLst/>
            <a:rect l="l" t="t" r="r" b="b"/>
            <a:pathLst>
              <a:path w="808989" h="2766060">
                <a:moveTo>
                  <a:pt x="742424" y="2705227"/>
                </a:moveTo>
                <a:lnTo>
                  <a:pt x="742424" y="2765914"/>
                </a:lnTo>
                <a:lnTo>
                  <a:pt x="792119" y="2743232"/>
                </a:lnTo>
                <a:lnTo>
                  <a:pt x="758169" y="2743232"/>
                </a:lnTo>
                <a:lnTo>
                  <a:pt x="761717" y="2739796"/>
                </a:lnTo>
                <a:lnTo>
                  <a:pt x="761717" y="2731305"/>
                </a:lnTo>
                <a:lnTo>
                  <a:pt x="758169" y="2728071"/>
                </a:lnTo>
                <a:lnTo>
                  <a:pt x="792540" y="2728071"/>
                </a:lnTo>
                <a:lnTo>
                  <a:pt x="742424" y="2705227"/>
                </a:lnTo>
                <a:close/>
              </a:path>
              <a:path w="808989" h="2766060">
                <a:moveTo>
                  <a:pt x="399818" y="7479"/>
                </a:moveTo>
                <a:lnTo>
                  <a:pt x="399818" y="2739796"/>
                </a:lnTo>
                <a:lnTo>
                  <a:pt x="403588" y="2743232"/>
                </a:lnTo>
                <a:lnTo>
                  <a:pt x="742424" y="2743232"/>
                </a:lnTo>
                <a:lnTo>
                  <a:pt x="742424" y="2735551"/>
                </a:lnTo>
                <a:lnTo>
                  <a:pt x="416449" y="2735551"/>
                </a:lnTo>
                <a:lnTo>
                  <a:pt x="408023" y="2728071"/>
                </a:lnTo>
                <a:lnTo>
                  <a:pt x="416449" y="2728071"/>
                </a:lnTo>
                <a:lnTo>
                  <a:pt x="416449" y="15161"/>
                </a:lnTo>
                <a:lnTo>
                  <a:pt x="408023" y="15161"/>
                </a:lnTo>
                <a:lnTo>
                  <a:pt x="399818" y="7479"/>
                </a:lnTo>
                <a:close/>
              </a:path>
              <a:path w="808989" h="2766060">
                <a:moveTo>
                  <a:pt x="792540" y="2728071"/>
                </a:moveTo>
                <a:lnTo>
                  <a:pt x="758169" y="2728071"/>
                </a:lnTo>
                <a:lnTo>
                  <a:pt x="761717" y="2731305"/>
                </a:lnTo>
                <a:lnTo>
                  <a:pt x="761717" y="2739796"/>
                </a:lnTo>
                <a:lnTo>
                  <a:pt x="758169" y="2743232"/>
                </a:lnTo>
                <a:lnTo>
                  <a:pt x="792119" y="2743232"/>
                </a:lnTo>
                <a:lnTo>
                  <a:pt x="808950" y="2735551"/>
                </a:lnTo>
                <a:lnTo>
                  <a:pt x="792540" y="2728071"/>
                </a:lnTo>
                <a:close/>
              </a:path>
              <a:path w="808989" h="2766060">
                <a:moveTo>
                  <a:pt x="416449" y="2728071"/>
                </a:moveTo>
                <a:lnTo>
                  <a:pt x="408023" y="2728071"/>
                </a:lnTo>
                <a:lnTo>
                  <a:pt x="416449" y="2735551"/>
                </a:lnTo>
                <a:lnTo>
                  <a:pt x="416449" y="2728071"/>
                </a:lnTo>
                <a:close/>
              </a:path>
              <a:path w="808989" h="2766060">
                <a:moveTo>
                  <a:pt x="742424" y="2728071"/>
                </a:moveTo>
                <a:lnTo>
                  <a:pt x="416449" y="2728071"/>
                </a:lnTo>
                <a:lnTo>
                  <a:pt x="416449" y="2735551"/>
                </a:lnTo>
                <a:lnTo>
                  <a:pt x="742424" y="2735551"/>
                </a:lnTo>
                <a:lnTo>
                  <a:pt x="742424" y="2728071"/>
                </a:lnTo>
                <a:close/>
              </a:path>
              <a:path w="808989" h="2766060">
                <a:moveTo>
                  <a:pt x="412679" y="0"/>
                </a:moveTo>
                <a:lnTo>
                  <a:pt x="3769" y="0"/>
                </a:lnTo>
                <a:lnTo>
                  <a:pt x="0" y="3234"/>
                </a:lnTo>
                <a:lnTo>
                  <a:pt x="0" y="11724"/>
                </a:lnTo>
                <a:lnTo>
                  <a:pt x="3769" y="15161"/>
                </a:lnTo>
                <a:lnTo>
                  <a:pt x="399818" y="15161"/>
                </a:lnTo>
                <a:lnTo>
                  <a:pt x="399818" y="7479"/>
                </a:lnTo>
                <a:lnTo>
                  <a:pt x="416449" y="7479"/>
                </a:lnTo>
                <a:lnTo>
                  <a:pt x="416449" y="3234"/>
                </a:lnTo>
                <a:lnTo>
                  <a:pt x="412679" y="0"/>
                </a:lnTo>
                <a:close/>
              </a:path>
              <a:path w="808989" h="2766060">
                <a:moveTo>
                  <a:pt x="416449" y="7479"/>
                </a:moveTo>
                <a:lnTo>
                  <a:pt x="399818" y="7479"/>
                </a:lnTo>
                <a:lnTo>
                  <a:pt x="408023" y="15161"/>
                </a:lnTo>
                <a:lnTo>
                  <a:pt x="416449" y="15161"/>
                </a:lnTo>
                <a:lnTo>
                  <a:pt x="416449" y="7479"/>
                </a:lnTo>
                <a:close/>
              </a:path>
            </a:pathLst>
          </a:custGeom>
          <a:solidFill>
            <a:srgbClr val="000000"/>
          </a:solidFill>
        </p:spPr>
        <p:txBody>
          <a:bodyPr wrap="square" lIns="0" tIns="0" rIns="0" bIns="0" rtlCol="0"/>
          <a:lstStyle/>
          <a:p>
            <a:endParaRPr/>
          </a:p>
        </p:txBody>
      </p:sp>
      <p:sp>
        <p:nvSpPr>
          <p:cNvPr id="77" name="object 77"/>
          <p:cNvSpPr/>
          <p:nvPr/>
        </p:nvSpPr>
        <p:spPr>
          <a:xfrm>
            <a:off x="3305987" y="1997188"/>
            <a:ext cx="808990" cy="4041775"/>
          </a:xfrm>
          <a:custGeom>
            <a:avLst/>
            <a:gdLst/>
            <a:ahLst/>
            <a:cxnLst/>
            <a:rect l="l" t="t" r="r" b="b"/>
            <a:pathLst>
              <a:path w="808989" h="4041775">
                <a:moveTo>
                  <a:pt x="742424" y="3980861"/>
                </a:moveTo>
                <a:lnTo>
                  <a:pt x="742424" y="4041507"/>
                </a:lnTo>
                <a:lnTo>
                  <a:pt x="792318" y="4018765"/>
                </a:lnTo>
                <a:lnTo>
                  <a:pt x="758169" y="4018765"/>
                </a:lnTo>
                <a:lnTo>
                  <a:pt x="761717" y="4015369"/>
                </a:lnTo>
                <a:lnTo>
                  <a:pt x="761717" y="4007000"/>
                </a:lnTo>
                <a:lnTo>
                  <a:pt x="758169" y="4003604"/>
                </a:lnTo>
                <a:lnTo>
                  <a:pt x="792318" y="4003604"/>
                </a:lnTo>
                <a:lnTo>
                  <a:pt x="742424" y="3980861"/>
                </a:lnTo>
                <a:close/>
              </a:path>
              <a:path w="808989" h="4041775">
                <a:moveTo>
                  <a:pt x="399818" y="7479"/>
                </a:moveTo>
                <a:lnTo>
                  <a:pt x="399818" y="4015369"/>
                </a:lnTo>
                <a:lnTo>
                  <a:pt x="403588" y="4018765"/>
                </a:lnTo>
                <a:lnTo>
                  <a:pt x="742424" y="4018765"/>
                </a:lnTo>
                <a:lnTo>
                  <a:pt x="742424" y="4011184"/>
                </a:lnTo>
                <a:lnTo>
                  <a:pt x="416449" y="4011184"/>
                </a:lnTo>
                <a:lnTo>
                  <a:pt x="408023" y="4003604"/>
                </a:lnTo>
                <a:lnTo>
                  <a:pt x="416449" y="4003604"/>
                </a:lnTo>
                <a:lnTo>
                  <a:pt x="416449" y="15161"/>
                </a:lnTo>
                <a:lnTo>
                  <a:pt x="408023" y="15161"/>
                </a:lnTo>
                <a:lnTo>
                  <a:pt x="399818" y="7479"/>
                </a:lnTo>
                <a:close/>
              </a:path>
              <a:path w="808989" h="4041775">
                <a:moveTo>
                  <a:pt x="792318" y="4003604"/>
                </a:moveTo>
                <a:lnTo>
                  <a:pt x="758169" y="4003604"/>
                </a:lnTo>
                <a:lnTo>
                  <a:pt x="761717" y="4007000"/>
                </a:lnTo>
                <a:lnTo>
                  <a:pt x="761717" y="4015369"/>
                </a:lnTo>
                <a:lnTo>
                  <a:pt x="758169" y="4018765"/>
                </a:lnTo>
                <a:lnTo>
                  <a:pt x="792318" y="4018765"/>
                </a:lnTo>
                <a:lnTo>
                  <a:pt x="808950" y="4011184"/>
                </a:lnTo>
                <a:lnTo>
                  <a:pt x="792318" y="4003604"/>
                </a:lnTo>
                <a:close/>
              </a:path>
              <a:path w="808989" h="4041775">
                <a:moveTo>
                  <a:pt x="416449" y="4003604"/>
                </a:moveTo>
                <a:lnTo>
                  <a:pt x="408023" y="4003604"/>
                </a:lnTo>
                <a:lnTo>
                  <a:pt x="416449" y="4011184"/>
                </a:lnTo>
                <a:lnTo>
                  <a:pt x="416449" y="4003604"/>
                </a:lnTo>
                <a:close/>
              </a:path>
              <a:path w="808989" h="4041775">
                <a:moveTo>
                  <a:pt x="742424" y="4003604"/>
                </a:moveTo>
                <a:lnTo>
                  <a:pt x="416449" y="4003604"/>
                </a:lnTo>
                <a:lnTo>
                  <a:pt x="416449" y="4011184"/>
                </a:lnTo>
                <a:lnTo>
                  <a:pt x="742424" y="4011184"/>
                </a:lnTo>
                <a:lnTo>
                  <a:pt x="742424" y="4003604"/>
                </a:lnTo>
                <a:close/>
              </a:path>
              <a:path w="808989" h="4041775">
                <a:moveTo>
                  <a:pt x="412679" y="0"/>
                </a:moveTo>
                <a:lnTo>
                  <a:pt x="3769" y="0"/>
                </a:lnTo>
                <a:lnTo>
                  <a:pt x="0" y="3234"/>
                </a:lnTo>
                <a:lnTo>
                  <a:pt x="0" y="11724"/>
                </a:lnTo>
                <a:lnTo>
                  <a:pt x="3769" y="15161"/>
                </a:lnTo>
                <a:lnTo>
                  <a:pt x="399818" y="15161"/>
                </a:lnTo>
                <a:lnTo>
                  <a:pt x="399818" y="7479"/>
                </a:lnTo>
                <a:lnTo>
                  <a:pt x="416449" y="7479"/>
                </a:lnTo>
                <a:lnTo>
                  <a:pt x="416449" y="3234"/>
                </a:lnTo>
                <a:lnTo>
                  <a:pt x="412679" y="0"/>
                </a:lnTo>
                <a:close/>
              </a:path>
              <a:path w="808989" h="4041775">
                <a:moveTo>
                  <a:pt x="416449" y="7479"/>
                </a:moveTo>
                <a:lnTo>
                  <a:pt x="399818" y="7479"/>
                </a:lnTo>
                <a:lnTo>
                  <a:pt x="408023" y="15161"/>
                </a:lnTo>
                <a:lnTo>
                  <a:pt x="416449" y="15161"/>
                </a:lnTo>
                <a:lnTo>
                  <a:pt x="416449" y="7479"/>
                </a:lnTo>
                <a:close/>
              </a:path>
            </a:pathLst>
          </a:custGeom>
          <a:solidFill>
            <a:srgbClr val="000000"/>
          </a:solidFill>
        </p:spPr>
        <p:txBody>
          <a:bodyPr wrap="square" lIns="0" tIns="0" rIns="0" bIns="0" rtlCol="0"/>
          <a:lstStyle/>
          <a:p>
            <a:endParaRPr/>
          </a:p>
        </p:txBody>
      </p:sp>
      <p:sp>
        <p:nvSpPr>
          <p:cNvPr id="78" name="object 78"/>
          <p:cNvSpPr txBox="1"/>
          <p:nvPr/>
        </p:nvSpPr>
        <p:spPr>
          <a:xfrm>
            <a:off x="8356854" y="6441338"/>
            <a:ext cx="254000" cy="203835"/>
          </a:xfrm>
          <a:prstGeom prst="rect">
            <a:avLst/>
          </a:prstGeom>
        </p:spPr>
        <p:txBody>
          <a:bodyPr vert="horz" wrap="square" lIns="0" tIns="0" rIns="0" bIns="0" rtlCol="0">
            <a:spAutoFit/>
          </a:bodyPr>
          <a:lstStyle/>
          <a:p>
            <a:pPr marL="12700">
              <a:lnSpc>
                <a:spcPct val="100000"/>
              </a:lnSpc>
            </a:pPr>
            <a:r>
              <a:rPr sz="1200" spc="-10" dirty="0">
                <a:solidFill>
                  <a:srgbClr val="888888"/>
                </a:solidFill>
                <a:latin typeface="Calibri"/>
                <a:cs typeface="Calibri"/>
              </a:rPr>
              <a:t>143</a:t>
            </a:r>
            <a:endParaRPr sz="1200">
              <a:latin typeface="Calibri"/>
              <a:cs typeface="Calibri"/>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0544" y="476884"/>
            <a:ext cx="4507865" cy="677108"/>
          </a:xfrm>
          <a:prstGeom prst="rect">
            <a:avLst/>
          </a:prstGeom>
        </p:spPr>
        <p:txBody>
          <a:bodyPr vert="horz" wrap="square" lIns="0" tIns="0" rIns="0" bIns="0" rtlCol="0">
            <a:spAutoFit/>
          </a:bodyPr>
          <a:lstStyle/>
          <a:p>
            <a:pPr marL="12700">
              <a:lnSpc>
                <a:spcPct val="100000"/>
              </a:lnSpc>
            </a:pPr>
            <a:r>
              <a:rPr lang="uk-UA" sz="4400" i="0" spc="-15" dirty="0" smtClean="0">
                <a:latin typeface="Calibri"/>
                <a:cs typeface="Calibri"/>
              </a:rPr>
              <a:t>Класи</a:t>
            </a:r>
            <a:r>
              <a:rPr sz="4400" i="0" spc="-15" dirty="0" smtClean="0">
                <a:latin typeface="Calibri"/>
                <a:cs typeface="Calibri"/>
              </a:rPr>
              <a:t> </a:t>
            </a:r>
            <a:r>
              <a:rPr lang="uk-UA" sz="4400" i="0" spc="-5" dirty="0"/>
              <a:t>в</a:t>
            </a:r>
            <a:r>
              <a:rPr sz="4400" i="0" spc="5" dirty="0" smtClean="0">
                <a:latin typeface="Calibri"/>
                <a:cs typeface="Calibri"/>
              </a:rPr>
              <a:t> </a:t>
            </a:r>
            <a:r>
              <a:rPr sz="4400" i="0" spc="-30" dirty="0">
                <a:latin typeface="Calibri"/>
                <a:cs typeface="Calibri"/>
              </a:rPr>
              <a:t>System.IO</a:t>
            </a:r>
            <a:endParaRPr sz="4400" dirty="0">
              <a:latin typeface="Calibri"/>
              <a:cs typeface="Calibri"/>
            </a:endParaRPr>
          </a:p>
        </p:txBody>
      </p:sp>
      <p:sp>
        <p:nvSpPr>
          <p:cNvPr id="3" name="object 3"/>
          <p:cNvSpPr/>
          <p:nvPr/>
        </p:nvSpPr>
        <p:spPr>
          <a:xfrm>
            <a:off x="521208" y="1566672"/>
            <a:ext cx="8101583" cy="463295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71969" y="1600136"/>
            <a:ext cx="8000110" cy="4526026"/>
          </a:xfrm>
          <a:prstGeom prst="rect">
            <a:avLst/>
          </a:prstGeom>
          <a:blipFill>
            <a:blip r:embed="rId3" cstate="print"/>
            <a:stretch>
              <a:fillRect/>
            </a:stretch>
          </a:blipFill>
        </p:spPr>
        <p:txBody>
          <a:bodyPr wrap="square" lIns="0" tIns="0" rIns="0" bIns="0" rtlCol="0"/>
          <a:lstStyle/>
          <a:p>
            <a:endParaRPr/>
          </a:p>
        </p:txBody>
      </p:sp>
      <p:graphicFrame>
        <p:nvGraphicFramePr>
          <p:cNvPr id="5" name="object 5"/>
          <p:cNvGraphicFramePr>
            <a:graphicFrameLocks noGrp="1"/>
          </p:cNvGraphicFramePr>
          <p:nvPr>
            <p:extLst>
              <p:ext uri="{D42A27DB-BD31-4B8C-83A1-F6EECF244321}">
                <p14:modId xmlns:p14="http://schemas.microsoft.com/office/powerpoint/2010/main" val="3079252990"/>
              </p:ext>
            </p:extLst>
          </p:nvPr>
        </p:nvGraphicFramePr>
        <p:xfrm>
          <a:off x="565619" y="1593850"/>
          <a:ext cx="8000021" cy="4525960"/>
        </p:xfrm>
        <a:graphic>
          <a:graphicData uri="http://schemas.openxmlformats.org/drawingml/2006/table">
            <a:tbl>
              <a:tblPr firstRow="1" bandRow="1">
                <a:tableStyleId>{2D5ABB26-0587-4C30-8999-92F81FD0307C}</a:tableStyleId>
              </a:tblPr>
              <a:tblGrid>
                <a:gridCol w="4000030">
                  <a:extLst>
                    <a:ext uri="{9D8B030D-6E8A-4147-A177-3AD203B41FA5}">
                      <a16:colId xmlns:a16="http://schemas.microsoft.com/office/drawing/2014/main" val="20000"/>
                    </a:ext>
                  </a:extLst>
                </a:gridCol>
                <a:gridCol w="3999991">
                  <a:extLst>
                    <a:ext uri="{9D8B030D-6E8A-4147-A177-3AD203B41FA5}">
                      <a16:colId xmlns:a16="http://schemas.microsoft.com/office/drawing/2014/main" val="20001"/>
                    </a:ext>
                  </a:extLst>
                </a:gridCol>
              </a:tblGrid>
              <a:tr h="303657">
                <a:tc>
                  <a:txBody>
                    <a:bodyPr/>
                    <a:lstStyle/>
                    <a:p>
                      <a:pPr marL="12065">
                        <a:lnSpc>
                          <a:spcPct val="100000"/>
                        </a:lnSpc>
                        <a:spcBef>
                          <a:spcPts val="5"/>
                        </a:spcBef>
                      </a:pPr>
                      <a:r>
                        <a:rPr lang="uk-UA" sz="1700" dirty="0" smtClean="0">
                          <a:latin typeface="Calibri"/>
                          <a:cs typeface="Calibri"/>
                        </a:rPr>
                        <a:t>Клас</a:t>
                      </a:r>
                      <a:endParaRPr sz="1700" dirty="0">
                        <a:latin typeface="Calibri"/>
                        <a:cs typeface="Calibri"/>
                      </a:endParaRPr>
                    </a:p>
                  </a:txBody>
                  <a:tcPr marL="0" marR="0" marT="635" marB="0">
                    <a:lnL w="12700">
                      <a:solidFill>
                        <a:srgbClr val="497DBA"/>
                      </a:solidFill>
                      <a:prstDash val="solid"/>
                    </a:lnL>
                    <a:lnR w="12700">
                      <a:solidFill>
                        <a:srgbClr val="497DBA"/>
                      </a:solidFill>
                      <a:prstDash val="solid"/>
                    </a:lnR>
                    <a:lnT w="12700">
                      <a:solidFill>
                        <a:srgbClr val="497DBA"/>
                      </a:solidFill>
                      <a:prstDash val="solid"/>
                    </a:lnT>
                    <a:lnB w="12700">
                      <a:solidFill>
                        <a:srgbClr val="497DBA"/>
                      </a:solidFill>
                      <a:prstDash val="solid"/>
                    </a:lnB>
                  </a:tcPr>
                </a:tc>
                <a:tc>
                  <a:txBody>
                    <a:bodyPr/>
                    <a:lstStyle/>
                    <a:p>
                      <a:pPr marL="13335">
                        <a:lnSpc>
                          <a:spcPct val="100000"/>
                        </a:lnSpc>
                        <a:spcBef>
                          <a:spcPts val="5"/>
                        </a:spcBef>
                      </a:pPr>
                      <a:r>
                        <a:rPr lang="uk-UA" sz="1700" spc="-5" dirty="0" smtClean="0">
                          <a:latin typeface="Calibri"/>
                          <a:cs typeface="Calibri"/>
                        </a:rPr>
                        <a:t>Використання</a:t>
                      </a:r>
                      <a:endParaRPr sz="1700" dirty="0">
                        <a:latin typeface="Calibri"/>
                        <a:cs typeface="Calibri"/>
                      </a:endParaRPr>
                    </a:p>
                  </a:txBody>
                  <a:tcPr marL="0" marR="0" marT="635" marB="0">
                    <a:lnL w="12700">
                      <a:solidFill>
                        <a:srgbClr val="497DBA"/>
                      </a:solidFill>
                      <a:prstDash val="solid"/>
                    </a:lnL>
                    <a:lnR w="12700">
                      <a:solidFill>
                        <a:srgbClr val="497DBA"/>
                      </a:solidFill>
                      <a:prstDash val="solid"/>
                    </a:lnR>
                    <a:lnT w="12700">
                      <a:solidFill>
                        <a:srgbClr val="497DBA"/>
                      </a:solidFill>
                      <a:prstDash val="solid"/>
                    </a:lnT>
                    <a:lnB w="12700">
                      <a:solidFill>
                        <a:srgbClr val="497DBA"/>
                      </a:solidFill>
                      <a:prstDash val="solid"/>
                    </a:lnB>
                  </a:tcPr>
                </a:tc>
                <a:extLst>
                  <a:ext uri="{0D108BD9-81ED-4DB2-BD59-A6C34878D82A}">
                    <a16:rowId xmlns:a16="http://schemas.microsoft.com/office/drawing/2014/main" val="10000"/>
                  </a:ext>
                </a:extLst>
              </a:tr>
              <a:tr h="570483">
                <a:tc>
                  <a:txBody>
                    <a:bodyPr/>
                    <a:lstStyle/>
                    <a:p>
                      <a:pPr marL="12065">
                        <a:lnSpc>
                          <a:spcPct val="100000"/>
                        </a:lnSpc>
                        <a:spcBef>
                          <a:spcPts val="10"/>
                        </a:spcBef>
                      </a:pPr>
                      <a:r>
                        <a:rPr sz="1700" spc="-5" dirty="0">
                          <a:latin typeface="Calibri"/>
                          <a:cs typeface="Calibri"/>
                        </a:rPr>
                        <a:t>Binary </a:t>
                      </a:r>
                      <a:r>
                        <a:rPr sz="1700" spc="-10" dirty="0">
                          <a:latin typeface="Calibri"/>
                          <a:cs typeface="Calibri"/>
                        </a:rPr>
                        <a:t>Reader </a:t>
                      </a:r>
                      <a:r>
                        <a:rPr sz="1700" dirty="0">
                          <a:latin typeface="Calibri"/>
                          <a:cs typeface="Calibri"/>
                        </a:rPr>
                        <a:t>и</a:t>
                      </a:r>
                      <a:r>
                        <a:rPr sz="1700" spc="-55" dirty="0">
                          <a:latin typeface="Calibri"/>
                          <a:cs typeface="Calibri"/>
                        </a:rPr>
                        <a:t> </a:t>
                      </a:r>
                      <a:r>
                        <a:rPr sz="1700" spc="-15" dirty="0">
                          <a:latin typeface="Calibri"/>
                          <a:cs typeface="Calibri"/>
                        </a:rPr>
                        <a:t>Writer</a:t>
                      </a:r>
                      <a:endParaRPr sz="1700" dirty="0">
                        <a:latin typeface="Calibri"/>
                        <a:cs typeface="Calibri"/>
                      </a:endParaRPr>
                    </a:p>
                  </a:txBody>
                  <a:tcPr marL="0" marR="0" marT="1270" marB="0">
                    <a:lnL w="12700">
                      <a:solidFill>
                        <a:srgbClr val="497DBA"/>
                      </a:solidFill>
                      <a:prstDash val="solid"/>
                    </a:lnL>
                    <a:lnR w="12700">
                      <a:solidFill>
                        <a:srgbClr val="497DBA"/>
                      </a:solidFill>
                      <a:prstDash val="solid"/>
                    </a:lnR>
                    <a:lnT w="12700">
                      <a:solidFill>
                        <a:srgbClr val="497DBA"/>
                      </a:solidFill>
                      <a:prstDash val="solid"/>
                    </a:lnT>
                    <a:lnB w="12700">
                      <a:solidFill>
                        <a:srgbClr val="497DBA"/>
                      </a:solidFill>
                      <a:prstDash val="solid"/>
                    </a:lnB>
                  </a:tcPr>
                </a:tc>
                <a:tc>
                  <a:txBody>
                    <a:bodyPr/>
                    <a:lstStyle/>
                    <a:p>
                      <a:pPr marL="13335">
                        <a:lnSpc>
                          <a:spcPct val="100000"/>
                        </a:lnSpc>
                        <a:spcBef>
                          <a:spcPts val="10"/>
                        </a:spcBef>
                      </a:pPr>
                      <a:r>
                        <a:rPr lang="uk-UA" sz="1700" spc="-15" dirty="0" smtClean="0">
                          <a:latin typeface="Calibri"/>
                          <a:cs typeface="Calibri"/>
                        </a:rPr>
                        <a:t>Читання і запис простих типів даних</a:t>
                      </a:r>
                      <a:endParaRPr sz="1700" dirty="0">
                        <a:latin typeface="Calibri"/>
                        <a:cs typeface="Calibri"/>
                      </a:endParaRPr>
                    </a:p>
                  </a:txBody>
                  <a:tcPr marL="0" marR="0" marT="1270" marB="0">
                    <a:lnL w="12700">
                      <a:solidFill>
                        <a:srgbClr val="497DBA"/>
                      </a:solidFill>
                      <a:prstDash val="solid"/>
                    </a:lnL>
                    <a:lnR w="12700">
                      <a:solidFill>
                        <a:srgbClr val="497DBA"/>
                      </a:solidFill>
                      <a:prstDash val="solid"/>
                    </a:lnR>
                    <a:lnT w="12700">
                      <a:solidFill>
                        <a:srgbClr val="497DBA"/>
                      </a:solidFill>
                      <a:prstDash val="solid"/>
                    </a:lnT>
                    <a:lnB w="12700">
                      <a:solidFill>
                        <a:srgbClr val="497DBA"/>
                      </a:solidFill>
                      <a:prstDash val="solid"/>
                    </a:lnB>
                  </a:tcPr>
                </a:tc>
                <a:extLst>
                  <a:ext uri="{0D108BD9-81ED-4DB2-BD59-A6C34878D82A}">
                    <a16:rowId xmlns:a16="http://schemas.microsoft.com/office/drawing/2014/main" val="10001"/>
                  </a:ext>
                </a:extLst>
              </a:tr>
              <a:tr h="1370330">
                <a:tc>
                  <a:txBody>
                    <a:bodyPr/>
                    <a:lstStyle/>
                    <a:p>
                      <a:pPr marL="12065">
                        <a:lnSpc>
                          <a:spcPct val="100000"/>
                        </a:lnSpc>
                        <a:spcBef>
                          <a:spcPts val="10"/>
                        </a:spcBef>
                      </a:pPr>
                      <a:r>
                        <a:rPr sz="1700" spc="-20" dirty="0">
                          <a:latin typeface="Calibri"/>
                          <a:cs typeface="Calibri"/>
                        </a:rPr>
                        <a:t>Directory, </a:t>
                      </a:r>
                      <a:r>
                        <a:rPr sz="1700" spc="-5" dirty="0">
                          <a:latin typeface="Calibri"/>
                          <a:cs typeface="Calibri"/>
                        </a:rPr>
                        <a:t>File, </a:t>
                      </a:r>
                      <a:r>
                        <a:rPr sz="1700" spc="-10" dirty="0">
                          <a:latin typeface="Calibri"/>
                          <a:cs typeface="Calibri"/>
                        </a:rPr>
                        <a:t>DirectoryInfo </a:t>
                      </a:r>
                      <a:r>
                        <a:rPr sz="1700" dirty="0">
                          <a:latin typeface="Calibri"/>
                          <a:cs typeface="Calibri"/>
                        </a:rPr>
                        <a:t>и</a:t>
                      </a:r>
                      <a:r>
                        <a:rPr sz="1700" spc="35" dirty="0">
                          <a:latin typeface="Calibri"/>
                          <a:cs typeface="Calibri"/>
                        </a:rPr>
                        <a:t> </a:t>
                      </a:r>
                      <a:r>
                        <a:rPr sz="1700" spc="-5" dirty="0">
                          <a:latin typeface="Calibri"/>
                          <a:cs typeface="Calibri"/>
                        </a:rPr>
                        <a:t>FileInfo</a:t>
                      </a:r>
                      <a:endParaRPr sz="1700">
                        <a:latin typeface="Calibri"/>
                        <a:cs typeface="Calibri"/>
                      </a:endParaRPr>
                    </a:p>
                  </a:txBody>
                  <a:tcPr marL="0" marR="0" marT="1270" marB="0">
                    <a:lnL w="12700">
                      <a:solidFill>
                        <a:srgbClr val="497DBA"/>
                      </a:solidFill>
                      <a:prstDash val="solid"/>
                    </a:lnL>
                    <a:lnR w="12700">
                      <a:solidFill>
                        <a:srgbClr val="497DBA"/>
                      </a:solidFill>
                      <a:prstDash val="solid"/>
                    </a:lnR>
                    <a:lnT w="12700">
                      <a:solidFill>
                        <a:srgbClr val="497DBA"/>
                      </a:solidFill>
                      <a:prstDash val="solid"/>
                    </a:lnT>
                    <a:lnB w="12700">
                      <a:solidFill>
                        <a:srgbClr val="497DBA"/>
                      </a:solidFill>
                      <a:prstDash val="solid"/>
                    </a:lnB>
                  </a:tcPr>
                </a:tc>
                <a:tc>
                  <a:txBody>
                    <a:bodyPr/>
                    <a:lstStyle/>
                    <a:p>
                      <a:pPr marL="13335">
                        <a:lnSpc>
                          <a:spcPts val="2030"/>
                        </a:lnSpc>
                      </a:pPr>
                      <a:r>
                        <a:rPr lang="uk-UA" sz="1700" spc="-5" dirty="0" smtClean="0">
                          <a:latin typeface="Calibri"/>
                          <a:cs typeface="Calibri"/>
                        </a:rPr>
                        <a:t>Створення, видалення і переміщення файлів і директорій. Отримання докладної інформації про файли, за допомогою властивостей, визначених у цих класах</a:t>
                      </a:r>
                      <a:r>
                        <a:rPr sz="1700" dirty="0" smtClean="0">
                          <a:latin typeface="Calibri"/>
                          <a:cs typeface="Calibri"/>
                        </a:rPr>
                        <a:t>.</a:t>
                      </a:r>
                      <a:endParaRPr sz="1700" dirty="0">
                        <a:latin typeface="Calibri"/>
                        <a:cs typeface="Calibri"/>
                      </a:endParaRPr>
                    </a:p>
                  </a:txBody>
                  <a:tcPr marL="0" marR="0" marT="0" marB="0">
                    <a:lnL w="12700">
                      <a:solidFill>
                        <a:srgbClr val="497DBA"/>
                      </a:solidFill>
                      <a:prstDash val="solid"/>
                    </a:lnL>
                    <a:lnR w="12700">
                      <a:solidFill>
                        <a:srgbClr val="497DBA"/>
                      </a:solidFill>
                      <a:prstDash val="solid"/>
                    </a:lnR>
                    <a:lnT w="12700">
                      <a:solidFill>
                        <a:srgbClr val="497DBA"/>
                      </a:solidFill>
                      <a:prstDash val="solid"/>
                    </a:lnT>
                    <a:lnB w="12700">
                      <a:solidFill>
                        <a:srgbClr val="497DBA"/>
                      </a:solidFill>
                      <a:prstDash val="solid"/>
                    </a:lnB>
                  </a:tcPr>
                </a:tc>
                <a:extLst>
                  <a:ext uri="{0D108BD9-81ED-4DB2-BD59-A6C34878D82A}">
                    <a16:rowId xmlns:a16="http://schemas.microsoft.com/office/drawing/2014/main" val="10002"/>
                  </a:ext>
                </a:extLst>
              </a:tr>
              <a:tr h="570357">
                <a:tc>
                  <a:txBody>
                    <a:bodyPr/>
                    <a:lstStyle/>
                    <a:p>
                      <a:pPr marL="12065">
                        <a:lnSpc>
                          <a:spcPct val="100000"/>
                        </a:lnSpc>
                        <a:spcBef>
                          <a:spcPts val="15"/>
                        </a:spcBef>
                      </a:pPr>
                      <a:r>
                        <a:rPr sz="1700" spc="-5" dirty="0">
                          <a:latin typeface="Calibri"/>
                          <a:cs typeface="Calibri"/>
                        </a:rPr>
                        <a:t>FileStream</a:t>
                      </a:r>
                      <a:endParaRPr sz="1700">
                        <a:latin typeface="Calibri"/>
                        <a:cs typeface="Calibri"/>
                      </a:endParaRPr>
                    </a:p>
                  </a:txBody>
                  <a:tcPr marL="0" marR="0" marT="1905" marB="0">
                    <a:lnL w="12700">
                      <a:solidFill>
                        <a:srgbClr val="497DBA"/>
                      </a:solidFill>
                      <a:prstDash val="solid"/>
                    </a:lnL>
                    <a:lnR w="12700">
                      <a:solidFill>
                        <a:srgbClr val="497DBA"/>
                      </a:solidFill>
                      <a:prstDash val="solid"/>
                    </a:lnR>
                    <a:lnT w="12700">
                      <a:solidFill>
                        <a:srgbClr val="497DBA"/>
                      </a:solidFill>
                      <a:prstDash val="solid"/>
                    </a:lnT>
                    <a:lnB w="12700">
                      <a:solidFill>
                        <a:srgbClr val="497DBA"/>
                      </a:solidFill>
                      <a:prstDash val="solid"/>
                    </a:lnB>
                  </a:tcPr>
                </a:tc>
                <a:tc>
                  <a:txBody>
                    <a:bodyPr/>
                    <a:lstStyle/>
                    <a:p>
                      <a:pPr marL="13335">
                        <a:lnSpc>
                          <a:spcPct val="100000"/>
                        </a:lnSpc>
                        <a:spcBef>
                          <a:spcPts val="15"/>
                        </a:spcBef>
                      </a:pPr>
                      <a:r>
                        <a:rPr lang="uk-UA" sz="1700" spc="-10" dirty="0" smtClean="0">
                          <a:latin typeface="Calibri"/>
                          <a:cs typeface="Calibri"/>
                        </a:rPr>
                        <a:t>Доступ до файлів потоковим способом</a:t>
                      </a:r>
                      <a:endParaRPr sz="1700" dirty="0">
                        <a:latin typeface="Calibri"/>
                        <a:cs typeface="Calibri"/>
                      </a:endParaRPr>
                    </a:p>
                  </a:txBody>
                  <a:tcPr marL="0" marR="0" marT="1905" marB="0">
                    <a:lnL w="12700">
                      <a:solidFill>
                        <a:srgbClr val="497DBA"/>
                      </a:solidFill>
                      <a:prstDash val="solid"/>
                    </a:lnL>
                    <a:lnR w="12700">
                      <a:solidFill>
                        <a:srgbClr val="497DBA"/>
                      </a:solidFill>
                      <a:prstDash val="solid"/>
                    </a:lnR>
                    <a:lnT w="12700">
                      <a:solidFill>
                        <a:srgbClr val="497DBA"/>
                      </a:solidFill>
                      <a:prstDash val="solid"/>
                    </a:lnT>
                    <a:lnB w="12700">
                      <a:solidFill>
                        <a:srgbClr val="497DBA"/>
                      </a:solidFill>
                      <a:prstDash val="solid"/>
                    </a:lnB>
                  </a:tcPr>
                </a:tc>
                <a:extLst>
                  <a:ext uri="{0D108BD9-81ED-4DB2-BD59-A6C34878D82A}">
                    <a16:rowId xmlns:a16="http://schemas.microsoft.com/office/drawing/2014/main" val="10003"/>
                  </a:ext>
                </a:extLst>
              </a:tr>
              <a:tr h="570357">
                <a:tc>
                  <a:txBody>
                    <a:bodyPr/>
                    <a:lstStyle/>
                    <a:p>
                      <a:pPr marL="12065">
                        <a:lnSpc>
                          <a:spcPct val="100000"/>
                        </a:lnSpc>
                        <a:spcBef>
                          <a:spcPts val="20"/>
                        </a:spcBef>
                      </a:pPr>
                      <a:r>
                        <a:rPr sz="1700" spc="-5" dirty="0">
                          <a:latin typeface="Calibri"/>
                          <a:cs typeface="Calibri"/>
                        </a:rPr>
                        <a:t>MemoryStream</a:t>
                      </a:r>
                      <a:endParaRPr sz="1700" dirty="0">
                        <a:latin typeface="Calibri"/>
                        <a:cs typeface="Calibri"/>
                      </a:endParaRPr>
                    </a:p>
                  </a:txBody>
                  <a:tcPr marL="0" marR="0" marT="2540" marB="0">
                    <a:lnL w="12700">
                      <a:solidFill>
                        <a:srgbClr val="497DBA"/>
                      </a:solidFill>
                      <a:prstDash val="solid"/>
                    </a:lnL>
                    <a:lnR w="12700">
                      <a:solidFill>
                        <a:srgbClr val="497DBA"/>
                      </a:solidFill>
                      <a:prstDash val="solid"/>
                    </a:lnR>
                    <a:lnT w="12700">
                      <a:solidFill>
                        <a:srgbClr val="497DBA"/>
                      </a:solidFill>
                      <a:prstDash val="solid"/>
                    </a:lnT>
                    <a:lnB w="12700">
                      <a:solidFill>
                        <a:srgbClr val="497DBA"/>
                      </a:solidFill>
                      <a:prstDash val="solid"/>
                    </a:lnB>
                  </a:tcPr>
                </a:tc>
                <a:tc>
                  <a:txBody>
                    <a:bodyPr/>
                    <a:lstStyle/>
                    <a:p>
                      <a:pPr marL="13335">
                        <a:lnSpc>
                          <a:spcPct val="100000"/>
                        </a:lnSpc>
                        <a:spcBef>
                          <a:spcPts val="20"/>
                        </a:spcBef>
                      </a:pPr>
                      <a:r>
                        <a:rPr lang="uk-UA" sz="1700" spc="-10" noProof="0" dirty="0" smtClean="0">
                          <a:latin typeface="Calibri"/>
                          <a:cs typeface="Calibri"/>
                        </a:rPr>
                        <a:t>Доступ до даних, які зберігаються у пам`яті</a:t>
                      </a:r>
                      <a:endParaRPr lang="uk-UA" sz="1700" noProof="0" dirty="0">
                        <a:latin typeface="Calibri"/>
                        <a:cs typeface="Calibri"/>
                      </a:endParaRPr>
                    </a:p>
                  </a:txBody>
                  <a:tcPr marL="0" marR="0" marT="2540" marB="0">
                    <a:lnL w="12700">
                      <a:solidFill>
                        <a:srgbClr val="497DBA"/>
                      </a:solidFill>
                      <a:prstDash val="solid"/>
                    </a:lnL>
                    <a:lnR w="12700">
                      <a:solidFill>
                        <a:srgbClr val="497DBA"/>
                      </a:solidFill>
                      <a:prstDash val="solid"/>
                    </a:lnR>
                    <a:lnT w="12700">
                      <a:solidFill>
                        <a:srgbClr val="497DBA"/>
                      </a:solidFill>
                      <a:prstDash val="solid"/>
                    </a:lnT>
                    <a:lnB w="12700">
                      <a:solidFill>
                        <a:srgbClr val="497DBA"/>
                      </a:solidFill>
                      <a:prstDash val="solid"/>
                    </a:lnB>
                  </a:tcPr>
                </a:tc>
                <a:extLst>
                  <a:ext uri="{0D108BD9-81ED-4DB2-BD59-A6C34878D82A}">
                    <a16:rowId xmlns:a16="http://schemas.microsoft.com/office/drawing/2014/main" val="10004"/>
                  </a:ext>
                </a:extLst>
              </a:tr>
              <a:tr h="570356">
                <a:tc>
                  <a:txBody>
                    <a:bodyPr/>
                    <a:lstStyle/>
                    <a:p>
                      <a:pPr marL="12065">
                        <a:lnSpc>
                          <a:spcPct val="100000"/>
                        </a:lnSpc>
                        <a:spcBef>
                          <a:spcPts val="20"/>
                        </a:spcBef>
                      </a:pPr>
                      <a:r>
                        <a:rPr sz="1700" spc="-10" dirty="0">
                          <a:latin typeface="Calibri"/>
                          <a:cs typeface="Calibri"/>
                        </a:rPr>
                        <a:t>StreamWriter </a:t>
                      </a:r>
                      <a:r>
                        <a:rPr sz="1700" dirty="0">
                          <a:latin typeface="Calibri"/>
                          <a:cs typeface="Calibri"/>
                        </a:rPr>
                        <a:t>и</a:t>
                      </a:r>
                      <a:r>
                        <a:rPr sz="1700" spc="-65" dirty="0">
                          <a:latin typeface="Calibri"/>
                          <a:cs typeface="Calibri"/>
                        </a:rPr>
                        <a:t> </a:t>
                      </a:r>
                      <a:r>
                        <a:rPr sz="1700" spc="-5" dirty="0">
                          <a:latin typeface="Calibri"/>
                          <a:cs typeface="Calibri"/>
                        </a:rPr>
                        <a:t>StreamReader</a:t>
                      </a:r>
                      <a:endParaRPr sz="1700">
                        <a:latin typeface="Calibri"/>
                        <a:cs typeface="Calibri"/>
                      </a:endParaRPr>
                    </a:p>
                  </a:txBody>
                  <a:tcPr marL="0" marR="0" marT="2540" marB="0">
                    <a:lnL w="12700">
                      <a:solidFill>
                        <a:srgbClr val="497DBA"/>
                      </a:solidFill>
                      <a:prstDash val="solid"/>
                    </a:lnL>
                    <a:lnR w="12700">
                      <a:solidFill>
                        <a:srgbClr val="497DBA"/>
                      </a:solidFill>
                      <a:prstDash val="solid"/>
                    </a:lnR>
                    <a:lnT w="12700">
                      <a:solidFill>
                        <a:srgbClr val="497DBA"/>
                      </a:solidFill>
                      <a:prstDash val="solid"/>
                    </a:lnT>
                    <a:lnB w="12700">
                      <a:solidFill>
                        <a:srgbClr val="497DBA"/>
                      </a:solidFill>
                      <a:prstDash val="solid"/>
                    </a:lnB>
                  </a:tcPr>
                </a:tc>
                <a:tc>
                  <a:txBody>
                    <a:bodyPr/>
                    <a:lstStyle/>
                    <a:p>
                      <a:pPr marL="13335">
                        <a:lnSpc>
                          <a:spcPct val="100000"/>
                        </a:lnSpc>
                        <a:spcBef>
                          <a:spcPts val="20"/>
                        </a:spcBef>
                      </a:pPr>
                      <a:r>
                        <a:rPr lang="uk-UA" sz="1700" spc="-15" dirty="0" smtClean="0">
                          <a:latin typeface="Calibri"/>
                          <a:cs typeface="Calibri"/>
                        </a:rPr>
                        <a:t>Читання і запис текстової інформації</a:t>
                      </a:r>
                      <a:endParaRPr sz="1700" dirty="0">
                        <a:latin typeface="Calibri"/>
                        <a:cs typeface="Calibri"/>
                      </a:endParaRPr>
                    </a:p>
                  </a:txBody>
                  <a:tcPr marL="0" marR="0" marT="2540" marB="0">
                    <a:lnL w="12700">
                      <a:solidFill>
                        <a:srgbClr val="497DBA"/>
                      </a:solidFill>
                      <a:prstDash val="solid"/>
                    </a:lnL>
                    <a:lnR w="12700">
                      <a:solidFill>
                        <a:srgbClr val="497DBA"/>
                      </a:solidFill>
                      <a:prstDash val="solid"/>
                    </a:lnR>
                    <a:lnT w="12700">
                      <a:solidFill>
                        <a:srgbClr val="497DBA"/>
                      </a:solidFill>
                      <a:prstDash val="solid"/>
                    </a:lnT>
                    <a:lnB w="12700">
                      <a:solidFill>
                        <a:srgbClr val="497DBA"/>
                      </a:solidFill>
                      <a:prstDash val="solid"/>
                    </a:lnB>
                  </a:tcPr>
                </a:tc>
                <a:extLst>
                  <a:ext uri="{0D108BD9-81ED-4DB2-BD59-A6C34878D82A}">
                    <a16:rowId xmlns:a16="http://schemas.microsoft.com/office/drawing/2014/main" val="10005"/>
                  </a:ext>
                </a:extLst>
              </a:tr>
              <a:tr h="570420">
                <a:tc>
                  <a:txBody>
                    <a:bodyPr/>
                    <a:lstStyle/>
                    <a:p>
                      <a:pPr marL="12065">
                        <a:lnSpc>
                          <a:spcPct val="100000"/>
                        </a:lnSpc>
                        <a:spcBef>
                          <a:spcPts val="25"/>
                        </a:spcBef>
                      </a:pPr>
                      <a:r>
                        <a:rPr sz="1700" spc="-5" dirty="0">
                          <a:latin typeface="Calibri"/>
                          <a:cs typeface="Calibri"/>
                        </a:rPr>
                        <a:t>StringReader </a:t>
                      </a:r>
                      <a:r>
                        <a:rPr sz="1700" dirty="0">
                          <a:latin typeface="Calibri"/>
                          <a:cs typeface="Calibri"/>
                        </a:rPr>
                        <a:t>и</a:t>
                      </a:r>
                      <a:r>
                        <a:rPr sz="1700" spc="-85" dirty="0">
                          <a:latin typeface="Calibri"/>
                          <a:cs typeface="Calibri"/>
                        </a:rPr>
                        <a:t> </a:t>
                      </a:r>
                      <a:r>
                        <a:rPr sz="1700" spc="-10" dirty="0">
                          <a:latin typeface="Calibri"/>
                          <a:cs typeface="Calibri"/>
                        </a:rPr>
                        <a:t>StringWriter</a:t>
                      </a:r>
                      <a:endParaRPr sz="1700">
                        <a:latin typeface="Calibri"/>
                        <a:cs typeface="Calibri"/>
                      </a:endParaRPr>
                    </a:p>
                  </a:txBody>
                  <a:tcPr marL="0" marR="0" marT="3175" marB="0">
                    <a:lnL w="12700">
                      <a:solidFill>
                        <a:srgbClr val="497DBA"/>
                      </a:solidFill>
                      <a:prstDash val="solid"/>
                    </a:lnL>
                    <a:lnR w="12700">
                      <a:solidFill>
                        <a:srgbClr val="497DBA"/>
                      </a:solidFill>
                      <a:prstDash val="solid"/>
                    </a:lnR>
                    <a:lnT w="12700">
                      <a:solidFill>
                        <a:srgbClr val="497DBA"/>
                      </a:solidFill>
                      <a:prstDash val="solid"/>
                    </a:lnT>
                    <a:lnB w="12700">
                      <a:solidFill>
                        <a:srgbClr val="497DBA"/>
                      </a:solidFill>
                      <a:prstDash val="solid"/>
                    </a:lnB>
                  </a:tcPr>
                </a:tc>
                <a:tc>
                  <a:txBody>
                    <a:bodyPr/>
                    <a:lstStyle/>
                    <a:p>
                      <a:pPr marL="13335">
                        <a:lnSpc>
                          <a:spcPct val="100000"/>
                        </a:lnSpc>
                      </a:pPr>
                      <a:r>
                        <a:rPr lang="uk-UA" sz="1700" spc="-15" dirty="0" smtClean="0">
                          <a:latin typeface="Calibri"/>
                          <a:cs typeface="Calibri"/>
                        </a:rPr>
                        <a:t>Читання і запис текстової інформації з рядкового буферу</a:t>
                      </a:r>
                      <a:endParaRPr sz="1700" dirty="0">
                        <a:latin typeface="Calibri"/>
                        <a:cs typeface="Calibri"/>
                      </a:endParaRPr>
                    </a:p>
                  </a:txBody>
                  <a:tcPr marL="0" marR="0" marT="0" marB="0">
                    <a:lnL w="12700">
                      <a:solidFill>
                        <a:srgbClr val="497DBA"/>
                      </a:solidFill>
                      <a:prstDash val="solid"/>
                    </a:lnL>
                    <a:lnR w="12700">
                      <a:solidFill>
                        <a:srgbClr val="497DBA"/>
                      </a:solidFill>
                      <a:prstDash val="solid"/>
                    </a:lnR>
                    <a:lnT w="12700">
                      <a:solidFill>
                        <a:srgbClr val="497DBA"/>
                      </a:solidFill>
                      <a:prstDash val="solid"/>
                    </a:lnT>
                    <a:lnB w="12700">
                      <a:solidFill>
                        <a:srgbClr val="497DBA"/>
                      </a:solidFill>
                      <a:prstDash val="solid"/>
                    </a:lnB>
                  </a:tcPr>
                </a:tc>
                <a:extLst>
                  <a:ext uri="{0D108BD9-81ED-4DB2-BD59-A6C34878D82A}">
                    <a16:rowId xmlns:a16="http://schemas.microsoft.com/office/drawing/2014/main" val="10006"/>
                  </a:ext>
                </a:extLst>
              </a:tr>
            </a:tbl>
          </a:graphicData>
        </a:graphic>
      </p:graphicFrame>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r>
              <a:rPr dirty="0"/>
              <a:t>144</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5448" y="476884"/>
            <a:ext cx="3754754" cy="677108"/>
          </a:xfrm>
          <a:prstGeom prst="rect">
            <a:avLst/>
          </a:prstGeom>
        </p:spPr>
        <p:txBody>
          <a:bodyPr vert="horz" wrap="square" lIns="0" tIns="0" rIns="0" bIns="0" rtlCol="0">
            <a:spAutoFit/>
          </a:bodyPr>
          <a:lstStyle/>
          <a:p>
            <a:pPr marL="12700">
              <a:lnSpc>
                <a:spcPct val="100000"/>
              </a:lnSpc>
            </a:pPr>
            <a:r>
              <a:rPr lang="uk-UA" sz="4400" i="0" spc="-20" dirty="0" smtClean="0">
                <a:latin typeface="Calibri"/>
                <a:cs typeface="Calibri"/>
              </a:rPr>
              <a:t>Поняття потоку</a:t>
            </a:r>
            <a:endParaRPr sz="4400" dirty="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r>
              <a:rPr dirty="0"/>
              <a:t>145</a:t>
            </a:r>
          </a:p>
        </p:txBody>
      </p:sp>
      <p:sp>
        <p:nvSpPr>
          <p:cNvPr id="3" name="object 3"/>
          <p:cNvSpPr txBox="1"/>
          <p:nvPr/>
        </p:nvSpPr>
        <p:spPr>
          <a:xfrm>
            <a:off x="546608" y="1443863"/>
            <a:ext cx="8077580" cy="4185761"/>
          </a:xfrm>
          <a:prstGeom prst="rect">
            <a:avLst/>
          </a:prstGeom>
        </p:spPr>
        <p:txBody>
          <a:bodyPr vert="horz" wrap="square" lIns="0" tIns="0" rIns="0" bIns="0" rtlCol="0">
            <a:spAutoFit/>
          </a:bodyPr>
          <a:lstStyle/>
          <a:p>
            <a:pPr marL="12700" marR="48260">
              <a:lnSpc>
                <a:spcPct val="100000"/>
              </a:lnSpc>
            </a:pPr>
            <a:r>
              <a:rPr lang="uk-UA" sz="1800" spc="-10" dirty="0" smtClean="0">
                <a:latin typeface="Calibri"/>
                <a:cs typeface="Calibri"/>
              </a:rPr>
              <a:t>Потік</a:t>
            </a:r>
            <a:r>
              <a:rPr sz="1800" spc="-10" dirty="0" smtClean="0">
                <a:latin typeface="Calibri"/>
                <a:cs typeface="Calibri"/>
              </a:rPr>
              <a:t> </a:t>
            </a:r>
            <a:r>
              <a:rPr sz="1800" spc="-5" dirty="0" smtClean="0">
                <a:latin typeface="Calibri"/>
                <a:cs typeface="Calibri"/>
              </a:rPr>
              <a:t>(</a:t>
            </a:r>
            <a:r>
              <a:rPr sz="1800" spc="-5" dirty="0">
                <a:latin typeface="Calibri"/>
                <a:cs typeface="Calibri"/>
              </a:rPr>
              <a:t>eng. </a:t>
            </a:r>
            <a:r>
              <a:rPr sz="1800" spc="-15" dirty="0">
                <a:latin typeface="Calibri"/>
                <a:cs typeface="Calibri"/>
              </a:rPr>
              <a:t>stream) </a:t>
            </a:r>
            <a:r>
              <a:rPr lang="en-US" sz="1800" dirty="0" smtClean="0">
                <a:latin typeface="Calibri"/>
                <a:cs typeface="Calibri"/>
              </a:rPr>
              <a:t>–</a:t>
            </a:r>
            <a:r>
              <a:rPr sz="1800" dirty="0" smtClean="0">
                <a:latin typeface="Calibri"/>
                <a:cs typeface="Calibri"/>
              </a:rPr>
              <a:t> </a:t>
            </a:r>
            <a:r>
              <a:rPr lang="uk-UA" sz="1800" dirty="0" smtClean="0">
                <a:latin typeface="Calibri"/>
                <a:cs typeface="Calibri"/>
              </a:rPr>
              <a:t>абстрактна послідовність інструкцій або даних, прив`язана до відповідного дескриптору</a:t>
            </a:r>
            <a:r>
              <a:rPr sz="1800" spc="-5" dirty="0" smtClean="0">
                <a:latin typeface="Calibri"/>
                <a:cs typeface="Calibri"/>
              </a:rPr>
              <a:t> </a:t>
            </a:r>
            <a:r>
              <a:rPr sz="1800" spc="-10" dirty="0" smtClean="0">
                <a:latin typeface="Calibri"/>
                <a:cs typeface="Calibri"/>
              </a:rPr>
              <a:t>(</a:t>
            </a:r>
            <a:r>
              <a:rPr lang="uk-UA" sz="1800" spc="-10" dirty="0" smtClean="0">
                <a:latin typeface="Calibri"/>
                <a:cs typeface="Calibri"/>
              </a:rPr>
              <a:t>може бути представлений іменем потоку</a:t>
            </a:r>
            <a:r>
              <a:rPr sz="1800" spc="-10" dirty="0" smtClean="0">
                <a:latin typeface="Calibri"/>
                <a:cs typeface="Calibri"/>
              </a:rPr>
              <a:t>).</a:t>
            </a:r>
            <a:endParaRPr sz="1800" dirty="0">
              <a:latin typeface="Calibri"/>
              <a:cs typeface="Calibri"/>
            </a:endParaRPr>
          </a:p>
          <a:p>
            <a:pPr>
              <a:lnSpc>
                <a:spcPct val="100000"/>
              </a:lnSpc>
              <a:spcBef>
                <a:spcPts val="35"/>
              </a:spcBef>
            </a:pPr>
            <a:endParaRPr sz="1850" dirty="0">
              <a:latin typeface="Times New Roman"/>
              <a:cs typeface="Times New Roman"/>
            </a:endParaRPr>
          </a:p>
          <a:p>
            <a:pPr marL="12700" marR="5080">
              <a:lnSpc>
                <a:spcPct val="100000"/>
              </a:lnSpc>
            </a:pPr>
            <a:r>
              <a:rPr lang="uk-UA" sz="1800" spc="-10" dirty="0" smtClean="0">
                <a:latin typeface="Calibri"/>
                <a:cs typeface="Calibri"/>
              </a:rPr>
              <a:t>Потоки є зручним уніфікованим програмним інтерфейсом для читання </a:t>
            </a:r>
            <a:r>
              <a:rPr lang="uk-UA" spc="-10" dirty="0" smtClean="0">
                <a:latin typeface="Calibri"/>
                <a:cs typeface="Calibri"/>
              </a:rPr>
              <a:t>та</a:t>
            </a:r>
            <a:r>
              <a:rPr lang="uk-UA" sz="1800" spc="-10" dirty="0" smtClean="0">
                <a:latin typeface="Calibri"/>
                <a:cs typeface="Calibri"/>
              </a:rPr>
              <a:t> запису файлів (у тому числі спеціальних, зокрема пов</a:t>
            </a:r>
            <a:r>
              <a:rPr lang="uk-UA" spc="-10" dirty="0" smtClean="0">
                <a:latin typeface="Calibri"/>
                <a:cs typeface="Calibri"/>
              </a:rPr>
              <a:t>`язаних із пристроєм), </a:t>
            </a:r>
            <a:r>
              <a:rPr lang="uk-UA" spc="-10" dirty="0" err="1" smtClean="0">
                <a:latin typeface="Calibri"/>
                <a:cs typeface="Calibri"/>
              </a:rPr>
              <a:t>сокетів</a:t>
            </a:r>
            <a:r>
              <a:rPr lang="uk-UA" spc="-10" dirty="0" smtClean="0">
                <a:latin typeface="Calibri"/>
                <a:cs typeface="Calibri"/>
              </a:rPr>
              <a:t> і передачі даних між процесами.</a:t>
            </a:r>
            <a:endParaRPr sz="1800" dirty="0">
              <a:latin typeface="Calibri"/>
              <a:cs typeface="Calibri"/>
            </a:endParaRPr>
          </a:p>
          <a:p>
            <a:pPr>
              <a:lnSpc>
                <a:spcPct val="100000"/>
              </a:lnSpc>
              <a:spcBef>
                <a:spcPts val="30"/>
              </a:spcBef>
            </a:pPr>
            <a:endParaRPr sz="1850" dirty="0">
              <a:latin typeface="Times New Roman"/>
              <a:cs typeface="Times New Roman"/>
            </a:endParaRPr>
          </a:p>
          <a:p>
            <a:pPr marL="12700">
              <a:lnSpc>
                <a:spcPct val="100000"/>
              </a:lnSpc>
              <a:spcBef>
                <a:spcPts val="5"/>
              </a:spcBef>
            </a:pPr>
            <a:r>
              <a:rPr lang="uk-UA" sz="1800" spc="-10" dirty="0" smtClean="0">
                <a:latin typeface="Calibri"/>
                <a:cs typeface="Calibri"/>
              </a:rPr>
              <a:t>Підтримка потоків включена у більшості мов програмування і ледве чи не у всіх сучасних операційних системах.</a:t>
            </a:r>
            <a:endParaRPr sz="1800" dirty="0">
              <a:latin typeface="Calibri"/>
              <a:cs typeface="Calibri"/>
            </a:endParaRPr>
          </a:p>
          <a:p>
            <a:pPr>
              <a:lnSpc>
                <a:spcPct val="100000"/>
              </a:lnSpc>
              <a:spcBef>
                <a:spcPts val="35"/>
              </a:spcBef>
            </a:pPr>
            <a:endParaRPr sz="1850" dirty="0">
              <a:latin typeface="Times New Roman"/>
              <a:cs typeface="Times New Roman"/>
            </a:endParaRPr>
          </a:p>
          <a:p>
            <a:pPr marL="12700" marR="191770">
              <a:lnSpc>
                <a:spcPct val="100000"/>
              </a:lnSpc>
            </a:pPr>
            <a:r>
              <a:rPr lang="uk-UA" sz="1800" spc="-5" dirty="0" smtClean="0">
                <a:latin typeface="Calibri"/>
                <a:cs typeface="Calibri"/>
              </a:rPr>
              <a:t>При запуску процесу йому надається визначені за замовчуванням стандартні потоки.</a:t>
            </a:r>
            <a:endParaRPr sz="1800" dirty="0">
              <a:latin typeface="Calibri"/>
              <a:cs typeface="Calibri"/>
            </a:endParaRPr>
          </a:p>
          <a:p>
            <a:pPr>
              <a:lnSpc>
                <a:spcPct val="100000"/>
              </a:lnSpc>
              <a:spcBef>
                <a:spcPts val="30"/>
              </a:spcBef>
            </a:pPr>
            <a:endParaRPr sz="1850" dirty="0">
              <a:latin typeface="Times New Roman"/>
              <a:cs typeface="Times New Roman"/>
            </a:endParaRPr>
          </a:p>
          <a:p>
            <a:pPr marL="12700" marR="22860">
              <a:lnSpc>
                <a:spcPct val="100000"/>
              </a:lnSpc>
              <a:spcBef>
                <a:spcPts val="5"/>
              </a:spcBef>
            </a:pPr>
            <a:r>
              <a:rPr lang="uk-UA" sz="1800" dirty="0" smtClean="0">
                <a:latin typeface="Calibri"/>
                <a:cs typeface="Calibri"/>
              </a:rPr>
              <a:t>Можливість </a:t>
            </a:r>
            <a:r>
              <a:rPr lang="uk-UA" sz="1800" dirty="0" err="1" smtClean="0">
                <a:latin typeface="Calibri"/>
                <a:cs typeface="Calibri"/>
              </a:rPr>
              <a:t>перенаправлення</a:t>
            </a:r>
            <a:r>
              <a:rPr lang="uk-UA" sz="1800" dirty="0" smtClean="0">
                <a:latin typeface="Calibri"/>
                <a:cs typeface="Calibri"/>
              </a:rPr>
              <a:t> потоків дозволяє пов`язувати різні програми, і надає системі гнучкості, яка є частиною філософії </a:t>
            </a:r>
            <a:r>
              <a:rPr lang="en-US" sz="1800" dirty="0" smtClean="0">
                <a:latin typeface="Calibri"/>
                <a:cs typeface="Calibri"/>
              </a:rPr>
              <a:t>Unix</a:t>
            </a:r>
            <a:r>
              <a:rPr lang="uk-UA" sz="1800" dirty="0" smtClean="0">
                <a:latin typeface="Calibri"/>
                <a:cs typeface="Calibri"/>
              </a:rPr>
              <a:t>.</a:t>
            </a:r>
            <a:endParaRPr sz="1800" dirty="0">
              <a:latin typeface="Calibri"/>
              <a:cs typeface="Calibri"/>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6518" y="577215"/>
            <a:ext cx="7350125" cy="492443"/>
          </a:xfrm>
          <a:prstGeom prst="rect">
            <a:avLst/>
          </a:prstGeom>
        </p:spPr>
        <p:txBody>
          <a:bodyPr vert="horz" wrap="square" lIns="0" tIns="0" rIns="0" bIns="0" rtlCol="0">
            <a:spAutoFit/>
          </a:bodyPr>
          <a:lstStyle/>
          <a:p>
            <a:pPr marL="12700" algn="ctr">
              <a:lnSpc>
                <a:spcPct val="100000"/>
              </a:lnSpc>
            </a:pPr>
            <a:r>
              <a:rPr lang="uk-UA" sz="3200" i="0" spc="-25" dirty="0" smtClean="0">
                <a:latin typeface="Calibri"/>
                <a:cs typeface="Calibri"/>
              </a:rPr>
              <a:t>Рівні обміну із зовнішніми пристроями</a:t>
            </a:r>
            <a:endParaRPr sz="3200" dirty="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r>
              <a:rPr dirty="0"/>
              <a:t>146</a:t>
            </a:r>
          </a:p>
        </p:txBody>
      </p:sp>
      <p:sp>
        <p:nvSpPr>
          <p:cNvPr id="3" name="object 3"/>
          <p:cNvSpPr txBox="1"/>
          <p:nvPr/>
        </p:nvSpPr>
        <p:spPr>
          <a:xfrm>
            <a:off x="536244" y="1630553"/>
            <a:ext cx="6876415" cy="2946961"/>
          </a:xfrm>
          <a:prstGeom prst="rect">
            <a:avLst/>
          </a:prstGeom>
        </p:spPr>
        <p:txBody>
          <a:bodyPr vert="horz" wrap="square" lIns="0" tIns="0" rIns="0" bIns="0" rtlCol="0">
            <a:spAutoFit/>
          </a:bodyPr>
          <a:lstStyle/>
          <a:p>
            <a:pPr marL="12700">
              <a:lnSpc>
                <a:spcPct val="100000"/>
              </a:lnSpc>
            </a:pPr>
            <a:r>
              <a:rPr lang="uk-UA" sz="2000" spc="-20" dirty="0" smtClean="0">
                <a:latin typeface="Calibri"/>
                <a:cs typeface="Calibri"/>
              </a:rPr>
              <a:t>Виконувати обмін із зовнішніми пристроями можна на рівні</a:t>
            </a:r>
            <a:r>
              <a:rPr sz="2000" spc="-5" dirty="0" smtClean="0">
                <a:latin typeface="Calibri"/>
                <a:cs typeface="Calibri"/>
              </a:rPr>
              <a:t>:</a:t>
            </a:r>
            <a:endParaRPr sz="2000" dirty="0">
              <a:latin typeface="Calibri"/>
              <a:cs typeface="Calibri"/>
            </a:endParaRPr>
          </a:p>
          <a:p>
            <a:pPr marL="356870" indent="-344170">
              <a:lnSpc>
                <a:spcPct val="100000"/>
              </a:lnSpc>
              <a:spcBef>
                <a:spcPts val="480"/>
              </a:spcBef>
              <a:buFont typeface="Arial"/>
              <a:buChar char="•"/>
              <a:tabLst>
                <a:tab pos="356870" algn="l"/>
                <a:tab pos="357505" algn="l"/>
              </a:tabLst>
            </a:pPr>
            <a:r>
              <a:rPr lang="uk-UA" sz="2000" i="1" spc="-5" dirty="0">
                <a:latin typeface="Calibri"/>
                <a:cs typeface="Calibri"/>
              </a:rPr>
              <a:t>б</a:t>
            </a:r>
            <a:r>
              <a:rPr lang="uk-UA" sz="2000" i="1" spc="-5" dirty="0" smtClean="0">
                <a:latin typeface="Calibri"/>
                <a:cs typeface="Calibri"/>
              </a:rPr>
              <a:t>інарного представлення даних</a:t>
            </a:r>
            <a:endParaRPr sz="2000" dirty="0">
              <a:latin typeface="Calibri"/>
              <a:cs typeface="Calibri"/>
            </a:endParaRPr>
          </a:p>
          <a:p>
            <a:pPr marL="756285" lvl="1" indent="-286385">
              <a:lnSpc>
                <a:spcPct val="100000"/>
              </a:lnSpc>
              <a:spcBef>
                <a:spcPts val="620"/>
              </a:spcBef>
              <a:buFont typeface="Arial"/>
              <a:buChar char="–"/>
              <a:tabLst>
                <a:tab pos="756920" algn="l"/>
              </a:tabLst>
            </a:pPr>
            <a:r>
              <a:rPr sz="2800" spc="-20" dirty="0">
                <a:latin typeface="Calibri"/>
                <a:cs typeface="Calibri"/>
              </a:rPr>
              <a:t>(BinaryReader,</a:t>
            </a:r>
            <a:r>
              <a:rPr sz="2800" spc="-145" dirty="0">
                <a:latin typeface="Calibri"/>
                <a:cs typeface="Calibri"/>
              </a:rPr>
              <a:t> </a:t>
            </a:r>
            <a:r>
              <a:rPr sz="2800" spc="-5" dirty="0">
                <a:latin typeface="Calibri"/>
                <a:cs typeface="Calibri"/>
              </a:rPr>
              <a:t>BinaryWriter);</a:t>
            </a:r>
            <a:endParaRPr sz="2800" dirty="0">
              <a:latin typeface="Calibri"/>
              <a:cs typeface="Calibri"/>
            </a:endParaRPr>
          </a:p>
          <a:p>
            <a:pPr marL="356870" indent="-344170">
              <a:lnSpc>
                <a:spcPct val="100000"/>
              </a:lnSpc>
              <a:spcBef>
                <a:spcPts val="535"/>
              </a:spcBef>
              <a:buFont typeface="Arial"/>
              <a:buChar char="•"/>
              <a:tabLst>
                <a:tab pos="356870" algn="l"/>
                <a:tab pos="357505" algn="l"/>
              </a:tabLst>
            </a:pPr>
            <a:r>
              <a:rPr lang="ru-RU" sz="2000" i="1" spc="-5" dirty="0" smtClean="0">
                <a:latin typeface="Calibri"/>
                <a:cs typeface="Calibri"/>
              </a:rPr>
              <a:t>байтового</a:t>
            </a:r>
            <a:endParaRPr sz="2000" dirty="0">
              <a:latin typeface="Calibri"/>
              <a:cs typeface="Calibri"/>
            </a:endParaRPr>
          </a:p>
          <a:p>
            <a:pPr marL="756285" lvl="1" indent="-286385">
              <a:lnSpc>
                <a:spcPct val="100000"/>
              </a:lnSpc>
              <a:spcBef>
                <a:spcPts val="615"/>
              </a:spcBef>
              <a:buFont typeface="Arial"/>
              <a:buChar char="–"/>
              <a:tabLst>
                <a:tab pos="756920" algn="l"/>
              </a:tabLst>
            </a:pPr>
            <a:r>
              <a:rPr sz="2800" spc="-10" dirty="0">
                <a:latin typeface="Calibri"/>
                <a:cs typeface="Calibri"/>
              </a:rPr>
              <a:t>(FileStream);</a:t>
            </a:r>
            <a:endParaRPr sz="2800" dirty="0">
              <a:latin typeface="Calibri"/>
              <a:cs typeface="Calibri"/>
            </a:endParaRPr>
          </a:p>
          <a:p>
            <a:pPr marL="356870" indent="-344170">
              <a:lnSpc>
                <a:spcPct val="100000"/>
              </a:lnSpc>
              <a:spcBef>
                <a:spcPts val="535"/>
              </a:spcBef>
              <a:buFont typeface="Arial"/>
              <a:buChar char="•"/>
              <a:tabLst>
                <a:tab pos="356870" algn="l"/>
                <a:tab pos="357505" algn="l"/>
              </a:tabLst>
            </a:pPr>
            <a:r>
              <a:rPr lang="uk-UA" sz="2000" i="1" spc="-5" dirty="0" smtClean="0">
                <a:latin typeface="Calibri"/>
                <a:cs typeface="Calibri"/>
              </a:rPr>
              <a:t>текстового</a:t>
            </a:r>
            <a:endParaRPr sz="2000" dirty="0">
              <a:latin typeface="Calibri"/>
              <a:cs typeface="Calibri"/>
            </a:endParaRPr>
          </a:p>
          <a:p>
            <a:pPr marL="756285" lvl="1" indent="-286385">
              <a:lnSpc>
                <a:spcPct val="100000"/>
              </a:lnSpc>
              <a:spcBef>
                <a:spcPts val="615"/>
              </a:spcBef>
              <a:buFont typeface="Arial"/>
              <a:buChar char="–"/>
              <a:tabLst>
                <a:tab pos="756920" algn="l"/>
              </a:tabLst>
            </a:pPr>
            <a:r>
              <a:rPr sz="2800" spc="-30" dirty="0">
                <a:latin typeface="Calibri"/>
                <a:cs typeface="Calibri"/>
              </a:rPr>
              <a:t>(StreamWriter,</a:t>
            </a:r>
            <a:r>
              <a:rPr sz="2800" spc="-120" dirty="0">
                <a:latin typeface="Calibri"/>
                <a:cs typeface="Calibri"/>
              </a:rPr>
              <a:t> </a:t>
            </a:r>
            <a:r>
              <a:rPr sz="2800" spc="-10" dirty="0">
                <a:latin typeface="Calibri"/>
                <a:cs typeface="Calibri"/>
              </a:rPr>
              <a:t>StreamReader).</a:t>
            </a:r>
            <a:endParaRPr sz="2800" dirty="0">
              <a:latin typeface="Calibri"/>
              <a:cs typeface="Calibri"/>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4600" y="509142"/>
            <a:ext cx="4038600" cy="615553"/>
          </a:xfrm>
          <a:prstGeom prst="rect">
            <a:avLst/>
          </a:prstGeom>
        </p:spPr>
        <p:txBody>
          <a:bodyPr vert="horz" wrap="square" lIns="0" tIns="0" rIns="0" bIns="0" rtlCol="0">
            <a:spAutoFit/>
          </a:bodyPr>
          <a:lstStyle/>
          <a:p>
            <a:pPr marL="12700" algn="ctr">
              <a:lnSpc>
                <a:spcPct val="100000"/>
              </a:lnSpc>
            </a:pPr>
            <a:r>
              <a:rPr lang="uk-UA" i="0" dirty="0" smtClean="0">
                <a:latin typeface="Calibri"/>
                <a:cs typeface="Calibri"/>
              </a:rPr>
              <a:t>Доступ до файлів</a:t>
            </a:r>
            <a:endParaRPr i="0" dirty="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r>
              <a:rPr dirty="0"/>
              <a:t>147</a:t>
            </a:r>
          </a:p>
        </p:txBody>
      </p:sp>
      <p:sp>
        <p:nvSpPr>
          <p:cNvPr id="3" name="object 3"/>
          <p:cNvSpPr txBox="1"/>
          <p:nvPr/>
        </p:nvSpPr>
        <p:spPr>
          <a:xfrm>
            <a:off x="536244" y="1630553"/>
            <a:ext cx="8007984" cy="2526333"/>
          </a:xfrm>
          <a:prstGeom prst="rect">
            <a:avLst/>
          </a:prstGeom>
        </p:spPr>
        <p:txBody>
          <a:bodyPr vert="horz" wrap="square" lIns="0" tIns="0" rIns="0" bIns="0" rtlCol="0">
            <a:spAutoFit/>
          </a:bodyPr>
          <a:lstStyle/>
          <a:p>
            <a:pPr marL="356870" marR="5080" indent="-344170">
              <a:lnSpc>
                <a:spcPct val="100000"/>
              </a:lnSpc>
              <a:buFont typeface="Arial"/>
              <a:buChar char="•"/>
              <a:tabLst>
                <a:tab pos="356870" algn="l"/>
                <a:tab pos="357505" algn="l"/>
              </a:tabLst>
            </a:pPr>
            <a:r>
              <a:rPr lang="uk-UA" sz="2000" i="1" spc="-10" dirty="0" smtClean="0">
                <a:latin typeface="Calibri"/>
                <a:cs typeface="Calibri"/>
              </a:rPr>
              <a:t>Доступ</a:t>
            </a:r>
            <a:r>
              <a:rPr lang="uk-UA" sz="2000" i="1" spc="-10" dirty="0">
                <a:latin typeface="Calibri"/>
                <a:cs typeface="Calibri"/>
              </a:rPr>
              <a:t> </a:t>
            </a:r>
            <a:r>
              <a:rPr lang="uk-UA" sz="2000" spc="-5" dirty="0" smtClean="0">
                <a:latin typeface="Calibri"/>
                <a:cs typeface="Calibri"/>
              </a:rPr>
              <a:t>до файлів може бути послідовним, коли черговий елемент можна прочитати (записати) тільки після аналогічної операції із попереднім елементом, та довільним, або прямим, при якому виконується читання (запис) довільного елементу по заданому адресу.</a:t>
            </a:r>
            <a:r>
              <a:rPr sz="2000" spc="-5" dirty="0" smtClean="0">
                <a:latin typeface="Calibri"/>
                <a:cs typeface="Calibri"/>
              </a:rPr>
              <a:t> </a:t>
            </a:r>
            <a:r>
              <a:rPr lang="uk-UA" sz="2000" spc="-5" dirty="0" smtClean="0">
                <a:latin typeface="Calibri"/>
                <a:cs typeface="Calibri"/>
              </a:rPr>
              <a:t>Текстові файли дозволяють виконувати тільки послідовний доступ. У бітових і </a:t>
            </a:r>
            <a:r>
              <a:rPr lang="uk-UA" sz="2000" spc="-5" dirty="0" err="1" smtClean="0">
                <a:latin typeface="Calibri"/>
                <a:cs typeface="Calibri"/>
              </a:rPr>
              <a:t>байтових</a:t>
            </a:r>
            <a:r>
              <a:rPr lang="uk-UA" sz="2000" spc="-5" dirty="0" smtClean="0">
                <a:latin typeface="Calibri"/>
                <a:cs typeface="Calibri"/>
              </a:rPr>
              <a:t> потоках можна використовувати обидва методи.</a:t>
            </a:r>
            <a:endParaRPr sz="2000" dirty="0" smtClean="0">
              <a:latin typeface="Calibri"/>
              <a:cs typeface="Calibri"/>
            </a:endParaRPr>
          </a:p>
          <a:p>
            <a:pPr marL="356870" indent="-344170">
              <a:lnSpc>
                <a:spcPct val="100000"/>
              </a:lnSpc>
              <a:spcBef>
                <a:spcPts val="480"/>
              </a:spcBef>
              <a:buFont typeface="Arial"/>
              <a:buChar char="•"/>
              <a:tabLst>
                <a:tab pos="356870" algn="l"/>
                <a:tab pos="357505" algn="l"/>
              </a:tabLst>
            </a:pPr>
            <a:r>
              <a:rPr lang="uk-UA" sz="2000" spc="-15" dirty="0" smtClean="0">
                <a:latin typeface="Calibri"/>
                <a:cs typeface="Calibri"/>
              </a:rPr>
              <a:t>Прямий доступ в поєднанні із відсутністю перетворень забезпечує високу швидкість отримання потрібної інформації.</a:t>
            </a:r>
            <a:endParaRPr sz="2000" dirty="0">
              <a:latin typeface="Calibri"/>
              <a:cs typeface="Calibri"/>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934" y="322707"/>
            <a:ext cx="6788784" cy="492443"/>
          </a:xfrm>
          <a:prstGeom prst="rect">
            <a:avLst/>
          </a:prstGeom>
        </p:spPr>
        <p:txBody>
          <a:bodyPr vert="horz" wrap="square" lIns="0" tIns="0" rIns="0" bIns="0" rtlCol="0">
            <a:spAutoFit/>
          </a:bodyPr>
          <a:lstStyle/>
          <a:p>
            <a:pPr marL="12700" algn="ctr">
              <a:lnSpc>
                <a:spcPct val="100000"/>
              </a:lnSpc>
            </a:pPr>
            <a:r>
              <a:rPr lang="uk-UA" sz="3200" i="0" spc="-5" dirty="0" smtClean="0">
                <a:latin typeface="Calibri"/>
                <a:cs typeface="Calibri"/>
              </a:rPr>
              <a:t>Діалоги відкриття-зберігання файлів</a:t>
            </a:r>
            <a:endParaRPr sz="3200" dirty="0">
              <a:latin typeface="Calibri"/>
              <a:cs typeface="Calibri"/>
            </a:endParaRPr>
          </a:p>
        </p:txBody>
      </p:sp>
      <p:sp>
        <p:nvSpPr>
          <p:cNvPr id="3" name="object 3"/>
          <p:cNvSpPr txBox="1"/>
          <p:nvPr/>
        </p:nvSpPr>
        <p:spPr>
          <a:xfrm>
            <a:off x="536244" y="1152778"/>
            <a:ext cx="8043545" cy="1049005"/>
          </a:xfrm>
          <a:prstGeom prst="rect">
            <a:avLst/>
          </a:prstGeom>
        </p:spPr>
        <p:txBody>
          <a:bodyPr vert="horz" wrap="square" lIns="0" tIns="0" rIns="0" bIns="0" rtlCol="0">
            <a:spAutoFit/>
          </a:bodyPr>
          <a:lstStyle/>
          <a:p>
            <a:pPr marL="356870" indent="-344170">
              <a:lnSpc>
                <a:spcPct val="100000"/>
              </a:lnSpc>
              <a:buFont typeface="Arial"/>
              <a:buChar char="•"/>
              <a:tabLst>
                <a:tab pos="356870" algn="l"/>
                <a:tab pos="357505" algn="l"/>
              </a:tabLst>
            </a:pPr>
            <a:r>
              <a:rPr lang="uk-UA" sz="2400" spc="-5" dirty="0" smtClean="0">
                <a:latin typeface="Calibri"/>
                <a:cs typeface="Calibri"/>
              </a:rPr>
              <a:t>Діалог </a:t>
            </a:r>
            <a:r>
              <a:rPr sz="2400" dirty="0" err="1" smtClean="0">
                <a:latin typeface="Calibri"/>
                <a:cs typeface="Calibri"/>
              </a:rPr>
              <a:t>OpenFileDialog</a:t>
            </a:r>
            <a:endParaRPr sz="2400" dirty="0">
              <a:latin typeface="Calibri"/>
              <a:cs typeface="Calibri"/>
            </a:endParaRPr>
          </a:p>
          <a:p>
            <a:pPr marL="469900">
              <a:lnSpc>
                <a:spcPct val="100000"/>
              </a:lnSpc>
              <a:spcBef>
                <a:spcPts val="495"/>
              </a:spcBef>
              <a:tabLst>
                <a:tab pos="756285" algn="l"/>
              </a:tabLst>
            </a:pPr>
            <a:r>
              <a:rPr sz="2000" spc="-5" dirty="0">
                <a:latin typeface="Arial"/>
                <a:cs typeface="Arial"/>
              </a:rPr>
              <a:t>–	</a:t>
            </a:r>
            <a:r>
              <a:rPr lang="uk-UA" sz="2000" spc="-5" dirty="0" smtClean="0">
                <a:latin typeface="Arial"/>
                <a:cs typeface="Arial"/>
              </a:rPr>
              <a:t>Використовується для відображення і відкриття файлів на комп`ютері</a:t>
            </a:r>
            <a:endParaRPr sz="2000"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r>
              <a:rPr dirty="0"/>
              <a:t>148</a:t>
            </a:r>
          </a:p>
        </p:txBody>
      </p:sp>
      <p:pic>
        <p:nvPicPr>
          <p:cNvPr id="6" name="Рисунок 5"/>
          <p:cNvPicPr>
            <a:picLocks noChangeAspect="1"/>
          </p:cNvPicPr>
          <p:nvPr/>
        </p:nvPicPr>
        <p:blipFill>
          <a:blip r:embed="rId2"/>
          <a:stretch>
            <a:fillRect/>
          </a:stretch>
        </p:blipFill>
        <p:spPr>
          <a:xfrm>
            <a:off x="1549741" y="2291000"/>
            <a:ext cx="6043170" cy="4264726"/>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934" y="322707"/>
            <a:ext cx="6788784" cy="492443"/>
          </a:xfrm>
          <a:prstGeom prst="rect">
            <a:avLst/>
          </a:prstGeom>
        </p:spPr>
        <p:txBody>
          <a:bodyPr vert="horz" wrap="square" lIns="0" tIns="0" rIns="0" bIns="0" rtlCol="0">
            <a:spAutoFit/>
          </a:bodyPr>
          <a:lstStyle/>
          <a:p>
            <a:pPr marL="12700" algn="ctr">
              <a:lnSpc>
                <a:spcPct val="100000"/>
              </a:lnSpc>
            </a:pPr>
            <a:r>
              <a:rPr lang="uk-UA" sz="3200" i="0" spc="-5" dirty="0" smtClean="0">
                <a:latin typeface="Calibri"/>
                <a:cs typeface="Calibri"/>
              </a:rPr>
              <a:t>Діалоги відкриття-зберігання файлів</a:t>
            </a:r>
            <a:endParaRPr sz="3200" dirty="0">
              <a:latin typeface="Calibri"/>
              <a:cs typeface="Calibri"/>
            </a:endParaRPr>
          </a:p>
        </p:txBody>
      </p:sp>
      <p:sp>
        <p:nvSpPr>
          <p:cNvPr id="3" name="object 3"/>
          <p:cNvSpPr txBox="1"/>
          <p:nvPr/>
        </p:nvSpPr>
        <p:spPr>
          <a:xfrm>
            <a:off x="536244" y="1152778"/>
            <a:ext cx="7381875" cy="1049005"/>
          </a:xfrm>
          <a:prstGeom prst="rect">
            <a:avLst/>
          </a:prstGeom>
        </p:spPr>
        <p:txBody>
          <a:bodyPr vert="horz" wrap="square" lIns="0" tIns="0" rIns="0" bIns="0" rtlCol="0">
            <a:spAutoFit/>
          </a:bodyPr>
          <a:lstStyle/>
          <a:p>
            <a:pPr marL="356870" indent="-344170">
              <a:lnSpc>
                <a:spcPct val="100000"/>
              </a:lnSpc>
              <a:buFont typeface="Arial"/>
              <a:buChar char="•"/>
              <a:tabLst>
                <a:tab pos="356870" algn="l"/>
                <a:tab pos="357505" algn="l"/>
              </a:tabLst>
            </a:pPr>
            <a:r>
              <a:rPr lang="ru-RU" sz="2400" spc="-5" dirty="0" err="1" smtClean="0">
                <a:latin typeface="Calibri"/>
                <a:cs typeface="Calibri"/>
              </a:rPr>
              <a:t>Діалог</a:t>
            </a:r>
            <a:r>
              <a:rPr lang="ru-RU" sz="2400" spc="-5" dirty="0" smtClean="0">
                <a:latin typeface="Calibri"/>
                <a:cs typeface="Calibri"/>
              </a:rPr>
              <a:t> </a:t>
            </a:r>
            <a:r>
              <a:rPr sz="2400" spc="-5" dirty="0" err="1" smtClean="0">
                <a:latin typeface="Calibri"/>
                <a:cs typeface="Calibri"/>
              </a:rPr>
              <a:t>SaveFileDialog</a:t>
            </a:r>
            <a:endParaRPr sz="2400" dirty="0">
              <a:latin typeface="Calibri"/>
              <a:cs typeface="Calibri"/>
            </a:endParaRPr>
          </a:p>
          <a:p>
            <a:pPr marL="469900">
              <a:lnSpc>
                <a:spcPct val="100000"/>
              </a:lnSpc>
              <a:spcBef>
                <a:spcPts val="495"/>
              </a:spcBef>
              <a:tabLst>
                <a:tab pos="756285" algn="l"/>
              </a:tabLst>
            </a:pPr>
            <a:r>
              <a:rPr sz="2000" spc="-5" dirty="0">
                <a:latin typeface="Arial"/>
                <a:cs typeface="Arial"/>
              </a:rPr>
              <a:t>–	</a:t>
            </a:r>
            <a:r>
              <a:rPr lang="uk-UA" sz="2000" spc="-5" dirty="0" smtClean="0">
                <a:latin typeface="Arial"/>
                <a:cs typeface="Arial"/>
              </a:rPr>
              <a:t>Схожий на свого колегу </a:t>
            </a:r>
            <a:r>
              <a:rPr sz="2000" spc="-5" dirty="0" err="1" smtClean="0">
                <a:latin typeface="Calibri"/>
                <a:cs typeface="Calibri"/>
              </a:rPr>
              <a:t>OpenFileDialog</a:t>
            </a:r>
            <a:r>
              <a:rPr sz="2000" spc="-5" dirty="0" smtClean="0">
                <a:latin typeface="Calibri"/>
                <a:cs typeface="Calibri"/>
              </a:rPr>
              <a:t>,</a:t>
            </a:r>
            <a:r>
              <a:rPr lang="uk-UA" sz="2000" spc="-5" dirty="0" smtClean="0">
                <a:latin typeface="Calibri"/>
                <a:cs typeface="Calibri"/>
              </a:rPr>
              <a:t> але використовується для зберігання файлів на комп`ютері.</a:t>
            </a:r>
            <a:endParaRPr sz="2000"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r>
              <a:rPr dirty="0"/>
              <a:t>149</a:t>
            </a:r>
          </a:p>
        </p:txBody>
      </p:sp>
      <p:pic>
        <p:nvPicPr>
          <p:cNvPr id="6" name="Рисунок 5"/>
          <p:cNvPicPr>
            <a:picLocks noChangeAspect="1"/>
          </p:cNvPicPr>
          <p:nvPr/>
        </p:nvPicPr>
        <p:blipFill>
          <a:blip r:embed="rId2"/>
          <a:stretch>
            <a:fillRect/>
          </a:stretch>
        </p:blipFill>
        <p:spPr>
          <a:xfrm>
            <a:off x="1524000" y="2234293"/>
            <a:ext cx="6249946" cy="44106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8469" y="234441"/>
            <a:ext cx="4687061" cy="615553"/>
          </a:xfrm>
          <a:prstGeom prst="rect">
            <a:avLst/>
          </a:prstGeom>
        </p:spPr>
        <p:txBody>
          <a:bodyPr vert="horz" wrap="square" lIns="0" tIns="0" rIns="0" bIns="0" rtlCol="0">
            <a:spAutoFit/>
          </a:bodyPr>
          <a:lstStyle/>
          <a:p>
            <a:pPr marL="32384" algn="ctr">
              <a:lnSpc>
                <a:spcPct val="100000"/>
              </a:lnSpc>
            </a:pPr>
            <a:r>
              <a:rPr lang="uk-UA" spc="-5" dirty="0"/>
              <a:t>Робота із рядками</a:t>
            </a:r>
            <a:endParaRPr spc="-1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r>
              <a:rPr dirty="0"/>
              <a:t>124</a:t>
            </a:r>
          </a:p>
        </p:txBody>
      </p:sp>
      <p:sp>
        <p:nvSpPr>
          <p:cNvPr id="3" name="object 3"/>
          <p:cNvSpPr txBox="1"/>
          <p:nvPr/>
        </p:nvSpPr>
        <p:spPr>
          <a:xfrm>
            <a:off x="536244" y="1073658"/>
            <a:ext cx="7805420" cy="3600986"/>
          </a:xfrm>
          <a:prstGeom prst="rect">
            <a:avLst/>
          </a:prstGeom>
        </p:spPr>
        <p:txBody>
          <a:bodyPr vert="horz" wrap="square" lIns="0" tIns="0" rIns="0" bIns="0" rtlCol="0">
            <a:spAutoFit/>
          </a:bodyPr>
          <a:lstStyle/>
          <a:p>
            <a:pPr marL="12700" marR="5080">
              <a:lnSpc>
                <a:spcPct val="100000"/>
              </a:lnSpc>
            </a:pPr>
            <a:r>
              <a:rPr lang="uk-UA" sz="3200" spc="-10" dirty="0" smtClean="0">
                <a:latin typeface="Calibri"/>
                <a:cs typeface="Calibri"/>
              </a:rPr>
              <a:t>Можливо витягувати </a:t>
            </a:r>
            <a:r>
              <a:rPr lang="uk-UA" sz="3200" spc="-10" dirty="0" err="1" smtClean="0">
                <a:latin typeface="Calibri"/>
                <a:cs typeface="Calibri"/>
              </a:rPr>
              <a:t>підрядки</a:t>
            </a:r>
            <a:r>
              <a:rPr lang="uk-UA" sz="3200" spc="-10" dirty="0" smtClean="0">
                <a:latin typeface="Calibri"/>
                <a:cs typeface="Calibri"/>
              </a:rPr>
              <a:t> і об`єднувати рядки, як показано у наступному прикладі.</a:t>
            </a:r>
            <a:endParaRPr sz="3200" dirty="0">
              <a:latin typeface="Calibri"/>
              <a:cs typeface="Calibri"/>
            </a:endParaRPr>
          </a:p>
          <a:p>
            <a:pPr marL="12700">
              <a:lnSpc>
                <a:spcPct val="100000"/>
              </a:lnSpc>
              <a:spcBef>
                <a:spcPts val="550"/>
              </a:spcBef>
            </a:pPr>
            <a:r>
              <a:rPr sz="2000" spc="-10" dirty="0">
                <a:solidFill>
                  <a:srgbClr val="0000FF"/>
                </a:solidFill>
                <a:latin typeface="Calibri"/>
                <a:cs typeface="Calibri"/>
              </a:rPr>
              <a:t>string </a:t>
            </a:r>
            <a:r>
              <a:rPr sz="2000" spc="-15" dirty="0">
                <a:latin typeface="Calibri"/>
                <a:cs typeface="Calibri"/>
              </a:rPr>
              <a:t>s1 </a:t>
            </a:r>
            <a:r>
              <a:rPr sz="2000" spc="-5" dirty="0">
                <a:latin typeface="Calibri"/>
                <a:cs typeface="Calibri"/>
              </a:rPr>
              <a:t>= </a:t>
            </a:r>
            <a:r>
              <a:rPr sz="2000" spc="-10" dirty="0">
                <a:solidFill>
                  <a:srgbClr val="A21515"/>
                </a:solidFill>
                <a:latin typeface="Calibri"/>
                <a:cs typeface="Calibri"/>
              </a:rPr>
              <a:t>"A string </a:t>
            </a:r>
            <a:r>
              <a:rPr sz="2000" spc="-5" dirty="0">
                <a:solidFill>
                  <a:srgbClr val="A21515"/>
                </a:solidFill>
                <a:latin typeface="Calibri"/>
                <a:cs typeface="Calibri"/>
              </a:rPr>
              <a:t>is </a:t>
            </a:r>
            <a:r>
              <a:rPr sz="2000" spc="-15" dirty="0">
                <a:solidFill>
                  <a:srgbClr val="A21515"/>
                </a:solidFill>
                <a:latin typeface="Calibri"/>
                <a:cs typeface="Calibri"/>
              </a:rPr>
              <a:t>more</a:t>
            </a:r>
            <a:r>
              <a:rPr sz="2000" spc="65" dirty="0">
                <a:solidFill>
                  <a:srgbClr val="A21515"/>
                </a:solidFill>
                <a:latin typeface="Calibri"/>
                <a:cs typeface="Calibri"/>
              </a:rPr>
              <a:t> </a:t>
            </a:r>
            <a:r>
              <a:rPr sz="2000" dirty="0">
                <a:solidFill>
                  <a:srgbClr val="A21515"/>
                </a:solidFill>
                <a:latin typeface="Calibri"/>
                <a:cs typeface="Calibri"/>
              </a:rPr>
              <a:t>"</a:t>
            </a:r>
            <a:r>
              <a:rPr sz="2000" dirty="0">
                <a:latin typeface="Calibri"/>
                <a:cs typeface="Calibri"/>
              </a:rPr>
              <a:t>;</a:t>
            </a:r>
          </a:p>
          <a:p>
            <a:pPr marL="12700">
              <a:lnSpc>
                <a:spcPct val="100000"/>
              </a:lnSpc>
              <a:spcBef>
                <a:spcPts val="480"/>
              </a:spcBef>
            </a:pPr>
            <a:r>
              <a:rPr sz="2000" spc="-10" dirty="0">
                <a:solidFill>
                  <a:srgbClr val="0000FF"/>
                </a:solidFill>
                <a:latin typeface="Calibri"/>
                <a:cs typeface="Calibri"/>
              </a:rPr>
              <a:t>string </a:t>
            </a:r>
            <a:r>
              <a:rPr sz="2000" spc="-10" dirty="0">
                <a:latin typeface="Calibri"/>
                <a:cs typeface="Calibri"/>
              </a:rPr>
              <a:t>s2 </a:t>
            </a:r>
            <a:r>
              <a:rPr sz="2000" spc="-5" dirty="0">
                <a:latin typeface="Calibri"/>
                <a:cs typeface="Calibri"/>
              </a:rPr>
              <a:t>= </a:t>
            </a:r>
            <a:r>
              <a:rPr sz="2000" spc="-5" dirty="0">
                <a:solidFill>
                  <a:srgbClr val="A21515"/>
                </a:solidFill>
                <a:latin typeface="Calibri"/>
                <a:cs typeface="Calibri"/>
              </a:rPr>
              <a:t>"than </a:t>
            </a:r>
            <a:r>
              <a:rPr sz="2000" dirty="0">
                <a:solidFill>
                  <a:srgbClr val="A21515"/>
                </a:solidFill>
                <a:latin typeface="Calibri"/>
                <a:cs typeface="Calibri"/>
              </a:rPr>
              <a:t>the </a:t>
            </a:r>
            <a:r>
              <a:rPr sz="2000" spc="-5" dirty="0">
                <a:solidFill>
                  <a:srgbClr val="A21515"/>
                </a:solidFill>
                <a:latin typeface="Calibri"/>
                <a:cs typeface="Calibri"/>
              </a:rPr>
              <a:t>sum of its</a:t>
            </a:r>
            <a:r>
              <a:rPr sz="2000" spc="40" dirty="0">
                <a:solidFill>
                  <a:srgbClr val="A21515"/>
                </a:solidFill>
                <a:latin typeface="Calibri"/>
                <a:cs typeface="Calibri"/>
              </a:rPr>
              <a:t> </a:t>
            </a:r>
            <a:r>
              <a:rPr sz="2000" spc="-10" dirty="0">
                <a:solidFill>
                  <a:srgbClr val="A21515"/>
                </a:solidFill>
                <a:latin typeface="Calibri"/>
                <a:cs typeface="Calibri"/>
              </a:rPr>
              <a:t>chars."</a:t>
            </a:r>
            <a:r>
              <a:rPr sz="2000" spc="-10" dirty="0">
                <a:latin typeface="Calibri"/>
                <a:cs typeface="Calibri"/>
              </a:rPr>
              <a:t>;</a:t>
            </a:r>
            <a:endParaRPr sz="2000" dirty="0">
              <a:latin typeface="Calibri"/>
              <a:cs typeface="Calibri"/>
            </a:endParaRPr>
          </a:p>
          <a:p>
            <a:pPr marL="12700">
              <a:lnSpc>
                <a:spcPct val="100000"/>
              </a:lnSpc>
              <a:spcBef>
                <a:spcPts val="480"/>
              </a:spcBef>
            </a:pPr>
            <a:r>
              <a:rPr sz="2000" spc="-10" dirty="0">
                <a:solidFill>
                  <a:srgbClr val="008000"/>
                </a:solidFill>
                <a:latin typeface="Calibri"/>
                <a:cs typeface="Calibri"/>
              </a:rPr>
              <a:t>// </a:t>
            </a:r>
            <a:r>
              <a:rPr lang="uk-UA" sz="2000" spc="-20" dirty="0" smtClean="0">
                <a:solidFill>
                  <a:srgbClr val="008000"/>
                </a:solidFill>
                <a:latin typeface="Calibri"/>
                <a:cs typeface="Calibri"/>
              </a:rPr>
              <a:t>З`єднання двох рядків</a:t>
            </a:r>
            <a:endParaRPr sz="2000" dirty="0">
              <a:latin typeface="Calibri"/>
              <a:cs typeface="Calibri"/>
            </a:endParaRPr>
          </a:p>
          <a:p>
            <a:pPr marL="12700">
              <a:lnSpc>
                <a:spcPct val="100000"/>
              </a:lnSpc>
              <a:spcBef>
                <a:spcPts val="480"/>
              </a:spcBef>
            </a:pPr>
            <a:r>
              <a:rPr sz="2000" spc="-5" dirty="0">
                <a:solidFill>
                  <a:srgbClr val="008000"/>
                </a:solidFill>
                <a:latin typeface="Calibri"/>
                <a:cs typeface="Calibri"/>
              </a:rPr>
              <a:t>// </a:t>
            </a:r>
            <a:r>
              <a:rPr lang="uk-UA" sz="2000" spc="-5" dirty="0" smtClean="0">
                <a:solidFill>
                  <a:srgbClr val="008000"/>
                </a:solidFill>
                <a:latin typeface="Calibri"/>
                <a:cs typeface="Calibri"/>
              </a:rPr>
              <a:t>із збереженням результату першого рядку</a:t>
            </a:r>
            <a:endParaRPr sz="2000" dirty="0">
              <a:latin typeface="Calibri"/>
              <a:cs typeface="Calibri"/>
            </a:endParaRPr>
          </a:p>
          <a:p>
            <a:pPr marL="12700">
              <a:lnSpc>
                <a:spcPct val="100000"/>
              </a:lnSpc>
              <a:spcBef>
                <a:spcPts val="480"/>
              </a:spcBef>
            </a:pPr>
            <a:r>
              <a:rPr sz="2000" spc="-15" dirty="0">
                <a:latin typeface="Calibri"/>
                <a:cs typeface="Calibri"/>
              </a:rPr>
              <a:t>s1 </a:t>
            </a:r>
            <a:r>
              <a:rPr sz="2000" spc="-10" dirty="0">
                <a:latin typeface="Calibri"/>
                <a:cs typeface="Calibri"/>
              </a:rPr>
              <a:t>+=</a:t>
            </a:r>
            <a:r>
              <a:rPr sz="2000" spc="-55" dirty="0">
                <a:latin typeface="Calibri"/>
                <a:cs typeface="Calibri"/>
              </a:rPr>
              <a:t> </a:t>
            </a:r>
            <a:r>
              <a:rPr sz="2000" spc="-10" dirty="0">
                <a:latin typeface="Calibri"/>
                <a:cs typeface="Calibri"/>
              </a:rPr>
              <a:t>s2;</a:t>
            </a:r>
            <a:endParaRPr sz="2000" dirty="0">
              <a:latin typeface="Calibri"/>
              <a:cs typeface="Calibri"/>
            </a:endParaRPr>
          </a:p>
          <a:p>
            <a:pPr marL="12700">
              <a:lnSpc>
                <a:spcPct val="100000"/>
              </a:lnSpc>
              <a:spcBef>
                <a:spcPts val="480"/>
              </a:spcBef>
            </a:pPr>
            <a:r>
              <a:rPr sz="2000" spc="-45" dirty="0">
                <a:latin typeface="Calibri"/>
                <a:cs typeface="Calibri"/>
              </a:rPr>
              <a:t>textBox1.Text </a:t>
            </a:r>
            <a:r>
              <a:rPr sz="2000" spc="-5" dirty="0">
                <a:latin typeface="Calibri"/>
                <a:cs typeface="Calibri"/>
              </a:rPr>
              <a:t>=</a:t>
            </a:r>
            <a:r>
              <a:rPr sz="2000" spc="30" dirty="0">
                <a:latin typeface="Calibri"/>
                <a:cs typeface="Calibri"/>
              </a:rPr>
              <a:t> </a:t>
            </a:r>
            <a:r>
              <a:rPr sz="2000" spc="-10" dirty="0">
                <a:latin typeface="Calibri"/>
                <a:cs typeface="Calibri"/>
              </a:rPr>
              <a:t>s1;</a:t>
            </a:r>
            <a:endParaRPr sz="2000" dirty="0">
              <a:latin typeface="Calibri"/>
              <a:cs typeface="Calibri"/>
            </a:endParaRPr>
          </a:p>
          <a:p>
            <a:pPr marL="12700">
              <a:lnSpc>
                <a:spcPct val="100000"/>
              </a:lnSpc>
              <a:spcBef>
                <a:spcPts val="480"/>
              </a:spcBef>
            </a:pPr>
            <a:r>
              <a:rPr sz="2000" spc="-10" dirty="0">
                <a:solidFill>
                  <a:srgbClr val="008000"/>
                </a:solidFill>
                <a:latin typeface="Calibri"/>
                <a:cs typeface="Calibri"/>
              </a:rPr>
              <a:t>// </a:t>
            </a:r>
            <a:r>
              <a:rPr lang="uk-UA" sz="2000" spc="-15" dirty="0" smtClean="0">
                <a:solidFill>
                  <a:srgbClr val="008000"/>
                </a:solidFill>
                <a:latin typeface="Calibri"/>
                <a:cs typeface="Calibri"/>
              </a:rPr>
              <a:t>Виведення</a:t>
            </a:r>
            <a:r>
              <a:rPr sz="2000" spc="-15" dirty="0" smtClean="0">
                <a:solidFill>
                  <a:srgbClr val="008000"/>
                </a:solidFill>
                <a:latin typeface="Calibri"/>
                <a:cs typeface="Calibri"/>
              </a:rPr>
              <a:t>: </a:t>
            </a:r>
            <a:r>
              <a:rPr sz="2000" spc="-5" dirty="0">
                <a:solidFill>
                  <a:srgbClr val="008000"/>
                </a:solidFill>
                <a:latin typeface="Calibri"/>
                <a:cs typeface="Calibri"/>
              </a:rPr>
              <a:t>A </a:t>
            </a:r>
            <a:r>
              <a:rPr sz="2000" spc="-10" dirty="0">
                <a:solidFill>
                  <a:srgbClr val="008000"/>
                </a:solidFill>
                <a:latin typeface="Calibri"/>
                <a:cs typeface="Calibri"/>
              </a:rPr>
              <a:t>string </a:t>
            </a:r>
            <a:r>
              <a:rPr sz="2000" spc="-5" dirty="0">
                <a:solidFill>
                  <a:srgbClr val="008000"/>
                </a:solidFill>
                <a:latin typeface="Calibri"/>
                <a:cs typeface="Calibri"/>
              </a:rPr>
              <a:t>is </a:t>
            </a:r>
            <a:r>
              <a:rPr sz="2000" spc="-10" dirty="0">
                <a:solidFill>
                  <a:srgbClr val="008000"/>
                </a:solidFill>
                <a:latin typeface="Calibri"/>
                <a:cs typeface="Calibri"/>
              </a:rPr>
              <a:t>more </a:t>
            </a:r>
            <a:r>
              <a:rPr sz="2000" spc="-5" dirty="0">
                <a:solidFill>
                  <a:srgbClr val="008000"/>
                </a:solidFill>
                <a:latin typeface="Calibri"/>
                <a:cs typeface="Calibri"/>
              </a:rPr>
              <a:t>than the </a:t>
            </a:r>
            <a:r>
              <a:rPr sz="2000" spc="-10" dirty="0">
                <a:solidFill>
                  <a:srgbClr val="008000"/>
                </a:solidFill>
                <a:latin typeface="Calibri"/>
                <a:cs typeface="Calibri"/>
              </a:rPr>
              <a:t>sum </a:t>
            </a:r>
            <a:r>
              <a:rPr sz="2000" spc="-5" dirty="0">
                <a:solidFill>
                  <a:srgbClr val="008000"/>
                </a:solidFill>
                <a:latin typeface="Calibri"/>
                <a:cs typeface="Calibri"/>
              </a:rPr>
              <a:t>of its</a:t>
            </a:r>
            <a:r>
              <a:rPr sz="2000" spc="125" dirty="0">
                <a:solidFill>
                  <a:srgbClr val="008000"/>
                </a:solidFill>
                <a:latin typeface="Calibri"/>
                <a:cs typeface="Calibri"/>
              </a:rPr>
              <a:t> </a:t>
            </a:r>
            <a:r>
              <a:rPr sz="2000" spc="-10" dirty="0">
                <a:solidFill>
                  <a:srgbClr val="008000"/>
                </a:solidFill>
                <a:latin typeface="Calibri"/>
                <a:cs typeface="Calibri"/>
              </a:rPr>
              <a:t>chars.</a:t>
            </a:r>
            <a:endParaRPr sz="2000" dirty="0">
              <a:latin typeface="Calibri"/>
              <a:cs typeface="Calibri"/>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5558" y="358647"/>
            <a:ext cx="7469505" cy="492443"/>
          </a:xfrm>
          <a:prstGeom prst="rect">
            <a:avLst/>
          </a:prstGeom>
        </p:spPr>
        <p:txBody>
          <a:bodyPr vert="horz" wrap="square" lIns="0" tIns="0" rIns="0" bIns="0" rtlCol="0">
            <a:spAutoFit/>
          </a:bodyPr>
          <a:lstStyle/>
          <a:p>
            <a:pPr marL="12700" algn="ctr">
              <a:lnSpc>
                <a:spcPct val="100000"/>
              </a:lnSpc>
            </a:pPr>
            <a:r>
              <a:rPr lang="uk-UA" sz="3200" i="0" spc="-5" dirty="0" smtClean="0">
                <a:latin typeface="Calibri"/>
                <a:cs typeface="Calibri"/>
              </a:rPr>
              <a:t>Приклад програми «Текстовий редактор»</a:t>
            </a:r>
            <a:endParaRPr sz="3200" dirty="0">
              <a:latin typeface="Calibri"/>
              <a:cs typeface="Calibri"/>
            </a:endParaRPr>
          </a:p>
        </p:txBody>
      </p:sp>
      <p:sp>
        <p:nvSpPr>
          <p:cNvPr id="4" name="object 4"/>
          <p:cNvSpPr txBox="1"/>
          <p:nvPr/>
        </p:nvSpPr>
        <p:spPr>
          <a:xfrm>
            <a:off x="8356854" y="6466509"/>
            <a:ext cx="254000" cy="178435"/>
          </a:xfrm>
          <a:prstGeom prst="rect">
            <a:avLst/>
          </a:prstGeom>
        </p:spPr>
        <p:txBody>
          <a:bodyPr vert="horz" wrap="square" lIns="0" tIns="0" rIns="0" bIns="0" rtlCol="0">
            <a:spAutoFit/>
          </a:bodyPr>
          <a:lstStyle/>
          <a:p>
            <a:pPr marL="12700">
              <a:lnSpc>
                <a:spcPts val="1240"/>
              </a:lnSpc>
            </a:pPr>
            <a:r>
              <a:rPr sz="1200" spc="-10" dirty="0">
                <a:solidFill>
                  <a:srgbClr val="888888"/>
                </a:solidFill>
                <a:latin typeface="Calibri"/>
                <a:cs typeface="Calibri"/>
              </a:rPr>
              <a:t>150</a:t>
            </a:r>
            <a:endParaRPr sz="1200">
              <a:latin typeface="Calibri"/>
              <a:cs typeface="Calibri"/>
            </a:endParaRPr>
          </a:p>
        </p:txBody>
      </p:sp>
      <p:sp>
        <p:nvSpPr>
          <p:cNvPr id="3" name="object 3"/>
          <p:cNvSpPr txBox="1"/>
          <p:nvPr/>
        </p:nvSpPr>
        <p:spPr>
          <a:xfrm>
            <a:off x="536244" y="1340358"/>
            <a:ext cx="7882890" cy="4880823"/>
          </a:xfrm>
          <a:prstGeom prst="rect">
            <a:avLst/>
          </a:prstGeom>
        </p:spPr>
        <p:txBody>
          <a:bodyPr vert="horz" wrap="square" lIns="0" tIns="0" rIns="0" bIns="0" rtlCol="0">
            <a:spAutoFit/>
          </a:bodyPr>
          <a:lstStyle/>
          <a:p>
            <a:pPr marL="356870" indent="-344170">
              <a:lnSpc>
                <a:spcPct val="100000"/>
              </a:lnSpc>
              <a:buFont typeface="Arial"/>
              <a:buChar char="•"/>
              <a:tabLst>
                <a:tab pos="356870" algn="l"/>
                <a:tab pos="357505" algn="l"/>
              </a:tabLst>
            </a:pPr>
            <a:r>
              <a:rPr lang="uk-UA" sz="2000" spc="-10" dirty="0" smtClean="0">
                <a:latin typeface="Calibri"/>
                <a:cs typeface="Calibri"/>
              </a:rPr>
              <a:t>Помістіть на форму компонент </a:t>
            </a:r>
            <a:r>
              <a:rPr sz="2000" spc="-45" dirty="0" smtClean="0">
                <a:latin typeface="Calibri"/>
                <a:cs typeface="Calibri"/>
              </a:rPr>
              <a:t>Textbox </a:t>
            </a:r>
            <a:r>
              <a:rPr lang="uk-UA" sz="2000" spc="-45" dirty="0" smtClean="0">
                <a:latin typeface="Calibri"/>
                <a:cs typeface="Calibri"/>
              </a:rPr>
              <a:t>та змінити його властивості</a:t>
            </a:r>
            <a:r>
              <a:rPr sz="2000" spc="-5" dirty="0" smtClean="0">
                <a:latin typeface="Calibri"/>
                <a:cs typeface="Calibri"/>
              </a:rPr>
              <a:t>:</a:t>
            </a:r>
            <a:endParaRPr sz="2000" dirty="0">
              <a:latin typeface="Calibri"/>
              <a:cs typeface="Calibri"/>
            </a:endParaRPr>
          </a:p>
          <a:p>
            <a:pPr marL="756285" lvl="1" indent="-286385">
              <a:lnSpc>
                <a:spcPct val="100000"/>
              </a:lnSpc>
              <a:spcBef>
                <a:spcPts val="225"/>
              </a:spcBef>
              <a:buFont typeface="Arial"/>
              <a:buChar char="–"/>
              <a:tabLst>
                <a:tab pos="756285" algn="l"/>
                <a:tab pos="756920" algn="l"/>
              </a:tabLst>
            </a:pPr>
            <a:r>
              <a:rPr sz="1800" spc="-55" dirty="0">
                <a:latin typeface="Calibri"/>
                <a:cs typeface="Calibri"/>
              </a:rPr>
              <a:t>Text </a:t>
            </a:r>
            <a:r>
              <a:rPr sz="1800" dirty="0">
                <a:latin typeface="Calibri"/>
                <a:cs typeface="Calibri"/>
              </a:rPr>
              <a:t>-</a:t>
            </a:r>
            <a:r>
              <a:rPr sz="1800" spc="-30" dirty="0">
                <a:latin typeface="Calibri"/>
                <a:cs typeface="Calibri"/>
              </a:rPr>
              <a:t> </a:t>
            </a:r>
            <a:r>
              <a:rPr sz="1800" spc="-15" dirty="0">
                <a:latin typeface="Calibri"/>
                <a:cs typeface="Calibri"/>
              </a:rPr>
              <a:t>«»;</a:t>
            </a:r>
            <a:endParaRPr sz="1800" dirty="0">
              <a:latin typeface="Calibri"/>
              <a:cs typeface="Calibri"/>
            </a:endParaRPr>
          </a:p>
          <a:p>
            <a:pPr marL="756285" lvl="1" indent="-286385">
              <a:lnSpc>
                <a:spcPct val="100000"/>
              </a:lnSpc>
              <a:spcBef>
                <a:spcPts val="215"/>
              </a:spcBef>
              <a:buFont typeface="Arial"/>
              <a:buChar char="–"/>
              <a:tabLst>
                <a:tab pos="756285" algn="l"/>
                <a:tab pos="756920" algn="l"/>
              </a:tabLst>
            </a:pPr>
            <a:r>
              <a:rPr sz="1800" spc="-10" dirty="0">
                <a:latin typeface="Calibri"/>
                <a:cs typeface="Calibri"/>
              </a:rPr>
              <a:t>Multiline </a:t>
            </a:r>
            <a:r>
              <a:rPr sz="1800" dirty="0">
                <a:latin typeface="Calibri"/>
                <a:cs typeface="Calibri"/>
              </a:rPr>
              <a:t>-</a:t>
            </a:r>
            <a:r>
              <a:rPr sz="1800" spc="5" dirty="0">
                <a:latin typeface="Calibri"/>
                <a:cs typeface="Calibri"/>
              </a:rPr>
              <a:t> </a:t>
            </a:r>
            <a:r>
              <a:rPr sz="1800" spc="-30" dirty="0">
                <a:latin typeface="Calibri"/>
                <a:cs typeface="Calibri"/>
              </a:rPr>
              <a:t>True;</a:t>
            </a:r>
            <a:endParaRPr sz="1800" dirty="0">
              <a:latin typeface="Calibri"/>
              <a:cs typeface="Calibri"/>
            </a:endParaRPr>
          </a:p>
          <a:p>
            <a:pPr marL="756285" lvl="1" indent="-286385">
              <a:lnSpc>
                <a:spcPct val="100000"/>
              </a:lnSpc>
              <a:spcBef>
                <a:spcPts val="215"/>
              </a:spcBef>
              <a:buFont typeface="Arial"/>
              <a:buChar char="–"/>
              <a:tabLst>
                <a:tab pos="756285" algn="l"/>
                <a:tab pos="756920" algn="l"/>
              </a:tabLst>
            </a:pPr>
            <a:r>
              <a:rPr sz="1800" dirty="0">
                <a:latin typeface="Calibri"/>
                <a:cs typeface="Calibri"/>
              </a:rPr>
              <a:t>Dock -</a:t>
            </a:r>
            <a:r>
              <a:rPr sz="1800" spc="-100" dirty="0">
                <a:latin typeface="Calibri"/>
                <a:cs typeface="Calibri"/>
              </a:rPr>
              <a:t> </a:t>
            </a:r>
            <a:r>
              <a:rPr sz="1800" spc="-10" dirty="0">
                <a:latin typeface="Calibri"/>
                <a:cs typeface="Calibri"/>
              </a:rPr>
              <a:t>Fill.</a:t>
            </a:r>
            <a:endParaRPr sz="1800" dirty="0">
              <a:latin typeface="Calibri"/>
              <a:cs typeface="Calibri"/>
            </a:endParaRPr>
          </a:p>
          <a:p>
            <a:pPr marL="411480" marR="268605" indent="-340995">
              <a:lnSpc>
                <a:spcPts val="2160"/>
              </a:lnSpc>
              <a:spcBef>
                <a:spcPts val="505"/>
              </a:spcBef>
              <a:buFont typeface="Arial"/>
              <a:buChar char="•"/>
              <a:tabLst>
                <a:tab pos="411480" algn="l"/>
                <a:tab pos="412115" algn="l"/>
              </a:tabLst>
            </a:pPr>
            <a:r>
              <a:rPr lang="uk-UA" sz="2000" spc="-10" dirty="0" smtClean="0">
                <a:latin typeface="Calibri"/>
                <a:cs typeface="Calibri"/>
              </a:rPr>
              <a:t>Помістіть на форму компонент </a:t>
            </a:r>
            <a:r>
              <a:rPr sz="2000" spc="-5" dirty="0" err="1" smtClean="0">
                <a:latin typeface="Calibri"/>
                <a:cs typeface="Calibri"/>
              </a:rPr>
              <a:t>menuStrip</a:t>
            </a:r>
            <a:r>
              <a:rPr lang="uk-UA" sz="2000" spc="-5" dirty="0" smtClean="0">
                <a:latin typeface="Calibri"/>
                <a:cs typeface="Calibri"/>
              </a:rPr>
              <a:t> </a:t>
            </a:r>
            <a:r>
              <a:rPr sz="2000" spc="-5" dirty="0" smtClean="0">
                <a:latin typeface="Calibri"/>
                <a:cs typeface="Calibri"/>
              </a:rPr>
              <a:t>(</a:t>
            </a:r>
            <a:r>
              <a:rPr sz="2000" spc="-5" dirty="0" err="1" smtClean="0">
                <a:latin typeface="Calibri"/>
                <a:cs typeface="Calibri"/>
              </a:rPr>
              <a:t>Mainmenu</a:t>
            </a:r>
            <a:r>
              <a:rPr sz="2000" spc="-5" dirty="0">
                <a:latin typeface="Calibri"/>
                <a:cs typeface="Calibri"/>
              </a:rPr>
              <a:t>). </a:t>
            </a:r>
            <a:r>
              <a:rPr lang="uk-UA" sz="2000" spc="-5" dirty="0" smtClean="0">
                <a:latin typeface="Calibri"/>
                <a:cs typeface="Calibri"/>
              </a:rPr>
              <a:t>Створіть у ньому один пункт «Файл» із двома підпунктами «Відкрити» та «Зберегти».</a:t>
            </a:r>
            <a:endParaRPr sz="2000" dirty="0" smtClean="0">
              <a:latin typeface="Calibri"/>
              <a:cs typeface="Calibri"/>
            </a:endParaRPr>
          </a:p>
          <a:p>
            <a:pPr marL="411480" indent="-340995">
              <a:lnSpc>
                <a:spcPts val="2280"/>
              </a:lnSpc>
              <a:spcBef>
                <a:spcPts val="240"/>
              </a:spcBef>
              <a:buFont typeface="Arial"/>
              <a:buChar char="•"/>
              <a:tabLst>
                <a:tab pos="411480" algn="l"/>
                <a:tab pos="412115" algn="l"/>
              </a:tabLst>
            </a:pPr>
            <a:r>
              <a:rPr lang="uk-UA" sz="2000" spc="-15" dirty="0" smtClean="0">
                <a:latin typeface="Calibri"/>
                <a:cs typeface="Calibri"/>
              </a:rPr>
              <a:t>Змініть властивість </a:t>
            </a:r>
            <a:r>
              <a:rPr sz="2000" spc="-5" dirty="0" smtClean="0">
                <a:latin typeface="Calibri"/>
                <a:cs typeface="Calibri"/>
              </a:rPr>
              <a:t>Name </a:t>
            </a:r>
            <a:r>
              <a:rPr lang="uk-UA" sz="2000" spc="-5" dirty="0" smtClean="0">
                <a:latin typeface="Calibri"/>
                <a:cs typeface="Calibri"/>
              </a:rPr>
              <a:t>пунктів «Відкрити» та «Зберегти» на</a:t>
            </a:r>
            <a:endParaRPr sz="2000" dirty="0" smtClean="0">
              <a:latin typeface="Calibri"/>
              <a:cs typeface="Calibri"/>
            </a:endParaRPr>
          </a:p>
          <a:p>
            <a:pPr marL="411480">
              <a:lnSpc>
                <a:spcPts val="2280"/>
              </a:lnSpc>
            </a:pPr>
            <a:r>
              <a:rPr sz="2000" spc="-10" dirty="0" err="1" smtClean="0">
                <a:latin typeface="Calibri"/>
                <a:cs typeface="Calibri"/>
              </a:rPr>
              <a:t>menuitemopen</a:t>
            </a:r>
            <a:r>
              <a:rPr sz="2000" spc="-10" dirty="0" smtClean="0">
                <a:latin typeface="Calibri"/>
                <a:cs typeface="Calibri"/>
              </a:rPr>
              <a:t> </a:t>
            </a:r>
            <a:r>
              <a:rPr lang="uk-UA" sz="2000" spc="-5" dirty="0" smtClean="0">
                <a:latin typeface="Calibri"/>
                <a:cs typeface="Calibri"/>
              </a:rPr>
              <a:t>та</a:t>
            </a:r>
            <a:r>
              <a:rPr sz="2000" spc="20" dirty="0" smtClean="0">
                <a:latin typeface="Calibri"/>
                <a:cs typeface="Calibri"/>
              </a:rPr>
              <a:t> </a:t>
            </a:r>
            <a:r>
              <a:rPr sz="2000" spc="-15" dirty="0">
                <a:latin typeface="Calibri"/>
                <a:cs typeface="Calibri"/>
              </a:rPr>
              <a:t>menuitemsave.</a:t>
            </a:r>
            <a:endParaRPr sz="2000" dirty="0">
              <a:latin typeface="Calibri"/>
              <a:cs typeface="Calibri"/>
            </a:endParaRPr>
          </a:p>
          <a:p>
            <a:pPr marL="411480" marR="5080" indent="-340995">
              <a:lnSpc>
                <a:spcPts val="2160"/>
              </a:lnSpc>
              <a:spcBef>
                <a:spcPts val="509"/>
              </a:spcBef>
              <a:buFont typeface="Arial"/>
              <a:buChar char="•"/>
              <a:tabLst>
                <a:tab pos="466725" algn="l"/>
                <a:tab pos="467359" algn="l"/>
              </a:tabLst>
            </a:pPr>
            <a:r>
              <a:rPr lang="uk-UA" sz="2000" spc="-15" dirty="0" smtClean="0">
                <a:latin typeface="Calibri"/>
                <a:cs typeface="Calibri"/>
              </a:rPr>
              <a:t>Створіть обробник для пунктів меню «Відкрити» та «Зберегти». Залиште для них імена за замовчуванням, просто натиснувши два рази вказівником мишки по відповідним пунктам меню.</a:t>
            </a:r>
            <a:endParaRPr sz="2000" dirty="0">
              <a:latin typeface="Calibri"/>
              <a:cs typeface="Calibri"/>
            </a:endParaRPr>
          </a:p>
          <a:p>
            <a:pPr marL="411480" indent="-340995">
              <a:lnSpc>
                <a:spcPct val="100000"/>
              </a:lnSpc>
              <a:spcBef>
                <a:spcPts val="204"/>
              </a:spcBef>
              <a:buFont typeface="Arial"/>
              <a:buChar char="•"/>
              <a:tabLst>
                <a:tab pos="411480" algn="l"/>
                <a:tab pos="412115" algn="l"/>
              </a:tabLst>
            </a:pPr>
            <a:r>
              <a:rPr lang="uk-UA" sz="2000" spc="-25" dirty="0" smtClean="0">
                <a:latin typeface="Calibri"/>
                <a:cs typeface="Calibri"/>
              </a:rPr>
              <a:t>Додайте на форму компоненти </a:t>
            </a:r>
            <a:r>
              <a:rPr sz="2000" spc="-10" dirty="0" err="1" smtClean="0">
                <a:latin typeface="Calibri"/>
                <a:cs typeface="Calibri"/>
              </a:rPr>
              <a:t>Open</a:t>
            </a:r>
            <a:r>
              <a:rPr lang="en-US" sz="2000" spc="-10" dirty="0" err="1" smtClean="0">
                <a:latin typeface="Calibri"/>
                <a:cs typeface="Calibri"/>
              </a:rPr>
              <a:t>F</a:t>
            </a:r>
            <a:r>
              <a:rPr sz="2000" spc="-10" dirty="0" err="1" smtClean="0">
                <a:latin typeface="Calibri"/>
                <a:cs typeface="Calibri"/>
              </a:rPr>
              <a:t>ile</a:t>
            </a:r>
            <a:r>
              <a:rPr lang="en-US" sz="2000" spc="-10" dirty="0" err="1" smtClean="0">
                <a:latin typeface="Calibri"/>
                <a:cs typeface="Calibri"/>
              </a:rPr>
              <a:t>D</a:t>
            </a:r>
            <a:r>
              <a:rPr sz="2000" spc="-10" dirty="0" err="1" smtClean="0">
                <a:latin typeface="Calibri"/>
                <a:cs typeface="Calibri"/>
              </a:rPr>
              <a:t>ialog</a:t>
            </a:r>
            <a:r>
              <a:rPr sz="2000" spc="-10" dirty="0" smtClean="0">
                <a:latin typeface="Calibri"/>
                <a:cs typeface="Calibri"/>
              </a:rPr>
              <a:t> </a:t>
            </a:r>
            <a:r>
              <a:rPr lang="uk-UA" sz="2000" spc="-5" dirty="0" smtClean="0">
                <a:latin typeface="Calibri"/>
                <a:cs typeface="Calibri"/>
              </a:rPr>
              <a:t>та</a:t>
            </a:r>
            <a:r>
              <a:rPr sz="2000" spc="270" dirty="0" smtClean="0">
                <a:latin typeface="Calibri"/>
                <a:cs typeface="Calibri"/>
              </a:rPr>
              <a:t> </a:t>
            </a:r>
            <a:r>
              <a:rPr sz="2000" spc="-15" dirty="0" err="1" smtClean="0">
                <a:latin typeface="Calibri"/>
                <a:cs typeface="Calibri"/>
              </a:rPr>
              <a:t>Save</a:t>
            </a:r>
            <a:r>
              <a:rPr lang="en-US" sz="2000" spc="-15" dirty="0" err="1" smtClean="0">
                <a:latin typeface="Calibri"/>
                <a:cs typeface="Calibri"/>
              </a:rPr>
              <a:t>F</a:t>
            </a:r>
            <a:r>
              <a:rPr sz="2000" spc="-15" dirty="0" err="1" smtClean="0">
                <a:latin typeface="Calibri"/>
                <a:cs typeface="Calibri"/>
              </a:rPr>
              <a:t>ile</a:t>
            </a:r>
            <a:r>
              <a:rPr lang="en-US" sz="2000" spc="-15" dirty="0" err="1" smtClean="0">
                <a:latin typeface="Calibri"/>
                <a:cs typeface="Calibri"/>
              </a:rPr>
              <a:t>D</a:t>
            </a:r>
            <a:r>
              <a:rPr sz="2000" spc="-15" dirty="0" err="1" smtClean="0">
                <a:latin typeface="Calibri"/>
                <a:cs typeface="Calibri"/>
              </a:rPr>
              <a:t>ialog</a:t>
            </a:r>
            <a:r>
              <a:rPr sz="2000" spc="-15" dirty="0">
                <a:latin typeface="Calibri"/>
                <a:cs typeface="Calibri"/>
              </a:rPr>
              <a:t>.</a:t>
            </a:r>
            <a:endParaRPr sz="2000" dirty="0">
              <a:latin typeface="Calibri"/>
              <a:cs typeface="Calibri"/>
            </a:endParaRPr>
          </a:p>
          <a:p>
            <a:pPr marL="411480" marR="48895" indent="-340995">
              <a:lnSpc>
                <a:spcPct val="90000"/>
              </a:lnSpc>
              <a:spcBef>
                <a:spcPts val="480"/>
              </a:spcBef>
              <a:buFont typeface="Arial"/>
              <a:buChar char="•"/>
              <a:tabLst>
                <a:tab pos="411480" algn="l"/>
                <a:tab pos="412115" algn="l"/>
              </a:tabLst>
            </a:pPr>
            <a:r>
              <a:rPr lang="uk-UA" sz="2000" spc="-30" dirty="0" smtClean="0">
                <a:latin typeface="Calibri"/>
                <a:cs typeface="Calibri"/>
              </a:rPr>
              <a:t>Для обох встановіть властивість </a:t>
            </a:r>
            <a:r>
              <a:rPr sz="2000" spc="-10" dirty="0" smtClean="0">
                <a:latin typeface="Calibri"/>
                <a:cs typeface="Calibri"/>
              </a:rPr>
              <a:t>Filter </a:t>
            </a:r>
            <a:r>
              <a:rPr lang="uk-UA" sz="2000" spc="-10" dirty="0" smtClean="0">
                <a:latin typeface="Calibri"/>
                <a:cs typeface="Calibri"/>
              </a:rPr>
              <a:t>як</a:t>
            </a:r>
            <a:r>
              <a:rPr sz="2000" spc="-10" dirty="0" smtClean="0">
                <a:latin typeface="Calibri"/>
                <a:cs typeface="Calibri"/>
              </a:rPr>
              <a:t> </a:t>
            </a:r>
            <a:r>
              <a:rPr sz="2000" spc="-50" dirty="0">
                <a:latin typeface="Calibri"/>
                <a:cs typeface="Calibri"/>
              </a:rPr>
              <a:t>«Text </a:t>
            </a:r>
            <a:r>
              <a:rPr sz="2000" spc="-10" dirty="0">
                <a:latin typeface="Calibri"/>
                <a:cs typeface="Calibri"/>
              </a:rPr>
              <a:t>files </a:t>
            </a:r>
            <a:r>
              <a:rPr sz="2000" spc="-15" dirty="0">
                <a:latin typeface="Calibri"/>
                <a:cs typeface="Calibri"/>
              </a:rPr>
              <a:t>(*.txt)| </a:t>
            </a:r>
            <a:r>
              <a:rPr sz="2000" spc="-10" dirty="0">
                <a:latin typeface="Calibri"/>
                <a:cs typeface="Calibri"/>
              </a:rPr>
              <a:t>*.txt». </a:t>
            </a:r>
            <a:r>
              <a:rPr lang="uk-UA" sz="2000" spc="-10" dirty="0" smtClean="0">
                <a:latin typeface="Calibri"/>
                <a:cs typeface="Calibri"/>
              </a:rPr>
              <a:t>Це значить, що у діалозі будуть відображатися лише файли із форматом </a:t>
            </a:r>
            <a:r>
              <a:rPr sz="2000" spc="5" dirty="0" smtClean="0">
                <a:latin typeface="Calibri"/>
                <a:cs typeface="Calibri"/>
              </a:rPr>
              <a:t>«</a:t>
            </a:r>
            <a:r>
              <a:rPr sz="2000" spc="5" dirty="0">
                <a:latin typeface="Calibri"/>
                <a:cs typeface="Calibri"/>
              </a:rPr>
              <a:t>txt».</a:t>
            </a:r>
            <a:endParaRPr sz="2000" dirty="0">
              <a:latin typeface="Calibri"/>
              <a:cs typeface="Calibri"/>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5558" y="358647"/>
            <a:ext cx="7469505" cy="492443"/>
          </a:xfrm>
          <a:prstGeom prst="rect">
            <a:avLst/>
          </a:prstGeom>
        </p:spPr>
        <p:txBody>
          <a:bodyPr vert="horz" wrap="square" lIns="0" tIns="0" rIns="0" bIns="0" rtlCol="0">
            <a:spAutoFit/>
          </a:bodyPr>
          <a:lstStyle/>
          <a:p>
            <a:pPr marL="12700" algn="ctr">
              <a:lnSpc>
                <a:spcPct val="100000"/>
              </a:lnSpc>
            </a:pPr>
            <a:r>
              <a:rPr lang="uk-UA" sz="3200" i="0" spc="-5" dirty="0" smtClean="0">
                <a:latin typeface="Calibri"/>
                <a:cs typeface="Calibri"/>
              </a:rPr>
              <a:t>Приклад програми «Текстовий редактор»</a:t>
            </a:r>
            <a:endParaRPr sz="3200" dirty="0">
              <a:latin typeface="Calibri"/>
              <a:cs typeface="Calibri"/>
            </a:endParaRPr>
          </a:p>
        </p:txBody>
      </p:sp>
      <p:sp>
        <p:nvSpPr>
          <p:cNvPr id="4" name="object 4"/>
          <p:cNvSpPr txBox="1"/>
          <p:nvPr/>
        </p:nvSpPr>
        <p:spPr>
          <a:xfrm>
            <a:off x="1319530" y="5744819"/>
            <a:ext cx="1846580" cy="479618"/>
          </a:xfrm>
          <a:prstGeom prst="rect">
            <a:avLst/>
          </a:prstGeom>
        </p:spPr>
        <p:txBody>
          <a:bodyPr vert="horz" wrap="square" lIns="0" tIns="0" rIns="0" bIns="0" rtlCol="0">
            <a:spAutoFit/>
          </a:bodyPr>
          <a:lstStyle/>
          <a:p>
            <a:pPr marL="12700">
              <a:lnSpc>
                <a:spcPts val="1720"/>
              </a:lnSpc>
            </a:pPr>
            <a:r>
              <a:rPr sz="1700" spc="-10" dirty="0">
                <a:latin typeface="Calibri"/>
                <a:cs typeface="Calibri"/>
              </a:rPr>
              <a:t>// </a:t>
            </a:r>
            <a:r>
              <a:rPr lang="uk-UA" sz="1700" spc="-50" dirty="0" smtClean="0">
                <a:latin typeface="Calibri"/>
                <a:cs typeface="Calibri"/>
              </a:rPr>
              <a:t>закриваємо </a:t>
            </a:r>
            <a:r>
              <a:rPr sz="1700" spc="-5" dirty="0" err="1" smtClean="0">
                <a:latin typeface="Calibri"/>
                <a:cs typeface="Calibri"/>
              </a:rPr>
              <a:t>файл</a:t>
            </a:r>
            <a:endParaRPr sz="1700" dirty="0">
              <a:latin typeface="Calibri"/>
              <a:cs typeface="Calibri"/>
            </a:endParaRPr>
          </a:p>
          <a:p>
            <a:pPr marL="12700">
              <a:lnSpc>
                <a:spcPct val="100000"/>
              </a:lnSpc>
            </a:pPr>
            <a:r>
              <a:rPr sz="1700" spc="-5" dirty="0">
                <a:latin typeface="Calibri"/>
                <a:cs typeface="Calibri"/>
              </a:rPr>
              <a:t>stream.Close();</a:t>
            </a:r>
            <a:endParaRPr sz="1700" dirty="0">
              <a:latin typeface="Calibri"/>
              <a:cs typeface="Calibri"/>
            </a:endParaRPr>
          </a:p>
        </p:txBody>
      </p:sp>
      <p:sp>
        <p:nvSpPr>
          <p:cNvPr id="5" name="object 5"/>
          <p:cNvSpPr txBox="1"/>
          <p:nvPr/>
        </p:nvSpPr>
        <p:spPr>
          <a:xfrm>
            <a:off x="1124508" y="6263284"/>
            <a:ext cx="93980" cy="241935"/>
          </a:xfrm>
          <a:prstGeom prst="rect">
            <a:avLst/>
          </a:prstGeom>
        </p:spPr>
        <p:txBody>
          <a:bodyPr vert="horz" wrap="square" lIns="0" tIns="0" rIns="0" bIns="0" rtlCol="0">
            <a:spAutoFit/>
          </a:bodyPr>
          <a:lstStyle/>
          <a:p>
            <a:pPr marL="12700">
              <a:lnSpc>
                <a:spcPts val="1720"/>
              </a:lnSpc>
            </a:pPr>
            <a:r>
              <a:rPr sz="1700" dirty="0">
                <a:latin typeface="Calibri"/>
                <a:cs typeface="Calibri"/>
              </a:rPr>
              <a:t>}</a:t>
            </a:r>
            <a:endParaRPr sz="1700">
              <a:latin typeface="Calibri"/>
              <a:cs typeface="Calibri"/>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r>
              <a:rPr dirty="0"/>
              <a:t>151</a:t>
            </a:r>
          </a:p>
        </p:txBody>
      </p:sp>
      <p:sp>
        <p:nvSpPr>
          <p:cNvPr id="7" name="object 7"/>
          <p:cNvSpPr txBox="1"/>
          <p:nvPr/>
        </p:nvSpPr>
        <p:spPr>
          <a:xfrm>
            <a:off x="926388" y="6522364"/>
            <a:ext cx="93980" cy="241935"/>
          </a:xfrm>
          <a:prstGeom prst="rect">
            <a:avLst/>
          </a:prstGeom>
        </p:spPr>
        <p:txBody>
          <a:bodyPr vert="horz" wrap="square" lIns="0" tIns="0" rIns="0" bIns="0" rtlCol="0">
            <a:spAutoFit/>
          </a:bodyPr>
          <a:lstStyle/>
          <a:p>
            <a:pPr marL="12700">
              <a:lnSpc>
                <a:spcPts val="1720"/>
              </a:lnSpc>
            </a:pPr>
            <a:r>
              <a:rPr sz="1700" dirty="0">
                <a:latin typeface="Calibri"/>
                <a:cs typeface="Calibri"/>
              </a:rPr>
              <a:t>}</a:t>
            </a:r>
            <a:endParaRPr sz="1700">
              <a:latin typeface="Calibri"/>
              <a:cs typeface="Calibri"/>
            </a:endParaRPr>
          </a:p>
        </p:txBody>
      </p:sp>
      <p:sp>
        <p:nvSpPr>
          <p:cNvPr id="3" name="object 3"/>
          <p:cNvSpPr txBox="1"/>
          <p:nvPr/>
        </p:nvSpPr>
        <p:spPr>
          <a:xfrm>
            <a:off x="536244" y="1035050"/>
            <a:ext cx="8087944" cy="4667945"/>
          </a:xfrm>
          <a:prstGeom prst="rect">
            <a:avLst/>
          </a:prstGeom>
        </p:spPr>
        <p:txBody>
          <a:bodyPr vert="horz" wrap="square" lIns="0" tIns="0" rIns="0" bIns="0" rtlCol="0">
            <a:spAutoFit/>
          </a:bodyPr>
          <a:lstStyle/>
          <a:p>
            <a:pPr marL="12700">
              <a:lnSpc>
                <a:spcPct val="100000"/>
              </a:lnSpc>
              <a:tabLst>
                <a:tab pos="1696720" algn="l"/>
              </a:tabLst>
            </a:pPr>
            <a:r>
              <a:rPr sz="1800" spc="-10" dirty="0">
                <a:latin typeface="Calibri"/>
                <a:cs typeface="Calibri"/>
              </a:rPr>
              <a:t>using</a:t>
            </a:r>
            <a:r>
              <a:rPr sz="1800" spc="20" dirty="0">
                <a:latin typeface="Calibri"/>
                <a:cs typeface="Calibri"/>
              </a:rPr>
              <a:t> </a:t>
            </a:r>
            <a:r>
              <a:rPr sz="1800" spc="-15" dirty="0">
                <a:latin typeface="Calibri"/>
                <a:cs typeface="Calibri"/>
              </a:rPr>
              <a:t>System.IO;	</a:t>
            </a:r>
            <a:r>
              <a:rPr sz="1800" spc="-5" dirty="0">
                <a:latin typeface="Calibri"/>
                <a:cs typeface="Calibri"/>
              </a:rPr>
              <a:t>//</a:t>
            </a:r>
            <a:r>
              <a:rPr sz="1800" spc="-75" dirty="0">
                <a:latin typeface="Calibri"/>
                <a:cs typeface="Calibri"/>
              </a:rPr>
              <a:t> </a:t>
            </a:r>
            <a:r>
              <a:rPr sz="1800" spc="-15" dirty="0">
                <a:latin typeface="Calibri"/>
                <a:cs typeface="Calibri"/>
              </a:rPr>
              <a:t>!!!!</a:t>
            </a:r>
            <a:endParaRPr sz="1800" dirty="0">
              <a:latin typeface="Calibri"/>
              <a:cs typeface="Calibri"/>
            </a:endParaRPr>
          </a:p>
          <a:p>
            <a:pPr marL="12700">
              <a:lnSpc>
                <a:spcPts val="1795"/>
              </a:lnSpc>
              <a:spcBef>
                <a:spcPts val="10"/>
              </a:spcBef>
            </a:pPr>
            <a:r>
              <a:rPr sz="1500" spc="-5" dirty="0">
                <a:latin typeface="Calibri"/>
                <a:cs typeface="Calibri"/>
              </a:rPr>
              <a:t>//</a:t>
            </a:r>
            <a:r>
              <a:rPr sz="1500" spc="-35" dirty="0">
                <a:latin typeface="Calibri"/>
                <a:cs typeface="Calibri"/>
              </a:rPr>
              <a:t> </a:t>
            </a:r>
            <a:r>
              <a:rPr lang="uk-UA" sz="1500" spc="-35" dirty="0" smtClean="0">
                <a:latin typeface="Calibri"/>
                <a:cs typeface="Calibri"/>
              </a:rPr>
              <a:t>меню «відкрити» – для відкриття файлу і копіювання його вмісту до </a:t>
            </a:r>
            <a:r>
              <a:rPr sz="1500" spc="-30" dirty="0" smtClean="0">
                <a:latin typeface="Calibri"/>
                <a:cs typeface="Calibri"/>
              </a:rPr>
              <a:t>textBox1.Text</a:t>
            </a:r>
            <a:endParaRPr sz="1500" dirty="0">
              <a:latin typeface="Calibri"/>
              <a:cs typeface="Calibri"/>
            </a:endParaRPr>
          </a:p>
          <a:p>
            <a:pPr marL="60960">
              <a:lnSpc>
                <a:spcPts val="2155"/>
              </a:lnSpc>
            </a:pPr>
            <a:r>
              <a:rPr sz="1800" spc="-15" dirty="0">
                <a:latin typeface="Calibri"/>
                <a:cs typeface="Calibri"/>
              </a:rPr>
              <a:t>private </a:t>
            </a:r>
            <a:r>
              <a:rPr sz="1800" spc="-10" dirty="0">
                <a:latin typeface="Calibri"/>
                <a:cs typeface="Calibri"/>
              </a:rPr>
              <a:t>void </a:t>
            </a:r>
            <a:r>
              <a:rPr lang="uk-UA" spc="-10" dirty="0" smtClean="0">
                <a:latin typeface="Calibri"/>
                <a:cs typeface="Calibri"/>
              </a:rPr>
              <a:t>відкрити</a:t>
            </a:r>
            <a:r>
              <a:rPr sz="1800" spc="-10" dirty="0" err="1" smtClean="0">
                <a:latin typeface="Calibri"/>
                <a:cs typeface="Calibri"/>
              </a:rPr>
              <a:t>ToolStripMenuItem_Click</a:t>
            </a:r>
            <a:r>
              <a:rPr sz="1800" spc="-10" dirty="0" smtClean="0">
                <a:latin typeface="Calibri"/>
                <a:cs typeface="Calibri"/>
              </a:rPr>
              <a:t>(object </a:t>
            </a:r>
            <a:r>
              <a:rPr sz="1800" spc="-30" dirty="0">
                <a:latin typeface="Calibri"/>
                <a:cs typeface="Calibri"/>
              </a:rPr>
              <a:t>sender, </a:t>
            </a:r>
            <a:r>
              <a:rPr sz="1800" spc="-20" dirty="0">
                <a:latin typeface="Calibri"/>
                <a:cs typeface="Calibri"/>
              </a:rPr>
              <a:t>EventArgs</a:t>
            </a:r>
            <a:r>
              <a:rPr sz="1800" spc="305" dirty="0">
                <a:latin typeface="Calibri"/>
                <a:cs typeface="Calibri"/>
              </a:rPr>
              <a:t> </a:t>
            </a:r>
            <a:r>
              <a:rPr sz="1800" spc="-10" dirty="0">
                <a:latin typeface="Calibri"/>
                <a:cs typeface="Calibri"/>
              </a:rPr>
              <a:t>e)</a:t>
            </a:r>
            <a:endParaRPr sz="1800" dirty="0">
              <a:latin typeface="Calibri"/>
              <a:cs typeface="Calibri"/>
            </a:endParaRPr>
          </a:p>
          <a:p>
            <a:pPr marR="3164205" algn="ctr">
              <a:lnSpc>
                <a:spcPct val="100000"/>
              </a:lnSpc>
              <a:tabLst>
                <a:tab pos="227965" algn="l"/>
              </a:tabLst>
            </a:pPr>
            <a:r>
              <a:rPr sz="1800" dirty="0">
                <a:latin typeface="Calibri"/>
                <a:cs typeface="Calibri"/>
              </a:rPr>
              <a:t>{	</a:t>
            </a:r>
            <a:r>
              <a:rPr sz="1800" spc="-5" dirty="0">
                <a:latin typeface="Calibri"/>
                <a:cs typeface="Calibri"/>
              </a:rPr>
              <a:t>// </a:t>
            </a:r>
            <a:r>
              <a:rPr lang="uk-UA" spc="-65" dirty="0" smtClean="0">
                <a:latin typeface="Calibri"/>
                <a:cs typeface="Calibri"/>
              </a:rPr>
              <a:t>виводимо</a:t>
            </a:r>
            <a:r>
              <a:rPr sz="1800" spc="-65" dirty="0" smtClean="0">
                <a:latin typeface="Calibri"/>
                <a:cs typeface="Calibri"/>
              </a:rPr>
              <a:t> </a:t>
            </a:r>
            <a:r>
              <a:rPr sz="1800" spc="-5" dirty="0">
                <a:latin typeface="Calibri"/>
                <a:cs typeface="Calibri"/>
              </a:rPr>
              <a:t>діалог вибору</a:t>
            </a:r>
            <a:r>
              <a:rPr sz="1800" spc="45" dirty="0">
                <a:latin typeface="Calibri"/>
                <a:cs typeface="Calibri"/>
              </a:rPr>
              <a:t> </a:t>
            </a:r>
            <a:r>
              <a:rPr sz="1800" dirty="0">
                <a:latin typeface="Calibri"/>
                <a:cs typeface="Calibri"/>
              </a:rPr>
              <a:t>файлу</a:t>
            </a:r>
          </a:p>
          <a:p>
            <a:pPr marL="637540">
              <a:lnSpc>
                <a:spcPct val="100000"/>
              </a:lnSpc>
            </a:pPr>
            <a:r>
              <a:rPr sz="1800" spc="-5" dirty="0">
                <a:latin typeface="Calibri"/>
                <a:cs typeface="Calibri"/>
              </a:rPr>
              <a:t>openFileDialog1.ShowDialog();</a:t>
            </a:r>
            <a:endParaRPr sz="1800" dirty="0">
              <a:latin typeface="Calibri"/>
              <a:cs typeface="Calibri"/>
            </a:endParaRPr>
          </a:p>
          <a:p>
            <a:pPr marL="637540">
              <a:lnSpc>
                <a:spcPct val="100000"/>
              </a:lnSpc>
            </a:pPr>
            <a:r>
              <a:rPr sz="1800" spc="-5" dirty="0">
                <a:latin typeface="Calibri"/>
                <a:cs typeface="Calibri"/>
              </a:rPr>
              <a:t>// </a:t>
            </a:r>
            <a:r>
              <a:rPr lang="uk-UA" sz="1800" spc="-70" dirty="0" smtClean="0">
                <a:latin typeface="Calibri"/>
                <a:cs typeface="Calibri"/>
              </a:rPr>
              <a:t>отримуємо </a:t>
            </a:r>
            <a:r>
              <a:rPr lang="uk-UA" spc="-15" dirty="0" smtClean="0">
                <a:latin typeface="Calibri"/>
                <a:cs typeface="Calibri"/>
              </a:rPr>
              <a:t>ім`я</a:t>
            </a:r>
            <a:r>
              <a:rPr sz="1800" spc="25" dirty="0" smtClean="0">
                <a:latin typeface="Calibri"/>
                <a:cs typeface="Calibri"/>
              </a:rPr>
              <a:t> </a:t>
            </a:r>
            <a:r>
              <a:rPr sz="1800" dirty="0">
                <a:latin typeface="Calibri"/>
                <a:cs typeface="Calibri"/>
              </a:rPr>
              <a:t>файлу</a:t>
            </a:r>
          </a:p>
          <a:p>
            <a:pPr marL="637540">
              <a:lnSpc>
                <a:spcPct val="100000"/>
              </a:lnSpc>
            </a:pPr>
            <a:r>
              <a:rPr sz="1800" spc="-10" dirty="0">
                <a:latin typeface="Calibri"/>
                <a:cs typeface="Calibri"/>
              </a:rPr>
              <a:t>string </a:t>
            </a:r>
            <a:r>
              <a:rPr sz="1800" spc="-5" dirty="0">
                <a:latin typeface="Calibri"/>
                <a:cs typeface="Calibri"/>
              </a:rPr>
              <a:t>filename </a:t>
            </a:r>
            <a:r>
              <a:rPr sz="1800" dirty="0">
                <a:latin typeface="Calibri"/>
                <a:cs typeface="Calibri"/>
              </a:rPr>
              <a:t>=</a:t>
            </a:r>
            <a:r>
              <a:rPr sz="1800" spc="20" dirty="0">
                <a:latin typeface="Calibri"/>
                <a:cs typeface="Calibri"/>
              </a:rPr>
              <a:t> </a:t>
            </a:r>
            <a:r>
              <a:rPr sz="1800" spc="-5" dirty="0">
                <a:latin typeface="Calibri"/>
                <a:cs typeface="Calibri"/>
              </a:rPr>
              <a:t>openFileDialog1.FileName;</a:t>
            </a:r>
            <a:endParaRPr sz="1800" dirty="0">
              <a:latin typeface="Calibri"/>
              <a:cs typeface="Calibri"/>
            </a:endParaRPr>
          </a:p>
          <a:p>
            <a:pPr marL="637540">
              <a:lnSpc>
                <a:spcPct val="100000"/>
              </a:lnSpc>
            </a:pPr>
            <a:r>
              <a:rPr sz="1800" dirty="0">
                <a:latin typeface="Calibri"/>
                <a:cs typeface="Calibri"/>
              </a:rPr>
              <a:t>// </a:t>
            </a:r>
            <a:r>
              <a:rPr lang="uk-UA" sz="1800" spc="-50" dirty="0" smtClean="0">
                <a:latin typeface="Calibri"/>
                <a:cs typeface="Calibri"/>
              </a:rPr>
              <a:t>відкриваємо </a:t>
            </a:r>
            <a:r>
              <a:rPr lang="uk-UA" dirty="0" smtClean="0">
                <a:latin typeface="Calibri"/>
                <a:cs typeface="Calibri"/>
              </a:rPr>
              <a:t>файл</a:t>
            </a:r>
            <a:r>
              <a:rPr sz="1800" dirty="0" smtClean="0">
                <a:latin typeface="Calibri"/>
                <a:cs typeface="Calibri"/>
              </a:rPr>
              <a:t> </a:t>
            </a:r>
            <a:r>
              <a:rPr lang="uk-UA" sz="1800" dirty="0" smtClean="0">
                <a:latin typeface="Calibri"/>
                <a:cs typeface="Calibri"/>
              </a:rPr>
              <a:t>для читання й асоціюємо з ним потік</a:t>
            </a:r>
            <a:endParaRPr sz="1800" dirty="0">
              <a:latin typeface="Calibri"/>
              <a:cs typeface="Calibri"/>
            </a:endParaRPr>
          </a:p>
          <a:p>
            <a:pPr marL="637540">
              <a:lnSpc>
                <a:spcPct val="100000"/>
              </a:lnSpc>
            </a:pPr>
            <a:r>
              <a:rPr sz="1800" spc="-10" dirty="0">
                <a:latin typeface="Calibri"/>
                <a:cs typeface="Calibri"/>
              </a:rPr>
              <a:t>FileStream </a:t>
            </a:r>
            <a:r>
              <a:rPr sz="1800" spc="-15" dirty="0">
                <a:latin typeface="Calibri"/>
                <a:cs typeface="Calibri"/>
              </a:rPr>
              <a:t>stream </a:t>
            </a:r>
            <a:r>
              <a:rPr sz="1800" dirty="0">
                <a:latin typeface="Calibri"/>
                <a:cs typeface="Calibri"/>
              </a:rPr>
              <a:t>= </a:t>
            </a:r>
            <a:r>
              <a:rPr sz="1800" spc="-10" dirty="0">
                <a:latin typeface="Calibri"/>
                <a:cs typeface="Calibri"/>
              </a:rPr>
              <a:t>File.Open(filename, FileMode.Open,</a:t>
            </a:r>
            <a:r>
              <a:rPr sz="1800" spc="380" dirty="0">
                <a:latin typeface="Calibri"/>
                <a:cs typeface="Calibri"/>
              </a:rPr>
              <a:t> </a:t>
            </a:r>
            <a:r>
              <a:rPr sz="1800" spc="-10" dirty="0">
                <a:latin typeface="Calibri"/>
                <a:cs typeface="Calibri"/>
              </a:rPr>
              <a:t>FileAccess.Read);</a:t>
            </a:r>
            <a:endParaRPr sz="1800" dirty="0">
              <a:latin typeface="Calibri"/>
              <a:cs typeface="Calibri"/>
            </a:endParaRPr>
          </a:p>
          <a:p>
            <a:pPr marL="637540">
              <a:lnSpc>
                <a:spcPct val="100000"/>
              </a:lnSpc>
            </a:pPr>
            <a:r>
              <a:rPr sz="1800" dirty="0">
                <a:latin typeface="Calibri"/>
                <a:cs typeface="Calibri"/>
              </a:rPr>
              <a:t>// </a:t>
            </a:r>
            <a:r>
              <a:rPr lang="uk-UA" spc="-20" dirty="0" smtClean="0">
                <a:latin typeface="Calibri"/>
                <a:cs typeface="Calibri"/>
              </a:rPr>
              <a:t>якщо</a:t>
            </a:r>
            <a:r>
              <a:rPr sz="1800" spc="-20" dirty="0" smtClean="0">
                <a:latin typeface="Calibri"/>
                <a:cs typeface="Calibri"/>
              </a:rPr>
              <a:t> </a:t>
            </a:r>
            <a:r>
              <a:rPr sz="1800" dirty="0">
                <a:latin typeface="Calibri"/>
                <a:cs typeface="Calibri"/>
              </a:rPr>
              <a:t>файл</a:t>
            </a:r>
            <a:r>
              <a:rPr sz="1800" spc="-40" dirty="0">
                <a:latin typeface="Calibri"/>
                <a:cs typeface="Calibri"/>
              </a:rPr>
              <a:t> </a:t>
            </a:r>
            <a:r>
              <a:rPr sz="1800" dirty="0">
                <a:latin typeface="Calibri"/>
                <a:cs typeface="Calibri"/>
              </a:rPr>
              <a:t>відкритий</a:t>
            </a:r>
          </a:p>
          <a:p>
            <a:pPr marL="637540">
              <a:lnSpc>
                <a:spcPct val="100000"/>
              </a:lnSpc>
            </a:pPr>
            <a:r>
              <a:rPr sz="1800" spc="-5" dirty="0">
                <a:latin typeface="Calibri"/>
                <a:cs typeface="Calibri"/>
              </a:rPr>
              <a:t>if </a:t>
            </a:r>
            <a:r>
              <a:rPr sz="1800" spc="-15" dirty="0">
                <a:latin typeface="Calibri"/>
                <a:cs typeface="Calibri"/>
              </a:rPr>
              <a:t>(stream </a:t>
            </a:r>
            <a:r>
              <a:rPr sz="1800" spc="-10" dirty="0">
                <a:latin typeface="Calibri"/>
                <a:cs typeface="Calibri"/>
              </a:rPr>
              <a:t>!=</a:t>
            </a:r>
            <a:r>
              <a:rPr sz="1800" spc="25" dirty="0">
                <a:latin typeface="Calibri"/>
                <a:cs typeface="Calibri"/>
              </a:rPr>
              <a:t> </a:t>
            </a:r>
            <a:r>
              <a:rPr sz="1800" spc="-10" dirty="0">
                <a:latin typeface="Calibri"/>
                <a:cs typeface="Calibri"/>
              </a:rPr>
              <a:t>null)</a:t>
            </a:r>
            <a:endParaRPr sz="1800" dirty="0">
              <a:latin typeface="Calibri"/>
              <a:cs typeface="Calibri"/>
            </a:endParaRPr>
          </a:p>
          <a:p>
            <a:pPr marL="637540">
              <a:lnSpc>
                <a:spcPct val="100000"/>
              </a:lnSpc>
            </a:pPr>
            <a:r>
              <a:rPr sz="1800" dirty="0">
                <a:latin typeface="Calibri"/>
                <a:cs typeface="Calibri"/>
              </a:rPr>
              <a:t>{</a:t>
            </a:r>
          </a:p>
          <a:p>
            <a:pPr marL="847725">
              <a:lnSpc>
                <a:spcPct val="100000"/>
              </a:lnSpc>
            </a:pPr>
            <a:r>
              <a:rPr sz="1800" dirty="0">
                <a:latin typeface="Calibri"/>
                <a:cs typeface="Calibri"/>
              </a:rPr>
              <a:t>// </a:t>
            </a:r>
            <a:r>
              <a:rPr lang="uk-UA" sz="1800" spc="-10" dirty="0" smtClean="0">
                <a:latin typeface="Calibri"/>
                <a:cs typeface="Calibri"/>
              </a:rPr>
              <a:t>створюємо</a:t>
            </a:r>
            <a:r>
              <a:rPr sz="1800" spc="-10" dirty="0" smtClean="0">
                <a:latin typeface="Calibri"/>
                <a:cs typeface="Calibri"/>
              </a:rPr>
              <a:t> </a:t>
            </a:r>
            <a:r>
              <a:rPr lang="uk-UA" sz="1800" spc="-10" dirty="0" smtClean="0">
                <a:latin typeface="Calibri"/>
                <a:cs typeface="Calibri"/>
              </a:rPr>
              <a:t>об`єкт </a:t>
            </a:r>
            <a:r>
              <a:rPr sz="1800" spc="-10" dirty="0" err="1" smtClean="0">
                <a:latin typeface="Calibri"/>
                <a:cs typeface="Calibri"/>
              </a:rPr>
              <a:t>Streamreader</a:t>
            </a:r>
            <a:r>
              <a:rPr sz="1800" spc="-10" dirty="0" smtClean="0">
                <a:latin typeface="Calibri"/>
                <a:cs typeface="Calibri"/>
              </a:rPr>
              <a:t> </a:t>
            </a:r>
            <a:r>
              <a:rPr sz="1800" dirty="0">
                <a:latin typeface="Calibri"/>
                <a:cs typeface="Calibri"/>
              </a:rPr>
              <a:t>і</a:t>
            </a:r>
            <a:r>
              <a:rPr sz="1800" spc="180" dirty="0">
                <a:latin typeface="Calibri"/>
                <a:cs typeface="Calibri"/>
              </a:rPr>
              <a:t> </a:t>
            </a:r>
            <a:r>
              <a:rPr lang="uk-UA" sz="1800" spc="-10" dirty="0" smtClean="0">
                <a:latin typeface="Calibri"/>
                <a:cs typeface="Calibri"/>
              </a:rPr>
              <a:t>асоціюємо</a:t>
            </a:r>
            <a:endParaRPr sz="1800" dirty="0">
              <a:latin typeface="Calibri"/>
              <a:cs typeface="Calibri"/>
            </a:endParaRPr>
          </a:p>
          <a:p>
            <a:pPr marL="847725">
              <a:lnSpc>
                <a:spcPct val="100000"/>
              </a:lnSpc>
            </a:pPr>
            <a:r>
              <a:rPr sz="1800" spc="-5" dirty="0">
                <a:latin typeface="Calibri"/>
                <a:cs typeface="Calibri"/>
              </a:rPr>
              <a:t>// його </a:t>
            </a:r>
            <a:r>
              <a:rPr sz="1800" dirty="0">
                <a:latin typeface="Calibri"/>
                <a:cs typeface="Calibri"/>
              </a:rPr>
              <a:t>з </a:t>
            </a:r>
            <a:r>
              <a:rPr sz="1800" spc="-5" dirty="0">
                <a:latin typeface="Calibri"/>
                <a:cs typeface="Calibri"/>
              </a:rPr>
              <a:t>відкритим</a:t>
            </a:r>
            <a:r>
              <a:rPr sz="1800" spc="-10" dirty="0">
                <a:latin typeface="Calibri"/>
                <a:cs typeface="Calibri"/>
              </a:rPr>
              <a:t> потоком</a:t>
            </a:r>
            <a:endParaRPr sz="1800" dirty="0">
              <a:latin typeface="Calibri"/>
              <a:cs typeface="Calibri"/>
            </a:endParaRPr>
          </a:p>
          <a:p>
            <a:pPr marL="847725">
              <a:lnSpc>
                <a:spcPct val="100000"/>
              </a:lnSpc>
            </a:pPr>
            <a:r>
              <a:rPr sz="1800" spc="-10" dirty="0">
                <a:latin typeface="Calibri"/>
                <a:cs typeface="Calibri"/>
              </a:rPr>
              <a:t>StreamReader reader </a:t>
            </a:r>
            <a:r>
              <a:rPr sz="1800" dirty="0">
                <a:latin typeface="Calibri"/>
                <a:cs typeface="Calibri"/>
              </a:rPr>
              <a:t>= </a:t>
            </a:r>
            <a:r>
              <a:rPr sz="1800" spc="-10" dirty="0">
                <a:latin typeface="Calibri"/>
                <a:cs typeface="Calibri"/>
              </a:rPr>
              <a:t>new</a:t>
            </a:r>
            <a:r>
              <a:rPr sz="1800" spc="114" dirty="0">
                <a:latin typeface="Calibri"/>
                <a:cs typeface="Calibri"/>
              </a:rPr>
              <a:t> </a:t>
            </a:r>
            <a:r>
              <a:rPr sz="1800" spc="-10" dirty="0">
                <a:latin typeface="Calibri"/>
                <a:cs typeface="Calibri"/>
              </a:rPr>
              <a:t>StreamReader(stream);</a:t>
            </a:r>
            <a:endParaRPr sz="1800" dirty="0">
              <a:latin typeface="Calibri"/>
              <a:cs typeface="Calibri"/>
            </a:endParaRPr>
          </a:p>
          <a:p>
            <a:pPr marL="847725">
              <a:lnSpc>
                <a:spcPct val="100000"/>
              </a:lnSpc>
            </a:pPr>
            <a:r>
              <a:rPr sz="1800" spc="-5" dirty="0">
                <a:latin typeface="Calibri"/>
                <a:cs typeface="Calibri"/>
              </a:rPr>
              <a:t>// </a:t>
            </a:r>
            <a:r>
              <a:rPr lang="uk-UA" sz="1800" spc="-5" dirty="0" smtClean="0">
                <a:latin typeface="Calibri"/>
                <a:cs typeface="Calibri"/>
              </a:rPr>
              <a:t>читаємо весь файл і записуємо в </a:t>
            </a:r>
            <a:r>
              <a:rPr sz="1800" spc="-35" dirty="0" smtClean="0">
                <a:latin typeface="Calibri"/>
                <a:cs typeface="Calibri"/>
              </a:rPr>
              <a:t>Textbox</a:t>
            </a:r>
            <a:endParaRPr sz="1800" dirty="0">
              <a:latin typeface="Calibri"/>
              <a:cs typeface="Calibri"/>
            </a:endParaRPr>
          </a:p>
          <a:p>
            <a:pPr marL="847725">
              <a:lnSpc>
                <a:spcPct val="100000"/>
              </a:lnSpc>
            </a:pPr>
            <a:r>
              <a:rPr sz="1800" spc="-40" dirty="0">
                <a:latin typeface="Calibri"/>
                <a:cs typeface="Calibri"/>
              </a:rPr>
              <a:t>textBox1.Text </a:t>
            </a:r>
            <a:r>
              <a:rPr sz="1800" dirty="0">
                <a:latin typeface="Calibri"/>
                <a:cs typeface="Calibri"/>
              </a:rPr>
              <a:t>=</a:t>
            </a:r>
            <a:r>
              <a:rPr sz="1800" spc="60" dirty="0">
                <a:latin typeface="Calibri"/>
                <a:cs typeface="Calibri"/>
              </a:rPr>
              <a:t> </a:t>
            </a:r>
            <a:r>
              <a:rPr sz="1800" spc="-25" dirty="0">
                <a:latin typeface="Calibri"/>
                <a:cs typeface="Calibri"/>
              </a:rPr>
              <a:t>reader.ReadToEnd();</a:t>
            </a:r>
            <a:endParaRPr sz="1800" dirty="0">
              <a:latin typeface="Calibri"/>
              <a:cs typeface="Calibri"/>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5558" y="358647"/>
            <a:ext cx="7469505" cy="492443"/>
          </a:xfrm>
          <a:prstGeom prst="rect">
            <a:avLst/>
          </a:prstGeom>
        </p:spPr>
        <p:txBody>
          <a:bodyPr vert="horz" wrap="square" lIns="0" tIns="0" rIns="0" bIns="0" rtlCol="0">
            <a:spAutoFit/>
          </a:bodyPr>
          <a:lstStyle/>
          <a:p>
            <a:pPr marL="12700" algn="ctr">
              <a:lnSpc>
                <a:spcPct val="100000"/>
              </a:lnSpc>
            </a:pPr>
            <a:r>
              <a:rPr lang="uk-UA" sz="3200" i="0" spc="-5" dirty="0" smtClean="0">
                <a:latin typeface="Calibri"/>
                <a:cs typeface="Calibri"/>
              </a:rPr>
              <a:t>Приклад програми «Текстовий редактор»</a:t>
            </a:r>
            <a:endParaRPr sz="3200" dirty="0">
              <a:latin typeface="Calibri"/>
              <a:cs typeface="Calibri"/>
            </a:endParaRPr>
          </a:p>
        </p:txBody>
      </p:sp>
      <p:sp>
        <p:nvSpPr>
          <p:cNvPr id="4" name="object 4"/>
          <p:cNvSpPr txBox="1"/>
          <p:nvPr/>
        </p:nvSpPr>
        <p:spPr>
          <a:xfrm>
            <a:off x="1319530" y="5744819"/>
            <a:ext cx="1846580" cy="479618"/>
          </a:xfrm>
          <a:prstGeom prst="rect">
            <a:avLst/>
          </a:prstGeom>
        </p:spPr>
        <p:txBody>
          <a:bodyPr vert="horz" wrap="square" lIns="0" tIns="0" rIns="0" bIns="0" rtlCol="0">
            <a:spAutoFit/>
          </a:bodyPr>
          <a:lstStyle/>
          <a:p>
            <a:pPr marL="12700">
              <a:lnSpc>
                <a:spcPts val="1720"/>
              </a:lnSpc>
            </a:pPr>
            <a:r>
              <a:rPr sz="1700" spc="-10" dirty="0">
                <a:latin typeface="Calibri"/>
                <a:cs typeface="Calibri"/>
              </a:rPr>
              <a:t>// </a:t>
            </a:r>
            <a:r>
              <a:rPr lang="uk-UA" sz="1700" spc="-50" dirty="0" smtClean="0">
                <a:latin typeface="Calibri"/>
                <a:cs typeface="Calibri"/>
              </a:rPr>
              <a:t>закриваємо</a:t>
            </a:r>
            <a:r>
              <a:rPr sz="1700" spc="-20" dirty="0" smtClean="0">
                <a:latin typeface="Calibri"/>
                <a:cs typeface="Calibri"/>
              </a:rPr>
              <a:t> </a:t>
            </a:r>
            <a:r>
              <a:rPr sz="1700" spc="-5" dirty="0">
                <a:latin typeface="Calibri"/>
                <a:cs typeface="Calibri"/>
              </a:rPr>
              <a:t>файл</a:t>
            </a:r>
            <a:endParaRPr sz="1700" dirty="0">
              <a:latin typeface="Calibri"/>
              <a:cs typeface="Calibri"/>
            </a:endParaRPr>
          </a:p>
          <a:p>
            <a:pPr marL="12700">
              <a:lnSpc>
                <a:spcPct val="100000"/>
              </a:lnSpc>
            </a:pPr>
            <a:r>
              <a:rPr sz="1700" spc="-5" dirty="0">
                <a:latin typeface="Calibri"/>
                <a:cs typeface="Calibri"/>
              </a:rPr>
              <a:t>stream.Close();</a:t>
            </a:r>
            <a:endParaRPr sz="1700" dirty="0">
              <a:latin typeface="Calibri"/>
              <a:cs typeface="Calibri"/>
            </a:endParaRPr>
          </a:p>
        </p:txBody>
      </p:sp>
      <p:sp>
        <p:nvSpPr>
          <p:cNvPr id="5" name="object 5"/>
          <p:cNvSpPr txBox="1"/>
          <p:nvPr/>
        </p:nvSpPr>
        <p:spPr>
          <a:xfrm>
            <a:off x="1124508" y="6263284"/>
            <a:ext cx="93980" cy="241935"/>
          </a:xfrm>
          <a:prstGeom prst="rect">
            <a:avLst/>
          </a:prstGeom>
        </p:spPr>
        <p:txBody>
          <a:bodyPr vert="horz" wrap="square" lIns="0" tIns="0" rIns="0" bIns="0" rtlCol="0">
            <a:spAutoFit/>
          </a:bodyPr>
          <a:lstStyle/>
          <a:p>
            <a:pPr marL="12700">
              <a:lnSpc>
                <a:spcPts val="1720"/>
              </a:lnSpc>
            </a:pPr>
            <a:r>
              <a:rPr sz="1700" dirty="0">
                <a:latin typeface="Calibri"/>
                <a:cs typeface="Calibri"/>
              </a:rPr>
              <a:t>}</a:t>
            </a:r>
            <a:endParaRPr sz="1700">
              <a:latin typeface="Calibri"/>
              <a:cs typeface="Calibri"/>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r>
              <a:rPr dirty="0"/>
              <a:t>152</a:t>
            </a:r>
          </a:p>
        </p:txBody>
      </p:sp>
      <p:sp>
        <p:nvSpPr>
          <p:cNvPr id="7" name="object 7"/>
          <p:cNvSpPr txBox="1"/>
          <p:nvPr/>
        </p:nvSpPr>
        <p:spPr>
          <a:xfrm>
            <a:off x="926388" y="6522364"/>
            <a:ext cx="93980" cy="241935"/>
          </a:xfrm>
          <a:prstGeom prst="rect">
            <a:avLst/>
          </a:prstGeom>
        </p:spPr>
        <p:txBody>
          <a:bodyPr vert="horz" wrap="square" lIns="0" tIns="0" rIns="0" bIns="0" rtlCol="0">
            <a:spAutoFit/>
          </a:bodyPr>
          <a:lstStyle/>
          <a:p>
            <a:pPr marL="12700">
              <a:lnSpc>
                <a:spcPts val="1720"/>
              </a:lnSpc>
            </a:pPr>
            <a:r>
              <a:rPr sz="1700" dirty="0">
                <a:latin typeface="Calibri"/>
                <a:cs typeface="Calibri"/>
              </a:rPr>
              <a:t>}</a:t>
            </a:r>
            <a:endParaRPr sz="1700">
              <a:latin typeface="Calibri"/>
              <a:cs typeface="Calibri"/>
            </a:endParaRPr>
          </a:p>
        </p:txBody>
      </p:sp>
      <p:sp>
        <p:nvSpPr>
          <p:cNvPr id="3" name="object 3"/>
          <p:cNvSpPr txBox="1"/>
          <p:nvPr/>
        </p:nvSpPr>
        <p:spPr>
          <a:xfrm>
            <a:off x="536244" y="1038605"/>
            <a:ext cx="7280275" cy="4708981"/>
          </a:xfrm>
          <a:prstGeom prst="rect">
            <a:avLst/>
          </a:prstGeom>
        </p:spPr>
        <p:txBody>
          <a:bodyPr vert="horz" wrap="square" lIns="0" tIns="0" rIns="0" bIns="0" rtlCol="0">
            <a:spAutoFit/>
          </a:bodyPr>
          <a:lstStyle/>
          <a:p>
            <a:pPr marL="12700">
              <a:lnSpc>
                <a:spcPct val="100000"/>
              </a:lnSpc>
            </a:pPr>
            <a:r>
              <a:rPr sz="1700" spc="-15" dirty="0">
                <a:latin typeface="Calibri"/>
                <a:cs typeface="Calibri"/>
              </a:rPr>
              <a:t>private void </a:t>
            </a:r>
            <a:r>
              <a:rPr lang="uk-UA" sz="1700" spc="-15" dirty="0" smtClean="0">
                <a:latin typeface="Calibri"/>
                <a:cs typeface="Calibri"/>
              </a:rPr>
              <a:t>зберегти</a:t>
            </a:r>
            <a:r>
              <a:rPr sz="1700" spc="-10" dirty="0" err="1" smtClean="0">
                <a:latin typeface="Calibri"/>
                <a:cs typeface="Calibri"/>
              </a:rPr>
              <a:t>ToolStripMenuItem_Click</a:t>
            </a:r>
            <a:r>
              <a:rPr sz="1700" spc="-10" dirty="0" smtClean="0">
                <a:latin typeface="Calibri"/>
                <a:cs typeface="Calibri"/>
              </a:rPr>
              <a:t>(object </a:t>
            </a:r>
            <a:r>
              <a:rPr sz="1700" spc="-25" dirty="0">
                <a:latin typeface="Calibri"/>
                <a:cs typeface="Calibri"/>
              </a:rPr>
              <a:t>sender, </a:t>
            </a:r>
            <a:r>
              <a:rPr sz="1700" spc="-15" dirty="0">
                <a:latin typeface="Calibri"/>
                <a:cs typeface="Calibri"/>
              </a:rPr>
              <a:t>EventArgs</a:t>
            </a:r>
            <a:r>
              <a:rPr sz="1700" spc="200" dirty="0">
                <a:latin typeface="Calibri"/>
                <a:cs typeface="Calibri"/>
              </a:rPr>
              <a:t> </a:t>
            </a:r>
            <a:r>
              <a:rPr sz="1700" spc="-10" dirty="0">
                <a:latin typeface="Calibri"/>
                <a:cs typeface="Calibri"/>
              </a:rPr>
              <a:t>e)</a:t>
            </a:r>
            <a:endParaRPr sz="1700" dirty="0">
              <a:latin typeface="Calibri"/>
              <a:cs typeface="Calibri"/>
            </a:endParaRPr>
          </a:p>
          <a:p>
            <a:pPr marL="402590">
              <a:lnSpc>
                <a:spcPct val="100000"/>
              </a:lnSpc>
            </a:pPr>
            <a:r>
              <a:rPr sz="1700" dirty="0">
                <a:latin typeface="Calibri"/>
                <a:cs typeface="Calibri"/>
              </a:rPr>
              <a:t>{</a:t>
            </a:r>
          </a:p>
          <a:p>
            <a:pPr marL="600710" marR="3545840">
              <a:lnSpc>
                <a:spcPct val="100000"/>
              </a:lnSpc>
            </a:pPr>
            <a:r>
              <a:rPr sz="1700" spc="-10" dirty="0">
                <a:latin typeface="Calibri"/>
                <a:cs typeface="Calibri"/>
              </a:rPr>
              <a:t>// </a:t>
            </a:r>
            <a:r>
              <a:rPr lang="uk-UA" sz="1700" spc="-60" dirty="0" smtClean="0">
                <a:latin typeface="Calibri"/>
                <a:cs typeface="Calibri"/>
              </a:rPr>
              <a:t>виводимо</a:t>
            </a:r>
            <a:r>
              <a:rPr sz="1700" spc="-60" dirty="0" smtClean="0">
                <a:latin typeface="Calibri"/>
                <a:cs typeface="Calibri"/>
              </a:rPr>
              <a:t> </a:t>
            </a:r>
            <a:r>
              <a:rPr sz="1700" spc="-5" dirty="0">
                <a:latin typeface="Calibri"/>
                <a:cs typeface="Calibri"/>
              </a:rPr>
              <a:t>діалог </a:t>
            </a:r>
            <a:r>
              <a:rPr sz="1700" spc="-10" dirty="0">
                <a:latin typeface="Calibri"/>
                <a:cs typeface="Calibri"/>
              </a:rPr>
              <a:t>вибору </a:t>
            </a:r>
            <a:r>
              <a:rPr sz="1700" spc="-5" dirty="0">
                <a:latin typeface="Calibri"/>
                <a:cs typeface="Calibri"/>
              </a:rPr>
              <a:t>файлу  saveFileDialog1.ShowDialog();</a:t>
            </a:r>
            <a:endParaRPr sz="1700" dirty="0">
              <a:latin typeface="Calibri"/>
              <a:cs typeface="Calibri"/>
            </a:endParaRPr>
          </a:p>
          <a:p>
            <a:pPr marL="600710">
              <a:lnSpc>
                <a:spcPct val="100000"/>
              </a:lnSpc>
            </a:pPr>
            <a:r>
              <a:rPr sz="1700" spc="-10" dirty="0">
                <a:latin typeface="Calibri"/>
                <a:cs typeface="Calibri"/>
              </a:rPr>
              <a:t>// </a:t>
            </a:r>
            <a:r>
              <a:rPr lang="uk-UA" sz="1700" spc="-65" dirty="0" smtClean="0">
                <a:latin typeface="Calibri"/>
                <a:cs typeface="Calibri"/>
              </a:rPr>
              <a:t>отримуємо ім`я</a:t>
            </a:r>
            <a:r>
              <a:rPr sz="1700" spc="-65" dirty="0" smtClean="0">
                <a:latin typeface="Calibri"/>
                <a:cs typeface="Calibri"/>
              </a:rPr>
              <a:t> </a:t>
            </a:r>
            <a:r>
              <a:rPr lang="uk-UA" sz="1700" spc="-5" dirty="0" smtClean="0">
                <a:latin typeface="Calibri"/>
                <a:cs typeface="Calibri"/>
              </a:rPr>
              <a:t>файлу</a:t>
            </a:r>
            <a:endParaRPr sz="1700" dirty="0">
              <a:latin typeface="Calibri"/>
              <a:cs typeface="Calibri"/>
            </a:endParaRPr>
          </a:p>
          <a:p>
            <a:pPr marL="600710">
              <a:lnSpc>
                <a:spcPct val="100000"/>
              </a:lnSpc>
            </a:pPr>
            <a:r>
              <a:rPr sz="1700" spc="-10" dirty="0">
                <a:latin typeface="Calibri"/>
                <a:cs typeface="Calibri"/>
              </a:rPr>
              <a:t>string </a:t>
            </a:r>
            <a:r>
              <a:rPr sz="1700" spc="-5" dirty="0">
                <a:latin typeface="Calibri"/>
                <a:cs typeface="Calibri"/>
              </a:rPr>
              <a:t>filename </a:t>
            </a:r>
            <a:r>
              <a:rPr sz="1700" dirty="0">
                <a:latin typeface="Calibri"/>
                <a:cs typeface="Calibri"/>
              </a:rPr>
              <a:t>=</a:t>
            </a:r>
            <a:r>
              <a:rPr sz="1700" spc="-35" dirty="0">
                <a:latin typeface="Calibri"/>
                <a:cs typeface="Calibri"/>
              </a:rPr>
              <a:t> </a:t>
            </a:r>
            <a:r>
              <a:rPr sz="1700" spc="-5" dirty="0">
                <a:latin typeface="Calibri"/>
                <a:cs typeface="Calibri"/>
              </a:rPr>
              <a:t>saveFileDialog1.FileName;</a:t>
            </a:r>
            <a:endParaRPr sz="1700" dirty="0">
              <a:latin typeface="Calibri"/>
              <a:cs typeface="Calibri"/>
            </a:endParaRPr>
          </a:p>
          <a:p>
            <a:pPr marL="600710">
              <a:lnSpc>
                <a:spcPct val="100000"/>
              </a:lnSpc>
            </a:pPr>
            <a:r>
              <a:rPr sz="1700" spc="-10" dirty="0">
                <a:latin typeface="Calibri"/>
                <a:cs typeface="Calibri"/>
              </a:rPr>
              <a:t>// </a:t>
            </a:r>
            <a:r>
              <a:rPr lang="uk-UA" sz="1700" spc="-10" dirty="0" smtClean="0">
                <a:latin typeface="Calibri"/>
                <a:cs typeface="Calibri"/>
              </a:rPr>
              <a:t>відкриваємо файл для запису й асоціюємо з ним потік</a:t>
            </a:r>
            <a:endParaRPr sz="1700" dirty="0">
              <a:latin typeface="Calibri"/>
              <a:cs typeface="Calibri"/>
            </a:endParaRPr>
          </a:p>
          <a:p>
            <a:pPr marL="600710">
              <a:lnSpc>
                <a:spcPct val="100000"/>
              </a:lnSpc>
            </a:pPr>
            <a:r>
              <a:rPr sz="1700" spc="-5" dirty="0">
                <a:latin typeface="Calibri"/>
                <a:cs typeface="Calibri"/>
              </a:rPr>
              <a:t>FileStream </a:t>
            </a:r>
            <a:r>
              <a:rPr sz="1700" spc="-10" dirty="0">
                <a:latin typeface="Calibri"/>
                <a:cs typeface="Calibri"/>
              </a:rPr>
              <a:t>stream </a:t>
            </a:r>
            <a:r>
              <a:rPr sz="1700" dirty="0">
                <a:latin typeface="Calibri"/>
                <a:cs typeface="Calibri"/>
              </a:rPr>
              <a:t>= </a:t>
            </a:r>
            <a:r>
              <a:rPr sz="1700" spc="-5" dirty="0">
                <a:latin typeface="Calibri"/>
                <a:cs typeface="Calibri"/>
              </a:rPr>
              <a:t>File.Open(filename, </a:t>
            </a:r>
            <a:r>
              <a:rPr sz="1700" spc="-10" dirty="0">
                <a:latin typeface="Calibri"/>
                <a:cs typeface="Calibri"/>
              </a:rPr>
              <a:t>FileMode.Create,</a:t>
            </a:r>
            <a:r>
              <a:rPr sz="1700" spc="90" dirty="0">
                <a:latin typeface="Calibri"/>
                <a:cs typeface="Calibri"/>
              </a:rPr>
              <a:t> </a:t>
            </a:r>
            <a:r>
              <a:rPr sz="1700" spc="-15" dirty="0">
                <a:latin typeface="Calibri"/>
                <a:cs typeface="Calibri"/>
              </a:rPr>
              <a:t>FileAccess.Write);</a:t>
            </a:r>
            <a:endParaRPr sz="1700" dirty="0">
              <a:latin typeface="Calibri"/>
              <a:cs typeface="Calibri"/>
            </a:endParaRPr>
          </a:p>
          <a:p>
            <a:pPr marL="600710">
              <a:lnSpc>
                <a:spcPct val="100000"/>
              </a:lnSpc>
            </a:pPr>
            <a:r>
              <a:rPr sz="1700" spc="-5" dirty="0">
                <a:latin typeface="Calibri"/>
                <a:cs typeface="Calibri"/>
              </a:rPr>
              <a:t>// </a:t>
            </a:r>
            <a:r>
              <a:rPr lang="uk-UA" sz="1700" spc="-15" dirty="0" smtClean="0">
                <a:latin typeface="Calibri"/>
                <a:cs typeface="Calibri"/>
              </a:rPr>
              <a:t>якщо</a:t>
            </a:r>
            <a:r>
              <a:rPr sz="1700" spc="-15" dirty="0" smtClean="0">
                <a:latin typeface="Calibri"/>
                <a:cs typeface="Calibri"/>
              </a:rPr>
              <a:t> </a:t>
            </a:r>
            <a:r>
              <a:rPr sz="1700" spc="-5" dirty="0">
                <a:latin typeface="Calibri"/>
                <a:cs typeface="Calibri"/>
              </a:rPr>
              <a:t>файл</a:t>
            </a:r>
            <a:r>
              <a:rPr sz="1700" spc="-45" dirty="0">
                <a:latin typeface="Calibri"/>
                <a:cs typeface="Calibri"/>
              </a:rPr>
              <a:t> </a:t>
            </a:r>
            <a:r>
              <a:rPr sz="1700" spc="-5" dirty="0">
                <a:latin typeface="Calibri"/>
                <a:cs typeface="Calibri"/>
              </a:rPr>
              <a:t>відкритий</a:t>
            </a:r>
            <a:endParaRPr sz="1700" dirty="0">
              <a:latin typeface="Calibri"/>
              <a:cs typeface="Calibri"/>
            </a:endParaRPr>
          </a:p>
          <a:p>
            <a:pPr marL="600710">
              <a:lnSpc>
                <a:spcPct val="100000"/>
              </a:lnSpc>
            </a:pPr>
            <a:r>
              <a:rPr sz="1700" spc="-5" dirty="0">
                <a:latin typeface="Calibri"/>
                <a:cs typeface="Calibri"/>
              </a:rPr>
              <a:t>if (stream </a:t>
            </a:r>
            <a:r>
              <a:rPr sz="1700" dirty="0">
                <a:latin typeface="Calibri"/>
                <a:cs typeface="Calibri"/>
              </a:rPr>
              <a:t>!=</a:t>
            </a:r>
            <a:r>
              <a:rPr sz="1700" spc="-95" dirty="0">
                <a:latin typeface="Calibri"/>
                <a:cs typeface="Calibri"/>
              </a:rPr>
              <a:t> </a:t>
            </a:r>
            <a:r>
              <a:rPr sz="1700" spc="-10" dirty="0">
                <a:latin typeface="Calibri"/>
                <a:cs typeface="Calibri"/>
              </a:rPr>
              <a:t>null)</a:t>
            </a:r>
            <a:endParaRPr sz="1700" dirty="0">
              <a:latin typeface="Calibri"/>
              <a:cs typeface="Calibri"/>
            </a:endParaRPr>
          </a:p>
          <a:p>
            <a:pPr marL="600710">
              <a:lnSpc>
                <a:spcPct val="100000"/>
              </a:lnSpc>
            </a:pPr>
            <a:r>
              <a:rPr sz="1700" dirty="0">
                <a:latin typeface="Calibri"/>
                <a:cs typeface="Calibri"/>
              </a:rPr>
              <a:t>{</a:t>
            </a:r>
          </a:p>
          <a:p>
            <a:pPr marL="795655">
              <a:lnSpc>
                <a:spcPct val="100000"/>
              </a:lnSpc>
            </a:pPr>
            <a:r>
              <a:rPr sz="1700" spc="-5" dirty="0">
                <a:latin typeface="Calibri"/>
                <a:cs typeface="Calibri"/>
              </a:rPr>
              <a:t>// </a:t>
            </a:r>
            <a:r>
              <a:rPr lang="uk-UA" sz="1700" spc="-5" dirty="0" smtClean="0">
                <a:latin typeface="Calibri"/>
                <a:cs typeface="Calibri"/>
              </a:rPr>
              <a:t>створюємо об`єкт </a:t>
            </a:r>
            <a:r>
              <a:rPr sz="1700" spc="-5" dirty="0" err="1" smtClean="0">
                <a:latin typeface="Calibri"/>
                <a:cs typeface="Calibri"/>
              </a:rPr>
              <a:t>Streamwriter</a:t>
            </a:r>
            <a:r>
              <a:rPr sz="1700" spc="-5" dirty="0" smtClean="0">
                <a:latin typeface="Calibri"/>
                <a:cs typeface="Calibri"/>
              </a:rPr>
              <a:t> </a:t>
            </a:r>
            <a:r>
              <a:rPr sz="1700" dirty="0">
                <a:latin typeface="Calibri"/>
                <a:cs typeface="Calibri"/>
              </a:rPr>
              <a:t>і</a:t>
            </a:r>
            <a:r>
              <a:rPr sz="1700" spc="80" dirty="0">
                <a:latin typeface="Calibri"/>
                <a:cs typeface="Calibri"/>
              </a:rPr>
              <a:t> </a:t>
            </a:r>
            <a:r>
              <a:rPr lang="uk-UA" sz="1700" spc="-10" dirty="0" smtClean="0">
                <a:latin typeface="Calibri"/>
                <a:cs typeface="Calibri"/>
              </a:rPr>
              <a:t>асоціюємо</a:t>
            </a:r>
            <a:endParaRPr sz="1700" dirty="0">
              <a:latin typeface="Calibri"/>
              <a:cs typeface="Calibri"/>
            </a:endParaRPr>
          </a:p>
          <a:p>
            <a:pPr marL="795655">
              <a:lnSpc>
                <a:spcPct val="100000"/>
              </a:lnSpc>
            </a:pPr>
            <a:r>
              <a:rPr sz="1700" spc="-10" dirty="0">
                <a:latin typeface="Calibri"/>
                <a:cs typeface="Calibri"/>
              </a:rPr>
              <a:t>// його </a:t>
            </a:r>
            <a:r>
              <a:rPr sz="1700" dirty="0">
                <a:latin typeface="Calibri"/>
                <a:cs typeface="Calibri"/>
              </a:rPr>
              <a:t>з </a:t>
            </a:r>
            <a:r>
              <a:rPr sz="1700" spc="-5" dirty="0">
                <a:latin typeface="Calibri"/>
                <a:cs typeface="Calibri"/>
              </a:rPr>
              <a:t>відкритим</a:t>
            </a:r>
            <a:r>
              <a:rPr sz="1700" spc="55" dirty="0">
                <a:latin typeface="Calibri"/>
                <a:cs typeface="Calibri"/>
              </a:rPr>
              <a:t> </a:t>
            </a:r>
            <a:r>
              <a:rPr sz="1700" spc="-20" dirty="0">
                <a:latin typeface="Calibri"/>
                <a:cs typeface="Calibri"/>
              </a:rPr>
              <a:t>потоком</a:t>
            </a:r>
            <a:endParaRPr sz="1700" dirty="0">
              <a:latin typeface="Calibri"/>
              <a:cs typeface="Calibri"/>
            </a:endParaRPr>
          </a:p>
          <a:p>
            <a:pPr marL="795655">
              <a:lnSpc>
                <a:spcPct val="100000"/>
              </a:lnSpc>
            </a:pPr>
            <a:r>
              <a:rPr sz="1700" spc="-10" dirty="0">
                <a:latin typeface="Calibri"/>
                <a:cs typeface="Calibri"/>
              </a:rPr>
              <a:t>StreamWriter </a:t>
            </a:r>
            <a:r>
              <a:rPr sz="1700" spc="-5" dirty="0">
                <a:latin typeface="Calibri"/>
                <a:cs typeface="Calibri"/>
              </a:rPr>
              <a:t>writer </a:t>
            </a:r>
            <a:r>
              <a:rPr sz="1700" dirty="0">
                <a:latin typeface="Calibri"/>
                <a:cs typeface="Calibri"/>
              </a:rPr>
              <a:t>= </a:t>
            </a:r>
            <a:r>
              <a:rPr sz="1700" spc="-5" dirty="0">
                <a:latin typeface="Calibri"/>
                <a:cs typeface="Calibri"/>
              </a:rPr>
              <a:t>new</a:t>
            </a:r>
            <a:r>
              <a:rPr sz="1700" spc="-65" dirty="0">
                <a:latin typeface="Calibri"/>
                <a:cs typeface="Calibri"/>
              </a:rPr>
              <a:t> </a:t>
            </a:r>
            <a:r>
              <a:rPr sz="1700" spc="-5" dirty="0">
                <a:latin typeface="Calibri"/>
                <a:cs typeface="Calibri"/>
              </a:rPr>
              <a:t>StreamWriter(stream);</a:t>
            </a:r>
            <a:endParaRPr sz="1700" dirty="0">
              <a:latin typeface="Calibri"/>
              <a:cs typeface="Calibri"/>
            </a:endParaRPr>
          </a:p>
          <a:p>
            <a:pPr marL="795655" marR="4072254">
              <a:lnSpc>
                <a:spcPct val="100000"/>
              </a:lnSpc>
            </a:pPr>
            <a:r>
              <a:rPr sz="1700" spc="-10" dirty="0">
                <a:latin typeface="Calibri"/>
                <a:cs typeface="Calibri"/>
              </a:rPr>
              <a:t>// </a:t>
            </a:r>
            <a:r>
              <a:rPr lang="uk-UA" sz="1700" spc="-55" dirty="0" smtClean="0">
                <a:latin typeface="Calibri"/>
                <a:cs typeface="Calibri"/>
              </a:rPr>
              <a:t>записуємо</a:t>
            </a:r>
            <a:r>
              <a:rPr sz="1700" spc="-55" dirty="0" smtClean="0">
                <a:latin typeface="Calibri"/>
                <a:cs typeface="Calibri"/>
              </a:rPr>
              <a:t> </a:t>
            </a:r>
            <a:r>
              <a:rPr sz="1700" dirty="0">
                <a:latin typeface="Calibri"/>
                <a:cs typeface="Calibri"/>
              </a:rPr>
              <a:t>дані в </a:t>
            </a:r>
            <a:r>
              <a:rPr sz="1700" spc="-15" dirty="0">
                <a:latin typeface="Calibri"/>
                <a:cs typeface="Calibri"/>
              </a:rPr>
              <a:t>потік  </a:t>
            </a:r>
            <a:r>
              <a:rPr sz="1700" spc="-30" dirty="0">
                <a:latin typeface="Calibri"/>
                <a:cs typeface="Calibri"/>
              </a:rPr>
              <a:t>writer.Write(textBox1.Text);</a:t>
            </a:r>
            <a:endParaRPr sz="1700" dirty="0">
              <a:latin typeface="Calibri"/>
              <a:cs typeface="Calibri"/>
            </a:endParaRPr>
          </a:p>
          <a:p>
            <a:pPr marL="795655">
              <a:lnSpc>
                <a:spcPct val="100000"/>
              </a:lnSpc>
            </a:pPr>
            <a:r>
              <a:rPr sz="1700" spc="-10" dirty="0">
                <a:latin typeface="Calibri"/>
                <a:cs typeface="Calibri"/>
              </a:rPr>
              <a:t>// </a:t>
            </a:r>
            <a:r>
              <a:rPr sz="1700" spc="-5" dirty="0">
                <a:latin typeface="Calibri"/>
                <a:cs typeface="Calibri"/>
              </a:rPr>
              <a:t>переносимо </a:t>
            </a:r>
            <a:r>
              <a:rPr sz="1700" dirty="0">
                <a:latin typeface="Calibri"/>
                <a:cs typeface="Calibri"/>
              </a:rPr>
              <a:t>дані з </a:t>
            </a:r>
            <a:r>
              <a:rPr sz="1700" spc="-15" dirty="0">
                <a:latin typeface="Calibri"/>
                <a:cs typeface="Calibri"/>
              </a:rPr>
              <a:t>потоку </a:t>
            </a:r>
            <a:r>
              <a:rPr sz="1700" dirty="0">
                <a:latin typeface="Calibri"/>
                <a:cs typeface="Calibri"/>
              </a:rPr>
              <a:t>у</a:t>
            </a:r>
            <a:r>
              <a:rPr sz="1700" spc="114" dirty="0">
                <a:latin typeface="Calibri"/>
                <a:cs typeface="Calibri"/>
              </a:rPr>
              <a:t> </a:t>
            </a:r>
            <a:r>
              <a:rPr sz="1700" spc="-5" dirty="0">
                <a:latin typeface="Calibri"/>
                <a:cs typeface="Calibri"/>
              </a:rPr>
              <a:t>файл</a:t>
            </a:r>
            <a:endParaRPr sz="1700" dirty="0">
              <a:latin typeface="Calibri"/>
              <a:cs typeface="Calibri"/>
            </a:endParaRPr>
          </a:p>
          <a:p>
            <a:pPr marL="795655">
              <a:lnSpc>
                <a:spcPct val="100000"/>
              </a:lnSpc>
            </a:pPr>
            <a:r>
              <a:rPr sz="1700" spc="-15" dirty="0">
                <a:latin typeface="Calibri"/>
                <a:cs typeface="Calibri"/>
              </a:rPr>
              <a:t>writer.Flush();</a:t>
            </a:r>
            <a:endParaRPr sz="1700" dirty="0">
              <a:latin typeface="Calibri"/>
              <a:cs typeface="Calibri"/>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5558" y="577215"/>
            <a:ext cx="7470140" cy="492443"/>
          </a:xfrm>
          <a:prstGeom prst="rect">
            <a:avLst/>
          </a:prstGeom>
        </p:spPr>
        <p:txBody>
          <a:bodyPr vert="horz" wrap="square" lIns="0" tIns="0" rIns="0" bIns="0" rtlCol="0">
            <a:spAutoFit/>
          </a:bodyPr>
          <a:lstStyle/>
          <a:p>
            <a:pPr marL="12700" algn="ctr">
              <a:lnSpc>
                <a:spcPct val="100000"/>
              </a:lnSpc>
            </a:pPr>
            <a:r>
              <a:rPr lang="uk-UA" sz="3200" i="0" spc="-5" dirty="0" smtClean="0">
                <a:latin typeface="Calibri"/>
                <a:cs typeface="Calibri"/>
              </a:rPr>
              <a:t>Приклад програми «Текстови</a:t>
            </a:r>
            <a:r>
              <a:rPr lang="uk-UA" sz="3200" i="0" spc="-5" dirty="0" smtClean="0"/>
              <a:t>й редактор»</a:t>
            </a:r>
            <a:endParaRPr sz="3200" dirty="0">
              <a:latin typeface="Calibri"/>
              <a:cs typeface="Calibri"/>
            </a:endParaRPr>
          </a:p>
        </p:txBody>
      </p:sp>
      <p:sp>
        <p:nvSpPr>
          <p:cNvPr id="3" name="object 3"/>
          <p:cNvSpPr/>
          <p:nvPr/>
        </p:nvSpPr>
        <p:spPr>
          <a:xfrm>
            <a:off x="1860550" y="1567307"/>
            <a:ext cx="5176647" cy="309714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356854" y="6441338"/>
            <a:ext cx="254000" cy="203835"/>
          </a:xfrm>
          <a:prstGeom prst="rect">
            <a:avLst/>
          </a:prstGeom>
        </p:spPr>
        <p:txBody>
          <a:bodyPr vert="horz" wrap="square" lIns="0" tIns="0" rIns="0" bIns="0" rtlCol="0">
            <a:spAutoFit/>
          </a:bodyPr>
          <a:lstStyle/>
          <a:p>
            <a:pPr marL="12700">
              <a:lnSpc>
                <a:spcPct val="100000"/>
              </a:lnSpc>
            </a:pPr>
            <a:r>
              <a:rPr sz="1200" spc="-10" dirty="0">
                <a:solidFill>
                  <a:srgbClr val="888888"/>
                </a:solidFill>
                <a:latin typeface="Calibri"/>
                <a:cs typeface="Calibri"/>
              </a:rPr>
              <a:t>153</a:t>
            </a:r>
            <a:endParaRPr sz="1200">
              <a:latin typeface="Calibri"/>
              <a:cs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8469" y="234441"/>
            <a:ext cx="4687061" cy="615553"/>
          </a:xfrm>
          <a:prstGeom prst="rect">
            <a:avLst/>
          </a:prstGeom>
        </p:spPr>
        <p:txBody>
          <a:bodyPr vert="horz" wrap="square" lIns="0" tIns="0" rIns="0" bIns="0" rtlCol="0">
            <a:spAutoFit/>
          </a:bodyPr>
          <a:lstStyle/>
          <a:p>
            <a:pPr marL="32384" algn="ctr">
              <a:lnSpc>
                <a:spcPct val="100000"/>
              </a:lnSpc>
            </a:pPr>
            <a:r>
              <a:rPr lang="uk-UA" spc="-5" dirty="0" smtClean="0"/>
              <a:t>Робота із рядками</a:t>
            </a:r>
            <a:endParaRPr spc="-1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r>
              <a:rPr dirty="0"/>
              <a:t>125</a:t>
            </a:r>
          </a:p>
        </p:txBody>
      </p:sp>
      <p:sp>
        <p:nvSpPr>
          <p:cNvPr id="3" name="object 3"/>
          <p:cNvSpPr txBox="1"/>
          <p:nvPr/>
        </p:nvSpPr>
        <p:spPr>
          <a:xfrm>
            <a:off x="536244" y="1147698"/>
            <a:ext cx="8025765" cy="4665380"/>
          </a:xfrm>
          <a:prstGeom prst="rect">
            <a:avLst/>
          </a:prstGeom>
        </p:spPr>
        <p:txBody>
          <a:bodyPr vert="horz" wrap="square" lIns="0" tIns="0" rIns="0" bIns="0" rtlCol="0">
            <a:spAutoFit/>
          </a:bodyPr>
          <a:lstStyle/>
          <a:p>
            <a:pPr marL="12700">
              <a:lnSpc>
                <a:spcPct val="100000"/>
              </a:lnSpc>
            </a:pPr>
            <a:r>
              <a:rPr sz="2800" b="1" i="1" dirty="0">
                <a:latin typeface="Calibri"/>
                <a:cs typeface="Calibri"/>
              </a:rPr>
              <a:t>Escape-знаки</a:t>
            </a:r>
            <a:endParaRPr sz="2800" dirty="0">
              <a:latin typeface="Calibri"/>
              <a:cs typeface="Calibri"/>
            </a:endParaRPr>
          </a:p>
          <a:p>
            <a:pPr marL="12700" marR="5080">
              <a:lnSpc>
                <a:spcPct val="100000"/>
              </a:lnSpc>
              <a:spcBef>
                <a:spcPts val="670"/>
              </a:spcBef>
            </a:pPr>
            <a:r>
              <a:rPr lang="uk-UA" sz="2800" spc="-5" dirty="0" smtClean="0">
                <a:latin typeface="Calibri"/>
                <a:cs typeface="Calibri"/>
              </a:rPr>
              <a:t>Рядки можуть містити </a:t>
            </a:r>
            <a:r>
              <a:rPr lang="uk-UA" sz="2800" spc="-5" dirty="0" err="1" smtClean="0">
                <a:latin typeface="Calibri"/>
                <a:cs typeface="Calibri"/>
              </a:rPr>
              <a:t>escape</a:t>
            </a:r>
            <a:r>
              <a:rPr lang="uk-UA" sz="2800" spc="-5" dirty="0" smtClean="0">
                <a:latin typeface="Calibri"/>
                <a:cs typeface="Calibri"/>
              </a:rPr>
              <a:t>-знаки</a:t>
            </a:r>
            <a:r>
              <a:rPr sz="2800" spc="-5" dirty="0" smtClean="0">
                <a:latin typeface="Calibri"/>
                <a:cs typeface="Calibri"/>
              </a:rPr>
              <a:t>, </a:t>
            </a:r>
            <a:r>
              <a:rPr lang="uk-UA" sz="2800" spc="-5" dirty="0" smtClean="0">
                <a:latin typeface="Calibri"/>
                <a:cs typeface="Calibri"/>
              </a:rPr>
              <a:t>такі як </a:t>
            </a:r>
            <a:r>
              <a:rPr sz="2800" dirty="0" smtClean="0">
                <a:latin typeface="Calibri"/>
                <a:cs typeface="Calibri"/>
              </a:rPr>
              <a:t>"\</a:t>
            </a:r>
            <a:r>
              <a:rPr sz="2800" dirty="0">
                <a:latin typeface="Calibri"/>
                <a:cs typeface="Calibri"/>
              </a:rPr>
              <a:t>n"  </a:t>
            </a:r>
            <a:r>
              <a:rPr sz="2800" spc="-10" dirty="0" smtClean="0">
                <a:latin typeface="Calibri"/>
                <a:cs typeface="Calibri"/>
              </a:rPr>
              <a:t>(</a:t>
            </a:r>
            <a:r>
              <a:rPr lang="uk-UA" sz="2800" spc="-10" dirty="0" smtClean="0">
                <a:latin typeface="Calibri"/>
                <a:cs typeface="Calibri"/>
              </a:rPr>
              <a:t>новий рядок</a:t>
            </a:r>
            <a:r>
              <a:rPr sz="2800" spc="-10" dirty="0" smtClean="0">
                <a:latin typeface="Calibri"/>
                <a:cs typeface="Calibri"/>
              </a:rPr>
              <a:t>) </a:t>
            </a:r>
            <a:r>
              <a:rPr lang="uk-UA" sz="2800" spc="5" dirty="0">
                <a:latin typeface="Calibri"/>
                <a:cs typeface="Calibri"/>
              </a:rPr>
              <a:t>і</a:t>
            </a:r>
            <a:r>
              <a:rPr sz="2800" spc="5" dirty="0" smtClean="0">
                <a:latin typeface="Calibri"/>
                <a:cs typeface="Calibri"/>
              </a:rPr>
              <a:t> </a:t>
            </a:r>
            <a:r>
              <a:rPr sz="2800" spc="5" dirty="0">
                <a:latin typeface="Calibri"/>
                <a:cs typeface="Calibri"/>
              </a:rPr>
              <a:t>"\t"</a:t>
            </a:r>
            <a:r>
              <a:rPr sz="2800" spc="-90" dirty="0">
                <a:latin typeface="Calibri"/>
                <a:cs typeface="Calibri"/>
              </a:rPr>
              <a:t> </a:t>
            </a:r>
            <a:r>
              <a:rPr sz="2800" spc="-25" dirty="0" smtClean="0">
                <a:latin typeface="Calibri"/>
                <a:cs typeface="Calibri"/>
              </a:rPr>
              <a:t>(</a:t>
            </a:r>
            <a:r>
              <a:rPr lang="uk-UA" sz="2800" spc="-25" dirty="0" smtClean="0">
                <a:latin typeface="Calibri"/>
                <a:cs typeface="Calibri"/>
              </a:rPr>
              <a:t>табуляція</a:t>
            </a:r>
            <a:r>
              <a:rPr sz="2800" spc="-25" dirty="0" smtClean="0">
                <a:latin typeface="Calibri"/>
                <a:cs typeface="Calibri"/>
              </a:rPr>
              <a:t>).</a:t>
            </a:r>
            <a:endParaRPr sz="2800" dirty="0">
              <a:latin typeface="Calibri"/>
              <a:cs typeface="Calibri"/>
            </a:endParaRPr>
          </a:p>
          <a:p>
            <a:pPr marL="12700">
              <a:lnSpc>
                <a:spcPct val="100000"/>
              </a:lnSpc>
              <a:spcBef>
                <a:spcPts val="535"/>
              </a:spcBef>
            </a:pPr>
            <a:r>
              <a:rPr sz="2000" i="1" spc="-15" dirty="0">
                <a:solidFill>
                  <a:srgbClr val="0000FF"/>
                </a:solidFill>
                <a:latin typeface="Calibri"/>
                <a:cs typeface="Calibri"/>
              </a:rPr>
              <a:t>string </a:t>
            </a:r>
            <a:r>
              <a:rPr sz="2000" i="1" spc="-5" dirty="0">
                <a:latin typeface="Calibri"/>
                <a:cs typeface="Calibri"/>
              </a:rPr>
              <a:t>columns = </a:t>
            </a:r>
            <a:r>
              <a:rPr sz="2000" i="1" spc="-5" dirty="0">
                <a:solidFill>
                  <a:srgbClr val="A21515"/>
                </a:solidFill>
                <a:latin typeface="Calibri"/>
                <a:cs typeface="Calibri"/>
              </a:rPr>
              <a:t>"Column 1\tColumn 2\tColumn</a:t>
            </a:r>
            <a:r>
              <a:rPr sz="2000" i="1" spc="70" dirty="0">
                <a:solidFill>
                  <a:srgbClr val="A21515"/>
                </a:solidFill>
                <a:latin typeface="Calibri"/>
                <a:cs typeface="Calibri"/>
              </a:rPr>
              <a:t> </a:t>
            </a:r>
            <a:r>
              <a:rPr sz="2000" i="1" spc="-10" dirty="0">
                <a:solidFill>
                  <a:srgbClr val="A21515"/>
                </a:solidFill>
                <a:latin typeface="Calibri"/>
                <a:cs typeface="Calibri"/>
              </a:rPr>
              <a:t>3"</a:t>
            </a:r>
            <a:r>
              <a:rPr sz="2000" i="1" spc="-10" dirty="0">
                <a:latin typeface="Calibri"/>
                <a:cs typeface="Calibri"/>
              </a:rPr>
              <a:t>;</a:t>
            </a:r>
            <a:endParaRPr sz="2000" dirty="0">
              <a:latin typeface="Calibri"/>
              <a:cs typeface="Calibri"/>
            </a:endParaRPr>
          </a:p>
          <a:p>
            <a:pPr marL="67310">
              <a:lnSpc>
                <a:spcPct val="100000"/>
              </a:lnSpc>
              <a:spcBef>
                <a:spcPts val="480"/>
              </a:spcBef>
              <a:tabLst>
                <a:tab pos="2755900" algn="l"/>
                <a:tab pos="4585335" algn="l"/>
              </a:tabLst>
            </a:pPr>
            <a:r>
              <a:rPr sz="2000" i="1" spc="-5" dirty="0">
                <a:solidFill>
                  <a:srgbClr val="008000"/>
                </a:solidFill>
                <a:latin typeface="Calibri"/>
                <a:cs typeface="Calibri"/>
              </a:rPr>
              <a:t>//Output:</a:t>
            </a:r>
            <a:r>
              <a:rPr sz="2000" i="1" spc="20" dirty="0">
                <a:solidFill>
                  <a:srgbClr val="008000"/>
                </a:solidFill>
                <a:latin typeface="Calibri"/>
                <a:cs typeface="Calibri"/>
              </a:rPr>
              <a:t> </a:t>
            </a:r>
            <a:r>
              <a:rPr sz="2000" i="1" spc="-5" dirty="0">
                <a:solidFill>
                  <a:srgbClr val="008000"/>
                </a:solidFill>
                <a:latin typeface="Calibri"/>
                <a:cs typeface="Calibri"/>
              </a:rPr>
              <a:t>Column</a:t>
            </a:r>
            <a:r>
              <a:rPr sz="2000" i="1" dirty="0">
                <a:solidFill>
                  <a:srgbClr val="008000"/>
                </a:solidFill>
                <a:latin typeface="Calibri"/>
                <a:cs typeface="Calibri"/>
              </a:rPr>
              <a:t> </a:t>
            </a:r>
            <a:r>
              <a:rPr sz="2000" i="1" spc="-5" dirty="0">
                <a:solidFill>
                  <a:srgbClr val="008000"/>
                </a:solidFill>
                <a:latin typeface="Calibri"/>
                <a:cs typeface="Calibri"/>
              </a:rPr>
              <a:t>1	Column 2	Column</a:t>
            </a:r>
            <a:r>
              <a:rPr sz="2000" i="1" spc="-100" dirty="0">
                <a:solidFill>
                  <a:srgbClr val="008000"/>
                </a:solidFill>
                <a:latin typeface="Calibri"/>
                <a:cs typeface="Calibri"/>
              </a:rPr>
              <a:t> </a:t>
            </a:r>
            <a:r>
              <a:rPr sz="2000" i="1" spc="-5" dirty="0">
                <a:solidFill>
                  <a:srgbClr val="008000"/>
                </a:solidFill>
                <a:latin typeface="Calibri"/>
                <a:cs typeface="Calibri"/>
              </a:rPr>
              <a:t>3</a:t>
            </a:r>
            <a:endParaRPr sz="2000" dirty="0">
              <a:latin typeface="Calibri"/>
              <a:cs typeface="Calibri"/>
            </a:endParaRPr>
          </a:p>
          <a:p>
            <a:pPr marL="12700">
              <a:lnSpc>
                <a:spcPct val="100000"/>
              </a:lnSpc>
              <a:spcBef>
                <a:spcPts val="480"/>
              </a:spcBef>
            </a:pPr>
            <a:r>
              <a:rPr sz="2000" i="1" spc="-15" dirty="0">
                <a:solidFill>
                  <a:srgbClr val="0000FF"/>
                </a:solidFill>
                <a:latin typeface="Calibri"/>
                <a:cs typeface="Calibri"/>
              </a:rPr>
              <a:t>string </a:t>
            </a:r>
            <a:r>
              <a:rPr sz="2000" i="1" spc="-10" dirty="0">
                <a:latin typeface="Calibri"/>
                <a:cs typeface="Calibri"/>
              </a:rPr>
              <a:t>rows </a:t>
            </a:r>
            <a:r>
              <a:rPr sz="2000" i="1" spc="-5" dirty="0">
                <a:latin typeface="Calibri"/>
                <a:cs typeface="Calibri"/>
              </a:rPr>
              <a:t>= </a:t>
            </a:r>
            <a:r>
              <a:rPr sz="2000" i="1" spc="-20" dirty="0">
                <a:solidFill>
                  <a:srgbClr val="A21515"/>
                </a:solidFill>
                <a:latin typeface="Calibri"/>
                <a:cs typeface="Calibri"/>
              </a:rPr>
              <a:t>"Row </a:t>
            </a:r>
            <a:r>
              <a:rPr sz="2000" i="1" spc="-15" dirty="0">
                <a:solidFill>
                  <a:srgbClr val="A21515"/>
                </a:solidFill>
                <a:latin typeface="Calibri"/>
                <a:cs typeface="Calibri"/>
              </a:rPr>
              <a:t>1\r\nRow 2\r\nRow</a:t>
            </a:r>
            <a:r>
              <a:rPr sz="2000" i="1" spc="95" dirty="0">
                <a:solidFill>
                  <a:srgbClr val="A21515"/>
                </a:solidFill>
                <a:latin typeface="Calibri"/>
                <a:cs typeface="Calibri"/>
              </a:rPr>
              <a:t> </a:t>
            </a:r>
            <a:r>
              <a:rPr sz="2000" i="1" spc="-10" dirty="0">
                <a:solidFill>
                  <a:srgbClr val="A21515"/>
                </a:solidFill>
                <a:latin typeface="Calibri"/>
                <a:cs typeface="Calibri"/>
              </a:rPr>
              <a:t>3"</a:t>
            </a:r>
            <a:r>
              <a:rPr sz="2000" i="1" spc="-10" dirty="0">
                <a:latin typeface="Calibri"/>
                <a:cs typeface="Calibri"/>
              </a:rPr>
              <a:t>;</a:t>
            </a:r>
            <a:endParaRPr sz="2000" dirty="0">
              <a:latin typeface="Calibri"/>
              <a:cs typeface="Calibri"/>
            </a:endParaRPr>
          </a:p>
          <a:p>
            <a:pPr marL="12700">
              <a:lnSpc>
                <a:spcPct val="100000"/>
              </a:lnSpc>
              <a:spcBef>
                <a:spcPts val="480"/>
              </a:spcBef>
            </a:pPr>
            <a:r>
              <a:rPr sz="2000" i="1" spc="-5" dirty="0">
                <a:solidFill>
                  <a:srgbClr val="008000"/>
                </a:solidFill>
                <a:latin typeface="Calibri"/>
                <a:cs typeface="Calibri"/>
              </a:rPr>
              <a:t>/*</a:t>
            </a:r>
            <a:r>
              <a:rPr sz="2000" i="1" spc="-100" dirty="0">
                <a:solidFill>
                  <a:srgbClr val="008000"/>
                </a:solidFill>
                <a:latin typeface="Calibri"/>
                <a:cs typeface="Calibri"/>
              </a:rPr>
              <a:t> </a:t>
            </a:r>
            <a:r>
              <a:rPr sz="2000" i="1" spc="-5" dirty="0">
                <a:solidFill>
                  <a:srgbClr val="008000"/>
                </a:solidFill>
                <a:latin typeface="Calibri"/>
                <a:cs typeface="Calibri"/>
              </a:rPr>
              <a:t>Output:</a:t>
            </a:r>
            <a:endParaRPr sz="2000" dirty="0">
              <a:latin typeface="Calibri"/>
              <a:cs typeface="Calibri"/>
            </a:endParaRPr>
          </a:p>
          <a:p>
            <a:pPr marL="12700">
              <a:lnSpc>
                <a:spcPct val="100000"/>
              </a:lnSpc>
              <a:spcBef>
                <a:spcPts val="480"/>
              </a:spcBef>
            </a:pPr>
            <a:r>
              <a:rPr sz="2000" i="1" spc="-20" dirty="0">
                <a:solidFill>
                  <a:srgbClr val="008000"/>
                </a:solidFill>
                <a:latin typeface="Calibri"/>
                <a:cs typeface="Calibri"/>
              </a:rPr>
              <a:t>Row</a:t>
            </a:r>
            <a:r>
              <a:rPr sz="2000" i="1" spc="-130" dirty="0">
                <a:solidFill>
                  <a:srgbClr val="008000"/>
                </a:solidFill>
                <a:latin typeface="Calibri"/>
                <a:cs typeface="Calibri"/>
              </a:rPr>
              <a:t> </a:t>
            </a:r>
            <a:r>
              <a:rPr sz="2000" i="1" spc="-5" dirty="0">
                <a:solidFill>
                  <a:srgbClr val="008000"/>
                </a:solidFill>
                <a:latin typeface="Calibri"/>
                <a:cs typeface="Calibri"/>
              </a:rPr>
              <a:t>1</a:t>
            </a:r>
            <a:endParaRPr sz="2000" dirty="0">
              <a:latin typeface="Calibri"/>
              <a:cs typeface="Calibri"/>
            </a:endParaRPr>
          </a:p>
          <a:p>
            <a:pPr marL="12700">
              <a:lnSpc>
                <a:spcPct val="100000"/>
              </a:lnSpc>
              <a:spcBef>
                <a:spcPts val="480"/>
              </a:spcBef>
            </a:pPr>
            <a:r>
              <a:rPr sz="2000" i="1" spc="-20" dirty="0">
                <a:solidFill>
                  <a:srgbClr val="008000"/>
                </a:solidFill>
                <a:latin typeface="Calibri"/>
                <a:cs typeface="Calibri"/>
              </a:rPr>
              <a:t>Row</a:t>
            </a:r>
            <a:r>
              <a:rPr sz="2000" i="1" spc="-130" dirty="0">
                <a:solidFill>
                  <a:srgbClr val="008000"/>
                </a:solidFill>
                <a:latin typeface="Calibri"/>
                <a:cs typeface="Calibri"/>
              </a:rPr>
              <a:t> </a:t>
            </a:r>
            <a:r>
              <a:rPr sz="2000" i="1" spc="-5" dirty="0">
                <a:solidFill>
                  <a:srgbClr val="008000"/>
                </a:solidFill>
                <a:latin typeface="Calibri"/>
                <a:cs typeface="Calibri"/>
              </a:rPr>
              <a:t>2</a:t>
            </a:r>
            <a:endParaRPr sz="2000" dirty="0">
              <a:latin typeface="Calibri"/>
              <a:cs typeface="Calibri"/>
            </a:endParaRPr>
          </a:p>
          <a:p>
            <a:pPr marL="12700">
              <a:lnSpc>
                <a:spcPct val="100000"/>
              </a:lnSpc>
              <a:spcBef>
                <a:spcPts val="480"/>
              </a:spcBef>
            </a:pPr>
            <a:r>
              <a:rPr sz="2000" i="1" spc="-20" dirty="0">
                <a:solidFill>
                  <a:srgbClr val="008000"/>
                </a:solidFill>
                <a:latin typeface="Calibri"/>
                <a:cs typeface="Calibri"/>
              </a:rPr>
              <a:t>Row </a:t>
            </a:r>
            <a:r>
              <a:rPr sz="2000" i="1" spc="-5" dirty="0">
                <a:solidFill>
                  <a:srgbClr val="008000"/>
                </a:solidFill>
                <a:latin typeface="Calibri"/>
                <a:cs typeface="Calibri"/>
              </a:rPr>
              <a:t>3</a:t>
            </a:r>
            <a:r>
              <a:rPr sz="2000" i="1" spc="-114" dirty="0">
                <a:solidFill>
                  <a:srgbClr val="008000"/>
                </a:solidFill>
                <a:latin typeface="Calibri"/>
                <a:cs typeface="Calibri"/>
              </a:rPr>
              <a:t> </a:t>
            </a:r>
            <a:r>
              <a:rPr sz="2000" i="1" spc="-5" dirty="0">
                <a:solidFill>
                  <a:srgbClr val="008000"/>
                </a:solidFill>
                <a:latin typeface="Calibri"/>
                <a:cs typeface="Calibri"/>
              </a:rPr>
              <a:t>*/</a:t>
            </a:r>
            <a:endParaRPr sz="2000" dirty="0">
              <a:latin typeface="Calibri"/>
              <a:cs typeface="Calibri"/>
            </a:endParaRPr>
          </a:p>
          <a:p>
            <a:pPr marL="12700">
              <a:lnSpc>
                <a:spcPct val="100000"/>
              </a:lnSpc>
              <a:spcBef>
                <a:spcPts val="480"/>
              </a:spcBef>
            </a:pPr>
            <a:r>
              <a:rPr sz="2000" i="1" spc="-10" dirty="0">
                <a:solidFill>
                  <a:srgbClr val="0000FF"/>
                </a:solidFill>
                <a:latin typeface="Calibri"/>
                <a:cs typeface="Calibri"/>
              </a:rPr>
              <a:t>string </a:t>
            </a:r>
            <a:r>
              <a:rPr sz="2000" i="1" spc="-5" dirty="0">
                <a:latin typeface="Calibri"/>
                <a:cs typeface="Calibri"/>
              </a:rPr>
              <a:t>title = </a:t>
            </a:r>
            <a:r>
              <a:rPr sz="2000" i="1" spc="-10" dirty="0">
                <a:solidFill>
                  <a:srgbClr val="A21515"/>
                </a:solidFill>
                <a:latin typeface="Calibri"/>
                <a:cs typeface="Calibri"/>
              </a:rPr>
              <a:t>"\"The </a:t>
            </a:r>
            <a:r>
              <a:rPr sz="2000" i="1" spc="-5" dirty="0">
                <a:solidFill>
                  <a:srgbClr val="A21515"/>
                </a:solidFill>
                <a:latin typeface="Calibri"/>
                <a:cs typeface="Calibri"/>
              </a:rPr>
              <a:t>\u00C6olean Harp\", by Samuel </a:t>
            </a:r>
            <a:r>
              <a:rPr sz="2000" i="1" spc="-35" dirty="0">
                <a:solidFill>
                  <a:srgbClr val="A21515"/>
                </a:solidFill>
                <a:latin typeface="Calibri"/>
                <a:cs typeface="Calibri"/>
              </a:rPr>
              <a:t>Taylor</a:t>
            </a:r>
            <a:r>
              <a:rPr sz="2000" i="1" spc="90" dirty="0">
                <a:solidFill>
                  <a:srgbClr val="A21515"/>
                </a:solidFill>
                <a:latin typeface="Calibri"/>
                <a:cs typeface="Calibri"/>
              </a:rPr>
              <a:t> </a:t>
            </a:r>
            <a:r>
              <a:rPr sz="2000" i="1" spc="-5" dirty="0">
                <a:solidFill>
                  <a:srgbClr val="A21515"/>
                </a:solidFill>
                <a:latin typeface="Calibri"/>
                <a:cs typeface="Calibri"/>
              </a:rPr>
              <a:t>Coleridge"</a:t>
            </a:r>
            <a:r>
              <a:rPr sz="2000" i="1" spc="-5" dirty="0">
                <a:latin typeface="Calibri"/>
                <a:cs typeface="Calibri"/>
              </a:rPr>
              <a:t>;</a:t>
            </a:r>
            <a:endParaRPr sz="2000" dirty="0">
              <a:latin typeface="Calibri"/>
              <a:cs typeface="Calibri"/>
            </a:endParaRPr>
          </a:p>
          <a:p>
            <a:pPr marL="12700">
              <a:lnSpc>
                <a:spcPct val="100000"/>
              </a:lnSpc>
            </a:pPr>
            <a:r>
              <a:rPr sz="2000" i="1" spc="-5" dirty="0">
                <a:solidFill>
                  <a:srgbClr val="008000"/>
                </a:solidFill>
                <a:latin typeface="Calibri"/>
                <a:cs typeface="Calibri"/>
              </a:rPr>
              <a:t>//Output: </a:t>
            </a:r>
            <a:r>
              <a:rPr sz="2000" i="1" spc="-10" dirty="0">
                <a:solidFill>
                  <a:srgbClr val="008000"/>
                </a:solidFill>
                <a:latin typeface="Calibri"/>
                <a:cs typeface="Calibri"/>
              </a:rPr>
              <a:t>"The </a:t>
            </a:r>
            <a:r>
              <a:rPr sz="2000" i="1" spc="-15" dirty="0">
                <a:solidFill>
                  <a:srgbClr val="008000"/>
                </a:solidFill>
                <a:latin typeface="Calibri"/>
                <a:cs typeface="Calibri"/>
              </a:rPr>
              <a:t>Æolean </a:t>
            </a:r>
            <a:r>
              <a:rPr sz="2000" i="1" spc="-10" dirty="0">
                <a:solidFill>
                  <a:srgbClr val="008000"/>
                </a:solidFill>
                <a:latin typeface="Calibri"/>
                <a:cs typeface="Calibri"/>
              </a:rPr>
              <a:t>Harp", </a:t>
            </a:r>
            <a:r>
              <a:rPr sz="2000" i="1" dirty="0">
                <a:solidFill>
                  <a:srgbClr val="008000"/>
                </a:solidFill>
                <a:latin typeface="Calibri"/>
                <a:cs typeface="Calibri"/>
              </a:rPr>
              <a:t>by Samuel </a:t>
            </a:r>
            <a:r>
              <a:rPr sz="2000" i="1" spc="-35" dirty="0">
                <a:solidFill>
                  <a:srgbClr val="008000"/>
                </a:solidFill>
                <a:latin typeface="Calibri"/>
                <a:cs typeface="Calibri"/>
              </a:rPr>
              <a:t>Taylor</a:t>
            </a:r>
            <a:r>
              <a:rPr sz="2000" i="1" spc="25" dirty="0">
                <a:solidFill>
                  <a:srgbClr val="008000"/>
                </a:solidFill>
                <a:latin typeface="Calibri"/>
                <a:cs typeface="Calibri"/>
              </a:rPr>
              <a:t> </a:t>
            </a:r>
            <a:r>
              <a:rPr sz="2000" i="1" spc="-5" dirty="0">
                <a:solidFill>
                  <a:srgbClr val="008000"/>
                </a:solidFill>
                <a:latin typeface="Calibri"/>
                <a:cs typeface="Calibri"/>
              </a:rPr>
              <a:t>Coleridge</a:t>
            </a:r>
            <a:endParaRPr sz="2000" dirty="0">
              <a:latin typeface="Calibri"/>
              <a:cs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body" idx="4294967295"/>
          </p:nvPr>
        </p:nvSpPr>
        <p:spPr>
          <a:xfrm>
            <a:off x="609600" y="533400"/>
            <a:ext cx="8229600" cy="1828193"/>
          </a:xfrm>
        </p:spPr>
        <p:txBody>
          <a:bodyPr/>
          <a:lstStyle/>
          <a:p>
            <a:pPr>
              <a:lnSpc>
                <a:spcPct val="90000"/>
              </a:lnSpc>
              <a:buFont typeface="Wingdings" panose="05000000000000000000" pitchFamily="2" charset="2"/>
              <a:buNone/>
            </a:pPr>
            <a:endParaRPr lang="ru-RU" altLang="ru-RU" dirty="0" smtClean="0"/>
          </a:p>
          <a:p>
            <a:pPr>
              <a:lnSpc>
                <a:spcPct val="90000"/>
              </a:lnSpc>
              <a:buFont typeface="Wingdings" panose="05000000000000000000" pitchFamily="2" charset="2"/>
              <a:buNone/>
            </a:pPr>
            <a:r>
              <a:rPr lang="ru-RU" altLang="ru-RU" sz="2800" dirty="0"/>
              <a:t>		</a:t>
            </a:r>
            <a:endParaRPr lang="ru-RU" altLang="ru-RU" sz="2800" dirty="0">
              <a:effectLst/>
            </a:endParaRPr>
          </a:p>
          <a:p>
            <a:pPr>
              <a:lnSpc>
                <a:spcPct val="90000"/>
              </a:lnSpc>
              <a:buFont typeface="Wingdings" panose="05000000000000000000" pitchFamily="2" charset="2"/>
              <a:buNone/>
            </a:pPr>
            <a:r>
              <a:rPr lang="ru-RU" altLang="ru-RU" sz="2800" dirty="0">
                <a:effectLst/>
              </a:rPr>
              <a:t>	</a:t>
            </a:r>
            <a:r>
              <a:rPr lang="ru-RU" altLang="ru-RU" sz="2800" dirty="0" smtClean="0">
                <a:effectLst/>
              </a:rPr>
              <a:t>	</a:t>
            </a:r>
            <a:endParaRPr lang="ru-RU" altLang="ru-RU" sz="2800" dirty="0">
              <a:effectLst/>
            </a:endParaRPr>
          </a:p>
          <a:p>
            <a:pPr>
              <a:lnSpc>
                <a:spcPct val="90000"/>
              </a:lnSpc>
              <a:buFont typeface="Wingdings" panose="05000000000000000000" pitchFamily="2" charset="2"/>
              <a:buNone/>
            </a:pPr>
            <a:r>
              <a:rPr lang="ru-RU" altLang="ru-RU" sz="2800" dirty="0">
                <a:effectLst/>
              </a:rPr>
              <a:t>		</a:t>
            </a:r>
          </a:p>
          <a:p>
            <a:pPr>
              <a:lnSpc>
                <a:spcPct val="90000"/>
              </a:lnSpc>
              <a:buFont typeface="Wingdings" panose="05000000000000000000" pitchFamily="2" charset="2"/>
              <a:buNone/>
            </a:pPr>
            <a:endParaRPr lang="ru-RU" altLang="ru-RU" sz="2800" dirty="0"/>
          </a:p>
        </p:txBody>
      </p:sp>
      <p:graphicFrame>
        <p:nvGraphicFramePr>
          <p:cNvPr id="8" name="object 5"/>
          <p:cNvGraphicFramePr>
            <a:graphicFrameLocks noGrp="1"/>
          </p:cNvGraphicFramePr>
          <p:nvPr>
            <p:extLst>
              <p:ext uri="{D42A27DB-BD31-4B8C-83A1-F6EECF244321}">
                <p14:modId xmlns:p14="http://schemas.microsoft.com/office/powerpoint/2010/main" val="2218829283"/>
              </p:ext>
            </p:extLst>
          </p:nvPr>
        </p:nvGraphicFramePr>
        <p:xfrm>
          <a:off x="457200" y="228600"/>
          <a:ext cx="8382000" cy="6409315"/>
        </p:xfrm>
        <a:graphic>
          <a:graphicData uri="http://schemas.openxmlformats.org/drawingml/2006/table">
            <a:tbl>
              <a:tblPr firstRow="1" bandRow="1">
                <a:tableStyleId>{2D5ABB26-0587-4C30-8999-92F81FD0307C}</a:tableStyleId>
              </a:tblPr>
              <a:tblGrid>
                <a:gridCol w="24384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03657">
                <a:tc>
                  <a:txBody>
                    <a:bodyPr/>
                    <a:lstStyle/>
                    <a:p>
                      <a:pPr algn="ctr">
                        <a:lnSpc>
                          <a:spcPct val="90000"/>
                        </a:lnSpc>
                        <a:buFont typeface="Wingdings" panose="05000000000000000000" pitchFamily="2" charset="2"/>
                        <a:buNone/>
                      </a:pPr>
                      <a:r>
                        <a:rPr lang="uk-UA" altLang="ru-RU" sz="1900" dirty="0" smtClean="0">
                          <a:solidFill>
                            <a:schemeClr val="folHlink"/>
                          </a:solidFill>
                        </a:rPr>
                        <a:t>Керуючі </a:t>
                      </a:r>
                    </a:p>
                    <a:p>
                      <a:pPr algn="ctr">
                        <a:lnSpc>
                          <a:spcPct val="90000"/>
                        </a:lnSpc>
                        <a:buFont typeface="Wingdings" panose="05000000000000000000" pitchFamily="2" charset="2"/>
                        <a:buNone/>
                      </a:pPr>
                      <a:r>
                        <a:rPr lang="uk-UA" altLang="ru-RU" sz="1900" dirty="0" smtClean="0">
                          <a:solidFill>
                            <a:schemeClr val="folHlink"/>
                          </a:solidFill>
                        </a:rPr>
                        <a:t>послідовності</a:t>
                      </a:r>
                      <a:r>
                        <a:rPr lang="ru-RU" altLang="ru-RU" sz="1900" dirty="0" smtClean="0">
                          <a:solidFill>
                            <a:schemeClr val="folHlink"/>
                          </a:solidFill>
                        </a:rPr>
                        <a:t> </a:t>
                      </a:r>
                      <a:endParaRPr sz="1900" dirty="0">
                        <a:latin typeface="Calibri"/>
                        <a:cs typeface="Calibri"/>
                      </a:endParaRPr>
                    </a:p>
                  </a:txBody>
                  <a:tcPr marL="0" marR="0" marT="635" marB="0">
                    <a:lnL w="12700">
                      <a:solidFill>
                        <a:srgbClr val="497DBA"/>
                      </a:solidFill>
                      <a:prstDash val="solid"/>
                    </a:lnL>
                    <a:lnR w="12700">
                      <a:solidFill>
                        <a:srgbClr val="497DBA"/>
                      </a:solidFill>
                      <a:prstDash val="solid"/>
                    </a:lnR>
                    <a:lnT w="12700">
                      <a:solidFill>
                        <a:srgbClr val="497DBA"/>
                      </a:solidFill>
                      <a:prstDash val="solid"/>
                    </a:lnT>
                    <a:lnB w="12700">
                      <a:solidFill>
                        <a:srgbClr val="497DBA"/>
                      </a:solidFill>
                      <a:prstDash val="solid"/>
                    </a:lnB>
                  </a:tcPr>
                </a:tc>
                <a:tc>
                  <a:txBody>
                    <a:bodyPr/>
                    <a:lstStyle/>
                    <a:p>
                      <a:pPr marL="13335" algn="ctr">
                        <a:lnSpc>
                          <a:spcPct val="100000"/>
                        </a:lnSpc>
                        <a:spcBef>
                          <a:spcPts val="5"/>
                        </a:spcBef>
                      </a:pPr>
                      <a:r>
                        <a:rPr lang="uk-UA" altLang="ru-RU" sz="1900" noProof="0" dirty="0" smtClean="0">
                          <a:solidFill>
                            <a:schemeClr val="folHlink"/>
                          </a:solidFill>
                        </a:rPr>
                        <a:t>Призначення</a:t>
                      </a:r>
                      <a:endParaRPr lang="uk-UA" sz="1900" noProof="0" dirty="0">
                        <a:latin typeface="Calibri"/>
                        <a:cs typeface="Calibri"/>
                      </a:endParaRPr>
                    </a:p>
                  </a:txBody>
                  <a:tcPr marL="0" marR="0" marT="635" marB="0">
                    <a:lnL w="12700">
                      <a:solidFill>
                        <a:srgbClr val="497DBA"/>
                      </a:solidFill>
                      <a:prstDash val="solid"/>
                    </a:lnL>
                    <a:lnR w="12700">
                      <a:solidFill>
                        <a:srgbClr val="497DBA"/>
                      </a:solidFill>
                      <a:prstDash val="solid"/>
                    </a:lnR>
                    <a:lnT w="12700">
                      <a:solidFill>
                        <a:srgbClr val="497DBA"/>
                      </a:solidFill>
                      <a:prstDash val="solid"/>
                    </a:lnT>
                    <a:lnB w="12700">
                      <a:solidFill>
                        <a:srgbClr val="497DBA"/>
                      </a:solidFill>
                      <a:prstDash val="solid"/>
                    </a:lnB>
                  </a:tcPr>
                </a:tc>
                <a:extLst>
                  <a:ext uri="{0D108BD9-81ED-4DB2-BD59-A6C34878D82A}">
                    <a16:rowId xmlns:a16="http://schemas.microsoft.com/office/drawing/2014/main" val="10000"/>
                  </a:ext>
                </a:extLst>
              </a:tr>
              <a:tr h="400815">
                <a:tc>
                  <a:txBody>
                    <a:bodyPr/>
                    <a:lstStyle/>
                    <a:p>
                      <a:pPr marL="12065" algn="ctr">
                        <a:lnSpc>
                          <a:spcPct val="100000"/>
                        </a:lnSpc>
                        <a:spcBef>
                          <a:spcPts val="10"/>
                        </a:spcBef>
                      </a:pPr>
                      <a:r>
                        <a:rPr lang="ru-RU" altLang="ru-RU" sz="1900" dirty="0" smtClean="0"/>
                        <a:t>\</a:t>
                      </a:r>
                      <a:r>
                        <a:rPr lang="en-US" altLang="ru-RU" sz="1900" dirty="0" smtClean="0"/>
                        <a:t>’</a:t>
                      </a:r>
                      <a:endParaRPr sz="1900" dirty="0">
                        <a:latin typeface="Calibri"/>
                        <a:cs typeface="Calibri"/>
                      </a:endParaRPr>
                    </a:p>
                  </a:txBody>
                  <a:tcPr marL="0" marR="0" marT="1270" marB="0">
                    <a:lnL w="12700">
                      <a:solidFill>
                        <a:srgbClr val="497DBA"/>
                      </a:solidFill>
                      <a:prstDash val="solid"/>
                    </a:lnL>
                    <a:lnR w="12700">
                      <a:solidFill>
                        <a:srgbClr val="497DBA"/>
                      </a:solidFill>
                      <a:prstDash val="solid"/>
                    </a:lnR>
                    <a:lnT w="12700">
                      <a:solidFill>
                        <a:srgbClr val="497DBA"/>
                      </a:solidFill>
                      <a:prstDash val="solid"/>
                    </a:lnT>
                    <a:lnB w="12700">
                      <a:solidFill>
                        <a:srgbClr val="497DBA"/>
                      </a:solidFill>
                      <a:prstDash val="solid"/>
                    </a:lnB>
                  </a:tcPr>
                </a:tc>
                <a:tc>
                  <a:txBody>
                    <a:bodyPr/>
                    <a:lstStyle/>
                    <a:p>
                      <a:pPr>
                        <a:lnSpc>
                          <a:spcPct val="90000"/>
                        </a:lnSpc>
                        <a:buFont typeface="Wingdings" panose="05000000000000000000" pitchFamily="2" charset="2"/>
                        <a:buNone/>
                      </a:pPr>
                      <a:r>
                        <a:rPr lang="uk-UA" altLang="ru-RU" sz="1900" noProof="0" dirty="0" smtClean="0">
                          <a:effectLst/>
                        </a:rPr>
                        <a:t>Вставити одинарні </a:t>
                      </a:r>
                      <a:r>
                        <a:rPr lang="uk-UA" altLang="ru-RU" sz="1900" baseline="0" noProof="0" dirty="0" smtClean="0">
                          <a:effectLst/>
                        </a:rPr>
                        <a:t>лапки у рядок</a:t>
                      </a:r>
                      <a:endParaRPr lang="uk-UA" sz="1900" noProof="0" dirty="0">
                        <a:latin typeface="Calibri"/>
                        <a:cs typeface="Calibri"/>
                      </a:endParaRPr>
                    </a:p>
                  </a:txBody>
                  <a:tcPr marL="0" marR="0" marT="1270" marB="0">
                    <a:lnL w="12700">
                      <a:solidFill>
                        <a:srgbClr val="497DBA"/>
                      </a:solidFill>
                      <a:prstDash val="solid"/>
                    </a:lnL>
                    <a:lnR w="12700">
                      <a:solidFill>
                        <a:srgbClr val="497DBA"/>
                      </a:solidFill>
                      <a:prstDash val="solid"/>
                    </a:lnR>
                    <a:lnT w="12700">
                      <a:solidFill>
                        <a:srgbClr val="497DBA"/>
                      </a:solidFill>
                      <a:prstDash val="solid"/>
                    </a:lnT>
                    <a:lnB w="12700">
                      <a:solidFill>
                        <a:srgbClr val="497DBA"/>
                      </a:solidFill>
                      <a:prstDash val="solid"/>
                    </a:lnB>
                  </a:tcPr>
                </a:tc>
                <a:extLst>
                  <a:ext uri="{0D108BD9-81ED-4DB2-BD59-A6C34878D82A}">
                    <a16:rowId xmlns:a16="http://schemas.microsoft.com/office/drawing/2014/main" val="10001"/>
                  </a:ext>
                </a:extLst>
              </a:tr>
              <a:tr h="448942">
                <a:tc>
                  <a:txBody>
                    <a:bodyPr/>
                    <a:lstStyle/>
                    <a:p>
                      <a:pPr marL="12065" algn="ctr">
                        <a:lnSpc>
                          <a:spcPct val="100000"/>
                        </a:lnSpc>
                        <a:spcBef>
                          <a:spcPts val="10"/>
                        </a:spcBef>
                      </a:pPr>
                      <a:r>
                        <a:rPr lang="ru-RU" altLang="ru-RU" sz="1900" dirty="0" smtClean="0">
                          <a:effectLst/>
                        </a:rPr>
                        <a:t> \</a:t>
                      </a:r>
                      <a:r>
                        <a:rPr lang="en-US" altLang="ru-RU" sz="1900" dirty="0" smtClean="0">
                          <a:effectLst/>
                        </a:rPr>
                        <a:t>”</a:t>
                      </a:r>
                      <a:endParaRPr sz="1900" dirty="0">
                        <a:latin typeface="Calibri"/>
                        <a:cs typeface="Calibri"/>
                      </a:endParaRPr>
                    </a:p>
                  </a:txBody>
                  <a:tcPr marL="0" marR="0" marT="1270" marB="0">
                    <a:lnL w="12700">
                      <a:solidFill>
                        <a:srgbClr val="497DBA"/>
                      </a:solidFill>
                      <a:prstDash val="solid"/>
                    </a:lnL>
                    <a:lnR w="12700">
                      <a:solidFill>
                        <a:srgbClr val="497DBA"/>
                      </a:solidFill>
                      <a:prstDash val="solid"/>
                    </a:lnR>
                    <a:lnT w="12700">
                      <a:solidFill>
                        <a:srgbClr val="497DBA"/>
                      </a:solidFill>
                      <a:prstDash val="solid"/>
                    </a:lnT>
                    <a:lnB w="12700">
                      <a:solidFill>
                        <a:srgbClr val="497DBA"/>
                      </a:solidFill>
                      <a:prstDash val="solid"/>
                    </a:lnB>
                  </a:tcPr>
                </a:tc>
                <a:tc>
                  <a:txBody>
                    <a:bodyPr/>
                    <a:lstStyle/>
                    <a:p>
                      <a:pPr marL="13335" marR="0" indent="0" defTabSz="914400" eaLnBrk="1" fontAlgn="auto" latinLnBrk="0" hangingPunct="1">
                        <a:lnSpc>
                          <a:spcPts val="2030"/>
                        </a:lnSpc>
                        <a:spcBef>
                          <a:spcPts val="0"/>
                        </a:spcBef>
                        <a:spcAft>
                          <a:spcPts val="0"/>
                        </a:spcAft>
                        <a:buClrTx/>
                        <a:buSzTx/>
                        <a:buFontTx/>
                        <a:buNone/>
                        <a:tabLst/>
                        <a:defRPr/>
                      </a:pPr>
                      <a:r>
                        <a:rPr lang="uk-UA" altLang="ru-RU" sz="1900" noProof="0" dirty="0" smtClean="0">
                          <a:effectLst/>
                        </a:rPr>
                        <a:t>Вставити подвійні </a:t>
                      </a:r>
                      <a:r>
                        <a:rPr lang="ru-RU" altLang="ru-RU" sz="1900" dirty="0" smtClean="0">
                          <a:effectLst/>
                        </a:rPr>
                        <a:t>лапки у рядок</a:t>
                      </a:r>
                      <a:endParaRPr sz="1900" dirty="0">
                        <a:latin typeface="Calibri"/>
                        <a:cs typeface="Calibri"/>
                      </a:endParaRPr>
                    </a:p>
                  </a:txBody>
                  <a:tcPr marL="0" marR="0" marT="0" marB="0">
                    <a:lnL w="12700">
                      <a:solidFill>
                        <a:srgbClr val="497DBA"/>
                      </a:solidFill>
                      <a:prstDash val="solid"/>
                    </a:lnL>
                    <a:lnR w="12700">
                      <a:solidFill>
                        <a:srgbClr val="497DBA"/>
                      </a:solidFill>
                      <a:prstDash val="solid"/>
                    </a:lnR>
                    <a:lnT w="12700">
                      <a:solidFill>
                        <a:srgbClr val="497DBA"/>
                      </a:solidFill>
                      <a:prstDash val="solid"/>
                    </a:lnT>
                    <a:lnB w="12700">
                      <a:solidFill>
                        <a:srgbClr val="497DBA"/>
                      </a:solidFill>
                      <a:prstDash val="solid"/>
                    </a:lnB>
                  </a:tcPr>
                </a:tc>
                <a:extLst>
                  <a:ext uri="{0D108BD9-81ED-4DB2-BD59-A6C34878D82A}">
                    <a16:rowId xmlns:a16="http://schemas.microsoft.com/office/drawing/2014/main" val="10002"/>
                  </a:ext>
                </a:extLst>
              </a:tr>
              <a:tr h="570357">
                <a:tc>
                  <a:txBody>
                    <a:bodyPr/>
                    <a:lstStyle/>
                    <a:p>
                      <a:pPr marL="12065" algn="ctr">
                        <a:lnSpc>
                          <a:spcPct val="100000"/>
                        </a:lnSpc>
                        <a:spcBef>
                          <a:spcPts val="15"/>
                        </a:spcBef>
                      </a:pPr>
                      <a:r>
                        <a:rPr lang="ru-RU" altLang="ru-RU" sz="1900" dirty="0" smtClean="0">
                          <a:effectLst/>
                        </a:rPr>
                        <a:t>\\</a:t>
                      </a:r>
                      <a:endParaRPr sz="1900" dirty="0">
                        <a:latin typeface="Calibri"/>
                        <a:cs typeface="Calibri"/>
                      </a:endParaRPr>
                    </a:p>
                  </a:txBody>
                  <a:tcPr marL="0" marR="0" marT="1905" marB="0">
                    <a:lnL w="12700">
                      <a:solidFill>
                        <a:srgbClr val="497DBA"/>
                      </a:solidFill>
                      <a:prstDash val="solid"/>
                    </a:lnL>
                    <a:lnR w="12700">
                      <a:solidFill>
                        <a:srgbClr val="497DBA"/>
                      </a:solidFill>
                      <a:prstDash val="solid"/>
                    </a:lnR>
                    <a:lnT w="12700">
                      <a:solidFill>
                        <a:srgbClr val="497DBA"/>
                      </a:solidFill>
                      <a:prstDash val="solid"/>
                    </a:lnT>
                    <a:lnB w="12700">
                      <a:solidFill>
                        <a:srgbClr val="497DBA"/>
                      </a:solidFill>
                      <a:prstDash val="solid"/>
                    </a:lnB>
                  </a:tcPr>
                </a:tc>
                <a:tc>
                  <a:txBody>
                    <a:bodyPr/>
                    <a:lstStyle/>
                    <a:p>
                      <a:pPr>
                        <a:lnSpc>
                          <a:spcPct val="90000"/>
                        </a:lnSpc>
                        <a:buFont typeface="Wingdings" panose="05000000000000000000" pitchFamily="2" charset="2"/>
                        <a:buNone/>
                      </a:pPr>
                      <a:r>
                        <a:rPr lang="uk-UA" altLang="ru-RU" sz="1900" noProof="0" dirty="0" smtClean="0">
                          <a:effectLst/>
                        </a:rPr>
                        <a:t>Вставити у</a:t>
                      </a:r>
                      <a:r>
                        <a:rPr lang="uk-UA" altLang="ru-RU" sz="1900" baseline="0" noProof="0" dirty="0" smtClean="0">
                          <a:effectLst/>
                        </a:rPr>
                        <a:t> рядок зворотний </a:t>
                      </a:r>
                      <a:r>
                        <a:rPr lang="uk-UA" altLang="ru-RU" sz="1900" baseline="0" noProof="0" dirty="0" err="1" smtClean="0">
                          <a:effectLst/>
                        </a:rPr>
                        <a:t>слеш</a:t>
                      </a:r>
                      <a:r>
                        <a:rPr lang="uk-UA" altLang="ru-RU" sz="1900" baseline="0" noProof="0" dirty="0" smtClean="0">
                          <a:effectLst/>
                        </a:rPr>
                        <a:t>. Особливо корисно при роботі із шляхом у файловій системі.</a:t>
                      </a:r>
                      <a:endParaRPr lang="uk-UA" sz="1900" noProof="0" dirty="0">
                        <a:latin typeface="Calibri"/>
                        <a:cs typeface="Calibri"/>
                      </a:endParaRPr>
                    </a:p>
                  </a:txBody>
                  <a:tcPr marL="0" marR="0" marT="1905" marB="0">
                    <a:lnL w="12700">
                      <a:solidFill>
                        <a:srgbClr val="497DBA"/>
                      </a:solidFill>
                      <a:prstDash val="solid"/>
                    </a:lnL>
                    <a:lnR w="12700">
                      <a:solidFill>
                        <a:srgbClr val="497DBA"/>
                      </a:solidFill>
                      <a:prstDash val="solid"/>
                    </a:lnR>
                    <a:lnT w="12700">
                      <a:solidFill>
                        <a:srgbClr val="497DBA"/>
                      </a:solidFill>
                      <a:prstDash val="solid"/>
                    </a:lnT>
                    <a:lnB w="12700">
                      <a:solidFill>
                        <a:srgbClr val="497DBA"/>
                      </a:solidFill>
                      <a:prstDash val="solid"/>
                    </a:lnB>
                  </a:tcPr>
                </a:tc>
                <a:extLst>
                  <a:ext uri="{0D108BD9-81ED-4DB2-BD59-A6C34878D82A}">
                    <a16:rowId xmlns:a16="http://schemas.microsoft.com/office/drawing/2014/main" val="10003"/>
                  </a:ext>
                </a:extLst>
              </a:tr>
              <a:tr h="457448">
                <a:tc>
                  <a:txBody>
                    <a:bodyPr/>
                    <a:lstStyle/>
                    <a:p>
                      <a:pPr marL="12065" algn="ctr">
                        <a:lnSpc>
                          <a:spcPct val="100000"/>
                        </a:lnSpc>
                        <a:spcBef>
                          <a:spcPts val="20"/>
                        </a:spcBef>
                      </a:pPr>
                      <a:r>
                        <a:rPr lang="ru-RU" altLang="ru-RU" sz="1900" dirty="0" smtClean="0"/>
                        <a:t>\</a:t>
                      </a:r>
                      <a:r>
                        <a:rPr lang="en-US" altLang="ru-RU" sz="1900" dirty="0" smtClean="0"/>
                        <a:t>a</a:t>
                      </a:r>
                      <a:endParaRPr sz="1900" dirty="0">
                        <a:latin typeface="Calibri"/>
                        <a:cs typeface="Calibri"/>
                      </a:endParaRPr>
                    </a:p>
                  </a:txBody>
                  <a:tcPr marL="0" marR="0" marT="2540" marB="0">
                    <a:lnL w="12700">
                      <a:solidFill>
                        <a:srgbClr val="497DBA"/>
                      </a:solidFill>
                      <a:prstDash val="solid"/>
                    </a:lnL>
                    <a:lnR w="12700">
                      <a:solidFill>
                        <a:srgbClr val="497DBA"/>
                      </a:solidFill>
                      <a:prstDash val="solid"/>
                    </a:lnR>
                    <a:lnT w="12700">
                      <a:solidFill>
                        <a:srgbClr val="497DBA"/>
                      </a:solidFill>
                      <a:prstDash val="solid"/>
                    </a:lnT>
                    <a:lnB w="12700">
                      <a:solidFill>
                        <a:srgbClr val="497DBA"/>
                      </a:solidFill>
                      <a:prstDash val="solid"/>
                    </a:lnB>
                  </a:tcPr>
                </a:tc>
                <a:tc>
                  <a:txBody>
                    <a:bodyPr/>
                    <a:lstStyle/>
                    <a:p>
                      <a:pPr marL="13335">
                        <a:lnSpc>
                          <a:spcPct val="100000"/>
                        </a:lnSpc>
                        <a:spcBef>
                          <a:spcPts val="20"/>
                        </a:spcBef>
                      </a:pPr>
                      <a:r>
                        <a:rPr lang="uk-UA" sz="1900" noProof="0" dirty="0" smtClean="0">
                          <a:latin typeface="+mn-lt"/>
                          <a:cs typeface="Calibri"/>
                        </a:rPr>
                        <a:t>Запустити системне сповіщення </a:t>
                      </a:r>
                      <a:r>
                        <a:rPr lang="ru-RU" sz="1900" dirty="0" smtClean="0">
                          <a:latin typeface="+mn-lt"/>
                          <a:cs typeface="Calibri"/>
                        </a:rPr>
                        <a:t>(</a:t>
                      </a:r>
                      <a:r>
                        <a:rPr lang="en-US" sz="1900" dirty="0" smtClean="0">
                          <a:latin typeface="+mn-lt"/>
                          <a:cs typeface="Calibri"/>
                        </a:rPr>
                        <a:t>Alert).</a:t>
                      </a:r>
                      <a:endParaRPr sz="1900" dirty="0">
                        <a:latin typeface="Calibri"/>
                        <a:cs typeface="Calibri"/>
                      </a:endParaRPr>
                    </a:p>
                  </a:txBody>
                  <a:tcPr marL="0" marR="0" marT="2540" marB="0">
                    <a:lnL w="12700">
                      <a:solidFill>
                        <a:srgbClr val="497DBA"/>
                      </a:solidFill>
                      <a:prstDash val="solid"/>
                    </a:lnL>
                    <a:lnR w="12700">
                      <a:solidFill>
                        <a:srgbClr val="497DBA"/>
                      </a:solidFill>
                      <a:prstDash val="solid"/>
                    </a:lnR>
                    <a:lnT w="12700">
                      <a:solidFill>
                        <a:srgbClr val="497DBA"/>
                      </a:solidFill>
                      <a:prstDash val="solid"/>
                    </a:lnT>
                    <a:lnB w="12700">
                      <a:solidFill>
                        <a:srgbClr val="497DBA"/>
                      </a:solidFill>
                      <a:prstDash val="solid"/>
                    </a:lnB>
                  </a:tcPr>
                </a:tc>
                <a:extLst>
                  <a:ext uri="{0D108BD9-81ED-4DB2-BD59-A6C34878D82A}">
                    <a16:rowId xmlns:a16="http://schemas.microsoft.com/office/drawing/2014/main" val="10004"/>
                  </a:ext>
                </a:extLst>
              </a:tr>
              <a:tr h="496195">
                <a:tc>
                  <a:txBody>
                    <a:bodyPr/>
                    <a:lstStyle/>
                    <a:p>
                      <a:pPr marL="12065" algn="ctr">
                        <a:lnSpc>
                          <a:spcPct val="100000"/>
                        </a:lnSpc>
                        <a:spcBef>
                          <a:spcPts val="20"/>
                        </a:spcBef>
                      </a:pPr>
                      <a:r>
                        <a:rPr lang="en-US" altLang="ru-RU" sz="1900" dirty="0" smtClean="0">
                          <a:effectLst/>
                        </a:rPr>
                        <a:t>\b</a:t>
                      </a:r>
                      <a:endParaRPr sz="1900" dirty="0">
                        <a:latin typeface="Calibri"/>
                        <a:cs typeface="Calibri"/>
                      </a:endParaRPr>
                    </a:p>
                  </a:txBody>
                  <a:tcPr marL="0" marR="0" marT="2540" marB="0">
                    <a:lnL w="12700">
                      <a:solidFill>
                        <a:srgbClr val="497DBA"/>
                      </a:solidFill>
                      <a:prstDash val="solid"/>
                    </a:lnL>
                    <a:lnR w="12700">
                      <a:solidFill>
                        <a:srgbClr val="497DBA"/>
                      </a:solidFill>
                      <a:prstDash val="solid"/>
                    </a:lnR>
                    <a:lnT w="12700">
                      <a:solidFill>
                        <a:srgbClr val="497DBA"/>
                      </a:solidFill>
                      <a:prstDash val="solid"/>
                    </a:lnT>
                    <a:lnB w="12700">
                      <a:solidFill>
                        <a:srgbClr val="497DBA"/>
                      </a:solidFill>
                      <a:prstDash val="solid"/>
                    </a:lnB>
                  </a:tcPr>
                </a:tc>
                <a:tc>
                  <a:txBody>
                    <a:bodyPr/>
                    <a:lstStyle/>
                    <a:p>
                      <a:pPr>
                        <a:lnSpc>
                          <a:spcPct val="90000"/>
                        </a:lnSpc>
                        <a:buFont typeface="Wingdings" panose="05000000000000000000" pitchFamily="2" charset="2"/>
                        <a:buNone/>
                      </a:pPr>
                      <a:r>
                        <a:rPr lang="uk-UA" altLang="ru-RU" sz="1900" noProof="0" dirty="0" smtClean="0">
                          <a:effectLst/>
                        </a:rPr>
                        <a:t>Повернутися на одну позицію </a:t>
                      </a:r>
                      <a:r>
                        <a:rPr lang="ru-RU" altLang="ru-RU" sz="1900" dirty="0" smtClean="0">
                          <a:effectLst/>
                        </a:rPr>
                        <a:t>(</a:t>
                      </a:r>
                      <a:r>
                        <a:rPr lang="ru-RU" altLang="ru-RU" sz="1900" dirty="0" err="1" smtClean="0">
                          <a:effectLst/>
                        </a:rPr>
                        <a:t>Backspace</a:t>
                      </a:r>
                      <a:r>
                        <a:rPr lang="ru-RU" altLang="ru-RU" sz="1900" dirty="0" smtClean="0">
                          <a:effectLst/>
                        </a:rPr>
                        <a:t>)</a:t>
                      </a:r>
                      <a:r>
                        <a:rPr lang="en-US" altLang="ru-RU" sz="1900" dirty="0" smtClean="0">
                          <a:effectLst/>
                        </a:rPr>
                        <a:t>.</a:t>
                      </a:r>
                      <a:endParaRPr sz="1900" dirty="0">
                        <a:latin typeface="Calibri"/>
                        <a:cs typeface="Calibri"/>
                      </a:endParaRPr>
                    </a:p>
                  </a:txBody>
                  <a:tcPr marL="0" marR="0" marT="2540" marB="0">
                    <a:lnL w="12700">
                      <a:solidFill>
                        <a:srgbClr val="497DBA"/>
                      </a:solidFill>
                      <a:prstDash val="solid"/>
                    </a:lnL>
                    <a:lnR w="12700">
                      <a:solidFill>
                        <a:srgbClr val="497DBA"/>
                      </a:solidFill>
                      <a:prstDash val="solid"/>
                    </a:lnR>
                    <a:lnT w="12700">
                      <a:solidFill>
                        <a:srgbClr val="497DBA"/>
                      </a:solidFill>
                      <a:prstDash val="solid"/>
                    </a:lnT>
                    <a:lnB w="12700">
                      <a:solidFill>
                        <a:srgbClr val="497DBA"/>
                      </a:solidFill>
                      <a:prstDash val="solid"/>
                    </a:lnB>
                  </a:tcPr>
                </a:tc>
                <a:extLst>
                  <a:ext uri="{0D108BD9-81ED-4DB2-BD59-A6C34878D82A}">
                    <a16:rowId xmlns:a16="http://schemas.microsoft.com/office/drawing/2014/main" val="10005"/>
                  </a:ext>
                </a:extLst>
              </a:tr>
              <a:tr h="441322">
                <a:tc>
                  <a:txBody>
                    <a:bodyPr/>
                    <a:lstStyle/>
                    <a:p>
                      <a:pPr marL="12065" algn="ctr">
                        <a:lnSpc>
                          <a:spcPct val="100000"/>
                        </a:lnSpc>
                        <a:spcBef>
                          <a:spcPts val="25"/>
                        </a:spcBef>
                      </a:pPr>
                      <a:r>
                        <a:rPr lang="en-US" altLang="ru-RU" sz="1900" dirty="0" smtClean="0">
                          <a:effectLst/>
                        </a:rPr>
                        <a:t>\f</a:t>
                      </a:r>
                      <a:endParaRPr sz="1900" dirty="0">
                        <a:latin typeface="Calibri"/>
                        <a:cs typeface="Calibri"/>
                      </a:endParaRPr>
                    </a:p>
                  </a:txBody>
                  <a:tcPr marL="0" marR="0" marT="3175" marB="0">
                    <a:lnL w="12700">
                      <a:solidFill>
                        <a:srgbClr val="497DBA"/>
                      </a:solidFill>
                      <a:prstDash val="solid"/>
                    </a:lnL>
                    <a:lnR w="12700">
                      <a:solidFill>
                        <a:srgbClr val="497DBA"/>
                      </a:solidFill>
                      <a:prstDash val="solid"/>
                    </a:lnR>
                    <a:lnT w="12700">
                      <a:solidFill>
                        <a:srgbClr val="497DBA"/>
                      </a:solidFill>
                      <a:prstDash val="solid"/>
                    </a:lnT>
                    <a:lnB w="12700" cap="flat" cmpd="sng" algn="ctr">
                      <a:solidFill>
                        <a:srgbClr val="497DBA"/>
                      </a:solidFill>
                      <a:prstDash val="solid"/>
                      <a:round/>
                      <a:headEnd type="none" w="med" len="med"/>
                      <a:tailEnd type="none" w="med" len="med"/>
                    </a:lnB>
                  </a:tcPr>
                </a:tc>
                <a:tc>
                  <a:txBody>
                    <a:bodyPr/>
                    <a:lstStyle/>
                    <a:p>
                      <a:pPr>
                        <a:lnSpc>
                          <a:spcPct val="90000"/>
                        </a:lnSpc>
                        <a:buFont typeface="Wingdings" panose="05000000000000000000" pitchFamily="2" charset="2"/>
                        <a:buNone/>
                      </a:pPr>
                      <a:r>
                        <a:rPr lang="uk-UA" altLang="ru-RU" sz="1900" noProof="0" dirty="0" smtClean="0">
                          <a:effectLst/>
                        </a:rPr>
                        <a:t>Почати</a:t>
                      </a:r>
                      <a:r>
                        <a:rPr lang="ru-RU" altLang="ru-RU" sz="1900" baseline="0" dirty="0" smtClean="0">
                          <a:effectLst/>
                        </a:rPr>
                        <a:t> </a:t>
                      </a:r>
                      <a:r>
                        <a:rPr lang="uk-UA" altLang="ru-RU" sz="1900" baseline="0" noProof="0" dirty="0" smtClean="0">
                          <a:effectLst/>
                        </a:rPr>
                        <a:t>наступну</a:t>
                      </a:r>
                      <a:r>
                        <a:rPr lang="ru-RU" altLang="ru-RU" sz="1900" baseline="0" dirty="0" smtClean="0">
                          <a:effectLst/>
                        </a:rPr>
                        <a:t> </a:t>
                      </a:r>
                      <a:r>
                        <a:rPr lang="uk-UA" altLang="ru-RU" sz="1900" baseline="0" noProof="0" dirty="0" smtClean="0">
                          <a:effectLst/>
                        </a:rPr>
                        <a:t>сторінку</a:t>
                      </a:r>
                      <a:r>
                        <a:rPr lang="en-US" altLang="ru-RU" sz="1900" dirty="0" smtClean="0">
                          <a:effectLst/>
                        </a:rPr>
                        <a:t> </a:t>
                      </a:r>
                      <a:r>
                        <a:rPr lang="ru-RU" altLang="ru-RU" sz="1900" dirty="0" smtClean="0">
                          <a:effectLst/>
                        </a:rPr>
                        <a:t>(</a:t>
                      </a:r>
                      <a:r>
                        <a:rPr lang="ru-RU" altLang="ru-RU" sz="1900" dirty="0" err="1" smtClean="0">
                          <a:effectLst/>
                        </a:rPr>
                        <a:t>Form</a:t>
                      </a:r>
                      <a:r>
                        <a:rPr lang="ru-RU" altLang="ru-RU" sz="1900" dirty="0" smtClean="0">
                          <a:effectLst/>
                        </a:rPr>
                        <a:t> </a:t>
                      </a:r>
                      <a:r>
                        <a:rPr lang="ru-RU" altLang="ru-RU" sz="1900" dirty="0" err="1" smtClean="0">
                          <a:effectLst/>
                        </a:rPr>
                        <a:t>feed</a:t>
                      </a:r>
                      <a:r>
                        <a:rPr lang="ru-RU" altLang="ru-RU" sz="1900" dirty="0" smtClean="0">
                          <a:effectLst/>
                        </a:rPr>
                        <a:t>)</a:t>
                      </a:r>
                      <a:r>
                        <a:rPr lang="en-US" altLang="ru-RU" sz="1900" dirty="0" smtClean="0">
                          <a:effectLst/>
                        </a:rPr>
                        <a:t>.</a:t>
                      </a:r>
                      <a:endParaRPr sz="1900" dirty="0">
                        <a:latin typeface="Calibri"/>
                        <a:cs typeface="Calibri"/>
                      </a:endParaRPr>
                    </a:p>
                  </a:txBody>
                  <a:tcPr marL="0" marR="0" marT="0" marB="0">
                    <a:lnL w="12700">
                      <a:solidFill>
                        <a:srgbClr val="497DBA"/>
                      </a:solidFill>
                      <a:prstDash val="solid"/>
                    </a:lnL>
                    <a:lnR w="12700">
                      <a:solidFill>
                        <a:srgbClr val="497DBA"/>
                      </a:solidFill>
                      <a:prstDash val="solid"/>
                    </a:lnR>
                    <a:lnT w="12700">
                      <a:solidFill>
                        <a:srgbClr val="497DBA"/>
                      </a:solidFill>
                      <a:prstDash val="solid"/>
                    </a:lnT>
                    <a:lnB w="12700" cap="flat" cmpd="sng" algn="ctr">
                      <a:solidFill>
                        <a:srgbClr val="497DBA"/>
                      </a:solidFill>
                      <a:prstDash val="solid"/>
                      <a:round/>
                      <a:headEnd type="none" w="med" len="med"/>
                      <a:tailEnd type="none" w="med" len="med"/>
                    </a:lnB>
                  </a:tcPr>
                </a:tc>
                <a:extLst>
                  <a:ext uri="{0D108BD9-81ED-4DB2-BD59-A6C34878D82A}">
                    <a16:rowId xmlns:a16="http://schemas.microsoft.com/office/drawing/2014/main" val="10006"/>
                  </a:ext>
                </a:extLst>
              </a:tr>
              <a:tr h="365122">
                <a:tc>
                  <a:txBody>
                    <a:bodyPr/>
                    <a:lstStyle/>
                    <a:p>
                      <a:pPr marL="12065" algn="ctr">
                        <a:lnSpc>
                          <a:spcPct val="100000"/>
                        </a:lnSpc>
                        <a:spcBef>
                          <a:spcPts val="25"/>
                        </a:spcBef>
                      </a:pPr>
                      <a:r>
                        <a:rPr lang="en-US" altLang="ru-RU" sz="1900" dirty="0" smtClean="0">
                          <a:effectLst/>
                        </a:rPr>
                        <a:t>\n</a:t>
                      </a:r>
                      <a:endParaRPr sz="1900" dirty="0">
                        <a:latin typeface="Calibri"/>
                        <a:cs typeface="Calibri"/>
                      </a:endParaRPr>
                    </a:p>
                  </a:txBody>
                  <a:tcPr marL="0" marR="0" marT="3175" marB="0">
                    <a:lnL w="12700">
                      <a:solidFill>
                        <a:srgbClr val="497DBA"/>
                      </a:solidFill>
                      <a:prstDash val="solid"/>
                    </a:lnL>
                    <a:lnR w="12700" cap="flat" cmpd="sng" algn="ctr">
                      <a:solidFill>
                        <a:srgbClr val="497DBA"/>
                      </a:solidFill>
                      <a:prstDash val="solid"/>
                      <a:round/>
                      <a:headEnd type="none" w="med" len="med"/>
                      <a:tailEnd type="none" w="med" len="med"/>
                    </a:lnR>
                    <a:lnT w="12700">
                      <a:solidFill>
                        <a:srgbClr val="497DBA"/>
                      </a:solidFill>
                      <a:prstDash val="solid"/>
                    </a:lnT>
                    <a:lnB w="12700" cap="flat" cmpd="sng" algn="ctr">
                      <a:solidFill>
                        <a:srgbClr val="497DBA"/>
                      </a:solidFill>
                      <a:prstDash val="solid"/>
                      <a:round/>
                      <a:headEnd type="none" w="med" len="med"/>
                      <a:tailEnd type="none" w="med" len="med"/>
                    </a:lnB>
                  </a:tcPr>
                </a:tc>
                <a:tc>
                  <a:txBody>
                    <a:bodyPr/>
                    <a:lstStyle/>
                    <a:p>
                      <a:pPr marL="13335" marR="0" indent="0" defTabSz="914400" eaLnBrk="1" fontAlgn="auto" latinLnBrk="0" hangingPunct="1">
                        <a:lnSpc>
                          <a:spcPct val="100000"/>
                        </a:lnSpc>
                        <a:spcBef>
                          <a:spcPts val="0"/>
                        </a:spcBef>
                        <a:spcAft>
                          <a:spcPts val="0"/>
                        </a:spcAft>
                        <a:buClrTx/>
                        <a:buSzTx/>
                        <a:buFontTx/>
                        <a:buNone/>
                        <a:tabLst/>
                        <a:defRPr/>
                      </a:pPr>
                      <a:r>
                        <a:rPr lang="uk-UA" altLang="ru-RU" sz="1900" noProof="0" dirty="0" smtClean="0">
                          <a:effectLst/>
                        </a:rPr>
                        <a:t>Вставити новий </a:t>
                      </a:r>
                      <a:r>
                        <a:rPr lang="ru-RU" altLang="ru-RU" sz="1900" dirty="0" smtClean="0">
                          <a:effectLst/>
                        </a:rPr>
                        <a:t>рядок (</a:t>
                      </a:r>
                      <a:r>
                        <a:rPr lang="ru-RU" altLang="ru-RU" sz="1900" dirty="0" err="1" smtClean="0">
                          <a:effectLst/>
                        </a:rPr>
                        <a:t>New</a:t>
                      </a:r>
                      <a:r>
                        <a:rPr lang="ru-RU" altLang="ru-RU" sz="1900" dirty="0" smtClean="0">
                          <a:effectLst/>
                        </a:rPr>
                        <a:t>  </a:t>
                      </a:r>
                      <a:r>
                        <a:rPr lang="ru-RU" altLang="ru-RU" sz="1900" dirty="0" err="1" smtClean="0">
                          <a:effectLst/>
                        </a:rPr>
                        <a:t>line</a:t>
                      </a:r>
                      <a:r>
                        <a:rPr lang="ru-RU" altLang="ru-RU" sz="1900" dirty="0" smtClean="0">
                          <a:effectLst/>
                        </a:rPr>
                        <a:t>)</a:t>
                      </a:r>
                      <a:r>
                        <a:rPr lang="en-US" altLang="ru-RU" sz="1900" dirty="0" smtClean="0">
                          <a:effectLst/>
                        </a:rPr>
                        <a:t>.</a:t>
                      </a:r>
                      <a:endParaRPr sz="1900" dirty="0">
                        <a:latin typeface="Calibri"/>
                        <a:cs typeface="Calibri"/>
                      </a:endParaRPr>
                    </a:p>
                  </a:txBody>
                  <a:tcPr marL="0" marR="0" marT="0" marB="0">
                    <a:lnL w="12700" cap="flat" cmpd="sng" algn="ctr">
                      <a:solidFill>
                        <a:srgbClr val="497DBA"/>
                      </a:solidFill>
                      <a:prstDash val="solid"/>
                      <a:round/>
                      <a:headEnd type="none" w="med" len="med"/>
                      <a:tailEnd type="none" w="med" len="med"/>
                    </a:lnL>
                    <a:lnR w="12700">
                      <a:solidFill>
                        <a:srgbClr val="497DBA"/>
                      </a:solidFill>
                      <a:prstDash val="solid"/>
                    </a:lnR>
                    <a:lnT w="12700">
                      <a:solidFill>
                        <a:srgbClr val="497DBA"/>
                      </a:solidFill>
                      <a:prstDash val="solid"/>
                    </a:lnT>
                    <a:lnB w="12700" cap="flat" cmpd="sng" algn="ctr">
                      <a:solidFill>
                        <a:srgbClr val="497DBA"/>
                      </a:solidFill>
                      <a:prstDash val="solid"/>
                      <a:round/>
                      <a:headEnd type="none" w="med" len="med"/>
                      <a:tailEnd type="none" w="med" len="med"/>
                    </a:lnB>
                  </a:tcPr>
                </a:tc>
                <a:extLst>
                  <a:ext uri="{0D108BD9-81ED-4DB2-BD59-A6C34878D82A}">
                    <a16:rowId xmlns:a16="http://schemas.microsoft.com/office/drawing/2014/main" val="3329190540"/>
                  </a:ext>
                </a:extLst>
              </a:tr>
              <a:tr h="527951">
                <a:tc>
                  <a:txBody>
                    <a:bodyPr/>
                    <a:lstStyle/>
                    <a:p>
                      <a:pPr marL="12065" algn="ctr">
                        <a:lnSpc>
                          <a:spcPct val="100000"/>
                        </a:lnSpc>
                        <a:spcBef>
                          <a:spcPts val="25"/>
                        </a:spcBef>
                      </a:pPr>
                      <a:r>
                        <a:rPr lang="en-US" altLang="ru-RU" sz="1900" dirty="0" smtClean="0">
                          <a:effectLst/>
                        </a:rPr>
                        <a:t>\r</a:t>
                      </a:r>
                      <a:endParaRPr sz="1900" dirty="0">
                        <a:latin typeface="Calibri"/>
                        <a:cs typeface="Calibri"/>
                      </a:endParaRPr>
                    </a:p>
                  </a:txBody>
                  <a:tcPr marL="0" marR="0" marT="3175" marB="0">
                    <a:lnL w="12700">
                      <a:solidFill>
                        <a:srgbClr val="497DBA"/>
                      </a:solidFill>
                      <a:prstDash val="solid"/>
                    </a:lnL>
                    <a:lnR w="12700" cap="flat" cmpd="sng" algn="ctr">
                      <a:solidFill>
                        <a:srgbClr val="497DBA"/>
                      </a:solidFill>
                      <a:prstDash val="solid"/>
                      <a:round/>
                      <a:headEnd type="none" w="med" len="med"/>
                      <a:tailEnd type="none" w="med" len="med"/>
                    </a:lnR>
                    <a:lnT w="12700">
                      <a:solidFill>
                        <a:srgbClr val="497DBA"/>
                      </a:solidFill>
                      <a:prstDash val="solid"/>
                    </a:lnT>
                    <a:lnB w="12700" cap="flat" cmpd="sng" algn="ctr">
                      <a:solidFill>
                        <a:srgbClr val="497DBA"/>
                      </a:solidFill>
                      <a:prstDash val="solid"/>
                      <a:round/>
                      <a:headEnd type="none" w="med" len="med"/>
                      <a:tailEnd type="none" w="med" len="med"/>
                    </a:lnB>
                  </a:tcPr>
                </a:tc>
                <a:tc>
                  <a:txBody>
                    <a:bodyPr/>
                    <a:lstStyle/>
                    <a:p>
                      <a:pPr marL="13335" marR="0" indent="0" defTabSz="914400" eaLnBrk="1" fontAlgn="auto" latinLnBrk="0" hangingPunct="1">
                        <a:lnSpc>
                          <a:spcPct val="100000"/>
                        </a:lnSpc>
                        <a:spcBef>
                          <a:spcPts val="0"/>
                        </a:spcBef>
                        <a:spcAft>
                          <a:spcPts val="0"/>
                        </a:spcAft>
                        <a:buClrTx/>
                        <a:buSzTx/>
                        <a:buFontTx/>
                        <a:buNone/>
                        <a:tabLst/>
                        <a:defRPr/>
                      </a:pPr>
                      <a:r>
                        <a:rPr lang="uk-UA" altLang="ru-RU" sz="1900" noProof="0" dirty="0" smtClean="0">
                          <a:effectLst/>
                        </a:rPr>
                        <a:t>Вставити повернення каретки</a:t>
                      </a:r>
                      <a:r>
                        <a:rPr lang="ru-RU" altLang="ru-RU" sz="1900" dirty="0" smtClean="0">
                          <a:effectLst/>
                        </a:rPr>
                        <a:t> (</a:t>
                      </a:r>
                      <a:r>
                        <a:rPr lang="ru-RU" altLang="ru-RU" sz="1900" dirty="0" err="1" smtClean="0">
                          <a:effectLst/>
                        </a:rPr>
                        <a:t>carnage</a:t>
                      </a:r>
                      <a:r>
                        <a:rPr lang="ru-RU" altLang="ru-RU" sz="1900" dirty="0" smtClean="0">
                          <a:effectLst/>
                        </a:rPr>
                        <a:t> </a:t>
                      </a:r>
                      <a:r>
                        <a:rPr lang="ru-RU" altLang="ru-RU" sz="1900" dirty="0" err="1" smtClean="0">
                          <a:effectLst/>
                        </a:rPr>
                        <a:t>Return</a:t>
                      </a:r>
                      <a:r>
                        <a:rPr lang="ru-RU" altLang="ru-RU" sz="1900" dirty="0" smtClean="0">
                          <a:effectLst/>
                        </a:rPr>
                        <a:t>)</a:t>
                      </a:r>
                      <a:r>
                        <a:rPr lang="en-US" altLang="ru-RU" sz="1900" dirty="0" smtClean="0">
                          <a:effectLst/>
                        </a:rPr>
                        <a:t>.</a:t>
                      </a:r>
                      <a:endParaRPr sz="1900" dirty="0">
                        <a:latin typeface="Calibri"/>
                        <a:cs typeface="Calibri"/>
                      </a:endParaRPr>
                    </a:p>
                  </a:txBody>
                  <a:tcPr marL="0" marR="0" marT="0" marB="0">
                    <a:lnL w="12700" cap="flat" cmpd="sng" algn="ctr">
                      <a:solidFill>
                        <a:srgbClr val="497DBA"/>
                      </a:solidFill>
                      <a:prstDash val="solid"/>
                      <a:round/>
                      <a:headEnd type="none" w="med" len="med"/>
                      <a:tailEnd type="none" w="med" len="med"/>
                    </a:lnL>
                    <a:lnR w="12700">
                      <a:solidFill>
                        <a:srgbClr val="497DBA"/>
                      </a:solidFill>
                      <a:prstDash val="solid"/>
                    </a:lnR>
                    <a:lnT w="12700">
                      <a:solidFill>
                        <a:srgbClr val="497DBA"/>
                      </a:solidFill>
                      <a:prstDash val="solid"/>
                    </a:lnT>
                    <a:lnB w="12700" cap="flat" cmpd="sng" algn="ctr">
                      <a:solidFill>
                        <a:srgbClr val="497DBA"/>
                      </a:solidFill>
                      <a:prstDash val="solid"/>
                      <a:round/>
                      <a:headEnd type="none" w="med" len="med"/>
                      <a:tailEnd type="none" w="med" len="med"/>
                    </a:lnB>
                  </a:tcPr>
                </a:tc>
                <a:extLst>
                  <a:ext uri="{0D108BD9-81ED-4DB2-BD59-A6C34878D82A}">
                    <a16:rowId xmlns:a16="http://schemas.microsoft.com/office/drawing/2014/main" val="2413153058"/>
                  </a:ext>
                </a:extLst>
              </a:tr>
              <a:tr h="650110">
                <a:tc>
                  <a:txBody>
                    <a:bodyPr/>
                    <a:lstStyle/>
                    <a:p>
                      <a:pPr marL="12065" algn="ctr">
                        <a:lnSpc>
                          <a:spcPct val="100000"/>
                        </a:lnSpc>
                        <a:spcBef>
                          <a:spcPts val="25"/>
                        </a:spcBef>
                      </a:pPr>
                      <a:r>
                        <a:rPr lang="en-US" altLang="ru-RU" sz="1900" dirty="0" smtClean="0">
                          <a:effectLst/>
                        </a:rPr>
                        <a:t>\t</a:t>
                      </a:r>
                      <a:endParaRPr sz="1900" dirty="0">
                        <a:latin typeface="Calibri"/>
                        <a:cs typeface="Calibri"/>
                      </a:endParaRPr>
                    </a:p>
                  </a:txBody>
                  <a:tcPr marL="0" marR="0" marT="3175" marB="0">
                    <a:lnL w="12700">
                      <a:solidFill>
                        <a:srgbClr val="497DBA"/>
                      </a:solidFill>
                      <a:prstDash val="solid"/>
                    </a:lnL>
                    <a:lnR w="12700" cap="flat" cmpd="sng" algn="ctr">
                      <a:solidFill>
                        <a:srgbClr val="497DBA"/>
                      </a:solidFill>
                      <a:prstDash val="solid"/>
                      <a:round/>
                      <a:headEnd type="none" w="med" len="med"/>
                      <a:tailEnd type="none" w="med" len="med"/>
                    </a:lnR>
                    <a:lnT w="12700">
                      <a:solidFill>
                        <a:srgbClr val="497DBA"/>
                      </a:solidFill>
                      <a:prstDash val="solid"/>
                    </a:lnT>
                    <a:lnB w="12700" cap="flat" cmpd="sng" algn="ctr">
                      <a:solidFill>
                        <a:srgbClr val="497DBA"/>
                      </a:solidFill>
                      <a:prstDash val="solid"/>
                      <a:round/>
                      <a:headEnd type="none" w="med" len="med"/>
                      <a:tailEnd type="none" w="med" len="med"/>
                    </a:lnB>
                  </a:tcPr>
                </a:tc>
                <a:tc>
                  <a:txBody>
                    <a:bodyPr/>
                    <a:lstStyle/>
                    <a:p>
                      <a:pPr>
                        <a:lnSpc>
                          <a:spcPct val="90000"/>
                        </a:lnSpc>
                        <a:buFont typeface="Wingdings" panose="05000000000000000000" pitchFamily="2" charset="2"/>
                        <a:buNone/>
                      </a:pPr>
                      <a:r>
                        <a:rPr lang="uk-UA" altLang="ru-RU" sz="1900" noProof="0" dirty="0" smtClean="0">
                          <a:effectLst/>
                        </a:rPr>
                        <a:t>Вставити горизонтальний</a:t>
                      </a:r>
                      <a:r>
                        <a:rPr lang="uk-UA" altLang="ru-RU" sz="1900" baseline="0" noProof="0" dirty="0" smtClean="0">
                          <a:effectLst/>
                        </a:rPr>
                        <a:t> символ табуляції</a:t>
                      </a:r>
                      <a:r>
                        <a:rPr lang="uk-UA" altLang="ru-RU" sz="1900" noProof="0" dirty="0" smtClean="0">
                          <a:effectLst/>
                        </a:rPr>
                        <a:t> </a:t>
                      </a:r>
                      <a:r>
                        <a:rPr lang="ru-RU" altLang="ru-RU" sz="1900" dirty="0" smtClean="0">
                          <a:effectLst/>
                        </a:rPr>
                        <a:t>(</a:t>
                      </a:r>
                      <a:r>
                        <a:rPr lang="ru-RU" altLang="ru-RU" sz="1900" dirty="0" err="1" smtClean="0">
                          <a:effectLst/>
                        </a:rPr>
                        <a:t>horizontal</a:t>
                      </a:r>
                      <a:r>
                        <a:rPr lang="ru-RU" altLang="ru-RU" sz="1900" dirty="0" smtClean="0">
                          <a:effectLst/>
                        </a:rPr>
                        <a:t> </a:t>
                      </a:r>
                      <a:r>
                        <a:rPr lang="ru-RU" altLang="ru-RU" sz="1900" dirty="0" err="1" smtClean="0">
                          <a:effectLst/>
                        </a:rPr>
                        <a:t>Tab</a:t>
                      </a:r>
                      <a:r>
                        <a:rPr lang="ru-RU" altLang="ru-RU" sz="1900" dirty="0" smtClean="0">
                          <a:effectLst/>
                        </a:rPr>
                        <a:t>)</a:t>
                      </a:r>
                      <a:r>
                        <a:rPr lang="en-US" altLang="ru-RU" sz="1900" dirty="0" smtClean="0">
                          <a:effectLst/>
                        </a:rPr>
                        <a:t>.</a:t>
                      </a:r>
                      <a:endParaRPr sz="1900" dirty="0">
                        <a:latin typeface="Calibri"/>
                        <a:cs typeface="Calibri"/>
                      </a:endParaRPr>
                    </a:p>
                  </a:txBody>
                  <a:tcPr marL="0" marR="0" marT="0" marB="0">
                    <a:lnL w="12700" cap="flat" cmpd="sng" algn="ctr">
                      <a:solidFill>
                        <a:srgbClr val="497DBA"/>
                      </a:solidFill>
                      <a:prstDash val="solid"/>
                      <a:round/>
                      <a:headEnd type="none" w="med" len="med"/>
                      <a:tailEnd type="none" w="med" len="med"/>
                    </a:lnL>
                    <a:lnR w="12700">
                      <a:solidFill>
                        <a:srgbClr val="497DBA"/>
                      </a:solidFill>
                      <a:prstDash val="solid"/>
                    </a:lnR>
                    <a:lnT w="12700">
                      <a:solidFill>
                        <a:srgbClr val="497DBA"/>
                      </a:solidFill>
                      <a:prstDash val="solid"/>
                    </a:lnT>
                    <a:lnB w="12700" cap="flat" cmpd="sng" algn="ctr">
                      <a:solidFill>
                        <a:srgbClr val="497DBA"/>
                      </a:solidFill>
                      <a:prstDash val="solid"/>
                      <a:round/>
                      <a:headEnd type="none" w="med" len="med"/>
                      <a:tailEnd type="none" w="med" len="med"/>
                    </a:lnB>
                  </a:tcPr>
                </a:tc>
                <a:extLst>
                  <a:ext uri="{0D108BD9-81ED-4DB2-BD59-A6C34878D82A}">
                    <a16:rowId xmlns:a16="http://schemas.microsoft.com/office/drawing/2014/main" val="4059114287"/>
                  </a:ext>
                </a:extLst>
              </a:tr>
              <a:tr h="492890">
                <a:tc>
                  <a:txBody>
                    <a:bodyPr/>
                    <a:lstStyle/>
                    <a:p>
                      <a:pPr marL="12065" algn="ctr">
                        <a:lnSpc>
                          <a:spcPct val="100000"/>
                        </a:lnSpc>
                        <a:spcBef>
                          <a:spcPts val="25"/>
                        </a:spcBef>
                      </a:pPr>
                      <a:r>
                        <a:rPr lang="en-US" altLang="ru-RU" sz="1900" dirty="0" smtClean="0"/>
                        <a:t>\u</a:t>
                      </a:r>
                      <a:endParaRPr sz="1900" dirty="0">
                        <a:latin typeface="Calibri"/>
                        <a:cs typeface="Calibri"/>
                      </a:endParaRPr>
                    </a:p>
                  </a:txBody>
                  <a:tcPr marL="0" marR="0" marT="3175" marB="0">
                    <a:lnL w="12700">
                      <a:solidFill>
                        <a:srgbClr val="497DBA"/>
                      </a:solidFill>
                      <a:prstDash val="solid"/>
                    </a:lnL>
                    <a:lnR w="12700" cap="flat" cmpd="sng" algn="ctr">
                      <a:solidFill>
                        <a:srgbClr val="497DBA"/>
                      </a:solidFill>
                      <a:prstDash val="solid"/>
                      <a:round/>
                      <a:headEnd type="none" w="med" len="med"/>
                      <a:tailEnd type="none" w="med" len="med"/>
                    </a:lnR>
                    <a:lnT w="12700">
                      <a:solidFill>
                        <a:srgbClr val="497DBA"/>
                      </a:solidFill>
                      <a:prstDash val="solid"/>
                    </a:lnT>
                    <a:lnB w="12700" cap="flat" cmpd="sng" algn="ctr">
                      <a:solidFill>
                        <a:srgbClr val="497DBA"/>
                      </a:solidFill>
                      <a:prstDash val="solid"/>
                      <a:round/>
                      <a:headEnd type="none" w="med" len="med"/>
                      <a:tailEnd type="none" w="med" len="med"/>
                    </a:lnB>
                  </a:tcPr>
                </a:tc>
                <a:tc>
                  <a:txBody>
                    <a:bodyPr/>
                    <a:lstStyle/>
                    <a:p>
                      <a:pPr marL="13335" marR="0" indent="0" defTabSz="914400" eaLnBrk="1" fontAlgn="auto" latinLnBrk="0" hangingPunct="1">
                        <a:lnSpc>
                          <a:spcPct val="100000"/>
                        </a:lnSpc>
                        <a:spcBef>
                          <a:spcPts val="0"/>
                        </a:spcBef>
                        <a:spcAft>
                          <a:spcPts val="0"/>
                        </a:spcAft>
                        <a:buClrTx/>
                        <a:buSzTx/>
                        <a:buFontTx/>
                        <a:buNone/>
                        <a:tabLst/>
                        <a:defRPr/>
                      </a:pPr>
                      <a:r>
                        <a:rPr lang="uk-UA" altLang="ru-RU" sz="1900" noProof="0" dirty="0" smtClean="0">
                          <a:effectLst/>
                        </a:rPr>
                        <a:t>Вставити символ </a:t>
                      </a:r>
                      <a:r>
                        <a:rPr lang="ru-RU" altLang="ru-RU" sz="1900" dirty="0" err="1" smtClean="0">
                          <a:effectLst/>
                        </a:rPr>
                        <a:t>Unicode</a:t>
                      </a:r>
                      <a:r>
                        <a:rPr lang="en-US" altLang="ru-RU" sz="1900" dirty="0" smtClean="0">
                          <a:effectLst/>
                        </a:rPr>
                        <a:t>.</a:t>
                      </a:r>
                      <a:endParaRPr sz="1900" dirty="0">
                        <a:latin typeface="Calibri"/>
                        <a:cs typeface="Calibri"/>
                      </a:endParaRPr>
                    </a:p>
                  </a:txBody>
                  <a:tcPr marL="0" marR="0" marT="0" marB="0">
                    <a:lnL w="12700" cap="flat" cmpd="sng" algn="ctr">
                      <a:solidFill>
                        <a:srgbClr val="497DBA"/>
                      </a:solidFill>
                      <a:prstDash val="solid"/>
                      <a:round/>
                      <a:headEnd type="none" w="med" len="med"/>
                      <a:tailEnd type="none" w="med" len="med"/>
                    </a:lnL>
                    <a:lnR w="12700">
                      <a:solidFill>
                        <a:srgbClr val="497DBA"/>
                      </a:solidFill>
                      <a:prstDash val="solid"/>
                    </a:lnR>
                    <a:lnT w="12700">
                      <a:solidFill>
                        <a:srgbClr val="497DBA"/>
                      </a:solidFill>
                      <a:prstDash val="solid"/>
                    </a:lnT>
                    <a:lnB w="12700" cap="flat" cmpd="sng" algn="ctr">
                      <a:solidFill>
                        <a:srgbClr val="497DBA"/>
                      </a:solidFill>
                      <a:prstDash val="solid"/>
                      <a:round/>
                      <a:headEnd type="none" w="med" len="med"/>
                      <a:tailEnd type="none" w="med" len="med"/>
                    </a:lnB>
                  </a:tcPr>
                </a:tc>
                <a:extLst>
                  <a:ext uri="{0D108BD9-81ED-4DB2-BD59-A6C34878D82A}">
                    <a16:rowId xmlns:a16="http://schemas.microsoft.com/office/drawing/2014/main" val="2855689681"/>
                  </a:ext>
                </a:extLst>
              </a:tr>
              <a:tr h="457200">
                <a:tc>
                  <a:txBody>
                    <a:bodyPr/>
                    <a:lstStyle/>
                    <a:p>
                      <a:pPr marL="12065" algn="ctr">
                        <a:lnSpc>
                          <a:spcPct val="100000"/>
                        </a:lnSpc>
                        <a:spcBef>
                          <a:spcPts val="25"/>
                        </a:spcBef>
                      </a:pPr>
                      <a:r>
                        <a:rPr lang="en-US" altLang="ru-RU" sz="1900" dirty="0" smtClean="0">
                          <a:effectLst/>
                        </a:rPr>
                        <a:t>\v</a:t>
                      </a:r>
                      <a:endParaRPr sz="1900" dirty="0">
                        <a:latin typeface="Calibri"/>
                        <a:cs typeface="Calibri"/>
                      </a:endParaRPr>
                    </a:p>
                  </a:txBody>
                  <a:tcPr marL="0" marR="0" marT="3175" marB="0">
                    <a:lnL w="12700">
                      <a:solidFill>
                        <a:srgbClr val="497DBA"/>
                      </a:solidFill>
                      <a:prstDash val="solid"/>
                    </a:lnL>
                    <a:lnR w="12700" cap="flat" cmpd="sng" algn="ctr">
                      <a:solidFill>
                        <a:srgbClr val="497DBA"/>
                      </a:solidFill>
                      <a:prstDash val="solid"/>
                      <a:round/>
                      <a:headEnd type="none" w="med" len="med"/>
                      <a:tailEnd type="none" w="med" len="med"/>
                    </a:lnR>
                    <a:lnT w="12700">
                      <a:solidFill>
                        <a:srgbClr val="497DBA"/>
                      </a:solidFill>
                      <a:prstDash val="solid"/>
                    </a:lnT>
                    <a:lnB w="12700" cap="flat" cmpd="sng" algn="ctr">
                      <a:solidFill>
                        <a:srgbClr val="497DBA"/>
                      </a:solidFill>
                      <a:prstDash val="solid"/>
                      <a:round/>
                      <a:headEnd type="none" w="med" len="med"/>
                      <a:tailEnd type="none" w="med" len="med"/>
                    </a:lnB>
                  </a:tcPr>
                </a:tc>
                <a:tc>
                  <a:txBody>
                    <a:bodyPr/>
                    <a:lstStyle/>
                    <a:p>
                      <a:pPr marL="13335" marR="0" indent="0" defTabSz="914400" eaLnBrk="1" fontAlgn="auto" latinLnBrk="0" hangingPunct="1">
                        <a:lnSpc>
                          <a:spcPct val="100000"/>
                        </a:lnSpc>
                        <a:spcBef>
                          <a:spcPts val="0"/>
                        </a:spcBef>
                        <a:spcAft>
                          <a:spcPts val="0"/>
                        </a:spcAft>
                        <a:buClrTx/>
                        <a:buSzTx/>
                        <a:buFontTx/>
                        <a:buNone/>
                        <a:tabLst/>
                        <a:defRPr/>
                      </a:pPr>
                      <a:r>
                        <a:rPr lang="uk-UA" altLang="ru-RU" sz="1900" noProof="0" dirty="0" smtClean="0">
                          <a:effectLst/>
                        </a:rPr>
                        <a:t>Вставити вертикальний символ табуляції </a:t>
                      </a:r>
                      <a:r>
                        <a:rPr lang="ru-RU" altLang="ru-RU" sz="1900" dirty="0" smtClean="0">
                          <a:effectLst/>
                        </a:rPr>
                        <a:t>(</a:t>
                      </a:r>
                      <a:r>
                        <a:rPr lang="ru-RU" altLang="ru-RU" sz="1900" dirty="0" err="1" smtClean="0">
                          <a:effectLst/>
                        </a:rPr>
                        <a:t>Vertical</a:t>
                      </a:r>
                      <a:r>
                        <a:rPr lang="ru-RU" altLang="ru-RU" sz="1900" dirty="0" smtClean="0">
                          <a:effectLst/>
                        </a:rPr>
                        <a:t> </a:t>
                      </a:r>
                      <a:r>
                        <a:rPr lang="ru-RU" altLang="ru-RU" sz="1900" dirty="0" err="1" smtClean="0">
                          <a:effectLst/>
                        </a:rPr>
                        <a:t>tab</a:t>
                      </a:r>
                      <a:r>
                        <a:rPr lang="ru-RU" altLang="ru-RU" sz="1900" dirty="0" smtClean="0">
                          <a:effectLst/>
                        </a:rPr>
                        <a:t>)</a:t>
                      </a:r>
                      <a:r>
                        <a:rPr lang="en-US" altLang="ru-RU" sz="1900" dirty="0" smtClean="0">
                          <a:effectLst/>
                        </a:rPr>
                        <a:t>.</a:t>
                      </a:r>
                      <a:endParaRPr sz="1900" dirty="0">
                        <a:latin typeface="Calibri"/>
                        <a:cs typeface="Calibri"/>
                      </a:endParaRPr>
                    </a:p>
                  </a:txBody>
                  <a:tcPr marL="0" marR="0" marT="0" marB="0">
                    <a:lnL w="12700" cap="flat" cmpd="sng" algn="ctr">
                      <a:solidFill>
                        <a:srgbClr val="497DBA"/>
                      </a:solidFill>
                      <a:prstDash val="solid"/>
                      <a:round/>
                      <a:headEnd type="none" w="med" len="med"/>
                      <a:tailEnd type="none" w="med" len="med"/>
                    </a:lnL>
                    <a:lnR w="12700">
                      <a:solidFill>
                        <a:srgbClr val="497DBA"/>
                      </a:solidFill>
                      <a:prstDash val="solid"/>
                    </a:lnR>
                    <a:lnT w="12700">
                      <a:solidFill>
                        <a:srgbClr val="497DBA"/>
                      </a:solidFill>
                      <a:prstDash val="solid"/>
                    </a:lnT>
                    <a:lnB w="12700" cap="flat" cmpd="sng" algn="ctr">
                      <a:solidFill>
                        <a:srgbClr val="497DBA"/>
                      </a:solidFill>
                      <a:prstDash val="solid"/>
                      <a:round/>
                      <a:headEnd type="none" w="med" len="med"/>
                      <a:tailEnd type="none" w="med" len="med"/>
                    </a:lnB>
                  </a:tcPr>
                </a:tc>
                <a:extLst>
                  <a:ext uri="{0D108BD9-81ED-4DB2-BD59-A6C34878D82A}">
                    <a16:rowId xmlns:a16="http://schemas.microsoft.com/office/drawing/2014/main" val="2893209943"/>
                  </a:ext>
                </a:extLst>
              </a:tr>
              <a:tr h="570420">
                <a:tc>
                  <a:txBody>
                    <a:bodyPr/>
                    <a:lstStyle/>
                    <a:p>
                      <a:pPr marL="12065" algn="ctr">
                        <a:lnSpc>
                          <a:spcPct val="100000"/>
                        </a:lnSpc>
                        <a:spcBef>
                          <a:spcPts val="25"/>
                        </a:spcBef>
                      </a:pPr>
                      <a:r>
                        <a:rPr lang="en-US" altLang="ru-RU" sz="1900" dirty="0" smtClean="0"/>
                        <a:t>\0 </a:t>
                      </a:r>
                      <a:endParaRPr sz="1900" dirty="0">
                        <a:latin typeface="Calibri"/>
                        <a:cs typeface="Calibri"/>
                      </a:endParaRPr>
                    </a:p>
                  </a:txBody>
                  <a:tcPr marL="0" marR="0" marT="3175" marB="0">
                    <a:lnL w="12700">
                      <a:solidFill>
                        <a:srgbClr val="497DBA"/>
                      </a:solidFill>
                      <a:prstDash val="solid"/>
                    </a:lnL>
                    <a:lnR w="12700" cap="flat" cmpd="sng" algn="ctr">
                      <a:solidFill>
                        <a:srgbClr val="497DBA"/>
                      </a:solidFill>
                      <a:prstDash val="solid"/>
                      <a:round/>
                      <a:headEnd type="none" w="med" len="med"/>
                      <a:tailEnd type="none" w="med" len="med"/>
                    </a:lnR>
                    <a:lnT w="12700">
                      <a:solidFill>
                        <a:srgbClr val="497DBA"/>
                      </a:solidFill>
                      <a:prstDash val="solid"/>
                    </a:lnT>
                    <a:lnB w="12700">
                      <a:solidFill>
                        <a:srgbClr val="497DBA"/>
                      </a:solidFill>
                      <a:prstDash val="solid"/>
                    </a:lnB>
                  </a:tcPr>
                </a:tc>
                <a:tc>
                  <a:txBody>
                    <a:bodyPr/>
                    <a:lstStyle/>
                    <a:p>
                      <a:pPr>
                        <a:buFont typeface="Wingdings" panose="05000000000000000000" pitchFamily="2" charset="2"/>
                        <a:buNone/>
                      </a:pPr>
                      <a:r>
                        <a:rPr lang="uk-UA" altLang="ru-RU" sz="1900" noProof="0" dirty="0" smtClean="0">
                          <a:effectLst/>
                        </a:rPr>
                        <a:t>Порожній</a:t>
                      </a:r>
                      <a:r>
                        <a:rPr lang="ru-RU" altLang="ru-RU" sz="1900" baseline="0" dirty="0" smtClean="0">
                          <a:effectLst/>
                        </a:rPr>
                        <a:t> символ</a:t>
                      </a:r>
                      <a:r>
                        <a:rPr lang="en-US" altLang="ru-RU" sz="1900" dirty="0" smtClean="0">
                          <a:effectLst/>
                        </a:rPr>
                        <a:t> </a:t>
                      </a:r>
                      <a:r>
                        <a:rPr lang="ru-RU" altLang="ru-RU" sz="1900" dirty="0" smtClean="0">
                          <a:effectLst/>
                        </a:rPr>
                        <a:t>(NULL)</a:t>
                      </a:r>
                    </a:p>
                    <a:p>
                      <a:pPr marL="13335">
                        <a:lnSpc>
                          <a:spcPct val="100000"/>
                        </a:lnSpc>
                      </a:pPr>
                      <a:endParaRPr sz="1900" dirty="0">
                        <a:latin typeface="Calibri"/>
                        <a:cs typeface="Calibri"/>
                      </a:endParaRPr>
                    </a:p>
                  </a:txBody>
                  <a:tcPr marL="0" marR="0" marT="0" marB="0">
                    <a:lnL w="12700" cap="flat" cmpd="sng" algn="ctr">
                      <a:solidFill>
                        <a:srgbClr val="497DBA"/>
                      </a:solidFill>
                      <a:prstDash val="solid"/>
                      <a:round/>
                      <a:headEnd type="none" w="med" len="med"/>
                      <a:tailEnd type="none" w="med" len="med"/>
                    </a:lnL>
                    <a:lnR w="12700">
                      <a:solidFill>
                        <a:srgbClr val="497DBA"/>
                      </a:solidFill>
                      <a:prstDash val="solid"/>
                    </a:lnR>
                    <a:lnT w="12700">
                      <a:solidFill>
                        <a:srgbClr val="497DBA"/>
                      </a:solidFill>
                      <a:prstDash val="solid"/>
                    </a:lnT>
                    <a:lnB w="12700">
                      <a:solidFill>
                        <a:srgbClr val="497DBA"/>
                      </a:solidFill>
                      <a:prstDash val="solid"/>
                    </a:lnB>
                  </a:tcPr>
                </a:tc>
                <a:extLst>
                  <a:ext uri="{0D108BD9-81ED-4DB2-BD59-A6C34878D82A}">
                    <a16:rowId xmlns:a16="http://schemas.microsoft.com/office/drawing/2014/main" val="2563158104"/>
                  </a:ext>
                </a:extLst>
              </a:tr>
            </a:tbl>
          </a:graphicData>
        </a:graphic>
      </p:graphicFrame>
    </p:spTree>
    <p:extLst>
      <p:ext uri="{BB962C8B-B14F-4D97-AF65-F5344CB8AC3E}">
        <p14:creationId xmlns:p14="http://schemas.microsoft.com/office/powerpoint/2010/main" val="2438737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8469" y="234441"/>
            <a:ext cx="4687061" cy="615553"/>
          </a:xfrm>
          <a:prstGeom prst="rect">
            <a:avLst/>
          </a:prstGeom>
        </p:spPr>
        <p:txBody>
          <a:bodyPr vert="horz" wrap="square" lIns="0" tIns="0" rIns="0" bIns="0" rtlCol="0">
            <a:spAutoFit/>
          </a:bodyPr>
          <a:lstStyle/>
          <a:p>
            <a:pPr marL="32384" algn="ctr">
              <a:lnSpc>
                <a:spcPct val="100000"/>
              </a:lnSpc>
            </a:pPr>
            <a:r>
              <a:rPr lang="uk-UA" spc="-5" dirty="0" smtClean="0"/>
              <a:t>Робота із рядками</a:t>
            </a:r>
            <a:endParaRPr spc="-1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r>
              <a:rPr dirty="0"/>
              <a:t>126</a:t>
            </a:r>
          </a:p>
        </p:txBody>
      </p:sp>
      <p:sp>
        <p:nvSpPr>
          <p:cNvPr id="3" name="object 3"/>
          <p:cNvSpPr txBox="1"/>
          <p:nvPr/>
        </p:nvSpPr>
        <p:spPr>
          <a:xfrm>
            <a:off x="536244" y="1450213"/>
            <a:ext cx="7061834" cy="1554272"/>
          </a:xfrm>
          <a:prstGeom prst="rect">
            <a:avLst/>
          </a:prstGeom>
        </p:spPr>
        <p:txBody>
          <a:bodyPr vert="horz" wrap="square" lIns="0" tIns="0" rIns="0" bIns="0" rtlCol="0">
            <a:spAutoFit/>
          </a:bodyPr>
          <a:lstStyle/>
          <a:p>
            <a:pPr marL="927100">
              <a:lnSpc>
                <a:spcPct val="100000"/>
              </a:lnSpc>
            </a:pPr>
            <a:r>
              <a:rPr sz="2400" b="1" spc="-35" dirty="0">
                <a:latin typeface="Segoe UI"/>
                <a:cs typeface="Segoe UI"/>
              </a:rPr>
              <a:t>ToString()</a:t>
            </a:r>
            <a:endParaRPr sz="2400" dirty="0">
              <a:latin typeface="Segoe UI"/>
              <a:cs typeface="Segoe UI"/>
            </a:endParaRPr>
          </a:p>
          <a:p>
            <a:pPr marL="12700" marR="5080" indent="914400">
              <a:lnSpc>
                <a:spcPct val="100000"/>
              </a:lnSpc>
              <a:spcBef>
                <a:spcPts val="575"/>
              </a:spcBef>
            </a:pPr>
            <a:r>
              <a:rPr lang="uk-UA" sz="2400" spc="-5" dirty="0" smtClean="0">
                <a:latin typeface="Segoe UI"/>
                <a:cs typeface="Segoe UI"/>
              </a:rPr>
              <a:t>Всі вбудовані типи даних </a:t>
            </a:r>
            <a:r>
              <a:rPr sz="2400" dirty="0" smtClean="0">
                <a:latin typeface="Segoe UI"/>
                <a:cs typeface="Segoe UI"/>
              </a:rPr>
              <a:t>C</a:t>
            </a:r>
            <a:r>
              <a:rPr sz="2400" dirty="0">
                <a:latin typeface="Segoe UI"/>
                <a:cs typeface="Segoe UI"/>
              </a:rPr>
              <a:t># </a:t>
            </a:r>
            <a:r>
              <a:rPr lang="uk-UA" sz="2400" dirty="0" smtClean="0">
                <a:latin typeface="Segoe UI"/>
                <a:cs typeface="Segoe UI"/>
              </a:rPr>
              <a:t>мають можливість роботи із методом</a:t>
            </a:r>
            <a:r>
              <a:rPr sz="2400" spc="-10" dirty="0" smtClean="0">
                <a:latin typeface="Segoe UI"/>
                <a:cs typeface="Segoe UI"/>
              </a:rPr>
              <a:t> </a:t>
            </a:r>
            <a:r>
              <a:rPr sz="2400" u="heavy" spc="-35" dirty="0">
                <a:solidFill>
                  <a:srgbClr val="0000FF"/>
                </a:solidFill>
                <a:latin typeface="Segoe UI"/>
                <a:cs typeface="Segoe UI"/>
                <a:hlinkClick r:id="rId2"/>
              </a:rPr>
              <a:t>ToString</a:t>
            </a:r>
            <a:r>
              <a:rPr sz="2400" spc="-35" dirty="0">
                <a:latin typeface="Segoe UI"/>
                <a:cs typeface="Segoe UI"/>
              </a:rPr>
              <a:t>, </a:t>
            </a:r>
            <a:r>
              <a:rPr lang="uk-UA" sz="2400" spc="-35" dirty="0" smtClean="0">
                <a:latin typeface="Segoe UI"/>
                <a:cs typeface="Segoe UI"/>
              </a:rPr>
              <a:t>який перетворює числове значення у рядок</a:t>
            </a:r>
            <a:r>
              <a:rPr sz="2400" spc="-25" dirty="0" smtClean="0">
                <a:latin typeface="Segoe UI"/>
                <a:cs typeface="Segoe UI"/>
              </a:rPr>
              <a:t>.</a:t>
            </a:r>
            <a:endParaRPr sz="2400" dirty="0">
              <a:latin typeface="Segoe UI"/>
              <a:cs typeface="Segoe UI"/>
            </a:endParaRPr>
          </a:p>
        </p:txBody>
      </p:sp>
      <p:sp>
        <p:nvSpPr>
          <p:cNvPr id="4" name="object 4"/>
          <p:cNvSpPr txBox="1"/>
          <p:nvPr/>
        </p:nvSpPr>
        <p:spPr>
          <a:xfrm>
            <a:off x="1450975" y="3479800"/>
            <a:ext cx="4962525" cy="1428115"/>
          </a:xfrm>
          <a:prstGeom prst="rect">
            <a:avLst/>
          </a:prstGeom>
        </p:spPr>
        <p:txBody>
          <a:bodyPr vert="horz" wrap="square" lIns="0" tIns="0" rIns="0" bIns="0" rtlCol="0">
            <a:spAutoFit/>
          </a:bodyPr>
          <a:lstStyle/>
          <a:p>
            <a:pPr marL="12700">
              <a:lnSpc>
                <a:spcPct val="100000"/>
              </a:lnSpc>
            </a:pPr>
            <a:r>
              <a:rPr sz="2000" spc="-10" dirty="0">
                <a:solidFill>
                  <a:srgbClr val="0000FF"/>
                </a:solidFill>
                <a:latin typeface="Calibri"/>
                <a:cs typeface="Calibri"/>
              </a:rPr>
              <a:t>int </a:t>
            </a:r>
            <a:r>
              <a:rPr sz="2000" spc="-10" dirty="0">
                <a:latin typeface="Calibri"/>
                <a:cs typeface="Calibri"/>
              </a:rPr>
              <a:t>year </a:t>
            </a:r>
            <a:r>
              <a:rPr sz="2000" spc="-5" dirty="0">
                <a:latin typeface="Calibri"/>
                <a:cs typeface="Calibri"/>
              </a:rPr>
              <a:t>=</a:t>
            </a:r>
            <a:r>
              <a:rPr sz="2000" spc="-80" dirty="0">
                <a:latin typeface="Calibri"/>
                <a:cs typeface="Calibri"/>
              </a:rPr>
              <a:t> </a:t>
            </a:r>
            <a:r>
              <a:rPr sz="2000" spc="-5" dirty="0">
                <a:latin typeface="Calibri"/>
                <a:cs typeface="Calibri"/>
              </a:rPr>
              <a:t>1999;</a:t>
            </a:r>
            <a:endParaRPr sz="2000">
              <a:latin typeface="Calibri"/>
              <a:cs typeface="Calibri"/>
            </a:endParaRPr>
          </a:p>
          <a:p>
            <a:pPr marL="12700" marR="5080">
              <a:lnSpc>
                <a:spcPct val="120000"/>
              </a:lnSpc>
            </a:pPr>
            <a:r>
              <a:rPr sz="2000" spc="-10" dirty="0">
                <a:solidFill>
                  <a:srgbClr val="0000FF"/>
                </a:solidFill>
                <a:latin typeface="Calibri"/>
                <a:cs typeface="Calibri"/>
              </a:rPr>
              <a:t>string </a:t>
            </a:r>
            <a:r>
              <a:rPr sz="2000" spc="-15" dirty="0">
                <a:latin typeface="Calibri"/>
                <a:cs typeface="Calibri"/>
              </a:rPr>
              <a:t>msg </a:t>
            </a:r>
            <a:r>
              <a:rPr sz="2000" spc="-5" dirty="0">
                <a:latin typeface="Calibri"/>
                <a:cs typeface="Calibri"/>
              </a:rPr>
              <a:t>= </a:t>
            </a:r>
            <a:r>
              <a:rPr sz="2000" spc="-30" dirty="0">
                <a:solidFill>
                  <a:srgbClr val="A21515"/>
                </a:solidFill>
                <a:latin typeface="Calibri"/>
                <a:cs typeface="Calibri"/>
              </a:rPr>
              <a:t>"Eve </a:t>
            </a:r>
            <a:r>
              <a:rPr sz="2000" spc="-20" dirty="0">
                <a:solidFill>
                  <a:srgbClr val="A21515"/>
                </a:solidFill>
                <a:latin typeface="Calibri"/>
                <a:cs typeface="Calibri"/>
              </a:rPr>
              <a:t>was </a:t>
            </a:r>
            <a:r>
              <a:rPr sz="2000" spc="-5" dirty="0">
                <a:solidFill>
                  <a:srgbClr val="A21515"/>
                </a:solidFill>
                <a:latin typeface="Calibri"/>
                <a:cs typeface="Calibri"/>
              </a:rPr>
              <a:t>born in " </a:t>
            </a:r>
            <a:r>
              <a:rPr sz="2000" spc="-5" dirty="0">
                <a:latin typeface="Calibri"/>
                <a:cs typeface="Calibri"/>
              </a:rPr>
              <a:t>+ </a:t>
            </a:r>
            <a:r>
              <a:rPr sz="2000" spc="-40" dirty="0">
                <a:latin typeface="Calibri"/>
                <a:cs typeface="Calibri"/>
              </a:rPr>
              <a:t>year.ToString();  </a:t>
            </a:r>
            <a:r>
              <a:rPr sz="2000" spc="-45" dirty="0">
                <a:latin typeface="Calibri"/>
                <a:cs typeface="Calibri"/>
              </a:rPr>
              <a:t>textBox1.Text </a:t>
            </a:r>
            <a:r>
              <a:rPr sz="2000" spc="-5" dirty="0">
                <a:latin typeface="Calibri"/>
                <a:cs typeface="Calibri"/>
              </a:rPr>
              <a:t>=</a:t>
            </a:r>
            <a:r>
              <a:rPr sz="2000" spc="55" dirty="0">
                <a:latin typeface="Calibri"/>
                <a:cs typeface="Calibri"/>
              </a:rPr>
              <a:t> </a:t>
            </a:r>
            <a:r>
              <a:rPr sz="2000" spc="-15" dirty="0">
                <a:latin typeface="Calibri"/>
                <a:cs typeface="Calibri"/>
              </a:rPr>
              <a:t>msg;</a:t>
            </a:r>
            <a:endParaRPr sz="2000">
              <a:latin typeface="Calibri"/>
              <a:cs typeface="Calibri"/>
            </a:endParaRPr>
          </a:p>
          <a:p>
            <a:pPr marL="12700">
              <a:lnSpc>
                <a:spcPct val="100000"/>
              </a:lnSpc>
              <a:spcBef>
                <a:spcPts val="480"/>
              </a:spcBef>
            </a:pPr>
            <a:r>
              <a:rPr sz="2000" spc="-10" dirty="0">
                <a:solidFill>
                  <a:srgbClr val="008000"/>
                </a:solidFill>
                <a:latin typeface="Calibri"/>
                <a:cs typeface="Calibri"/>
              </a:rPr>
              <a:t>// </a:t>
            </a:r>
            <a:r>
              <a:rPr sz="2000" spc="-5" dirty="0">
                <a:solidFill>
                  <a:srgbClr val="008000"/>
                </a:solidFill>
                <a:latin typeface="Calibri"/>
                <a:cs typeface="Calibri"/>
              </a:rPr>
              <a:t>outputs </a:t>
            </a:r>
            <a:r>
              <a:rPr sz="2000" spc="-25" dirty="0">
                <a:solidFill>
                  <a:srgbClr val="008000"/>
                </a:solidFill>
                <a:latin typeface="Calibri"/>
                <a:cs typeface="Calibri"/>
              </a:rPr>
              <a:t>"Eve </a:t>
            </a:r>
            <a:r>
              <a:rPr sz="2000" spc="-20" dirty="0">
                <a:solidFill>
                  <a:srgbClr val="008000"/>
                </a:solidFill>
                <a:latin typeface="Calibri"/>
                <a:cs typeface="Calibri"/>
              </a:rPr>
              <a:t>was </a:t>
            </a:r>
            <a:r>
              <a:rPr sz="2000" spc="-5" dirty="0">
                <a:solidFill>
                  <a:srgbClr val="008000"/>
                </a:solidFill>
                <a:latin typeface="Calibri"/>
                <a:cs typeface="Calibri"/>
              </a:rPr>
              <a:t>born in</a:t>
            </a:r>
            <a:r>
              <a:rPr sz="2000" spc="45" dirty="0">
                <a:solidFill>
                  <a:srgbClr val="008000"/>
                </a:solidFill>
                <a:latin typeface="Calibri"/>
                <a:cs typeface="Calibri"/>
              </a:rPr>
              <a:t> </a:t>
            </a:r>
            <a:r>
              <a:rPr sz="2000" spc="-10" dirty="0">
                <a:solidFill>
                  <a:srgbClr val="008000"/>
                </a:solidFill>
                <a:latin typeface="Calibri"/>
                <a:cs typeface="Calibri"/>
              </a:rPr>
              <a:t>1999"</a:t>
            </a:r>
            <a:endParaRPr sz="2000">
              <a:latin typeface="Calibri"/>
              <a:cs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4658" y="254634"/>
            <a:ext cx="6234430" cy="609600"/>
          </a:xfrm>
          <a:prstGeom prst="rect">
            <a:avLst/>
          </a:prstGeom>
        </p:spPr>
        <p:txBody>
          <a:bodyPr vert="horz" wrap="square" lIns="0" tIns="0" rIns="0" bIns="0" rtlCol="0">
            <a:spAutoFit/>
          </a:bodyPr>
          <a:lstStyle/>
          <a:p>
            <a:pPr marL="12700" algn="ctr">
              <a:lnSpc>
                <a:spcPct val="100000"/>
              </a:lnSpc>
            </a:pPr>
            <a:r>
              <a:rPr lang="uk-UA" i="0" spc="-5" dirty="0" smtClean="0">
                <a:latin typeface="Calibri"/>
                <a:cs typeface="Calibri"/>
              </a:rPr>
              <a:t>Маніпулювання рядками</a:t>
            </a:r>
            <a:endParaRPr i="0" spc="-5" dirty="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r>
              <a:rPr dirty="0"/>
              <a:t>127</a:t>
            </a:r>
          </a:p>
        </p:txBody>
      </p:sp>
      <p:sp>
        <p:nvSpPr>
          <p:cNvPr id="3" name="object 3"/>
          <p:cNvSpPr txBox="1"/>
          <p:nvPr/>
        </p:nvSpPr>
        <p:spPr>
          <a:xfrm>
            <a:off x="536244" y="1099693"/>
            <a:ext cx="7941945" cy="5499967"/>
          </a:xfrm>
          <a:prstGeom prst="rect">
            <a:avLst/>
          </a:prstGeom>
        </p:spPr>
        <p:txBody>
          <a:bodyPr vert="horz" wrap="square" lIns="0" tIns="0" rIns="0" bIns="0" rtlCol="0">
            <a:spAutoFit/>
          </a:bodyPr>
          <a:lstStyle/>
          <a:p>
            <a:pPr marL="12700" marR="473075">
              <a:lnSpc>
                <a:spcPct val="80000"/>
              </a:lnSpc>
            </a:pPr>
            <a:r>
              <a:rPr lang="uk-UA" sz="3600" b="1" i="1" spc="-5" dirty="0" smtClean="0">
                <a:latin typeface="Calibri"/>
                <a:cs typeface="Calibri"/>
              </a:rPr>
              <a:t>Працювати із рядками можна за допомогою наступних методів класу </a:t>
            </a:r>
            <a:r>
              <a:rPr sz="3600" b="1" i="1" spc="-5" dirty="0" smtClean="0">
                <a:latin typeface="Calibri"/>
                <a:cs typeface="Calibri"/>
              </a:rPr>
              <a:t>String</a:t>
            </a:r>
            <a:r>
              <a:rPr sz="3600" b="1" i="1" spc="-5" dirty="0">
                <a:latin typeface="Calibri"/>
                <a:cs typeface="Calibri"/>
              </a:rPr>
              <a:t>:</a:t>
            </a:r>
            <a:endParaRPr sz="3600" dirty="0">
              <a:latin typeface="Calibri"/>
              <a:cs typeface="Calibri"/>
            </a:endParaRPr>
          </a:p>
          <a:p>
            <a:pPr marL="356870" indent="-344170">
              <a:lnSpc>
                <a:spcPct val="100000"/>
              </a:lnSpc>
              <a:spcBef>
                <a:spcPts val="15"/>
              </a:spcBef>
              <a:buFont typeface="Arial"/>
              <a:buChar char="•"/>
              <a:tabLst>
                <a:tab pos="356870" algn="l"/>
                <a:tab pos="357505" algn="l"/>
              </a:tabLst>
            </a:pPr>
            <a:r>
              <a:rPr sz="3200" spc="-15" dirty="0">
                <a:latin typeface="Calibri"/>
                <a:cs typeface="Calibri"/>
              </a:rPr>
              <a:t>Compare </a:t>
            </a:r>
            <a:r>
              <a:rPr sz="3200" spc="-10" dirty="0">
                <a:latin typeface="Calibri"/>
                <a:cs typeface="Calibri"/>
              </a:rPr>
              <a:t>() </a:t>
            </a:r>
            <a:r>
              <a:rPr lang="en-US" sz="3200" spc="-5" dirty="0" smtClean="0">
                <a:latin typeface="Calibri"/>
                <a:cs typeface="Calibri"/>
              </a:rPr>
              <a:t>–</a:t>
            </a:r>
            <a:r>
              <a:rPr sz="3200" spc="-5" dirty="0" smtClean="0">
                <a:latin typeface="Calibri"/>
                <a:cs typeface="Calibri"/>
              </a:rPr>
              <a:t> </a:t>
            </a:r>
            <a:r>
              <a:rPr lang="uk-UA" sz="3200" spc="-5" dirty="0" smtClean="0">
                <a:latin typeface="Calibri"/>
                <a:cs typeface="Calibri"/>
              </a:rPr>
              <a:t>функція порівнює два рядки</a:t>
            </a:r>
            <a:r>
              <a:rPr sz="3200" spc="-5" dirty="0" smtClean="0">
                <a:latin typeface="Calibri"/>
                <a:cs typeface="Calibri"/>
              </a:rPr>
              <a:t>;</a:t>
            </a:r>
            <a:endParaRPr sz="3200" dirty="0">
              <a:latin typeface="Calibri"/>
              <a:cs typeface="Calibri"/>
            </a:endParaRPr>
          </a:p>
          <a:p>
            <a:pPr marL="356870" indent="-344170">
              <a:lnSpc>
                <a:spcPts val="3454"/>
              </a:lnSpc>
              <a:buFont typeface="Arial"/>
              <a:buChar char="•"/>
              <a:tabLst>
                <a:tab pos="356870" algn="l"/>
                <a:tab pos="357505" algn="l"/>
              </a:tabLst>
            </a:pPr>
            <a:r>
              <a:rPr sz="3200" spc="-15" dirty="0">
                <a:latin typeface="Calibri"/>
                <a:cs typeface="Calibri"/>
              </a:rPr>
              <a:t>Concat </a:t>
            </a:r>
            <a:r>
              <a:rPr sz="3200" spc="-10" dirty="0">
                <a:latin typeface="Calibri"/>
                <a:cs typeface="Calibri"/>
              </a:rPr>
              <a:t>() </a:t>
            </a:r>
            <a:r>
              <a:rPr lang="en-US" sz="3200" spc="-5" dirty="0" smtClean="0">
                <a:latin typeface="Calibri"/>
                <a:cs typeface="Calibri"/>
              </a:rPr>
              <a:t>–</a:t>
            </a:r>
            <a:r>
              <a:rPr sz="3200" spc="-5" dirty="0" smtClean="0">
                <a:latin typeface="Calibri"/>
                <a:cs typeface="Calibri"/>
              </a:rPr>
              <a:t> </a:t>
            </a:r>
            <a:r>
              <a:rPr lang="uk-UA" sz="3200" spc="-5" dirty="0" smtClean="0">
                <a:latin typeface="Calibri"/>
                <a:cs typeface="Calibri"/>
              </a:rPr>
              <a:t>створює новий рядок із двох і більше вихідних рядків</a:t>
            </a:r>
            <a:r>
              <a:rPr sz="3200" spc="-5" dirty="0" smtClean="0">
                <a:latin typeface="Calibri"/>
                <a:cs typeface="Calibri"/>
              </a:rPr>
              <a:t>;</a:t>
            </a:r>
            <a:endParaRPr sz="3200" dirty="0">
              <a:latin typeface="Calibri"/>
              <a:cs typeface="Calibri"/>
            </a:endParaRPr>
          </a:p>
          <a:p>
            <a:pPr marL="356870" indent="-344170">
              <a:lnSpc>
                <a:spcPct val="100000"/>
              </a:lnSpc>
              <a:buFont typeface="Arial"/>
              <a:buChar char="•"/>
              <a:tabLst>
                <a:tab pos="356870" algn="l"/>
                <a:tab pos="357505" algn="l"/>
              </a:tabLst>
            </a:pPr>
            <a:r>
              <a:rPr sz="3200" spc="-15" dirty="0">
                <a:latin typeface="Calibri"/>
                <a:cs typeface="Calibri"/>
              </a:rPr>
              <a:t>Copy </a:t>
            </a:r>
            <a:r>
              <a:rPr sz="3200" spc="-10" dirty="0">
                <a:latin typeface="Calibri"/>
                <a:cs typeface="Calibri"/>
              </a:rPr>
              <a:t>() </a:t>
            </a:r>
            <a:r>
              <a:rPr lang="en-US" sz="3200" spc="-5" dirty="0" smtClean="0">
                <a:latin typeface="Calibri"/>
                <a:cs typeface="Calibri"/>
              </a:rPr>
              <a:t>–</a:t>
            </a:r>
            <a:r>
              <a:rPr sz="3200" spc="-5" dirty="0" smtClean="0">
                <a:latin typeface="Calibri"/>
                <a:cs typeface="Calibri"/>
              </a:rPr>
              <a:t> </a:t>
            </a:r>
            <a:r>
              <a:rPr lang="uk-UA" sz="3200" spc="-5" dirty="0" smtClean="0">
                <a:latin typeface="Calibri"/>
                <a:cs typeface="Calibri"/>
              </a:rPr>
              <a:t>створює дублікат вихідного рядка</a:t>
            </a:r>
            <a:r>
              <a:rPr sz="3200" spc="-5" dirty="0" smtClean="0">
                <a:latin typeface="Calibri"/>
                <a:cs typeface="Calibri"/>
              </a:rPr>
              <a:t>;</a:t>
            </a:r>
            <a:endParaRPr sz="3200" dirty="0">
              <a:latin typeface="Calibri"/>
              <a:cs typeface="Calibri"/>
            </a:endParaRPr>
          </a:p>
          <a:p>
            <a:pPr marL="356870" indent="-344170">
              <a:lnSpc>
                <a:spcPts val="3454"/>
              </a:lnSpc>
              <a:buFont typeface="Arial"/>
              <a:buChar char="•"/>
              <a:tabLst>
                <a:tab pos="356870" algn="l"/>
                <a:tab pos="357505" algn="l"/>
              </a:tabLst>
            </a:pPr>
            <a:r>
              <a:rPr sz="3200" spc="-15" dirty="0">
                <a:latin typeface="Calibri"/>
                <a:cs typeface="Calibri"/>
              </a:rPr>
              <a:t>Equals </a:t>
            </a:r>
            <a:r>
              <a:rPr sz="3200" spc="-10" dirty="0">
                <a:latin typeface="Calibri"/>
                <a:cs typeface="Calibri"/>
              </a:rPr>
              <a:t>() </a:t>
            </a:r>
            <a:r>
              <a:rPr lang="en-US" sz="3200" spc="-5" dirty="0" smtClean="0">
                <a:latin typeface="Calibri"/>
                <a:cs typeface="Calibri"/>
              </a:rPr>
              <a:t>–</a:t>
            </a:r>
            <a:r>
              <a:rPr sz="3200" spc="-5" dirty="0" smtClean="0">
                <a:latin typeface="Calibri"/>
                <a:cs typeface="Calibri"/>
              </a:rPr>
              <a:t> </a:t>
            </a:r>
            <a:r>
              <a:rPr lang="uk-UA" sz="3200" spc="-5" dirty="0" smtClean="0">
                <a:latin typeface="Calibri"/>
                <a:cs typeface="Calibri"/>
              </a:rPr>
              <a:t>визначає, чи містять два рядки однакові значення</a:t>
            </a:r>
            <a:r>
              <a:rPr sz="3200" spc="-15" dirty="0" smtClean="0">
                <a:latin typeface="Calibri"/>
                <a:cs typeface="Calibri"/>
              </a:rPr>
              <a:t>;</a:t>
            </a:r>
            <a:endParaRPr sz="3200" dirty="0">
              <a:latin typeface="Calibri"/>
              <a:cs typeface="Calibri"/>
            </a:endParaRPr>
          </a:p>
          <a:p>
            <a:pPr marL="356870" indent="-344170">
              <a:lnSpc>
                <a:spcPts val="3454"/>
              </a:lnSpc>
              <a:buFont typeface="Arial"/>
              <a:buChar char="•"/>
              <a:tabLst>
                <a:tab pos="356870" algn="l"/>
                <a:tab pos="357505" algn="l"/>
              </a:tabLst>
            </a:pPr>
            <a:r>
              <a:rPr sz="3200" spc="-25" dirty="0">
                <a:latin typeface="Calibri"/>
                <a:cs typeface="Calibri"/>
              </a:rPr>
              <a:t>Format </a:t>
            </a:r>
            <a:r>
              <a:rPr sz="3200" spc="-10" dirty="0">
                <a:latin typeface="Calibri"/>
                <a:cs typeface="Calibri"/>
              </a:rPr>
              <a:t>() </a:t>
            </a:r>
            <a:r>
              <a:rPr lang="en-US" sz="3200" spc="-5" dirty="0" smtClean="0">
                <a:latin typeface="Calibri"/>
                <a:cs typeface="Calibri"/>
              </a:rPr>
              <a:t>–</a:t>
            </a:r>
            <a:r>
              <a:rPr sz="3200" spc="-5" dirty="0" smtClean="0">
                <a:latin typeface="Calibri"/>
                <a:cs typeface="Calibri"/>
              </a:rPr>
              <a:t> </a:t>
            </a:r>
            <a:r>
              <a:rPr lang="uk-UA" sz="3200" spc="-5" dirty="0" smtClean="0">
                <a:latin typeface="Calibri"/>
                <a:cs typeface="Calibri"/>
              </a:rPr>
              <a:t>форматує рядок, використовуючи заданий формат</a:t>
            </a:r>
            <a:r>
              <a:rPr sz="3200" spc="-5" dirty="0" smtClean="0">
                <a:latin typeface="Calibri"/>
                <a:cs typeface="Calibri"/>
              </a:rPr>
              <a:t>;</a:t>
            </a:r>
            <a:endParaRPr sz="3200" dirty="0">
              <a:latin typeface="Calibri"/>
              <a:cs typeface="Calibri"/>
            </a:endParaRPr>
          </a:p>
          <a:p>
            <a:pPr marL="356870" indent="-344170">
              <a:lnSpc>
                <a:spcPct val="100000"/>
              </a:lnSpc>
              <a:buFont typeface="Arial"/>
              <a:buChar char="•"/>
              <a:tabLst>
                <a:tab pos="356870" algn="l"/>
                <a:tab pos="357505" algn="l"/>
              </a:tabLst>
            </a:pPr>
            <a:r>
              <a:rPr sz="3200" spc="-15" dirty="0">
                <a:latin typeface="Calibri"/>
                <a:cs typeface="Calibri"/>
              </a:rPr>
              <a:t>Length </a:t>
            </a:r>
            <a:r>
              <a:rPr lang="en-US" sz="3200" spc="-5" dirty="0" smtClean="0">
                <a:latin typeface="Calibri"/>
                <a:cs typeface="Calibri"/>
              </a:rPr>
              <a:t>–</a:t>
            </a:r>
            <a:r>
              <a:rPr sz="3200" spc="-5" dirty="0" smtClean="0">
                <a:latin typeface="Calibri"/>
                <a:cs typeface="Calibri"/>
              </a:rPr>
              <a:t> </a:t>
            </a:r>
            <a:r>
              <a:rPr lang="uk-UA" sz="3200" spc="-15" dirty="0" smtClean="0">
                <a:latin typeface="Calibri"/>
                <a:cs typeface="Calibri"/>
              </a:rPr>
              <a:t>кількість символів у рядку</a:t>
            </a:r>
            <a:r>
              <a:rPr sz="3200" spc="-10" dirty="0" smtClean="0">
                <a:latin typeface="Calibri"/>
                <a:cs typeface="Calibri"/>
              </a:rPr>
              <a:t>;</a:t>
            </a:r>
            <a:endParaRPr sz="3200" dirty="0">
              <a:latin typeface="Calibri"/>
              <a:cs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4658" y="254634"/>
            <a:ext cx="6234430" cy="609600"/>
          </a:xfrm>
          <a:prstGeom prst="rect">
            <a:avLst/>
          </a:prstGeom>
        </p:spPr>
        <p:txBody>
          <a:bodyPr vert="horz" wrap="square" lIns="0" tIns="0" rIns="0" bIns="0" rtlCol="0">
            <a:spAutoFit/>
          </a:bodyPr>
          <a:lstStyle/>
          <a:p>
            <a:pPr marL="12700" algn="ctr">
              <a:lnSpc>
                <a:spcPct val="100000"/>
              </a:lnSpc>
            </a:pPr>
            <a:r>
              <a:rPr lang="uk-UA" i="0" spc="-5" dirty="0" smtClean="0">
                <a:latin typeface="Calibri"/>
                <a:cs typeface="Calibri"/>
              </a:rPr>
              <a:t>Маніпулювання рядками</a:t>
            </a:r>
            <a:endParaRPr i="0" spc="-5" dirty="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r>
              <a:rPr dirty="0"/>
              <a:t>128</a:t>
            </a:r>
          </a:p>
        </p:txBody>
      </p:sp>
      <p:sp>
        <p:nvSpPr>
          <p:cNvPr id="3" name="object 3"/>
          <p:cNvSpPr txBox="1"/>
          <p:nvPr/>
        </p:nvSpPr>
        <p:spPr>
          <a:xfrm>
            <a:off x="546608" y="957834"/>
            <a:ext cx="7784465" cy="5078313"/>
          </a:xfrm>
          <a:prstGeom prst="rect">
            <a:avLst/>
          </a:prstGeom>
        </p:spPr>
        <p:txBody>
          <a:bodyPr vert="horz" wrap="square" lIns="0" tIns="0" rIns="0" bIns="0" rtlCol="0">
            <a:spAutoFit/>
          </a:bodyPr>
          <a:lstStyle/>
          <a:p>
            <a:pPr marL="299085" indent="-286385">
              <a:lnSpc>
                <a:spcPct val="100000"/>
              </a:lnSpc>
              <a:buFont typeface="Arial"/>
              <a:buChar char="•"/>
              <a:tabLst>
                <a:tab pos="299085" algn="l"/>
                <a:tab pos="299720" algn="l"/>
              </a:tabLst>
            </a:pPr>
            <a:r>
              <a:rPr sz="2200" spc="-5" dirty="0">
                <a:latin typeface="Calibri"/>
                <a:cs typeface="Calibri"/>
              </a:rPr>
              <a:t>Split </a:t>
            </a:r>
            <a:r>
              <a:rPr sz="2200" dirty="0">
                <a:latin typeface="Calibri"/>
                <a:cs typeface="Calibri"/>
              </a:rPr>
              <a:t>() </a:t>
            </a:r>
            <a:r>
              <a:rPr lang="en-US" sz="2200" dirty="0" smtClean="0">
                <a:latin typeface="Calibri"/>
                <a:cs typeface="Calibri"/>
              </a:rPr>
              <a:t>–</a:t>
            </a:r>
            <a:r>
              <a:rPr sz="2200" dirty="0" smtClean="0">
                <a:latin typeface="Calibri"/>
                <a:cs typeface="Calibri"/>
              </a:rPr>
              <a:t> </a:t>
            </a:r>
            <a:r>
              <a:rPr lang="uk-UA" sz="2200" dirty="0" smtClean="0">
                <a:latin typeface="Calibri"/>
                <a:cs typeface="Calibri"/>
              </a:rPr>
              <a:t>повертає масив </a:t>
            </a:r>
            <a:r>
              <a:rPr lang="uk-UA" sz="2200" dirty="0" err="1" smtClean="0">
                <a:latin typeface="Calibri"/>
                <a:cs typeface="Calibri"/>
              </a:rPr>
              <a:t>підрядків</a:t>
            </a:r>
            <a:r>
              <a:rPr lang="uk-UA" sz="2200" dirty="0" smtClean="0">
                <a:latin typeface="Calibri"/>
                <a:cs typeface="Calibri"/>
              </a:rPr>
              <a:t>, розділених в основному рядку деяким символом</a:t>
            </a:r>
            <a:r>
              <a:rPr sz="2200" dirty="0" smtClean="0">
                <a:latin typeface="Calibri"/>
                <a:cs typeface="Calibri"/>
              </a:rPr>
              <a:t>;</a:t>
            </a:r>
            <a:endParaRPr sz="2200" dirty="0">
              <a:latin typeface="Calibri"/>
              <a:cs typeface="Calibri"/>
            </a:endParaRPr>
          </a:p>
          <a:p>
            <a:pPr marL="299085" indent="-286385">
              <a:lnSpc>
                <a:spcPct val="100000"/>
              </a:lnSpc>
              <a:buFont typeface="Arial"/>
              <a:buChar char="•"/>
              <a:tabLst>
                <a:tab pos="299085" algn="l"/>
                <a:tab pos="299720" algn="l"/>
              </a:tabLst>
            </a:pPr>
            <a:r>
              <a:rPr sz="2200" dirty="0">
                <a:latin typeface="Calibri"/>
                <a:cs typeface="Calibri"/>
              </a:rPr>
              <a:t>StartsWith () </a:t>
            </a:r>
            <a:r>
              <a:rPr lang="en-US" sz="2200" dirty="0" smtClean="0">
                <a:latin typeface="Calibri"/>
                <a:cs typeface="Calibri"/>
              </a:rPr>
              <a:t>–</a:t>
            </a:r>
            <a:r>
              <a:rPr sz="2200" dirty="0" smtClean="0">
                <a:latin typeface="Calibri"/>
                <a:cs typeface="Calibri"/>
              </a:rPr>
              <a:t> </a:t>
            </a:r>
            <a:r>
              <a:rPr lang="uk-UA" sz="2200" dirty="0" smtClean="0">
                <a:latin typeface="Calibri"/>
                <a:cs typeface="Calibri"/>
              </a:rPr>
              <a:t>визначає, чи починається рядок із певної послідовності символів</a:t>
            </a:r>
            <a:r>
              <a:rPr sz="2200" dirty="0" smtClean="0">
                <a:latin typeface="Calibri"/>
                <a:cs typeface="Calibri"/>
              </a:rPr>
              <a:t>;</a:t>
            </a:r>
            <a:endParaRPr sz="2200" dirty="0">
              <a:latin typeface="Calibri"/>
              <a:cs typeface="Calibri"/>
            </a:endParaRPr>
          </a:p>
          <a:p>
            <a:pPr marL="299085" indent="-286385">
              <a:lnSpc>
                <a:spcPct val="100000"/>
              </a:lnSpc>
              <a:buFont typeface="Arial"/>
              <a:buChar char="•"/>
              <a:tabLst>
                <a:tab pos="299085" algn="l"/>
                <a:tab pos="299720" algn="l"/>
              </a:tabLst>
            </a:pPr>
            <a:r>
              <a:rPr sz="2200" spc="-5" dirty="0">
                <a:latin typeface="Calibri"/>
                <a:cs typeface="Calibri"/>
              </a:rPr>
              <a:t>Substring </a:t>
            </a:r>
            <a:r>
              <a:rPr sz="2200" dirty="0">
                <a:latin typeface="Calibri"/>
                <a:cs typeface="Calibri"/>
              </a:rPr>
              <a:t>() </a:t>
            </a:r>
            <a:r>
              <a:rPr lang="en-US" sz="2200" dirty="0" smtClean="0">
                <a:latin typeface="Calibri"/>
                <a:cs typeface="Calibri"/>
              </a:rPr>
              <a:t>–</a:t>
            </a:r>
            <a:r>
              <a:rPr sz="2200" dirty="0" smtClean="0">
                <a:latin typeface="Calibri"/>
                <a:cs typeface="Calibri"/>
              </a:rPr>
              <a:t> </a:t>
            </a:r>
            <a:r>
              <a:rPr lang="uk-UA" sz="2200" dirty="0" smtClean="0">
                <a:latin typeface="Calibri"/>
                <a:cs typeface="Calibri"/>
              </a:rPr>
              <a:t>повертає </a:t>
            </a:r>
            <a:r>
              <a:rPr lang="uk-UA" sz="2200" dirty="0" err="1" smtClean="0">
                <a:latin typeface="Calibri"/>
                <a:cs typeface="Calibri"/>
              </a:rPr>
              <a:t>підрядок</a:t>
            </a:r>
            <a:r>
              <a:rPr lang="uk-UA" sz="2200" dirty="0" smtClean="0">
                <a:latin typeface="Calibri"/>
                <a:cs typeface="Calibri"/>
              </a:rPr>
              <a:t> із загального масиву символів</a:t>
            </a:r>
            <a:r>
              <a:rPr sz="2200" dirty="0" smtClean="0">
                <a:latin typeface="Calibri"/>
                <a:cs typeface="Calibri"/>
              </a:rPr>
              <a:t>;</a:t>
            </a:r>
            <a:endParaRPr sz="2200" dirty="0">
              <a:latin typeface="Calibri"/>
              <a:cs typeface="Calibri"/>
            </a:endParaRPr>
          </a:p>
          <a:p>
            <a:pPr marL="299085" indent="-286385">
              <a:lnSpc>
                <a:spcPct val="100000"/>
              </a:lnSpc>
              <a:buFont typeface="Arial"/>
              <a:buChar char="•"/>
              <a:tabLst>
                <a:tab pos="299085" algn="l"/>
                <a:tab pos="299720" algn="l"/>
              </a:tabLst>
            </a:pPr>
            <a:r>
              <a:rPr sz="2200" spc="-30" dirty="0">
                <a:latin typeface="Calibri"/>
                <a:cs typeface="Calibri"/>
              </a:rPr>
              <a:t>ToCharArray </a:t>
            </a:r>
            <a:r>
              <a:rPr sz="2200" dirty="0">
                <a:latin typeface="Calibri"/>
                <a:cs typeface="Calibri"/>
              </a:rPr>
              <a:t>() </a:t>
            </a:r>
            <a:r>
              <a:rPr lang="en-US" sz="2200" dirty="0" smtClean="0">
                <a:latin typeface="Calibri"/>
                <a:cs typeface="Calibri"/>
              </a:rPr>
              <a:t>–</a:t>
            </a:r>
            <a:r>
              <a:rPr sz="2200" dirty="0" smtClean="0">
                <a:latin typeface="Calibri"/>
                <a:cs typeface="Calibri"/>
              </a:rPr>
              <a:t> </a:t>
            </a:r>
            <a:r>
              <a:rPr lang="uk-UA" sz="2200" dirty="0" smtClean="0">
                <a:latin typeface="Calibri"/>
                <a:cs typeface="Calibri"/>
              </a:rPr>
              <a:t>копіює символи із рядка у масив символів</a:t>
            </a:r>
            <a:r>
              <a:rPr sz="2200" dirty="0" smtClean="0">
                <a:latin typeface="Calibri"/>
                <a:cs typeface="Calibri"/>
              </a:rPr>
              <a:t>;</a:t>
            </a:r>
            <a:endParaRPr sz="2200" dirty="0">
              <a:latin typeface="Calibri"/>
              <a:cs typeface="Calibri"/>
            </a:endParaRPr>
          </a:p>
          <a:p>
            <a:pPr marL="299085" indent="-286385">
              <a:lnSpc>
                <a:spcPct val="100000"/>
              </a:lnSpc>
              <a:buFont typeface="Arial"/>
              <a:buChar char="•"/>
              <a:tabLst>
                <a:tab pos="299085" algn="l"/>
                <a:tab pos="299720" algn="l"/>
              </a:tabLst>
            </a:pPr>
            <a:r>
              <a:rPr sz="2200" spc="-25" dirty="0">
                <a:latin typeface="Calibri"/>
                <a:cs typeface="Calibri"/>
              </a:rPr>
              <a:t>ToLower </a:t>
            </a:r>
            <a:r>
              <a:rPr sz="2200" dirty="0">
                <a:latin typeface="Calibri"/>
                <a:cs typeface="Calibri"/>
              </a:rPr>
              <a:t>() </a:t>
            </a:r>
            <a:r>
              <a:rPr lang="en-US" sz="2200" dirty="0" smtClean="0">
                <a:latin typeface="Calibri"/>
                <a:cs typeface="Calibri"/>
              </a:rPr>
              <a:t>–</a:t>
            </a:r>
            <a:r>
              <a:rPr sz="2200" dirty="0" smtClean="0">
                <a:latin typeface="Calibri"/>
                <a:cs typeface="Calibri"/>
              </a:rPr>
              <a:t> </a:t>
            </a:r>
            <a:r>
              <a:rPr lang="uk-UA" sz="2200" dirty="0" smtClean="0">
                <a:latin typeface="Calibri"/>
                <a:cs typeface="Calibri"/>
              </a:rPr>
              <a:t>конвертує рядок до нижнього регістру</a:t>
            </a:r>
            <a:r>
              <a:rPr sz="2200" dirty="0" smtClean="0">
                <a:latin typeface="Calibri"/>
                <a:cs typeface="Calibri"/>
              </a:rPr>
              <a:t>;</a:t>
            </a:r>
            <a:endParaRPr sz="2200" dirty="0">
              <a:latin typeface="Calibri"/>
              <a:cs typeface="Calibri"/>
            </a:endParaRPr>
          </a:p>
          <a:p>
            <a:pPr marL="299085" indent="-286385">
              <a:lnSpc>
                <a:spcPct val="100000"/>
              </a:lnSpc>
              <a:buFont typeface="Arial"/>
              <a:buChar char="•"/>
              <a:tabLst>
                <a:tab pos="299085" algn="l"/>
                <a:tab pos="299720" algn="l"/>
              </a:tabLst>
            </a:pPr>
            <a:r>
              <a:rPr sz="2200" spc="-25" dirty="0">
                <a:latin typeface="Calibri"/>
                <a:cs typeface="Calibri"/>
              </a:rPr>
              <a:t>ToUpper </a:t>
            </a:r>
            <a:r>
              <a:rPr sz="2200" dirty="0">
                <a:latin typeface="Calibri"/>
                <a:cs typeface="Calibri"/>
              </a:rPr>
              <a:t>() </a:t>
            </a:r>
            <a:r>
              <a:rPr lang="en-US" sz="2200" dirty="0" smtClean="0">
                <a:latin typeface="Calibri"/>
                <a:cs typeface="Calibri"/>
              </a:rPr>
              <a:t>–</a:t>
            </a:r>
            <a:r>
              <a:rPr sz="2200" dirty="0" smtClean="0">
                <a:latin typeface="Calibri"/>
                <a:cs typeface="Calibri"/>
              </a:rPr>
              <a:t> </a:t>
            </a:r>
            <a:r>
              <a:rPr lang="uk-UA" sz="2200" dirty="0">
                <a:cs typeface="Calibri"/>
              </a:rPr>
              <a:t>конвертує </a:t>
            </a:r>
            <a:r>
              <a:rPr lang="uk-UA" sz="2200" dirty="0" smtClean="0">
                <a:latin typeface="Calibri"/>
                <a:cs typeface="Calibri"/>
              </a:rPr>
              <a:t>рядок до верхнього регістру</a:t>
            </a:r>
            <a:r>
              <a:rPr sz="2200" dirty="0" smtClean="0">
                <a:latin typeface="Calibri"/>
                <a:cs typeface="Calibri"/>
              </a:rPr>
              <a:t>;</a:t>
            </a:r>
            <a:endParaRPr sz="2200" dirty="0">
              <a:latin typeface="Calibri"/>
              <a:cs typeface="Calibri"/>
            </a:endParaRPr>
          </a:p>
          <a:p>
            <a:pPr marL="299085" marR="547370" indent="-286385">
              <a:lnSpc>
                <a:spcPct val="100000"/>
              </a:lnSpc>
              <a:buFont typeface="Arial"/>
              <a:buChar char="•"/>
              <a:tabLst>
                <a:tab pos="299085" algn="l"/>
                <a:tab pos="299720" algn="l"/>
              </a:tabLst>
            </a:pPr>
            <a:r>
              <a:rPr sz="2200" spc="-35" dirty="0">
                <a:latin typeface="Calibri"/>
                <a:cs typeface="Calibri"/>
              </a:rPr>
              <a:t>Trim </a:t>
            </a:r>
            <a:r>
              <a:rPr sz="2200" dirty="0">
                <a:latin typeface="Calibri"/>
                <a:cs typeface="Calibri"/>
              </a:rPr>
              <a:t>() </a:t>
            </a:r>
            <a:r>
              <a:rPr lang="en-US" sz="2200" dirty="0" smtClean="0">
                <a:latin typeface="Calibri"/>
                <a:cs typeface="Calibri"/>
              </a:rPr>
              <a:t>–</a:t>
            </a:r>
            <a:r>
              <a:rPr sz="2200" dirty="0" smtClean="0">
                <a:latin typeface="Calibri"/>
                <a:cs typeface="Calibri"/>
              </a:rPr>
              <a:t> </a:t>
            </a:r>
            <a:r>
              <a:rPr lang="uk-UA" sz="2200" dirty="0" smtClean="0">
                <a:latin typeface="Calibri"/>
                <a:cs typeface="Calibri"/>
              </a:rPr>
              <a:t>видаляє всі входження певних символів на початку і кінці рядка</a:t>
            </a:r>
            <a:r>
              <a:rPr sz="2200" dirty="0" smtClean="0">
                <a:latin typeface="Calibri"/>
                <a:cs typeface="Calibri"/>
              </a:rPr>
              <a:t>;</a:t>
            </a:r>
            <a:endParaRPr sz="2200" dirty="0">
              <a:latin typeface="Calibri"/>
              <a:cs typeface="Calibri"/>
            </a:endParaRPr>
          </a:p>
          <a:p>
            <a:pPr marL="299085" indent="-286385">
              <a:lnSpc>
                <a:spcPct val="100000"/>
              </a:lnSpc>
              <a:buFont typeface="Arial"/>
              <a:buChar char="•"/>
              <a:tabLst>
                <a:tab pos="299085" algn="l"/>
                <a:tab pos="299720" algn="l"/>
              </a:tabLst>
            </a:pPr>
            <a:r>
              <a:rPr sz="2200" spc="-20" dirty="0">
                <a:latin typeface="Calibri"/>
                <a:cs typeface="Calibri"/>
              </a:rPr>
              <a:t>TrimEnd </a:t>
            </a:r>
            <a:r>
              <a:rPr sz="2200" dirty="0">
                <a:latin typeface="Calibri"/>
                <a:cs typeface="Calibri"/>
              </a:rPr>
              <a:t>() </a:t>
            </a:r>
            <a:r>
              <a:rPr lang="en-US" sz="2200" dirty="0" smtClean="0">
                <a:latin typeface="Calibri"/>
                <a:cs typeface="Calibri"/>
              </a:rPr>
              <a:t>–</a:t>
            </a:r>
            <a:r>
              <a:rPr sz="2200" dirty="0" smtClean="0">
                <a:latin typeface="Calibri"/>
                <a:cs typeface="Calibri"/>
              </a:rPr>
              <a:t> </a:t>
            </a:r>
            <a:r>
              <a:rPr lang="uk-UA" sz="2200" dirty="0" smtClean="0">
                <a:latin typeface="Calibri"/>
                <a:cs typeface="Calibri"/>
              </a:rPr>
              <a:t>видаляє всі входження певних символів на кінці рядка</a:t>
            </a:r>
            <a:r>
              <a:rPr sz="2200" spc="5" dirty="0" smtClean="0">
                <a:latin typeface="Calibri"/>
                <a:cs typeface="Calibri"/>
              </a:rPr>
              <a:t>;</a:t>
            </a:r>
            <a:endParaRPr sz="2200" dirty="0">
              <a:latin typeface="Calibri"/>
              <a:cs typeface="Calibri"/>
            </a:endParaRPr>
          </a:p>
          <a:p>
            <a:pPr marL="299085" indent="-286385">
              <a:lnSpc>
                <a:spcPct val="100000"/>
              </a:lnSpc>
              <a:buFont typeface="Arial"/>
              <a:buChar char="•"/>
              <a:tabLst>
                <a:tab pos="299085" algn="l"/>
                <a:tab pos="299720" algn="l"/>
              </a:tabLst>
            </a:pPr>
            <a:r>
              <a:rPr sz="2200" spc="-15" dirty="0">
                <a:latin typeface="Calibri"/>
                <a:cs typeface="Calibri"/>
              </a:rPr>
              <a:t>TrimStart </a:t>
            </a:r>
            <a:r>
              <a:rPr sz="2200" dirty="0">
                <a:latin typeface="Calibri"/>
                <a:cs typeface="Calibri"/>
              </a:rPr>
              <a:t>() </a:t>
            </a:r>
            <a:r>
              <a:rPr lang="en-US" sz="2200" dirty="0" smtClean="0">
                <a:latin typeface="Calibri"/>
                <a:cs typeface="Calibri"/>
              </a:rPr>
              <a:t>–</a:t>
            </a:r>
            <a:r>
              <a:rPr sz="2200" dirty="0" smtClean="0">
                <a:latin typeface="Calibri"/>
                <a:cs typeface="Calibri"/>
              </a:rPr>
              <a:t> </a:t>
            </a:r>
            <a:r>
              <a:rPr lang="uk-UA" sz="2200" dirty="0" smtClean="0">
                <a:latin typeface="Calibri"/>
                <a:cs typeface="Calibri"/>
              </a:rPr>
              <a:t>видаляє всі входження певних символів на початку рядка</a:t>
            </a:r>
            <a:r>
              <a:rPr sz="2200" spc="5" dirty="0" smtClean="0">
                <a:latin typeface="Calibri"/>
                <a:cs typeface="Calibri"/>
              </a:rPr>
              <a:t>.</a:t>
            </a:r>
            <a:endParaRPr sz="2200" dirty="0">
              <a:latin typeface="Calibri"/>
              <a:cs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6454" y="294385"/>
            <a:ext cx="6847205" cy="670560"/>
          </a:xfrm>
          <a:prstGeom prst="rect">
            <a:avLst/>
          </a:prstGeom>
        </p:spPr>
        <p:txBody>
          <a:bodyPr vert="horz" wrap="square" lIns="0" tIns="0" rIns="0" bIns="0" rtlCol="0">
            <a:spAutoFit/>
          </a:bodyPr>
          <a:lstStyle/>
          <a:p>
            <a:pPr marL="12700" algn="ctr">
              <a:lnSpc>
                <a:spcPct val="100000"/>
              </a:lnSpc>
            </a:pPr>
            <a:r>
              <a:rPr lang="uk-UA" sz="4400" i="0" spc="-15" dirty="0" smtClean="0">
                <a:latin typeface="Calibri"/>
                <a:cs typeface="Calibri"/>
              </a:rPr>
              <a:t>Маніпулювання рядками</a:t>
            </a:r>
            <a:endParaRPr sz="4400" dirty="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r>
              <a:rPr dirty="0"/>
              <a:t>129</a:t>
            </a:r>
          </a:p>
        </p:txBody>
      </p:sp>
      <p:sp>
        <p:nvSpPr>
          <p:cNvPr id="3" name="object 3"/>
          <p:cNvSpPr txBox="1"/>
          <p:nvPr/>
        </p:nvSpPr>
        <p:spPr>
          <a:xfrm>
            <a:off x="536244" y="1297940"/>
            <a:ext cx="7980680" cy="4447371"/>
          </a:xfrm>
          <a:prstGeom prst="rect">
            <a:avLst/>
          </a:prstGeom>
        </p:spPr>
        <p:txBody>
          <a:bodyPr vert="horz" wrap="square" lIns="0" tIns="0" rIns="0" bIns="0" rtlCol="0">
            <a:spAutoFit/>
          </a:bodyPr>
          <a:lstStyle/>
          <a:p>
            <a:pPr marL="356870" marR="1668145" indent="-344170">
              <a:lnSpc>
                <a:spcPct val="100000"/>
              </a:lnSpc>
              <a:buFont typeface="Arial"/>
              <a:buChar char="•"/>
              <a:tabLst>
                <a:tab pos="356870" algn="l"/>
                <a:tab pos="357505" algn="l"/>
              </a:tabLst>
            </a:pPr>
            <a:r>
              <a:rPr sz="2200" spc="-5" dirty="0">
                <a:latin typeface="Calibri"/>
                <a:cs typeface="Calibri"/>
              </a:rPr>
              <a:t>EndsWith </a:t>
            </a:r>
            <a:r>
              <a:rPr sz="2200" dirty="0">
                <a:latin typeface="Calibri"/>
                <a:cs typeface="Calibri"/>
              </a:rPr>
              <a:t>() </a:t>
            </a:r>
            <a:r>
              <a:rPr lang="en-US" sz="2200" dirty="0" smtClean="0">
                <a:latin typeface="Calibri"/>
                <a:cs typeface="Calibri"/>
              </a:rPr>
              <a:t>–</a:t>
            </a:r>
            <a:r>
              <a:rPr sz="2200" dirty="0" smtClean="0">
                <a:latin typeface="Calibri"/>
                <a:cs typeface="Calibri"/>
              </a:rPr>
              <a:t> </a:t>
            </a:r>
            <a:r>
              <a:rPr lang="uk-UA" sz="2200" dirty="0" smtClean="0">
                <a:latin typeface="Calibri"/>
                <a:cs typeface="Calibri"/>
              </a:rPr>
              <a:t>визначає, чи закінчується рядок певною послідовністю си</a:t>
            </a:r>
            <a:r>
              <a:rPr lang="uk-UA" sz="2200" dirty="0">
                <a:latin typeface="Calibri"/>
                <a:cs typeface="Calibri"/>
              </a:rPr>
              <a:t>м</a:t>
            </a:r>
            <a:r>
              <a:rPr lang="uk-UA" sz="2200" dirty="0" smtClean="0">
                <a:latin typeface="Calibri"/>
                <a:cs typeface="Calibri"/>
              </a:rPr>
              <a:t>волів</a:t>
            </a:r>
            <a:r>
              <a:rPr sz="2200" dirty="0" smtClean="0">
                <a:latin typeface="Calibri"/>
                <a:cs typeface="Calibri"/>
              </a:rPr>
              <a:t>;</a:t>
            </a:r>
            <a:endParaRPr sz="2200" dirty="0">
              <a:latin typeface="Calibri"/>
              <a:cs typeface="Calibri"/>
            </a:endParaRPr>
          </a:p>
          <a:p>
            <a:pPr marL="356870" indent="-344170">
              <a:lnSpc>
                <a:spcPct val="100000"/>
              </a:lnSpc>
              <a:spcBef>
                <a:spcPts val="530"/>
              </a:spcBef>
              <a:buFont typeface="Arial"/>
              <a:buChar char="•"/>
              <a:tabLst>
                <a:tab pos="356870" algn="l"/>
                <a:tab pos="357505" algn="l"/>
              </a:tabLst>
            </a:pPr>
            <a:r>
              <a:rPr sz="2200" spc="-5" dirty="0">
                <a:latin typeface="Calibri"/>
                <a:cs typeface="Calibri"/>
              </a:rPr>
              <a:t>Insert </a:t>
            </a:r>
            <a:r>
              <a:rPr sz="2200" dirty="0">
                <a:latin typeface="Calibri"/>
                <a:cs typeface="Calibri"/>
              </a:rPr>
              <a:t>() </a:t>
            </a:r>
            <a:r>
              <a:rPr lang="en-US" sz="2200" dirty="0" smtClean="0">
                <a:latin typeface="Calibri"/>
                <a:cs typeface="Calibri"/>
              </a:rPr>
              <a:t>–</a:t>
            </a:r>
            <a:r>
              <a:rPr sz="2200" dirty="0" smtClean="0">
                <a:latin typeface="Calibri"/>
                <a:cs typeface="Calibri"/>
              </a:rPr>
              <a:t> </a:t>
            </a:r>
            <a:r>
              <a:rPr lang="uk-UA" sz="2200" dirty="0" smtClean="0">
                <a:latin typeface="Calibri"/>
                <a:cs typeface="Calibri"/>
              </a:rPr>
              <a:t>додає новий рядок у вже існуючий</a:t>
            </a:r>
            <a:r>
              <a:rPr sz="2200" spc="45" dirty="0" smtClean="0">
                <a:latin typeface="Calibri"/>
                <a:cs typeface="Calibri"/>
              </a:rPr>
              <a:t>;</a:t>
            </a:r>
            <a:endParaRPr sz="2200" dirty="0">
              <a:latin typeface="Calibri"/>
              <a:cs typeface="Calibri"/>
            </a:endParaRPr>
          </a:p>
          <a:p>
            <a:pPr marL="356870" marR="86995" indent="-344170">
              <a:lnSpc>
                <a:spcPct val="100000"/>
              </a:lnSpc>
              <a:spcBef>
                <a:spcPts val="525"/>
              </a:spcBef>
              <a:buFont typeface="Arial"/>
              <a:buChar char="•"/>
              <a:tabLst>
                <a:tab pos="356870" algn="l"/>
                <a:tab pos="357505" algn="l"/>
              </a:tabLst>
            </a:pPr>
            <a:r>
              <a:rPr sz="2200" spc="-5" dirty="0">
                <a:latin typeface="Calibri"/>
                <a:cs typeface="Calibri"/>
              </a:rPr>
              <a:t>IndexOf() </a:t>
            </a:r>
            <a:r>
              <a:rPr lang="en-US" sz="2200" dirty="0" smtClean="0">
                <a:latin typeface="Calibri"/>
                <a:cs typeface="Calibri"/>
              </a:rPr>
              <a:t>–</a:t>
            </a:r>
            <a:r>
              <a:rPr sz="2200" dirty="0" smtClean="0">
                <a:latin typeface="Calibri"/>
                <a:cs typeface="Calibri"/>
              </a:rPr>
              <a:t> </a:t>
            </a:r>
            <a:r>
              <a:rPr lang="uk-UA" sz="2200" dirty="0" smtClean="0">
                <a:latin typeface="Calibri"/>
                <a:cs typeface="Calibri"/>
              </a:rPr>
              <a:t>знаходить перше входження заданого </a:t>
            </a:r>
            <a:r>
              <a:rPr lang="uk-UA" sz="2200" dirty="0" err="1" smtClean="0">
                <a:latin typeface="Calibri"/>
                <a:cs typeface="Calibri"/>
              </a:rPr>
              <a:t>підрядка</a:t>
            </a:r>
            <a:r>
              <a:rPr lang="uk-UA" sz="2200" dirty="0" smtClean="0">
                <a:latin typeface="Calibri"/>
                <a:cs typeface="Calibri"/>
              </a:rPr>
              <a:t> або символу </a:t>
            </a:r>
            <a:r>
              <a:rPr lang="uk-UA" sz="2200" dirty="0">
                <a:latin typeface="Calibri"/>
                <a:cs typeface="Calibri"/>
              </a:rPr>
              <a:t>в</a:t>
            </a:r>
            <a:r>
              <a:rPr lang="uk-UA" sz="2200" dirty="0" smtClean="0">
                <a:latin typeface="Calibri"/>
                <a:cs typeface="Calibri"/>
              </a:rPr>
              <a:t> рядку</a:t>
            </a:r>
            <a:r>
              <a:rPr sz="2200" dirty="0" smtClean="0">
                <a:latin typeface="Calibri"/>
                <a:cs typeface="Calibri"/>
              </a:rPr>
              <a:t>.</a:t>
            </a:r>
            <a:endParaRPr sz="2200" dirty="0">
              <a:latin typeface="Calibri"/>
              <a:cs typeface="Calibri"/>
            </a:endParaRPr>
          </a:p>
          <a:p>
            <a:pPr marL="356870" marR="710565" indent="-344170">
              <a:lnSpc>
                <a:spcPct val="100000"/>
              </a:lnSpc>
              <a:spcBef>
                <a:spcPts val="530"/>
              </a:spcBef>
              <a:buFont typeface="Arial"/>
              <a:buChar char="•"/>
              <a:tabLst>
                <a:tab pos="356870" algn="l"/>
                <a:tab pos="357505" algn="l"/>
              </a:tabLst>
            </a:pPr>
            <a:r>
              <a:rPr sz="2200" spc="-5" dirty="0">
                <a:latin typeface="Calibri"/>
                <a:cs typeface="Calibri"/>
              </a:rPr>
              <a:t>LastIndexOf </a:t>
            </a:r>
            <a:r>
              <a:rPr sz="2200" dirty="0">
                <a:latin typeface="Calibri"/>
                <a:cs typeface="Calibri"/>
              </a:rPr>
              <a:t>() </a:t>
            </a:r>
            <a:r>
              <a:rPr lang="en-US" sz="2200" dirty="0" smtClean="0">
                <a:latin typeface="Calibri"/>
                <a:cs typeface="Calibri"/>
              </a:rPr>
              <a:t>–</a:t>
            </a:r>
            <a:r>
              <a:rPr sz="2200" dirty="0" smtClean="0">
                <a:latin typeface="Calibri"/>
                <a:cs typeface="Calibri"/>
              </a:rPr>
              <a:t> </a:t>
            </a:r>
            <a:r>
              <a:rPr lang="uk-UA" sz="2200" dirty="0" smtClean="0">
                <a:latin typeface="Calibri"/>
                <a:cs typeface="Calibri"/>
              </a:rPr>
              <a:t>повертає індекс останнього входження елемента у рядок</a:t>
            </a:r>
            <a:r>
              <a:rPr sz="2200" spc="5" dirty="0" smtClean="0">
                <a:latin typeface="Calibri"/>
                <a:cs typeface="Calibri"/>
              </a:rPr>
              <a:t>;</a:t>
            </a:r>
            <a:endParaRPr sz="2200" dirty="0">
              <a:latin typeface="Calibri"/>
              <a:cs typeface="Calibri"/>
            </a:endParaRPr>
          </a:p>
          <a:p>
            <a:pPr marL="356870" indent="-344170">
              <a:lnSpc>
                <a:spcPct val="100000"/>
              </a:lnSpc>
              <a:spcBef>
                <a:spcPts val="530"/>
              </a:spcBef>
              <a:buFont typeface="Arial"/>
              <a:buChar char="•"/>
              <a:tabLst>
                <a:tab pos="356870" algn="l"/>
                <a:tab pos="357505" algn="l"/>
              </a:tabLst>
            </a:pPr>
            <a:r>
              <a:rPr sz="2200" spc="-10" dirty="0">
                <a:latin typeface="Calibri"/>
                <a:cs typeface="Calibri"/>
              </a:rPr>
              <a:t>PadLeft </a:t>
            </a:r>
            <a:r>
              <a:rPr sz="2200" dirty="0">
                <a:latin typeface="Calibri"/>
                <a:cs typeface="Calibri"/>
              </a:rPr>
              <a:t>() </a:t>
            </a:r>
            <a:r>
              <a:rPr lang="en-US" sz="2200" dirty="0" smtClean="0">
                <a:latin typeface="Calibri"/>
                <a:cs typeface="Calibri"/>
              </a:rPr>
              <a:t>–</a:t>
            </a:r>
            <a:r>
              <a:rPr sz="2200" dirty="0" smtClean="0">
                <a:latin typeface="Calibri"/>
                <a:cs typeface="Calibri"/>
              </a:rPr>
              <a:t> </a:t>
            </a:r>
            <a:r>
              <a:rPr lang="uk-UA" sz="2200" dirty="0" smtClean="0">
                <a:latin typeface="Calibri"/>
                <a:cs typeface="Calibri"/>
              </a:rPr>
              <a:t>вирівнює рядок по правому краю, пропускаючи всі пробільні символи або інші (спеціально задані символи)</a:t>
            </a:r>
            <a:r>
              <a:rPr sz="2200" dirty="0" smtClean="0">
                <a:latin typeface="Calibri"/>
                <a:cs typeface="Calibri"/>
              </a:rPr>
              <a:t>;</a:t>
            </a:r>
            <a:endParaRPr sz="2200" dirty="0">
              <a:latin typeface="Calibri"/>
              <a:cs typeface="Calibri"/>
            </a:endParaRPr>
          </a:p>
          <a:p>
            <a:pPr marL="356870" indent="-344170">
              <a:lnSpc>
                <a:spcPct val="100000"/>
              </a:lnSpc>
              <a:spcBef>
                <a:spcPts val="530"/>
              </a:spcBef>
              <a:buFont typeface="Arial"/>
              <a:buChar char="•"/>
              <a:tabLst>
                <a:tab pos="356870" algn="l"/>
                <a:tab pos="357505" algn="l"/>
              </a:tabLst>
            </a:pPr>
            <a:r>
              <a:rPr sz="2200" spc="-10" dirty="0">
                <a:latin typeface="Calibri"/>
                <a:cs typeface="Calibri"/>
              </a:rPr>
              <a:t>PadRight </a:t>
            </a:r>
            <a:r>
              <a:rPr sz="2200" dirty="0">
                <a:latin typeface="Calibri"/>
                <a:cs typeface="Calibri"/>
              </a:rPr>
              <a:t>() </a:t>
            </a:r>
            <a:r>
              <a:rPr lang="en-US" sz="2200" dirty="0" smtClean="0">
                <a:latin typeface="Calibri"/>
                <a:cs typeface="Calibri"/>
              </a:rPr>
              <a:t>–</a:t>
            </a:r>
            <a:r>
              <a:rPr sz="2200" dirty="0" smtClean="0">
                <a:latin typeface="Calibri"/>
                <a:cs typeface="Calibri"/>
              </a:rPr>
              <a:t> </a:t>
            </a:r>
            <a:r>
              <a:rPr lang="uk-UA" sz="2200" dirty="0" smtClean="0">
                <a:latin typeface="Calibri"/>
                <a:cs typeface="Calibri"/>
              </a:rPr>
              <a:t>вирівнює рядок по лівому краю, пропускаючи всі пробільні символи або інші (спеціально задані)</a:t>
            </a:r>
            <a:r>
              <a:rPr sz="2200" dirty="0" smtClean="0">
                <a:latin typeface="Calibri"/>
                <a:cs typeface="Calibri"/>
              </a:rPr>
              <a:t>;</a:t>
            </a:r>
            <a:endParaRPr sz="2200" dirty="0">
              <a:latin typeface="Calibri"/>
              <a:cs typeface="Calibri"/>
            </a:endParaRPr>
          </a:p>
          <a:p>
            <a:pPr marL="356870" indent="-344170">
              <a:lnSpc>
                <a:spcPct val="100000"/>
              </a:lnSpc>
              <a:spcBef>
                <a:spcPts val="530"/>
              </a:spcBef>
              <a:buFont typeface="Arial"/>
              <a:buChar char="•"/>
              <a:tabLst>
                <a:tab pos="356870" algn="l"/>
                <a:tab pos="357505" algn="l"/>
              </a:tabLst>
            </a:pPr>
            <a:r>
              <a:rPr sz="2200" spc="-5" dirty="0">
                <a:latin typeface="Calibri"/>
                <a:cs typeface="Calibri"/>
              </a:rPr>
              <a:t>Remove </a:t>
            </a:r>
            <a:r>
              <a:rPr sz="2200" dirty="0">
                <a:latin typeface="Calibri"/>
                <a:cs typeface="Calibri"/>
              </a:rPr>
              <a:t>() </a:t>
            </a:r>
            <a:r>
              <a:rPr lang="en-US" sz="2200" dirty="0" smtClean="0">
                <a:latin typeface="Calibri"/>
                <a:cs typeface="Calibri"/>
              </a:rPr>
              <a:t>–</a:t>
            </a:r>
            <a:r>
              <a:rPr sz="2200" dirty="0" smtClean="0">
                <a:latin typeface="Calibri"/>
                <a:cs typeface="Calibri"/>
              </a:rPr>
              <a:t> </a:t>
            </a:r>
            <a:r>
              <a:rPr lang="uk-UA" sz="2200" dirty="0" smtClean="0">
                <a:latin typeface="Calibri"/>
                <a:cs typeface="Calibri"/>
              </a:rPr>
              <a:t>видаляє вказане число символів із рядка</a:t>
            </a:r>
            <a:r>
              <a:rPr sz="2200" dirty="0" smtClean="0">
                <a:latin typeface="Calibri"/>
                <a:cs typeface="Calibri"/>
              </a:rPr>
              <a:t>;</a:t>
            </a:r>
            <a:endParaRPr sz="2200" dirty="0">
              <a:latin typeface="Calibri"/>
              <a:cs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1595</TotalTime>
  <Words>2597</Words>
  <Application>Microsoft Office PowerPoint</Application>
  <PresentationFormat>Экран (4:3)</PresentationFormat>
  <Paragraphs>393</Paragraphs>
  <Slides>33</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33</vt:i4>
      </vt:variant>
    </vt:vector>
  </HeadingPairs>
  <TitlesOfParts>
    <vt:vector size="39" baseType="lpstr">
      <vt:lpstr>Arial</vt:lpstr>
      <vt:lpstr>Calibri</vt:lpstr>
      <vt:lpstr>Segoe UI</vt:lpstr>
      <vt:lpstr>Times New Roman</vt:lpstr>
      <vt:lpstr>Wingdings</vt:lpstr>
      <vt:lpstr>Office Theme</vt:lpstr>
      <vt:lpstr>Клас String</vt:lpstr>
      <vt:lpstr>Робота із рядками</vt:lpstr>
      <vt:lpstr>Робота із рядками</vt:lpstr>
      <vt:lpstr>Робота із рядками</vt:lpstr>
      <vt:lpstr>Презентация PowerPoint</vt:lpstr>
      <vt:lpstr>Робота із рядками</vt:lpstr>
      <vt:lpstr>Маніпулювання рядками</vt:lpstr>
      <vt:lpstr>Маніпулювання рядками</vt:lpstr>
      <vt:lpstr>Маніпулювання рядками</vt:lpstr>
      <vt:lpstr>Робота з рядками</vt:lpstr>
      <vt:lpstr>Робота з рядками</vt:lpstr>
      <vt:lpstr>Робота з рядками</vt:lpstr>
      <vt:lpstr>Приклад програми</vt:lpstr>
      <vt:lpstr>Презентация PowerPoint</vt:lpstr>
      <vt:lpstr>Презентация PowerPoint</vt:lpstr>
      <vt:lpstr>Приклад програми-архіватора</vt:lpstr>
      <vt:lpstr>Приклад програми-архіватора</vt:lpstr>
      <vt:lpstr>Приклад програми-архіватора</vt:lpstr>
      <vt:lpstr>Приклад програми-архіватора</vt:lpstr>
      <vt:lpstr>Приклад програми-архіватора</vt:lpstr>
      <vt:lpstr>Робота з файлами</vt:lpstr>
      <vt:lpstr>Загальні принципи роботи із файлами</vt:lpstr>
      <vt:lpstr>Класи .NET для роботи з потоками</vt:lpstr>
      <vt:lpstr>Класи в System.IO</vt:lpstr>
      <vt:lpstr>Поняття потоку</vt:lpstr>
      <vt:lpstr>Рівні обміну із зовнішніми пристроями</vt:lpstr>
      <vt:lpstr>Доступ до файлів</vt:lpstr>
      <vt:lpstr>Діалоги відкриття-зберігання файлів</vt:lpstr>
      <vt:lpstr>Діалоги відкриття-зберігання файлів</vt:lpstr>
      <vt:lpstr>Приклад програми «Текстовий редактор»</vt:lpstr>
      <vt:lpstr>Приклад програми «Текстовий редактор»</vt:lpstr>
      <vt:lpstr>Приклад програми «Текстовий редактор»</vt:lpstr>
      <vt:lpstr>Приклад програми «Текстовий редактор»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Андрей</dc:creator>
  <cp:lastModifiedBy>Roman</cp:lastModifiedBy>
  <cp:revision>82</cp:revision>
  <dcterms:created xsi:type="dcterms:W3CDTF">2019-08-23T18:33:18Z</dcterms:created>
  <dcterms:modified xsi:type="dcterms:W3CDTF">2021-06-17T09:07:36Z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2013-12-22T00:00:00Z</vt:filetime>
  </property>
  <property fmtid="{D5CDD505-2E9C-101B-9397-08002B2CF9AE}" pid="3" name="Creator">
    <vt:lpwstr>Microsoft® Office PowerPoint® 2007</vt:lpwstr>
  </property>
  <property fmtid="{D5CDD505-2E9C-101B-9397-08002B2CF9AE}" pid="4" name="LastSaved">
    <vt:filetime>2019-08-23T00:00:00Z</vt:filetime>
  </property>
</Properties>
</file>