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0F81D9-1214-49B7-BF51-F694D168074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programming-guide/inside-a-program/coding-conven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tokens/interpola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Стандарти оформлення коду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Угоди по </a:t>
            </a:r>
            <a:r>
              <a:rPr lang="uk-UA" b="1" dirty="0" smtClean="0"/>
              <a:t>написанню</a:t>
            </a:r>
            <a:r>
              <a:rPr lang="ru-RU" b="1" dirty="0" smtClean="0"/>
              <a:t> коду на C</a:t>
            </a:r>
            <a:r>
              <a:rPr lang="ru-RU" b="1" dirty="0"/>
              <a:t># </a:t>
            </a:r>
            <a:r>
              <a:rPr lang="ru-RU" b="1" dirty="0" smtClean="0"/>
              <a:t>(</a:t>
            </a:r>
            <a:r>
              <a:rPr lang="uk-UA" b="1" dirty="0" smtClean="0"/>
              <a:t>Керівництво по програмуванню </a:t>
            </a:r>
            <a:r>
              <a:rPr lang="ru-RU" b="1" dirty="0" smtClean="0"/>
              <a:t>на C</a:t>
            </a:r>
            <a:r>
              <a:rPr lang="ru-RU" b="1" dirty="0"/>
              <a:t>#)</a:t>
            </a:r>
          </a:p>
          <a:p>
            <a:r>
              <a:rPr lang="en-US" dirty="0">
                <a:hlinkClick r:id="rId2"/>
              </a:rPr>
              <a:t>https://docs.microsoft.com/ru-ru/dotnet/csharp/programming-guide/inside-a-program/coding-conventions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536" y="749638"/>
            <a:ext cx="10772775" cy="756243"/>
          </a:xfrm>
        </p:spPr>
        <p:txBody>
          <a:bodyPr>
            <a:no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Вбудовані посилальні типи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ru-RU" b="1" dirty="0" smtClean="0"/>
              <a:t>Тип </a:t>
            </a:r>
            <a:r>
              <a:rPr lang="en-US" b="1" dirty="0"/>
              <a:t>object</a:t>
            </a:r>
            <a:br>
              <a:rPr lang="en-US" b="1" dirty="0"/>
            </a:b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664" y="1505881"/>
            <a:ext cx="10753725" cy="51267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Тип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є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псевдонімом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System.Object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в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.NET.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 уніфікованій системі типів 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C# в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сі типи, стандартні і визначені користувачем, посилальні типи і типи значень напряму або опосередковано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наслідуються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із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rgbClr val="171717"/>
                </a:solidFill>
                <a:latin typeface="Segoe UI" panose="020B0502040204020203" pitchFamily="34" charset="0"/>
              </a:rPr>
              <a:t>System.Object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Змінним типу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можна назначити значення будь-якого типу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Будь-якій змінній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можна назначити значення по замовчуванню за допомогою літерала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null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Якщо змінна типу значення перетворюється в об`єкт, вона зчитується упакованою. Якщо змінна типу значення перетворюється в тип значення, вона вважається розпакованою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en-US" sz="2000" dirty="0">
                <a:hlinkClick r:id="rId2"/>
              </a:rPr>
              <a:t>https://docs.microsoft.com/ru-ru/dotnet/csharp/programming-guide/types/boxing-and-unboxing</a:t>
            </a:r>
            <a:endParaRPr lang="en-US" sz="2000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761232" y="5407152"/>
            <a:ext cx="101803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865971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Вбудовані посилальні типи</a:t>
            </a:r>
            <a:br>
              <a:rPr lang="uk-UA" sz="3600" b="1" dirty="0" smtClean="0">
                <a:solidFill>
                  <a:srgbClr val="FF0000"/>
                </a:solidFill>
              </a:rPr>
            </a:br>
            <a:r>
              <a:rPr lang="ru-RU" sz="3600" b="1" dirty="0" smtClean="0"/>
              <a:t>Тип </a:t>
            </a:r>
            <a:r>
              <a:rPr lang="en-US" sz="3600" b="1" dirty="0"/>
              <a:t>string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336" y="1127760"/>
            <a:ext cx="10753725" cy="51267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Тип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string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представляє послідовність, яка складається із нулів або більше символів в кодуванні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Unicode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S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tring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є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псевдонімом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для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System.String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в .NET.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Не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дивлячись на те що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string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представляє собою посилальний тип, оператори рівності  == і != за визначенням порівнюють не посилання, а значення об`єктів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string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Це робить перевірку рівності рядків більш інтуїтивно зрозумілою. Наприклад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: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string a = "hello";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string b = "h";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Append to contents of 'b'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b += "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ello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";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(a == b);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object.ReferenceEquals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(a, b)); </a:t>
            </a:r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Отримуємо значення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True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, а після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False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, так як вміст рядків еквівалентний, але a і b не відносяться до одного і того ж екземпляру рядка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865971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Вбудовані посилальні типи</a:t>
            </a:r>
            <a:br>
              <a:rPr lang="uk-UA" sz="3600" b="1" dirty="0" smtClean="0">
                <a:solidFill>
                  <a:srgbClr val="FF0000"/>
                </a:solidFill>
              </a:rPr>
            </a:br>
            <a:r>
              <a:rPr lang="uk-UA" sz="3600" b="1" dirty="0" smtClean="0"/>
              <a:t>Тип</a:t>
            </a:r>
            <a:r>
              <a:rPr lang="ru-RU" sz="3600" b="1" dirty="0" smtClean="0"/>
              <a:t> </a:t>
            </a:r>
            <a:r>
              <a:rPr lang="en-US" sz="3600" b="1" dirty="0"/>
              <a:t>delegate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336" y="1371600"/>
            <a:ext cx="10753725" cy="488289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Оголошення типу </a:t>
            </a:r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delegate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аналогічно сигнатурі методу. Воно має значення, яке повертається і будь-яке число параметрів будь-якого типу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: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  public delegate void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MessageDelegate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(string message);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     public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delegate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AnotherDelegate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MyType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m, long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num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);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 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.NET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типи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System.Action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і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 err="1">
                <a:solidFill>
                  <a:srgbClr val="171717"/>
                </a:solidFill>
                <a:latin typeface="Segoe UI" panose="020B0502040204020203" pitchFamily="34" charset="0"/>
              </a:rPr>
              <a:t>System.Func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надають загальні визначення для багатьох розповсюджених делегатів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Частіше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не потрібно визначати нові користувацькі типи делегата. Замість цього можна створити екземпляри наданих універсальних типів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Ключове слово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delegate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має посилальний тип, який можна використовувати для інкапсуляції іменованого або анонімного методу. Делегати аналогічні використовуваним у мові C++ вказівникам функцій, але є </a:t>
            </a:r>
            <a:r>
              <a:rPr lang="uk-UA" dirty="0" smtClean="0">
                <a:solidFill>
                  <a:schemeClr val="tx1"/>
                </a:solidFill>
                <a:latin typeface="Segoe UI" panose="020B0502040204020203" pitchFamily="34" charset="0"/>
              </a:rPr>
              <a:t>безпечними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Відомості по використанню делегатів дивіться у розділах Делегати та Універсальні делегати. Делегати є основою подій. Екземпляри делегата можуть створюватися шляхом його зв`язування з іменованим або анонімним методом.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Делегат повинен бути створений за допомогою методу або лямда-виразу, який має сумісний тип повернення і вхідні параметри. Додаткові відомості про допустимий ступінь варіації сигнатур методів дивіться у розділ Варіантність в делегатах. Для використання з анонімними методами делегат і код, який повинен бути пов`язаний з ним, повинні бути оголошені разом.</a:t>
            </a:r>
            <a:endParaRPr lang="uk-UA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865971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Вбудовані посилальні типи</a:t>
            </a: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ru-RU" sz="3600" b="1" dirty="0"/>
              <a:t>Тип </a:t>
            </a:r>
            <a:r>
              <a:rPr lang="en-US" sz="3600" b="1" dirty="0" smtClean="0"/>
              <a:t>dynamic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008" y="1188720"/>
            <a:ext cx="10753725" cy="48828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Тип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вказує, що використання змінної і посилань на неї обходить перевірку типу під час компіляції. Такі операції вирішуються під час виконання. Тип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спрощує доступ до API COM, таким як API автоматизації Office, до динамічних API, таким як бібліотеки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IronPython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, і до HTML-моделі DOM.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Тип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в більшості випадкі</a:t>
            </a:r>
            <a:r>
              <a:rPr lang="uk-UA" sz="1200" dirty="0">
                <a:solidFill>
                  <a:srgbClr val="171717"/>
                </a:solidFill>
                <a:latin typeface="Segoe UI" panose="020B0502040204020203" pitchFamily="34" charset="0"/>
              </a:rPr>
              <a:t>в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веде себе як тип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Зокрема, перетворити будь-який вираз, відмінний від NULL, в тип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Тип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відрізняється від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тим, що операції, які містять вирази типу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, не дозволяються або тип перевіряється компілятором. Компілятор об`єднує відомості про операції, які згодом будуть використовуватися для оцінки цієї операції під час виконання. В рамках цього процесу змінні типу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компілюються у змінні типу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Таким чином, тип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існує тільки під час компіляції, але не під час виконання.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У наступному прикладі змінної типу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протиставляється змінна типу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Щоб перевірити тип кожної змінної під час компіляції, наведіть вказівник мишки на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або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в операторах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WriteLine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Скопіюйте наступний код в редактор, де доступний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IntelliSense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IntelliSense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відображає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для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і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object</a:t>
            </a:r>
            <a:r>
              <a:rPr lang="uk-UA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для </a:t>
            </a:r>
            <a:r>
              <a:rPr lang="uk-UA" sz="12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</a:t>
            </a:r>
            <a:r>
              <a:rPr lang="ru-RU" sz="12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n-US" sz="1200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class 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static void Main(string[]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args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dynamic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object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obj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// Rest the mouse pointer over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obj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to see their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// types at compile time.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System.Console.WriteLine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dyn.GetType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System.Console.WriteLine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obj.GetType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4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865971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Вбудовані посилальні типи</a:t>
            </a: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ru-RU" sz="3600" b="1" dirty="0"/>
              <a:t>Тип </a:t>
            </a:r>
            <a:r>
              <a:rPr lang="en-US" sz="3600" b="1" dirty="0" smtClean="0"/>
              <a:t>dynamic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008" y="1188720"/>
            <a:ext cx="10753725" cy="48828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 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Оператори </a:t>
            </a:r>
            <a:r>
              <a:rPr lang="ru-RU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WriteLine</a:t>
            </a:r>
            <a:r>
              <a:rPr lang="ru-RU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відображають типи часу виконання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і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На цьому етапі обидва мають один і той же тип – ціле число. Виводяться наступні результати</a:t>
            </a:r>
            <a:r>
              <a:rPr lang="ru-RU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n-US" sz="1600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System.Int32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System.Int32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Щоб побачити різницю між </a:t>
            </a:r>
            <a:r>
              <a:rPr lang="ru-RU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</a:t>
            </a:r>
            <a:r>
              <a:rPr lang="ru-RU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і </a:t>
            </a:r>
            <a:r>
              <a:rPr lang="ru-RU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obj</a:t>
            </a:r>
            <a:r>
              <a:rPr lang="ru-RU" sz="16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під час компіляції, додайте між оголошеннями і операторами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WriteLine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у попередньому прикладі наступні два рядки</a:t>
            </a:r>
            <a:r>
              <a:rPr lang="ru-RU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:</a:t>
            </a:r>
            <a:endParaRPr lang="en-US" sz="1600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dyn = dyn + 3;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obj = obj + 3;</a:t>
            </a:r>
            <a:endParaRPr lang="en-US" sz="16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При спробі додавання цілого числа і об`єкту у виразі </a:t>
            </a:r>
            <a:r>
              <a:rPr lang="ru-RU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obj</a:t>
            </a:r>
            <a:r>
              <a:rPr lang="ru-RU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171717"/>
                </a:solidFill>
                <a:latin typeface="Segoe UI" panose="020B0502040204020203" pitchFamily="34" charset="0"/>
              </a:rPr>
              <a:t>+ 3 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виводиться помилка компілятора. При цьому для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+ 3 помилка не виникає. Вираз, який містить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, не перевіряється під час компіляції, так як тип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має значення </a:t>
            </a:r>
            <a:r>
              <a:rPr lang="ru-RU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ru-RU" sz="16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У наступному прикладі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dynamic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використовується у декількох оголошеннях. Метод </a:t>
            </a:r>
            <a:r>
              <a:rPr lang="uk-UA" sz="1600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Main</a:t>
            </a:r>
            <a:r>
              <a:rPr lang="uk-UA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також протиставляє перевірку типів під час компіляції</a:t>
            </a:r>
            <a:r>
              <a:rPr lang="ru-RU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n-US" sz="16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865971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Вбудовані посилальні типи</a:t>
            </a: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ru-RU" sz="3600" b="1" dirty="0"/>
              <a:t>Тип </a:t>
            </a:r>
            <a:r>
              <a:rPr lang="en-US" sz="3600" b="1" dirty="0" smtClean="0"/>
              <a:t>dynamic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168" y="1133856"/>
            <a:ext cx="10753725" cy="4882896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namespace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DynamicExamples</a:t>
            </a: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class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static void Main(string[]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args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ExampleClass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ec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= new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ExampleClass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ec.exampleMethod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(10));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ec.exampleMethod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("value"));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// The following line causes a compiler error because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exampleMethod</a:t>
            </a: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// takes only one argument.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//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ec.exampleMethod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(10, 4));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dynamic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dynamic_ec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= new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ExampleClass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dynamic_ec.exampleMethod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(10));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// Because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dynamic_ec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is dynamic, the following call to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exampleMethod</a:t>
            </a: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// with two arguments does not produce an error at compile time.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// However, it does cause a run-time error.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//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dynamic_ec.exampleMethod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(10, 4));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class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ExampleClass</a:t>
            </a: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static dynamic field;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dynamic prop { get; set;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public dynamic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exampleMethod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(dynamic 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dynamic local = "Local variable";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two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if (d is </a:t>
            </a:r>
            <a:r>
              <a:rPr lang="en-US" sz="12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    return local;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    return two;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// Results: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// Local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//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F0"/>
                </a:solidFill>
                <a:latin typeface="Arial Narrow" panose="020B0606020202030204" pitchFamily="34" charset="0"/>
              </a:rPr>
              <a:t>// Local variable</a:t>
            </a:r>
          </a:p>
        </p:txBody>
      </p:sp>
    </p:spTree>
    <p:extLst>
      <p:ext uri="{BB962C8B-B14F-4D97-AF65-F5344CB8AC3E}">
        <p14:creationId xmlns:p14="http://schemas.microsoft.com/office/powerpoint/2010/main" val="35529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756243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00B0F0"/>
                </a:solidFill>
              </a:rPr>
              <a:t>Масиви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336" y="1127760"/>
            <a:ext cx="10753725" cy="51267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При ініціалізації масивів у рядку оголошення рекомендується використовувати скорочений синтаксис.</a:t>
            </a:r>
            <a:endParaRPr lang="uk-UA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Preferred syntax. Note that you cannot use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here instead of string[].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string[] vowels1 = { "a", "e", "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", "o", "u" };</a:t>
            </a: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If you use explicit instantiation, you can use var.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vowels2 = new string[] { "a", "e", "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", "o", "u" };</a:t>
            </a: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If you specify an array size, you must initialize the elements one at a time.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vowels3 = new string[5];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vowels3[0] = "a";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vowels3[1] = "e";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And so on.</a:t>
            </a:r>
            <a:endParaRPr lang="uk-UA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756243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00B0F0"/>
                </a:solidFill>
                <a:latin typeface="Segoe UI" panose="020B0502040204020203" pitchFamily="34" charset="0"/>
              </a:rPr>
              <a:t>Делегати</a:t>
            </a:r>
            <a:endParaRPr lang="uk-UA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336" y="1042248"/>
            <a:ext cx="10753725" cy="7697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Для створення екземплярів типу делегата рекомендується використовувати скорочений синтаксис.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5777" y="1798491"/>
            <a:ext cx="10753725" cy="512673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First, in class Program, define the delegate type and a method that  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has a matching signature.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Define the type.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public delegate void Del(string message);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endParaRPr lang="en-US" sz="1600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Define a method that has a matching signature.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public static void 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DelMethod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(string 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str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   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("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DelMethod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argument: {0}", 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str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</a:p>
          <a:p>
            <a:pPr lvl="1">
              <a:lnSpc>
                <a:spcPct val="120000"/>
              </a:lnSpc>
            </a:pPr>
            <a:endParaRPr lang="en-US" sz="1600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endParaRPr lang="en-US" sz="1600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4572" lvl="1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In the Main method, create an instance of Del.</a:t>
            </a:r>
          </a:p>
          <a:p>
            <a:pPr marL="4572" lvl="1" indent="0">
              <a:lnSpc>
                <a:spcPct val="120000"/>
              </a:lnSpc>
              <a:buFont typeface="Arial" pitchFamily="34" charset="0"/>
              <a:buNone/>
            </a:pPr>
            <a:endParaRPr lang="en-US" sz="1600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4572" lvl="1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Preferred: Create an instance of Del by using condensed syntax.</a:t>
            </a:r>
          </a:p>
          <a:p>
            <a:pPr marL="4572" lvl="1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Del exampleDel2 = 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DelMethod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;</a:t>
            </a:r>
          </a:p>
          <a:p>
            <a:pPr marL="4572" lvl="1" indent="0">
              <a:lnSpc>
                <a:spcPct val="120000"/>
              </a:lnSpc>
              <a:buFont typeface="Arial" pitchFamily="34" charset="0"/>
              <a:buNone/>
            </a:pPr>
            <a:endParaRPr lang="en-US" sz="1600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marL="4572" lvl="1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The following declaration uses the full syntax.</a:t>
            </a:r>
          </a:p>
          <a:p>
            <a:pPr marL="4572" lvl="1" indent="0">
              <a:lnSpc>
                <a:spcPct val="120000"/>
              </a:lnSpc>
              <a:buFont typeface="Arial" pitchFamily="34" charset="0"/>
              <a:buNone/>
            </a:pP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Del exampleDel1 = new Del(</a:t>
            </a:r>
            <a:r>
              <a:rPr lang="en-US" sz="1600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DelMethod</a:t>
            </a:r>
            <a:r>
              <a:rPr lang="en-US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);</a:t>
            </a:r>
            <a:endParaRPr lang="uk-UA" sz="16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756243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00B0F0"/>
                </a:solidFill>
                <a:latin typeface="Segoe UI" panose="020B0502040204020203" pitchFamily="34" charset="0"/>
              </a:rPr>
              <a:t>Оператори </a:t>
            </a:r>
            <a:r>
              <a:rPr lang="ru-RU" sz="3600" dirty="0" err="1" smtClean="0">
                <a:solidFill>
                  <a:srgbClr val="00B0F0"/>
                </a:solidFill>
                <a:latin typeface="Segoe UI" panose="020B0502040204020203" pitchFamily="34" charset="0"/>
              </a:rPr>
              <a:t>try-catch</a:t>
            </a:r>
            <a:r>
              <a:rPr lang="ru-RU" sz="3600" dirty="0" smtClean="0">
                <a:solidFill>
                  <a:srgbClr val="00B0F0"/>
                </a:solidFill>
                <a:latin typeface="Segoe UI" panose="020B0502040204020203" pitchFamily="34" charset="0"/>
              </a:rPr>
              <a:t> і </a:t>
            </a:r>
            <a:r>
              <a:rPr lang="ru-RU" sz="3600" dirty="0" err="1">
                <a:solidFill>
                  <a:srgbClr val="00B0F0"/>
                </a:solidFill>
                <a:latin typeface="Segoe UI" panose="020B0502040204020203" pitchFamily="34" charset="0"/>
              </a:rPr>
              <a:t>using</a:t>
            </a:r>
            <a:r>
              <a:rPr lang="ru-RU" sz="3600" dirty="0">
                <a:solidFill>
                  <a:srgbClr val="00B0F0"/>
                </a:solidFill>
                <a:latin typeface="Segoe UI" panose="020B0502040204020203" pitchFamily="34" charset="0"/>
              </a:rPr>
              <a:t> </a:t>
            </a:r>
            <a:r>
              <a:rPr lang="uk-UA" sz="3600" dirty="0" smtClean="0">
                <a:solidFill>
                  <a:srgbClr val="00B0F0"/>
                </a:solidFill>
                <a:latin typeface="Segoe UI" panose="020B0502040204020203" pitchFamily="34" charset="0"/>
              </a:rPr>
              <a:t>у процесі обробки винятків</a:t>
            </a:r>
            <a:endParaRPr lang="uk-UA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336" y="1042248"/>
            <a:ext cx="11283528" cy="7697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Рекомендується використовувати оператор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try-catch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для обробки більшої частини винятків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5777" y="1983049"/>
            <a:ext cx="10753725" cy="512673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static string </a:t>
            </a:r>
            <a:r>
              <a:rPr lang="en-US" sz="16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GetValueFromArray</a:t>
            </a: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(string[] array, </a:t>
            </a:r>
            <a:r>
              <a:rPr lang="en-US" sz="16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int</a:t>
            </a: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index)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try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return array[index];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catch (</a:t>
            </a:r>
            <a:r>
              <a:rPr lang="en-US" sz="16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System.IndexOutOfRangeException</a:t>
            </a: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ex)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</a:t>
            </a:r>
            <a:r>
              <a:rPr lang="en-US" sz="16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("Index is out of range: {0}", index);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    throw;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  <a:endParaRPr lang="uk-UA" sz="16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B0F0"/>
                </a:solidFill>
                <a:latin typeface="Segoe UI" panose="020B0502040204020203" pitchFamily="34" charset="0"/>
              </a:rPr>
              <a:t>Угоди по написанню коду призначені для реалізації наступних цілей.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24" y="2346960"/>
            <a:ext cx="10753725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Створення узгодженого виду коду, який дозволяє читачу зосередитися на </a:t>
            </a:r>
            <a:r>
              <a:rPr lang="uk-UA" dirty="0">
                <a:solidFill>
                  <a:srgbClr val="171717"/>
                </a:solidFill>
                <a:latin typeface="Segoe UI" panose="020B0502040204020203" pitchFamily="34" charset="0"/>
              </a:rPr>
              <a:t>з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місту, а не на структурі.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Надання читачам можливість робити припущення, засновані на власному досвіді, і тому швидше розуміти код.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Спрощення процесів копіювання, редагування та обслуговування коду.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Надання найкращих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методик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C#.</a:t>
            </a:r>
          </a:p>
          <a:p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Microsoft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використовує наведені у цьому розділі рекомендації для розробки прикладів та документації.</a:t>
            </a: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B0F0"/>
                </a:solidFill>
                <a:latin typeface="Segoe UI" panose="020B0502040204020203" pitchFamily="34" charset="0"/>
              </a:rPr>
              <a:t>Узгодження по іменах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" y="1255776"/>
            <a:ext cx="10753725" cy="476707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ru-RU" dirty="0" smtClean="0"/>
              <a:t>У </a:t>
            </a:r>
            <a:r>
              <a:rPr lang="uk-UA" dirty="0" smtClean="0"/>
              <a:t>коротких прикладах, які не містять директив </a:t>
            </a:r>
            <a:r>
              <a:rPr lang="uk-UA" dirty="0" err="1" smtClean="0"/>
              <a:t>using</a:t>
            </a:r>
            <a:r>
              <a:rPr lang="uk-UA" dirty="0" smtClean="0"/>
              <a:t>, рекомендується використовувати повні вказівки для простору імен. Якщо відомо, що простір імен імпортовано у проект по замовчуванню, не потрібно вказувати повні імена із цього простору імен. Повні імена, якщо вони занадто довгі для одного рядка, можна розбити після точки (.), як показано у наступному прикладі.</a:t>
            </a:r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var </a:t>
            </a:r>
            <a:r>
              <a:rPr lang="ru-RU" dirty="0" err="1">
                <a:solidFill>
                  <a:srgbClr val="00B0F0"/>
                </a:solidFill>
                <a:latin typeface="Arial Narrow" panose="020B0606020202030204" pitchFamily="34" charset="0"/>
              </a:rPr>
              <a:t>currentPerformanceCounterCategory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 = </a:t>
            </a:r>
            <a:r>
              <a:rPr lang="ru-RU" dirty="0" err="1">
                <a:solidFill>
                  <a:srgbClr val="00B0F0"/>
                </a:solidFill>
                <a:latin typeface="Arial Narrow" panose="020B0606020202030204" pitchFamily="34" charset="0"/>
              </a:rPr>
              <a:t>new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ru-RU" dirty="0" err="1">
                <a:solidFill>
                  <a:srgbClr val="00B0F0"/>
                </a:solidFill>
                <a:latin typeface="Arial Narrow" panose="020B0606020202030204" pitchFamily="34" charset="0"/>
              </a:rPr>
              <a:t>System.Diagnostics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    </a:t>
            </a:r>
            <a:r>
              <a:rPr lang="ru-RU" dirty="0" err="1">
                <a:solidFill>
                  <a:srgbClr val="00B0F0"/>
                </a:solidFill>
                <a:latin typeface="Arial Narrow" panose="020B0606020202030204" pitchFamily="34" charset="0"/>
              </a:rPr>
              <a:t>PerformanceCounterCategory</a:t>
            </a:r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>
              <a:lnSpc>
                <a:spcPct val="110000"/>
              </a:lnSpc>
            </a:pPr>
            <a:endParaRPr lang="ru-RU" dirty="0"/>
          </a:p>
          <a:p>
            <a:pPr algn="just">
              <a:lnSpc>
                <a:spcPct val="110000"/>
              </a:lnSpc>
            </a:pPr>
            <a:r>
              <a:rPr lang="uk-UA" dirty="0" smtClean="0"/>
              <a:t>Немає необхідності змінювати імена об`єктів, створених з допомогою інструментів розробки </a:t>
            </a:r>
            <a:r>
              <a:rPr lang="uk-UA" dirty="0" err="1" smtClean="0"/>
              <a:t>Visual</a:t>
            </a:r>
            <a:r>
              <a:rPr lang="uk-UA" dirty="0" smtClean="0"/>
              <a:t> </a:t>
            </a:r>
            <a:r>
              <a:rPr lang="uk-UA" dirty="0" err="1" smtClean="0"/>
              <a:t>Studio</a:t>
            </a:r>
            <a:r>
              <a:rPr lang="uk-UA" dirty="0" smtClean="0"/>
              <a:t>, щоб привести їх у відповідність з іншими узгодженнями.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96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B0F0"/>
                </a:solidFill>
                <a:latin typeface="Segoe UI" panose="020B0502040204020203" pitchFamily="34" charset="0"/>
              </a:rPr>
              <a:t>Узгодження по розташуванню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352" y="1255776"/>
            <a:ext cx="10753725" cy="510844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Щ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об виділити структуру і полегшити читання коду, у хорошому макеті використовується форматування. Приклади і зразки корпорації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Microsoft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відповідають наступним узгодженням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Використання параметрів редактору коду по замовчуванню (логічні відступи, відступи по чотири символи, використання пробілів для табуляції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). 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 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Записування тільки одного оператора в рядок.</a:t>
            </a: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Записування тільки одного оголошення в рядок.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Якщо відступ для додаткових рядків не ставиться автоматично, необхідно зробити для них відступ на одну позицію табуляції (чотири пробіли).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Внесення хоча б одного пустого рядку між визначеннями методів і властивостей.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Використання дужок для ясності подачі виразів, як показано у наступному коді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ru-RU" dirty="0"/>
          </a:p>
          <a:p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if ((val1 &gt; val2) &amp;&amp; (val1 &gt; val3))</a:t>
            </a:r>
          </a:p>
          <a:p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// Take appropriate action.</a:t>
            </a:r>
          </a:p>
          <a:p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8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B0F0"/>
                </a:solidFill>
                <a:latin typeface="Segoe UI" panose="020B0502040204020203" pitchFamily="34" charset="0"/>
              </a:rPr>
              <a:t>Узгодження по коментарях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832" y="1414272"/>
            <a:ext cx="10753725" cy="47670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Коментарі розміщуються на окремому рядку, а не в кінці рядка коду.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Текст коментаря починається із великої букви.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Текст коментаря закінчується точкою.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Між роздільником коментаря (/ /) та текстом коментаря вставляється один пробіл, як показано у наступному прикладі.</a:t>
            </a:r>
          </a:p>
          <a:p>
            <a:endParaRPr lang="ru-RU" dirty="0"/>
          </a:p>
          <a:p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The following declaration creates a query. It does not run</a:t>
            </a:r>
          </a:p>
          <a:p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query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.</a:t>
            </a:r>
          </a:p>
          <a:p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Навколо коментарів не повинно бути зірочок.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0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737277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B0F0"/>
                </a:solidFill>
                <a:latin typeface="Segoe UI" panose="020B0502040204020203" pitchFamily="34" charset="0"/>
              </a:rPr>
              <a:t>Рекомендації по роботі з мовою. Тип даних</a:t>
            </a:r>
            <a:r>
              <a:rPr lang="en-US" b="1" dirty="0"/>
              <a:t/>
            </a:r>
            <a:br>
              <a:rPr lang="en-US" b="1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218" y="1493520"/>
            <a:ext cx="10753725" cy="4913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Для зчеплення коротких рядків рекомендується використовувати інтерполяцію рядків, як показано у наступному коді.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lvl="1"/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string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displayName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= $"{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nameList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[n].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LastName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}, {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nameList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[n].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FirstName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}";</a:t>
            </a:r>
            <a:endParaRPr lang="uk-UA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/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Для внесення рядків у цикл, особливо при роботі з текстом великих розмірів, рекомендується використовувати об`єкт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StringBuilder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256032" lvl="1" indent="0">
              <a:lnSpc>
                <a:spcPct val="95000"/>
              </a:lnSpc>
              <a:buNone/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phrase = "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lalalalalalalalalalalalalalalalalalalalalalalalalalalalalala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";</a:t>
            </a:r>
          </a:p>
          <a:p>
            <a:pPr marL="256032" lvl="1" indent="0">
              <a:lnSpc>
                <a:spcPct val="95000"/>
              </a:lnSpc>
              <a:buNone/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manyPhrases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= new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StringBuilder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</a:p>
          <a:p>
            <a:pPr marL="256032" lvl="1" indent="0">
              <a:lnSpc>
                <a:spcPct val="95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for 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= 0;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&lt; 10000;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++)</a:t>
            </a:r>
          </a:p>
          <a:p>
            <a:pPr marL="256032" lvl="1" indent="0">
              <a:lnSpc>
                <a:spcPct val="95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pPr marL="256032" lvl="1" indent="0">
              <a:lnSpc>
                <a:spcPct val="95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manyPhrases.Append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(phrase);</a:t>
            </a:r>
          </a:p>
          <a:p>
            <a:pPr marL="256032" lvl="1" indent="0">
              <a:lnSpc>
                <a:spcPct val="95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</a:p>
          <a:p>
            <a:pPr marL="256032" lvl="1" indent="0">
              <a:lnSpc>
                <a:spcPct val="95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("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tra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" +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manyPhrases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);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8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008" y="171465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  <a:latin typeface="Segoe UI" panose="020B0502040204020203" pitchFamily="34" charset="0"/>
              </a:rPr>
              <a:t>$ — </a:t>
            </a:r>
            <a:r>
              <a:rPr lang="uk-UA" dirty="0" smtClean="0">
                <a:solidFill>
                  <a:srgbClr val="00B0F0"/>
                </a:solidFill>
                <a:latin typeface="Segoe UI" panose="020B0502040204020203" pitchFamily="34" charset="0"/>
              </a:rPr>
              <a:t>інтерполяція рядків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008" y="760283"/>
            <a:ext cx="11149584" cy="53461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Спеціальний знак </a:t>
            </a:r>
            <a:r>
              <a:rPr lang="ru-RU" sz="14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$</a:t>
            </a:r>
            <a:r>
              <a:rPr lang="uk-UA" sz="14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 ідентифікує рядковий літерал як інтерпольований рядок. Інтерпольований рядок – це рядковий літерал, який може містити вирази інтерполяції. При розкладанні інтерпольованого рядку у результуючі елементи з виразами інтерполяції замінюються рядковими представленнями результатів виразів. Ця функція доступна починаючи з C# 6.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Інтерполяція рядків надає більш зрозумілий і зручний синтаксис для створення </a:t>
            </a:r>
            <a:r>
              <a:rPr lang="uk-UA" sz="1400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форматованих</a:t>
            </a:r>
            <a:r>
              <a:rPr lang="uk-UA" sz="1400" dirty="0" smtClean="0">
                <a:solidFill>
                  <a:schemeClr val="bg1"/>
                </a:solidFill>
                <a:latin typeface="Segoe UI" panose="020B0502040204020203" pitchFamily="34" charset="0"/>
              </a:rPr>
              <a:t> рядків у порівнянні з функцією зіставного форматування рядків. У наступному прикладі обидві ці функції використовуються для отримання однакових вихідних даних: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string name = "Mark";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date = </a:t>
            </a: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DateTime.Now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;</a:t>
            </a:r>
          </a:p>
          <a:p>
            <a:pPr lvl="1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// Composite formatting: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("Hello, {0}! Today is {1}, it's {2:HH:mm} now.", name, </a:t>
            </a: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date.DayOfWeek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, date);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// String interpolation: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($"Hello, {name}! Today is {</a:t>
            </a: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date.DayOfWeek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}, it's {</a:t>
            </a:r>
            <a:r>
              <a:rPr lang="en-U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date:HH:mm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} now.");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// Both calls produce the same output that is similar to: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// Hello, Mark! Today is Wednesday, it's 19:40 now</a:t>
            </a: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  <a:endParaRPr lang="uk-UA" sz="1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endParaRPr lang="uk-UA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 algn="r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hlinkClick r:id="rId2"/>
              </a:rPr>
              <a:t>https://docs.microsoft.com/ru-ru/dotnet/csharp/language-reference/tokens/interpolated</a:t>
            </a:r>
            <a:endParaRPr lang="en-US" sz="1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168" y="322749"/>
            <a:ext cx="10772775" cy="756243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00B0F0"/>
                </a:solidFill>
                <a:latin typeface="Segoe UI" panose="020B0502040204020203" pitchFamily="34" charset="0"/>
              </a:rPr>
              <a:t>Неявно перетворені локальні змінні</a:t>
            </a:r>
            <a:endParaRPr lang="uk-UA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336" y="1127760"/>
            <a:ext cx="10753725" cy="51267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У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випадках, коли тип змінної зрозумілий із правої частини призначення або коли точний тип не важливий, рекомендується використовувати неявне перетворення для локальних змінних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When the type of a variable is clear from the context, use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in the declaration.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var1 = "This is clearly a string.";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var2 = 27;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var3 = Convert.ToInt32(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Console.ReadLine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());</a:t>
            </a:r>
            <a:endParaRPr lang="uk-UA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endParaRPr lang="uk-UA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Якщо тип із правої частини призначення не є очевидним, не рекомендується використовувати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var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When the type of a variable is not clear from the context, use an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explicit type.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var4 =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ExampleClass.ResultSoFar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004" y="134891"/>
            <a:ext cx="10772775" cy="756243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00B0F0"/>
                </a:solidFill>
                <a:latin typeface="Segoe UI" panose="020B0502040204020203" pitchFamily="34" charset="0"/>
              </a:rPr>
              <a:t>Неявно перетворені локальні змінні</a:t>
            </a:r>
            <a:endParaRPr lang="uk-UA" sz="36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446" y="682302"/>
            <a:ext cx="10753725" cy="288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При вказуванні типу змінної не слід покладатися на ім`я змінної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Ім`я може бути неправильним.</a:t>
            </a:r>
            <a:endParaRPr lang="ru-RU" dirty="0" smtClean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 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Naming the following variable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inputInt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is misleading.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// It is a string.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inputInt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Console.ReadLine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inputInt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);</a:t>
            </a:r>
            <a:endParaRPr lang="uk-UA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Рекомендується уникати використання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var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замість d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ynamic</a:t>
            </a:r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*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Рекомендується використовувати неявне перетворення для визначення типу змінної циклу у циклах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for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і </a:t>
            </a:r>
            <a:r>
              <a:rPr lang="uk-UA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foreach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У наступних прикладах неявне перетворення використовується 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в </a:t>
            </a:r>
            <a:r>
              <a:rPr lang="uk-UA" dirty="0" smtClean="0">
                <a:solidFill>
                  <a:srgbClr val="171717"/>
                </a:solidFill>
                <a:latin typeface="Segoe UI" panose="020B0502040204020203" pitchFamily="34" charset="0"/>
              </a:rPr>
              <a:t>операторі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rgbClr val="171717"/>
                </a:solidFill>
                <a:latin typeface="Segoe UI" panose="020B0502040204020203" pitchFamily="34" charset="0"/>
              </a:rPr>
              <a:t>for</a:t>
            </a:r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та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foreach</a:t>
            </a:r>
            <a:r>
              <a:rPr lang="ru-RU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8894" y="3351204"/>
            <a:ext cx="11746992" cy="2591807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phrase = "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lalalalalalalalalalalalalalalalalalalalalalalalalalalalalala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";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manyPhrases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= new 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StringBuilder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for (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= 0; 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&lt; 10000; 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i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++)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    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manyPhrases.Append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(phrase);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//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("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tra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" + </a:t>
            </a:r>
            <a:r>
              <a:rPr lang="en-US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manyPhrases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); </a:t>
            </a:r>
          </a:p>
          <a:p>
            <a:pPr lvl="1">
              <a:lnSpc>
                <a:spcPct val="120000"/>
              </a:lnSpc>
            </a:pPr>
            <a:endParaRPr lang="en-US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foreach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ch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in laugh)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if 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ch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== 'h')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   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("H");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else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        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ch</a:t>
            </a: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F0"/>
                </a:solidFill>
                <a:latin typeface="Arial Narrow" panose="020B0606020202030204" pitchFamily="34" charset="0"/>
              </a:rPr>
              <a:t>Console.WriteLine</a:t>
            </a:r>
            <a:r>
              <a:rPr lang="en-US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();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3004" y="5617739"/>
            <a:ext cx="10753725" cy="828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uk-UA" sz="1500" b="1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Беззнаковий</a:t>
            </a:r>
            <a:r>
              <a:rPr lang="uk-UA" sz="1500" b="1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тип даних.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Як правило, рекомендується використовувати 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замість </a:t>
            </a:r>
            <a:r>
              <a:rPr lang="uk-UA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беззнакових</a:t>
            </a:r>
            <a:r>
              <a:rPr lang="uk-UA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типів. В 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  <a:r>
              <a:rPr lang="uk-UA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зазвичай використовується </a:t>
            </a:r>
            <a:r>
              <a:rPr lang="ru-RU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Використання </a:t>
            </a:r>
            <a:r>
              <a:rPr lang="uk-UA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uk-UA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спрощує взаємодію з іншими бібліотеками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uk-U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</a:pPr>
            <a:endParaRPr lang="en-US" sz="1500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741</TotalTime>
  <Words>2162</Words>
  <Application>Microsoft Office PowerPoint</Application>
  <PresentationFormat>Широкоэкранный</PresentationFormat>
  <Paragraphs>262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 Light</vt:lpstr>
      <vt:lpstr>Segoe UI</vt:lpstr>
      <vt:lpstr>Метрополия</vt:lpstr>
      <vt:lpstr>Стандарти оформлення коду C#</vt:lpstr>
      <vt:lpstr>Угоди по написанню коду призначені для реалізації наступних цілей.</vt:lpstr>
      <vt:lpstr>Узгодження по іменах</vt:lpstr>
      <vt:lpstr>Узгодження по розташуванню</vt:lpstr>
      <vt:lpstr>Узгодження по коментарях</vt:lpstr>
      <vt:lpstr>Рекомендації по роботі з мовою. Тип даних </vt:lpstr>
      <vt:lpstr>$ — інтерполяція рядків</vt:lpstr>
      <vt:lpstr>Неявно перетворені локальні змінні</vt:lpstr>
      <vt:lpstr>Неявно перетворені локальні змінні</vt:lpstr>
      <vt:lpstr>Вбудовані посилальні типи Тип object </vt:lpstr>
      <vt:lpstr>Вбудовані посилальні типи Тип string</vt:lpstr>
      <vt:lpstr>Вбудовані посилальні типи Тип delegate</vt:lpstr>
      <vt:lpstr>Вбудовані посилальні типи Тип dynamic</vt:lpstr>
      <vt:lpstr>Вбудовані посилальні типи Тип dynamic</vt:lpstr>
      <vt:lpstr>Вбудовані посилальні типи Тип dynamic</vt:lpstr>
      <vt:lpstr>Масиви</vt:lpstr>
      <vt:lpstr>Делегати</vt:lpstr>
      <vt:lpstr>Оператори try-catch і using у процесі обробки винятків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оформления кода C#</dc:title>
  <dc:creator>Пользователь Windows</dc:creator>
  <cp:lastModifiedBy>Roman</cp:lastModifiedBy>
  <cp:revision>51</cp:revision>
  <dcterms:created xsi:type="dcterms:W3CDTF">2019-10-28T09:09:16Z</dcterms:created>
  <dcterms:modified xsi:type="dcterms:W3CDTF">2021-06-16T13:44:48Z</dcterms:modified>
</cp:coreProperties>
</file>