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357" r:id="rId4"/>
    <p:sldId id="358" r:id="rId5"/>
    <p:sldId id="359" r:id="rId6"/>
    <p:sldId id="257" r:id="rId7"/>
    <p:sldId id="360" r:id="rId8"/>
    <p:sldId id="291" r:id="rId9"/>
    <p:sldId id="258" r:id="rId10"/>
    <p:sldId id="280" r:id="rId11"/>
    <p:sldId id="277" r:id="rId12"/>
    <p:sldId id="275" r:id="rId13"/>
    <p:sldId id="260" r:id="rId14"/>
    <p:sldId id="329" r:id="rId15"/>
    <p:sldId id="330" r:id="rId16"/>
    <p:sldId id="262" r:id="rId17"/>
    <p:sldId id="264" r:id="rId18"/>
    <p:sldId id="311" r:id="rId19"/>
    <p:sldId id="349" r:id="rId20"/>
    <p:sldId id="350" r:id="rId21"/>
    <p:sldId id="351" r:id="rId22"/>
    <p:sldId id="352" r:id="rId23"/>
    <p:sldId id="286" r:id="rId24"/>
    <p:sldId id="331" r:id="rId25"/>
    <p:sldId id="332" r:id="rId26"/>
    <p:sldId id="333" r:id="rId27"/>
    <p:sldId id="334" r:id="rId28"/>
    <p:sldId id="343" r:id="rId29"/>
    <p:sldId id="344" r:id="rId30"/>
    <p:sldId id="345" r:id="rId31"/>
    <p:sldId id="346" r:id="rId32"/>
    <p:sldId id="287" r:id="rId33"/>
    <p:sldId id="347" r:id="rId34"/>
    <p:sldId id="288" r:id="rId35"/>
    <p:sldId id="289" r:id="rId36"/>
    <p:sldId id="265" r:id="rId37"/>
    <p:sldId id="266" r:id="rId38"/>
    <p:sldId id="348" r:id="rId39"/>
    <p:sldId id="267" r:id="rId40"/>
    <p:sldId id="268" r:id="rId41"/>
    <p:sldId id="353" r:id="rId42"/>
    <p:sldId id="270" r:id="rId43"/>
    <p:sldId id="269" r:id="rId44"/>
    <p:sldId id="272" r:id="rId45"/>
    <p:sldId id="271" r:id="rId46"/>
    <p:sldId id="354" r:id="rId47"/>
    <p:sldId id="273" r:id="rId48"/>
    <p:sldId id="274" r:id="rId49"/>
    <p:sldId id="313" r:id="rId50"/>
    <p:sldId id="290" r:id="rId51"/>
    <p:sldId id="35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C0A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9" autoAdjust="0"/>
    <p:restoredTop sz="86420" autoAdjust="0"/>
  </p:normalViewPr>
  <p:slideViewPr>
    <p:cSldViewPr>
      <p:cViewPr>
        <p:scale>
          <a:sx n="66" d="100"/>
          <a:sy n="66" d="100"/>
        </p:scale>
        <p:origin x="-1242" y="-690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78" y="2339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53257"/>
            <a:ext cx="6858000" cy="1470025"/>
          </a:xfrm>
        </p:spPr>
        <p:txBody>
          <a:bodyPr>
            <a:normAutofit/>
          </a:bodyPr>
          <a:lstStyle>
            <a:lvl1pPr>
              <a:defRPr sz="3600"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5752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600" i="1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4158016" y="5374944"/>
            <a:ext cx="228600" cy="216000"/>
          </a:xfrm>
          <a:prstGeom prst="ellipse">
            <a:avLst/>
          </a:prstGeom>
          <a:solidFill>
            <a:srgbClr val="F05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 userDrawn="1"/>
        </p:nvSpPr>
        <p:spPr>
          <a:xfrm>
            <a:off x="1156648" y="3283201"/>
            <a:ext cx="6858000" cy="45719"/>
          </a:xfrm>
          <a:prstGeom prst="rect">
            <a:avLst/>
          </a:prstGeom>
          <a:solidFill>
            <a:srgbClr val="F05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905182" y="6581001"/>
            <a:ext cx="2238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an </a:t>
            </a:r>
            <a:r>
              <a:rPr lang="en-US" sz="1200" b="1" i="1" dirty="0" err="1" smtClean="0">
                <a:solidFill>
                  <a:srgbClr val="FF6600"/>
                </a:solidFill>
                <a:latin typeface="Cambria" pitchFamily="18" charset="0"/>
              </a:rPr>
              <a:t>Abhyaas</a:t>
            </a:r>
            <a:r>
              <a:rPr lang="en-US" sz="1200" b="1" i="1" dirty="0" smtClean="0">
                <a:solidFill>
                  <a:srgbClr val="FF6600"/>
                </a:solidFill>
                <a:latin typeface="Cambria" pitchFamily="18" charset="0"/>
              </a:rPr>
              <a:t> </a:t>
            </a:r>
            <a:r>
              <a:rPr lang="en-US" sz="1200" b="1" i="1" dirty="0" err="1" smtClean="0">
                <a:solidFill>
                  <a:srgbClr val="FF6600"/>
                </a:solidFill>
                <a:latin typeface="Cambria" pitchFamily="18" charset="0"/>
              </a:rPr>
              <a:t>Edu</a:t>
            </a:r>
            <a:r>
              <a:rPr lang="en-US" sz="1200" b="1" i="1" dirty="0" smtClean="0">
                <a:solidFill>
                  <a:srgbClr val="FF6600"/>
                </a:solidFill>
                <a:latin typeface="Cambria" pitchFamily="18" charset="0"/>
              </a:rPr>
              <a:t> Corp</a:t>
            </a:r>
            <a:r>
              <a:rPr lang="en-US" sz="1200" dirty="0" smtClean="0">
                <a:latin typeface="Cambria" pitchFamily="18" charset="0"/>
              </a:rPr>
              <a:t> initiative</a:t>
            </a:r>
            <a:endParaRPr lang="en-IN" sz="1200" dirty="0">
              <a:latin typeface="Cambria" pitchFamily="18" charset="0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347177" y="62340"/>
            <a:ext cx="6438871" cy="1607128"/>
            <a:chOff x="838200" y="62340"/>
            <a:chExt cx="6438871" cy="1607128"/>
          </a:xfrm>
        </p:grpSpPr>
        <p:pic>
          <p:nvPicPr>
            <p:cNvPr id="9" name="Picture 8" descr="iconnex_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914400" y="197026"/>
              <a:ext cx="3524765" cy="147244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4625383" y="62340"/>
              <a:ext cx="265168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FF6600"/>
                  </a:solidFill>
                  <a:latin typeface="Century Gothic" pitchFamily="34" charset="0"/>
                </a:rPr>
                <a:t>F</a:t>
              </a:r>
              <a:r>
                <a:rPr lang="en-US" sz="4400" b="1" dirty="0" smtClean="0">
                  <a:latin typeface="Century Gothic" pitchFamily="34" charset="0"/>
                </a:rPr>
                <a:t>inishing </a:t>
              </a:r>
            </a:p>
            <a:p>
              <a:r>
                <a:rPr lang="en-US" sz="4400" b="1" dirty="0" smtClean="0">
                  <a:solidFill>
                    <a:srgbClr val="FF6600"/>
                  </a:solidFill>
                  <a:latin typeface="Century Gothic" pitchFamily="34" charset="0"/>
                </a:rPr>
                <a:t>S</a:t>
              </a:r>
              <a:r>
                <a:rPr lang="en-US" sz="4400" b="1" dirty="0" smtClean="0">
                  <a:latin typeface="Century Gothic" pitchFamily="34" charset="0"/>
                </a:rPr>
                <a:t>chool</a:t>
              </a:r>
              <a:endParaRPr lang="en-IN" sz="4400" b="1" dirty="0">
                <a:latin typeface="Century Gothic" pitchFamily="34" charset="0"/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4032794" y="823218"/>
              <a:ext cx="1080000" cy="1588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 userDrawn="1"/>
          </p:nvSpPr>
          <p:spPr>
            <a:xfrm>
              <a:off x="838200" y="110832"/>
              <a:ext cx="12192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9" name="Picture 18" descr="iconnex_logo.pn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rcRect l="38913" r="32983"/>
          <a:stretch>
            <a:fillRect/>
          </a:stretch>
        </p:blipFill>
        <p:spPr>
          <a:xfrm>
            <a:off x="4024952" y="4300184"/>
            <a:ext cx="1281607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8" y="165454"/>
            <a:ext cx="6152272" cy="1143000"/>
          </a:xfrm>
        </p:spPr>
        <p:txBody>
          <a:bodyPr>
            <a:normAutofit/>
          </a:bodyPr>
          <a:lstStyle>
            <a:lvl1pPr algn="l">
              <a:defRPr sz="3200"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2" y="1327240"/>
            <a:ext cx="8229600" cy="4997360"/>
          </a:xfrm>
        </p:spPr>
        <p:txBody>
          <a:bodyPr>
            <a:noAutofit/>
          </a:bodyPr>
          <a:lstStyle>
            <a:lvl1pPr marL="273050" indent="-273050" algn="l">
              <a:buClr>
                <a:srgbClr val="F05C0A"/>
              </a:buClr>
              <a:buSzPct val="110000"/>
              <a:defRPr sz="2800">
                <a:latin typeface="Cambria" pitchFamily="18" charset="0"/>
              </a:defRPr>
            </a:lvl1pPr>
            <a:lvl2pPr algn="l">
              <a:buClr>
                <a:srgbClr val="F05C0A"/>
              </a:buClr>
              <a:buFont typeface="Cambria" pitchFamily="18" charset="0"/>
              <a:buChar char="−"/>
              <a:defRPr sz="2400">
                <a:latin typeface="Cambria" pitchFamily="18" charset="0"/>
              </a:defRPr>
            </a:lvl2pPr>
            <a:lvl3pPr algn="l">
              <a:buClr>
                <a:schemeClr val="accent6"/>
              </a:buClr>
              <a:buFont typeface="Cambria" pitchFamily="18" charset="0"/>
              <a:buChar char="–"/>
              <a:defRPr sz="2100">
                <a:latin typeface="Cambria" pitchFamily="18" charset="0"/>
              </a:defRPr>
            </a:lvl3pPr>
            <a:lvl4pPr algn="l">
              <a:buClr>
                <a:schemeClr val="accent6"/>
              </a:buClr>
              <a:buFont typeface="Cambria" pitchFamily="18" charset="0"/>
              <a:buChar char="–"/>
              <a:defRPr>
                <a:latin typeface="Cambria" pitchFamily="18" charset="0"/>
              </a:defRPr>
            </a:lvl4pPr>
            <a:lvl5pPr algn="l">
              <a:buClr>
                <a:schemeClr val="accent6"/>
              </a:buClr>
              <a:buFont typeface="Cambria" pitchFamily="18" charset="0"/>
              <a:buChar char="–"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6128" y="1143000"/>
            <a:ext cx="6408000" cy="45719"/>
          </a:xfrm>
          <a:prstGeom prst="rect">
            <a:avLst/>
          </a:prstGeom>
          <a:solidFill>
            <a:srgbClr val="F05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797462" y="249602"/>
            <a:ext cx="3360186" cy="656838"/>
            <a:chOff x="2350751" y="117309"/>
            <a:chExt cx="3360186" cy="656838"/>
          </a:xfrm>
        </p:grpSpPr>
        <p:pic>
          <p:nvPicPr>
            <p:cNvPr id="9" name="Picture 8" descr="iconnex_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099938" y="197026"/>
              <a:ext cx="1339227" cy="55945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4625383" y="189372"/>
              <a:ext cx="1085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6600"/>
                  </a:solidFill>
                  <a:latin typeface="Century Gothic" pitchFamily="34" charset="0"/>
                </a:rPr>
                <a:t>F</a:t>
              </a:r>
              <a:r>
                <a:rPr lang="en-US" sz="1600" b="1" dirty="0" smtClean="0">
                  <a:latin typeface="Century Gothic" pitchFamily="34" charset="0"/>
                </a:rPr>
                <a:t>inishing </a:t>
              </a:r>
            </a:p>
            <a:p>
              <a:r>
                <a:rPr lang="en-US" sz="1600" b="1" dirty="0" smtClean="0">
                  <a:solidFill>
                    <a:srgbClr val="FF6600"/>
                  </a:solidFill>
                  <a:latin typeface="Century Gothic" pitchFamily="34" charset="0"/>
                </a:rPr>
                <a:t>S</a:t>
              </a:r>
              <a:r>
                <a:rPr lang="en-US" sz="1600" b="1" dirty="0" smtClean="0">
                  <a:latin typeface="Century Gothic" pitchFamily="34" charset="0"/>
                </a:rPr>
                <a:t>chool</a:t>
              </a:r>
              <a:endParaRPr lang="en-IN" sz="1600" b="1" dirty="0">
                <a:latin typeface="Century Gothic" pitchFamily="34" charset="0"/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4374794" y="457610"/>
              <a:ext cx="396000" cy="1588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>
            <a:xfrm>
              <a:off x="2350751" y="117309"/>
              <a:ext cx="1219200" cy="192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Oval 12"/>
          <p:cNvSpPr/>
          <p:nvPr userDrawn="1"/>
        </p:nvSpPr>
        <p:spPr>
          <a:xfrm>
            <a:off x="40944" y="6338248"/>
            <a:ext cx="228600" cy="216000"/>
          </a:xfrm>
          <a:prstGeom prst="ellipse">
            <a:avLst/>
          </a:prstGeom>
          <a:solidFill>
            <a:srgbClr val="F05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iconnex_logo.png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38913" r="32983"/>
          <a:stretch>
            <a:fillRect/>
          </a:stretch>
        </p:blipFill>
        <p:spPr>
          <a:xfrm>
            <a:off x="0" y="5725352"/>
            <a:ext cx="762000" cy="113264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736000" y="6477000"/>
            <a:ext cx="6408000" cy="36000"/>
          </a:xfrm>
          <a:prstGeom prst="rect">
            <a:avLst/>
          </a:prstGeom>
          <a:solidFill>
            <a:srgbClr val="F05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055310" y="6553705"/>
            <a:ext cx="2073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mbria" pitchFamily="18" charset="0"/>
              </a:rPr>
              <a:t>an </a:t>
            </a:r>
            <a:r>
              <a:rPr lang="en-US" sz="1100" b="1" i="1" dirty="0" err="1" smtClean="0">
                <a:solidFill>
                  <a:srgbClr val="FF6600"/>
                </a:solidFill>
                <a:latin typeface="Cambria" pitchFamily="18" charset="0"/>
              </a:rPr>
              <a:t>Abhyaas</a:t>
            </a:r>
            <a:r>
              <a:rPr lang="en-US" sz="1100" b="1" i="1" dirty="0" smtClean="0">
                <a:solidFill>
                  <a:srgbClr val="FF6600"/>
                </a:solidFill>
                <a:latin typeface="Cambria" pitchFamily="18" charset="0"/>
              </a:rPr>
              <a:t> </a:t>
            </a:r>
            <a:r>
              <a:rPr lang="en-US" sz="1100" b="1" i="1" dirty="0" err="1" smtClean="0">
                <a:solidFill>
                  <a:srgbClr val="FF6600"/>
                </a:solidFill>
                <a:latin typeface="Cambria" pitchFamily="18" charset="0"/>
              </a:rPr>
              <a:t>Edu</a:t>
            </a:r>
            <a:r>
              <a:rPr lang="en-US" sz="1100" b="1" i="1" dirty="0" smtClean="0">
                <a:solidFill>
                  <a:srgbClr val="FF6600"/>
                </a:solidFill>
                <a:latin typeface="Cambria" pitchFamily="18" charset="0"/>
              </a:rPr>
              <a:t> Corp</a:t>
            </a:r>
            <a:r>
              <a:rPr lang="en-US" sz="1100" dirty="0" smtClean="0">
                <a:latin typeface="Cambria" pitchFamily="18" charset="0"/>
              </a:rPr>
              <a:t> initiative</a:t>
            </a:r>
            <a:endParaRPr lang="en-IN" sz="1100" dirty="0">
              <a:latin typeface="Cambria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514600"/>
            <a:ext cx="5902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mbria" pitchFamily="18" charset="0"/>
              </a:rPr>
              <a:t>Input and Output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2" y="1327240"/>
            <a:ext cx="8327408" cy="4997360"/>
          </a:xfrm>
        </p:spPr>
        <p:txBody>
          <a:bodyPr/>
          <a:lstStyle/>
          <a:p>
            <a:pPr>
              <a:buFont typeface="Cambria" pitchFamily="18" charset="0"/>
              <a:buChar char="–"/>
            </a:pPr>
            <a:r>
              <a:rPr lang="en-US" sz="2400" dirty="0" smtClean="0"/>
              <a:t>In java.io package there are two abstract classes</a:t>
            </a:r>
          </a:p>
          <a:p>
            <a:pPr marL="457200" indent="-457200">
              <a:buNone/>
            </a:pPr>
            <a:r>
              <a:rPr lang="en-US" sz="2400" dirty="0" smtClean="0"/>
              <a:t> 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 (abstract class)</a:t>
            </a:r>
          </a:p>
          <a:p>
            <a:pPr marL="457200" indent="-45720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OutputStream</a:t>
            </a:r>
            <a:r>
              <a:rPr lang="en-US" sz="2400" dirty="0" smtClean="0"/>
              <a:t> for Stream Classes(abstract class)</a:t>
            </a:r>
          </a:p>
          <a:p>
            <a:endParaRPr lang="en-US" sz="2400" dirty="0"/>
          </a:p>
        </p:txBody>
      </p:sp>
      <p:pic>
        <p:nvPicPr>
          <p:cNvPr id="37890" name="Picture 2" descr="http://www.javaskool.com/jsp/ContentJava/Java_IOStreamPic/java_io.png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19200" y="3352800"/>
            <a:ext cx="6230908" cy="25339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4"/>
            <a:ext cx="6240440" cy="1143000"/>
          </a:xfrm>
        </p:spPr>
        <p:txBody>
          <a:bodyPr/>
          <a:lstStyle/>
          <a:p>
            <a:r>
              <a:rPr lang="en-US" dirty="0" smtClean="0"/>
              <a:t>I/O Streams Concept</a:t>
            </a:r>
            <a:endParaRPr lang="en-US" dirty="0"/>
          </a:p>
        </p:txBody>
      </p:sp>
      <p:pic>
        <p:nvPicPr>
          <p:cNvPr id="34820" name="Picture 4" descr="http://www.javaskool.com/jsp/ContentJava/Java_IOStreamPic/StreamWork.png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04800" y="2514600"/>
            <a:ext cx="4286250" cy="2733676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524000"/>
            <a:ext cx="4076700" cy="46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IO Streams</a:t>
            </a:r>
            <a:endParaRPr lang="en-US" dirty="0"/>
          </a:p>
        </p:txBody>
      </p:sp>
      <p:pic>
        <p:nvPicPr>
          <p:cNvPr id="32776" name="Picture 8" descr="http://www.ntu.edu.sg/home/ehchua/programming/java/images/IO_StreamVsCharacter.png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t="3718" b="1483"/>
          <a:stretch>
            <a:fillRect/>
          </a:stretch>
        </p:blipFill>
        <p:spPr bwMode="auto">
          <a:xfrm>
            <a:off x="457200" y="2743200"/>
            <a:ext cx="8382000" cy="3657600"/>
          </a:xfrm>
          <a:prstGeom prst="rect">
            <a:avLst/>
          </a:prstGeom>
          <a:noFill/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1295400"/>
          </a:xfrm>
        </p:spPr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400" dirty="0" smtClean="0"/>
              <a:t>Both Input and Output Streams are classified as </a:t>
            </a:r>
          </a:p>
          <a:p>
            <a:pPr algn="just">
              <a:buNone/>
            </a:pPr>
            <a:r>
              <a:rPr lang="en-US" sz="2400" dirty="0" smtClean="0"/>
              <a:t>1) Byte streams </a:t>
            </a:r>
          </a:p>
          <a:p>
            <a:pPr algn="just">
              <a:buNone/>
            </a:pPr>
            <a:r>
              <a:rPr lang="en-US" sz="2400" dirty="0" smtClean="0"/>
              <a:t>2) Character streams.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7240"/>
            <a:ext cx="8610600" cy="4997360"/>
          </a:xfrm>
        </p:spPr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: Java application uses an input stream to read data from a source, it may be a file , an array, peripheral device or socket.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400" dirty="0" err="1" smtClean="0"/>
              <a:t>OutputStream</a:t>
            </a:r>
            <a:r>
              <a:rPr lang="en-US" sz="2400" dirty="0" smtClean="0"/>
              <a:t> : Java application uses an output stream to write data to a destination, it may be a file , an array, peripheral device or socket.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168" y="165454"/>
            <a:ext cx="6152272" cy="1143000"/>
          </a:xfrm>
        </p:spPr>
        <p:txBody>
          <a:bodyPr/>
          <a:lstStyle/>
          <a:p>
            <a:r>
              <a:rPr lang="en-US" dirty="0" smtClean="0"/>
              <a:t>IO streams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338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: Byte Stream I/O Classes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Character Stream I/O Classes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49391"/>
            <a:ext cx="8458200" cy="515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20313" t="15625" r="7812" b="51042"/>
          <a:stretch>
            <a:fillRect/>
          </a:stretch>
        </p:blipFill>
        <p:spPr bwMode="auto">
          <a:xfrm>
            <a:off x="381000" y="1447800"/>
            <a:ext cx="8324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33400" y="4876800"/>
            <a:ext cx="721722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8" y="165454"/>
            <a:ext cx="646503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commonly used InputStream Methods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21094" t="28125" r="7812" b="44792"/>
          <a:stretch>
            <a:fillRect/>
          </a:stretch>
        </p:blipFill>
        <p:spPr bwMode="auto">
          <a:xfrm>
            <a:off x="228600" y="1828800"/>
            <a:ext cx="8534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724400"/>
          </a:xfrm>
        </p:spPr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The </a:t>
            </a:r>
            <a:r>
              <a:rPr lang="en-US" sz="2000" b="1" dirty="0" smtClean="0"/>
              <a:t>File class </a:t>
            </a:r>
            <a:r>
              <a:rPr lang="en-US" sz="2000" dirty="0" smtClean="0"/>
              <a:t>does not operate on stream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 It deals directly with files and the file system.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b="1" dirty="0" smtClean="0"/>
              <a:t>File class </a:t>
            </a:r>
            <a:r>
              <a:rPr lang="en-US" sz="2000" dirty="0" smtClean="0"/>
              <a:t>does not specify how information is retrieved from or stored in files; it describes the properties of a file itself.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A </a:t>
            </a:r>
            <a:r>
              <a:rPr lang="en-US" sz="2000" b="1" dirty="0" smtClean="0"/>
              <a:t>File object </a:t>
            </a:r>
            <a:r>
              <a:rPr lang="en-US" sz="2000" dirty="0" smtClean="0"/>
              <a:t>manipulates the information associated with a disk filelike the file  permissions, time, date, and directory path, and helps to navigate subdirectory hierarchies.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A directory in Java is also treated as a </a:t>
            </a:r>
            <a:r>
              <a:rPr lang="en-US" sz="2000" b="1" dirty="0" smtClean="0"/>
              <a:t>File </a:t>
            </a:r>
            <a:r>
              <a:rPr lang="en-US" sz="2000" dirty="0" smtClean="0"/>
              <a:t>with one additional property—a list of filenames that can be examined by the </a:t>
            </a:r>
            <a:r>
              <a:rPr lang="en-US" sz="2000" b="1" dirty="0" smtClean="0"/>
              <a:t>list( ) method.</a:t>
            </a:r>
          </a:p>
          <a:p>
            <a:pPr>
              <a:buFont typeface="Cambria" pitchFamily="18" charset="0"/>
              <a:buChar char="–"/>
              <a:defRPr/>
            </a:pPr>
            <a:r>
              <a:rPr lang="en-US" sz="2000" dirty="0" smtClean="0"/>
              <a:t> The following constructors can be used to create File objects:</a:t>
            </a:r>
          </a:p>
          <a:p>
            <a:pPr lvl="1">
              <a:buFont typeface="Cambria" pitchFamily="18" charset="0"/>
              <a:buChar char="–"/>
              <a:defRPr/>
            </a:pPr>
            <a:r>
              <a:rPr lang="en-US" sz="2000" dirty="0" smtClean="0"/>
              <a:t>File(String </a:t>
            </a:r>
            <a:r>
              <a:rPr lang="en-US" sz="2000" i="1" dirty="0" smtClean="0"/>
              <a:t>directoryPath)</a:t>
            </a:r>
          </a:p>
          <a:p>
            <a:pPr lvl="1">
              <a:buFont typeface="Cambria" pitchFamily="18" charset="0"/>
              <a:buChar char="–"/>
              <a:defRPr/>
            </a:pPr>
            <a:r>
              <a:rPr lang="en-US" sz="2000" dirty="0" smtClean="0"/>
              <a:t>File(String </a:t>
            </a:r>
            <a:r>
              <a:rPr lang="en-US" sz="2000" i="1" dirty="0" smtClean="0"/>
              <a:t>directoryPath, String filename)</a:t>
            </a:r>
          </a:p>
          <a:p>
            <a:pPr lvl="1">
              <a:buFont typeface="Cambria" pitchFamily="18" charset="0"/>
              <a:buChar char="–"/>
              <a:defRPr/>
            </a:pPr>
            <a:r>
              <a:rPr lang="en-US" sz="2000" dirty="0" smtClean="0"/>
              <a:t>File(File </a:t>
            </a:r>
            <a:r>
              <a:rPr lang="en-US" sz="2000" i="1" dirty="0" smtClean="0"/>
              <a:t>dirObj, String filename)</a:t>
            </a:r>
          </a:p>
          <a:p>
            <a:pPr lvl="1">
              <a:buFont typeface="Cambria" pitchFamily="18" charset="0"/>
              <a:buChar char="–"/>
              <a:defRPr/>
            </a:pPr>
            <a:r>
              <a:rPr lang="en-US" sz="2000" dirty="0" smtClean="0"/>
              <a:t>File(URI </a:t>
            </a:r>
            <a:r>
              <a:rPr lang="en-US" sz="2000" i="1" dirty="0" smtClean="0"/>
              <a:t>uriObj)</a:t>
            </a:r>
          </a:p>
          <a:p>
            <a:pPr algn="just">
              <a:buFont typeface="Cambria" pitchFamily="18" charset="0"/>
              <a:buChar char="–"/>
            </a:pPr>
            <a:endParaRPr lang="en-US" sz="2000" b="1" dirty="0" smtClean="0"/>
          </a:p>
          <a:p>
            <a:pPr algn="just">
              <a:buFont typeface="Cambria" pitchFamily="18" charset="0"/>
              <a:buChar char="–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3600" dirty="0" smtClean="0"/>
              <a:t>Communication between the computer and the outside world</a:t>
            </a:r>
          </a:p>
          <a:p>
            <a:endParaRPr lang="en-US" dirty="0"/>
          </a:p>
        </p:txBody>
      </p:sp>
      <p:pic>
        <p:nvPicPr>
          <p:cNvPr id="4" name="Picture 3" descr="PeripheralInputOutp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71" y="4114800"/>
            <a:ext cx="2065166" cy="170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62000" y="1524000"/>
            <a:ext cx="7239000" cy="471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creating a new File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954" t="5128" r="1740" b="2564"/>
          <a:stretch>
            <a:fillRect/>
          </a:stretch>
        </p:blipFill>
        <p:spPr bwMode="auto">
          <a:xfrm>
            <a:off x="381000" y="14478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105400" y="4114800"/>
            <a:ext cx="37062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File Name path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600" y="1143000"/>
            <a:ext cx="739140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114800"/>
            <a:ext cx="3660321" cy="218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" y="4953000"/>
            <a:ext cx="488030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Console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Java, console input is accomplished by reading from </a:t>
            </a:r>
            <a:r>
              <a:rPr lang="en-US" sz="2000" b="1" dirty="0" smtClean="0"/>
              <a:t>System.in. </a:t>
            </a:r>
          </a:p>
          <a:p>
            <a:r>
              <a:rPr lang="en-US" sz="2000" dirty="0" smtClean="0"/>
              <a:t>It refers to an object of type InputStream, it can be used for inputStream.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Reading Characters 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Reading Strings: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Writing Console Output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0368" b="17053"/>
          <a:stretch>
            <a:fillRect/>
          </a:stretch>
        </p:blipFill>
        <p:spPr bwMode="auto">
          <a:xfrm>
            <a:off x="762000" y="2438400"/>
            <a:ext cx="678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76600" y="3200400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4935" b="25325"/>
          <a:stretch>
            <a:fillRect/>
          </a:stretch>
        </p:blipFill>
        <p:spPr bwMode="auto">
          <a:xfrm>
            <a:off x="2743200" y="4191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86200" y="4191000"/>
            <a:ext cx="312234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5486400"/>
            <a:ext cx="3200400" cy="84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5181600"/>
            <a:ext cx="990600" cy="37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PrintWriter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It is one of the character-based classes.</a:t>
            </a:r>
          </a:p>
          <a:p>
            <a:r>
              <a:rPr lang="en-US" sz="2000" dirty="0" smtClean="0"/>
              <a:t>PrintWriter supports the print( ) and println( ) methods for all types including Object.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4400" y="2362200"/>
            <a:ext cx="685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Two of the most often-used stream classes are FileInputStream and FileOutputStream, which create byte streams linked to files. </a:t>
            </a:r>
          </a:p>
          <a:p>
            <a:pPr algn="just"/>
            <a:r>
              <a:rPr lang="en-US" sz="2000" dirty="0" smtClean="0"/>
              <a:t> To open a file, we simply create an object of one of these classes, specifying the name of the file as an argument to the constructor.</a:t>
            </a:r>
          </a:p>
          <a:p>
            <a:pPr algn="just"/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 When you create an input stream, if the file does not exist, then </a:t>
            </a:r>
            <a:r>
              <a:rPr lang="en-US" sz="2000" b="1" dirty="0" smtClean="0"/>
              <a:t>FileNotFoundException</a:t>
            </a:r>
            <a:r>
              <a:rPr lang="en-US" sz="2000" dirty="0" smtClean="0"/>
              <a:t> is thrown. </a:t>
            </a:r>
          </a:p>
          <a:p>
            <a:pPr algn="just"/>
            <a:r>
              <a:rPr lang="en-US" sz="2000" dirty="0" smtClean="0"/>
              <a:t>When you are done with a file, you should close it by calling </a:t>
            </a:r>
            <a:r>
              <a:rPr lang="en-US" sz="2000" b="1" dirty="0" smtClean="0"/>
              <a:t>close( ). </a:t>
            </a:r>
          </a:p>
          <a:p>
            <a:pPr algn="just"/>
            <a:r>
              <a:rPr lang="en-US" sz="2000" dirty="0" smtClean="0"/>
              <a:t>To read from a file, you can use a version of </a:t>
            </a:r>
            <a:r>
              <a:rPr lang="en-US" sz="2000" b="1" dirty="0" smtClean="0"/>
              <a:t>read( ) </a:t>
            </a:r>
            <a:r>
              <a:rPr lang="en-US" sz="2000" dirty="0" smtClean="0"/>
              <a:t>that is defined within FileInputStream ,  it reads a single byte from the file and returns the byte as an integer value. </a:t>
            </a:r>
          </a:p>
          <a:p>
            <a:pPr algn="just"/>
            <a:r>
              <a:rPr lang="en-US" sz="2000" dirty="0" smtClean="0"/>
              <a:t>read( ) returns –1 when the end of the file is encountered. 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199" y="2819400"/>
            <a:ext cx="771015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20000"/>
          <a:stretch>
            <a:fillRect/>
          </a:stretch>
        </p:blipFill>
        <p:spPr bwMode="auto">
          <a:xfrm>
            <a:off x="914400" y="5943600"/>
            <a:ext cx="324703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48200" y="5943600"/>
            <a:ext cx="320191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 Code Snippet using  read( ) to input and display the contents of a text file,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1981200"/>
            <a:ext cx="5715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4572000"/>
            <a:ext cx="5715000" cy="174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To write to a file, you can use the write( ) method defined by FileOutputStream. </a:t>
            </a:r>
          </a:p>
          <a:p>
            <a:pPr algn="just"/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Note :  If an error occurs during  writing, an IOException is thrown.</a:t>
            </a:r>
          </a:p>
          <a:p>
            <a:pPr algn="just"/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1981200"/>
            <a:ext cx="4648200" cy="36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2743200"/>
            <a:ext cx="2899471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3276600"/>
            <a:ext cx="5257800" cy="2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3276600"/>
            <a:ext cx="38025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4343400"/>
            <a:ext cx="3733800" cy="37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 File class does not operate on streams, It deals directly with files and the file system.</a:t>
            </a:r>
          </a:p>
          <a:p>
            <a:pPr algn="just"/>
            <a:r>
              <a:rPr lang="en-US" sz="2000" dirty="0" smtClean="0"/>
              <a:t> File class  describes the properties of a file itself  such as file permissions, time, date, and directory path, and to navigate subdirectory hierarchies.</a:t>
            </a:r>
          </a:p>
          <a:p>
            <a:pPr algn="just"/>
            <a:r>
              <a:rPr lang="en-US" sz="2000" dirty="0" smtClean="0"/>
              <a:t>To create 3 files  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Most of the File methods are self-explanatory.</a:t>
            </a:r>
          </a:p>
          <a:p>
            <a:pPr algn="just"/>
            <a:r>
              <a:rPr lang="en-US" sz="2000" dirty="0" smtClean="0"/>
              <a:t>File also includes two useful utility methods</a:t>
            </a:r>
          </a:p>
          <a:p>
            <a:pPr algn="just"/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3429000"/>
            <a:ext cx="488743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562600"/>
            <a:ext cx="35014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943600"/>
            <a:ext cx="166467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 Methods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799" y="1295400"/>
            <a:ext cx="8610601" cy="4953000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Outside World?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users</a:t>
            </a:r>
          </a:p>
          <a:p>
            <a:r>
              <a:rPr lang="en-US" dirty="0" smtClean="0"/>
              <a:t>Hardware devices</a:t>
            </a:r>
          </a:p>
          <a:p>
            <a:pPr lvl="1"/>
            <a:r>
              <a:rPr lang="en-US" sz="3200" dirty="0" smtClean="0"/>
              <a:t>Monitors, keyboards, disk drives …</a:t>
            </a:r>
          </a:p>
          <a:p>
            <a:r>
              <a:rPr lang="en-US" dirty="0" smtClean="0"/>
              <a:t>Other computers and programs</a:t>
            </a:r>
          </a:p>
          <a:p>
            <a:endParaRPr lang="en-US" dirty="0"/>
          </a:p>
        </p:txBody>
      </p:sp>
      <p:pic>
        <p:nvPicPr>
          <p:cNvPr id="4" name="Picture 3" descr="peo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463008"/>
            <a:ext cx="2495503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am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4267200"/>
            <a:ext cx="250507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networ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4495800"/>
            <a:ext cx="1352550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97360"/>
          </a:xfrm>
        </p:spPr>
        <p:txBody>
          <a:bodyPr/>
          <a:lstStyle/>
          <a:p>
            <a:r>
              <a:rPr lang="en-US" sz="2000" dirty="0" smtClean="0"/>
              <a:t>A directory is a File that contains a list of other files and directories. </a:t>
            </a:r>
          </a:p>
          <a:p>
            <a:r>
              <a:rPr lang="en-US" sz="2000" dirty="0" smtClean="0"/>
              <a:t> When you create a File object and it is a directory, the isDirectory( ) method will return true. </a:t>
            </a:r>
          </a:p>
          <a:p>
            <a:r>
              <a:rPr lang="en-US" sz="2000" dirty="0" smtClean="0"/>
              <a:t> we can use list( ) using a file object to extract the list of other files and directories inside.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667000"/>
            <a:ext cx="2133600" cy="520666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200400"/>
            <a:ext cx="6248400" cy="3200400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//using Directories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3999"/>
            <a:ext cx="7150818" cy="4191001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</a:t>
            </a:r>
            <a:endParaRPr lang="en-US" dirty="0"/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09600" y="1371601"/>
            <a:ext cx="5638800" cy="3335628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09600" y="4876800"/>
            <a:ext cx="4162425" cy="1285875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 To limit the number of files returned by the list( ) method to include only those files that match a certain filename pattern, or filter. We use a second form of list( 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FilenameFilter defines only a single method, accept( ), which is called once for each file in a list. 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057400"/>
            <a:ext cx="382486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352800"/>
            <a:ext cx="4800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733800"/>
            <a:ext cx="4114800" cy="2743200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038600"/>
            <a:ext cx="4191000" cy="1371600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Java’s stream-based I/O is built upon four abstract classes</a:t>
            </a:r>
          </a:p>
          <a:p>
            <a:pPr marL="457200" indent="-457200">
              <a:buAutoNum type="arabicParenR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  </a:t>
            </a:r>
          </a:p>
          <a:p>
            <a:pPr marL="457200" indent="-457200">
              <a:buAutoNum type="arabicParenR"/>
            </a:pPr>
            <a:r>
              <a:rPr lang="en-US" sz="2000" dirty="0" err="1" smtClean="0"/>
              <a:t>OutputStream</a:t>
            </a:r>
            <a:r>
              <a:rPr lang="en-US" sz="2000" dirty="0" smtClean="0"/>
              <a:t>,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Reader 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Writer</a:t>
            </a:r>
          </a:p>
          <a:p>
            <a:pPr marL="457200" indent="-457200">
              <a:buFont typeface="Cambria" pitchFamily="18" charset="0"/>
              <a:buChar char="–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and </a:t>
            </a:r>
            <a:r>
              <a:rPr lang="en-US" sz="2000" dirty="0" err="1" smtClean="0"/>
              <a:t>OutputStream</a:t>
            </a:r>
            <a:r>
              <a:rPr lang="en-US" sz="2000" dirty="0" smtClean="0"/>
              <a:t> are designed for byte streams.</a:t>
            </a:r>
          </a:p>
          <a:p>
            <a:pPr marL="457200" indent="-457200">
              <a:buFont typeface="Cambria" pitchFamily="18" charset="0"/>
              <a:buChar char="–"/>
            </a:pPr>
            <a:r>
              <a:rPr lang="en-US" sz="2000" dirty="0" smtClean="0"/>
              <a:t>Reader and Writer are  designed for character streams.</a:t>
            </a:r>
          </a:p>
          <a:p>
            <a:pPr marL="457200" indent="-457200">
              <a:buFont typeface="Cambria" pitchFamily="18" charset="0"/>
              <a:buChar char="–"/>
            </a:pPr>
            <a:r>
              <a:rPr lang="en-US" sz="2000" dirty="0" smtClean="0"/>
              <a:t>you should use the character stream classes when working with characters or strings,</a:t>
            </a:r>
          </a:p>
          <a:p>
            <a:pPr marL="457200" indent="-457200">
              <a:buFont typeface="Cambria" pitchFamily="18" charset="0"/>
              <a:buChar char="–"/>
            </a:pPr>
            <a:r>
              <a:rPr lang="en-US" sz="2000" dirty="0" smtClean="0"/>
              <a:t>use the byte stream classes when working with  bytes or other binary objects (images , sounds , video files etc).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For handling byte-oriented I/O</a:t>
            </a:r>
          </a:p>
          <a:p>
            <a:pPr>
              <a:buNone/>
            </a:pPr>
            <a:r>
              <a:rPr lang="en-US" sz="2000" dirty="0" smtClean="0"/>
              <a:t>A)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InputStream</a:t>
            </a:r>
            <a:endParaRPr lang="en-US" sz="2000" b="1" dirty="0" smtClean="0"/>
          </a:p>
          <a:p>
            <a:pPr lvl="1"/>
            <a:r>
              <a:rPr lang="en-US" sz="2000" dirty="0" smtClean="0"/>
              <a:t>abstract class </a:t>
            </a:r>
          </a:p>
          <a:p>
            <a:pPr lvl="1"/>
            <a:r>
              <a:rPr lang="en-US" sz="2000" dirty="0" smtClean="0"/>
              <a:t>It implements Closeable interface. </a:t>
            </a:r>
          </a:p>
          <a:p>
            <a:pPr lvl="1"/>
            <a:r>
              <a:rPr lang="en-US" sz="2000" dirty="0" err="1" smtClean="0"/>
              <a:t>IOException</a:t>
            </a:r>
            <a:r>
              <a:rPr lang="en-US" sz="2000" dirty="0" smtClean="0"/>
              <a:t>  will be thrown by most of its methods</a:t>
            </a:r>
          </a:p>
          <a:p>
            <a:pPr lvl="1"/>
            <a:r>
              <a:rPr lang="en-US" sz="2000" dirty="0" smtClean="0"/>
              <a:t>It has the following frequently used methods( read(),skip(), mark() and reset() , close()) </a:t>
            </a:r>
          </a:p>
          <a:p>
            <a:pPr>
              <a:buNone/>
            </a:pPr>
            <a:r>
              <a:rPr lang="en-US" sz="2000" dirty="0" smtClean="0"/>
              <a:t>B) </a:t>
            </a:r>
            <a:r>
              <a:rPr lang="en-US" sz="2000" b="1" dirty="0" err="1" smtClean="0"/>
              <a:t>OutputStream</a:t>
            </a:r>
            <a:endParaRPr lang="en-US" sz="2000" b="1" dirty="0" smtClean="0"/>
          </a:p>
          <a:p>
            <a:pPr lvl="1"/>
            <a:r>
              <a:rPr lang="en-US" sz="2000" dirty="0" smtClean="0"/>
              <a:t>abstract class</a:t>
            </a:r>
          </a:p>
          <a:p>
            <a:pPr lvl="1"/>
            <a:r>
              <a:rPr lang="en-US" sz="2000" dirty="0" smtClean="0"/>
              <a:t>It implements Closeable and Flushable interfaces.</a:t>
            </a:r>
          </a:p>
          <a:p>
            <a:pPr lvl="1"/>
            <a:r>
              <a:rPr lang="en-US" sz="2000" dirty="0" smtClean="0"/>
              <a:t>Most of the methods in this class return void and throw an </a:t>
            </a:r>
            <a:r>
              <a:rPr lang="en-US" sz="2000" dirty="0" err="1" smtClean="0"/>
              <a:t>IOException</a:t>
            </a:r>
            <a:endParaRPr lang="en-US" sz="2000" dirty="0" smtClean="0"/>
          </a:p>
          <a:p>
            <a:pPr lvl="1"/>
            <a:r>
              <a:rPr lang="en-US" sz="2000" dirty="0" smtClean="0"/>
              <a:t>It has the following frequently used methods (write(),flush(),close()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5999872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err="1" smtClean="0"/>
              <a:t>FileInputStream</a:t>
            </a:r>
            <a:r>
              <a:rPr lang="en-US" sz="2000" dirty="0" smtClean="0"/>
              <a:t> and </a:t>
            </a:r>
            <a:r>
              <a:rPr lang="en-US" sz="2000" dirty="0" err="1" smtClean="0"/>
              <a:t>FileOutputStream</a:t>
            </a:r>
            <a:r>
              <a:rPr lang="en-US" sz="2000" dirty="0" smtClean="0"/>
              <a:t> classes are used to read and write data in file. In another words, they are used for file handling in java.</a:t>
            </a:r>
          </a:p>
          <a:p>
            <a:pPr>
              <a:buNone/>
            </a:pPr>
            <a:r>
              <a:rPr lang="en-US" dirty="0" err="1" smtClean="0"/>
              <a:t>FileOutputStream</a:t>
            </a:r>
            <a:r>
              <a:rPr lang="en-US" dirty="0" smtClean="0"/>
              <a:t> class :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A </a:t>
            </a:r>
            <a:r>
              <a:rPr lang="en-US" sz="2000" dirty="0" err="1" smtClean="0"/>
              <a:t>FileOutputStream</a:t>
            </a:r>
            <a:r>
              <a:rPr lang="en-US" sz="2000" dirty="0" smtClean="0"/>
              <a:t> is an output stream for writing data to a file.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If we  want to write primitive values then use </a:t>
            </a:r>
            <a:r>
              <a:rPr lang="en-US" sz="2000" dirty="0" err="1" smtClean="0"/>
              <a:t>FileOutputStream</a:t>
            </a:r>
            <a:r>
              <a:rPr lang="en-US" sz="2000" dirty="0" smtClean="0"/>
              <a:t>. Instead, for character-oriented data, prefer </a:t>
            </a:r>
            <a:r>
              <a:rPr lang="en-US" sz="2000" dirty="0" err="1" smtClean="0"/>
              <a:t>FileWriter</a:t>
            </a:r>
            <a:r>
              <a:rPr lang="en-US" sz="2000" dirty="0" smtClean="0"/>
              <a:t>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But we  can write byte-oriented as well as character-oriented data.</a:t>
            </a:r>
          </a:p>
          <a:p>
            <a:endParaRPr lang="en-US" sz="2400" dirty="0"/>
          </a:p>
        </p:txBody>
      </p:sp>
      <p:pic>
        <p:nvPicPr>
          <p:cNvPr id="22530" name="Picture 2" descr="FileOutputStream example in I/O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66800" y="4267200"/>
            <a:ext cx="6858000" cy="1981200"/>
          </a:xfrm>
          <a:prstGeom prst="rect">
            <a:avLst/>
          </a:prstGeom>
          <a:noFill/>
          <a:ln>
            <a:solidFill>
              <a:srgbClr val="F05C0A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011840" cy="914400"/>
          </a:xfrm>
        </p:spPr>
        <p:txBody>
          <a:bodyPr/>
          <a:lstStyle/>
          <a:p>
            <a:r>
              <a:rPr lang="en-US" dirty="0" err="1" smtClean="0"/>
              <a:t>FileInputStream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A </a:t>
            </a:r>
            <a:r>
              <a:rPr lang="en-US" sz="2000" dirty="0" err="1" smtClean="0"/>
              <a:t>FileInputStream</a:t>
            </a:r>
            <a:r>
              <a:rPr lang="en-US" sz="2000" dirty="0" smtClean="0"/>
              <a:t> obtains input bytes from a </a:t>
            </a:r>
            <a:r>
              <a:rPr lang="en-US" sz="2000" dirty="0" err="1" smtClean="0"/>
              <a:t>file.It</a:t>
            </a:r>
            <a:r>
              <a:rPr lang="en-US" sz="2000" dirty="0" smtClean="0"/>
              <a:t> is used for reading streams of raw bytes such as image data.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For reading streams of characters, consider using </a:t>
            </a:r>
            <a:r>
              <a:rPr lang="en-US" sz="2000" dirty="0" err="1" smtClean="0"/>
              <a:t>FileReader</a:t>
            </a:r>
            <a:r>
              <a:rPr lang="en-US" sz="2000" dirty="0" smtClean="0"/>
              <a:t>.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It should be used to read byte-oriented </a:t>
            </a:r>
            <a:r>
              <a:rPr lang="en-US" sz="2000" dirty="0" err="1" smtClean="0"/>
              <a:t>data.For</a:t>
            </a:r>
            <a:r>
              <a:rPr lang="en-US" sz="2000" dirty="0" smtClean="0"/>
              <a:t> example, to read image etc.</a:t>
            </a:r>
          </a:p>
          <a:p>
            <a:endParaRPr lang="en-US" sz="2000" dirty="0"/>
          </a:p>
        </p:txBody>
      </p:sp>
      <p:pic>
        <p:nvPicPr>
          <p:cNvPr id="23554" name="Picture 2" descr="FileInputStream in I/O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43000" y="3276600"/>
            <a:ext cx="6553200" cy="2696627"/>
          </a:xfrm>
          <a:prstGeom prst="rect">
            <a:avLst/>
          </a:prstGeom>
          <a:noFill/>
          <a:ln>
            <a:solidFill>
              <a:srgbClr val="F05C0A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ByteArrayInputStream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05C0A"/>
            </a:solidFill>
          </a:ln>
        </p:spPr>
        <p:txBody>
          <a:bodyPr/>
          <a:lstStyle/>
          <a:p>
            <a:r>
              <a:rPr lang="en-US" sz="2000" dirty="0" smtClean="0"/>
              <a:t>ByteArrayInputStream is an implementation of an input stream that uses a byte array asthe source. This class has two constructors, each of which requires a byte array to provide the data source.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5791200" cy="609600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124200"/>
            <a:ext cx="7152640" cy="8382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In this stream, the data is written into a byte array. The buffer automatically grows as data is written to it.</a:t>
            </a:r>
          </a:p>
          <a:p>
            <a:pPr>
              <a:buFont typeface="Cambria" pitchFamily="18" charset="0"/>
              <a:buChar char="–"/>
            </a:pPr>
            <a:r>
              <a:rPr lang="en-US" sz="2000" dirty="0" smtClean="0"/>
              <a:t>Closing a ByteArrayOutputStream has no effect.</a:t>
            </a:r>
          </a:p>
          <a:p>
            <a:pPr>
              <a:buNone/>
            </a:pPr>
            <a:r>
              <a:rPr lang="en-US" sz="2000" b="1" dirty="0" smtClean="0"/>
              <a:t>Constructor:</a:t>
            </a:r>
          </a:p>
          <a:p>
            <a:pPr>
              <a:buNone/>
            </a:pPr>
            <a:r>
              <a:rPr lang="en-US" sz="2000" b="1" dirty="0" smtClean="0"/>
              <a:t>1) ByteArrayOutputStream():</a:t>
            </a:r>
            <a:r>
              <a:rPr lang="en-US" sz="2000" dirty="0" smtClean="0"/>
              <a:t>creates a new byte array output stream with the initial capacity of 32 bytes, though its size increases if necessary.</a:t>
            </a:r>
          </a:p>
          <a:p>
            <a:pPr>
              <a:buNone/>
            </a:pPr>
            <a:r>
              <a:rPr lang="en-US" sz="2000" b="1" dirty="0" smtClean="0"/>
              <a:t>2) ByteArrayOutputStream(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size):</a:t>
            </a:r>
            <a:r>
              <a:rPr lang="en-US" sz="2000" dirty="0" smtClean="0"/>
              <a:t>creates a new byte array output stream, with a buffer capacity of the specified size, in bytes.</a:t>
            </a:r>
          </a:p>
          <a:p>
            <a:pPr>
              <a:buNone/>
            </a:pPr>
            <a:r>
              <a:rPr lang="en-US" sz="2000" b="1" dirty="0" smtClean="0"/>
              <a:t>Methods:</a:t>
            </a:r>
          </a:p>
          <a:p>
            <a:pPr>
              <a:buNone/>
            </a:pPr>
            <a:r>
              <a:rPr lang="en-US" sz="2000" b="1" dirty="0" smtClean="0"/>
              <a:t>1) public synchronized void </a:t>
            </a:r>
            <a:r>
              <a:rPr lang="en-US" sz="2000" b="1" dirty="0" err="1" smtClean="0"/>
              <a:t>writeTo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OutputStream</a:t>
            </a:r>
            <a:r>
              <a:rPr lang="en-US" sz="2000" b="1" dirty="0" smtClean="0"/>
              <a:t> out) throws </a:t>
            </a:r>
            <a:r>
              <a:rPr lang="en-US" sz="2000" b="1" dirty="0" err="1" smtClean="0"/>
              <a:t>IOException</a:t>
            </a:r>
            <a:r>
              <a:rPr lang="en-US" sz="2000" b="1" dirty="0" smtClean="0"/>
              <a:t>: </a:t>
            </a:r>
            <a:r>
              <a:rPr lang="en-US" sz="2000" dirty="0" smtClean="0"/>
              <a:t>writes the complete contents of this byte array output stream to the specified output stream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Different Types of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I/O</a:t>
            </a:r>
          </a:p>
          <a:p>
            <a:r>
              <a:rPr lang="en-US" dirty="0" smtClean="0"/>
              <a:t>Keyboard I/O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Network I/O</a:t>
            </a:r>
          </a:p>
          <a:p>
            <a:r>
              <a:rPr lang="en-US" dirty="0" smtClean="0"/>
              <a:t>…and possibly 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ByteArrayOutputStream in I/O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04799" y="1828800"/>
            <a:ext cx="7993117" cy="2971800"/>
          </a:xfrm>
          <a:prstGeom prst="rect">
            <a:avLst/>
          </a:prstGeom>
          <a:noFill/>
          <a:ln>
            <a:solidFill>
              <a:srgbClr val="F05C0A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BufferedInputStream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The </a:t>
            </a:r>
            <a:r>
              <a:rPr lang="en-US" sz="2000" b="1" dirty="0" err="1" smtClean="0"/>
              <a:t>Java.io.BufferedInputStream</a:t>
            </a:r>
            <a:r>
              <a:rPr lang="en-US" sz="2000" dirty="0" smtClean="0"/>
              <a:t> class adds functionality to another input stream, the ability to buffer the input and to support the mark and reset methods.</a:t>
            </a:r>
          </a:p>
          <a:p>
            <a:r>
              <a:rPr lang="en-US" sz="2000" dirty="0" smtClean="0"/>
              <a:t>Following is the declaration for </a:t>
            </a:r>
            <a:r>
              <a:rPr lang="en-US" sz="2000" b="1" dirty="0" err="1" smtClean="0"/>
              <a:t>Java.io.BufferedInputStream</a:t>
            </a:r>
            <a:r>
              <a:rPr lang="en-US" sz="2000" dirty="0" smtClean="0"/>
              <a:t> class:</a:t>
            </a:r>
          </a:p>
          <a:p>
            <a:pPr>
              <a:buNone/>
            </a:pPr>
            <a:r>
              <a:rPr lang="en-US" sz="2000" dirty="0" smtClean="0"/>
              <a:t>     public class </a:t>
            </a:r>
            <a:r>
              <a:rPr lang="en-US" sz="2000" dirty="0" err="1" smtClean="0"/>
              <a:t>BufferedInputStream</a:t>
            </a:r>
            <a:r>
              <a:rPr lang="en-US" sz="2000" dirty="0" smtClean="0"/>
              <a:t> extends </a:t>
            </a:r>
            <a:r>
              <a:rPr lang="en-US" sz="2000" dirty="0" err="1" smtClean="0"/>
              <a:t>FilterInputStream</a:t>
            </a:r>
            <a:endParaRPr lang="en-US" sz="2000" dirty="0"/>
          </a:p>
        </p:txBody>
      </p:sp>
      <p:pic>
        <p:nvPicPr>
          <p:cNvPr id="4" name="Picture 2" descr="IO_LayeredInput.png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85800" y="2743200"/>
            <a:ext cx="7924800" cy="3657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BufferedOutputStream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BufferedOutputStream used an internal buffer. It adds more efficiency than to write data directly into a stream. So, it makes the performance fast.</a:t>
            </a:r>
          </a:p>
        </p:txBody>
      </p:sp>
      <p:pic>
        <p:nvPicPr>
          <p:cNvPr id="49154" name="Picture 2" descr="http://2.bp.blogspot.com/-bPII1h6QCGE/UiyH4qlW6MI/AAAAAAAABoU/EkxOScu9ZoE/s1600/02+BufferedStre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6248400" cy="1447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pic>
        <p:nvPicPr>
          <p:cNvPr id="49156" name="Picture 4" descr="http://cfile23.uf.tistory.com/image/2405584A52C8F1E806E1B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733800"/>
            <a:ext cx="5181600" cy="2590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SequenceInputStream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9736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SequenceInputStream</a:t>
            </a:r>
            <a:r>
              <a:rPr lang="en-US" sz="2000" dirty="0" smtClean="0"/>
              <a:t> class is used to read data from multiple streams.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Ex: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6629400" cy="564813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90800"/>
            <a:ext cx="7010400" cy="36576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FileReader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mbria" pitchFamily="18" charset="0"/>
              <a:buChar char="–"/>
            </a:pPr>
            <a:r>
              <a:rPr lang="en-US" sz="2000" dirty="0" err="1" smtClean="0"/>
              <a:t>FileReader</a:t>
            </a:r>
            <a:r>
              <a:rPr lang="en-US" sz="2000" dirty="0" smtClean="0"/>
              <a:t> class is used to read data from the file.</a:t>
            </a:r>
          </a:p>
          <a:p>
            <a:pPr>
              <a:buFont typeface="Cambria" pitchFamily="18" charset="0"/>
              <a:buChar char="–"/>
            </a:pPr>
            <a:r>
              <a:rPr lang="en-US" sz="2000" dirty="0" smtClean="0"/>
              <a:t>Most commonly used constructors.</a:t>
            </a:r>
          </a:p>
          <a:p>
            <a:pPr>
              <a:buFont typeface="Cambria" pitchFamily="18" charset="0"/>
              <a:buChar char="–"/>
            </a:pPr>
            <a:endParaRPr lang="en-US" sz="2000" dirty="0" smtClean="0"/>
          </a:p>
          <a:p>
            <a:pPr>
              <a:buFont typeface="Cambria" pitchFamily="18" charset="0"/>
              <a:buChar char="–"/>
            </a:pPr>
            <a:endParaRPr lang="en-US" sz="2000" dirty="0" smtClean="0"/>
          </a:p>
          <a:p>
            <a:pPr>
              <a:buFont typeface="Cambria" pitchFamily="18" charset="0"/>
              <a:buChar char="–"/>
            </a:pPr>
            <a:r>
              <a:rPr lang="en-US" sz="2000" dirty="0" smtClean="0"/>
              <a:t>Ex: </a:t>
            </a:r>
            <a:endParaRPr lang="en-US" sz="2000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3048000" cy="63502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971800"/>
            <a:ext cx="5486400" cy="17526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8" name="Picture 2" descr="http://www.researchershub.org/wp-content/uploads/2014/02/f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95800"/>
            <a:ext cx="4114800" cy="1766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FileWriter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err="1" smtClean="0"/>
              <a:t>FileWriter</a:t>
            </a:r>
            <a:r>
              <a:rPr lang="en-US" sz="2000" dirty="0" smtClean="0"/>
              <a:t> class is used to write character-oriented data to the file.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It has the following constructors</a:t>
            </a:r>
          </a:p>
          <a:p>
            <a:pPr algn="just">
              <a:buFont typeface="Cambria" pitchFamily="18" charset="0"/>
              <a:buChar char="–"/>
            </a:pPr>
            <a:endParaRPr lang="en-US" sz="2000" dirty="0" smtClean="0"/>
          </a:p>
          <a:p>
            <a:pPr algn="just">
              <a:buFont typeface="Cambria" pitchFamily="18" charset="0"/>
              <a:buChar char="–"/>
            </a:pPr>
            <a:endParaRPr lang="en-US" sz="2000" dirty="0" smtClean="0"/>
          </a:p>
          <a:p>
            <a:pPr algn="just">
              <a:buFont typeface="Cambria" pitchFamily="18" charset="0"/>
              <a:buChar char="–"/>
            </a:pPr>
            <a:endParaRPr lang="en-US" sz="2000" dirty="0" smtClean="0"/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Ex: </a:t>
            </a:r>
            <a:endParaRPr lang="en-US" sz="2000" dirty="0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4648200" cy="91654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5791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ambria" pitchFamily="18" charset="0"/>
              </a:rPr>
              <a:t>Sun </a:t>
            </a:r>
            <a:r>
              <a:rPr lang="en-US" dirty="0" err="1" smtClean="0">
                <a:latin typeface="Cambria" pitchFamily="18" charset="0"/>
              </a:rPr>
              <a:t>Microsystem</a:t>
            </a:r>
            <a:r>
              <a:rPr lang="en-US" dirty="0" smtClean="0">
                <a:latin typeface="Cambria" pitchFamily="18" charset="0"/>
              </a:rPr>
              <a:t> has suggested not to use the </a:t>
            </a:r>
            <a:r>
              <a:rPr lang="en-US" dirty="0" err="1" smtClean="0">
                <a:latin typeface="Cambria" pitchFamily="18" charset="0"/>
              </a:rPr>
              <a:t>FileInputStream</a:t>
            </a:r>
            <a:r>
              <a:rPr lang="en-US" dirty="0" smtClean="0">
                <a:latin typeface="Cambria" pitchFamily="18" charset="0"/>
              </a:rPr>
              <a:t> and </a:t>
            </a:r>
            <a:r>
              <a:rPr lang="en-US" dirty="0" err="1" smtClean="0">
                <a:latin typeface="Cambria" pitchFamily="18" charset="0"/>
              </a:rPr>
              <a:t>FileOutputStream</a:t>
            </a:r>
            <a:r>
              <a:rPr lang="en-US" dirty="0" smtClean="0">
                <a:latin typeface="Cambria" pitchFamily="18" charset="0"/>
              </a:rPr>
              <a:t> classes if you have to read and write the textual information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371600" y="3048000"/>
            <a:ext cx="5791200" cy="273629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CharArrayReader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err="1" smtClean="0"/>
              <a:t>CharArrayReader</a:t>
            </a:r>
            <a:r>
              <a:rPr lang="en-US" sz="2000" dirty="0" smtClean="0"/>
              <a:t> is an implementation of an input stream that uses a character array as the source.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This class has two constructors, each of which requires a character array to provide the data source:</a:t>
            </a:r>
          </a:p>
          <a:p>
            <a:pPr algn="just">
              <a:buFont typeface="Cambria" pitchFamily="18" charset="0"/>
              <a:buChar char="–"/>
            </a:pP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Ex: </a:t>
            </a:r>
          </a:p>
          <a:p>
            <a:pPr algn="just">
              <a:buFont typeface="Cambria" pitchFamily="18" charset="0"/>
              <a:buChar char="–"/>
            </a:pPr>
            <a:endParaRPr lang="en-US" sz="2000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09800" y="2819400"/>
            <a:ext cx="5675384" cy="685800"/>
          </a:xfrm>
          <a:prstGeom prst="rect">
            <a:avLst/>
          </a:prstGeom>
          <a:noFill/>
          <a:ln w="9525">
            <a:solidFill>
              <a:srgbClr val="F05C0A"/>
            </a:solidFill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10000"/>
            <a:ext cx="447932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733800"/>
            <a:ext cx="3048000" cy="12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5029200"/>
            <a:ext cx="44958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5486400"/>
            <a:ext cx="342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CharArrayWriter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The </a:t>
            </a:r>
            <a:r>
              <a:rPr lang="en-US" sz="2000" dirty="0" err="1" smtClean="0"/>
              <a:t>CharArrayWriter</a:t>
            </a:r>
            <a:r>
              <a:rPr lang="en-US" sz="2000" dirty="0" smtClean="0"/>
              <a:t> class can be used to write data to multiple files. This class implements the </a:t>
            </a:r>
            <a:r>
              <a:rPr lang="en-US" sz="2000" dirty="0" err="1" smtClean="0"/>
              <a:t>Appendable</a:t>
            </a:r>
            <a:r>
              <a:rPr lang="en-US" sz="2000" dirty="0" smtClean="0"/>
              <a:t> interface. Its buffer automatically grows when data is written in this stream. Calling the close() method on this object has no effect.</a:t>
            </a:r>
          </a:p>
          <a:p>
            <a:pPr>
              <a:buNone/>
            </a:pPr>
            <a:r>
              <a:rPr lang="en-US" sz="2000" dirty="0" smtClean="0"/>
              <a:t>Following is the declaration for </a:t>
            </a:r>
            <a:r>
              <a:rPr lang="en-US" sz="2000" b="1" dirty="0" err="1" smtClean="0"/>
              <a:t>Java.io.CharArrayWriter</a:t>
            </a:r>
            <a:r>
              <a:rPr lang="en-US" sz="2000" dirty="0" smtClean="0"/>
              <a:t> class:</a:t>
            </a:r>
          </a:p>
          <a:p>
            <a:pPr>
              <a:buNone/>
            </a:pPr>
            <a:r>
              <a:rPr lang="en-US" sz="2000" dirty="0" smtClean="0"/>
              <a:t>      public class </a:t>
            </a:r>
            <a:r>
              <a:rPr lang="en-US" sz="2000" dirty="0" err="1" smtClean="0"/>
              <a:t>CharArrayWriter</a:t>
            </a:r>
            <a:r>
              <a:rPr lang="en-US" sz="2000" dirty="0" smtClean="0"/>
              <a:t> extends Writer</a:t>
            </a:r>
          </a:p>
          <a:p>
            <a:pPr>
              <a:buNone/>
            </a:pPr>
            <a:r>
              <a:rPr lang="en-US" sz="2000" dirty="0" smtClean="0"/>
              <a:t>Ex: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33400" y="3733800"/>
            <a:ext cx="6014840" cy="22098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648200"/>
            <a:ext cx="3505200" cy="145836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java.io.PrintStream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The </a:t>
            </a:r>
            <a:r>
              <a:rPr lang="en-US" sz="2000" dirty="0" err="1" smtClean="0"/>
              <a:t>PrintStream</a:t>
            </a:r>
            <a:r>
              <a:rPr lang="en-US" sz="2000" dirty="0" smtClean="0"/>
              <a:t> class provides methods to write data to another stream. The </a:t>
            </a:r>
            <a:r>
              <a:rPr lang="en-US" sz="2000" dirty="0" err="1" smtClean="0"/>
              <a:t>PrintStream</a:t>
            </a:r>
            <a:r>
              <a:rPr lang="en-US" sz="2000" dirty="0" smtClean="0"/>
              <a:t> class automatically flushes the data so there is no need to call </a:t>
            </a:r>
            <a:r>
              <a:rPr lang="en-US" sz="2000" dirty="0" smtClean="0">
                <a:solidFill>
                  <a:srgbClr val="FF0000"/>
                </a:solidFill>
              </a:rPr>
              <a:t>flush() </a:t>
            </a:r>
            <a:r>
              <a:rPr lang="en-US" sz="2000" dirty="0" smtClean="0"/>
              <a:t>method. Moreover, its methods don't throw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85800" y="2819400"/>
            <a:ext cx="7696200" cy="3200400"/>
          </a:xfrm>
          <a:prstGeom prst="rect">
            <a:avLst/>
          </a:prstGeom>
          <a:ln>
            <a:solidFill>
              <a:srgbClr val="F05C0A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 java.io.*;  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PrintStreamTest</a:t>
            </a:r>
            <a:r>
              <a:rPr lang="en-US" dirty="0" smtClean="0"/>
              <a:t>{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  <a:r>
              <a:rPr lang="en-US" b="1" dirty="0" smtClean="0"/>
              <a:t>throws</a:t>
            </a:r>
            <a:r>
              <a:rPr lang="en-US" dirty="0" smtClean="0"/>
              <a:t> Exception{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FileOutputStream</a:t>
            </a:r>
            <a:r>
              <a:rPr lang="en-US" dirty="0" smtClean="0"/>
              <a:t> </a:t>
            </a:r>
            <a:r>
              <a:rPr lang="en-US" dirty="0" err="1" smtClean="0"/>
              <a:t>fout</a:t>
            </a:r>
            <a:r>
              <a:rPr lang="en-US" dirty="0" smtClean="0"/>
              <a:t>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FileOutputStream</a:t>
            </a:r>
            <a:r>
              <a:rPr lang="en-US" dirty="0" smtClean="0"/>
              <a:t>("mfile.txt");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PrintStream</a:t>
            </a:r>
            <a:r>
              <a:rPr lang="en-US" dirty="0" smtClean="0"/>
              <a:t> pout=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PrintStream</a:t>
            </a:r>
            <a:r>
              <a:rPr lang="en-US" dirty="0" smtClean="0"/>
              <a:t>(</a:t>
            </a:r>
            <a:r>
              <a:rPr lang="en-US" dirty="0" err="1" smtClean="0"/>
              <a:t>fout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pout.println</a:t>
            </a:r>
            <a:r>
              <a:rPr lang="en-US" dirty="0" smtClean="0"/>
              <a:t>(1900);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pout.println</a:t>
            </a:r>
            <a:r>
              <a:rPr lang="en-US" dirty="0" smtClean="0"/>
              <a:t>("Hello Java");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pout.println</a:t>
            </a:r>
            <a:r>
              <a:rPr lang="en-US" dirty="0" smtClean="0"/>
              <a:t>("Welcome to Java");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pout.close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fout.close</a:t>
            </a:r>
            <a:r>
              <a:rPr lang="en-US" dirty="0" smtClean="0"/>
              <a:t>();  }  </a:t>
            </a:r>
          </a:p>
          <a:p>
            <a:r>
              <a:rPr lang="en-US" dirty="0" smtClean="0"/>
              <a:t>} 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2" y="1327240"/>
            <a:ext cx="8403608" cy="4997360"/>
          </a:xfrm>
        </p:spPr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Serialization is the process of storing object contents into a file.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The class whose objects are  stored in the file should implement "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'  interface of java.io package.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err="1" smtClean="0"/>
              <a:t>Serializable</a:t>
            </a:r>
            <a:r>
              <a:rPr lang="en-US" sz="2000" dirty="0" smtClean="0"/>
              <a:t>  interface  is  an  empty  interface  without  any  members  and  methods,  such  an  interface is called 'marking interface' or 'tagging interface'.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'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' interface marks the class objects as '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' so that they can be written into  a file.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If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interface is not implemented by the class, then writing that class objects  into a file will lead to </a:t>
            </a:r>
            <a:r>
              <a:rPr lang="en-US" sz="2000" dirty="0" err="1" smtClean="0"/>
              <a:t>NotSerializableException</a:t>
            </a:r>
            <a:r>
              <a:rPr lang="en-US" sz="2000" dirty="0" smtClean="0"/>
              <a:t>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static and transient variables cannot be serialized.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De-serialization is the process of reading back the objects from a file.</a:t>
            </a:r>
          </a:p>
          <a:p>
            <a:pPr>
              <a:buFont typeface="Cambria" pitchFamily="18" charset="0"/>
              <a:buChar char="–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Java Support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I/O API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java.io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ince JDK 1.0</a:t>
            </a:r>
          </a:p>
          <a:p>
            <a:pPr lvl="1"/>
            <a:r>
              <a:rPr lang="en-US" dirty="0" smtClean="0"/>
              <a:t>Extensible</a:t>
            </a:r>
            <a:endParaRPr lang="en-US" dirty="0"/>
          </a:p>
        </p:txBody>
      </p:sp>
      <p:pic>
        <p:nvPicPr>
          <p:cNvPr id="4" name="Picture 3" descr="Jav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95400"/>
            <a:ext cx="3250794" cy="32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class from </a:t>
            </a:r>
            <a:r>
              <a:rPr lang="en-US" dirty="0" err="1" smtClean="0"/>
              <a:t>io</a:t>
            </a:r>
            <a:r>
              <a:rPr lang="en-US" dirty="0" smtClean="0"/>
              <a:t> package to use 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094" t="16667" r="25000" b="35417"/>
          <a:stretch>
            <a:fillRect/>
          </a:stretch>
        </p:blipFill>
        <p:spPr bwMode="auto">
          <a:xfrm>
            <a:off x="381000" y="1371600"/>
            <a:ext cx="81534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0"/>
            <a:ext cx="6781800" cy="2057400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solidFill>
                  <a:srgbClr val="FF0000"/>
                </a:solidFill>
              </a:rPr>
              <a:t>Any    ?’s </a:t>
            </a:r>
            <a:endParaRPr lang="en-US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Input and Output (I/O) is used to process the input and produce the output based on the input.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Java uses the concept of stream to make I/O operations fast.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java.io package contains all the classes required for input and output operations.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62000" y="2971800"/>
            <a:ext cx="4800600" cy="147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AutoShape 4" descr="https://www.seas.upenn.edu/~cis1xx/resources/java/fileIO/io-ins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3434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Source is that from where data is read and the destination is that one to where data is written. </a:t>
            </a:r>
          </a:p>
          <a:p>
            <a:r>
              <a:rPr lang="en-US" dirty="0" smtClean="0">
                <a:latin typeface="Cambria" pitchFamily="18" charset="0"/>
              </a:rPr>
              <a:t>The source and destination need not be a file only; it can be a socket or keyboard input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pic>
        <p:nvPicPr>
          <p:cNvPr id="4" name="Content Placeholder 3" descr="STREAM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Stream in Java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 algn="just">
              <a:buFont typeface="Cambria" pitchFamily="18" charset="0"/>
              <a:buChar char="–"/>
            </a:pPr>
            <a:r>
              <a:rPr lang="en-US" sz="2000" b="1" dirty="0" smtClean="0"/>
              <a:t>java.lang package </a:t>
            </a:r>
            <a:r>
              <a:rPr lang="en-US" sz="2000" dirty="0" smtClean="0"/>
              <a:t>defines a class called </a:t>
            </a:r>
            <a:r>
              <a:rPr lang="en-US" sz="2000" b="1" dirty="0" smtClean="0"/>
              <a:t>System, </a:t>
            </a:r>
            <a:r>
              <a:rPr lang="en-US" sz="2000" dirty="0" smtClean="0"/>
              <a:t>which encapsulates several aspects of the run-time environment.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Using some of its methods, you can do the settings of various properties associated with the system.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b="1" dirty="0" smtClean="0"/>
              <a:t>System </a:t>
            </a:r>
            <a:r>
              <a:rPr lang="en-US" sz="2000" dirty="0" smtClean="0"/>
              <a:t>also contains three predefined stream variables, </a:t>
            </a:r>
            <a:r>
              <a:rPr lang="en-US" sz="2000" b="1" dirty="0" smtClean="0"/>
              <a:t>in, out, and err.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These fields are declared as public and static within System.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They can be used by any other part of the program and without reference to a specific </a:t>
            </a:r>
            <a:r>
              <a:rPr lang="en-US" sz="2000" b="1" dirty="0" smtClean="0"/>
              <a:t>System object.</a:t>
            </a:r>
            <a:r>
              <a:rPr lang="en-US" sz="2000" dirty="0" smtClean="0"/>
              <a:t> </a:t>
            </a:r>
          </a:p>
          <a:p>
            <a:pPr algn="just">
              <a:buFont typeface="Cambria" pitchFamily="18" charset="0"/>
              <a:buChar char="–"/>
            </a:pPr>
            <a:r>
              <a:rPr lang="en-US" sz="2000" dirty="0" smtClean="0"/>
              <a:t>A stream represents a flow of data, or a channel of communication with (at least conceptually) a writer at one  end and a reader at the other. 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NOTE : </a:t>
            </a:r>
            <a:r>
              <a:rPr lang="en-IN" sz="2000" dirty="0" smtClean="0"/>
              <a:t>Java programs perform I/O through streams. A stream is an abstraction that </a:t>
            </a:r>
            <a:r>
              <a:rPr lang="en-IN" sz="2000" dirty="0" smtClean="0"/>
              <a:t>either produces </a:t>
            </a:r>
            <a:r>
              <a:rPr lang="en-IN" sz="2000" dirty="0" smtClean="0"/>
              <a:t>or consumes information.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9736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/>
              <a:t>Three streams are created for  us automatically: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1) System. out : </a:t>
            </a:r>
            <a:r>
              <a:rPr lang="en-US" sz="2000" dirty="0" smtClean="0"/>
              <a:t>standard output stream</a:t>
            </a:r>
          </a:p>
          <a:p>
            <a:pPr>
              <a:buNone/>
            </a:pPr>
            <a:r>
              <a:rPr lang="en-US" sz="2000" b="1" dirty="0" smtClean="0"/>
              <a:t>2) System. in : </a:t>
            </a:r>
            <a:r>
              <a:rPr lang="en-US" sz="2000" dirty="0" smtClean="0"/>
              <a:t>standard input stream</a:t>
            </a:r>
          </a:p>
          <a:p>
            <a:pPr>
              <a:buNone/>
            </a:pPr>
            <a:r>
              <a:rPr lang="en-US" sz="2000" b="1" dirty="0" smtClean="0"/>
              <a:t>3) System.err: </a:t>
            </a:r>
            <a:r>
              <a:rPr lang="en-US" sz="2000" dirty="0" smtClean="0"/>
              <a:t>standard error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95400" y="4572000"/>
            <a:ext cx="6096000" cy="177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76800" y="228600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ambria" pitchFamily="18" charset="0"/>
              </a:rPr>
              <a:t>To do the job of reading and writing, there comes two types of streams – input streams and output streams.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33400" y="3276600"/>
            <a:ext cx="76200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onnex FS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iConnex FS ppt Template</Template>
  <TotalTime>606</TotalTime>
  <Words>1794</Words>
  <Application>Microsoft Office PowerPoint</Application>
  <PresentationFormat>On-screen Show (4:3)</PresentationFormat>
  <Paragraphs>228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iConnex FS ppt Template</vt:lpstr>
      <vt:lpstr>Slide 1</vt:lpstr>
      <vt:lpstr>What is I/O?</vt:lpstr>
      <vt:lpstr>What’s in the Outside World?</vt:lpstr>
      <vt:lpstr>What are the Different Types of I/O?</vt:lpstr>
      <vt:lpstr>How Does Java Support I/O?</vt:lpstr>
      <vt:lpstr>Introduction</vt:lpstr>
      <vt:lpstr>Stream</vt:lpstr>
      <vt:lpstr>What is a Stream in Java</vt:lpstr>
      <vt:lpstr>Slide 9</vt:lpstr>
      <vt:lpstr>Types of Streams</vt:lpstr>
      <vt:lpstr>I/O Streams Concept</vt:lpstr>
      <vt:lpstr>Classification of IO Streams</vt:lpstr>
      <vt:lpstr>IO streams</vt:lpstr>
      <vt:lpstr>Table : Byte Stream I/O Classes</vt:lpstr>
      <vt:lpstr>The Character Stream I/O Classes</vt:lpstr>
      <vt:lpstr>Methods</vt:lpstr>
      <vt:lpstr> commonly used InputStream Methods</vt:lpstr>
      <vt:lpstr>File</vt:lpstr>
      <vt:lpstr>Slide 19</vt:lpstr>
      <vt:lpstr>Slide 20</vt:lpstr>
      <vt:lpstr>Ex: creating a new File </vt:lpstr>
      <vt:lpstr>Constructing a File Name path</vt:lpstr>
      <vt:lpstr>Reading Console Input</vt:lpstr>
      <vt:lpstr> PrintWriter Class</vt:lpstr>
      <vt:lpstr>Reading and Writing Files</vt:lpstr>
      <vt:lpstr>Ex: </vt:lpstr>
      <vt:lpstr>Slide 27</vt:lpstr>
      <vt:lpstr>File</vt:lpstr>
      <vt:lpstr>File class Methods</vt:lpstr>
      <vt:lpstr>Directories</vt:lpstr>
      <vt:lpstr>//using Directories</vt:lpstr>
      <vt:lpstr>Ex: </vt:lpstr>
      <vt:lpstr>FilenameFilter</vt:lpstr>
      <vt:lpstr>Java Stream Classes</vt:lpstr>
      <vt:lpstr> Byte Streams</vt:lpstr>
      <vt:lpstr>File Handling</vt:lpstr>
      <vt:lpstr>FileInputStream class</vt:lpstr>
      <vt:lpstr>ByteArrayInputStream</vt:lpstr>
      <vt:lpstr>ByteArrayOutputStream</vt:lpstr>
      <vt:lpstr>Slide 40</vt:lpstr>
      <vt:lpstr>BufferedInputStream </vt:lpstr>
      <vt:lpstr>BufferedOutputStream class:</vt:lpstr>
      <vt:lpstr>SequenceInputStream</vt:lpstr>
      <vt:lpstr>FileReader class:</vt:lpstr>
      <vt:lpstr>FileWriter class:</vt:lpstr>
      <vt:lpstr>CharArrayReader</vt:lpstr>
      <vt:lpstr>CharArrayWriter </vt:lpstr>
      <vt:lpstr>java.io.PrintStream class</vt:lpstr>
      <vt:lpstr>Serialization of objects</vt:lpstr>
      <vt:lpstr>Which class from io package to use ?</vt:lpstr>
      <vt:lpstr>Any    ?’s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Java Den</dc:creator>
  <cp:lastModifiedBy>avast</cp:lastModifiedBy>
  <cp:revision>79</cp:revision>
  <dcterms:created xsi:type="dcterms:W3CDTF">2014-08-01T11:52:34Z</dcterms:created>
  <dcterms:modified xsi:type="dcterms:W3CDTF">2014-11-07T04:21:35Z</dcterms:modified>
</cp:coreProperties>
</file>