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Default Extension="gif" ContentType="image/gif"/>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36"/>
  </p:notesMasterIdLst>
  <p:handoutMasterIdLst>
    <p:handoutMasterId r:id="rId37"/>
  </p:handoutMasterIdLst>
  <p:sldIdLst>
    <p:sldId id="580" r:id="rId6"/>
    <p:sldId id="587" r:id="rId7"/>
    <p:sldId id="627" r:id="rId8"/>
    <p:sldId id="628" r:id="rId9"/>
    <p:sldId id="629" r:id="rId10"/>
    <p:sldId id="630" r:id="rId11"/>
    <p:sldId id="631" r:id="rId12"/>
    <p:sldId id="632" r:id="rId13"/>
    <p:sldId id="608" r:id="rId14"/>
    <p:sldId id="633" r:id="rId15"/>
    <p:sldId id="589" r:id="rId16"/>
    <p:sldId id="617" r:id="rId17"/>
    <p:sldId id="625" r:id="rId18"/>
    <p:sldId id="593" r:id="rId19"/>
    <p:sldId id="622" r:id="rId20"/>
    <p:sldId id="623" r:id="rId21"/>
    <p:sldId id="624" r:id="rId22"/>
    <p:sldId id="626" r:id="rId23"/>
    <p:sldId id="609" r:id="rId24"/>
    <p:sldId id="619" r:id="rId25"/>
    <p:sldId id="620" r:id="rId26"/>
    <p:sldId id="621" r:id="rId27"/>
    <p:sldId id="610" r:id="rId28"/>
    <p:sldId id="601" r:id="rId29"/>
    <p:sldId id="611" r:id="rId30"/>
    <p:sldId id="604" r:id="rId31"/>
    <p:sldId id="605" r:id="rId32"/>
    <p:sldId id="606" r:id="rId33"/>
    <p:sldId id="607" r:id="rId34"/>
    <p:sldId id="612" r:id="rId35"/>
  </p:sldIdLst>
  <p:sldSz cx="9906000" cy="6858000" type="A4"/>
  <p:notesSz cx="6797675" cy="9926638"/>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24D7E"/>
    <a:srgbClr val="FCB2C2"/>
    <a:srgbClr val="F4E9E0"/>
    <a:srgbClr val="CCE9AD"/>
    <a:srgbClr val="D6F9D3"/>
    <a:srgbClr val="00B0F0"/>
    <a:srgbClr val="EDE9E6"/>
    <a:srgbClr val="4970B7"/>
    <a:srgbClr val="0066FF"/>
    <a:srgbClr val="F0F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22" autoAdjust="0"/>
    <p:restoredTop sz="95565" autoAdjust="0"/>
  </p:normalViewPr>
  <p:slideViewPr>
    <p:cSldViewPr snapToGrid="0" snapToObjects="1">
      <p:cViewPr>
        <p:scale>
          <a:sx n="90" d="100"/>
          <a:sy n="90" d="100"/>
        </p:scale>
        <p:origin x="-1284" y="-138"/>
      </p:cViewPr>
      <p:guideLst>
        <p:guide orient="horz" pos="1272"/>
        <p:guide pos="1724"/>
        <p:guide pos="565"/>
        <p:guide pos="3264"/>
        <p:guide pos="6082"/>
        <p:guide pos="566"/>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90" d="100"/>
        <a:sy n="90" d="100"/>
      </p:scale>
      <p:origin x="0" y="0"/>
    </p:cViewPr>
  </p:sorterViewPr>
  <p:notesViewPr>
    <p:cSldViewPr snapToGrid="0" snapToObjects="1">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4EFA-7297-4669-980E-A3B7B12FAF74}" type="doc">
      <dgm:prSet loTypeId="urn:microsoft.com/office/officeart/2005/8/layout/arrow1" loCatId="process" qsTypeId="urn:microsoft.com/office/officeart/2005/8/quickstyle/simple1" qsCatId="simple" csTypeId="urn:microsoft.com/office/officeart/2005/8/colors/accent5_2" csCatId="accent5" phldr="1"/>
      <dgm:spPr/>
      <dgm:t>
        <a:bodyPr/>
        <a:lstStyle/>
        <a:p>
          <a:endParaRPr lang="en-US"/>
        </a:p>
      </dgm:t>
    </dgm:pt>
    <dgm:pt modelId="{8E9CBF88-790D-4FCA-8D49-2ACB69AAF365}">
      <dgm:prSet phldrT="[Text]"/>
      <dgm:spPr/>
      <dgm:t>
        <a:bodyPr/>
        <a:lstStyle/>
        <a:p>
          <a:r>
            <a:rPr lang="en-US" dirty="0" smtClean="0"/>
            <a:t>1</a:t>
          </a:r>
          <a:endParaRPr lang="en-US" dirty="0"/>
        </a:p>
      </dgm:t>
    </dgm:pt>
    <dgm:pt modelId="{495269F1-98D9-4C1F-BF93-086E3CDE2F9D}" type="parTrans" cxnId="{C241809A-277C-430D-A1C9-99ED718A70D1}">
      <dgm:prSet/>
      <dgm:spPr/>
      <dgm:t>
        <a:bodyPr/>
        <a:lstStyle/>
        <a:p>
          <a:endParaRPr lang="en-US"/>
        </a:p>
      </dgm:t>
    </dgm:pt>
    <dgm:pt modelId="{4666F94F-5CB7-4C0C-AEE3-FF71290BB163}" type="sibTrans" cxnId="{C241809A-277C-430D-A1C9-99ED718A70D1}">
      <dgm:prSet/>
      <dgm:spPr/>
      <dgm:t>
        <a:bodyPr/>
        <a:lstStyle/>
        <a:p>
          <a:endParaRPr lang="en-US"/>
        </a:p>
      </dgm:t>
    </dgm:pt>
    <dgm:pt modelId="{47733865-2A7C-4F98-8125-8268B4F8FF12}">
      <dgm:prSet phldrT="[Text]"/>
      <dgm:spPr/>
      <dgm:t>
        <a:bodyPr/>
        <a:lstStyle/>
        <a:p>
          <a:r>
            <a:rPr lang="en-US" dirty="0" smtClean="0"/>
            <a:t>2</a:t>
          </a:r>
          <a:endParaRPr lang="en-US" dirty="0"/>
        </a:p>
      </dgm:t>
    </dgm:pt>
    <dgm:pt modelId="{863AD93B-2638-4727-B630-FB9DEA916A58}" type="parTrans" cxnId="{AC9D1980-F207-4442-97F4-D99E67301F8F}">
      <dgm:prSet/>
      <dgm:spPr/>
      <dgm:t>
        <a:bodyPr/>
        <a:lstStyle/>
        <a:p>
          <a:endParaRPr lang="en-US"/>
        </a:p>
      </dgm:t>
    </dgm:pt>
    <dgm:pt modelId="{36EEB98D-E451-4EFD-93D6-94E59556A6D2}" type="sibTrans" cxnId="{AC9D1980-F207-4442-97F4-D99E67301F8F}">
      <dgm:prSet/>
      <dgm:spPr/>
      <dgm:t>
        <a:bodyPr/>
        <a:lstStyle/>
        <a:p>
          <a:endParaRPr lang="en-US"/>
        </a:p>
      </dgm:t>
    </dgm:pt>
    <dgm:pt modelId="{902D8312-036A-4A17-912B-097998BB372A}">
      <dgm:prSet phldrT="[Text]"/>
      <dgm:spPr/>
      <dgm:t>
        <a:bodyPr/>
        <a:lstStyle/>
        <a:p>
          <a:r>
            <a:rPr lang="en-US" dirty="0" smtClean="0"/>
            <a:t>3</a:t>
          </a:r>
          <a:endParaRPr lang="en-US" dirty="0"/>
        </a:p>
      </dgm:t>
    </dgm:pt>
    <dgm:pt modelId="{7AC3A0A3-0D71-4947-9988-955C957826E9}" type="parTrans" cxnId="{28B531A1-DD9B-4463-B70F-2F5D9EDD36D2}">
      <dgm:prSet/>
      <dgm:spPr/>
      <dgm:t>
        <a:bodyPr/>
        <a:lstStyle/>
        <a:p>
          <a:endParaRPr lang="en-US"/>
        </a:p>
      </dgm:t>
    </dgm:pt>
    <dgm:pt modelId="{3F4EBA70-C1F6-41F9-B580-527E07344067}" type="sibTrans" cxnId="{28B531A1-DD9B-4463-B70F-2F5D9EDD36D2}">
      <dgm:prSet/>
      <dgm:spPr/>
      <dgm:t>
        <a:bodyPr/>
        <a:lstStyle/>
        <a:p>
          <a:endParaRPr lang="en-US"/>
        </a:p>
      </dgm:t>
    </dgm:pt>
    <dgm:pt modelId="{B444B903-62DC-454D-A0AB-320B019DC46C}">
      <dgm:prSet phldrT="[Text]"/>
      <dgm:spPr/>
      <dgm:t>
        <a:bodyPr/>
        <a:lstStyle/>
        <a:p>
          <a:r>
            <a:rPr lang="en-US" dirty="0" smtClean="0"/>
            <a:t>4</a:t>
          </a:r>
          <a:endParaRPr lang="en-US" dirty="0"/>
        </a:p>
      </dgm:t>
    </dgm:pt>
    <dgm:pt modelId="{CA55AA5A-A3C6-4FA8-BA2C-64ACFA88A434}" type="parTrans" cxnId="{7040AA2B-E0A0-40BB-BD9C-110599F190BD}">
      <dgm:prSet/>
      <dgm:spPr/>
      <dgm:t>
        <a:bodyPr/>
        <a:lstStyle/>
        <a:p>
          <a:endParaRPr lang="en-US"/>
        </a:p>
      </dgm:t>
    </dgm:pt>
    <dgm:pt modelId="{5E79569C-FAC0-4274-B9B9-91B5B3D80EDF}" type="sibTrans" cxnId="{7040AA2B-E0A0-40BB-BD9C-110599F190BD}">
      <dgm:prSet/>
      <dgm:spPr/>
      <dgm:t>
        <a:bodyPr/>
        <a:lstStyle/>
        <a:p>
          <a:endParaRPr lang="en-US"/>
        </a:p>
      </dgm:t>
    </dgm:pt>
    <dgm:pt modelId="{0A497A20-AF38-4389-AB18-088FAD09EF48}">
      <dgm:prSet phldrT="[Text]"/>
      <dgm:spPr/>
      <dgm:t>
        <a:bodyPr/>
        <a:lstStyle/>
        <a:p>
          <a:r>
            <a:rPr lang="en-US" dirty="0" smtClean="0"/>
            <a:t>5</a:t>
          </a:r>
          <a:endParaRPr lang="en-US" dirty="0"/>
        </a:p>
      </dgm:t>
    </dgm:pt>
    <dgm:pt modelId="{E9522AA7-EFD5-4021-AF77-C6D1B39A7A47}" type="parTrans" cxnId="{9AAFD299-49C5-47B5-BA73-E44AE70B284C}">
      <dgm:prSet/>
      <dgm:spPr/>
      <dgm:t>
        <a:bodyPr/>
        <a:lstStyle/>
        <a:p>
          <a:endParaRPr lang="en-US"/>
        </a:p>
      </dgm:t>
    </dgm:pt>
    <dgm:pt modelId="{6165B691-D43F-4821-8055-4AFB5426042E}" type="sibTrans" cxnId="{9AAFD299-49C5-47B5-BA73-E44AE70B284C}">
      <dgm:prSet/>
      <dgm:spPr/>
      <dgm:t>
        <a:bodyPr/>
        <a:lstStyle/>
        <a:p>
          <a:endParaRPr lang="en-US"/>
        </a:p>
      </dgm:t>
    </dgm:pt>
    <dgm:pt modelId="{95A916A5-88D4-449B-80BE-3849DB179FE9}">
      <dgm:prSet phldrT="[Text]"/>
      <dgm:spPr/>
      <dgm:t>
        <a:bodyPr/>
        <a:lstStyle/>
        <a:p>
          <a:r>
            <a:rPr lang="en-US" dirty="0" smtClean="0"/>
            <a:t>6</a:t>
          </a:r>
          <a:endParaRPr lang="en-US" dirty="0"/>
        </a:p>
      </dgm:t>
    </dgm:pt>
    <dgm:pt modelId="{0EC805CC-0A65-4DBD-9023-C2879D3B79B5}" type="parTrans" cxnId="{6450A577-D337-4A84-A97C-E81C79E81573}">
      <dgm:prSet/>
      <dgm:spPr/>
      <dgm:t>
        <a:bodyPr/>
        <a:lstStyle/>
        <a:p>
          <a:endParaRPr lang="en-US"/>
        </a:p>
      </dgm:t>
    </dgm:pt>
    <dgm:pt modelId="{D112D115-CFE8-43B9-8A48-B3F9F16F6D65}" type="sibTrans" cxnId="{6450A577-D337-4A84-A97C-E81C79E81573}">
      <dgm:prSet/>
      <dgm:spPr/>
      <dgm:t>
        <a:bodyPr/>
        <a:lstStyle/>
        <a:p>
          <a:endParaRPr lang="en-US"/>
        </a:p>
      </dgm:t>
    </dgm:pt>
    <dgm:pt modelId="{5248C194-E9E8-48ED-B71A-ED6D349565D1}">
      <dgm:prSet phldrT="[Text]"/>
      <dgm:spPr/>
      <dgm:t>
        <a:bodyPr/>
        <a:lstStyle/>
        <a:p>
          <a:r>
            <a:rPr lang="en-US" dirty="0" smtClean="0"/>
            <a:t>7</a:t>
          </a:r>
          <a:endParaRPr lang="en-US" dirty="0"/>
        </a:p>
      </dgm:t>
    </dgm:pt>
    <dgm:pt modelId="{2E8947B6-1175-4069-99D9-7F88BABA21B1}" type="parTrans" cxnId="{00D6FF1A-5566-424B-91C3-F1DFE3E7F0E6}">
      <dgm:prSet/>
      <dgm:spPr/>
      <dgm:t>
        <a:bodyPr/>
        <a:lstStyle/>
        <a:p>
          <a:endParaRPr lang="en-US"/>
        </a:p>
      </dgm:t>
    </dgm:pt>
    <dgm:pt modelId="{92DEBABF-E96F-4BB1-9708-F53923141E3D}" type="sibTrans" cxnId="{00D6FF1A-5566-424B-91C3-F1DFE3E7F0E6}">
      <dgm:prSet/>
      <dgm:spPr/>
      <dgm:t>
        <a:bodyPr/>
        <a:lstStyle/>
        <a:p>
          <a:endParaRPr lang="en-US"/>
        </a:p>
      </dgm:t>
    </dgm:pt>
    <dgm:pt modelId="{5349EC79-FCB4-44BE-9268-FEEA7631930F}">
      <dgm:prSet phldrT="[Text]"/>
      <dgm:spPr/>
      <dgm:t>
        <a:bodyPr/>
        <a:lstStyle/>
        <a:p>
          <a:r>
            <a:rPr lang="en-US" dirty="0" smtClean="0"/>
            <a:t>8</a:t>
          </a:r>
          <a:endParaRPr lang="en-US" dirty="0"/>
        </a:p>
      </dgm:t>
    </dgm:pt>
    <dgm:pt modelId="{8473BDC7-C948-4027-B83A-93637AA695B9}" type="parTrans" cxnId="{B44D8294-4105-46D9-B3E8-6873D84859E5}">
      <dgm:prSet/>
      <dgm:spPr/>
      <dgm:t>
        <a:bodyPr/>
        <a:lstStyle/>
        <a:p>
          <a:endParaRPr lang="en-US"/>
        </a:p>
      </dgm:t>
    </dgm:pt>
    <dgm:pt modelId="{593107DA-1995-41D1-B3B0-98D1B9871548}" type="sibTrans" cxnId="{B44D8294-4105-46D9-B3E8-6873D84859E5}">
      <dgm:prSet/>
      <dgm:spPr/>
      <dgm:t>
        <a:bodyPr/>
        <a:lstStyle/>
        <a:p>
          <a:endParaRPr lang="en-US"/>
        </a:p>
      </dgm:t>
    </dgm:pt>
    <dgm:pt modelId="{2A2425C7-EAD1-41E9-8ED5-F22DA4A9153B}" type="pres">
      <dgm:prSet presAssocID="{0A5D4EFA-7297-4669-980E-A3B7B12FAF74}" presName="cycle" presStyleCnt="0">
        <dgm:presLayoutVars>
          <dgm:dir/>
          <dgm:resizeHandles val="exact"/>
        </dgm:presLayoutVars>
      </dgm:prSet>
      <dgm:spPr/>
      <dgm:t>
        <a:bodyPr/>
        <a:lstStyle/>
        <a:p>
          <a:endParaRPr lang="en-US"/>
        </a:p>
      </dgm:t>
    </dgm:pt>
    <dgm:pt modelId="{A4C95D05-1748-4D31-BD24-2C12331A11EB}" type="pres">
      <dgm:prSet presAssocID="{8E9CBF88-790D-4FCA-8D49-2ACB69AAF365}" presName="arrow" presStyleLbl="node1" presStyleIdx="0" presStyleCnt="8">
        <dgm:presLayoutVars>
          <dgm:bulletEnabled val="1"/>
        </dgm:presLayoutVars>
      </dgm:prSet>
      <dgm:spPr/>
      <dgm:t>
        <a:bodyPr/>
        <a:lstStyle/>
        <a:p>
          <a:endParaRPr lang="en-US"/>
        </a:p>
      </dgm:t>
    </dgm:pt>
    <dgm:pt modelId="{61E00566-D221-49BA-9F21-9B5DF9CDEDEF}" type="pres">
      <dgm:prSet presAssocID="{47733865-2A7C-4F98-8125-8268B4F8FF12}" presName="arrow" presStyleLbl="node1" presStyleIdx="1" presStyleCnt="8">
        <dgm:presLayoutVars>
          <dgm:bulletEnabled val="1"/>
        </dgm:presLayoutVars>
      </dgm:prSet>
      <dgm:spPr/>
      <dgm:t>
        <a:bodyPr/>
        <a:lstStyle/>
        <a:p>
          <a:endParaRPr lang="en-US"/>
        </a:p>
      </dgm:t>
    </dgm:pt>
    <dgm:pt modelId="{CBEA9D6E-EB9E-4217-9FF1-51A0D6C3C5CE}" type="pres">
      <dgm:prSet presAssocID="{902D8312-036A-4A17-912B-097998BB372A}" presName="arrow" presStyleLbl="node1" presStyleIdx="2" presStyleCnt="8">
        <dgm:presLayoutVars>
          <dgm:bulletEnabled val="1"/>
        </dgm:presLayoutVars>
      </dgm:prSet>
      <dgm:spPr/>
      <dgm:t>
        <a:bodyPr/>
        <a:lstStyle/>
        <a:p>
          <a:endParaRPr lang="en-US"/>
        </a:p>
      </dgm:t>
    </dgm:pt>
    <dgm:pt modelId="{2A4AF2C9-F841-4837-BA1E-80A1B8E700F9}" type="pres">
      <dgm:prSet presAssocID="{B444B903-62DC-454D-A0AB-320B019DC46C}" presName="arrow" presStyleLbl="node1" presStyleIdx="3" presStyleCnt="8">
        <dgm:presLayoutVars>
          <dgm:bulletEnabled val="1"/>
        </dgm:presLayoutVars>
      </dgm:prSet>
      <dgm:spPr/>
      <dgm:t>
        <a:bodyPr/>
        <a:lstStyle/>
        <a:p>
          <a:endParaRPr lang="en-US"/>
        </a:p>
      </dgm:t>
    </dgm:pt>
    <dgm:pt modelId="{71213DB7-95D6-4E01-8F95-F2CE6AAF74D5}" type="pres">
      <dgm:prSet presAssocID="{0A497A20-AF38-4389-AB18-088FAD09EF48}" presName="arrow" presStyleLbl="node1" presStyleIdx="4" presStyleCnt="8">
        <dgm:presLayoutVars>
          <dgm:bulletEnabled val="1"/>
        </dgm:presLayoutVars>
      </dgm:prSet>
      <dgm:spPr/>
      <dgm:t>
        <a:bodyPr/>
        <a:lstStyle/>
        <a:p>
          <a:endParaRPr lang="en-US"/>
        </a:p>
      </dgm:t>
    </dgm:pt>
    <dgm:pt modelId="{D2E31FCA-1A19-4B27-8A7F-22F608289349}" type="pres">
      <dgm:prSet presAssocID="{95A916A5-88D4-449B-80BE-3849DB179FE9}" presName="arrow" presStyleLbl="node1" presStyleIdx="5" presStyleCnt="8">
        <dgm:presLayoutVars>
          <dgm:bulletEnabled val="1"/>
        </dgm:presLayoutVars>
      </dgm:prSet>
      <dgm:spPr/>
      <dgm:t>
        <a:bodyPr/>
        <a:lstStyle/>
        <a:p>
          <a:endParaRPr lang="en-US"/>
        </a:p>
      </dgm:t>
    </dgm:pt>
    <dgm:pt modelId="{EF5E8B6F-813E-402F-8C43-01FF0B1F500C}" type="pres">
      <dgm:prSet presAssocID="{5248C194-E9E8-48ED-B71A-ED6D349565D1}" presName="arrow" presStyleLbl="node1" presStyleIdx="6" presStyleCnt="8">
        <dgm:presLayoutVars>
          <dgm:bulletEnabled val="1"/>
        </dgm:presLayoutVars>
      </dgm:prSet>
      <dgm:spPr/>
      <dgm:t>
        <a:bodyPr/>
        <a:lstStyle/>
        <a:p>
          <a:endParaRPr lang="en-US"/>
        </a:p>
      </dgm:t>
    </dgm:pt>
    <dgm:pt modelId="{1C0A9EB7-9AB7-4650-A80A-C7D122311504}" type="pres">
      <dgm:prSet presAssocID="{5349EC79-FCB4-44BE-9268-FEEA7631930F}" presName="arrow" presStyleLbl="node1" presStyleIdx="7" presStyleCnt="8">
        <dgm:presLayoutVars>
          <dgm:bulletEnabled val="1"/>
        </dgm:presLayoutVars>
      </dgm:prSet>
      <dgm:spPr/>
      <dgm:t>
        <a:bodyPr/>
        <a:lstStyle/>
        <a:p>
          <a:endParaRPr lang="en-US"/>
        </a:p>
      </dgm:t>
    </dgm:pt>
  </dgm:ptLst>
  <dgm:cxnLst>
    <dgm:cxn modelId="{C86957F8-DAF9-4CBB-B8D5-27BC352E1962}" type="presOf" srcId="{5248C194-E9E8-48ED-B71A-ED6D349565D1}" destId="{EF5E8B6F-813E-402F-8C43-01FF0B1F500C}" srcOrd="0" destOrd="0" presId="urn:microsoft.com/office/officeart/2005/8/layout/arrow1"/>
    <dgm:cxn modelId="{00D6FF1A-5566-424B-91C3-F1DFE3E7F0E6}" srcId="{0A5D4EFA-7297-4669-980E-A3B7B12FAF74}" destId="{5248C194-E9E8-48ED-B71A-ED6D349565D1}" srcOrd="6" destOrd="0" parTransId="{2E8947B6-1175-4069-99D9-7F88BABA21B1}" sibTransId="{92DEBABF-E96F-4BB1-9708-F53923141E3D}"/>
    <dgm:cxn modelId="{64FA8FD5-C584-4D76-9192-EDA72096764A}" type="presOf" srcId="{5349EC79-FCB4-44BE-9268-FEEA7631930F}" destId="{1C0A9EB7-9AB7-4650-A80A-C7D122311504}" srcOrd="0" destOrd="0" presId="urn:microsoft.com/office/officeart/2005/8/layout/arrow1"/>
    <dgm:cxn modelId="{AC9D1980-F207-4442-97F4-D99E67301F8F}" srcId="{0A5D4EFA-7297-4669-980E-A3B7B12FAF74}" destId="{47733865-2A7C-4F98-8125-8268B4F8FF12}" srcOrd="1" destOrd="0" parTransId="{863AD93B-2638-4727-B630-FB9DEA916A58}" sibTransId="{36EEB98D-E451-4EFD-93D6-94E59556A6D2}"/>
    <dgm:cxn modelId="{28B531A1-DD9B-4463-B70F-2F5D9EDD36D2}" srcId="{0A5D4EFA-7297-4669-980E-A3B7B12FAF74}" destId="{902D8312-036A-4A17-912B-097998BB372A}" srcOrd="2" destOrd="0" parTransId="{7AC3A0A3-0D71-4947-9988-955C957826E9}" sibTransId="{3F4EBA70-C1F6-41F9-B580-527E07344067}"/>
    <dgm:cxn modelId="{4A18E13B-72F0-4AD5-B5B7-7C1660F514F9}" type="presOf" srcId="{47733865-2A7C-4F98-8125-8268B4F8FF12}" destId="{61E00566-D221-49BA-9F21-9B5DF9CDEDEF}" srcOrd="0" destOrd="0" presId="urn:microsoft.com/office/officeart/2005/8/layout/arrow1"/>
    <dgm:cxn modelId="{9AAFD299-49C5-47B5-BA73-E44AE70B284C}" srcId="{0A5D4EFA-7297-4669-980E-A3B7B12FAF74}" destId="{0A497A20-AF38-4389-AB18-088FAD09EF48}" srcOrd="4" destOrd="0" parTransId="{E9522AA7-EFD5-4021-AF77-C6D1B39A7A47}" sibTransId="{6165B691-D43F-4821-8055-4AFB5426042E}"/>
    <dgm:cxn modelId="{6450A577-D337-4A84-A97C-E81C79E81573}" srcId="{0A5D4EFA-7297-4669-980E-A3B7B12FAF74}" destId="{95A916A5-88D4-449B-80BE-3849DB179FE9}" srcOrd="5" destOrd="0" parTransId="{0EC805CC-0A65-4DBD-9023-C2879D3B79B5}" sibTransId="{D112D115-CFE8-43B9-8A48-B3F9F16F6D65}"/>
    <dgm:cxn modelId="{C1B1982A-BD45-476C-8591-981F061C5CC8}" type="presOf" srcId="{B444B903-62DC-454D-A0AB-320B019DC46C}" destId="{2A4AF2C9-F841-4837-BA1E-80A1B8E700F9}" srcOrd="0" destOrd="0" presId="urn:microsoft.com/office/officeart/2005/8/layout/arrow1"/>
    <dgm:cxn modelId="{C241809A-277C-430D-A1C9-99ED718A70D1}" srcId="{0A5D4EFA-7297-4669-980E-A3B7B12FAF74}" destId="{8E9CBF88-790D-4FCA-8D49-2ACB69AAF365}" srcOrd="0" destOrd="0" parTransId="{495269F1-98D9-4C1F-BF93-086E3CDE2F9D}" sibTransId="{4666F94F-5CB7-4C0C-AEE3-FF71290BB163}"/>
    <dgm:cxn modelId="{7040AA2B-E0A0-40BB-BD9C-110599F190BD}" srcId="{0A5D4EFA-7297-4669-980E-A3B7B12FAF74}" destId="{B444B903-62DC-454D-A0AB-320B019DC46C}" srcOrd="3" destOrd="0" parTransId="{CA55AA5A-A3C6-4FA8-BA2C-64ACFA88A434}" sibTransId="{5E79569C-FAC0-4274-B9B9-91B5B3D80EDF}"/>
    <dgm:cxn modelId="{973D879E-8EC5-4936-8609-5604BCE9CEBE}" type="presOf" srcId="{0A497A20-AF38-4389-AB18-088FAD09EF48}" destId="{71213DB7-95D6-4E01-8F95-F2CE6AAF74D5}" srcOrd="0" destOrd="0" presId="urn:microsoft.com/office/officeart/2005/8/layout/arrow1"/>
    <dgm:cxn modelId="{9B63216A-8600-419F-BB81-C1946C89FD10}" type="presOf" srcId="{902D8312-036A-4A17-912B-097998BB372A}" destId="{CBEA9D6E-EB9E-4217-9FF1-51A0D6C3C5CE}" srcOrd="0" destOrd="0" presId="urn:microsoft.com/office/officeart/2005/8/layout/arrow1"/>
    <dgm:cxn modelId="{174415D7-79A4-4567-B174-4D48A2FAE37F}" type="presOf" srcId="{95A916A5-88D4-449B-80BE-3849DB179FE9}" destId="{D2E31FCA-1A19-4B27-8A7F-22F608289349}" srcOrd="0" destOrd="0" presId="urn:microsoft.com/office/officeart/2005/8/layout/arrow1"/>
    <dgm:cxn modelId="{0E30BFAF-5356-41EF-9565-D30B92E2A207}" type="presOf" srcId="{8E9CBF88-790D-4FCA-8D49-2ACB69AAF365}" destId="{A4C95D05-1748-4D31-BD24-2C12331A11EB}" srcOrd="0" destOrd="0" presId="urn:microsoft.com/office/officeart/2005/8/layout/arrow1"/>
    <dgm:cxn modelId="{B44D8294-4105-46D9-B3E8-6873D84859E5}" srcId="{0A5D4EFA-7297-4669-980E-A3B7B12FAF74}" destId="{5349EC79-FCB4-44BE-9268-FEEA7631930F}" srcOrd="7" destOrd="0" parTransId="{8473BDC7-C948-4027-B83A-93637AA695B9}" sibTransId="{593107DA-1995-41D1-B3B0-98D1B9871548}"/>
    <dgm:cxn modelId="{D80C4C9A-05CA-4B8A-A45F-92C14556B518}" type="presOf" srcId="{0A5D4EFA-7297-4669-980E-A3B7B12FAF74}" destId="{2A2425C7-EAD1-41E9-8ED5-F22DA4A9153B}" srcOrd="0" destOrd="0" presId="urn:microsoft.com/office/officeart/2005/8/layout/arrow1"/>
    <dgm:cxn modelId="{0759629C-939C-4C03-829A-EB1AABC6C57D}" type="presParOf" srcId="{2A2425C7-EAD1-41E9-8ED5-F22DA4A9153B}" destId="{A4C95D05-1748-4D31-BD24-2C12331A11EB}" srcOrd="0" destOrd="0" presId="urn:microsoft.com/office/officeart/2005/8/layout/arrow1"/>
    <dgm:cxn modelId="{B545C526-6B11-4729-A0D2-0302FF42F589}" type="presParOf" srcId="{2A2425C7-EAD1-41E9-8ED5-F22DA4A9153B}" destId="{61E00566-D221-49BA-9F21-9B5DF9CDEDEF}" srcOrd="1" destOrd="0" presId="urn:microsoft.com/office/officeart/2005/8/layout/arrow1"/>
    <dgm:cxn modelId="{10DCD6F1-DAC7-423A-AD7B-27E36EBDB61E}" type="presParOf" srcId="{2A2425C7-EAD1-41E9-8ED5-F22DA4A9153B}" destId="{CBEA9D6E-EB9E-4217-9FF1-51A0D6C3C5CE}" srcOrd="2" destOrd="0" presId="urn:microsoft.com/office/officeart/2005/8/layout/arrow1"/>
    <dgm:cxn modelId="{CE699120-1926-41C2-B8BE-F62D196F0749}" type="presParOf" srcId="{2A2425C7-EAD1-41E9-8ED5-F22DA4A9153B}" destId="{2A4AF2C9-F841-4837-BA1E-80A1B8E700F9}" srcOrd="3" destOrd="0" presId="urn:microsoft.com/office/officeart/2005/8/layout/arrow1"/>
    <dgm:cxn modelId="{5F4A4221-88B2-42C6-9669-6B6710B425F8}" type="presParOf" srcId="{2A2425C7-EAD1-41E9-8ED5-F22DA4A9153B}" destId="{71213DB7-95D6-4E01-8F95-F2CE6AAF74D5}" srcOrd="4" destOrd="0" presId="urn:microsoft.com/office/officeart/2005/8/layout/arrow1"/>
    <dgm:cxn modelId="{A05124BB-93BE-4045-9513-6BA1AFBA590A}" type="presParOf" srcId="{2A2425C7-EAD1-41E9-8ED5-F22DA4A9153B}" destId="{D2E31FCA-1A19-4B27-8A7F-22F608289349}" srcOrd="5" destOrd="0" presId="urn:microsoft.com/office/officeart/2005/8/layout/arrow1"/>
    <dgm:cxn modelId="{0CD45575-E011-4008-9D07-CE37177C7D00}" type="presParOf" srcId="{2A2425C7-EAD1-41E9-8ED5-F22DA4A9153B}" destId="{EF5E8B6F-813E-402F-8C43-01FF0B1F500C}" srcOrd="6" destOrd="0" presId="urn:microsoft.com/office/officeart/2005/8/layout/arrow1"/>
    <dgm:cxn modelId="{86DF3063-0DFE-467B-88C2-E346DB26659C}" type="presParOf" srcId="{2A2425C7-EAD1-41E9-8ED5-F22DA4A9153B}" destId="{1C0A9EB7-9AB7-4650-A80A-C7D122311504}" srcOrd="7" destOrd="0" presId="urn:microsoft.com/office/officeart/2005/8/layout/arrow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C95D05-1748-4D31-BD24-2C12331A11EB}">
      <dsp:nvSpPr>
        <dsp:cNvPr id="0" name=""/>
        <dsp:cNvSpPr/>
      </dsp:nvSpPr>
      <dsp:spPr>
        <a:xfrm>
          <a:off x="810039" y="516"/>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1</a:t>
          </a:r>
          <a:endParaRPr lang="en-US" sz="1100" kern="1200" dirty="0"/>
        </a:p>
      </dsp:txBody>
      <dsp:txXfrm>
        <a:off x="810039" y="516"/>
        <a:ext cx="641625" cy="641625"/>
      </dsp:txXfrm>
    </dsp:sp>
    <dsp:sp modelId="{61E00566-D221-49BA-9F21-9B5DF9CDEDEF}">
      <dsp:nvSpPr>
        <dsp:cNvPr id="0" name=""/>
        <dsp:cNvSpPr/>
      </dsp:nvSpPr>
      <dsp:spPr>
        <a:xfrm rot="2700000">
          <a:off x="1364107" y="230018"/>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2</a:t>
          </a:r>
          <a:endParaRPr lang="en-US" sz="1100" kern="1200" dirty="0"/>
        </a:p>
      </dsp:txBody>
      <dsp:txXfrm rot="2700000">
        <a:off x="1364107" y="230018"/>
        <a:ext cx="641625" cy="641625"/>
      </dsp:txXfrm>
    </dsp:sp>
    <dsp:sp modelId="{CBEA9D6E-EB9E-4217-9FF1-51A0D6C3C5CE}">
      <dsp:nvSpPr>
        <dsp:cNvPr id="0" name=""/>
        <dsp:cNvSpPr/>
      </dsp:nvSpPr>
      <dsp:spPr>
        <a:xfrm rot="5400000">
          <a:off x="1593609" y="78408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3</a:t>
          </a:r>
          <a:endParaRPr lang="en-US" sz="1100" kern="1200" dirty="0"/>
        </a:p>
      </dsp:txBody>
      <dsp:txXfrm rot="5400000">
        <a:off x="1593609" y="784087"/>
        <a:ext cx="641625" cy="641625"/>
      </dsp:txXfrm>
    </dsp:sp>
    <dsp:sp modelId="{2A4AF2C9-F841-4837-BA1E-80A1B8E700F9}">
      <dsp:nvSpPr>
        <dsp:cNvPr id="0" name=""/>
        <dsp:cNvSpPr/>
      </dsp:nvSpPr>
      <dsp:spPr>
        <a:xfrm rot="8100000">
          <a:off x="1364107" y="1338155"/>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4</a:t>
          </a:r>
          <a:endParaRPr lang="en-US" sz="1100" kern="1200" dirty="0"/>
        </a:p>
      </dsp:txBody>
      <dsp:txXfrm rot="8100000">
        <a:off x="1364107" y="1338155"/>
        <a:ext cx="641625" cy="641625"/>
      </dsp:txXfrm>
    </dsp:sp>
    <dsp:sp modelId="{71213DB7-95D6-4E01-8F95-F2CE6AAF74D5}">
      <dsp:nvSpPr>
        <dsp:cNvPr id="0" name=""/>
        <dsp:cNvSpPr/>
      </dsp:nvSpPr>
      <dsp:spPr>
        <a:xfrm rot="10800000">
          <a:off x="810039" y="156765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5</a:t>
          </a:r>
          <a:endParaRPr lang="en-US" sz="1100" kern="1200" dirty="0"/>
        </a:p>
      </dsp:txBody>
      <dsp:txXfrm rot="10800000">
        <a:off x="810039" y="1567657"/>
        <a:ext cx="641625" cy="641625"/>
      </dsp:txXfrm>
    </dsp:sp>
    <dsp:sp modelId="{D2E31FCA-1A19-4B27-8A7F-22F608289349}">
      <dsp:nvSpPr>
        <dsp:cNvPr id="0" name=""/>
        <dsp:cNvSpPr/>
      </dsp:nvSpPr>
      <dsp:spPr>
        <a:xfrm rot="13500000">
          <a:off x="255970" y="1338155"/>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6</a:t>
          </a:r>
          <a:endParaRPr lang="en-US" sz="1100" kern="1200" dirty="0"/>
        </a:p>
      </dsp:txBody>
      <dsp:txXfrm rot="13500000">
        <a:off x="255970" y="1338155"/>
        <a:ext cx="641625" cy="641625"/>
      </dsp:txXfrm>
    </dsp:sp>
    <dsp:sp modelId="{EF5E8B6F-813E-402F-8C43-01FF0B1F500C}">
      <dsp:nvSpPr>
        <dsp:cNvPr id="0" name=""/>
        <dsp:cNvSpPr/>
      </dsp:nvSpPr>
      <dsp:spPr>
        <a:xfrm rot="16200000">
          <a:off x="26468" y="784087"/>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7</a:t>
          </a:r>
          <a:endParaRPr lang="en-US" sz="1100" kern="1200" dirty="0"/>
        </a:p>
      </dsp:txBody>
      <dsp:txXfrm rot="16200000">
        <a:off x="26468" y="784087"/>
        <a:ext cx="641625" cy="641625"/>
      </dsp:txXfrm>
    </dsp:sp>
    <dsp:sp modelId="{1C0A9EB7-9AB7-4650-A80A-C7D122311504}">
      <dsp:nvSpPr>
        <dsp:cNvPr id="0" name=""/>
        <dsp:cNvSpPr/>
      </dsp:nvSpPr>
      <dsp:spPr>
        <a:xfrm rot="18900000">
          <a:off x="255970" y="230018"/>
          <a:ext cx="641625" cy="641625"/>
        </a:xfrm>
        <a:prstGeom prst="upArrow">
          <a:avLst>
            <a:gd name="adj1" fmla="val 50000"/>
            <a:gd name="adj2" fmla="val 3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8</a:t>
          </a:r>
          <a:endParaRPr lang="en-US" sz="1100" kern="1200" dirty="0"/>
        </a:p>
      </dsp:txBody>
      <dsp:txXfrm rot="18900000">
        <a:off x="255970" y="230018"/>
        <a:ext cx="641625" cy="641625"/>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xmlns=""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p14="http://schemas.microsoft.com/office/powerpoint/2010/main" xmlns=""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p14="http://schemas.microsoft.com/office/powerpoint/2010/main" xmlns=""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3</a:t>
            </a:fld>
            <a:endParaRPr lang="en-US"/>
          </a:p>
        </p:txBody>
      </p:sp>
    </p:spTree>
    <p:extLst>
      <p:ext uri="{BB962C8B-B14F-4D97-AF65-F5344CB8AC3E}">
        <p14:creationId xmlns:p14="http://schemas.microsoft.com/office/powerpoint/2010/main" xmlns="" val="262986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err="1" smtClean="0"/>
              <a:t>siloed</a:t>
            </a:r>
            <a:r>
              <a:rPr lang="en-US" i="1" dirty="0" smtClean="0"/>
              <a:t> teams, each with differing motivations and areas of focus doesn’t deliver consistency.</a:t>
            </a:r>
            <a:r>
              <a:rPr lang="en-US" dirty="0" smtClean="0"/>
              <a:t> </a:t>
            </a:r>
          </a:p>
          <a:p>
            <a:r>
              <a:rPr lang="en-US" dirty="0" smtClean="0"/>
              <a:t>Common goals, tools and processes</a:t>
            </a:r>
          </a:p>
          <a:p>
            <a:r>
              <a:rPr lang="en-US" dirty="0" smtClean="0"/>
              <a:t>Team is empowered to self-sufficient as they can code, test and deploy</a:t>
            </a:r>
          </a:p>
        </p:txBody>
      </p:sp>
      <p:sp>
        <p:nvSpPr>
          <p:cNvPr id="4" name="Footer Placeholder 3"/>
          <p:cNvSpPr>
            <a:spLocks noGrp="1"/>
          </p:cNvSpPr>
          <p:nvPr>
            <p:ph type="ftr" sz="quarter" idx="10"/>
          </p:nvPr>
        </p:nvSpPr>
        <p:spPr/>
        <p:txBody>
          <a:bodyPr/>
          <a:lstStyle/>
          <a:p>
            <a:r>
              <a:rPr lang="en-US" smtClean="0"/>
              <a:t>© 2010 Capgemini. All rights reserved.</a:t>
            </a:r>
            <a:endParaRPr lang="en-US"/>
          </a:p>
        </p:txBody>
      </p:sp>
      <p:sp>
        <p:nvSpPr>
          <p:cNvPr id="5" name="Slide Number Placeholder 4"/>
          <p:cNvSpPr>
            <a:spLocks noGrp="1"/>
          </p:cNvSpPr>
          <p:nvPr>
            <p:ph type="sldNum" sz="quarter" idx="11"/>
          </p:nvPr>
        </p:nvSpPr>
        <p:spPr/>
        <p:txBody>
          <a:bodyPr/>
          <a:lstStyle/>
          <a:p>
            <a:fld id="{CBC04D6F-FB7D-4867-9F14-E50918222406}"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6.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oleObject" Target="../embeddings/oleObject2.bin"/><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44.xml"/><Relationship Id="rId7" Type="http://schemas.openxmlformats.org/officeDocument/2006/relationships/image" Target="../media/image6.png"/><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7.png"/><Relationship Id="rId2" Type="http://schemas.openxmlformats.org/officeDocument/2006/relationships/tags" Target="../tags/tag58.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0.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6.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8.jpe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png"/><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8.xml"/><Relationship Id="rId7"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xmlns=""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Rectangle 4"/>
          <p:cNvSpPr>
            <a:spLocks noGrp="1" noChangeArrowheads="1"/>
          </p:cNvSpPr>
          <p:nvPr>
            <p:ph type="dt" sz="half" idx="10"/>
            <p:custDataLst>
              <p:tags r:id="rId1"/>
            </p:custDataLst>
          </p:nvPr>
        </p:nvSpPr>
        <p:spPr>
          <a:xfrm>
            <a:off x="6552408" y="6511928"/>
            <a:ext cx="3023394" cy="125413"/>
          </a:xfrm>
          <a:prstGeom prst="rect">
            <a:avLst/>
          </a:prstGeom>
          <a:ln/>
        </p:spPr>
        <p:txBody>
          <a:bodyPr/>
          <a:lstStyle>
            <a:lvl1pPr>
              <a:defRPr/>
            </a:lvl1pPr>
          </a:lstStyle>
          <a:p>
            <a:pPr>
              <a:defRPr/>
            </a:pPr>
            <a:r>
              <a:rPr lang="en-GB"/>
              <a:t>© 2005 Capgemini - All rights reserved</a:t>
            </a:r>
          </a:p>
        </p:txBody>
      </p:sp>
      <p:sp>
        <p:nvSpPr>
          <p:cNvPr id="5" name="Rectangle 5"/>
          <p:cNvSpPr>
            <a:spLocks noGrp="1" noChangeArrowheads="1"/>
          </p:cNvSpPr>
          <p:nvPr>
            <p:ph type="ftr" sz="quarter" idx="11"/>
            <p:custDataLst>
              <p:tags r:id="rId2"/>
            </p:custDataLst>
          </p:nvPr>
        </p:nvSpPr>
        <p:spPr>
          <a:xfrm>
            <a:off x="6552408" y="6632578"/>
            <a:ext cx="3023394" cy="125413"/>
          </a:xfrm>
          <a:prstGeom prst="rect">
            <a:avLst/>
          </a:prstGeom>
          <a:ln/>
        </p:spPr>
        <p:txBody>
          <a:bodyPr/>
          <a:lstStyle>
            <a:lvl1pPr>
              <a:defRPr/>
            </a:lvl1pPr>
          </a:lstStyle>
          <a:p>
            <a:pPr>
              <a:defRPr/>
            </a:pPr>
            <a:r>
              <a:rPr lang="en-GB"/>
              <a:t>01_CONCEPT-TEMPLATE.PPT</a:t>
            </a:r>
          </a:p>
        </p:txBody>
      </p:sp>
      <p:sp>
        <p:nvSpPr>
          <p:cNvPr id="6" name="Rectangle 6"/>
          <p:cNvSpPr>
            <a:spLocks noGrp="1" noChangeArrowheads="1"/>
          </p:cNvSpPr>
          <p:nvPr>
            <p:ph type="sldNum" sz="quarter" idx="12"/>
            <p:custDataLst>
              <p:tags r:id="rId3"/>
            </p:custDataLst>
          </p:nvPr>
        </p:nvSpPr>
        <p:spPr>
          <a:xfrm>
            <a:off x="9477774" y="6553200"/>
            <a:ext cx="345678" cy="152400"/>
          </a:xfrm>
          <a:prstGeom prst="rect">
            <a:avLst/>
          </a:prstGeom>
          <a:ln/>
        </p:spPr>
        <p:txBody>
          <a:bodyPr/>
          <a:lstStyle>
            <a:lvl1pPr>
              <a:defRPr/>
            </a:lvl1pPr>
          </a:lstStyle>
          <a:p>
            <a:pPr>
              <a:defRPr/>
            </a:pPr>
            <a:fld id="{9026F296-A04D-4972-8D18-DBAE6E92DC3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xmlns="" val="336972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xmlns="" val="4280951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pic>
        <p:nvPicPr>
          <p:cNvPr id="12" name="Image 11" descr="HandsPanel_shutterstock_72073621.png"/>
          <p:cNvPicPr>
            <a:picLocks noChangeAspect="1"/>
          </p:cNvPicPr>
          <p:nvPr/>
        </p:nvPicPr>
        <p:blipFill>
          <a:blip r:embed="rId7"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xmlns=""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4.xml"/><Relationship Id="rId21" Type="http://schemas.openxmlformats.org/officeDocument/2006/relationships/image" Target="../media/image13.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52.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9" imgW="360" imgH="360" progId="">
              <p:embed/>
            </p:oleObj>
          </a:graphicData>
        </a:graphic>
      </p:graphicFrame>
      <p:sp>
        <p:nvSpPr>
          <p:cNvPr id="2" name="Title Placeholder 1"/>
          <p:cNvSpPr>
            <a:spLocks noGrp="1"/>
          </p:cNvSpPr>
          <p:nvPr>
            <p:ph type="title"/>
            <p:custDataLst>
              <p:tags r:id="rId14"/>
            </p:custDataLst>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18"/>
            </p:custDataLst>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0"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xmlns=""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 id="2147483961" r:id="rId11"/>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xmlns=""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wmf"/><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9"/>
          <p:cNvSpPr txBox="1">
            <a:spLocks/>
          </p:cNvSpPr>
          <p:nvPr>
            <p:custDataLst>
              <p:tags r:id="rId1"/>
            </p:custDataLst>
          </p:nvPr>
        </p:nvSpPr>
        <p:spPr bwMode="auto">
          <a:xfrm>
            <a:off x="0" y="1879938"/>
            <a:ext cx="49012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4400" dirty="0" smtClean="0">
                <a:solidFill>
                  <a:schemeClr val="tx1"/>
                </a:solidFill>
                <a:effectLst>
                  <a:outerShdw blurRad="228600" dist="38100" dir="5160000" sx="104000" sy="104000" algn="t" rotWithShape="0">
                    <a:prstClr val="black"/>
                  </a:outerShdw>
                </a:effectLst>
                <a:latin typeface="Calibri" panose="020F0502020204030204"/>
              </a:rPr>
              <a:t>TOPSI 2.0</a:t>
            </a:r>
          </a:p>
          <a:p>
            <a:pPr eaLnBrk="1" hangingPunct="1">
              <a:defRPr/>
            </a:pPr>
            <a:r>
              <a:rPr lang="en-US" sz="4400" dirty="0" smtClean="0">
                <a:solidFill>
                  <a:schemeClr val="tx1"/>
                </a:solidFill>
                <a:effectLst>
                  <a:outerShdw blurRad="228600" dist="38100" dir="5160000" sx="104000" sy="104000" algn="t" rotWithShape="0">
                    <a:prstClr val="black"/>
                  </a:outerShdw>
                </a:effectLst>
                <a:latin typeface="Calibri" panose="020F0502020204030204"/>
              </a:rPr>
              <a:t>The future of SOK stores’ and chains </a:t>
            </a:r>
            <a:r>
              <a:rPr lang="en-US" sz="4400" dirty="0" err="1" smtClean="0">
                <a:solidFill>
                  <a:schemeClr val="tx1"/>
                </a:solidFill>
                <a:effectLst>
                  <a:outerShdw blurRad="228600" dist="38100" dir="5160000" sx="104000" sy="104000" algn="t" rotWithShape="0">
                    <a:prstClr val="black"/>
                  </a:outerShdw>
                </a:effectLst>
                <a:latin typeface="Calibri" panose="020F0502020204030204"/>
              </a:rPr>
              <a:t>applicastions</a:t>
            </a:r>
            <a:endParaRPr lang="en-US" sz="4400" dirty="0" smtClean="0">
              <a:solidFill>
                <a:schemeClr val="tx1"/>
              </a:solidFill>
              <a:effectLst>
                <a:outerShdw blurRad="228600" dist="38100" dir="5160000" sx="104000" sy="104000" algn="t" rotWithShape="0">
                  <a:prstClr val="black"/>
                </a:outerShdw>
              </a:effectLst>
              <a:latin typeface="Calibri" panose="020F0502020204030204"/>
            </a:endParaRPr>
          </a:p>
        </p:txBody>
      </p:sp>
      <p:sp>
        <p:nvSpPr>
          <p:cNvPr id="15" name="Subtitle 12"/>
          <p:cNvSpPr txBox="1">
            <a:spLocks/>
          </p:cNvSpPr>
          <p:nvPr>
            <p:custDataLst>
              <p:tags r:id="rId2"/>
            </p:custDataLst>
          </p:nvPr>
        </p:nvSpPr>
        <p:spPr bwMode="auto">
          <a:xfrm>
            <a:off x="0" y="4411274"/>
            <a:ext cx="4435522" cy="694126"/>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ffectLst>
                  <a:outerShdw blurRad="228600" dist="38100" dir="5160000" sx="104000" sy="104000" algn="t" rotWithShape="0">
                    <a:prstClr val="black"/>
                  </a:outerShdw>
                </a:effectLst>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err="1" smtClean="0">
                <a:solidFill>
                  <a:schemeClr val="tx1"/>
                </a:solidFill>
                <a:effectLst>
                  <a:outerShdw blurRad="228600" dist="38100" dir="5160000" sx="104000" sy="104000" algn="t" rotWithShape="0">
                    <a:prstClr val="black"/>
                  </a:outerShdw>
                </a:effectLst>
                <a:ea typeface="+mj-ea"/>
                <a:cs typeface="+mj-cs"/>
              </a:rPr>
              <a:t>xx</a:t>
            </a:r>
            <a:r>
              <a:rPr lang="en-US" sz="2400" baseline="30000" dirty="0" err="1" smtClean="0">
                <a:solidFill>
                  <a:schemeClr val="tx1"/>
                </a:solidFill>
                <a:effectLst>
                  <a:outerShdw blurRad="228600" dist="38100" dir="5160000" sx="104000" sy="104000" algn="t" rotWithShape="0">
                    <a:prstClr val="black"/>
                  </a:outerShdw>
                </a:effectLst>
                <a:ea typeface="+mj-ea"/>
                <a:cs typeface="+mj-cs"/>
              </a:rPr>
              <a:t>th</a:t>
            </a:r>
            <a:r>
              <a:rPr lang="en-US" sz="2400" dirty="0" smtClean="0">
                <a:solidFill>
                  <a:schemeClr val="tx1"/>
                </a:solidFill>
                <a:effectLst>
                  <a:outerShdw blurRad="228600" dist="38100" dir="5160000" sx="104000" sy="104000" algn="t" rotWithShape="0">
                    <a:prstClr val="black"/>
                  </a:outerShdw>
                </a:effectLst>
                <a:ea typeface="+mj-ea"/>
                <a:cs typeface="+mj-cs"/>
              </a:rPr>
              <a:t> August 2015</a:t>
            </a:r>
          </a:p>
        </p:txBody>
      </p:sp>
    </p:spTree>
    <p:extLst>
      <p:ext uri="{BB962C8B-B14F-4D97-AF65-F5344CB8AC3E}">
        <p14:creationId xmlns:p14="http://schemas.microsoft.com/office/powerpoint/2010/main" xmlns=""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Efficiently managed application lifecycle in SOK’s complex environment</a:t>
            </a:r>
            <a:endParaRPr lang="fi-FI" dirty="0"/>
          </a:p>
        </p:txBody>
      </p:sp>
      <p:grpSp>
        <p:nvGrpSpPr>
          <p:cNvPr id="3" name="Group 3"/>
          <p:cNvGrpSpPr>
            <a:grpSpLocks noChangeAspect="1"/>
          </p:cNvGrpSpPr>
          <p:nvPr/>
        </p:nvGrpSpPr>
        <p:grpSpPr>
          <a:xfrm>
            <a:off x="868249" y="1472557"/>
            <a:ext cx="2113004" cy="2160000"/>
            <a:chOff x="1373422" y="2395567"/>
            <a:chExt cx="1224042" cy="1307322"/>
          </a:xfrm>
        </p:grpSpPr>
        <p:sp>
          <p:nvSpPr>
            <p:cNvPr id="5" name="Oval 4"/>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6" name="Oval 5"/>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4" name="Group 6"/>
          <p:cNvGrpSpPr/>
          <p:nvPr/>
        </p:nvGrpSpPr>
        <p:grpSpPr>
          <a:xfrm>
            <a:off x="3849502" y="1496577"/>
            <a:ext cx="2160000" cy="2160000"/>
            <a:chOff x="1373422" y="2395567"/>
            <a:chExt cx="1224042" cy="1307322"/>
          </a:xfrm>
        </p:grpSpPr>
        <p:sp>
          <p:nvSpPr>
            <p:cNvPr id="8" name="Oval 7"/>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9" name="Oval 8"/>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7" name="Group 9"/>
          <p:cNvGrpSpPr>
            <a:grpSpLocks noChangeAspect="1"/>
          </p:cNvGrpSpPr>
          <p:nvPr/>
        </p:nvGrpSpPr>
        <p:grpSpPr>
          <a:xfrm>
            <a:off x="6877751" y="1496577"/>
            <a:ext cx="2160000" cy="2160000"/>
            <a:chOff x="1373422" y="2395567"/>
            <a:chExt cx="1224042" cy="1307322"/>
          </a:xfrm>
        </p:grpSpPr>
        <p:sp>
          <p:nvSpPr>
            <p:cNvPr id="11" name="Oval 10"/>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 name="Oval 11"/>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10" name="Group 27"/>
          <p:cNvGrpSpPr>
            <a:grpSpLocks noChangeAspect="1"/>
          </p:cNvGrpSpPr>
          <p:nvPr/>
        </p:nvGrpSpPr>
        <p:grpSpPr bwMode="auto">
          <a:xfrm>
            <a:off x="4086145" y="1780509"/>
            <a:ext cx="1700888" cy="1520886"/>
            <a:chOff x="1282" y="898"/>
            <a:chExt cx="3194" cy="2856"/>
          </a:xfrm>
          <a:solidFill>
            <a:schemeClr val="bg1"/>
          </a:solidFill>
        </p:grpSpPr>
        <p:sp>
          <p:nvSpPr>
            <p:cNvPr id="18"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9"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sp>
        <p:nvSpPr>
          <p:cNvPr id="20" name="TextBox 19"/>
          <p:cNvSpPr txBox="1"/>
          <p:nvPr/>
        </p:nvSpPr>
        <p:spPr>
          <a:xfrm>
            <a:off x="883500" y="4038062"/>
            <a:ext cx="2124000" cy="1077218"/>
          </a:xfrm>
          <a:prstGeom prst="rect">
            <a:avLst/>
          </a:prstGeom>
          <a:noFill/>
        </p:spPr>
        <p:txBody>
          <a:bodyPr wrap="square" rtlCol="0">
            <a:spAutoFit/>
          </a:bodyPr>
          <a:lstStyle/>
          <a:p>
            <a:pPr marL="457200" indent="-457200" algn="ctr"/>
            <a:r>
              <a:rPr lang="en-GB" sz="1600" b="1" dirty="0" smtClean="0">
                <a:solidFill>
                  <a:schemeClr val="tx2">
                    <a:lumMod val="50000"/>
                  </a:schemeClr>
                </a:solidFill>
              </a:rPr>
              <a:t>One team</a:t>
            </a:r>
          </a:p>
          <a:p>
            <a:pPr marL="457200" indent="-457200" algn="ctr"/>
            <a:r>
              <a:rPr lang="en-GB" sz="1600" dirty="0" smtClean="0">
                <a:solidFill>
                  <a:schemeClr val="tx2">
                    <a:lumMod val="50000"/>
                  </a:schemeClr>
                </a:solidFill>
              </a:rPr>
              <a:t>No silos between </a:t>
            </a:r>
          </a:p>
          <a:p>
            <a:pPr marL="457200" indent="-457200" algn="ctr"/>
            <a:r>
              <a:rPr lang="en-GB" sz="1600" dirty="0" smtClean="0">
                <a:solidFill>
                  <a:schemeClr val="tx2">
                    <a:lumMod val="50000"/>
                  </a:schemeClr>
                </a:solidFill>
              </a:rPr>
              <a:t>Dev, Ops, Infra</a:t>
            </a:r>
          </a:p>
          <a:p>
            <a:pPr marL="457200" indent="-457200" algn="ctr"/>
            <a:r>
              <a:rPr lang="en-GB" sz="1600" dirty="0" smtClean="0">
                <a:solidFill>
                  <a:schemeClr val="tx2">
                    <a:lumMod val="50000"/>
                  </a:schemeClr>
                </a:solidFill>
              </a:rPr>
              <a:t> and Testing</a:t>
            </a:r>
          </a:p>
        </p:txBody>
      </p:sp>
      <p:sp>
        <p:nvSpPr>
          <p:cNvPr id="21" name="TextBox 20"/>
          <p:cNvSpPr txBox="1"/>
          <p:nvPr/>
        </p:nvSpPr>
        <p:spPr>
          <a:xfrm>
            <a:off x="3891000" y="4038062"/>
            <a:ext cx="2124000" cy="830997"/>
          </a:xfrm>
          <a:prstGeom prst="rect">
            <a:avLst/>
          </a:prstGeom>
          <a:noFill/>
        </p:spPr>
        <p:txBody>
          <a:bodyPr wrap="none" rtlCol="0">
            <a:spAutoFit/>
          </a:bodyPr>
          <a:lstStyle/>
          <a:p>
            <a:pPr algn="ctr"/>
            <a:r>
              <a:rPr lang="en-GB" sz="1600" b="1" dirty="0" smtClean="0">
                <a:solidFill>
                  <a:schemeClr val="tx2">
                    <a:lumMod val="50000"/>
                  </a:schemeClr>
                </a:solidFill>
              </a:rPr>
              <a:t>Agility</a:t>
            </a:r>
          </a:p>
          <a:p>
            <a:pPr algn="ctr"/>
            <a:r>
              <a:rPr lang="en-GB" sz="1600" dirty="0" smtClean="0">
                <a:solidFill>
                  <a:schemeClr val="tx2">
                    <a:lumMod val="50000"/>
                  </a:schemeClr>
                </a:solidFill>
              </a:rPr>
              <a:t>Build-Release-</a:t>
            </a:r>
            <a:br>
              <a:rPr lang="en-GB" sz="1600" dirty="0" smtClean="0">
                <a:solidFill>
                  <a:schemeClr val="tx2">
                    <a:lumMod val="50000"/>
                  </a:schemeClr>
                </a:solidFill>
              </a:rPr>
            </a:br>
            <a:r>
              <a:rPr lang="en-GB" sz="1600" dirty="0" smtClean="0">
                <a:solidFill>
                  <a:schemeClr val="tx2">
                    <a:lumMod val="50000"/>
                  </a:schemeClr>
                </a:solidFill>
              </a:rPr>
              <a:t>Run-Repeat</a:t>
            </a:r>
          </a:p>
        </p:txBody>
      </p:sp>
      <p:sp>
        <p:nvSpPr>
          <p:cNvPr id="22" name="TextBox 21"/>
          <p:cNvSpPr txBox="1"/>
          <p:nvPr/>
        </p:nvSpPr>
        <p:spPr>
          <a:xfrm>
            <a:off x="6898500" y="4038062"/>
            <a:ext cx="2124000" cy="1077218"/>
          </a:xfrm>
          <a:prstGeom prst="rect">
            <a:avLst/>
          </a:prstGeom>
          <a:noFill/>
        </p:spPr>
        <p:txBody>
          <a:bodyPr wrap="square" rtlCol="0">
            <a:spAutoFit/>
          </a:bodyPr>
          <a:lstStyle/>
          <a:p>
            <a:pPr algn="ctr"/>
            <a:r>
              <a:rPr lang="en-GB" sz="1600" b="1" dirty="0" smtClean="0">
                <a:solidFill>
                  <a:schemeClr val="tx2">
                    <a:lumMod val="50000"/>
                  </a:schemeClr>
                </a:solidFill>
              </a:rPr>
              <a:t>Automation</a:t>
            </a:r>
          </a:p>
          <a:p>
            <a:pPr algn="ctr"/>
            <a:r>
              <a:rPr lang="en-GB" sz="1600" dirty="0" smtClean="0">
                <a:solidFill>
                  <a:schemeClr val="tx2">
                    <a:lumMod val="50000"/>
                  </a:schemeClr>
                </a:solidFill>
              </a:rPr>
              <a:t>Integrated toolsets and service virtualization</a:t>
            </a:r>
          </a:p>
        </p:txBody>
      </p:sp>
      <p:sp>
        <p:nvSpPr>
          <p:cNvPr id="64" name="TextBox 63"/>
          <p:cNvSpPr txBox="1"/>
          <p:nvPr/>
        </p:nvSpPr>
        <p:spPr>
          <a:xfrm>
            <a:off x="478500" y="5063089"/>
            <a:ext cx="2664000" cy="738664"/>
          </a:xfrm>
          <a:prstGeom prst="rect">
            <a:avLst/>
          </a:prstGeom>
          <a:noFill/>
        </p:spPr>
        <p:txBody>
          <a:bodyPr wrap="square" rtlCol="0">
            <a:spAutoFit/>
          </a:bodyPr>
          <a:lstStyle/>
          <a:p>
            <a:pPr algn="ctr"/>
            <a:r>
              <a:rPr lang="en-GB" sz="1400" b="1" dirty="0" smtClean="0">
                <a:solidFill>
                  <a:schemeClr val="accent2"/>
                </a:solidFill>
              </a:rPr>
              <a:t>Means: Combined AD/AM/IS team that takes care of all SOK </a:t>
            </a:r>
            <a:r>
              <a:rPr lang="en-GB" sz="1400" b="1" dirty="0" err="1" smtClean="0">
                <a:solidFill>
                  <a:schemeClr val="accent2"/>
                </a:solidFill>
              </a:rPr>
              <a:t>Kemy</a:t>
            </a:r>
            <a:r>
              <a:rPr lang="en-GB" sz="1400" b="1" dirty="0" smtClean="0">
                <a:solidFill>
                  <a:schemeClr val="accent2"/>
                </a:solidFill>
              </a:rPr>
              <a:t> systems</a:t>
            </a:r>
            <a:endParaRPr lang="en-GB" sz="1400" dirty="0" smtClean="0">
              <a:solidFill>
                <a:schemeClr val="accent2"/>
              </a:solidFill>
            </a:endParaRPr>
          </a:p>
        </p:txBody>
      </p:sp>
      <p:sp>
        <p:nvSpPr>
          <p:cNvPr id="65" name="TextBox 64"/>
          <p:cNvSpPr txBox="1"/>
          <p:nvPr/>
        </p:nvSpPr>
        <p:spPr>
          <a:xfrm>
            <a:off x="3636036" y="5063089"/>
            <a:ext cx="2664000" cy="954107"/>
          </a:xfrm>
          <a:prstGeom prst="rect">
            <a:avLst/>
          </a:prstGeom>
          <a:noFill/>
        </p:spPr>
        <p:txBody>
          <a:bodyPr wrap="square" rtlCol="0">
            <a:spAutoFit/>
          </a:bodyPr>
          <a:lstStyle/>
          <a:p>
            <a:pPr algn="ctr"/>
            <a:r>
              <a:rPr lang="en-GB" sz="1400" b="1" dirty="0" smtClean="0">
                <a:solidFill>
                  <a:schemeClr val="accent2"/>
                </a:solidFill>
              </a:rPr>
              <a:t>Means: Agile development and continuous deployment packed with dynamic capacity</a:t>
            </a:r>
            <a:endParaRPr lang="en-GB" sz="1400" dirty="0" smtClean="0">
              <a:solidFill>
                <a:schemeClr val="accent2"/>
              </a:solidFill>
            </a:endParaRPr>
          </a:p>
        </p:txBody>
      </p:sp>
      <p:sp>
        <p:nvSpPr>
          <p:cNvPr id="66" name="TextBox 65"/>
          <p:cNvSpPr txBox="1"/>
          <p:nvPr/>
        </p:nvSpPr>
        <p:spPr>
          <a:xfrm>
            <a:off x="6763500" y="5170811"/>
            <a:ext cx="2664000" cy="954107"/>
          </a:xfrm>
          <a:prstGeom prst="rect">
            <a:avLst/>
          </a:prstGeom>
          <a:noFill/>
        </p:spPr>
        <p:txBody>
          <a:bodyPr wrap="square" rtlCol="0">
            <a:spAutoFit/>
          </a:bodyPr>
          <a:lstStyle/>
          <a:p>
            <a:pPr algn="ctr"/>
            <a:r>
              <a:rPr lang="en-GB" sz="1400" b="1" dirty="0" smtClean="0">
                <a:solidFill>
                  <a:schemeClr val="accent2"/>
                </a:solidFill>
              </a:rPr>
              <a:t>Means: Automation everywhere supported by PaaS, IaaS and Best of Breed solution</a:t>
            </a:r>
            <a:endParaRPr lang="en-GB" sz="1400" dirty="0" smtClean="0">
              <a:solidFill>
                <a:schemeClr val="accent2"/>
              </a:solidFill>
            </a:endParaRPr>
          </a:p>
        </p:txBody>
      </p:sp>
      <p:grpSp>
        <p:nvGrpSpPr>
          <p:cNvPr id="13" name="Groupe 659"/>
          <p:cNvGrpSpPr>
            <a:grpSpLocks noChangeAspect="1"/>
          </p:cNvGrpSpPr>
          <p:nvPr/>
        </p:nvGrpSpPr>
        <p:grpSpPr>
          <a:xfrm>
            <a:off x="1294685" y="1873779"/>
            <a:ext cx="1309226" cy="1191847"/>
            <a:chOff x="5997576" y="1749426"/>
            <a:chExt cx="460375" cy="419100"/>
          </a:xfrm>
        </p:grpSpPr>
        <p:sp>
          <p:nvSpPr>
            <p:cNvPr id="78"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9"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0"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1"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6"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7"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4" name="Groupe 275"/>
          <p:cNvGrpSpPr/>
          <p:nvPr/>
        </p:nvGrpSpPr>
        <p:grpSpPr>
          <a:xfrm>
            <a:off x="4558434" y="2159075"/>
            <a:ext cx="737960" cy="733384"/>
            <a:chOff x="485775" y="2794001"/>
            <a:chExt cx="346076" cy="388938"/>
          </a:xfrm>
        </p:grpSpPr>
        <p:sp>
          <p:nvSpPr>
            <p:cNvPr id="8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9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0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285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5" name="Groupe 564"/>
          <p:cNvGrpSpPr/>
          <p:nvPr/>
        </p:nvGrpSpPr>
        <p:grpSpPr>
          <a:xfrm>
            <a:off x="7283419" y="1900327"/>
            <a:ext cx="1287831" cy="1168677"/>
            <a:chOff x="2917826" y="947738"/>
            <a:chExt cx="331788" cy="292101"/>
          </a:xfrm>
        </p:grpSpPr>
        <p:sp>
          <p:nvSpPr>
            <p:cNvPr id="102"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3" name="Oval 123"/>
            <p:cNvSpPr>
              <a:spLocks noChangeArrowheads="1"/>
            </p:cNvSpPr>
            <p:nvPr/>
          </p:nvSpPr>
          <p:spPr bwMode="auto">
            <a:xfrm>
              <a:off x="2990851" y="1108076"/>
              <a:ext cx="57150" cy="5873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4" name="Oval 124"/>
            <p:cNvSpPr>
              <a:spLocks noChangeArrowheads="1"/>
            </p:cNvSpPr>
            <p:nvPr/>
          </p:nvSpPr>
          <p:spPr bwMode="auto">
            <a:xfrm>
              <a:off x="3105151" y="1003301"/>
              <a:ext cx="53975" cy="52388"/>
            </a:xfrm>
            <a:prstGeom prst="ellips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5"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6"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support application life cycle management </a:t>
            </a:r>
            <a:endParaRPr lang="en-US" dirty="0"/>
          </a:p>
        </p:txBody>
      </p:sp>
      <p:sp>
        <p:nvSpPr>
          <p:cNvPr id="3" name="Content Placeholder 2"/>
          <p:cNvSpPr>
            <a:spLocks noGrp="1"/>
          </p:cNvSpPr>
          <p:nvPr>
            <p:ph idx="1"/>
          </p:nvPr>
        </p:nvSpPr>
        <p:spPr/>
        <p:txBody>
          <a:bodyPr/>
          <a:lstStyle/>
          <a:p>
            <a:r>
              <a:rPr lang="en-US" dirty="0" smtClean="0"/>
              <a:t>Minimum viable product -thinking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Oval 221"/>
          <p:cNvSpPr/>
          <p:nvPr/>
        </p:nvSpPr>
        <p:spPr>
          <a:xfrm>
            <a:off x="156701" y="3859477"/>
            <a:ext cx="9153554" cy="2921330"/>
          </a:xfrm>
          <a:prstGeom prst="ellipse">
            <a:avLst/>
          </a:prstGeom>
          <a:noFill/>
          <a:ln>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 name="Title 1"/>
          <p:cNvSpPr>
            <a:spLocks noGrp="1"/>
          </p:cNvSpPr>
          <p:nvPr>
            <p:ph type="title"/>
          </p:nvPr>
        </p:nvSpPr>
        <p:spPr/>
        <p:txBody>
          <a:bodyPr/>
          <a:lstStyle/>
          <a:p>
            <a:r>
              <a:rPr lang="en-US" dirty="0" smtClean="0"/>
              <a:t>The application lifecycle from business to operations</a:t>
            </a:r>
            <a:endParaRPr lang="en-US" dirty="0"/>
          </a:p>
        </p:txBody>
      </p:sp>
      <p:sp>
        <p:nvSpPr>
          <p:cNvPr id="3" name="Content Placeholder 2"/>
          <p:cNvSpPr>
            <a:spLocks noGrp="1"/>
          </p:cNvSpPr>
          <p:nvPr>
            <p:ph idx="1"/>
          </p:nvPr>
        </p:nvSpPr>
        <p:spPr>
          <a:xfrm>
            <a:off x="3164277" y="6433819"/>
            <a:ext cx="3250254" cy="352931"/>
          </a:xfrm>
        </p:spPr>
        <p:txBody>
          <a:bodyPr/>
          <a:lstStyle/>
          <a:p>
            <a:pPr>
              <a:buNone/>
            </a:pPr>
            <a:r>
              <a:rPr lang="en-US" sz="1800" b="1" dirty="0" smtClean="0"/>
              <a:t>From silos to one pipeline</a:t>
            </a:r>
            <a:endParaRPr lang="en-US" sz="1800" b="1" dirty="0"/>
          </a:p>
        </p:txBody>
      </p:sp>
      <p:pic>
        <p:nvPicPr>
          <p:cNvPr id="291850" name="Picture 10"/>
          <p:cNvPicPr>
            <a:picLocks noChangeAspect="1" noChangeArrowheads="1"/>
          </p:cNvPicPr>
          <p:nvPr/>
        </p:nvPicPr>
        <p:blipFill>
          <a:blip r:embed="rId2" cstate="print"/>
          <a:srcRect/>
          <a:stretch>
            <a:fillRect/>
          </a:stretch>
        </p:blipFill>
        <p:spPr bwMode="auto">
          <a:xfrm>
            <a:off x="3688751" y="1547661"/>
            <a:ext cx="2297313" cy="1650213"/>
          </a:xfrm>
          <a:prstGeom prst="rect">
            <a:avLst/>
          </a:prstGeom>
          <a:noFill/>
          <a:ln w="9525">
            <a:noFill/>
            <a:miter lim="800000"/>
            <a:headEnd/>
            <a:tailEnd/>
          </a:ln>
          <a:effectLst/>
        </p:spPr>
      </p:pic>
      <p:grpSp>
        <p:nvGrpSpPr>
          <p:cNvPr id="4" name="Group 35"/>
          <p:cNvGrpSpPr/>
          <p:nvPr/>
        </p:nvGrpSpPr>
        <p:grpSpPr>
          <a:xfrm>
            <a:off x="255152" y="4817660"/>
            <a:ext cx="9526137" cy="532258"/>
            <a:chOff x="255152" y="4817660"/>
            <a:chExt cx="9526137" cy="532258"/>
          </a:xfrm>
        </p:grpSpPr>
        <p:sp>
          <p:nvSpPr>
            <p:cNvPr id="21" name="Right Arrow 20"/>
            <p:cNvSpPr/>
            <p:nvPr/>
          </p:nvSpPr>
          <p:spPr>
            <a:xfrm>
              <a:off x="2470224" y="5013302"/>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2" name="Right Arrow 21"/>
            <p:cNvSpPr/>
            <p:nvPr/>
          </p:nvSpPr>
          <p:spPr>
            <a:xfrm>
              <a:off x="5215744" y="5015574"/>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3" name="Right Arrow 22"/>
            <p:cNvSpPr/>
            <p:nvPr/>
          </p:nvSpPr>
          <p:spPr>
            <a:xfrm>
              <a:off x="7005904" y="5017846"/>
              <a:ext cx="300251" cy="191069"/>
            </a:xfrm>
            <a:prstGeom prst="rightArrow">
              <a:avLst/>
            </a:prstGeom>
            <a:solidFill>
              <a:schemeClr val="tx1"/>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30" name="Rounded Rectangle 29"/>
            <p:cNvSpPr/>
            <p:nvPr/>
          </p:nvSpPr>
          <p:spPr>
            <a:xfrm>
              <a:off x="255152" y="4817660"/>
              <a:ext cx="9526137" cy="532258"/>
            </a:xfrm>
            <a:prstGeom prst="roundRect">
              <a:avLst/>
            </a:prstGeom>
            <a:noFill/>
            <a:ln w="31750" cmpd="sng">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800" b="1" dirty="0" smtClean="0">
                  <a:ln w="17780" cmpd="sng">
                    <a:solidFill>
                      <a:schemeClr val="bg1"/>
                    </a:solidFill>
                    <a:prstDash val="solid"/>
                    <a:miter lim="800000"/>
                  </a:ln>
                  <a:solidFill>
                    <a:schemeClr val="tx1"/>
                  </a:solidFill>
                </a:rPr>
                <a:t>Business      Development     Testing     Operations</a:t>
              </a:r>
            </a:p>
          </p:txBody>
        </p:sp>
      </p:grpSp>
      <p:cxnSp>
        <p:nvCxnSpPr>
          <p:cNvPr id="46" name="Straight Connector 45"/>
          <p:cNvCxnSpPr/>
          <p:nvPr/>
        </p:nvCxnSpPr>
        <p:spPr>
          <a:xfrm flipH="1">
            <a:off x="1678676" y="3197874"/>
            <a:ext cx="229177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3480179" y="3197874"/>
            <a:ext cx="965466"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970081" y="3170431"/>
            <a:ext cx="143270" cy="1647229"/>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15995" y="3197874"/>
            <a:ext cx="2822787" cy="161978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24" name="Picture 6" descr="D:\Mes Documents\00-Corporate Identity - CMS 2012\Images in CMS\VIG Site Images\Graph_example5.jpg"/>
          <p:cNvPicPr>
            <a:picLocks noChangeAspect="1" noChangeArrowheads="1"/>
          </p:cNvPicPr>
          <p:nvPr/>
        </p:nvPicPr>
        <p:blipFill>
          <a:blip r:embed="rId3" cstate="print"/>
          <a:srcRect/>
          <a:stretch>
            <a:fillRect/>
          </a:stretch>
        </p:blipFill>
        <p:spPr bwMode="auto">
          <a:xfrm>
            <a:off x="302652" y="1931389"/>
            <a:ext cx="2215072" cy="678231"/>
          </a:xfrm>
          <a:prstGeom prst="rect">
            <a:avLst/>
          </a:prstGeom>
          <a:noFill/>
        </p:spPr>
      </p:pic>
      <p:sp>
        <p:nvSpPr>
          <p:cNvPr id="27" name="Curved Right Arrow 26"/>
          <p:cNvSpPr/>
          <p:nvPr/>
        </p:nvSpPr>
        <p:spPr>
          <a:xfrm>
            <a:off x="83160" y="4777249"/>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err="1" smtClean="0">
              <a:solidFill>
                <a:schemeClr val="tx1"/>
              </a:solidFill>
            </a:endParaRPr>
          </a:p>
        </p:txBody>
      </p:sp>
      <p:sp>
        <p:nvSpPr>
          <p:cNvPr id="28" name="Curved Right Arrow 27"/>
          <p:cNvSpPr/>
          <p:nvPr/>
        </p:nvSpPr>
        <p:spPr>
          <a:xfrm rot="10800000">
            <a:off x="9486185" y="4763399"/>
            <a:ext cx="396140" cy="673489"/>
          </a:xfrm>
          <a:prstGeom prst="curvedRightArrow">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000" dirty="0" err="1" smtClean="0">
              <a:solidFill>
                <a:schemeClr val="tx1"/>
              </a:solidFill>
            </a:endParaRPr>
          </a:p>
        </p:txBody>
      </p:sp>
      <p:pic>
        <p:nvPicPr>
          <p:cNvPr id="29" name="Picture 28" descr="AppDy_Logo_Black_RGB.png"/>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3637654" y="1273593"/>
            <a:ext cx="2387420" cy="238742"/>
          </a:xfrm>
          <a:prstGeom prst="rect">
            <a:avLst/>
          </a:prstGeom>
        </p:spPr>
      </p:pic>
      <p:grpSp>
        <p:nvGrpSpPr>
          <p:cNvPr id="5" name="Groupe 380"/>
          <p:cNvGrpSpPr/>
          <p:nvPr/>
        </p:nvGrpSpPr>
        <p:grpSpPr>
          <a:xfrm>
            <a:off x="8253348" y="2235999"/>
            <a:ext cx="494252" cy="500319"/>
            <a:chOff x="1993901" y="3494088"/>
            <a:chExt cx="271463" cy="273050"/>
          </a:xfrm>
        </p:grpSpPr>
        <p:sp>
          <p:nvSpPr>
            <p:cNvPr id="39" name="Freeform 368"/>
            <p:cNvSpPr>
              <a:spLocks/>
            </p:cNvSpPr>
            <p:nvPr/>
          </p:nvSpPr>
          <p:spPr bwMode="auto">
            <a:xfrm>
              <a:off x="1993901" y="3494088"/>
              <a:ext cx="271463" cy="273050"/>
            </a:xfrm>
            <a:custGeom>
              <a:avLst/>
              <a:gdLst/>
              <a:ahLst/>
              <a:cxnLst>
                <a:cxn ang="0">
                  <a:pos x="60" y="121"/>
                </a:cxn>
                <a:cxn ang="0">
                  <a:pos x="0" y="61"/>
                </a:cxn>
                <a:cxn ang="0">
                  <a:pos x="60" y="0"/>
                </a:cxn>
                <a:cxn ang="0">
                  <a:pos x="121" y="61"/>
                </a:cxn>
                <a:cxn ang="0">
                  <a:pos x="88" y="115"/>
                </a:cxn>
              </a:cxnLst>
              <a:rect l="0" t="0" r="r" b="b"/>
              <a:pathLst>
                <a:path w="121" h="121">
                  <a:moveTo>
                    <a:pt x="60" y="121"/>
                  </a:moveTo>
                  <a:cubicBezTo>
                    <a:pt x="27" y="121"/>
                    <a:pt x="0" y="94"/>
                    <a:pt x="0" y="61"/>
                  </a:cubicBezTo>
                  <a:cubicBezTo>
                    <a:pt x="0" y="27"/>
                    <a:pt x="27" y="0"/>
                    <a:pt x="60" y="0"/>
                  </a:cubicBezTo>
                  <a:cubicBezTo>
                    <a:pt x="94" y="0"/>
                    <a:pt x="121" y="27"/>
                    <a:pt x="121" y="61"/>
                  </a:cubicBezTo>
                  <a:cubicBezTo>
                    <a:pt x="121" y="84"/>
                    <a:pt x="107" y="105"/>
                    <a:pt x="88" y="11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369"/>
            <p:cNvSpPr>
              <a:spLocks noChangeShapeType="1"/>
            </p:cNvSpPr>
            <p:nvPr/>
          </p:nvSpPr>
          <p:spPr bwMode="auto">
            <a:xfrm>
              <a:off x="2128838" y="3494088"/>
              <a:ext cx="1588" cy="2381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370"/>
            <p:cNvSpPr>
              <a:spLocks noChangeShapeType="1"/>
            </p:cNvSpPr>
            <p:nvPr/>
          </p:nvSpPr>
          <p:spPr bwMode="auto">
            <a:xfrm>
              <a:off x="199390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71"/>
            <p:cNvSpPr>
              <a:spLocks noChangeShapeType="1"/>
            </p:cNvSpPr>
            <p:nvPr/>
          </p:nvSpPr>
          <p:spPr bwMode="auto">
            <a:xfrm flipV="1">
              <a:off x="2128838" y="3741738"/>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72"/>
            <p:cNvSpPr>
              <a:spLocks noChangeShapeType="1"/>
            </p:cNvSpPr>
            <p:nvPr/>
          </p:nvSpPr>
          <p:spPr bwMode="auto">
            <a:xfrm flipH="1">
              <a:off x="2241551" y="3630613"/>
              <a:ext cx="23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73"/>
            <p:cNvSpPr>
              <a:spLocks/>
            </p:cNvSpPr>
            <p:nvPr/>
          </p:nvSpPr>
          <p:spPr bwMode="auto">
            <a:xfrm>
              <a:off x="2076451" y="3541713"/>
              <a:ext cx="106363" cy="87313"/>
            </a:xfrm>
            <a:custGeom>
              <a:avLst/>
              <a:gdLst/>
              <a:ahLst/>
              <a:cxnLst>
                <a:cxn ang="0">
                  <a:pos x="0" y="0"/>
                </a:cxn>
                <a:cxn ang="0">
                  <a:pos x="33" y="55"/>
                </a:cxn>
                <a:cxn ang="0">
                  <a:pos x="67" y="55"/>
                </a:cxn>
              </a:cxnLst>
              <a:rect l="0" t="0" r="r" b="b"/>
              <a:pathLst>
                <a:path w="67" h="55">
                  <a:moveTo>
                    <a:pt x="0" y="0"/>
                  </a:moveTo>
                  <a:lnTo>
                    <a:pt x="33" y="55"/>
                  </a:lnTo>
                  <a:lnTo>
                    <a:pt x="67" y="55"/>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0" name="Content Placeholder 2"/>
          <p:cNvSpPr txBox="1">
            <a:spLocks/>
          </p:cNvSpPr>
          <p:nvPr/>
        </p:nvSpPr>
        <p:spPr>
          <a:xfrm>
            <a:off x="216076" y="2578341"/>
            <a:ext cx="3250254" cy="352931"/>
          </a:xfrm>
          <a:prstGeom prst="rect">
            <a:avLst/>
          </a:prstGeom>
        </p:spPr>
        <p:txBody>
          <a:bodyPr vert="horz" lIns="108000" tIns="72000" rIns="72000" bIns="72000" rtlCol="0">
            <a:noAutofit/>
          </a:bodyPr>
          <a:lstStyle/>
          <a:p>
            <a:pPr marL="166193" marR="0" lvl="0" indent="-166193" algn="l"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Minimum viable product</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
        <p:nvSpPr>
          <p:cNvPr id="51" name="Content Placeholder 2"/>
          <p:cNvSpPr txBox="1">
            <a:spLocks/>
          </p:cNvSpPr>
          <p:nvPr/>
        </p:nvSpPr>
        <p:spPr>
          <a:xfrm>
            <a:off x="7799951" y="2817500"/>
            <a:ext cx="1686234" cy="352931"/>
          </a:xfrm>
          <a:prstGeom prst="rect">
            <a:avLst/>
          </a:prstGeom>
        </p:spPr>
        <p:txBody>
          <a:bodyPr vert="horz" lIns="108000" tIns="72000" rIns="72000" bIns="72000" rtlCol="0">
            <a:noAutofit/>
          </a:bodyPr>
          <a:lstStyle/>
          <a:p>
            <a:pPr marL="166193" marR="0" lvl="0" indent="-166193" algn="ctr" defTabSz="914365"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Rapid</a:t>
            </a:r>
            <a:r>
              <a:rPr kumimoji="0" lang="en-US" b="0" i="0" u="none" strike="noStrike" kern="1200" cap="none" spc="0" normalizeH="0" noProof="0" dirty="0" smtClean="0">
                <a:ln>
                  <a:noFill/>
                </a:ln>
                <a:solidFill>
                  <a:schemeClr val="tx2">
                    <a:lumMod val="50000"/>
                  </a:schemeClr>
                </a:solidFill>
                <a:effectLst/>
                <a:uLnTx/>
                <a:uFillTx/>
                <a:latin typeface="+mn-lt"/>
                <a:ea typeface="+mn-ea"/>
                <a:cs typeface="+mn-cs"/>
              </a:rPr>
              <a:t> </a:t>
            </a:r>
            <a:r>
              <a:rPr kumimoji="0" lang="en-US" b="0" i="0" u="none" strike="noStrike" kern="1200" cap="none" spc="0" normalizeH="0" baseline="0" noProof="0" dirty="0" smtClean="0">
                <a:ln>
                  <a:noFill/>
                </a:ln>
                <a:solidFill>
                  <a:schemeClr val="tx2">
                    <a:lumMod val="50000"/>
                  </a:schemeClr>
                </a:solidFill>
                <a:effectLst/>
                <a:uLnTx/>
                <a:uFillTx/>
                <a:latin typeface="+mn-lt"/>
                <a:ea typeface="+mn-ea"/>
                <a:cs typeface="+mn-cs"/>
              </a:rPr>
              <a:t>time to value</a:t>
            </a:r>
            <a:endParaRPr kumimoji="0" lang="en-US"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grpSp>
        <p:nvGrpSpPr>
          <p:cNvPr id="6" name="Groupe 341"/>
          <p:cNvGrpSpPr>
            <a:grpSpLocks noChangeAspect="1"/>
          </p:cNvGrpSpPr>
          <p:nvPr/>
        </p:nvGrpSpPr>
        <p:grpSpPr>
          <a:xfrm>
            <a:off x="5841100" y="4141722"/>
            <a:ext cx="910434" cy="574177"/>
            <a:chOff x="3967163" y="2006600"/>
            <a:chExt cx="455613" cy="287338"/>
          </a:xfrm>
        </p:grpSpPr>
        <p:sp>
          <p:nvSpPr>
            <p:cNvPr id="53"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7938"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2" name="Rectangle 497"/>
          <p:cNvSpPr>
            <a:spLocks noChangeArrowheads="1"/>
          </p:cNvSpPr>
          <p:nvPr/>
        </p:nvSpPr>
        <p:spPr bwMode="auto">
          <a:xfrm>
            <a:off x="6767255" y="2821676"/>
            <a:ext cx="1038747"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1A171B"/>
                </a:solidFill>
                <a:cs typeface="Arial" pitchFamily="34" charset="0"/>
              </a:rPr>
              <a:t>Right time</a:t>
            </a:r>
            <a:endParaRPr kumimoji="0" lang="en-US" b="0" i="0" u="none" strike="noStrike" cap="none" normalizeH="0" baseline="0" dirty="0" smtClean="0">
              <a:ln>
                <a:noFill/>
              </a:ln>
              <a:solidFill>
                <a:srgbClr val="1A171B"/>
              </a:solidFill>
              <a:effectLst/>
              <a:cs typeface="Arial" pitchFamily="34" charset="0"/>
            </a:endParaRPr>
          </a:p>
        </p:txBody>
      </p:sp>
      <p:grpSp>
        <p:nvGrpSpPr>
          <p:cNvPr id="7" name="Groupe 174"/>
          <p:cNvGrpSpPr/>
          <p:nvPr/>
        </p:nvGrpSpPr>
        <p:grpSpPr>
          <a:xfrm>
            <a:off x="3587020" y="4091057"/>
            <a:ext cx="858625" cy="652671"/>
            <a:chOff x="4683950" y="3954463"/>
            <a:chExt cx="316675" cy="311150"/>
          </a:xfrm>
        </p:grpSpPr>
        <p:sp>
          <p:nvSpPr>
            <p:cNvPr id="64" name="Freeform 627"/>
            <p:cNvSpPr>
              <a:spLocks/>
            </p:cNvSpPr>
            <p:nvPr/>
          </p:nvSpPr>
          <p:spPr bwMode="auto">
            <a:xfrm>
              <a:off x="4689475" y="4100513"/>
              <a:ext cx="23813" cy="93663"/>
            </a:xfrm>
            <a:custGeom>
              <a:avLst/>
              <a:gdLst/>
              <a:ahLst/>
              <a:cxnLst>
                <a:cxn ang="0">
                  <a:pos x="12" y="48"/>
                </a:cxn>
                <a:cxn ang="0">
                  <a:pos x="0" y="6"/>
                </a:cxn>
                <a:cxn ang="0">
                  <a:pos x="0" y="0"/>
                </a:cxn>
              </a:cxnLst>
              <a:rect l="0" t="0" r="r" b="b"/>
              <a:pathLst>
                <a:path w="12" h="48">
                  <a:moveTo>
                    <a:pt x="12" y="48"/>
                  </a:moveTo>
                  <a:cubicBezTo>
                    <a:pt x="3" y="35"/>
                    <a:pt x="0" y="23"/>
                    <a:pt x="0" y="6"/>
                  </a:cubicBezTo>
                  <a:cubicBezTo>
                    <a:pt x="0" y="4"/>
                    <a:pt x="0" y="2"/>
                    <a:pt x="0" y="0"/>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5" name="Freeform 628"/>
            <p:cNvSpPr>
              <a:spLocks/>
            </p:cNvSpPr>
            <p:nvPr/>
          </p:nvSpPr>
          <p:spPr bwMode="auto">
            <a:xfrm>
              <a:off x="4683950" y="4079875"/>
              <a:ext cx="30163" cy="28575"/>
            </a:xfrm>
            <a:custGeom>
              <a:avLst/>
              <a:gdLst/>
              <a:ahLst/>
              <a:cxnLst>
                <a:cxn ang="0">
                  <a:pos x="19" y="18"/>
                </a:cxn>
                <a:cxn ang="0">
                  <a:pos x="12" y="0"/>
                </a:cxn>
                <a:cxn ang="0">
                  <a:pos x="0" y="16"/>
                </a:cxn>
                <a:cxn ang="0">
                  <a:pos x="19" y="18"/>
                </a:cxn>
              </a:cxnLst>
              <a:rect l="0" t="0" r="r" b="b"/>
              <a:pathLst>
                <a:path w="19" h="18">
                  <a:moveTo>
                    <a:pt x="19" y="18"/>
                  </a:moveTo>
                  <a:lnTo>
                    <a:pt x="12" y="0"/>
                  </a:lnTo>
                  <a:lnTo>
                    <a:pt x="0" y="16"/>
                  </a:lnTo>
                  <a:lnTo>
                    <a:pt x="19" y="18"/>
                  </a:lnTo>
                  <a:close/>
                </a:path>
              </a:pathLst>
            </a:custGeom>
            <a:solidFill>
              <a:srgbClr val="1A171B"/>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6" name="Freeform 629"/>
            <p:cNvSpPr>
              <a:spLocks/>
            </p:cNvSpPr>
            <p:nvPr/>
          </p:nvSpPr>
          <p:spPr bwMode="auto">
            <a:xfrm>
              <a:off x="4772025" y="4246563"/>
              <a:ext cx="146050" cy="19050"/>
            </a:xfrm>
            <a:custGeom>
              <a:avLst/>
              <a:gdLst/>
              <a:ahLst/>
              <a:cxnLst>
                <a:cxn ang="0">
                  <a:pos x="76" y="0"/>
                </a:cxn>
                <a:cxn ang="0">
                  <a:pos x="38" y="10"/>
                </a:cxn>
                <a:cxn ang="0">
                  <a:pos x="0" y="2"/>
                </a:cxn>
              </a:cxnLst>
              <a:rect l="0" t="0" r="r" b="b"/>
              <a:pathLst>
                <a:path w="76" h="10">
                  <a:moveTo>
                    <a:pt x="76" y="0"/>
                  </a:moveTo>
                  <a:cubicBezTo>
                    <a:pt x="65" y="7"/>
                    <a:pt x="52" y="10"/>
                    <a:pt x="38" y="10"/>
                  </a:cubicBezTo>
                  <a:cubicBezTo>
                    <a:pt x="23" y="10"/>
                    <a:pt x="11" y="8"/>
                    <a:pt x="0" y="2"/>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7" name="Freeform 630"/>
            <p:cNvSpPr>
              <a:spLocks/>
            </p:cNvSpPr>
            <p:nvPr/>
          </p:nvSpPr>
          <p:spPr bwMode="auto">
            <a:xfrm>
              <a:off x="4754563" y="4237038"/>
              <a:ext cx="30163" cy="26988"/>
            </a:xfrm>
            <a:custGeom>
              <a:avLst/>
              <a:gdLst/>
              <a:ahLst/>
              <a:cxnLst>
                <a:cxn ang="0">
                  <a:pos x="19" y="1"/>
                </a:cxn>
                <a:cxn ang="0">
                  <a:pos x="0" y="0"/>
                </a:cxn>
                <a:cxn ang="0">
                  <a:pos x="8" y="17"/>
                </a:cxn>
                <a:cxn ang="0">
                  <a:pos x="19" y="1"/>
                </a:cxn>
              </a:cxnLst>
              <a:rect l="0" t="0" r="r" b="b"/>
              <a:pathLst>
                <a:path w="19" h="17">
                  <a:moveTo>
                    <a:pt x="19" y="1"/>
                  </a:moveTo>
                  <a:lnTo>
                    <a:pt x="0" y="0"/>
                  </a:lnTo>
                  <a:lnTo>
                    <a:pt x="8" y="17"/>
                  </a:lnTo>
                  <a:lnTo>
                    <a:pt x="19" y="1"/>
                  </a:lnTo>
                  <a:close/>
                </a:path>
              </a:pathLst>
            </a:custGeom>
            <a:solidFill>
              <a:srgbClr val="1A171B"/>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8" name="Freeform 631"/>
            <p:cNvSpPr>
              <a:spLocks/>
            </p:cNvSpPr>
            <p:nvPr/>
          </p:nvSpPr>
          <p:spPr bwMode="auto">
            <a:xfrm>
              <a:off x="4878388" y="3962400"/>
              <a:ext cx="73025" cy="41275"/>
            </a:xfrm>
            <a:custGeom>
              <a:avLst/>
              <a:gdLst/>
              <a:ahLst/>
              <a:cxnLst>
                <a:cxn ang="0">
                  <a:pos x="0" y="0"/>
                </a:cxn>
                <a:cxn ang="0">
                  <a:pos x="38" y="22"/>
                </a:cxn>
              </a:cxnLst>
              <a:rect l="0" t="0" r="r" b="b"/>
              <a:pathLst>
                <a:path w="38" h="22">
                  <a:moveTo>
                    <a:pt x="0" y="0"/>
                  </a:moveTo>
                  <a:cubicBezTo>
                    <a:pt x="15" y="4"/>
                    <a:pt x="28" y="11"/>
                    <a:pt x="38" y="22"/>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69" name="Freeform 632"/>
            <p:cNvSpPr>
              <a:spLocks/>
            </p:cNvSpPr>
            <p:nvPr/>
          </p:nvSpPr>
          <p:spPr bwMode="auto">
            <a:xfrm>
              <a:off x="4938713" y="3990975"/>
              <a:ext cx="28575" cy="28575"/>
            </a:xfrm>
            <a:custGeom>
              <a:avLst/>
              <a:gdLst/>
              <a:ahLst/>
              <a:cxnLst>
                <a:cxn ang="0">
                  <a:pos x="0" y="12"/>
                </a:cxn>
                <a:cxn ang="0">
                  <a:pos x="18" y="18"/>
                </a:cxn>
                <a:cxn ang="0">
                  <a:pos x="14" y="0"/>
                </a:cxn>
                <a:cxn ang="0">
                  <a:pos x="0" y="12"/>
                </a:cxn>
              </a:cxnLst>
              <a:rect l="0" t="0" r="r" b="b"/>
              <a:pathLst>
                <a:path w="18" h="18">
                  <a:moveTo>
                    <a:pt x="0" y="12"/>
                  </a:moveTo>
                  <a:lnTo>
                    <a:pt x="18" y="18"/>
                  </a:lnTo>
                  <a:lnTo>
                    <a:pt x="14" y="0"/>
                  </a:lnTo>
                  <a:lnTo>
                    <a:pt x="0" y="12"/>
                  </a:lnTo>
                  <a:close/>
                </a:path>
              </a:pathLst>
            </a:custGeom>
            <a:solidFill>
              <a:srgbClr val="1A171B"/>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0" name="Freeform 633"/>
            <p:cNvSpPr>
              <a:spLocks/>
            </p:cNvSpPr>
            <p:nvPr/>
          </p:nvSpPr>
          <p:spPr bwMode="auto">
            <a:xfrm>
              <a:off x="4714875" y="3967163"/>
              <a:ext cx="79375" cy="61913"/>
            </a:xfrm>
            <a:custGeom>
              <a:avLst/>
              <a:gdLst/>
              <a:ahLst/>
              <a:cxnLst>
                <a:cxn ang="0">
                  <a:pos x="0" y="32"/>
                </a:cxn>
                <a:cxn ang="0">
                  <a:pos x="41" y="0"/>
                </a:cxn>
              </a:cxnLst>
              <a:rect l="0" t="0" r="r" b="b"/>
              <a:pathLst>
                <a:path w="41" h="32">
                  <a:moveTo>
                    <a:pt x="0" y="32"/>
                  </a:moveTo>
                  <a:cubicBezTo>
                    <a:pt x="9" y="17"/>
                    <a:pt x="24" y="5"/>
                    <a:pt x="41" y="0"/>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1" name="Freeform 634"/>
            <p:cNvSpPr>
              <a:spLocks/>
            </p:cNvSpPr>
            <p:nvPr/>
          </p:nvSpPr>
          <p:spPr bwMode="auto">
            <a:xfrm>
              <a:off x="4786313" y="3954463"/>
              <a:ext cx="30163" cy="28575"/>
            </a:xfrm>
            <a:custGeom>
              <a:avLst/>
              <a:gdLst/>
              <a:ahLst/>
              <a:cxnLst>
                <a:cxn ang="0">
                  <a:pos x="5" y="18"/>
                </a:cxn>
                <a:cxn ang="0">
                  <a:pos x="19" y="5"/>
                </a:cxn>
                <a:cxn ang="0">
                  <a:pos x="0" y="0"/>
                </a:cxn>
                <a:cxn ang="0">
                  <a:pos x="5" y="18"/>
                </a:cxn>
              </a:cxnLst>
              <a:rect l="0" t="0" r="r" b="b"/>
              <a:pathLst>
                <a:path w="19" h="18">
                  <a:moveTo>
                    <a:pt x="5" y="18"/>
                  </a:moveTo>
                  <a:lnTo>
                    <a:pt x="19" y="5"/>
                  </a:lnTo>
                  <a:lnTo>
                    <a:pt x="0" y="0"/>
                  </a:lnTo>
                  <a:lnTo>
                    <a:pt x="5" y="18"/>
                  </a:lnTo>
                  <a:close/>
                </a:path>
              </a:pathLst>
            </a:custGeom>
            <a:solidFill>
              <a:srgbClr val="1A171B"/>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2" name="Freeform 635"/>
            <p:cNvSpPr>
              <a:spLocks/>
            </p:cNvSpPr>
            <p:nvPr/>
          </p:nvSpPr>
          <p:spPr bwMode="auto">
            <a:xfrm>
              <a:off x="4978400" y="4067175"/>
              <a:ext cx="22225" cy="117475"/>
            </a:xfrm>
            <a:custGeom>
              <a:avLst/>
              <a:gdLst/>
              <a:ahLst/>
              <a:cxnLst>
                <a:cxn ang="0">
                  <a:pos x="5" y="0"/>
                </a:cxn>
                <a:cxn ang="0">
                  <a:pos x="8" y="40"/>
                </a:cxn>
                <a:cxn ang="0">
                  <a:pos x="0" y="61"/>
                </a:cxn>
              </a:cxnLst>
              <a:rect l="0" t="0" r="r" b="b"/>
              <a:pathLst>
                <a:path w="11" h="61">
                  <a:moveTo>
                    <a:pt x="5" y="0"/>
                  </a:moveTo>
                  <a:cubicBezTo>
                    <a:pt x="10" y="12"/>
                    <a:pt x="11" y="26"/>
                    <a:pt x="8" y="40"/>
                  </a:cubicBezTo>
                  <a:cubicBezTo>
                    <a:pt x="6" y="47"/>
                    <a:pt x="4" y="55"/>
                    <a:pt x="0" y="61"/>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3" name="Freeform 636"/>
            <p:cNvSpPr>
              <a:spLocks/>
            </p:cNvSpPr>
            <p:nvPr/>
          </p:nvSpPr>
          <p:spPr bwMode="auto">
            <a:xfrm>
              <a:off x="4968875" y="4173538"/>
              <a:ext cx="25400" cy="30163"/>
            </a:xfrm>
            <a:custGeom>
              <a:avLst/>
              <a:gdLst/>
              <a:ahLst/>
              <a:cxnLst>
                <a:cxn ang="0">
                  <a:pos x="0" y="0"/>
                </a:cxn>
                <a:cxn ang="0">
                  <a:pos x="0" y="19"/>
                </a:cxn>
                <a:cxn ang="0">
                  <a:pos x="16" y="9"/>
                </a:cxn>
                <a:cxn ang="0">
                  <a:pos x="0" y="0"/>
                </a:cxn>
              </a:cxnLst>
              <a:rect l="0" t="0" r="r" b="b"/>
              <a:pathLst>
                <a:path w="16" h="19">
                  <a:moveTo>
                    <a:pt x="0" y="0"/>
                  </a:moveTo>
                  <a:lnTo>
                    <a:pt x="0" y="19"/>
                  </a:lnTo>
                  <a:lnTo>
                    <a:pt x="16" y="9"/>
                  </a:lnTo>
                  <a:lnTo>
                    <a:pt x="0" y="0"/>
                  </a:lnTo>
                  <a:close/>
                </a:path>
              </a:pathLst>
            </a:custGeom>
            <a:solidFill>
              <a:srgbClr val="1A171B"/>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4" name="Line 637"/>
            <p:cNvSpPr>
              <a:spLocks noChangeShapeType="1"/>
            </p:cNvSpPr>
            <p:nvPr/>
          </p:nvSpPr>
          <p:spPr bwMode="auto">
            <a:xfrm>
              <a:off x="4713288" y="4194175"/>
              <a:ext cx="1588" cy="1588"/>
            </a:xfrm>
            <a:prstGeom prst="line">
              <a:avLst/>
            </a:pr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5" name="Freeform 638"/>
            <p:cNvSpPr>
              <a:spLocks/>
            </p:cNvSpPr>
            <p:nvPr/>
          </p:nvSpPr>
          <p:spPr bwMode="auto">
            <a:xfrm>
              <a:off x="4740275" y="4008438"/>
              <a:ext cx="184150" cy="182563"/>
            </a:xfrm>
            <a:custGeom>
              <a:avLst/>
              <a:gdLst/>
              <a:ahLst/>
              <a:cxnLst>
                <a:cxn ang="0">
                  <a:pos x="71" y="44"/>
                </a:cxn>
                <a:cxn ang="0">
                  <a:pos x="75" y="43"/>
                </a:cxn>
                <a:cxn ang="0">
                  <a:pos x="86" y="48"/>
                </a:cxn>
                <a:cxn ang="0">
                  <a:pos x="84" y="36"/>
                </a:cxn>
                <a:cxn ang="0">
                  <a:pos x="95" y="32"/>
                </a:cxn>
                <a:cxn ang="0">
                  <a:pos x="86" y="24"/>
                </a:cxn>
                <a:cxn ang="0">
                  <a:pos x="93" y="14"/>
                </a:cxn>
                <a:cxn ang="0">
                  <a:pos x="81" y="14"/>
                </a:cxn>
                <a:cxn ang="0">
                  <a:pos x="79" y="2"/>
                </a:cxn>
                <a:cxn ang="0">
                  <a:pos x="70" y="9"/>
                </a:cxn>
                <a:cxn ang="0">
                  <a:pos x="61" y="1"/>
                </a:cxn>
                <a:cxn ang="0">
                  <a:pos x="59" y="13"/>
                </a:cxn>
                <a:cxn ang="0">
                  <a:pos x="47" y="13"/>
                </a:cxn>
                <a:cxn ang="0">
                  <a:pos x="52" y="23"/>
                </a:cxn>
                <a:cxn ang="0">
                  <a:pos x="43" y="30"/>
                </a:cxn>
                <a:cxn ang="0">
                  <a:pos x="54" y="35"/>
                </a:cxn>
                <a:cxn ang="0">
                  <a:pos x="51" y="46"/>
                </a:cxn>
                <a:cxn ang="0">
                  <a:pos x="62" y="47"/>
                </a:cxn>
                <a:cxn ang="0">
                  <a:pos x="56" y="57"/>
                </a:cxn>
                <a:cxn ang="0">
                  <a:pos x="65" y="64"/>
                </a:cxn>
                <a:cxn ang="0">
                  <a:pos x="55" y="69"/>
                </a:cxn>
                <a:cxn ang="0">
                  <a:pos x="60" y="80"/>
                </a:cxn>
                <a:cxn ang="0">
                  <a:pos x="48" y="80"/>
                </a:cxn>
                <a:cxn ang="0">
                  <a:pos x="47" y="91"/>
                </a:cxn>
                <a:cxn ang="0">
                  <a:pos x="37" y="85"/>
                </a:cxn>
                <a:cxn ang="0">
                  <a:pos x="30" y="94"/>
                </a:cxn>
                <a:cxn ang="0">
                  <a:pos x="25" y="84"/>
                </a:cxn>
                <a:cxn ang="0">
                  <a:pos x="14" y="89"/>
                </a:cxn>
                <a:cxn ang="0">
                  <a:pos x="15" y="77"/>
                </a:cxn>
                <a:cxn ang="0">
                  <a:pos x="3" y="76"/>
                </a:cxn>
                <a:cxn ang="0">
                  <a:pos x="9" y="66"/>
                </a:cxn>
                <a:cxn ang="0">
                  <a:pos x="0" y="59"/>
                </a:cxn>
                <a:cxn ang="0">
                  <a:pos x="10" y="54"/>
                </a:cxn>
                <a:cxn ang="0">
                  <a:pos x="6" y="43"/>
                </a:cxn>
                <a:cxn ang="0">
                  <a:pos x="17" y="43"/>
                </a:cxn>
                <a:cxn ang="0">
                  <a:pos x="19" y="32"/>
                </a:cxn>
                <a:cxn ang="0">
                  <a:pos x="28" y="38"/>
                </a:cxn>
                <a:cxn ang="0">
                  <a:pos x="35" y="29"/>
                </a:cxn>
                <a:cxn ang="0">
                  <a:pos x="41" y="39"/>
                </a:cxn>
              </a:cxnLst>
              <a:rect l="0" t="0" r="r" b="b"/>
              <a:pathLst>
                <a:path w="95" h="94">
                  <a:moveTo>
                    <a:pt x="68" y="53"/>
                  </a:moveTo>
                  <a:cubicBezTo>
                    <a:pt x="71" y="44"/>
                    <a:pt x="71" y="44"/>
                    <a:pt x="71" y="44"/>
                  </a:cubicBezTo>
                  <a:cubicBezTo>
                    <a:pt x="72" y="44"/>
                    <a:pt x="72" y="44"/>
                    <a:pt x="73" y="44"/>
                  </a:cubicBezTo>
                  <a:cubicBezTo>
                    <a:pt x="73" y="43"/>
                    <a:pt x="74" y="43"/>
                    <a:pt x="75" y="43"/>
                  </a:cubicBezTo>
                  <a:cubicBezTo>
                    <a:pt x="81" y="50"/>
                    <a:pt x="81" y="50"/>
                    <a:pt x="81" y="50"/>
                  </a:cubicBezTo>
                  <a:cubicBezTo>
                    <a:pt x="86" y="48"/>
                    <a:pt x="86" y="48"/>
                    <a:pt x="86" y="48"/>
                  </a:cubicBezTo>
                  <a:cubicBezTo>
                    <a:pt x="82" y="39"/>
                    <a:pt x="82" y="39"/>
                    <a:pt x="82" y="39"/>
                  </a:cubicBezTo>
                  <a:cubicBezTo>
                    <a:pt x="83" y="38"/>
                    <a:pt x="83" y="37"/>
                    <a:pt x="84" y="36"/>
                  </a:cubicBezTo>
                  <a:cubicBezTo>
                    <a:pt x="94" y="37"/>
                    <a:pt x="94" y="37"/>
                    <a:pt x="94" y="37"/>
                  </a:cubicBezTo>
                  <a:cubicBezTo>
                    <a:pt x="95" y="32"/>
                    <a:pt x="95" y="32"/>
                    <a:pt x="95" y="32"/>
                  </a:cubicBezTo>
                  <a:cubicBezTo>
                    <a:pt x="87" y="28"/>
                    <a:pt x="87" y="28"/>
                    <a:pt x="87" y="28"/>
                  </a:cubicBezTo>
                  <a:cubicBezTo>
                    <a:pt x="87" y="27"/>
                    <a:pt x="87" y="26"/>
                    <a:pt x="86" y="24"/>
                  </a:cubicBezTo>
                  <a:cubicBezTo>
                    <a:pt x="95" y="19"/>
                    <a:pt x="95" y="19"/>
                    <a:pt x="95" y="19"/>
                  </a:cubicBezTo>
                  <a:cubicBezTo>
                    <a:pt x="93" y="14"/>
                    <a:pt x="93" y="14"/>
                    <a:pt x="93" y="14"/>
                  </a:cubicBezTo>
                  <a:cubicBezTo>
                    <a:pt x="83" y="16"/>
                    <a:pt x="83" y="16"/>
                    <a:pt x="83" y="16"/>
                  </a:cubicBezTo>
                  <a:cubicBezTo>
                    <a:pt x="83" y="15"/>
                    <a:pt x="82" y="15"/>
                    <a:pt x="81" y="14"/>
                  </a:cubicBezTo>
                  <a:cubicBezTo>
                    <a:pt x="84" y="5"/>
                    <a:pt x="84" y="5"/>
                    <a:pt x="84" y="5"/>
                  </a:cubicBezTo>
                  <a:cubicBezTo>
                    <a:pt x="79" y="2"/>
                    <a:pt x="79" y="2"/>
                    <a:pt x="79" y="2"/>
                  </a:cubicBezTo>
                  <a:cubicBezTo>
                    <a:pt x="73" y="10"/>
                    <a:pt x="73" y="10"/>
                    <a:pt x="73" y="10"/>
                  </a:cubicBezTo>
                  <a:cubicBezTo>
                    <a:pt x="72" y="10"/>
                    <a:pt x="71" y="9"/>
                    <a:pt x="70" y="9"/>
                  </a:cubicBezTo>
                  <a:cubicBezTo>
                    <a:pt x="66" y="0"/>
                    <a:pt x="66" y="0"/>
                    <a:pt x="66" y="0"/>
                  </a:cubicBezTo>
                  <a:cubicBezTo>
                    <a:pt x="61" y="1"/>
                    <a:pt x="61" y="1"/>
                    <a:pt x="61" y="1"/>
                  </a:cubicBezTo>
                  <a:cubicBezTo>
                    <a:pt x="62" y="11"/>
                    <a:pt x="62" y="11"/>
                    <a:pt x="62" y="11"/>
                  </a:cubicBezTo>
                  <a:cubicBezTo>
                    <a:pt x="61" y="12"/>
                    <a:pt x="60" y="12"/>
                    <a:pt x="59" y="13"/>
                  </a:cubicBezTo>
                  <a:cubicBezTo>
                    <a:pt x="50" y="8"/>
                    <a:pt x="50" y="8"/>
                    <a:pt x="50" y="8"/>
                  </a:cubicBezTo>
                  <a:cubicBezTo>
                    <a:pt x="47" y="13"/>
                    <a:pt x="47" y="13"/>
                    <a:pt x="47" y="13"/>
                  </a:cubicBezTo>
                  <a:cubicBezTo>
                    <a:pt x="53" y="20"/>
                    <a:pt x="53" y="20"/>
                    <a:pt x="53" y="20"/>
                  </a:cubicBezTo>
                  <a:cubicBezTo>
                    <a:pt x="53" y="21"/>
                    <a:pt x="53" y="22"/>
                    <a:pt x="52" y="23"/>
                  </a:cubicBezTo>
                  <a:cubicBezTo>
                    <a:pt x="43" y="25"/>
                    <a:pt x="43" y="25"/>
                    <a:pt x="43" y="25"/>
                  </a:cubicBezTo>
                  <a:cubicBezTo>
                    <a:pt x="43" y="30"/>
                    <a:pt x="43" y="30"/>
                    <a:pt x="43" y="30"/>
                  </a:cubicBezTo>
                  <a:cubicBezTo>
                    <a:pt x="53" y="32"/>
                    <a:pt x="53" y="32"/>
                    <a:pt x="53" y="32"/>
                  </a:cubicBezTo>
                  <a:cubicBezTo>
                    <a:pt x="53" y="33"/>
                    <a:pt x="54" y="34"/>
                    <a:pt x="54" y="35"/>
                  </a:cubicBezTo>
                  <a:cubicBezTo>
                    <a:pt x="49" y="43"/>
                    <a:pt x="49" y="43"/>
                    <a:pt x="49" y="43"/>
                  </a:cubicBezTo>
                  <a:cubicBezTo>
                    <a:pt x="51" y="46"/>
                    <a:pt x="51" y="46"/>
                    <a:pt x="51" y="46"/>
                  </a:cubicBezTo>
                  <a:cubicBezTo>
                    <a:pt x="60" y="43"/>
                    <a:pt x="60" y="43"/>
                    <a:pt x="60" y="43"/>
                  </a:cubicBezTo>
                  <a:cubicBezTo>
                    <a:pt x="62" y="47"/>
                    <a:pt x="62" y="47"/>
                    <a:pt x="62" y="47"/>
                  </a:cubicBezTo>
                  <a:cubicBezTo>
                    <a:pt x="55" y="54"/>
                    <a:pt x="55" y="54"/>
                    <a:pt x="55" y="54"/>
                  </a:cubicBezTo>
                  <a:cubicBezTo>
                    <a:pt x="56" y="55"/>
                    <a:pt x="56" y="56"/>
                    <a:pt x="56" y="57"/>
                  </a:cubicBezTo>
                  <a:cubicBezTo>
                    <a:pt x="65" y="59"/>
                    <a:pt x="65" y="59"/>
                    <a:pt x="65" y="59"/>
                  </a:cubicBezTo>
                  <a:cubicBezTo>
                    <a:pt x="65" y="64"/>
                    <a:pt x="65" y="64"/>
                    <a:pt x="65" y="64"/>
                  </a:cubicBezTo>
                  <a:cubicBezTo>
                    <a:pt x="56" y="66"/>
                    <a:pt x="56" y="66"/>
                    <a:pt x="56" y="66"/>
                  </a:cubicBezTo>
                  <a:cubicBezTo>
                    <a:pt x="56" y="67"/>
                    <a:pt x="56" y="68"/>
                    <a:pt x="55" y="69"/>
                  </a:cubicBezTo>
                  <a:cubicBezTo>
                    <a:pt x="62" y="76"/>
                    <a:pt x="62" y="76"/>
                    <a:pt x="62" y="76"/>
                  </a:cubicBezTo>
                  <a:cubicBezTo>
                    <a:pt x="60" y="80"/>
                    <a:pt x="60" y="80"/>
                    <a:pt x="60" y="80"/>
                  </a:cubicBezTo>
                  <a:cubicBezTo>
                    <a:pt x="51" y="77"/>
                    <a:pt x="51" y="77"/>
                    <a:pt x="51" y="77"/>
                  </a:cubicBezTo>
                  <a:cubicBezTo>
                    <a:pt x="50" y="78"/>
                    <a:pt x="49" y="79"/>
                    <a:pt x="48" y="80"/>
                  </a:cubicBezTo>
                  <a:cubicBezTo>
                    <a:pt x="51" y="89"/>
                    <a:pt x="51" y="89"/>
                    <a:pt x="51" y="89"/>
                  </a:cubicBezTo>
                  <a:cubicBezTo>
                    <a:pt x="47" y="91"/>
                    <a:pt x="47" y="91"/>
                    <a:pt x="47" y="91"/>
                  </a:cubicBezTo>
                  <a:cubicBezTo>
                    <a:pt x="41" y="84"/>
                    <a:pt x="41" y="84"/>
                    <a:pt x="41" y="84"/>
                  </a:cubicBezTo>
                  <a:cubicBezTo>
                    <a:pt x="40" y="84"/>
                    <a:pt x="38" y="85"/>
                    <a:pt x="37" y="85"/>
                  </a:cubicBezTo>
                  <a:cubicBezTo>
                    <a:pt x="35" y="94"/>
                    <a:pt x="35" y="94"/>
                    <a:pt x="35" y="94"/>
                  </a:cubicBezTo>
                  <a:cubicBezTo>
                    <a:pt x="30" y="94"/>
                    <a:pt x="30" y="94"/>
                    <a:pt x="30" y="94"/>
                  </a:cubicBezTo>
                  <a:cubicBezTo>
                    <a:pt x="28" y="85"/>
                    <a:pt x="28" y="85"/>
                    <a:pt x="28" y="85"/>
                  </a:cubicBezTo>
                  <a:cubicBezTo>
                    <a:pt x="27" y="85"/>
                    <a:pt x="26" y="84"/>
                    <a:pt x="25" y="84"/>
                  </a:cubicBezTo>
                  <a:cubicBezTo>
                    <a:pt x="19" y="91"/>
                    <a:pt x="19" y="91"/>
                    <a:pt x="19" y="91"/>
                  </a:cubicBezTo>
                  <a:cubicBezTo>
                    <a:pt x="14" y="89"/>
                    <a:pt x="14" y="89"/>
                    <a:pt x="14" y="89"/>
                  </a:cubicBezTo>
                  <a:cubicBezTo>
                    <a:pt x="17" y="80"/>
                    <a:pt x="17" y="80"/>
                    <a:pt x="17" y="80"/>
                  </a:cubicBezTo>
                  <a:cubicBezTo>
                    <a:pt x="16" y="79"/>
                    <a:pt x="15" y="78"/>
                    <a:pt x="15" y="77"/>
                  </a:cubicBezTo>
                  <a:cubicBezTo>
                    <a:pt x="6" y="80"/>
                    <a:pt x="6" y="80"/>
                    <a:pt x="6" y="80"/>
                  </a:cubicBezTo>
                  <a:cubicBezTo>
                    <a:pt x="3" y="76"/>
                    <a:pt x="3" y="76"/>
                    <a:pt x="3" y="76"/>
                  </a:cubicBezTo>
                  <a:cubicBezTo>
                    <a:pt x="10" y="69"/>
                    <a:pt x="10" y="69"/>
                    <a:pt x="10" y="69"/>
                  </a:cubicBezTo>
                  <a:cubicBezTo>
                    <a:pt x="10" y="68"/>
                    <a:pt x="10" y="67"/>
                    <a:pt x="9" y="66"/>
                  </a:cubicBezTo>
                  <a:cubicBezTo>
                    <a:pt x="0" y="64"/>
                    <a:pt x="0" y="64"/>
                    <a:pt x="0" y="64"/>
                  </a:cubicBezTo>
                  <a:cubicBezTo>
                    <a:pt x="0" y="59"/>
                    <a:pt x="0" y="59"/>
                    <a:pt x="0" y="59"/>
                  </a:cubicBezTo>
                  <a:cubicBezTo>
                    <a:pt x="9" y="57"/>
                    <a:pt x="9" y="57"/>
                    <a:pt x="9" y="57"/>
                  </a:cubicBezTo>
                  <a:cubicBezTo>
                    <a:pt x="10" y="56"/>
                    <a:pt x="10" y="55"/>
                    <a:pt x="10" y="54"/>
                  </a:cubicBezTo>
                  <a:cubicBezTo>
                    <a:pt x="3" y="47"/>
                    <a:pt x="3" y="47"/>
                    <a:pt x="3" y="47"/>
                  </a:cubicBezTo>
                  <a:cubicBezTo>
                    <a:pt x="6" y="43"/>
                    <a:pt x="6" y="43"/>
                    <a:pt x="6" y="43"/>
                  </a:cubicBezTo>
                  <a:cubicBezTo>
                    <a:pt x="15" y="46"/>
                    <a:pt x="15" y="46"/>
                    <a:pt x="15" y="46"/>
                  </a:cubicBezTo>
                  <a:cubicBezTo>
                    <a:pt x="15" y="45"/>
                    <a:pt x="16" y="44"/>
                    <a:pt x="17" y="43"/>
                  </a:cubicBezTo>
                  <a:cubicBezTo>
                    <a:pt x="14" y="35"/>
                    <a:pt x="14" y="35"/>
                    <a:pt x="14" y="35"/>
                  </a:cubicBezTo>
                  <a:cubicBezTo>
                    <a:pt x="19" y="32"/>
                    <a:pt x="19" y="32"/>
                    <a:pt x="19" y="32"/>
                  </a:cubicBezTo>
                  <a:cubicBezTo>
                    <a:pt x="25" y="39"/>
                    <a:pt x="25" y="39"/>
                    <a:pt x="25" y="39"/>
                  </a:cubicBezTo>
                  <a:cubicBezTo>
                    <a:pt x="26" y="39"/>
                    <a:pt x="27" y="38"/>
                    <a:pt x="28" y="38"/>
                  </a:cubicBezTo>
                  <a:cubicBezTo>
                    <a:pt x="30" y="29"/>
                    <a:pt x="30" y="29"/>
                    <a:pt x="30" y="29"/>
                  </a:cubicBezTo>
                  <a:cubicBezTo>
                    <a:pt x="35" y="29"/>
                    <a:pt x="35" y="29"/>
                    <a:pt x="35" y="29"/>
                  </a:cubicBezTo>
                  <a:cubicBezTo>
                    <a:pt x="37" y="38"/>
                    <a:pt x="37" y="38"/>
                    <a:pt x="37" y="38"/>
                  </a:cubicBezTo>
                  <a:cubicBezTo>
                    <a:pt x="38" y="38"/>
                    <a:pt x="40" y="39"/>
                    <a:pt x="41" y="39"/>
                  </a:cubicBezTo>
                </a:path>
              </a:pathLst>
            </a:custGeom>
            <a:no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6" name="Oval 639"/>
            <p:cNvSpPr>
              <a:spLocks noChangeArrowheads="1"/>
            </p:cNvSpPr>
            <p:nvPr/>
          </p:nvSpPr>
          <p:spPr bwMode="auto">
            <a:xfrm>
              <a:off x="4784725" y="4108450"/>
              <a:ext cx="36513" cy="38100"/>
            </a:xfrm>
            <a:prstGeom prst="ellipse">
              <a:avLst/>
            </a:prstGeom>
            <a:no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7" name="Oval 640"/>
            <p:cNvSpPr>
              <a:spLocks noChangeArrowheads="1"/>
            </p:cNvSpPr>
            <p:nvPr/>
          </p:nvSpPr>
          <p:spPr bwMode="auto">
            <a:xfrm>
              <a:off x="4856163" y="4043363"/>
              <a:ext cx="34925" cy="33338"/>
            </a:xfrm>
            <a:prstGeom prst="ellipse">
              <a:avLst/>
            </a:prstGeom>
            <a:no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8" name="Freeform 641"/>
            <p:cNvSpPr>
              <a:spLocks/>
            </p:cNvSpPr>
            <p:nvPr/>
          </p:nvSpPr>
          <p:spPr bwMode="auto">
            <a:xfrm>
              <a:off x="4868863" y="4111625"/>
              <a:ext cx="80963" cy="80963"/>
            </a:xfrm>
            <a:custGeom>
              <a:avLst/>
              <a:gdLst/>
              <a:ahLst/>
              <a:cxnLst>
                <a:cxn ang="0">
                  <a:pos x="2" y="1"/>
                </a:cxn>
                <a:cxn ang="0">
                  <a:pos x="8" y="5"/>
                </a:cxn>
                <a:cxn ang="0">
                  <a:pos x="12" y="0"/>
                </a:cxn>
                <a:cxn ang="0">
                  <a:pos x="14" y="1"/>
                </a:cxn>
                <a:cxn ang="0">
                  <a:pos x="16" y="6"/>
                </a:cxn>
                <a:cxn ang="0">
                  <a:pos x="19" y="6"/>
                </a:cxn>
                <a:cxn ang="0">
                  <a:pos x="20" y="0"/>
                </a:cxn>
                <a:cxn ang="0">
                  <a:pos x="23" y="1"/>
                </a:cxn>
                <a:cxn ang="0">
                  <a:pos x="24" y="6"/>
                </a:cxn>
                <a:cxn ang="0">
                  <a:pos x="26" y="7"/>
                </a:cxn>
                <a:cxn ang="0">
                  <a:pos x="30" y="3"/>
                </a:cxn>
                <a:cxn ang="0">
                  <a:pos x="33" y="4"/>
                </a:cxn>
                <a:cxn ang="0">
                  <a:pos x="31" y="10"/>
                </a:cxn>
                <a:cxn ang="0">
                  <a:pos x="33" y="12"/>
                </a:cxn>
                <a:cxn ang="0">
                  <a:pos x="38" y="10"/>
                </a:cxn>
                <a:cxn ang="0">
                  <a:pos x="40" y="13"/>
                </a:cxn>
                <a:cxn ang="0">
                  <a:pos x="35" y="17"/>
                </a:cxn>
                <a:cxn ang="0">
                  <a:pos x="36" y="19"/>
                </a:cxn>
                <a:cxn ang="0">
                  <a:pos x="42" y="20"/>
                </a:cxn>
                <a:cxn ang="0">
                  <a:pos x="42" y="23"/>
                </a:cxn>
                <a:cxn ang="0">
                  <a:pos x="36" y="24"/>
                </a:cxn>
                <a:cxn ang="0">
                  <a:pos x="35" y="27"/>
                </a:cxn>
                <a:cxn ang="0">
                  <a:pos x="40" y="31"/>
                </a:cxn>
                <a:cxn ang="0">
                  <a:pos x="38" y="33"/>
                </a:cxn>
                <a:cxn ang="0">
                  <a:pos x="32" y="31"/>
                </a:cxn>
                <a:cxn ang="0">
                  <a:pos x="31" y="33"/>
                </a:cxn>
                <a:cxn ang="0">
                  <a:pos x="32" y="39"/>
                </a:cxn>
                <a:cxn ang="0">
                  <a:pos x="30" y="40"/>
                </a:cxn>
                <a:cxn ang="0">
                  <a:pos x="26" y="36"/>
                </a:cxn>
                <a:cxn ang="0">
                  <a:pos x="23" y="36"/>
                </a:cxn>
                <a:cxn ang="0">
                  <a:pos x="22" y="42"/>
                </a:cxn>
                <a:cxn ang="0">
                  <a:pos x="19" y="42"/>
                </a:cxn>
                <a:cxn ang="0">
                  <a:pos x="18" y="36"/>
                </a:cxn>
                <a:cxn ang="0">
                  <a:pos x="16" y="35"/>
                </a:cxn>
                <a:cxn ang="0">
                  <a:pos x="12" y="40"/>
                </a:cxn>
                <a:cxn ang="0">
                  <a:pos x="9" y="38"/>
                </a:cxn>
                <a:cxn ang="0">
                  <a:pos x="11" y="32"/>
                </a:cxn>
                <a:cxn ang="0">
                  <a:pos x="9" y="31"/>
                </a:cxn>
                <a:cxn ang="0">
                  <a:pos x="4" y="33"/>
                </a:cxn>
                <a:cxn ang="0">
                  <a:pos x="2" y="30"/>
                </a:cxn>
                <a:cxn ang="0">
                  <a:pos x="7" y="26"/>
                </a:cxn>
                <a:cxn ang="0">
                  <a:pos x="6" y="24"/>
                </a:cxn>
                <a:cxn ang="0">
                  <a:pos x="0" y="22"/>
                </a:cxn>
                <a:cxn ang="0">
                  <a:pos x="0" y="19"/>
                </a:cxn>
                <a:cxn ang="0">
                  <a:pos x="6" y="18"/>
                </a:cxn>
                <a:cxn ang="0">
                  <a:pos x="7" y="16"/>
                </a:cxn>
                <a:cxn ang="0">
                  <a:pos x="2" y="12"/>
                </a:cxn>
                <a:cxn ang="0">
                  <a:pos x="4" y="9"/>
                </a:cxn>
                <a:cxn ang="0">
                  <a:pos x="10" y="11"/>
                </a:cxn>
                <a:cxn ang="0">
                  <a:pos x="12" y="10"/>
                </a:cxn>
              </a:cxnLst>
              <a:rect l="0" t="0" r="r" b="b"/>
              <a:pathLst>
                <a:path w="42" h="42">
                  <a:moveTo>
                    <a:pt x="2" y="1"/>
                  </a:moveTo>
                  <a:cubicBezTo>
                    <a:pt x="8" y="5"/>
                    <a:pt x="8" y="5"/>
                    <a:pt x="8" y="5"/>
                  </a:cubicBezTo>
                  <a:cubicBezTo>
                    <a:pt x="12" y="0"/>
                    <a:pt x="12" y="0"/>
                    <a:pt x="12" y="0"/>
                  </a:cubicBezTo>
                  <a:cubicBezTo>
                    <a:pt x="12" y="1"/>
                    <a:pt x="13" y="1"/>
                    <a:pt x="14" y="1"/>
                  </a:cubicBezTo>
                  <a:cubicBezTo>
                    <a:pt x="16" y="6"/>
                    <a:pt x="16" y="6"/>
                    <a:pt x="16" y="6"/>
                  </a:cubicBezTo>
                  <a:cubicBezTo>
                    <a:pt x="19" y="6"/>
                    <a:pt x="19" y="6"/>
                    <a:pt x="19" y="6"/>
                  </a:cubicBezTo>
                  <a:cubicBezTo>
                    <a:pt x="20" y="0"/>
                    <a:pt x="20" y="0"/>
                    <a:pt x="20" y="0"/>
                  </a:cubicBezTo>
                  <a:cubicBezTo>
                    <a:pt x="23" y="1"/>
                    <a:pt x="23" y="1"/>
                    <a:pt x="23" y="1"/>
                  </a:cubicBezTo>
                  <a:cubicBezTo>
                    <a:pt x="24" y="6"/>
                    <a:pt x="24" y="6"/>
                    <a:pt x="24" y="6"/>
                  </a:cubicBezTo>
                  <a:cubicBezTo>
                    <a:pt x="25" y="7"/>
                    <a:pt x="26" y="7"/>
                    <a:pt x="26" y="7"/>
                  </a:cubicBezTo>
                  <a:cubicBezTo>
                    <a:pt x="30" y="3"/>
                    <a:pt x="30" y="3"/>
                    <a:pt x="30" y="3"/>
                  </a:cubicBezTo>
                  <a:cubicBezTo>
                    <a:pt x="33" y="4"/>
                    <a:pt x="33" y="4"/>
                    <a:pt x="33" y="4"/>
                  </a:cubicBezTo>
                  <a:cubicBezTo>
                    <a:pt x="31" y="10"/>
                    <a:pt x="31" y="10"/>
                    <a:pt x="31" y="10"/>
                  </a:cubicBezTo>
                  <a:cubicBezTo>
                    <a:pt x="32" y="11"/>
                    <a:pt x="32" y="11"/>
                    <a:pt x="33" y="12"/>
                  </a:cubicBezTo>
                  <a:cubicBezTo>
                    <a:pt x="38" y="10"/>
                    <a:pt x="38" y="10"/>
                    <a:pt x="38" y="10"/>
                  </a:cubicBezTo>
                  <a:cubicBezTo>
                    <a:pt x="40" y="13"/>
                    <a:pt x="40" y="13"/>
                    <a:pt x="40" y="13"/>
                  </a:cubicBezTo>
                  <a:cubicBezTo>
                    <a:pt x="35" y="17"/>
                    <a:pt x="35" y="17"/>
                    <a:pt x="35" y="17"/>
                  </a:cubicBezTo>
                  <a:cubicBezTo>
                    <a:pt x="36" y="17"/>
                    <a:pt x="36" y="18"/>
                    <a:pt x="36" y="19"/>
                  </a:cubicBezTo>
                  <a:cubicBezTo>
                    <a:pt x="42" y="20"/>
                    <a:pt x="42" y="20"/>
                    <a:pt x="42" y="20"/>
                  </a:cubicBezTo>
                  <a:cubicBezTo>
                    <a:pt x="42" y="23"/>
                    <a:pt x="42" y="23"/>
                    <a:pt x="42" y="23"/>
                  </a:cubicBezTo>
                  <a:cubicBezTo>
                    <a:pt x="36" y="24"/>
                    <a:pt x="36" y="24"/>
                    <a:pt x="36" y="24"/>
                  </a:cubicBezTo>
                  <a:cubicBezTo>
                    <a:pt x="36" y="25"/>
                    <a:pt x="35" y="26"/>
                    <a:pt x="35" y="27"/>
                  </a:cubicBezTo>
                  <a:cubicBezTo>
                    <a:pt x="40" y="31"/>
                    <a:pt x="40" y="31"/>
                    <a:pt x="40" y="31"/>
                  </a:cubicBezTo>
                  <a:cubicBezTo>
                    <a:pt x="38" y="33"/>
                    <a:pt x="38" y="33"/>
                    <a:pt x="38" y="33"/>
                  </a:cubicBezTo>
                  <a:cubicBezTo>
                    <a:pt x="32" y="31"/>
                    <a:pt x="32" y="31"/>
                    <a:pt x="32" y="31"/>
                  </a:cubicBezTo>
                  <a:cubicBezTo>
                    <a:pt x="32" y="32"/>
                    <a:pt x="31" y="32"/>
                    <a:pt x="31" y="33"/>
                  </a:cubicBezTo>
                  <a:cubicBezTo>
                    <a:pt x="32" y="39"/>
                    <a:pt x="32" y="39"/>
                    <a:pt x="32" y="39"/>
                  </a:cubicBezTo>
                  <a:cubicBezTo>
                    <a:pt x="30" y="40"/>
                    <a:pt x="30" y="40"/>
                    <a:pt x="30" y="40"/>
                  </a:cubicBezTo>
                  <a:cubicBezTo>
                    <a:pt x="26" y="36"/>
                    <a:pt x="26" y="36"/>
                    <a:pt x="26" y="36"/>
                  </a:cubicBezTo>
                  <a:cubicBezTo>
                    <a:pt x="25" y="36"/>
                    <a:pt x="24" y="36"/>
                    <a:pt x="23" y="36"/>
                  </a:cubicBezTo>
                  <a:cubicBezTo>
                    <a:pt x="22" y="42"/>
                    <a:pt x="22" y="42"/>
                    <a:pt x="22" y="42"/>
                  </a:cubicBezTo>
                  <a:cubicBezTo>
                    <a:pt x="19" y="42"/>
                    <a:pt x="19" y="42"/>
                    <a:pt x="19" y="42"/>
                  </a:cubicBezTo>
                  <a:cubicBezTo>
                    <a:pt x="18" y="36"/>
                    <a:pt x="18" y="36"/>
                    <a:pt x="18" y="36"/>
                  </a:cubicBezTo>
                  <a:cubicBezTo>
                    <a:pt x="17" y="36"/>
                    <a:pt x="16" y="36"/>
                    <a:pt x="16" y="35"/>
                  </a:cubicBezTo>
                  <a:cubicBezTo>
                    <a:pt x="12" y="40"/>
                    <a:pt x="12" y="40"/>
                    <a:pt x="12" y="40"/>
                  </a:cubicBezTo>
                  <a:cubicBezTo>
                    <a:pt x="9" y="38"/>
                    <a:pt x="9" y="38"/>
                    <a:pt x="9" y="38"/>
                  </a:cubicBezTo>
                  <a:cubicBezTo>
                    <a:pt x="11" y="32"/>
                    <a:pt x="11" y="32"/>
                    <a:pt x="11" y="32"/>
                  </a:cubicBezTo>
                  <a:cubicBezTo>
                    <a:pt x="10" y="32"/>
                    <a:pt x="10" y="31"/>
                    <a:pt x="9" y="31"/>
                  </a:cubicBezTo>
                  <a:cubicBezTo>
                    <a:pt x="4" y="33"/>
                    <a:pt x="4" y="33"/>
                    <a:pt x="4" y="33"/>
                  </a:cubicBezTo>
                  <a:cubicBezTo>
                    <a:pt x="2" y="30"/>
                    <a:pt x="2" y="30"/>
                    <a:pt x="2" y="30"/>
                  </a:cubicBezTo>
                  <a:cubicBezTo>
                    <a:pt x="7" y="26"/>
                    <a:pt x="7" y="26"/>
                    <a:pt x="7" y="26"/>
                  </a:cubicBezTo>
                  <a:cubicBezTo>
                    <a:pt x="6" y="25"/>
                    <a:pt x="6" y="24"/>
                    <a:pt x="6" y="24"/>
                  </a:cubicBezTo>
                  <a:cubicBezTo>
                    <a:pt x="0" y="22"/>
                    <a:pt x="0" y="22"/>
                    <a:pt x="0" y="22"/>
                  </a:cubicBezTo>
                  <a:cubicBezTo>
                    <a:pt x="0" y="19"/>
                    <a:pt x="0" y="19"/>
                    <a:pt x="0" y="19"/>
                  </a:cubicBezTo>
                  <a:cubicBezTo>
                    <a:pt x="6" y="18"/>
                    <a:pt x="6" y="18"/>
                    <a:pt x="6" y="18"/>
                  </a:cubicBezTo>
                  <a:cubicBezTo>
                    <a:pt x="6" y="17"/>
                    <a:pt x="7" y="17"/>
                    <a:pt x="7" y="16"/>
                  </a:cubicBezTo>
                  <a:cubicBezTo>
                    <a:pt x="2" y="12"/>
                    <a:pt x="2" y="12"/>
                    <a:pt x="2" y="12"/>
                  </a:cubicBezTo>
                  <a:cubicBezTo>
                    <a:pt x="4" y="9"/>
                    <a:pt x="4" y="9"/>
                    <a:pt x="4" y="9"/>
                  </a:cubicBezTo>
                  <a:cubicBezTo>
                    <a:pt x="10" y="11"/>
                    <a:pt x="10" y="11"/>
                    <a:pt x="10" y="11"/>
                  </a:cubicBezTo>
                  <a:cubicBezTo>
                    <a:pt x="10" y="11"/>
                    <a:pt x="11" y="10"/>
                    <a:pt x="12" y="10"/>
                  </a:cubicBezTo>
                </a:path>
              </a:pathLst>
            </a:custGeom>
            <a:no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79" name="Freeform 642"/>
            <p:cNvSpPr>
              <a:spLocks/>
            </p:cNvSpPr>
            <p:nvPr/>
          </p:nvSpPr>
          <p:spPr bwMode="auto">
            <a:xfrm>
              <a:off x="4895850" y="4140200"/>
              <a:ext cx="26988" cy="25400"/>
            </a:xfrm>
            <a:custGeom>
              <a:avLst/>
              <a:gdLst/>
              <a:ahLst/>
              <a:cxnLst>
                <a:cxn ang="0">
                  <a:pos x="10" y="1"/>
                </a:cxn>
                <a:cxn ang="0">
                  <a:pos x="12" y="10"/>
                </a:cxn>
                <a:cxn ang="0">
                  <a:pos x="4" y="11"/>
                </a:cxn>
                <a:cxn ang="0">
                  <a:pos x="2" y="3"/>
                </a:cxn>
                <a:cxn ang="0">
                  <a:pos x="10" y="1"/>
                </a:cxn>
              </a:cxnLst>
              <a:rect l="0" t="0" r="r" b="b"/>
              <a:pathLst>
                <a:path w="14" h="13">
                  <a:moveTo>
                    <a:pt x="10" y="1"/>
                  </a:moveTo>
                  <a:cubicBezTo>
                    <a:pt x="13" y="3"/>
                    <a:pt x="14" y="7"/>
                    <a:pt x="12" y="10"/>
                  </a:cubicBezTo>
                  <a:cubicBezTo>
                    <a:pt x="10" y="12"/>
                    <a:pt x="6" y="13"/>
                    <a:pt x="4" y="11"/>
                  </a:cubicBezTo>
                  <a:cubicBezTo>
                    <a:pt x="1" y="9"/>
                    <a:pt x="0" y="6"/>
                    <a:pt x="2" y="3"/>
                  </a:cubicBezTo>
                  <a:cubicBezTo>
                    <a:pt x="4" y="0"/>
                    <a:pt x="8" y="0"/>
                    <a:pt x="10" y="1"/>
                  </a:cubicBezTo>
                  <a:close/>
                </a:path>
              </a:pathLst>
            </a:custGeom>
            <a:noFill/>
            <a:ln w="7938"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8" name="Groupe 564"/>
          <p:cNvGrpSpPr/>
          <p:nvPr/>
        </p:nvGrpSpPr>
        <p:grpSpPr>
          <a:xfrm>
            <a:off x="7852741" y="4091058"/>
            <a:ext cx="768240" cy="577122"/>
            <a:chOff x="2917826" y="947738"/>
            <a:chExt cx="331788" cy="292101"/>
          </a:xfrm>
        </p:grpSpPr>
        <p:sp>
          <p:nvSpPr>
            <p:cNvPr id="81"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2" name="Oval 123"/>
            <p:cNvSpPr>
              <a:spLocks noChangeArrowheads="1"/>
            </p:cNvSpPr>
            <p:nvPr/>
          </p:nvSpPr>
          <p:spPr bwMode="auto">
            <a:xfrm>
              <a:off x="2990851" y="1108076"/>
              <a:ext cx="57150" cy="58738"/>
            </a:xfrm>
            <a:prstGeom prst="ellips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3" name="Oval 124"/>
            <p:cNvSpPr>
              <a:spLocks noChangeArrowheads="1"/>
            </p:cNvSpPr>
            <p:nvPr/>
          </p:nvSpPr>
          <p:spPr bwMode="auto">
            <a:xfrm>
              <a:off x="3105151" y="1003301"/>
              <a:ext cx="53975" cy="52388"/>
            </a:xfrm>
            <a:prstGeom prst="ellips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4"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5"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92" name="Rectangle 90"/>
          <p:cNvSpPr>
            <a:spLocks noChangeArrowheads="1"/>
          </p:cNvSpPr>
          <p:nvPr/>
        </p:nvSpPr>
        <p:spPr bwMode="auto">
          <a:xfrm>
            <a:off x="7191770" y="1798410"/>
            <a:ext cx="1243930"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rgbClr val="1A171B"/>
                </a:solidFill>
                <a:effectLst/>
                <a:cs typeface="Arial" pitchFamily="34" charset="0"/>
              </a:rPr>
              <a:t>Cost</a:t>
            </a:r>
            <a:r>
              <a:rPr kumimoji="0" lang="fr-FR" b="0" i="0" u="none" strike="noStrike" cap="none" normalizeH="0" baseline="0" dirty="0" smtClean="0">
                <a:ln>
                  <a:noFill/>
                </a:ln>
                <a:solidFill>
                  <a:srgbClr val="1A171B"/>
                </a:solidFill>
                <a:effectLst/>
                <a:cs typeface="Arial" pitchFamily="34" charset="0"/>
              </a:rPr>
              <a:t> </a:t>
            </a:r>
            <a:r>
              <a:rPr kumimoji="0" lang="fr-FR" b="0" i="0" u="none" strike="noStrike" cap="none" normalizeH="0" baseline="0" dirty="0" err="1" smtClean="0">
                <a:ln>
                  <a:noFill/>
                </a:ln>
                <a:solidFill>
                  <a:srgbClr val="1A171B"/>
                </a:solidFill>
                <a:effectLst/>
                <a:cs typeface="Arial" pitchFamily="34" charset="0"/>
              </a:rPr>
              <a:t>Saving</a:t>
            </a:r>
            <a:endParaRPr kumimoji="0" lang="fr-FR" b="0" i="0" u="none" strike="noStrike" cap="none" normalizeH="0" baseline="0" dirty="0" smtClean="0">
              <a:ln>
                <a:noFill/>
              </a:ln>
              <a:solidFill>
                <a:schemeClr val="tx1"/>
              </a:solidFill>
              <a:effectLst/>
              <a:cs typeface="Arial" pitchFamily="34" charset="0"/>
            </a:endParaRPr>
          </a:p>
        </p:txBody>
      </p:sp>
      <p:grpSp>
        <p:nvGrpSpPr>
          <p:cNvPr id="9" name="Groupe 459"/>
          <p:cNvGrpSpPr/>
          <p:nvPr/>
        </p:nvGrpSpPr>
        <p:grpSpPr>
          <a:xfrm>
            <a:off x="7467301" y="1211283"/>
            <a:ext cx="555034" cy="562302"/>
            <a:chOff x="2079626" y="690561"/>
            <a:chExt cx="342900" cy="306388"/>
          </a:xfrm>
        </p:grpSpPr>
        <p:sp>
          <p:nvSpPr>
            <p:cNvPr id="94" name="Freeform 260"/>
            <p:cNvSpPr>
              <a:spLocks/>
            </p:cNvSpPr>
            <p:nvPr/>
          </p:nvSpPr>
          <p:spPr bwMode="auto">
            <a:xfrm>
              <a:off x="2093913" y="690561"/>
              <a:ext cx="257175" cy="263525"/>
            </a:xfrm>
            <a:custGeom>
              <a:avLst/>
              <a:gdLst/>
              <a:ahLst/>
              <a:cxnLst>
                <a:cxn ang="0">
                  <a:pos x="132" y="21"/>
                </a:cxn>
                <a:cxn ang="0">
                  <a:pos x="79" y="0"/>
                </a:cxn>
                <a:cxn ang="0">
                  <a:pos x="0" y="78"/>
                </a:cxn>
                <a:cxn ang="0">
                  <a:pos x="26" y="136"/>
                </a:cxn>
              </a:cxnLst>
              <a:rect l="0" t="0" r="r" b="b"/>
              <a:pathLst>
                <a:path w="132" h="136">
                  <a:moveTo>
                    <a:pt x="132" y="21"/>
                  </a:moveTo>
                  <a:cubicBezTo>
                    <a:pt x="118" y="8"/>
                    <a:pt x="99" y="0"/>
                    <a:pt x="79" y="0"/>
                  </a:cubicBezTo>
                  <a:cubicBezTo>
                    <a:pt x="35" y="0"/>
                    <a:pt x="0" y="35"/>
                    <a:pt x="0" y="78"/>
                  </a:cubicBezTo>
                  <a:cubicBezTo>
                    <a:pt x="0" y="101"/>
                    <a:pt x="10" y="122"/>
                    <a:pt x="26" y="13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5" name="Freeform 261"/>
            <p:cNvSpPr>
              <a:spLocks/>
            </p:cNvSpPr>
            <p:nvPr/>
          </p:nvSpPr>
          <p:spPr bwMode="auto">
            <a:xfrm>
              <a:off x="2352676" y="800098"/>
              <a:ext cx="46038" cy="152400"/>
            </a:xfrm>
            <a:custGeom>
              <a:avLst/>
              <a:gdLst/>
              <a:ahLst/>
              <a:cxnLst>
                <a:cxn ang="0">
                  <a:pos x="0" y="79"/>
                </a:cxn>
                <a:cxn ang="0">
                  <a:pos x="24" y="22"/>
                </a:cxn>
                <a:cxn ang="0">
                  <a:pos x="21" y="0"/>
                </a:cxn>
              </a:cxnLst>
              <a:rect l="0" t="0" r="r" b="b"/>
              <a:pathLst>
                <a:path w="24" h="79">
                  <a:moveTo>
                    <a:pt x="0" y="79"/>
                  </a:moveTo>
                  <a:cubicBezTo>
                    <a:pt x="15" y="65"/>
                    <a:pt x="24" y="45"/>
                    <a:pt x="24" y="22"/>
                  </a:cubicBezTo>
                  <a:cubicBezTo>
                    <a:pt x="24" y="15"/>
                    <a:pt x="23" y="7"/>
                    <a:pt x="21"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6" name="Freeform 262"/>
            <p:cNvSpPr>
              <a:spLocks/>
            </p:cNvSpPr>
            <p:nvPr/>
          </p:nvSpPr>
          <p:spPr bwMode="auto">
            <a:xfrm>
              <a:off x="2317751" y="731836"/>
              <a:ext cx="98425" cy="90488"/>
            </a:xfrm>
            <a:custGeom>
              <a:avLst/>
              <a:gdLst/>
              <a:ahLst/>
              <a:cxnLst>
                <a:cxn ang="0">
                  <a:pos x="21" y="0"/>
                </a:cxn>
                <a:cxn ang="0">
                  <a:pos x="21" y="26"/>
                </a:cxn>
                <a:cxn ang="0">
                  <a:pos x="0" y="26"/>
                </a:cxn>
                <a:cxn ang="0">
                  <a:pos x="30" y="57"/>
                </a:cxn>
                <a:cxn ang="0">
                  <a:pos x="62" y="26"/>
                </a:cxn>
                <a:cxn ang="0">
                  <a:pos x="43" y="26"/>
                </a:cxn>
                <a:cxn ang="0">
                  <a:pos x="43" y="0"/>
                </a:cxn>
              </a:cxnLst>
              <a:rect l="0" t="0" r="r" b="b"/>
              <a:pathLst>
                <a:path w="62" h="57">
                  <a:moveTo>
                    <a:pt x="21" y="0"/>
                  </a:moveTo>
                  <a:lnTo>
                    <a:pt x="21" y="26"/>
                  </a:lnTo>
                  <a:lnTo>
                    <a:pt x="0" y="26"/>
                  </a:lnTo>
                  <a:lnTo>
                    <a:pt x="30" y="57"/>
                  </a:lnTo>
                  <a:lnTo>
                    <a:pt x="62" y="26"/>
                  </a:lnTo>
                  <a:lnTo>
                    <a:pt x="43" y="26"/>
                  </a:lnTo>
                  <a:lnTo>
                    <a:pt x="43" y="0"/>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7" name="Freeform 263"/>
            <p:cNvSpPr>
              <a:spLocks/>
            </p:cNvSpPr>
            <p:nvPr/>
          </p:nvSpPr>
          <p:spPr bwMode="auto">
            <a:xfrm>
              <a:off x="2079626" y="954086"/>
              <a:ext cx="342900" cy="42863"/>
            </a:xfrm>
            <a:custGeom>
              <a:avLst/>
              <a:gdLst/>
              <a:ahLst/>
              <a:cxnLst>
                <a:cxn ang="0">
                  <a:pos x="0" y="22"/>
                </a:cxn>
                <a:cxn ang="0">
                  <a:pos x="0" y="22"/>
                </a:cxn>
                <a:cxn ang="0">
                  <a:pos x="22" y="0"/>
                </a:cxn>
                <a:cxn ang="0">
                  <a:pos x="155" y="0"/>
                </a:cxn>
                <a:cxn ang="0">
                  <a:pos x="177" y="22"/>
                </a:cxn>
              </a:cxnLst>
              <a:rect l="0" t="0" r="r" b="b"/>
              <a:pathLst>
                <a:path w="177" h="22">
                  <a:moveTo>
                    <a:pt x="0" y="22"/>
                  </a:moveTo>
                  <a:cubicBezTo>
                    <a:pt x="0" y="22"/>
                    <a:pt x="0" y="22"/>
                    <a:pt x="0" y="22"/>
                  </a:cubicBezTo>
                  <a:cubicBezTo>
                    <a:pt x="0" y="10"/>
                    <a:pt x="10" y="0"/>
                    <a:pt x="22" y="0"/>
                  </a:cubicBezTo>
                  <a:cubicBezTo>
                    <a:pt x="155" y="0"/>
                    <a:pt x="155" y="0"/>
                    <a:pt x="155" y="0"/>
                  </a:cubicBezTo>
                  <a:cubicBezTo>
                    <a:pt x="167" y="0"/>
                    <a:pt x="177" y="10"/>
                    <a:pt x="177" y="2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8" name="Freeform 264"/>
            <p:cNvSpPr>
              <a:spLocks/>
            </p:cNvSpPr>
            <p:nvPr/>
          </p:nvSpPr>
          <p:spPr bwMode="auto">
            <a:xfrm>
              <a:off x="2181226" y="728661"/>
              <a:ext cx="112713" cy="196850"/>
            </a:xfrm>
            <a:custGeom>
              <a:avLst/>
              <a:gdLst/>
              <a:ahLst/>
              <a:cxnLst>
                <a:cxn ang="0">
                  <a:pos x="24" y="59"/>
                </a:cxn>
                <a:cxn ang="0">
                  <a:pos x="35" y="67"/>
                </a:cxn>
                <a:cxn ang="0">
                  <a:pos x="26" y="72"/>
                </a:cxn>
                <a:cxn ang="0">
                  <a:pos x="8" y="68"/>
                </a:cxn>
                <a:cxn ang="0">
                  <a:pos x="7" y="68"/>
                </a:cxn>
                <a:cxn ang="0">
                  <a:pos x="4" y="70"/>
                </a:cxn>
                <a:cxn ang="0">
                  <a:pos x="1" y="82"/>
                </a:cxn>
                <a:cxn ang="0">
                  <a:pos x="3" y="86"/>
                </a:cxn>
                <a:cxn ang="0">
                  <a:pos x="21" y="90"/>
                </a:cxn>
                <a:cxn ang="0">
                  <a:pos x="21" y="99"/>
                </a:cxn>
                <a:cxn ang="0">
                  <a:pos x="24" y="102"/>
                </a:cxn>
                <a:cxn ang="0">
                  <a:pos x="34" y="102"/>
                </a:cxn>
                <a:cxn ang="0">
                  <a:pos x="37" y="98"/>
                </a:cxn>
                <a:cxn ang="0">
                  <a:pos x="37" y="89"/>
                </a:cxn>
                <a:cxn ang="0">
                  <a:pos x="58" y="65"/>
                </a:cxn>
                <a:cxn ang="0">
                  <a:pos x="36" y="41"/>
                </a:cxn>
                <a:cxn ang="0">
                  <a:pos x="23" y="33"/>
                </a:cxn>
                <a:cxn ang="0">
                  <a:pos x="31" y="28"/>
                </a:cxn>
                <a:cxn ang="0">
                  <a:pos x="46" y="31"/>
                </a:cxn>
                <a:cxn ang="0">
                  <a:pos x="47" y="31"/>
                </a:cxn>
                <a:cxn ang="0">
                  <a:pos x="50" y="29"/>
                </a:cxn>
                <a:cxn ang="0">
                  <a:pos x="53" y="18"/>
                </a:cxn>
                <a:cxn ang="0">
                  <a:pos x="51" y="14"/>
                </a:cxn>
                <a:cxn ang="0">
                  <a:pos x="36" y="10"/>
                </a:cxn>
                <a:cxn ang="0">
                  <a:pos x="36" y="3"/>
                </a:cxn>
                <a:cxn ang="0">
                  <a:pos x="32" y="0"/>
                </a:cxn>
                <a:cxn ang="0">
                  <a:pos x="32" y="0"/>
                </a:cxn>
                <a:cxn ang="0">
                  <a:pos x="23" y="0"/>
                </a:cxn>
                <a:cxn ang="0">
                  <a:pos x="20" y="3"/>
                </a:cxn>
                <a:cxn ang="0">
                  <a:pos x="20" y="12"/>
                </a:cxn>
                <a:cxn ang="0">
                  <a:pos x="0" y="35"/>
                </a:cxn>
                <a:cxn ang="0">
                  <a:pos x="24" y="59"/>
                </a:cxn>
              </a:cxnLst>
              <a:rect l="0" t="0" r="r" b="b"/>
              <a:pathLst>
                <a:path w="58" h="102">
                  <a:moveTo>
                    <a:pt x="24" y="59"/>
                  </a:moveTo>
                  <a:cubicBezTo>
                    <a:pt x="33" y="62"/>
                    <a:pt x="35" y="64"/>
                    <a:pt x="35" y="67"/>
                  </a:cubicBezTo>
                  <a:cubicBezTo>
                    <a:pt x="35" y="71"/>
                    <a:pt x="30" y="72"/>
                    <a:pt x="26" y="72"/>
                  </a:cubicBezTo>
                  <a:cubicBezTo>
                    <a:pt x="18" y="73"/>
                    <a:pt x="12" y="70"/>
                    <a:pt x="8" y="68"/>
                  </a:cubicBezTo>
                  <a:cubicBezTo>
                    <a:pt x="8" y="68"/>
                    <a:pt x="7" y="68"/>
                    <a:pt x="7" y="68"/>
                  </a:cubicBezTo>
                  <a:cubicBezTo>
                    <a:pt x="5" y="68"/>
                    <a:pt x="4" y="69"/>
                    <a:pt x="4" y="70"/>
                  </a:cubicBezTo>
                  <a:cubicBezTo>
                    <a:pt x="1" y="82"/>
                    <a:pt x="1" y="82"/>
                    <a:pt x="1" y="82"/>
                  </a:cubicBezTo>
                  <a:cubicBezTo>
                    <a:pt x="1" y="84"/>
                    <a:pt x="1" y="85"/>
                    <a:pt x="3" y="86"/>
                  </a:cubicBezTo>
                  <a:cubicBezTo>
                    <a:pt x="8" y="89"/>
                    <a:pt x="15" y="90"/>
                    <a:pt x="21" y="90"/>
                  </a:cubicBezTo>
                  <a:cubicBezTo>
                    <a:pt x="21" y="99"/>
                    <a:pt x="21" y="99"/>
                    <a:pt x="21" y="99"/>
                  </a:cubicBezTo>
                  <a:cubicBezTo>
                    <a:pt x="21" y="101"/>
                    <a:pt x="23" y="102"/>
                    <a:pt x="24" y="102"/>
                  </a:cubicBezTo>
                  <a:cubicBezTo>
                    <a:pt x="34" y="102"/>
                    <a:pt x="34" y="102"/>
                    <a:pt x="34" y="102"/>
                  </a:cubicBezTo>
                  <a:cubicBezTo>
                    <a:pt x="36" y="102"/>
                    <a:pt x="37" y="100"/>
                    <a:pt x="37" y="98"/>
                  </a:cubicBezTo>
                  <a:cubicBezTo>
                    <a:pt x="37" y="89"/>
                    <a:pt x="37" y="89"/>
                    <a:pt x="37" y="89"/>
                  </a:cubicBezTo>
                  <a:cubicBezTo>
                    <a:pt x="50" y="86"/>
                    <a:pt x="58" y="77"/>
                    <a:pt x="58" y="65"/>
                  </a:cubicBezTo>
                  <a:cubicBezTo>
                    <a:pt x="57" y="53"/>
                    <a:pt x="51" y="46"/>
                    <a:pt x="36" y="41"/>
                  </a:cubicBezTo>
                  <a:cubicBezTo>
                    <a:pt x="26" y="37"/>
                    <a:pt x="23" y="35"/>
                    <a:pt x="23" y="33"/>
                  </a:cubicBezTo>
                  <a:cubicBezTo>
                    <a:pt x="23" y="29"/>
                    <a:pt x="28" y="28"/>
                    <a:pt x="31" y="28"/>
                  </a:cubicBezTo>
                  <a:cubicBezTo>
                    <a:pt x="38" y="28"/>
                    <a:pt x="43" y="30"/>
                    <a:pt x="46" y="31"/>
                  </a:cubicBezTo>
                  <a:cubicBezTo>
                    <a:pt x="46" y="31"/>
                    <a:pt x="47" y="31"/>
                    <a:pt x="47" y="31"/>
                  </a:cubicBezTo>
                  <a:cubicBezTo>
                    <a:pt x="49" y="31"/>
                    <a:pt x="50" y="30"/>
                    <a:pt x="50" y="29"/>
                  </a:cubicBezTo>
                  <a:cubicBezTo>
                    <a:pt x="53" y="18"/>
                    <a:pt x="53" y="18"/>
                    <a:pt x="53" y="18"/>
                  </a:cubicBezTo>
                  <a:cubicBezTo>
                    <a:pt x="53" y="16"/>
                    <a:pt x="53" y="14"/>
                    <a:pt x="51" y="14"/>
                  </a:cubicBezTo>
                  <a:cubicBezTo>
                    <a:pt x="46" y="12"/>
                    <a:pt x="41" y="11"/>
                    <a:pt x="36" y="10"/>
                  </a:cubicBezTo>
                  <a:cubicBezTo>
                    <a:pt x="36" y="3"/>
                    <a:pt x="36" y="3"/>
                    <a:pt x="36" y="3"/>
                  </a:cubicBezTo>
                  <a:cubicBezTo>
                    <a:pt x="36" y="1"/>
                    <a:pt x="34" y="0"/>
                    <a:pt x="32" y="0"/>
                  </a:cubicBezTo>
                  <a:cubicBezTo>
                    <a:pt x="32" y="0"/>
                    <a:pt x="32" y="0"/>
                    <a:pt x="32" y="0"/>
                  </a:cubicBezTo>
                  <a:cubicBezTo>
                    <a:pt x="23" y="0"/>
                    <a:pt x="23" y="0"/>
                    <a:pt x="23" y="0"/>
                  </a:cubicBezTo>
                  <a:cubicBezTo>
                    <a:pt x="21" y="0"/>
                    <a:pt x="20" y="2"/>
                    <a:pt x="20" y="3"/>
                  </a:cubicBezTo>
                  <a:cubicBezTo>
                    <a:pt x="20" y="12"/>
                    <a:pt x="20" y="12"/>
                    <a:pt x="20" y="12"/>
                  </a:cubicBezTo>
                  <a:cubicBezTo>
                    <a:pt x="7" y="15"/>
                    <a:pt x="0" y="24"/>
                    <a:pt x="0" y="35"/>
                  </a:cubicBezTo>
                  <a:cubicBezTo>
                    <a:pt x="1" y="50"/>
                    <a:pt x="13" y="55"/>
                    <a:pt x="24" y="59"/>
                  </a:cubicBez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0" name="Groupe 659"/>
          <p:cNvGrpSpPr/>
          <p:nvPr/>
        </p:nvGrpSpPr>
        <p:grpSpPr>
          <a:xfrm>
            <a:off x="1678675" y="5403238"/>
            <a:ext cx="1397034" cy="1021314"/>
            <a:chOff x="5997576" y="1749426"/>
            <a:chExt cx="460375" cy="419100"/>
          </a:xfrm>
        </p:grpSpPr>
        <p:sp>
          <p:nvSpPr>
            <p:cNvPr id="224"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5"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6"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7"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8"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9"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0"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1"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2"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3"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1" name="Groupe 659"/>
          <p:cNvGrpSpPr/>
          <p:nvPr/>
        </p:nvGrpSpPr>
        <p:grpSpPr>
          <a:xfrm>
            <a:off x="3970453" y="5392707"/>
            <a:ext cx="1397034" cy="1021314"/>
            <a:chOff x="5997576" y="1749426"/>
            <a:chExt cx="460375" cy="419100"/>
          </a:xfrm>
        </p:grpSpPr>
        <p:sp>
          <p:nvSpPr>
            <p:cNvPr id="235"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6"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7"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8"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9"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0"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1"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2"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3"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4"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2" name="Groupe 659"/>
          <p:cNvGrpSpPr/>
          <p:nvPr/>
        </p:nvGrpSpPr>
        <p:grpSpPr>
          <a:xfrm>
            <a:off x="6453851" y="5373634"/>
            <a:ext cx="1397034" cy="1021314"/>
            <a:chOff x="5997576" y="1749426"/>
            <a:chExt cx="460375" cy="419100"/>
          </a:xfrm>
        </p:grpSpPr>
        <p:sp>
          <p:nvSpPr>
            <p:cNvPr id="246" name="Freeform 183"/>
            <p:cNvSpPr>
              <a:spLocks/>
            </p:cNvSpPr>
            <p:nvPr/>
          </p:nvSpPr>
          <p:spPr bwMode="auto">
            <a:xfrm>
              <a:off x="6073776" y="1749426"/>
              <a:ext cx="134938" cy="187325"/>
            </a:xfrm>
            <a:custGeom>
              <a:avLst/>
              <a:gdLst/>
              <a:ahLst/>
              <a:cxnLst>
                <a:cxn ang="0">
                  <a:pos x="70" y="73"/>
                </a:cxn>
                <a:cxn ang="0">
                  <a:pos x="44" y="41"/>
                </a:cxn>
                <a:cxn ang="0">
                  <a:pos x="54" y="21"/>
                </a:cxn>
                <a:cxn ang="0">
                  <a:pos x="36" y="0"/>
                </a:cxn>
                <a:cxn ang="0">
                  <a:pos x="18" y="21"/>
                </a:cxn>
                <a:cxn ang="0">
                  <a:pos x="28" y="41"/>
                </a:cxn>
                <a:cxn ang="0">
                  <a:pos x="1" y="97"/>
                </a:cxn>
              </a:cxnLst>
              <a:rect l="0" t="0" r="r" b="b"/>
              <a:pathLst>
                <a:path w="70" h="97">
                  <a:moveTo>
                    <a:pt x="70" y="73"/>
                  </a:moveTo>
                  <a:cubicBezTo>
                    <a:pt x="66" y="57"/>
                    <a:pt x="58" y="45"/>
                    <a:pt x="44" y="41"/>
                  </a:cubicBezTo>
                  <a:cubicBezTo>
                    <a:pt x="48" y="37"/>
                    <a:pt x="54" y="29"/>
                    <a:pt x="54" y="21"/>
                  </a:cubicBezTo>
                  <a:cubicBezTo>
                    <a:pt x="54" y="9"/>
                    <a:pt x="46" y="0"/>
                    <a:pt x="36" y="0"/>
                  </a:cubicBezTo>
                  <a:cubicBezTo>
                    <a:pt x="26" y="0"/>
                    <a:pt x="18" y="9"/>
                    <a:pt x="18" y="21"/>
                  </a:cubicBezTo>
                  <a:cubicBezTo>
                    <a:pt x="18" y="29"/>
                    <a:pt x="24" y="37"/>
                    <a:pt x="28" y="41"/>
                  </a:cubicBezTo>
                  <a:cubicBezTo>
                    <a:pt x="7" y="47"/>
                    <a:pt x="0" y="70"/>
                    <a:pt x="1"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7" name="Freeform 184"/>
            <p:cNvSpPr>
              <a:spLocks/>
            </p:cNvSpPr>
            <p:nvPr/>
          </p:nvSpPr>
          <p:spPr bwMode="auto">
            <a:xfrm>
              <a:off x="6115051" y="1943101"/>
              <a:ext cx="61913" cy="1588"/>
            </a:xfrm>
            <a:custGeom>
              <a:avLst/>
              <a:gdLst/>
              <a:ahLst/>
              <a:cxnLst>
                <a:cxn ang="0">
                  <a:pos x="32" y="0"/>
                </a:cxn>
                <a:cxn ang="0">
                  <a:pos x="0" y="0"/>
                </a:cxn>
              </a:cxnLst>
              <a:rect l="0" t="0" r="r" b="b"/>
              <a:pathLst>
                <a:path w="32" h="1">
                  <a:moveTo>
                    <a:pt x="32" y="0"/>
                  </a:moveTo>
                  <a:cubicBezTo>
                    <a:pt x="22" y="1"/>
                    <a:pt x="10" y="1"/>
                    <a:pt x="0"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8" name="Freeform 185"/>
            <p:cNvSpPr>
              <a:spLocks/>
            </p:cNvSpPr>
            <p:nvPr/>
          </p:nvSpPr>
          <p:spPr bwMode="auto">
            <a:xfrm>
              <a:off x="6267451" y="1795463"/>
              <a:ext cx="123825" cy="139700"/>
            </a:xfrm>
            <a:custGeom>
              <a:avLst/>
              <a:gdLst/>
              <a:ahLst/>
              <a:cxnLst>
                <a:cxn ang="0">
                  <a:pos x="0" y="63"/>
                </a:cxn>
                <a:cxn ang="0">
                  <a:pos x="19" y="49"/>
                </a:cxn>
                <a:cxn ang="0">
                  <a:pos x="8" y="26"/>
                </a:cxn>
                <a:cxn ang="0">
                  <a:pos x="29" y="0"/>
                </a:cxn>
                <a:cxn ang="0">
                  <a:pos x="50" y="26"/>
                </a:cxn>
                <a:cxn ang="0">
                  <a:pos x="38" y="49"/>
                </a:cxn>
                <a:cxn ang="0">
                  <a:pos x="64" y="72"/>
                </a:cxn>
              </a:cxnLst>
              <a:rect l="0" t="0" r="r" b="b"/>
              <a:pathLst>
                <a:path w="64" h="72">
                  <a:moveTo>
                    <a:pt x="0" y="63"/>
                  </a:moveTo>
                  <a:cubicBezTo>
                    <a:pt x="4" y="56"/>
                    <a:pt x="11" y="51"/>
                    <a:pt x="19" y="49"/>
                  </a:cubicBezTo>
                  <a:cubicBezTo>
                    <a:pt x="14" y="44"/>
                    <a:pt x="8" y="35"/>
                    <a:pt x="8" y="26"/>
                  </a:cubicBezTo>
                  <a:cubicBezTo>
                    <a:pt x="8" y="11"/>
                    <a:pt x="17" y="0"/>
                    <a:pt x="29" y="0"/>
                  </a:cubicBezTo>
                  <a:cubicBezTo>
                    <a:pt x="40" y="0"/>
                    <a:pt x="49" y="11"/>
                    <a:pt x="50" y="26"/>
                  </a:cubicBezTo>
                  <a:cubicBezTo>
                    <a:pt x="50" y="34"/>
                    <a:pt x="43" y="44"/>
                    <a:pt x="38" y="49"/>
                  </a:cubicBezTo>
                  <a:cubicBezTo>
                    <a:pt x="50" y="52"/>
                    <a:pt x="59" y="61"/>
                    <a:pt x="64" y="72"/>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9" name="Freeform 186"/>
            <p:cNvSpPr>
              <a:spLocks/>
            </p:cNvSpPr>
            <p:nvPr/>
          </p:nvSpPr>
          <p:spPr bwMode="auto">
            <a:xfrm>
              <a:off x="6176963" y="1890713"/>
              <a:ext cx="31750" cy="52388"/>
            </a:xfrm>
            <a:custGeom>
              <a:avLst/>
              <a:gdLst/>
              <a:ahLst/>
              <a:cxnLst>
                <a:cxn ang="0">
                  <a:pos x="0" y="27"/>
                </a:cxn>
                <a:cxn ang="0">
                  <a:pos x="17" y="0"/>
                </a:cxn>
              </a:cxnLst>
              <a:rect l="0" t="0" r="r" b="b"/>
              <a:pathLst>
                <a:path w="17" h="27">
                  <a:moveTo>
                    <a:pt x="0" y="27"/>
                  </a:moveTo>
                  <a:cubicBezTo>
                    <a:pt x="1" y="14"/>
                    <a:pt x="7" y="4"/>
                    <a:pt x="17"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0" name="Freeform 187"/>
            <p:cNvSpPr>
              <a:spLocks/>
            </p:cNvSpPr>
            <p:nvPr/>
          </p:nvSpPr>
          <p:spPr bwMode="auto">
            <a:xfrm>
              <a:off x="6115051" y="1943101"/>
              <a:ext cx="88900" cy="207963"/>
            </a:xfrm>
            <a:custGeom>
              <a:avLst/>
              <a:gdLst/>
              <a:ahLst/>
              <a:cxnLst>
                <a:cxn ang="0">
                  <a:pos x="32" y="0"/>
                </a:cxn>
                <a:cxn ang="0">
                  <a:pos x="32" y="3"/>
                </a:cxn>
                <a:cxn ang="0">
                  <a:pos x="46" y="31"/>
                </a:cxn>
                <a:cxn ang="0">
                  <a:pos x="7" y="107"/>
                </a:cxn>
              </a:cxnLst>
              <a:rect l="0" t="0" r="r" b="b"/>
              <a:pathLst>
                <a:path w="46" h="107">
                  <a:moveTo>
                    <a:pt x="32" y="0"/>
                  </a:moveTo>
                  <a:cubicBezTo>
                    <a:pt x="32" y="1"/>
                    <a:pt x="32" y="2"/>
                    <a:pt x="32" y="3"/>
                  </a:cubicBezTo>
                  <a:cubicBezTo>
                    <a:pt x="32" y="13"/>
                    <a:pt x="40" y="25"/>
                    <a:pt x="46" y="31"/>
                  </a:cubicBezTo>
                  <a:cubicBezTo>
                    <a:pt x="16" y="39"/>
                    <a:pt x="0" y="68"/>
                    <a:pt x="7" y="10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1" name="Freeform 188"/>
            <p:cNvSpPr>
              <a:spLocks/>
            </p:cNvSpPr>
            <p:nvPr/>
          </p:nvSpPr>
          <p:spPr bwMode="auto">
            <a:xfrm>
              <a:off x="6286501" y="2027238"/>
              <a:ext cx="36513" cy="117475"/>
            </a:xfrm>
            <a:custGeom>
              <a:avLst/>
              <a:gdLst/>
              <a:ahLst/>
              <a:cxnLst>
                <a:cxn ang="0">
                  <a:pos x="0" y="0"/>
                </a:cxn>
                <a:cxn ang="0">
                  <a:pos x="19" y="59"/>
                </a:cxn>
                <a:cxn ang="0">
                  <a:pos x="18" y="61"/>
                </a:cxn>
              </a:cxnLst>
              <a:rect l="0" t="0" r="r" b="b"/>
              <a:pathLst>
                <a:path w="19" h="61">
                  <a:moveTo>
                    <a:pt x="0" y="0"/>
                  </a:moveTo>
                  <a:cubicBezTo>
                    <a:pt x="14" y="14"/>
                    <a:pt x="19" y="31"/>
                    <a:pt x="19" y="59"/>
                  </a:cubicBezTo>
                  <a:cubicBezTo>
                    <a:pt x="19" y="60"/>
                    <a:pt x="19" y="60"/>
                    <a:pt x="18" y="6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2" name="Freeform 189"/>
            <p:cNvSpPr>
              <a:spLocks/>
            </p:cNvSpPr>
            <p:nvPr/>
          </p:nvSpPr>
          <p:spPr bwMode="auto">
            <a:xfrm>
              <a:off x="6208713" y="1889126"/>
              <a:ext cx="58738" cy="28575"/>
            </a:xfrm>
            <a:custGeom>
              <a:avLst/>
              <a:gdLst/>
              <a:ahLst/>
              <a:cxnLst>
                <a:cxn ang="0">
                  <a:pos x="0" y="1"/>
                </a:cxn>
                <a:cxn ang="0">
                  <a:pos x="8" y="0"/>
                </a:cxn>
                <a:cxn ang="0">
                  <a:pos x="30" y="15"/>
                </a:cxn>
              </a:cxnLst>
              <a:rect l="0" t="0" r="r" b="b"/>
              <a:pathLst>
                <a:path w="30" h="15">
                  <a:moveTo>
                    <a:pt x="0" y="1"/>
                  </a:moveTo>
                  <a:cubicBezTo>
                    <a:pt x="2" y="0"/>
                    <a:pt x="5" y="0"/>
                    <a:pt x="8" y="0"/>
                  </a:cubicBezTo>
                  <a:cubicBezTo>
                    <a:pt x="17" y="0"/>
                    <a:pt x="25" y="6"/>
                    <a:pt x="30" y="1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3" name="Freeform 190"/>
            <p:cNvSpPr>
              <a:spLocks/>
            </p:cNvSpPr>
            <p:nvPr/>
          </p:nvSpPr>
          <p:spPr bwMode="auto">
            <a:xfrm>
              <a:off x="6246813" y="1917701"/>
              <a:ext cx="39688" cy="109538"/>
            </a:xfrm>
            <a:custGeom>
              <a:avLst/>
              <a:gdLst/>
              <a:ahLst/>
              <a:cxnLst>
                <a:cxn ang="0">
                  <a:pos x="11" y="0"/>
                </a:cxn>
                <a:cxn ang="0">
                  <a:pos x="14" y="16"/>
                </a:cxn>
                <a:cxn ang="0">
                  <a:pos x="0" y="44"/>
                </a:cxn>
                <a:cxn ang="0">
                  <a:pos x="21" y="56"/>
                </a:cxn>
              </a:cxnLst>
              <a:rect l="0" t="0" r="r" b="b"/>
              <a:pathLst>
                <a:path w="21" h="56">
                  <a:moveTo>
                    <a:pt x="11" y="0"/>
                  </a:moveTo>
                  <a:cubicBezTo>
                    <a:pt x="13" y="4"/>
                    <a:pt x="14" y="10"/>
                    <a:pt x="14" y="16"/>
                  </a:cubicBezTo>
                  <a:cubicBezTo>
                    <a:pt x="14" y="26"/>
                    <a:pt x="6" y="38"/>
                    <a:pt x="0" y="44"/>
                  </a:cubicBezTo>
                  <a:cubicBezTo>
                    <a:pt x="9" y="46"/>
                    <a:pt x="15" y="50"/>
                    <a:pt x="21" y="56"/>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4" name="Freeform 191"/>
            <p:cNvSpPr>
              <a:spLocks/>
            </p:cNvSpPr>
            <p:nvPr/>
          </p:nvSpPr>
          <p:spPr bwMode="auto">
            <a:xfrm>
              <a:off x="5997576" y="1935163"/>
              <a:ext cx="134938" cy="196850"/>
            </a:xfrm>
            <a:custGeom>
              <a:avLst/>
              <a:gdLst/>
              <a:ahLst/>
              <a:cxnLst>
                <a:cxn ang="0">
                  <a:pos x="69" y="69"/>
                </a:cxn>
                <a:cxn ang="0">
                  <a:pos x="47" y="41"/>
                </a:cxn>
                <a:cxn ang="0">
                  <a:pos x="57" y="21"/>
                </a:cxn>
                <a:cxn ang="0">
                  <a:pos x="39" y="0"/>
                </a:cxn>
                <a:cxn ang="0">
                  <a:pos x="22" y="21"/>
                </a:cxn>
                <a:cxn ang="0">
                  <a:pos x="31" y="41"/>
                </a:cxn>
                <a:cxn ang="0">
                  <a:pos x="0" y="101"/>
                </a:cxn>
                <a:cxn ang="0">
                  <a:pos x="36" y="101"/>
                </a:cxn>
              </a:cxnLst>
              <a:rect l="0" t="0" r="r" b="b"/>
              <a:pathLst>
                <a:path w="69" h="101">
                  <a:moveTo>
                    <a:pt x="69" y="69"/>
                  </a:moveTo>
                  <a:cubicBezTo>
                    <a:pt x="66" y="53"/>
                    <a:pt x="62" y="45"/>
                    <a:pt x="47" y="41"/>
                  </a:cubicBezTo>
                  <a:cubicBezTo>
                    <a:pt x="51" y="37"/>
                    <a:pt x="57" y="29"/>
                    <a:pt x="57" y="21"/>
                  </a:cubicBezTo>
                  <a:cubicBezTo>
                    <a:pt x="57" y="8"/>
                    <a:pt x="49" y="0"/>
                    <a:pt x="39" y="0"/>
                  </a:cubicBezTo>
                  <a:cubicBezTo>
                    <a:pt x="29" y="0"/>
                    <a:pt x="21" y="9"/>
                    <a:pt x="22" y="21"/>
                  </a:cubicBezTo>
                  <a:cubicBezTo>
                    <a:pt x="22" y="29"/>
                    <a:pt x="27" y="37"/>
                    <a:pt x="31" y="41"/>
                  </a:cubicBezTo>
                  <a:cubicBezTo>
                    <a:pt x="11" y="47"/>
                    <a:pt x="0" y="73"/>
                    <a:pt x="0" y="101"/>
                  </a:cubicBezTo>
                  <a:cubicBezTo>
                    <a:pt x="36" y="101"/>
                    <a:pt x="36" y="101"/>
                    <a:pt x="36" y="101"/>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5" name="Freeform 192"/>
            <p:cNvSpPr>
              <a:spLocks/>
            </p:cNvSpPr>
            <p:nvPr/>
          </p:nvSpPr>
          <p:spPr bwMode="auto">
            <a:xfrm>
              <a:off x="6318251" y="1935163"/>
              <a:ext cx="139700" cy="233363"/>
            </a:xfrm>
            <a:custGeom>
              <a:avLst/>
              <a:gdLst/>
              <a:ahLst/>
              <a:cxnLst>
                <a:cxn ang="0">
                  <a:pos x="0" y="63"/>
                </a:cxn>
                <a:cxn ang="0">
                  <a:pos x="20" y="49"/>
                </a:cxn>
                <a:cxn ang="0">
                  <a:pos x="9" y="26"/>
                </a:cxn>
                <a:cxn ang="0">
                  <a:pos x="29" y="0"/>
                </a:cxn>
                <a:cxn ang="0">
                  <a:pos x="50" y="26"/>
                </a:cxn>
                <a:cxn ang="0">
                  <a:pos x="39" y="49"/>
                </a:cxn>
                <a:cxn ang="0">
                  <a:pos x="72" y="114"/>
                </a:cxn>
                <a:cxn ang="0">
                  <a:pos x="10" y="119"/>
                </a:cxn>
              </a:cxnLst>
              <a:rect l="0" t="0" r="r" b="b"/>
              <a:pathLst>
                <a:path w="72" h="120">
                  <a:moveTo>
                    <a:pt x="0" y="63"/>
                  </a:moveTo>
                  <a:cubicBezTo>
                    <a:pt x="5" y="56"/>
                    <a:pt x="12" y="51"/>
                    <a:pt x="20" y="49"/>
                  </a:cubicBezTo>
                  <a:cubicBezTo>
                    <a:pt x="15" y="44"/>
                    <a:pt x="9" y="35"/>
                    <a:pt x="9" y="26"/>
                  </a:cubicBezTo>
                  <a:cubicBezTo>
                    <a:pt x="8" y="11"/>
                    <a:pt x="18" y="0"/>
                    <a:pt x="29" y="0"/>
                  </a:cubicBezTo>
                  <a:cubicBezTo>
                    <a:pt x="41" y="0"/>
                    <a:pt x="50" y="11"/>
                    <a:pt x="50" y="26"/>
                  </a:cubicBezTo>
                  <a:cubicBezTo>
                    <a:pt x="50" y="34"/>
                    <a:pt x="44" y="44"/>
                    <a:pt x="39" y="49"/>
                  </a:cubicBezTo>
                  <a:cubicBezTo>
                    <a:pt x="63" y="56"/>
                    <a:pt x="72" y="82"/>
                    <a:pt x="72" y="114"/>
                  </a:cubicBezTo>
                  <a:cubicBezTo>
                    <a:pt x="72" y="118"/>
                    <a:pt x="35" y="120"/>
                    <a:pt x="10" y="119"/>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3" name="Groupe 384"/>
          <p:cNvGrpSpPr/>
          <p:nvPr/>
        </p:nvGrpSpPr>
        <p:grpSpPr>
          <a:xfrm>
            <a:off x="6903060" y="2323264"/>
            <a:ext cx="672419" cy="484872"/>
            <a:chOff x="4275138" y="3554413"/>
            <a:chExt cx="327025" cy="214313"/>
          </a:xfrm>
        </p:grpSpPr>
        <p:sp>
          <p:nvSpPr>
            <p:cNvPr id="258" name="Freeform 380"/>
            <p:cNvSpPr>
              <a:spLocks/>
            </p:cNvSpPr>
            <p:nvPr/>
          </p:nvSpPr>
          <p:spPr bwMode="auto">
            <a:xfrm>
              <a:off x="4365626" y="3709988"/>
              <a:ext cx="188913" cy="58738"/>
            </a:xfrm>
            <a:custGeom>
              <a:avLst/>
              <a:gdLst/>
              <a:ahLst/>
              <a:cxnLst>
                <a:cxn ang="0">
                  <a:pos x="0" y="0"/>
                </a:cxn>
                <a:cxn ang="0">
                  <a:pos x="10" y="1"/>
                </a:cxn>
                <a:cxn ang="0">
                  <a:pos x="61" y="25"/>
                </a:cxn>
                <a:cxn ang="0">
                  <a:pos x="84" y="17"/>
                </a:cxn>
              </a:cxnLst>
              <a:rect l="0" t="0" r="r" b="b"/>
              <a:pathLst>
                <a:path w="84" h="26">
                  <a:moveTo>
                    <a:pt x="0" y="0"/>
                  </a:moveTo>
                  <a:cubicBezTo>
                    <a:pt x="4" y="1"/>
                    <a:pt x="8" y="1"/>
                    <a:pt x="10" y="1"/>
                  </a:cubicBezTo>
                  <a:cubicBezTo>
                    <a:pt x="22" y="2"/>
                    <a:pt x="39" y="26"/>
                    <a:pt x="61" y="25"/>
                  </a:cubicBezTo>
                  <a:cubicBezTo>
                    <a:pt x="83" y="25"/>
                    <a:pt x="84" y="17"/>
                    <a:pt x="84" y="1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81"/>
            <p:cNvSpPr>
              <a:spLocks/>
            </p:cNvSpPr>
            <p:nvPr/>
          </p:nvSpPr>
          <p:spPr bwMode="auto">
            <a:xfrm>
              <a:off x="4289426" y="3713163"/>
              <a:ext cx="34925" cy="1588"/>
            </a:xfrm>
            <a:custGeom>
              <a:avLst/>
              <a:gdLst/>
              <a:ahLst/>
              <a:cxnLst>
                <a:cxn ang="0">
                  <a:pos x="16" y="0"/>
                </a:cxn>
                <a:cxn ang="0">
                  <a:pos x="0" y="0"/>
                </a:cxn>
              </a:cxnLst>
              <a:rect l="0" t="0" r="r" b="b"/>
              <a:pathLst>
                <a:path w="16">
                  <a:moveTo>
                    <a:pt x="16" y="0"/>
                  </a:moveTo>
                  <a:cubicBezTo>
                    <a:pt x="7" y="0"/>
                    <a:pt x="0" y="0"/>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82"/>
            <p:cNvSpPr>
              <a:spLocks/>
            </p:cNvSpPr>
            <p:nvPr/>
          </p:nvSpPr>
          <p:spPr bwMode="auto">
            <a:xfrm>
              <a:off x="4365626" y="3554413"/>
              <a:ext cx="209550" cy="30163"/>
            </a:xfrm>
            <a:custGeom>
              <a:avLst/>
              <a:gdLst/>
              <a:ahLst/>
              <a:cxnLst>
                <a:cxn ang="0">
                  <a:pos x="93" y="9"/>
                </a:cxn>
                <a:cxn ang="0">
                  <a:pos x="72" y="3"/>
                </a:cxn>
                <a:cxn ang="0">
                  <a:pos x="20" y="13"/>
                </a:cxn>
                <a:cxn ang="0">
                  <a:pos x="0" y="13"/>
                </a:cxn>
              </a:cxnLst>
              <a:rect l="0" t="0" r="r" b="b"/>
              <a:pathLst>
                <a:path w="93" h="13">
                  <a:moveTo>
                    <a:pt x="93" y="9"/>
                  </a:moveTo>
                  <a:cubicBezTo>
                    <a:pt x="88" y="6"/>
                    <a:pt x="81" y="4"/>
                    <a:pt x="72" y="3"/>
                  </a:cubicBezTo>
                  <a:cubicBezTo>
                    <a:pt x="47" y="0"/>
                    <a:pt x="30" y="13"/>
                    <a:pt x="20" y="13"/>
                  </a:cubicBezTo>
                  <a:cubicBezTo>
                    <a:pt x="9" y="13"/>
                    <a:pt x="0" y="13"/>
                    <a:pt x="0" y="13"/>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Line 383"/>
            <p:cNvSpPr>
              <a:spLocks noChangeShapeType="1"/>
            </p:cNvSpPr>
            <p:nvPr/>
          </p:nvSpPr>
          <p:spPr bwMode="auto">
            <a:xfrm flipH="1">
              <a:off x="4275138" y="3584575"/>
              <a:ext cx="492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Line 384"/>
            <p:cNvSpPr>
              <a:spLocks noChangeShapeType="1"/>
            </p:cNvSpPr>
            <p:nvPr/>
          </p:nvSpPr>
          <p:spPr bwMode="auto">
            <a:xfrm>
              <a:off x="4324351"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Line 385"/>
            <p:cNvSpPr>
              <a:spLocks noChangeShapeType="1"/>
            </p:cNvSpPr>
            <p:nvPr/>
          </p:nvSpPr>
          <p:spPr bwMode="auto">
            <a:xfrm flipV="1">
              <a:off x="4365626" y="3584575"/>
              <a:ext cx="1588" cy="1905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86"/>
            <p:cNvSpPr>
              <a:spLocks/>
            </p:cNvSpPr>
            <p:nvPr/>
          </p:nvSpPr>
          <p:spPr bwMode="auto">
            <a:xfrm>
              <a:off x="4324351" y="3581400"/>
              <a:ext cx="41275" cy="3175"/>
            </a:xfrm>
            <a:custGeom>
              <a:avLst/>
              <a:gdLst/>
              <a:ahLst/>
              <a:cxnLst>
                <a:cxn ang="0">
                  <a:pos x="0" y="2"/>
                </a:cxn>
                <a:cxn ang="0">
                  <a:pos x="0" y="0"/>
                </a:cxn>
                <a:cxn ang="0">
                  <a:pos x="26" y="0"/>
                </a:cxn>
                <a:cxn ang="0">
                  <a:pos x="26" y="2"/>
                </a:cxn>
              </a:cxnLst>
              <a:rect l="0" t="0" r="r" b="b"/>
              <a:pathLst>
                <a:path w="26" h="2">
                  <a:moveTo>
                    <a:pt x="0" y="2"/>
                  </a:moveTo>
                  <a:lnTo>
                    <a:pt x="0" y="0"/>
                  </a:lnTo>
                  <a:lnTo>
                    <a:pt x="26" y="0"/>
                  </a:lnTo>
                  <a:lnTo>
                    <a:pt x="26" y="2"/>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Line 387"/>
            <p:cNvSpPr>
              <a:spLocks noChangeShapeType="1"/>
            </p:cNvSpPr>
            <p:nvPr/>
          </p:nvSpPr>
          <p:spPr bwMode="auto">
            <a:xfrm flipV="1">
              <a:off x="4324351" y="3687763"/>
              <a:ext cx="1588" cy="254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88"/>
            <p:cNvSpPr>
              <a:spLocks/>
            </p:cNvSpPr>
            <p:nvPr/>
          </p:nvSpPr>
          <p:spPr bwMode="auto">
            <a:xfrm>
              <a:off x="4324351" y="3709988"/>
              <a:ext cx="41275" cy="3175"/>
            </a:xfrm>
            <a:custGeom>
              <a:avLst/>
              <a:gdLst/>
              <a:ahLst/>
              <a:cxnLst>
                <a:cxn ang="0">
                  <a:pos x="0" y="2"/>
                </a:cxn>
                <a:cxn ang="0">
                  <a:pos x="0" y="2"/>
                </a:cxn>
                <a:cxn ang="0">
                  <a:pos x="26" y="2"/>
                </a:cxn>
                <a:cxn ang="0">
                  <a:pos x="26" y="0"/>
                </a:cxn>
              </a:cxnLst>
              <a:rect l="0" t="0" r="r" b="b"/>
              <a:pathLst>
                <a:path w="26" h="2">
                  <a:moveTo>
                    <a:pt x="0" y="2"/>
                  </a:moveTo>
                  <a:lnTo>
                    <a:pt x="0" y="2"/>
                  </a:lnTo>
                  <a:lnTo>
                    <a:pt x="26" y="2"/>
                  </a:lnTo>
                  <a:lnTo>
                    <a:pt x="26" y="0"/>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Line 389"/>
            <p:cNvSpPr>
              <a:spLocks noChangeShapeType="1"/>
            </p:cNvSpPr>
            <p:nvPr/>
          </p:nvSpPr>
          <p:spPr bwMode="auto">
            <a:xfrm flipV="1">
              <a:off x="4365626" y="3687763"/>
              <a:ext cx="1588" cy="22225"/>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90"/>
            <p:cNvSpPr>
              <a:spLocks/>
            </p:cNvSpPr>
            <p:nvPr/>
          </p:nvSpPr>
          <p:spPr bwMode="auto">
            <a:xfrm>
              <a:off x="4297363" y="3603625"/>
              <a:ext cx="26988" cy="84138"/>
            </a:xfrm>
            <a:custGeom>
              <a:avLst/>
              <a:gdLst/>
              <a:ahLst/>
              <a:cxnLst>
                <a:cxn ang="0">
                  <a:pos x="12" y="37"/>
                </a:cxn>
                <a:cxn ang="0">
                  <a:pos x="0" y="19"/>
                </a:cxn>
                <a:cxn ang="0">
                  <a:pos x="12" y="0"/>
                </a:cxn>
              </a:cxnLst>
              <a:rect l="0" t="0" r="r" b="b"/>
              <a:pathLst>
                <a:path w="12" h="37">
                  <a:moveTo>
                    <a:pt x="12" y="37"/>
                  </a:moveTo>
                  <a:cubicBezTo>
                    <a:pt x="5" y="34"/>
                    <a:pt x="0" y="27"/>
                    <a:pt x="0" y="19"/>
                  </a:cubicBezTo>
                  <a:cubicBezTo>
                    <a:pt x="0" y="11"/>
                    <a:pt x="5" y="4"/>
                    <a:pt x="12"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91"/>
            <p:cNvSpPr>
              <a:spLocks/>
            </p:cNvSpPr>
            <p:nvPr/>
          </p:nvSpPr>
          <p:spPr bwMode="auto">
            <a:xfrm>
              <a:off x="4324351" y="3600450"/>
              <a:ext cx="41275" cy="3175"/>
            </a:xfrm>
            <a:custGeom>
              <a:avLst/>
              <a:gdLst/>
              <a:ahLst/>
              <a:cxnLst>
                <a:cxn ang="0">
                  <a:pos x="0" y="2"/>
                </a:cxn>
                <a:cxn ang="0">
                  <a:pos x="9" y="0"/>
                </a:cxn>
                <a:cxn ang="0">
                  <a:pos x="18" y="2"/>
                </a:cxn>
              </a:cxnLst>
              <a:rect l="0" t="0" r="r" b="b"/>
              <a:pathLst>
                <a:path w="18" h="2">
                  <a:moveTo>
                    <a:pt x="0" y="2"/>
                  </a:moveTo>
                  <a:cubicBezTo>
                    <a:pt x="3" y="1"/>
                    <a:pt x="6" y="0"/>
                    <a:pt x="9" y="0"/>
                  </a:cubicBezTo>
                  <a:cubicBezTo>
                    <a:pt x="13" y="0"/>
                    <a:pt x="16" y="1"/>
                    <a:pt x="18"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92"/>
            <p:cNvSpPr>
              <a:spLocks/>
            </p:cNvSpPr>
            <p:nvPr/>
          </p:nvSpPr>
          <p:spPr bwMode="auto">
            <a:xfrm>
              <a:off x="4365626" y="3603625"/>
              <a:ext cx="26988" cy="84138"/>
            </a:xfrm>
            <a:custGeom>
              <a:avLst/>
              <a:gdLst/>
              <a:ahLst/>
              <a:cxnLst>
                <a:cxn ang="0">
                  <a:pos x="0" y="37"/>
                </a:cxn>
                <a:cxn ang="0">
                  <a:pos x="12" y="19"/>
                </a:cxn>
                <a:cxn ang="0">
                  <a:pos x="0" y="0"/>
                </a:cxn>
              </a:cxnLst>
              <a:rect l="0" t="0" r="r" b="b"/>
              <a:pathLst>
                <a:path w="12" h="37">
                  <a:moveTo>
                    <a:pt x="0" y="37"/>
                  </a:moveTo>
                  <a:cubicBezTo>
                    <a:pt x="7" y="34"/>
                    <a:pt x="12" y="27"/>
                    <a:pt x="12" y="19"/>
                  </a:cubicBezTo>
                  <a:cubicBezTo>
                    <a:pt x="12" y="11"/>
                    <a:pt x="7" y="4"/>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93"/>
            <p:cNvSpPr>
              <a:spLocks/>
            </p:cNvSpPr>
            <p:nvPr/>
          </p:nvSpPr>
          <p:spPr bwMode="auto">
            <a:xfrm>
              <a:off x="4324351" y="3687763"/>
              <a:ext cx="41275" cy="6350"/>
            </a:xfrm>
            <a:custGeom>
              <a:avLst/>
              <a:gdLst/>
              <a:ahLst/>
              <a:cxnLst>
                <a:cxn ang="0">
                  <a:pos x="0" y="0"/>
                </a:cxn>
                <a:cxn ang="0">
                  <a:pos x="9" y="3"/>
                </a:cxn>
                <a:cxn ang="0">
                  <a:pos x="18" y="0"/>
                </a:cxn>
              </a:cxnLst>
              <a:rect l="0" t="0" r="r" b="b"/>
              <a:pathLst>
                <a:path w="18" h="3">
                  <a:moveTo>
                    <a:pt x="0" y="0"/>
                  </a:moveTo>
                  <a:cubicBezTo>
                    <a:pt x="3" y="2"/>
                    <a:pt x="6" y="3"/>
                    <a:pt x="9" y="3"/>
                  </a:cubicBezTo>
                  <a:cubicBezTo>
                    <a:pt x="13" y="3"/>
                    <a:pt x="16" y="2"/>
                    <a:pt x="18"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94"/>
            <p:cNvSpPr>
              <a:spLocks/>
            </p:cNvSpPr>
            <p:nvPr/>
          </p:nvSpPr>
          <p:spPr bwMode="auto">
            <a:xfrm>
              <a:off x="4344988" y="3613150"/>
              <a:ext cx="20638" cy="33338"/>
            </a:xfrm>
            <a:custGeom>
              <a:avLst/>
              <a:gdLst/>
              <a:ahLst/>
              <a:cxnLst>
                <a:cxn ang="0">
                  <a:pos x="0" y="0"/>
                </a:cxn>
                <a:cxn ang="0">
                  <a:pos x="0" y="21"/>
                </a:cxn>
                <a:cxn ang="0">
                  <a:pos x="13" y="21"/>
                </a:cxn>
              </a:cxnLst>
              <a:rect l="0" t="0" r="r" b="b"/>
              <a:pathLst>
                <a:path w="13" h="21">
                  <a:moveTo>
                    <a:pt x="0" y="0"/>
                  </a:moveTo>
                  <a:lnTo>
                    <a:pt x="0" y="21"/>
                  </a:lnTo>
                  <a:lnTo>
                    <a:pt x="13" y="21"/>
                  </a:ln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95"/>
            <p:cNvSpPr>
              <a:spLocks/>
            </p:cNvSpPr>
            <p:nvPr/>
          </p:nvSpPr>
          <p:spPr bwMode="auto">
            <a:xfrm>
              <a:off x="4525963" y="3575050"/>
              <a:ext cx="76200" cy="173038"/>
            </a:xfrm>
            <a:custGeom>
              <a:avLst/>
              <a:gdLst/>
              <a:ahLst/>
              <a:cxnLst>
                <a:cxn ang="0">
                  <a:pos x="24" y="0"/>
                </a:cxn>
                <a:cxn ang="0">
                  <a:pos x="32" y="8"/>
                </a:cxn>
                <a:cxn ang="0">
                  <a:pos x="28" y="19"/>
                </a:cxn>
                <a:cxn ang="0">
                  <a:pos x="34" y="28"/>
                </a:cxn>
                <a:cxn ang="0">
                  <a:pos x="29" y="38"/>
                </a:cxn>
                <a:cxn ang="0">
                  <a:pos x="33" y="49"/>
                </a:cxn>
                <a:cxn ang="0">
                  <a:pos x="25" y="58"/>
                </a:cxn>
                <a:cxn ang="0">
                  <a:pos x="27" y="70"/>
                </a:cxn>
                <a:cxn ang="0">
                  <a:pos x="0" y="75"/>
                </a:cxn>
              </a:cxnLst>
              <a:rect l="0" t="0" r="r" b="b"/>
              <a:pathLst>
                <a:path w="34" h="77">
                  <a:moveTo>
                    <a:pt x="24" y="0"/>
                  </a:moveTo>
                  <a:cubicBezTo>
                    <a:pt x="24" y="0"/>
                    <a:pt x="31" y="3"/>
                    <a:pt x="32" y="8"/>
                  </a:cubicBezTo>
                  <a:cubicBezTo>
                    <a:pt x="33" y="13"/>
                    <a:pt x="28" y="14"/>
                    <a:pt x="28" y="19"/>
                  </a:cubicBezTo>
                  <a:cubicBezTo>
                    <a:pt x="29" y="23"/>
                    <a:pt x="34" y="23"/>
                    <a:pt x="34" y="28"/>
                  </a:cubicBezTo>
                  <a:cubicBezTo>
                    <a:pt x="34" y="33"/>
                    <a:pt x="29" y="33"/>
                    <a:pt x="29" y="38"/>
                  </a:cubicBezTo>
                  <a:cubicBezTo>
                    <a:pt x="29" y="43"/>
                    <a:pt x="33" y="44"/>
                    <a:pt x="33" y="49"/>
                  </a:cubicBezTo>
                  <a:cubicBezTo>
                    <a:pt x="32" y="54"/>
                    <a:pt x="26" y="53"/>
                    <a:pt x="25" y="58"/>
                  </a:cubicBezTo>
                  <a:cubicBezTo>
                    <a:pt x="24" y="62"/>
                    <a:pt x="29" y="66"/>
                    <a:pt x="27" y="70"/>
                  </a:cubicBezTo>
                  <a:cubicBezTo>
                    <a:pt x="24" y="77"/>
                    <a:pt x="8" y="73"/>
                    <a:pt x="0" y="7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 name="Groupe 362"/>
          <p:cNvGrpSpPr/>
          <p:nvPr/>
        </p:nvGrpSpPr>
        <p:grpSpPr>
          <a:xfrm>
            <a:off x="1223158" y="4006604"/>
            <a:ext cx="608207" cy="723348"/>
            <a:chOff x="363538" y="1962150"/>
            <a:chExt cx="334963" cy="401638"/>
          </a:xfrm>
        </p:grpSpPr>
        <p:sp>
          <p:nvSpPr>
            <p:cNvPr id="275" name="Freeform 343"/>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344"/>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Line 345"/>
            <p:cNvSpPr>
              <a:spLocks noChangeShapeType="1"/>
            </p:cNvSpPr>
            <p:nvPr/>
          </p:nvSpPr>
          <p:spPr bwMode="auto">
            <a:xfrm flipV="1">
              <a:off x="531813" y="1962150"/>
              <a:ext cx="1588" cy="66675"/>
            </a:xfrm>
            <a:prstGeom prst="line">
              <a:avLst/>
            </a:pr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Line 346"/>
            <p:cNvSpPr>
              <a:spLocks noChangeShapeType="1"/>
            </p:cNvSpPr>
            <p:nvPr/>
          </p:nvSpPr>
          <p:spPr bwMode="auto">
            <a:xfrm flipH="1" flipV="1">
              <a:off x="365126" y="2055813"/>
              <a:ext cx="58738" cy="34925"/>
            </a:xfrm>
            <a:prstGeom prst="line">
              <a:avLst/>
            </a:pr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Line 347"/>
            <p:cNvSpPr>
              <a:spLocks noChangeShapeType="1"/>
            </p:cNvSpPr>
            <p:nvPr/>
          </p:nvSpPr>
          <p:spPr bwMode="auto">
            <a:xfrm flipH="1">
              <a:off x="363538" y="2214563"/>
              <a:ext cx="55563" cy="33338"/>
            </a:xfrm>
            <a:prstGeom prst="line">
              <a:avLst/>
            </a:pr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348"/>
            <p:cNvSpPr>
              <a:spLocks noChangeShapeType="1"/>
            </p:cNvSpPr>
            <p:nvPr/>
          </p:nvSpPr>
          <p:spPr bwMode="auto">
            <a:xfrm>
              <a:off x="638176" y="2220913"/>
              <a:ext cx="55563" cy="31750"/>
            </a:xfrm>
            <a:prstGeom prst="line">
              <a:avLst/>
            </a:pr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Line 349"/>
            <p:cNvSpPr>
              <a:spLocks noChangeShapeType="1"/>
            </p:cNvSpPr>
            <p:nvPr/>
          </p:nvSpPr>
          <p:spPr bwMode="auto">
            <a:xfrm flipV="1">
              <a:off x="639763" y="2060575"/>
              <a:ext cx="58738" cy="33338"/>
            </a:xfrm>
            <a:prstGeom prst="line">
              <a:avLst/>
            </a:prstGeom>
            <a:noFill/>
            <a:ln w="12700" cap="rnd">
              <a:solidFill>
                <a:srgbClr val="1A17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3" name="Rectangle 122"/>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Minna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 76"/>
          <p:cNvSpPr/>
          <p:nvPr/>
        </p:nvSpPr>
        <p:spPr>
          <a:xfrm>
            <a:off x="1609931" y="1968521"/>
            <a:ext cx="2465424" cy="18288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2" name="Title 1"/>
          <p:cNvSpPr>
            <a:spLocks noGrp="1"/>
          </p:cNvSpPr>
          <p:nvPr>
            <p:ph type="title"/>
          </p:nvPr>
        </p:nvSpPr>
        <p:spPr/>
        <p:txBody>
          <a:bodyPr/>
          <a:lstStyle/>
          <a:p>
            <a:r>
              <a:rPr lang="fi-FI" dirty="0" smtClean="0"/>
              <a:t>Continous Delivery Technology model</a:t>
            </a:r>
            <a:endParaRPr lang="fi-FI" dirty="0"/>
          </a:p>
        </p:txBody>
      </p:sp>
      <p:sp>
        <p:nvSpPr>
          <p:cNvPr id="4" name="Rounded Rectangle 3"/>
          <p:cNvSpPr/>
          <p:nvPr/>
        </p:nvSpPr>
        <p:spPr>
          <a:xfrm>
            <a:off x="713671" y="1301771"/>
            <a:ext cx="8655060" cy="609600"/>
          </a:xfrm>
          <a:prstGeom prst="roundRect">
            <a:avLst>
              <a:gd name="adj" fmla="val 17810"/>
            </a:avLst>
          </a:prstGeom>
          <a:solidFill>
            <a:schemeClr val="bg1">
              <a:lumMod val="95000"/>
            </a:schemeClr>
          </a:solidFill>
          <a:ln w="9525" cap="flat" cmpd="sng" algn="ctr">
            <a:solidFill>
              <a:schemeClr val="accent5"/>
            </a:solidFill>
            <a:prstDash val="solid"/>
          </a:ln>
          <a:effectLst/>
        </p:spPr>
        <p:txBody>
          <a:bodyPr lIns="365760" rtlCol="0" anchor="ctr"/>
          <a:lstStyle/>
          <a:p>
            <a:pPr defTabSz="914400">
              <a:defRPr/>
            </a:pPr>
            <a:r>
              <a:rPr lang="en-GB" sz="1200" b="1" kern="0" dirty="0" smtClean="0">
                <a:solidFill>
                  <a:schemeClr val="tx2">
                    <a:lumMod val="50000"/>
                  </a:schemeClr>
                </a:solidFill>
                <a:cs typeface="Arial" pitchFamily="34" charset="0"/>
              </a:rPr>
              <a:t> Real-time application performance monitoring throughout application lifecycle  </a:t>
            </a:r>
            <a:endParaRPr lang="en-GB" sz="1200" b="1" kern="0" dirty="0">
              <a:solidFill>
                <a:schemeClr val="tx2">
                  <a:lumMod val="50000"/>
                </a:schemeClr>
              </a:solidFill>
              <a:cs typeface="Arial" pitchFamily="34" charset="0"/>
            </a:endParaRPr>
          </a:p>
        </p:txBody>
      </p:sp>
      <p:sp>
        <p:nvSpPr>
          <p:cNvPr id="8" name="Oval 7"/>
          <p:cNvSpPr/>
          <p:nvPr/>
        </p:nvSpPr>
        <p:spPr>
          <a:xfrm>
            <a:off x="6804689" y="2101871"/>
            <a:ext cx="2465424" cy="18288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9" name="Rectangle 8"/>
          <p:cNvSpPr/>
          <p:nvPr/>
        </p:nvSpPr>
        <p:spPr>
          <a:xfrm>
            <a:off x="8060622" y="3244871"/>
            <a:ext cx="913640" cy="45720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r>
              <a:rPr lang="en-GB" sz="1000" b="1" kern="0" dirty="0" smtClean="0">
                <a:solidFill>
                  <a:sysClr val="window" lastClr="FFFFFF"/>
                </a:solidFill>
                <a:cs typeface="Arial" pitchFamily="34" charset="0"/>
              </a:rPr>
              <a:t>Puppet/</a:t>
            </a:r>
            <a:r>
              <a:rPr lang="en-GB" sz="1000" b="1" kern="0" dirty="0" err="1" smtClean="0">
                <a:solidFill>
                  <a:sysClr val="window" lastClr="FFFFFF"/>
                </a:solidFill>
                <a:cs typeface="Arial" pitchFamily="34" charset="0"/>
              </a:rPr>
              <a:t>Ansible</a:t>
            </a:r>
            <a:endParaRPr lang="en-GB" sz="1000" b="1" kern="0" dirty="0">
              <a:solidFill>
                <a:sysClr val="window" lastClr="FFFFFF"/>
              </a:solidFill>
              <a:cs typeface="Arial" pitchFamily="34" charset="0"/>
            </a:endParaRPr>
          </a:p>
        </p:txBody>
      </p:sp>
      <p:sp>
        <p:nvSpPr>
          <p:cNvPr id="10" name="Rounded Rectangle 9"/>
          <p:cNvSpPr/>
          <p:nvPr/>
        </p:nvSpPr>
        <p:spPr>
          <a:xfrm>
            <a:off x="7692242" y="2254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1" name="Rounded Rectangle 10"/>
          <p:cNvSpPr/>
          <p:nvPr/>
        </p:nvSpPr>
        <p:spPr>
          <a:xfrm>
            <a:off x="7001923" y="2635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2" name="Rounded Rectangle 11"/>
          <p:cNvSpPr/>
          <p:nvPr/>
        </p:nvSpPr>
        <p:spPr>
          <a:xfrm>
            <a:off x="7001923" y="30924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13" name="Rounded Rectangle 12"/>
          <p:cNvSpPr/>
          <p:nvPr/>
        </p:nvSpPr>
        <p:spPr>
          <a:xfrm>
            <a:off x="8382560" y="24828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14" name="Straight Arrow Connector 13"/>
          <p:cNvCxnSpPr/>
          <p:nvPr/>
        </p:nvCxnSpPr>
        <p:spPr>
          <a:xfrm flipH="1" flipV="1">
            <a:off x="7692242"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692242"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0"/>
          </p:cNvCxnSpPr>
          <p:nvPr/>
        </p:nvCxnSpPr>
        <p:spPr>
          <a:xfrm flipH="1" flipV="1">
            <a:off x="7988096" y="2559071"/>
            <a:ext cx="529346"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579794" y="27876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44082" y="3473471"/>
            <a:ext cx="995785" cy="461665"/>
          </a:xfrm>
          <a:prstGeom prst="rect">
            <a:avLst/>
          </a:prstGeom>
          <a:noFill/>
        </p:spPr>
        <p:txBody>
          <a:bodyPr wrap="none" rtlCol="0">
            <a:spAutoFit/>
          </a:bodyPr>
          <a:lstStyle/>
          <a:p>
            <a:r>
              <a:rPr lang="en-GB" sz="1200" b="1" dirty="0" smtClean="0">
                <a:solidFill>
                  <a:schemeClr val="accent5"/>
                </a:solidFill>
              </a:rPr>
              <a:t>PRE-PROD</a:t>
            </a:r>
          </a:p>
          <a:p>
            <a:r>
              <a:rPr lang="en-GB" sz="1200" b="1" dirty="0" smtClean="0">
                <a:solidFill>
                  <a:schemeClr val="accent5"/>
                </a:solidFill>
              </a:rPr>
              <a:t>      PROD</a:t>
            </a:r>
            <a:endParaRPr lang="en-GB" sz="1200" b="1" dirty="0">
              <a:solidFill>
                <a:schemeClr val="accent5"/>
              </a:solidFill>
            </a:endParaRPr>
          </a:p>
        </p:txBody>
      </p:sp>
      <p:sp>
        <p:nvSpPr>
          <p:cNvPr id="19" name="Oval 18"/>
          <p:cNvSpPr/>
          <p:nvPr/>
        </p:nvSpPr>
        <p:spPr>
          <a:xfrm>
            <a:off x="1676606" y="2101871"/>
            <a:ext cx="2465424" cy="18288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20" name="Rectangle 19"/>
          <p:cNvSpPr/>
          <p:nvPr/>
        </p:nvSpPr>
        <p:spPr>
          <a:xfrm>
            <a:off x="2756711" y="3244871"/>
            <a:ext cx="1011310" cy="45720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r>
              <a:rPr lang="en-GB" sz="1000" b="1" kern="0" dirty="0" smtClean="0">
                <a:solidFill>
                  <a:sysClr val="window" lastClr="FFFFFF"/>
                </a:solidFill>
                <a:cs typeface="Arial" pitchFamily="34" charset="0"/>
              </a:rPr>
              <a:t>Puppet/</a:t>
            </a:r>
            <a:r>
              <a:rPr lang="en-GB" sz="1000" b="1" kern="0" dirty="0" err="1" smtClean="0">
                <a:solidFill>
                  <a:sysClr val="window" lastClr="FFFFFF"/>
                </a:solidFill>
                <a:cs typeface="Arial" pitchFamily="34" charset="0"/>
              </a:rPr>
              <a:t>Ansible</a:t>
            </a:r>
            <a:r>
              <a:rPr lang="en-GB" sz="1000" b="1" kern="0" dirty="0" smtClean="0">
                <a:solidFill>
                  <a:sysClr val="window" lastClr="FFFFFF"/>
                </a:solidFill>
                <a:cs typeface="Arial" pitchFamily="34" charset="0"/>
              </a:rPr>
              <a:t> </a:t>
            </a:r>
            <a:endParaRPr lang="en-GB" sz="1000" b="1" kern="0" dirty="0">
              <a:solidFill>
                <a:sysClr val="window" lastClr="FFFFFF"/>
              </a:solidFill>
              <a:cs typeface="Arial" pitchFamily="34" charset="0"/>
            </a:endParaRPr>
          </a:p>
        </p:txBody>
      </p:sp>
      <p:sp>
        <p:nvSpPr>
          <p:cNvPr id="21" name="Rounded Rectangle 20"/>
          <p:cNvSpPr/>
          <p:nvPr/>
        </p:nvSpPr>
        <p:spPr>
          <a:xfrm>
            <a:off x="2564159" y="2254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100" b="1" kern="0" dirty="0">
              <a:solidFill>
                <a:sysClr val="window" lastClr="FFFFFF"/>
              </a:solidFill>
              <a:cs typeface="Arial" pitchFamily="34" charset="0"/>
            </a:endParaRPr>
          </a:p>
        </p:txBody>
      </p:sp>
      <p:sp>
        <p:nvSpPr>
          <p:cNvPr id="22" name="Rounded Rectangle 21"/>
          <p:cNvSpPr/>
          <p:nvPr/>
        </p:nvSpPr>
        <p:spPr>
          <a:xfrm>
            <a:off x="1873840" y="2635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23" name="Rounded Rectangle 22"/>
          <p:cNvSpPr/>
          <p:nvPr/>
        </p:nvSpPr>
        <p:spPr>
          <a:xfrm>
            <a:off x="1873840" y="30924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smtClean="0">
              <a:solidFill>
                <a:sysClr val="window" lastClr="FFFFFF"/>
              </a:solidFill>
              <a:cs typeface="Arial" pitchFamily="34" charset="0"/>
            </a:endParaRPr>
          </a:p>
        </p:txBody>
      </p:sp>
      <p:sp>
        <p:nvSpPr>
          <p:cNvPr id="24" name="Rounded Rectangle 23"/>
          <p:cNvSpPr/>
          <p:nvPr/>
        </p:nvSpPr>
        <p:spPr>
          <a:xfrm>
            <a:off x="3254477" y="24828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25" name="Straight Arrow Connector 24"/>
          <p:cNvCxnSpPr/>
          <p:nvPr/>
        </p:nvCxnSpPr>
        <p:spPr>
          <a:xfrm flipH="1" flipV="1">
            <a:off x="2564159"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2564159"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0"/>
          </p:cNvCxnSpPr>
          <p:nvPr/>
        </p:nvCxnSpPr>
        <p:spPr>
          <a:xfrm flipH="1" flipV="1">
            <a:off x="2860014" y="2559071"/>
            <a:ext cx="402352"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451711" y="27876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69691" y="3416321"/>
            <a:ext cx="587020" cy="461665"/>
          </a:xfrm>
          <a:prstGeom prst="rect">
            <a:avLst/>
          </a:prstGeom>
          <a:noFill/>
        </p:spPr>
        <p:txBody>
          <a:bodyPr wrap="none" rtlCol="0">
            <a:spAutoFit/>
          </a:bodyPr>
          <a:lstStyle/>
          <a:p>
            <a:r>
              <a:rPr lang="en-GB" sz="1200" b="1" dirty="0" smtClean="0">
                <a:solidFill>
                  <a:schemeClr val="accent5"/>
                </a:solidFill>
              </a:rPr>
              <a:t>DEV/</a:t>
            </a:r>
          </a:p>
          <a:p>
            <a:r>
              <a:rPr lang="en-GB" sz="1200" b="1" dirty="0" smtClean="0">
                <a:solidFill>
                  <a:schemeClr val="accent5"/>
                </a:solidFill>
              </a:rPr>
              <a:t>SYST</a:t>
            </a:r>
            <a:endParaRPr lang="en-GB" sz="1200" b="1" dirty="0">
              <a:solidFill>
                <a:schemeClr val="accent5"/>
              </a:solidFill>
            </a:endParaRPr>
          </a:p>
        </p:txBody>
      </p:sp>
      <p:sp>
        <p:nvSpPr>
          <p:cNvPr id="30" name="Oval 29"/>
          <p:cNvSpPr/>
          <p:nvPr/>
        </p:nvSpPr>
        <p:spPr>
          <a:xfrm>
            <a:off x="4240647" y="2101871"/>
            <a:ext cx="2465424" cy="1828800"/>
          </a:xfrm>
          <a:prstGeom prst="ellipse">
            <a:avLst/>
          </a:prstGeom>
          <a:gradFill>
            <a:gsLst>
              <a:gs pos="75000">
                <a:schemeClr val="tx2">
                  <a:lumMod val="20000"/>
                  <a:lumOff val="80000"/>
                </a:schemeClr>
              </a:gs>
              <a:gs pos="100000">
                <a:schemeClr val="bg1"/>
              </a:gs>
            </a:gsLst>
            <a:lin ang="16200000" scaled="1"/>
          </a:gradFill>
          <a:ln w="9525" cap="flat" cmpd="sng" algn="ctr">
            <a:solidFill>
              <a:schemeClr val="bg1">
                <a:lumMod val="75000"/>
              </a:schemeClr>
            </a:solidFill>
            <a:prstDash val="solid"/>
          </a:ln>
          <a:effectLst/>
        </p:spPr>
        <p:txBody>
          <a:bodyPr rtlCol="0" anchor="ctr"/>
          <a:lstStyle/>
          <a:p>
            <a:pPr algn="ctr" defTabSz="914400">
              <a:defRPr/>
            </a:pPr>
            <a:endParaRPr lang="en-GB" sz="1100" kern="0" dirty="0">
              <a:solidFill>
                <a:sysClr val="windowText" lastClr="000000"/>
              </a:solidFill>
              <a:cs typeface="Arial" pitchFamily="34" charset="0"/>
            </a:endParaRPr>
          </a:p>
        </p:txBody>
      </p:sp>
      <p:sp>
        <p:nvSpPr>
          <p:cNvPr id="31" name="Rectangle 30"/>
          <p:cNvSpPr/>
          <p:nvPr/>
        </p:nvSpPr>
        <p:spPr>
          <a:xfrm>
            <a:off x="5222778" y="3244871"/>
            <a:ext cx="1186844" cy="487680"/>
          </a:xfrm>
          <a:prstGeom prst="rect">
            <a:avLst/>
          </a:prstGeom>
          <a:gradFill>
            <a:gsLst>
              <a:gs pos="75000">
                <a:schemeClr val="accent6"/>
              </a:gs>
              <a:gs pos="100000">
                <a:schemeClr val="accent6">
                  <a:lumMod val="20000"/>
                  <a:lumOff val="80000"/>
                </a:schemeClr>
              </a:gs>
            </a:gsLst>
            <a:lin ang="16200000" scaled="1"/>
          </a:gradFill>
          <a:ln w="25400" cap="flat" cmpd="sng" algn="ctr">
            <a:solidFill>
              <a:schemeClr val="accent6"/>
            </a:solidFill>
            <a:prstDash val="solid"/>
          </a:ln>
          <a:effectLst/>
        </p:spPr>
        <p:txBody>
          <a:bodyPr wrap="none" rtlCol="0" anchor="ctr"/>
          <a:lstStyle/>
          <a:p>
            <a:pPr algn="ctr">
              <a:defRPr/>
            </a:pPr>
            <a:r>
              <a:rPr lang="en-GB" sz="1000" b="1" kern="0" dirty="0" smtClean="0">
                <a:solidFill>
                  <a:sysClr val="window" lastClr="FFFFFF"/>
                </a:solidFill>
                <a:cs typeface="Arial" pitchFamily="34" charset="0"/>
              </a:rPr>
              <a:t>Puppet/</a:t>
            </a:r>
            <a:r>
              <a:rPr lang="en-GB" sz="1000" b="1" kern="0" dirty="0" err="1" smtClean="0">
                <a:solidFill>
                  <a:sysClr val="window" lastClr="FFFFFF"/>
                </a:solidFill>
                <a:cs typeface="Arial" pitchFamily="34" charset="0"/>
              </a:rPr>
              <a:t>Ansible</a:t>
            </a:r>
            <a:endParaRPr lang="en-GB" sz="1000" b="1" kern="0" dirty="0">
              <a:solidFill>
                <a:sysClr val="window" lastClr="FFFFFF"/>
              </a:solidFill>
              <a:cs typeface="Arial" pitchFamily="34" charset="0"/>
            </a:endParaRPr>
          </a:p>
        </p:txBody>
      </p:sp>
      <p:sp>
        <p:nvSpPr>
          <p:cNvPr id="32" name="Rounded Rectangle 31"/>
          <p:cNvSpPr/>
          <p:nvPr/>
        </p:nvSpPr>
        <p:spPr>
          <a:xfrm>
            <a:off x="5128201" y="2254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3" name="Rounded Rectangle 32"/>
          <p:cNvSpPr/>
          <p:nvPr/>
        </p:nvSpPr>
        <p:spPr>
          <a:xfrm>
            <a:off x="4437881" y="26352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4" name="Rounded Rectangle 33"/>
          <p:cNvSpPr/>
          <p:nvPr/>
        </p:nvSpPr>
        <p:spPr>
          <a:xfrm>
            <a:off x="4437881" y="30924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sp>
        <p:nvSpPr>
          <p:cNvPr id="35" name="Rounded Rectangle 34"/>
          <p:cNvSpPr/>
          <p:nvPr/>
        </p:nvSpPr>
        <p:spPr>
          <a:xfrm>
            <a:off x="5818519" y="2482871"/>
            <a:ext cx="591702" cy="304800"/>
          </a:xfrm>
          <a:prstGeom prst="roundRect">
            <a:avLst/>
          </a:prstGeom>
          <a:gradFill>
            <a:gsLst>
              <a:gs pos="75000">
                <a:schemeClr val="accent2"/>
              </a:gs>
              <a:gs pos="100000">
                <a:schemeClr val="accent2">
                  <a:lumMod val="20000"/>
                  <a:lumOff val="80000"/>
                </a:schemeClr>
              </a:gs>
            </a:gsLst>
            <a:lin ang="16200000" scaled="1"/>
          </a:gradFill>
          <a:ln w="25400" cap="flat" cmpd="sng" algn="ctr">
            <a:solidFill>
              <a:schemeClr val="accent2"/>
            </a:solidFill>
            <a:prstDash val="solid"/>
          </a:ln>
          <a:effectLst/>
        </p:spPr>
        <p:txBody>
          <a:bodyPr rtlCol="0" anchor="ctr"/>
          <a:lstStyle/>
          <a:p>
            <a:pPr algn="ctr" defTabSz="914400">
              <a:defRPr/>
            </a:pPr>
            <a:r>
              <a:rPr lang="en-GB" sz="1100" b="1" kern="0" dirty="0" smtClean="0">
                <a:solidFill>
                  <a:sysClr val="window" lastClr="FFFFFF"/>
                </a:solidFill>
                <a:cs typeface="Arial" pitchFamily="34" charset="0"/>
              </a:rPr>
              <a:t>Node</a:t>
            </a:r>
            <a:endParaRPr lang="en-GB" sz="1200" b="1" kern="0" dirty="0">
              <a:solidFill>
                <a:sysClr val="window" lastClr="FFFFFF"/>
              </a:solidFill>
              <a:cs typeface="Arial" pitchFamily="34" charset="0"/>
            </a:endParaRPr>
          </a:p>
        </p:txBody>
      </p:sp>
      <p:cxnSp>
        <p:nvCxnSpPr>
          <p:cNvPr id="36" name="Straight Arrow Connector 35"/>
          <p:cNvCxnSpPr/>
          <p:nvPr/>
        </p:nvCxnSpPr>
        <p:spPr>
          <a:xfrm flipH="1" flipV="1">
            <a:off x="5128201" y="3168671"/>
            <a:ext cx="394468" cy="1524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5128201" y="2787671"/>
            <a:ext cx="493085"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0"/>
          </p:cNvCxnSpPr>
          <p:nvPr/>
        </p:nvCxnSpPr>
        <p:spPr>
          <a:xfrm flipH="1" flipV="1">
            <a:off x="5424054" y="2559071"/>
            <a:ext cx="392146" cy="6858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15753" y="27876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33732" y="3473471"/>
            <a:ext cx="489045" cy="276999"/>
          </a:xfrm>
          <a:prstGeom prst="rect">
            <a:avLst/>
          </a:prstGeom>
          <a:noFill/>
        </p:spPr>
        <p:txBody>
          <a:bodyPr wrap="none" rtlCol="0">
            <a:spAutoFit/>
          </a:bodyPr>
          <a:lstStyle/>
          <a:p>
            <a:r>
              <a:rPr lang="en-GB" sz="1200" b="1" dirty="0" smtClean="0">
                <a:solidFill>
                  <a:schemeClr val="accent5"/>
                </a:solidFill>
              </a:rPr>
              <a:t>UAT</a:t>
            </a:r>
            <a:endParaRPr lang="en-GB" sz="1200" b="1" dirty="0">
              <a:solidFill>
                <a:schemeClr val="accent5"/>
              </a:solidFill>
            </a:endParaRPr>
          </a:p>
        </p:txBody>
      </p:sp>
      <p:sp>
        <p:nvSpPr>
          <p:cNvPr id="41" name="Rounded Rectangle 40"/>
          <p:cNvSpPr/>
          <p:nvPr/>
        </p:nvSpPr>
        <p:spPr>
          <a:xfrm>
            <a:off x="1577989" y="4159271"/>
            <a:ext cx="7692125" cy="304800"/>
          </a:xfrm>
          <a:prstGeom prst="roundRect">
            <a:avLst/>
          </a:prstGeom>
          <a:gradFill>
            <a:gsLst>
              <a:gs pos="75000">
                <a:schemeClr val="accent5"/>
              </a:gs>
              <a:gs pos="100000">
                <a:schemeClr val="accent5">
                  <a:lumMod val="20000"/>
                  <a:lumOff val="80000"/>
                </a:schemeClr>
              </a:gs>
            </a:gsLst>
            <a:lin ang="16200000" scaled="1"/>
          </a:gradFill>
          <a:ln w="25400" cap="flat" cmpd="sng" algn="ctr">
            <a:solidFill>
              <a:schemeClr val="accent5"/>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Self Service Configuration, Server provisioning automation and virtualization</a:t>
            </a:r>
            <a:endParaRPr lang="en-GB" sz="1200" b="1" kern="0" dirty="0">
              <a:solidFill>
                <a:sysClr val="window" lastClr="FFFFFF"/>
              </a:solidFill>
              <a:cs typeface="Arial" pitchFamily="34" charset="0"/>
            </a:endParaRPr>
          </a:p>
        </p:txBody>
      </p:sp>
      <p:sp>
        <p:nvSpPr>
          <p:cNvPr id="42" name="Rounded Rectangle 41"/>
          <p:cNvSpPr/>
          <p:nvPr/>
        </p:nvSpPr>
        <p:spPr>
          <a:xfrm>
            <a:off x="1577989" y="4845071"/>
            <a:ext cx="7692125" cy="304800"/>
          </a:xfrm>
          <a:prstGeom prst="roundRect">
            <a:avLst/>
          </a:prstGeom>
          <a:gradFill>
            <a:gsLst>
              <a:gs pos="75000">
                <a:schemeClr val="bg2"/>
              </a:gs>
              <a:gs pos="100000">
                <a:schemeClr val="bg2">
                  <a:lumMod val="20000"/>
                  <a:lumOff val="80000"/>
                </a:schemeClr>
              </a:gs>
            </a:gsLst>
            <a:lin ang="16200000" scaled="1"/>
          </a:gradFill>
          <a:ln w="25400" cap="flat" cmpd="sng" algn="ctr">
            <a:solidFill>
              <a:schemeClr val="bg2"/>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Continuous Build and Deployment</a:t>
            </a:r>
            <a:endParaRPr lang="en-GB" sz="1200" b="1" kern="0" dirty="0">
              <a:solidFill>
                <a:sysClr val="window" lastClr="FFFFFF"/>
              </a:solidFill>
              <a:cs typeface="Arial" pitchFamily="34" charset="0"/>
            </a:endParaRPr>
          </a:p>
        </p:txBody>
      </p:sp>
      <p:cxnSp>
        <p:nvCxnSpPr>
          <p:cNvPr id="43" name="Straight Arrow Connector 42"/>
          <p:cNvCxnSpPr/>
          <p:nvPr/>
        </p:nvCxnSpPr>
        <p:spPr>
          <a:xfrm>
            <a:off x="3155860"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719902"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561" y="3702071"/>
            <a:ext cx="0" cy="457200"/>
          </a:xfrm>
          <a:prstGeom prst="straightConnector1">
            <a:avLst/>
          </a:prstGeom>
          <a:ln w="127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2071073" y="5607071"/>
            <a:ext cx="7297657" cy="609600"/>
          </a:xfrm>
          <a:prstGeom prst="roundRect">
            <a:avLst>
              <a:gd name="adj" fmla="val 17289"/>
            </a:avLst>
          </a:prstGeom>
          <a:solidFill>
            <a:schemeClr val="accent3">
              <a:lumMod val="20000"/>
              <a:lumOff val="80000"/>
            </a:schemeClr>
          </a:solidFill>
          <a:ln w="9525" cap="flat" cmpd="sng" algn="ctr">
            <a:solidFill>
              <a:schemeClr val="accent3"/>
            </a:solidFill>
            <a:prstDash val="solid"/>
          </a:ln>
          <a:effectLst/>
        </p:spPr>
        <p:txBody>
          <a:bodyPr rtlCol="0" anchor="ctr"/>
          <a:lstStyle/>
          <a:p>
            <a:pPr algn="ctr" defTabSz="914400"/>
            <a:endParaRPr lang="en-GB" sz="1100" kern="0" dirty="0">
              <a:solidFill>
                <a:sysClr val="windowText" lastClr="000000"/>
              </a:solidFill>
              <a:cs typeface="Arial" pitchFamily="34" charset="0"/>
            </a:endParaRPr>
          </a:p>
        </p:txBody>
      </p:sp>
      <p:sp>
        <p:nvSpPr>
          <p:cNvPr id="47" name="Rounded Rectangle 46"/>
          <p:cNvSpPr/>
          <p:nvPr/>
        </p:nvSpPr>
        <p:spPr>
          <a:xfrm>
            <a:off x="2169690" y="5683271"/>
            <a:ext cx="1023022"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Unstable / Develop</a:t>
            </a:r>
          </a:p>
        </p:txBody>
      </p:sp>
      <p:sp>
        <p:nvSpPr>
          <p:cNvPr id="48" name="Rounded Rectangle 47"/>
          <p:cNvSpPr/>
          <p:nvPr/>
        </p:nvSpPr>
        <p:spPr>
          <a:xfrm>
            <a:off x="4733731" y="5683271"/>
            <a:ext cx="1084787"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Release – 1.0</a:t>
            </a:r>
            <a:endParaRPr lang="en-GB" sz="1200" b="1" kern="0" dirty="0">
              <a:solidFill>
                <a:sysClr val="window" lastClr="FFFFFF"/>
              </a:solidFill>
              <a:cs typeface="Arial" pitchFamily="34" charset="0"/>
            </a:endParaRPr>
          </a:p>
        </p:txBody>
      </p:sp>
      <p:sp>
        <p:nvSpPr>
          <p:cNvPr id="49" name="Rounded Rectangle 48"/>
          <p:cNvSpPr/>
          <p:nvPr/>
        </p:nvSpPr>
        <p:spPr>
          <a:xfrm>
            <a:off x="7199157" y="5683271"/>
            <a:ext cx="1084787" cy="457200"/>
          </a:xfrm>
          <a:prstGeom prst="roundRect">
            <a:avLst>
              <a:gd name="adj" fmla="val 23559"/>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200" b="1" kern="0" dirty="0" smtClean="0">
                <a:solidFill>
                  <a:sysClr val="window" lastClr="FFFFFF"/>
                </a:solidFill>
                <a:cs typeface="Arial" pitchFamily="34" charset="0"/>
              </a:rPr>
              <a:t>Release – 1.0</a:t>
            </a:r>
            <a:endParaRPr lang="en-GB" sz="1200" b="1" kern="0" dirty="0">
              <a:solidFill>
                <a:sysClr val="window" lastClr="FFFFFF"/>
              </a:solidFill>
              <a:cs typeface="Arial" pitchFamily="34" charset="0"/>
            </a:endParaRPr>
          </a:p>
        </p:txBody>
      </p:sp>
      <p:cxnSp>
        <p:nvCxnSpPr>
          <p:cNvPr id="50" name="Straight Arrow Connector 49"/>
          <p:cNvCxnSpPr/>
          <p:nvPr/>
        </p:nvCxnSpPr>
        <p:spPr>
          <a:xfrm flipV="1">
            <a:off x="3207952" y="6064271"/>
            <a:ext cx="1525779" cy="7620"/>
          </a:xfrm>
          <a:prstGeom prst="straightConnector1">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818519" y="6064271"/>
            <a:ext cx="1380638" cy="0"/>
          </a:xfrm>
          <a:prstGeom prst="straightConnector1">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hape 68"/>
          <p:cNvCxnSpPr>
            <a:stCxn id="49" idx="3"/>
          </p:cNvCxnSpPr>
          <p:nvPr/>
        </p:nvCxnSpPr>
        <p:spPr>
          <a:xfrm flipV="1">
            <a:off x="8283944" y="4469151"/>
            <a:ext cx="532329" cy="1442720"/>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hape 69"/>
          <p:cNvCxnSpPr>
            <a:stCxn id="48" idx="3"/>
          </p:cNvCxnSpPr>
          <p:nvPr/>
        </p:nvCxnSpPr>
        <p:spPr>
          <a:xfrm flipV="1">
            <a:off x="5818519" y="4469151"/>
            <a:ext cx="203754" cy="1442720"/>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hape 70"/>
          <p:cNvCxnSpPr>
            <a:stCxn id="47" idx="3"/>
          </p:cNvCxnSpPr>
          <p:nvPr/>
        </p:nvCxnSpPr>
        <p:spPr>
          <a:xfrm flipV="1">
            <a:off x="3192712" y="4487294"/>
            <a:ext cx="155303" cy="1424577"/>
          </a:xfrm>
          <a:prstGeom prst="bentConnector2">
            <a:avLst/>
          </a:prstGeom>
          <a:ln w="12700">
            <a:solidFill>
              <a:srgbClr val="0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379349" y="5651758"/>
            <a:ext cx="1080824" cy="400110"/>
          </a:xfrm>
          <a:prstGeom prst="rect">
            <a:avLst/>
          </a:prstGeom>
          <a:noFill/>
        </p:spPr>
        <p:txBody>
          <a:bodyPr wrap="square" rtlCol="0">
            <a:spAutoFit/>
          </a:bodyPr>
          <a:lstStyle/>
          <a:p>
            <a:pPr algn="ctr"/>
            <a:r>
              <a:rPr lang="en-GB" sz="1000" b="1" dirty="0" smtClean="0">
                <a:solidFill>
                  <a:schemeClr val="tx2">
                    <a:lumMod val="50000"/>
                  </a:schemeClr>
                </a:solidFill>
              </a:rPr>
              <a:t>Branch for release</a:t>
            </a:r>
            <a:endParaRPr lang="en-GB" sz="1000" b="1" dirty="0">
              <a:solidFill>
                <a:schemeClr val="tx2">
                  <a:lumMod val="50000"/>
                </a:schemeClr>
              </a:solidFill>
            </a:endParaRPr>
          </a:p>
        </p:txBody>
      </p:sp>
      <p:sp>
        <p:nvSpPr>
          <p:cNvPr id="56" name="TextBox 55"/>
          <p:cNvSpPr txBox="1"/>
          <p:nvPr/>
        </p:nvSpPr>
        <p:spPr>
          <a:xfrm>
            <a:off x="6030459" y="5586017"/>
            <a:ext cx="1198313" cy="400110"/>
          </a:xfrm>
          <a:prstGeom prst="rect">
            <a:avLst/>
          </a:prstGeom>
          <a:noFill/>
        </p:spPr>
        <p:txBody>
          <a:bodyPr wrap="square" rtlCol="0">
            <a:spAutoFit/>
          </a:bodyPr>
          <a:lstStyle/>
          <a:p>
            <a:r>
              <a:rPr lang="en-GB" sz="1000" b="1" dirty="0" smtClean="0">
                <a:solidFill>
                  <a:schemeClr val="tx2">
                    <a:lumMod val="50000"/>
                  </a:schemeClr>
                </a:solidFill>
              </a:rPr>
              <a:t>Release sign-off</a:t>
            </a:r>
          </a:p>
          <a:p>
            <a:r>
              <a:rPr lang="en-GB" sz="1000" b="1" dirty="0" smtClean="0">
                <a:solidFill>
                  <a:schemeClr val="tx2">
                    <a:lumMod val="50000"/>
                  </a:schemeClr>
                </a:solidFill>
              </a:rPr>
              <a:t>Promote release</a:t>
            </a:r>
            <a:endParaRPr lang="en-GB" sz="1000" b="1" dirty="0">
              <a:solidFill>
                <a:schemeClr val="tx2">
                  <a:lumMod val="50000"/>
                </a:schemeClr>
              </a:solidFill>
            </a:endParaRPr>
          </a:p>
        </p:txBody>
      </p:sp>
      <p:sp>
        <p:nvSpPr>
          <p:cNvPr id="57" name="TextBox 56"/>
          <p:cNvSpPr txBox="1"/>
          <p:nvPr/>
        </p:nvSpPr>
        <p:spPr>
          <a:xfrm>
            <a:off x="8413928" y="5911872"/>
            <a:ext cx="766557" cy="246221"/>
          </a:xfrm>
          <a:prstGeom prst="rect">
            <a:avLst/>
          </a:prstGeom>
          <a:noFill/>
        </p:spPr>
        <p:txBody>
          <a:bodyPr wrap="none" rtlCol="0">
            <a:spAutoFit/>
          </a:bodyPr>
          <a:lstStyle/>
          <a:p>
            <a:r>
              <a:rPr lang="en-GB" sz="1000" b="1" dirty="0" smtClean="0">
                <a:solidFill>
                  <a:schemeClr val="tx2">
                    <a:lumMod val="50000"/>
                  </a:schemeClr>
                </a:solidFill>
              </a:rPr>
              <a:t>GIT / </a:t>
            </a:r>
            <a:r>
              <a:rPr lang="en-GB" sz="1000" b="1" dirty="0" smtClean="0">
                <a:solidFill>
                  <a:schemeClr val="tx2">
                    <a:lumMod val="50000"/>
                  </a:schemeClr>
                </a:solidFill>
              </a:rPr>
              <a:t>SVN</a:t>
            </a:r>
            <a:endParaRPr lang="en-GB" sz="1000" b="1" dirty="0" smtClean="0">
              <a:solidFill>
                <a:schemeClr val="tx2">
                  <a:lumMod val="50000"/>
                </a:schemeClr>
              </a:solidFill>
            </a:endParaRPr>
          </a:p>
        </p:txBody>
      </p:sp>
      <p:sp>
        <p:nvSpPr>
          <p:cNvPr id="58" name="TextBox 57"/>
          <p:cNvSpPr txBox="1"/>
          <p:nvPr/>
        </p:nvSpPr>
        <p:spPr>
          <a:xfrm>
            <a:off x="1229677" y="5951785"/>
            <a:ext cx="808235" cy="338554"/>
          </a:xfrm>
          <a:prstGeom prst="rect">
            <a:avLst/>
          </a:prstGeom>
          <a:noFill/>
        </p:spPr>
        <p:txBody>
          <a:bodyPr wrap="none" rtlCol="0">
            <a:spAutoFit/>
          </a:bodyPr>
          <a:lstStyle/>
          <a:p>
            <a:pPr algn="ctr"/>
            <a:r>
              <a:rPr lang="en-GB" sz="800" b="1" dirty="0" smtClean="0">
                <a:solidFill>
                  <a:schemeClr val="tx2">
                    <a:lumMod val="50000"/>
                  </a:schemeClr>
                </a:solidFill>
              </a:rPr>
              <a:t>Merge </a:t>
            </a:r>
          </a:p>
          <a:p>
            <a:pPr algn="ctr"/>
            <a:r>
              <a:rPr lang="en-GB" sz="800" b="1" dirty="0" smtClean="0">
                <a:solidFill>
                  <a:schemeClr val="tx2">
                    <a:lumMod val="50000"/>
                  </a:schemeClr>
                </a:solidFill>
              </a:rPr>
              <a:t>Pull Request</a:t>
            </a:r>
            <a:endParaRPr lang="en-GB" sz="800" b="1" dirty="0">
              <a:solidFill>
                <a:schemeClr val="tx2">
                  <a:lumMod val="50000"/>
                </a:schemeClr>
              </a:solidFill>
            </a:endParaRPr>
          </a:p>
        </p:txBody>
      </p:sp>
      <p:sp>
        <p:nvSpPr>
          <p:cNvPr id="59" name="TextBox 58"/>
          <p:cNvSpPr txBox="1"/>
          <p:nvPr/>
        </p:nvSpPr>
        <p:spPr>
          <a:xfrm>
            <a:off x="844605" y="5116117"/>
            <a:ext cx="665567" cy="338554"/>
          </a:xfrm>
          <a:prstGeom prst="rect">
            <a:avLst/>
          </a:prstGeom>
          <a:noFill/>
        </p:spPr>
        <p:txBody>
          <a:bodyPr wrap="none" rtlCol="0">
            <a:spAutoFit/>
          </a:bodyPr>
          <a:lstStyle/>
          <a:p>
            <a:pPr algn="ctr"/>
            <a:r>
              <a:rPr lang="en-GB" sz="800" b="1" dirty="0" smtClean="0">
                <a:solidFill>
                  <a:schemeClr val="tx2">
                    <a:lumMod val="50000"/>
                  </a:schemeClr>
                </a:solidFill>
              </a:rPr>
              <a:t>Open Pull</a:t>
            </a:r>
          </a:p>
          <a:p>
            <a:pPr algn="ctr"/>
            <a:r>
              <a:rPr lang="en-GB" sz="800" b="1" dirty="0" smtClean="0">
                <a:solidFill>
                  <a:schemeClr val="tx2">
                    <a:lumMod val="50000"/>
                  </a:schemeClr>
                </a:solidFill>
              </a:rPr>
              <a:t>Request</a:t>
            </a:r>
          </a:p>
        </p:txBody>
      </p:sp>
      <p:sp>
        <p:nvSpPr>
          <p:cNvPr id="60" name="TextBox 59"/>
          <p:cNvSpPr txBox="1"/>
          <p:nvPr/>
        </p:nvSpPr>
        <p:spPr>
          <a:xfrm>
            <a:off x="2140079" y="5149872"/>
            <a:ext cx="920444" cy="461665"/>
          </a:xfrm>
          <a:prstGeom prst="rect">
            <a:avLst/>
          </a:prstGeom>
          <a:noFill/>
        </p:spPr>
        <p:txBody>
          <a:bodyPr wrap="none" rtlCol="0">
            <a:spAutoFit/>
          </a:bodyPr>
          <a:lstStyle/>
          <a:p>
            <a:pPr algn="ctr"/>
            <a:r>
              <a:rPr lang="en-GB" sz="800" b="1" dirty="0" smtClean="0">
                <a:solidFill>
                  <a:schemeClr val="tx2">
                    <a:lumMod val="50000"/>
                  </a:schemeClr>
                </a:solidFill>
              </a:rPr>
              <a:t>Post </a:t>
            </a:r>
          </a:p>
          <a:p>
            <a:pPr algn="ctr"/>
            <a:r>
              <a:rPr lang="en-GB" sz="800" b="1" dirty="0" smtClean="0">
                <a:solidFill>
                  <a:schemeClr val="tx2">
                    <a:lumMod val="50000"/>
                  </a:schemeClr>
                </a:solidFill>
              </a:rPr>
              <a:t> commit hook</a:t>
            </a:r>
          </a:p>
          <a:p>
            <a:pPr algn="ctr"/>
            <a:r>
              <a:rPr lang="en-GB" sz="800" b="1" dirty="0" smtClean="0">
                <a:solidFill>
                  <a:schemeClr val="tx2">
                    <a:lumMod val="50000"/>
                  </a:schemeClr>
                </a:solidFill>
              </a:rPr>
              <a:t>(HTTP request)</a:t>
            </a:r>
          </a:p>
        </p:txBody>
      </p:sp>
      <p:sp>
        <p:nvSpPr>
          <p:cNvPr id="61" name="TextBox 60"/>
          <p:cNvSpPr txBox="1"/>
          <p:nvPr/>
        </p:nvSpPr>
        <p:spPr>
          <a:xfrm>
            <a:off x="1124067" y="4506517"/>
            <a:ext cx="2100255" cy="338554"/>
          </a:xfrm>
          <a:prstGeom prst="rect">
            <a:avLst/>
          </a:prstGeom>
          <a:noFill/>
        </p:spPr>
        <p:txBody>
          <a:bodyPr wrap="none" rtlCol="0">
            <a:spAutoFit/>
          </a:bodyPr>
          <a:lstStyle/>
          <a:p>
            <a:pPr algn="ctr"/>
            <a:r>
              <a:rPr lang="en-GB" sz="800" b="1" dirty="0" smtClean="0">
                <a:solidFill>
                  <a:schemeClr val="tx2">
                    <a:lumMod val="50000"/>
                  </a:schemeClr>
                </a:solidFill>
              </a:rPr>
              <a:t>Update SIT Puppetmaster to latest VCS</a:t>
            </a:r>
          </a:p>
          <a:p>
            <a:pPr algn="ctr"/>
            <a:r>
              <a:rPr lang="en-GB" sz="800" b="1" dirty="0" smtClean="0">
                <a:solidFill>
                  <a:schemeClr val="tx2">
                    <a:lumMod val="50000"/>
                  </a:schemeClr>
                </a:solidFill>
              </a:rPr>
              <a:t>Revision and run Puppet on all nodes</a:t>
            </a:r>
          </a:p>
        </p:txBody>
      </p:sp>
      <p:sp>
        <p:nvSpPr>
          <p:cNvPr id="62" name="TextBox 61"/>
          <p:cNvSpPr txBox="1"/>
          <p:nvPr/>
        </p:nvSpPr>
        <p:spPr>
          <a:xfrm>
            <a:off x="6374491" y="4506517"/>
            <a:ext cx="2374369" cy="338554"/>
          </a:xfrm>
          <a:prstGeom prst="rect">
            <a:avLst/>
          </a:prstGeom>
          <a:noFill/>
        </p:spPr>
        <p:txBody>
          <a:bodyPr wrap="none" rtlCol="0">
            <a:spAutoFit/>
          </a:bodyPr>
          <a:lstStyle/>
          <a:p>
            <a:pPr algn="ctr"/>
            <a:r>
              <a:rPr lang="en-GB" sz="800" b="1" dirty="0" smtClean="0">
                <a:solidFill>
                  <a:schemeClr val="tx2">
                    <a:lumMod val="50000"/>
                  </a:schemeClr>
                </a:solidFill>
              </a:rPr>
              <a:t>Update Pre-Prod Puppetmaster to latest VCS</a:t>
            </a:r>
          </a:p>
          <a:p>
            <a:pPr algn="ctr"/>
            <a:r>
              <a:rPr lang="en-GB" sz="800" b="1" dirty="0" smtClean="0">
                <a:solidFill>
                  <a:schemeClr val="tx2">
                    <a:lumMod val="50000"/>
                  </a:schemeClr>
                </a:solidFill>
              </a:rPr>
              <a:t>revision and run Puppet on all nodes</a:t>
            </a:r>
          </a:p>
        </p:txBody>
      </p:sp>
      <p:sp>
        <p:nvSpPr>
          <p:cNvPr id="63" name="TextBox 62"/>
          <p:cNvSpPr txBox="1"/>
          <p:nvPr/>
        </p:nvSpPr>
        <p:spPr>
          <a:xfrm>
            <a:off x="3914840" y="4506517"/>
            <a:ext cx="2149948" cy="338554"/>
          </a:xfrm>
          <a:prstGeom prst="rect">
            <a:avLst/>
          </a:prstGeom>
          <a:noFill/>
        </p:spPr>
        <p:txBody>
          <a:bodyPr wrap="none" rtlCol="0">
            <a:spAutoFit/>
          </a:bodyPr>
          <a:lstStyle/>
          <a:p>
            <a:pPr algn="ctr"/>
            <a:r>
              <a:rPr lang="en-GB" sz="800" b="1" dirty="0" smtClean="0">
                <a:solidFill>
                  <a:schemeClr val="tx2">
                    <a:lumMod val="50000"/>
                  </a:schemeClr>
                </a:solidFill>
              </a:rPr>
              <a:t>Update UAT Puppetmaster to latest VCS</a:t>
            </a:r>
          </a:p>
          <a:p>
            <a:pPr algn="ctr"/>
            <a:r>
              <a:rPr lang="en-GB" sz="800" b="1" dirty="0" smtClean="0">
                <a:solidFill>
                  <a:schemeClr val="tx2">
                    <a:lumMod val="50000"/>
                  </a:schemeClr>
                </a:solidFill>
              </a:rPr>
              <a:t>revision and run Puppet on all nodes</a:t>
            </a:r>
          </a:p>
        </p:txBody>
      </p:sp>
      <p:sp>
        <p:nvSpPr>
          <p:cNvPr id="64" name="Arc 63"/>
          <p:cNvSpPr/>
          <p:nvPr/>
        </p:nvSpPr>
        <p:spPr>
          <a:xfrm flipH="1">
            <a:off x="887670" y="1873271"/>
            <a:ext cx="2070956" cy="3276600"/>
          </a:xfrm>
          <a:prstGeom prst="arc">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5" name="TextBox 64"/>
          <p:cNvSpPr txBox="1"/>
          <p:nvPr/>
        </p:nvSpPr>
        <p:spPr>
          <a:xfrm>
            <a:off x="811619" y="2682896"/>
            <a:ext cx="960237" cy="707886"/>
          </a:xfrm>
          <a:prstGeom prst="rect">
            <a:avLst/>
          </a:prstGeom>
          <a:noFill/>
        </p:spPr>
        <p:txBody>
          <a:bodyPr wrap="square" rtlCol="0">
            <a:spAutoFit/>
          </a:bodyPr>
          <a:lstStyle/>
          <a:p>
            <a:pPr algn="ctr"/>
            <a:r>
              <a:rPr lang="en-GB" sz="800" b="1" dirty="0" smtClean="0">
                <a:solidFill>
                  <a:schemeClr val="tx2">
                    <a:lumMod val="50000"/>
                  </a:schemeClr>
                </a:solidFill>
              </a:rPr>
              <a:t>Feedback / </a:t>
            </a:r>
          </a:p>
          <a:p>
            <a:pPr algn="ctr"/>
            <a:r>
              <a:rPr lang="en-GB" sz="800" b="1" dirty="0" smtClean="0">
                <a:solidFill>
                  <a:schemeClr val="tx2">
                    <a:lumMod val="50000"/>
                  </a:schemeClr>
                </a:solidFill>
              </a:rPr>
              <a:t>Metrics,</a:t>
            </a:r>
          </a:p>
          <a:p>
            <a:pPr algn="ctr"/>
            <a:r>
              <a:rPr lang="en-GB" sz="800" b="1" dirty="0" smtClean="0">
                <a:solidFill>
                  <a:schemeClr val="tx2">
                    <a:lumMod val="50000"/>
                  </a:schemeClr>
                </a:solidFill>
              </a:rPr>
              <a:t>Real Data on End User Experience</a:t>
            </a:r>
          </a:p>
        </p:txBody>
      </p:sp>
      <p:sp>
        <p:nvSpPr>
          <p:cNvPr id="66" name="TextBox 65"/>
          <p:cNvSpPr txBox="1"/>
          <p:nvPr/>
        </p:nvSpPr>
        <p:spPr>
          <a:xfrm>
            <a:off x="8796" y="2392869"/>
            <a:ext cx="973344" cy="369332"/>
          </a:xfrm>
          <a:prstGeom prst="rect">
            <a:avLst/>
          </a:prstGeom>
          <a:noFill/>
        </p:spPr>
        <p:txBody>
          <a:bodyPr wrap="none" rtlCol="0">
            <a:spAutoFit/>
          </a:bodyPr>
          <a:lstStyle/>
          <a:p>
            <a:pPr algn="ctr"/>
            <a:r>
              <a:rPr lang="en-GB" sz="900" b="1" i="1" dirty="0" smtClean="0">
                <a:solidFill>
                  <a:schemeClr val="accent3"/>
                </a:solidFill>
              </a:rPr>
              <a:t>DATA DRIVEN</a:t>
            </a:r>
          </a:p>
          <a:p>
            <a:pPr algn="ctr"/>
            <a:r>
              <a:rPr lang="en-GB" sz="900" b="1" i="1" dirty="0" smtClean="0">
                <a:solidFill>
                  <a:schemeClr val="accent3"/>
                </a:solidFill>
              </a:rPr>
              <a:t>CHANGE !!!!</a:t>
            </a:r>
          </a:p>
        </p:txBody>
      </p:sp>
      <p:cxnSp>
        <p:nvCxnSpPr>
          <p:cNvPr id="67" name="Straight Arrow Connector 66"/>
          <p:cNvCxnSpPr/>
          <p:nvPr/>
        </p:nvCxnSpPr>
        <p:spPr>
          <a:xfrm>
            <a:off x="604230" y="2743389"/>
            <a:ext cx="197234" cy="2286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493202" y="4083071"/>
            <a:ext cx="788936" cy="381000"/>
          </a:xfrm>
          <a:prstGeom prst="roundRect">
            <a:avLst/>
          </a:prstGeom>
          <a:gradFill>
            <a:gsLst>
              <a:gs pos="75000">
                <a:schemeClr val="accent3"/>
              </a:gs>
              <a:gs pos="100000">
                <a:schemeClr val="accent3">
                  <a:lumMod val="20000"/>
                  <a:lumOff val="80000"/>
                </a:schemeClr>
              </a:gs>
            </a:gsLst>
            <a:lin ang="16200000" scaled="1"/>
          </a:gradFill>
          <a:ln w="25400" cap="flat" cmpd="sng" algn="ctr">
            <a:solidFill>
              <a:schemeClr val="accent3"/>
            </a:solidFill>
            <a:prstDash val="solid"/>
          </a:ln>
          <a:effectLst/>
        </p:spPr>
        <p:txBody>
          <a:bodyPr rtlCol="0" anchor="ctr"/>
          <a:lstStyle/>
          <a:p>
            <a:pPr algn="ctr" defTabSz="914400">
              <a:defRPr/>
            </a:pPr>
            <a:r>
              <a:rPr lang="en-GB" sz="1050" b="1" kern="0" dirty="0" smtClean="0">
                <a:solidFill>
                  <a:sysClr val="window" lastClr="FFFFFF"/>
                </a:solidFill>
                <a:cs typeface="Arial" pitchFamily="34" charset="0"/>
              </a:rPr>
              <a:t>Feature</a:t>
            </a:r>
          </a:p>
          <a:p>
            <a:pPr algn="ctr" defTabSz="914400">
              <a:defRPr/>
            </a:pPr>
            <a:r>
              <a:rPr lang="en-GB" sz="1050" b="1" kern="0" dirty="0" smtClean="0">
                <a:solidFill>
                  <a:sysClr val="window" lastClr="FFFFFF"/>
                </a:solidFill>
                <a:cs typeface="Arial" pitchFamily="34" charset="0"/>
              </a:rPr>
              <a:t>Branch</a:t>
            </a:r>
            <a:endParaRPr lang="en-GB" sz="1050" b="1" kern="0" dirty="0">
              <a:solidFill>
                <a:sysClr val="window" lastClr="FFFFFF"/>
              </a:solidFill>
              <a:cs typeface="Arial" pitchFamily="34" charset="0"/>
            </a:endParaRPr>
          </a:p>
        </p:txBody>
      </p:sp>
      <p:cxnSp>
        <p:nvCxnSpPr>
          <p:cNvPr id="69" name="Straight Arrow Connector 68"/>
          <p:cNvCxnSpPr/>
          <p:nvPr/>
        </p:nvCxnSpPr>
        <p:spPr>
          <a:xfrm>
            <a:off x="887670" y="4464071"/>
            <a:ext cx="0" cy="1143000"/>
          </a:xfrm>
          <a:prstGeom prst="straightConnector1">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380755" y="5911871"/>
            <a:ext cx="690319" cy="0"/>
          </a:xfrm>
          <a:prstGeom prst="straightConnector1">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1" name="Picture 5" descr="C:\Documents and Settings\aniparam\Local Settings\Temporary Internet Files\Content.IE5\HWQ8MRLC\MC900432621[1].png"/>
          <p:cNvPicPr>
            <a:picLocks noChangeAspect="1" noChangeArrowheads="1"/>
          </p:cNvPicPr>
          <p:nvPr/>
        </p:nvPicPr>
        <p:blipFill>
          <a:blip r:embed="rId2" cstate="print"/>
          <a:srcRect/>
          <a:stretch>
            <a:fillRect/>
          </a:stretch>
        </p:blipFill>
        <p:spPr bwMode="auto">
          <a:xfrm>
            <a:off x="693347" y="3552067"/>
            <a:ext cx="386777" cy="386777"/>
          </a:xfrm>
          <a:prstGeom prst="rect">
            <a:avLst/>
          </a:prstGeom>
          <a:noFill/>
        </p:spPr>
      </p:pic>
      <p:grpSp>
        <p:nvGrpSpPr>
          <p:cNvPr id="3" name="Group 119"/>
          <p:cNvGrpSpPr/>
          <p:nvPr/>
        </p:nvGrpSpPr>
        <p:grpSpPr>
          <a:xfrm>
            <a:off x="622115" y="5777107"/>
            <a:ext cx="652483" cy="364816"/>
            <a:chOff x="2557300" y="5818270"/>
            <a:chExt cx="905585" cy="506330"/>
          </a:xfrm>
        </p:grpSpPr>
        <p:pic>
          <p:nvPicPr>
            <p:cNvPr id="73" name="Picture 6" descr="C:\Documents and Settings\aniparam\Local Settings\Temporary Internet Files\Content.IE5\TT92WK26\MC900431640[1].png"/>
            <p:cNvPicPr>
              <a:picLocks noChangeAspect="1" noChangeArrowheads="1"/>
            </p:cNvPicPr>
            <p:nvPr/>
          </p:nvPicPr>
          <p:blipFill>
            <a:blip r:embed="rId3" cstate="print"/>
            <a:srcRect/>
            <a:stretch>
              <a:fillRect/>
            </a:stretch>
          </p:blipFill>
          <p:spPr bwMode="auto">
            <a:xfrm>
              <a:off x="2557300" y="5818270"/>
              <a:ext cx="506330" cy="506330"/>
            </a:xfrm>
            <a:prstGeom prst="rect">
              <a:avLst/>
            </a:prstGeom>
            <a:noFill/>
          </p:spPr>
        </p:pic>
        <p:pic>
          <p:nvPicPr>
            <p:cNvPr id="74" name="Picture 5" descr="C:\Documents and Settings\aniparam\Local Settings\Temporary Internet Files\Content.IE5\HWQ8MRLC\MC900432621[1].png"/>
            <p:cNvPicPr>
              <a:picLocks noChangeAspect="1" noChangeArrowheads="1"/>
            </p:cNvPicPr>
            <p:nvPr/>
          </p:nvPicPr>
          <p:blipFill>
            <a:blip r:embed="rId2" cstate="print"/>
            <a:srcRect/>
            <a:stretch>
              <a:fillRect/>
            </a:stretch>
          </p:blipFill>
          <p:spPr bwMode="auto">
            <a:xfrm>
              <a:off x="2956555" y="5818270"/>
              <a:ext cx="506330" cy="506330"/>
            </a:xfrm>
            <a:prstGeom prst="rect">
              <a:avLst/>
            </a:prstGeom>
            <a:noFill/>
          </p:spPr>
        </p:pic>
      </p:grpSp>
      <p:sp>
        <p:nvSpPr>
          <p:cNvPr id="76" name="Oval 75"/>
          <p:cNvSpPr/>
          <p:nvPr/>
        </p:nvSpPr>
        <p:spPr>
          <a:xfrm>
            <a:off x="7176969" y="1377971"/>
            <a:ext cx="2126512" cy="457200"/>
          </a:xfrm>
          <a:prstGeom prst="ellipse">
            <a:avLst/>
          </a:prstGeom>
          <a:gradFill>
            <a:gsLst>
              <a:gs pos="75000">
                <a:schemeClr val="tx1"/>
              </a:gs>
              <a:gs pos="100000">
                <a:schemeClr val="tx1">
                  <a:lumMod val="10000"/>
                  <a:lumOff val="90000"/>
                </a:schemeClr>
              </a:gs>
            </a:gsLst>
            <a:lin ang="16200000" scaled="1"/>
          </a:gradFill>
          <a:ln w="25400" cap="flat" cmpd="sng" algn="ctr">
            <a:solidFill>
              <a:schemeClr val="tx1"/>
            </a:solidFill>
            <a:prstDash val="solid"/>
          </a:ln>
          <a:effectLst/>
        </p:spPr>
        <p:txBody>
          <a:bodyPr rtlCol="0" anchor="ctr"/>
          <a:lstStyle/>
          <a:p>
            <a:pPr algn="ctr" defTabSz="914400">
              <a:defRPr/>
            </a:pPr>
            <a:r>
              <a:rPr lang="en-GB" sz="1200" b="1" kern="0" dirty="0" err="1" smtClean="0">
                <a:solidFill>
                  <a:sysClr val="window" lastClr="FFFFFF"/>
                </a:solidFill>
                <a:latin typeface="Arial" pitchFamily="34" charset="0"/>
                <a:cs typeface="Arial" pitchFamily="34" charset="0"/>
              </a:rPr>
              <a:t>AppDynamics</a:t>
            </a:r>
            <a:r>
              <a:rPr lang="en-GB" sz="1200" b="1" kern="0" dirty="0" smtClean="0">
                <a:solidFill>
                  <a:sysClr val="window" lastClr="FFFFFF"/>
                </a:solidFill>
                <a:latin typeface="Arial" pitchFamily="34" charset="0"/>
                <a:cs typeface="Arial" pitchFamily="34" charset="0"/>
              </a:rPr>
              <a:t> New Relic</a:t>
            </a:r>
          </a:p>
        </p:txBody>
      </p:sp>
      <p:sp>
        <p:nvSpPr>
          <p:cNvPr id="75" name="Rectangle 74"/>
          <p:cNvSpPr/>
          <p:nvPr/>
        </p:nvSpPr>
        <p:spPr>
          <a:xfrm rot="1877491">
            <a:off x="8070058" y="367785"/>
            <a:ext cx="1632670" cy="77286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 Seetesh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Continuous Build and Deployment....</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a:t>
            </a: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Build (Maven or Ant)</a:t>
            </a:r>
          </a:p>
          <a:p>
            <a:pPr marL="355600" indent="-355600">
              <a:buClr>
                <a:schemeClr val="accent5"/>
              </a:buClr>
              <a:buFont typeface="Wingdings" pitchFamily="2" charset="2"/>
              <a:buChar char="§"/>
            </a:pPr>
            <a:r>
              <a:rPr lang="en-US" sz="1600" dirty="0" smtClean="0">
                <a:solidFill>
                  <a:schemeClr val="tx2">
                    <a:lumMod val="50000"/>
                  </a:schemeClr>
                </a:solidFill>
              </a:rPr>
              <a:t>Continuous integration (Jenkins)</a:t>
            </a:r>
          </a:p>
          <a:p>
            <a:pPr marL="355600" indent="-355600">
              <a:buClr>
                <a:schemeClr val="accent5"/>
              </a:buClr>
              <a:buFont typeface="Wingdings" pitchFamily="2" charset="2"/>
              <a:buChar char="§"/>
            </a:pPr>
            <a:r>
              <a:rPr lang="en-US" sz="1600" dirty="0" smtClean="0">
                <a:solidFill>
                  <a:schemeClr val="tx2">
                    <a:lumMod val="50000"/>
                  </a:schemeClr>
                </a:solidFill>
              </a:rPr>
              <a:t>Deploy (Scripts in Jenkins)</a:t>
            </a:r>
          </a:p>
          <a:p>
            <a:pPr marL="355600" indent="-355600">
              <a:buClr>
                <a:schemeClr val="accent5"/>
              </a:buClr>
              <a:buFont typeface="Wingdings" pitchFamily="2" charset="2"/>
              <a:buChar char="§"/>
            </a:pPr>
            <a:r>
              <a:rPr lang="en-US" sz="1600" dirty="0" smtClean="0">
                <a:solidFill>
                  <a:schemeClr val="tx2">
                    <a:lumMod val="50000"/>
                  </a:schemeClr>
                </a:solidFill>
              </a:rPr>
              <a:t>Package</a:t>
            </a:r>
          </a:p>
          <a:p>
            <a:pPr marL="355600" indent="-355600">
              <a:buClr>
                <a:schemeClr val="accent5"/>
              </a:buClr>
              <a:buFont typeface="Wingdings" pitchFamily="2" charset="2"/>
              <a:buChar char="§"/>
            </a:pPr>
            <a:r>
              <a:rPr lang="en-US" sz="1600" dirty="0" smtClean="0">
                <a:solidFill>
                  <a:schemeClr val="tx2">
                    <a:lumMod val="50000"/>
                  </a:schemeClr>
                </a:solidFill>
              </a:rPr>
              <a:t>Repository (GIT or SVN)</a:t>
            </a:r>
          </a:p>
          <a:p>
            <a:pPr marL="355600" indent="-355600">
              <a:buClr>
                <a:schemeClr val="accent5"/>
              </a:buClr>
              <a:buFont typeface="Wingdings" pitchFamily="2" charset="2"/>
              <a:buChar char="§"/>
            </a:pPr>
            <a:r>
              <a:rPr lang="en-US" sz="1600" dirty="0" smtClean="0">
                <a:solidFill>
                  <a:schemeClr val="tx2">
                    <a:lumMod val="50000"/>
                  </a:schemeClr>
                </a:solidFill>
              </a:rPr>
              <a:t>Automated release </a:t>
            </a:r>
            <a:r>
              <a:rPr lang="en-US" sz="1600" dirty="0" smtClean="0">
                <a:solidFill>
                  <a:schemeClr val="tx2">
                    <a:lumMod val="50000"/>
                  </a:schemeClr>
                </a:solidFill>
              </a:rPr>
              <a:t>management (</a:t>
            </a:r>
            <a:r>
              <a:rPr lang="en-US" sz="1600" dirty="0" err="1" smtClean="0">
                <a:solidFill>
                  <a:schemeClr val="tx2">
                    <a:lumMod val="50000"/>
                  </a:schemeClr>
                </a:solidFill>
              </a:rPr>
              <a:t>uDeploy</a:t>
            </a:r>
            <a:r>
              <a:rPr lang="en-US" sz="1600" smtClean="0">
                <a:solidFill>
                  <a:schemeClr val="tx2">
                    <a:lumMod val="50000"/>
                  </a:schemeClr>
                </a:solidFill>
              </a:rPr>
              <a:t>)</a:t>
            </a: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br>
              <a:rPr lang="en-US" sz="2400" dirty="0" smtClean="0">
                <a:solidFill>
                  <a:schemeClr val="tx2">
                    <a:lumMod val="50000"/>
                  </a:schemeClr>
                </a:solidFill>
              </a:rPr>
            </a:br>
            <a:r>
              <a:rPr lang="en-US" sz="2400" dirty="0" smtClean="0">
                <a:solidFill>
                  <a:schemeClr val="tx2">
                    <a:lumMod val="50000"/>
                  </a:schemeClr>
                </a:solidFill>
              </a:rPr>
              <a:t>Seetesh/</a:t>
            </a:r>
            <a:r>
              <a:rPr lang="en-US" sz="2400" dirty="0" err="1" smtClean="0">
                <a:solidFill>
                  <a:schemeClr val="tx2">
                    <a:lumMod val="50000"/>
                  </a:schemeClr>
                </a:solidFill>
              </a:rPr>
              <a:t>Niraj</a:t>
            </a:r>
            <a:endParaRPr lang="en-US" sz="2400" dirty="0" smtClean="0">
              <a:solidFill>
                <a:schemeClr val="tx2">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automation and Virtualization</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a:t>
            </a: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Configuration?</a:t>
            </a:r>
          </a:p>
          <a:p>
            <a:pPr marL="355600" indent="-355600">
              <a:buClr>
                <a:schemeClr val="accent5"/>
              </a:buClr>
              <a:buFont typeface="Wingdings" pitchFamily="2" charset="2"/>
              <a:buChar char="§"/>
            </a:pPr>
            <a:r>
              <a:rPr lang="en-US" sz="1600" dirty="0" smtClean="0">
                <a:solidFill>
                  <a:schemeClr val="tx2">
                    <a:lumMod val="50000"/>
                  </a:schemeClr>
                </a:solidFill>
              </a:rPr>
              <a:t>Capacity</a:t>
            </a:r>
          </a:p>
          <a:p>
            <a:pPr marL="355600" indent="-355600">
              <a:buClr>
                <a:schemeClr val="accent5"/>
              </a:buClr>
              <a:buFont typeface="Wingdings" pitchFamily="2" charset="2"/>
              <a:buChar char="§"/>
            </a:pPr>
            <a:r>
              <a:rPr lang="en-US" sz="1600" dirty="0" smtClean="0">
                <a:solidFill>
                  <a:schemeClr val="tx2">
                    <a:lumMod val="50000"/>
                  </a:schemeClr>
                </a:solidFill>
              </a:rPr>
              <a:t>Automated provisioning</a:t>
            </a: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VMWare</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VirtualBox</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Vagrant</a:t>
            </a: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Saki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a:t>
            </a: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Incremental testing (Selenium or HP QC or QTP)</a:t>
            </a: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Juha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Performance Monitoring</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a:t>
            </a: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smtClean="0">
                <a:solidFill>
                  <a:schemeClr val="tx2">
                    <a:lumMod val="50000"/>
                  </a:schemeClr>
                </a:solidFill>
              </a:rPr>
              <a:t>Analyze</a:t>
            </a:r>
          </a:p>
          <a:p>
            <a:pPr marL="355600" indent="-355600">
              <a:buClr>
                <a:schemeClr val="accent5"/>
              </a:buClr>
              <a:buFont typeface="Wingdings" pitchFamily="2" charset="2"/>
              <a:buChar char="§"/>
            </a:pPr>
            <a:r>
              <a:rPr lang="en-US" sz="1600" dirty="0" smtClean="0">
                <a:solidFill>
                  <a:schemeClr val="tx2">
                    <a:lumMod val="50000"/>
                  </a:schemeClr>
                </a:solidFill>
              </a:rPr>
              <a:t>Alerts</a:t>
            </a: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AppDynamics</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New Relic</a:t>
            </a:r>
          </a:p>
          <a:p>
            <a:pPr marL="355600" indent="-355600">
              <a:buClr>
                <a:schemeClr val="accent5"/>
              </a:buClr>
              <a:buFont typeface="Wingdings" pitchFamily="2" charset="2"/>
              <a:buChar char="§"/>
            </a:pPr>
            <a:r>
              <a:rPr lang="en-US" sz="1600" dirty="0" err="1" smtClean="0">
                <a:solidFill>
                  <a:schemeClr val="tx2">
                    <a:lumMod val="50000"/>
                  </a:schemeClr>
                </a:solidFill>
              </a:rPr>
              <a:t>Nagios</a:t>
            </a: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6" name="Rounded Rectangle 5"/>
          <p:cNvSpPr/>
          <p:nvPr/>
        </p:nvSpPr>
        <p:spPr>
          <a:xfrm>
            <a:off x="409433" y="1624084"/>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Purpose</a:t>
            </a:r>
          </a:p>
        </p:txBody>
      </p:sp>
      <p:sp>
        <p:nvSpPr>
          <p:cNvPr id="8" name="Rounded Rectangle 7"/>
          <p:cNvSpPr/>
          <p:nvPr/>
        </p:nvSpPr>
        <p:spPr>
          <a:xfrm>
            <a:off x="409433" y="3058238"/>
            <a:ext cx="2729552" cy="1187355"/>
          </a:xfrm>
          <a:prstGeom prst="round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2700000" scaled="1"/>
            <a:tileRect/>
          </a:gradFill>
          <a:ln>
            <a:solidFill>
              <a:schemeClr val="tx2"/>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2">
                    <a:lumMod val="50000"/>
                  </a:schemeClr>
                </a:solidFill>
              </a:rPr>
              <a:t>Key </a:t>
            </a:r>
            <a:r>
              <a:rPr lang="en-US" sz="2400" b="1" i="1" dirty="0" err="1" smtClean="0">
                <a:solidFill>
                  <a:schemeClr val="tx2">
                    <a:lumMod val="50000"/>
                  </a:schemeClr>
                </a:solidFill>
              </a:rPr>
              <a:t>activites</a:t>
            </a:r>
            <a:endParaRPr lang="en-US" sz="2400" b="1" i="1" dirty="0" smtClean="0">
              <a:solidFill>
                <a:schemeClr val="tx2">
                  <a:lumMod val="50000"/>
                </a:schemeClr>
              </a:solidFill>
            </a:endParaRPr>
          </a:p>
        </p:txBody>
      </p:sp>
      <p:sp>
        <p:nvSpPr>
          <p:cNvPr id="14" name="Rectangle 13"/>
          <p:cNvSpPr/>
          <p:nvPr/>
        </p:nvSpPr>
        <p:spPr>
          <a:xfrm>
            <a:off x="3234521" y="1624084"/>
            <a:ext cx="6250673" cy="1187355"/>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a:t>
            </a:r>
            <a:endParaRPr lang="en-US" sz="1600" dirty="0" smtClean="0">
              <a:solidFill>
                <a:schemeClr val="tx2">
                  <a:lumMod val="50000"/>
                </a:schemeClr>
              </a:solidFill>
            </a:endParaRPr>
          </a:p>
        </p:txBody>
      </p:sp>
      <p:sp>
        <p:nvSpPr>
          <p:cNvPr id="15" name="Rectangle 14"/>
          <p:cNvSpPr/>
          <p:nvPr/>
        </p:nvSpPr>
        <p:spPr>
          <a:xfrm>
            <a:off x="3234521" y="3058238"/>
            <a:ext cx="6250673" cy="2905834"/>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Xxxxx</a:t>
            </a:r>
            <a:endParaRPr lang="en-US" sz="1600" dirty="0" smtClean="0">
              <a:solidFill>
                <a:schemeClr val="tx2">
                  <a:lumMod val="50000"/>
                </a:schemeClr>
              </a:solidFill>
            </a:endParaRPr>
          </a:p>
          <a:p>
            <a:pPr marL="355600" indent="-355600">
              <a:buClr>
                <a:schemeClr val="accent5"/>
              </a:buClr>
              <a:buFont typeface="Wingdings" pitchFamily="2" charset="2"/>
              <a:buChar char="§"/>
            </a:pP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smtClean="0">
                <a:solidFill>
                  <a:schemeClr val="tx2">
                    <a:lumMod val="50000"/>
                  </a:schemeClr>
                </a:solidFill>
              </a:rPr>
              <a:t>CAST</a:t>
            </a:r>
          </a:p>
          <a:p>
            <a:pPr marL="355600" indent="-355600">
              <a:buClr>
                <a:schemeClr val="accent5"/>
              </a:buClr>
              <a:buFont typeface="Wingdings" pitchFamily="2" charset="2"/>
              <a:buChar char="§"/>
            </a:pPr>
            <a:r>
              <a:rPr lang="en-US" sz="1600" dirty="0" err="1" smtClean="0">
                <a:solidFill>
                  <a:schemeClr val="tx2">
                    <a:lumMod val="50000"/>
                  </a:schemeClr>
                </a:solidFill>
              </a:rPr>
              <a:t>SonarQube</a:t>
            </a:r>
            <a:endParaRPr lang="en-US" sz="1600" dirty="0" smtClean="0">
              <a:solidFill>
                <a:schemeClr val="tx2">
                  <a:lumMod val="50000"/>
                </a:schemeClr>
              </a:solidFill>
            </a:endParaRPr>
          </a:p>
          <a:p>
            <a:pPr marL="355600" indent="-355600">
              <a:buClr>
                <a:schemeClr val="accent5"/>
              </a:buClr>
              <a:buFont typeface="Wingdings" pitchFamily="2" charset="2"/>
              <a:buChar char="§"/>
            </a:pPr>
            <a:r>
              <a:rPr lang="en-US" sz="1600" dirty="0" err="1" smtClean="0">
                <a:solidFill>
                  <a:schemeClr val="tx2">
                    <a:lumMod val="50000"/>
                  </a:schemeClr>
                </a:solidFill>
              </a:rPr>
              <a:t>Checkstyle</a:t>
            </a:r>
            <a:endParaRPr lang="en-US" sz="1600" dirty="0" smtClean="0">
              <a:solidFill>
                <a:schemeClr val="tx2">
                  <a:lumMod val="50000"/>
                </a:schemeClr>
              </a:solidFill>
            </a:endParaRPr>
          </a:p>
        </p:txBody>
      </p:sp>
      <p:sp>
        <p:nvSpPr>
          <p:cNvPr id="12" name="Rounded Rectangular Callout 11"/>
          <p:cNvSpPr/>
          <p:nvPr/>
        </p:nvSpPr>
        <p:spPr>
          <a:xfrm>
            <a:off x="409433" y="4831302"/>
            <a:ext cx="2729552" cy="1201003"/>
          </a:xfrm>
          <a:prstGeom prst="wedgeRoundRectCallout">
            <a:avLst>
              <a:gd name="adj1" fmla="val 51498"/>
              <a:gd name="adj2" fmla="val -69788"/>
              <a:gd name="adj3" fmla="val 16667"/>
            </a:avLst>
          </a:prstGeom>
          <a:solidFill>
            <a:schemeClr val="bg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i="1" dirty="0" err="1" smtClean="0">
                <a:solidFill>
                  <a:schemeClr val="tx2">
                    <a:lumMod val="50000"/>
                  </a:schemeClr>
                </a:solidFill>
              </a:rPr>
              <a:t>Capgemini</a:t>
            </a:r>
            <a:r>
              <a:rPr lang="en-US" sz="2000" b="1" i="1" dirty="0" smtClean="0">
                <a:solidFill>
                  <a:schemeClr val="tx2">
                    <a:lumMod val="50000"/>
                  </a:schemeClr>
                </a:solidFill>
              </a:rPr>
              <a:t> tools:</a:t>
            </a:r>
          </a:p>
        </p:txBody>
      </p:sp>
      <p:sp>
        <p:nvSpPr>
          <p:cNvPr id="9" name="Rectangle 8"/>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cross-functional team is responsible for the application product end-to-end</a:t>
            </a:r>
            <a:endParaRPr lang="en-US" dirty="0"/>
          </a:p>
        </p:txBody>
      </p:sp>
      <p:sp>
        <p:nvSpPr>
          <p:cNvPr id="3" name="Content Placeholder 2"/>
          <p:cNvSpPr>
            <a:spLocks noGrp="1"/>
          </p:cNvSpPr>
          <p:nvPr>
            <p:ph idx="1"/>
          </p:nvPr>
        </p:nvSpPr>
        <p:spPr/>
        <p:txBody>
          <a:bodyPr/>
          <a:lstStyle/>
          <a:p>
            <a:r>
              <a:rPr lang="en-US" dirty="0" smtClean="0"/>
              <a:t>Traditional silos are destroyed and everybody has access to same dashboards and tools</a:t>
            </a:r>
          </a:p>
          <a:p>
            <a:r>
              <a:rPr lang="en-US" dirty="0" smtClean="0"/>
              <a:t>Instead of each team focusing separately either on coding, testing or deploying everybody focuses on the product itself and strives for common goal </a:t>
            </a:r>
          </a:p>
          <a:p>
            <a:endParaRPr lang="en-US" dirty="0" smtClean="0"/>
          </a:p>
          <a:p>
            <a:r>
              <a:rPr lang="en-US" dirty="0" smtClean="0"/>
              <a:t>New approach improves efficiency and knowledge sharing</a:t>
            </a:r>
          </a:p>
          <a:p>
            <a:r>
              <a:rPr lang="en-US" dirty="0" smtClean="0"/>
              <a:t>It tightly integrates business, development and operations to drive agility and delivery excellence across the entire lifecycle </a:t>
            </a:r>
          </a:p>
          <a:p>
            <a:endParaRPr lang="en-US" dirty="0" smtClean="0"/>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Certain roles are vital for successful implementation of agile methods throughout application lifecycle </a:t>
            </a:r>
            <a:endParaRPr lang="en-US" dirty="0"/>
          </a:p>
        </p:txBody>
      </p:sp>
      <p:grpSp>
        <p:nvGrpSpPr>
          <p:cNvPr id="3" name="Groupe 660"/>
          <p:cNvGrpSpPr>
            <a:grpSpLocks noChangeAspect="1"/>
          </p:cNvGrpSpPr>
          <p:nvPr/>
        </p:nvGrpSpPr>
        <p:grpSpPr>
          <a:xfrm>
            <a:off x="1017871" y="2905125"/>
            <a:ext cx="774601" cy="515571"/>
            <a:chOff x="5292726" y="1836738"/>
            <a:chExt cx="493713" cy="328613"/>
          </a:xfrm>
        </p:grpSpPr>
        <p:sp>
          <p:nvSpPr>
            <p:cNvPr id="49" name="Freeform 172"/>
            <p:cNvSpPr>
              <a:spLocks/>
            </p:cNvSpPr>
            <p:nvPr/>
          </p:nvSpPr>
          <p:spPr bwMode="auto">
            <a:xfrm>
              <a:off x="5292726" y="1941513"/>
              <a:ext cx="165100" cy="223838"/>
            </a:xfrm>
            <a:custGeom>
              <a:avLst/>
              <a:gdLst/>
              <a:ahLst/>
              <a:cxnLst>
                <a:cxn ang="0">
                  <a:pos x="85" y="116"/>
                </a:cxn>
                <a:cxn ang="0">
                  <a:pos x="52" y="50"/>
                </a:cxn>
                <a:cxn ang="0">
                  <a:pos x="63" y="26"/>
                </a:cxn>
                <a:cxn ang="0">
                  <a:pos x="42" y="0"/>
                </a:cxn>
                <a:cxn ang="0">
                  <a:pos x="21" y="26"/>
                </a:cxn>
                <a:cxn ang="0">
                  <a:pos x="33" y="50"/>
                </a:cxn>
                <a:cxn ang="0">
                  <a:pos x="0" y="116"/>
                </a:cxn>
              </a:cxnLst>
              <a:rect l="0" t="0" r="r" b="b"/>
              <a:pathLst>
                <a:path w="85" h="116">
                  <a:moveTo>
                    <a:pt x="85" y="116"/>
                  </a:moveTo>
                  <a:cubicBezTo>
                    <a:pt x="85" y="84"/>
                    <a:pt x="76" y="57"/>
                    <a:pt x="52" y="50"/>
                  </a:cubicBezTo>
                  <a:cubicBezTo>
                    <a:pt x="57" y="45"/>
                    <a:pt x="63" y="35"/>
                    <a:pt x="63" y="26"/>
                  </a:cubicBezTo>
                  <a:cubicBezTo>
                    <a:pt x="63"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0" name="Freeform 173"/>
            <p:cNvSpPr>
              <a:spLocks/>
            </p:cNvSpPr>
            <p:nvPr/>
          </p:nvSpPr>
          <p:spPr bwMode="auto">
            <a:xfrm>
              <a:off x="5457826" y="1941513"/>
              <a:ext cx="165100" cy="223838"/>
            </a:xfrm>
            <a:custGeom>
              <a:avLst/>
              <a:gdLst/>
              <a:ahLst/>
              <a:cxnLst>
                <a:cxn ang="0">
                  <a:pos x="85" y="116"/>
                </a:cxn>
                <a:cxn ang="0">
                  <a:pos x="52" y="50"/>
                </a:cxn>
                <a:cxn ang="0">
                  <a:pos x="64" y="26"/>
                </a:cxn>
                <a:cxn ang="0">
                  <a:pos x="42" y="0"/>
                </a:cxn>
                <a:cxn ang="0">
                  <a:pos x="21"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2" y="0"/>
                  </a:cubicBezTo>
                  <a:cubicBezTo>
                    <a:pt x="31" y="0"/>
                    <a:pt x="21" y="11"/>
                    <a:pt x="21" y="26"/>
                  </a:cubicBezTo>
                  <a:cubicBezTo>
                    <a:pt x="21"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1" name="Freeform 174"/>
            <p:cNvSpPr>
              <a:spLocks/>
            </p:cNvSpPr>
            <p:nvPr/>
          </p:nvSpPr>
          <p:spPr bwMode="auto">
            <a:xfrm>
              <a:off x="5622926" y="1941513"/>
              <a:ext cx="163513" cy="223838"/>
            </a:xfrm>
            <a:custGeom>
              <a:avLst/>
              <a:gdLst/>
              <a:ahLst/>
              <a:cxnLst>
                <a:cxn ang="0">
                  <a:pos x="85" y="116"/>
                </a:cxn>
                <a:cxn ang="0">
                  <a:pos x="52" y="50"/>
                </a:cxn>
                <a:cxn ang="0">
                  <a:pos x="64" y="26"/>
                </a:cxn>
                <a:cxn ang="0">
                  <a:pos x="43" y="0"/>
                </a:cxn>
                <a:cxn ang="0">
                  <a:pos x="22" y="26"/>
                </a:cxn>
                <a:cxn ang="0">
                  <a:pos x="33" y="50"/>
                </a:cxn>
                <a:cxn ang="0">
                  <a:pos x="0" y="116"/>
                </a:cxn>
              </a:cxnLst>
              <a:rect l="0" t="0" r="r" b="b"/>
              <a:pathLst>
                <a:path w="85" h="116">
                  <a:moveTo>
                    <a:pt x="85" y="116"/>
                  </a:moveTo>
                  <a:cubicBezTo>
                    <a:pt x="85" y="84"/>
                    <a:pt x="77" y="57"/>
                    <a:pt x="52" y="50"/>
                  </a:cubicBezTo>
                  <a:cubicBezTo>
                    <a:pt x="57" y="45"/>
                    <a:pt x="64" y="35"/>
                    <a:pt x="64" y="26"/>
                  </a:cubicBezTo>
                  <a:cubicBezTo>
                    <a:pt x="64" y="11"/>
                    <a:pt x="54" y="0"/>
                    <a:pt x="43" y="0"/>
                  </a:cubicBezTo>
                  <a:cubicBezTo>
                    <a:pt x="31" y="0"/>
                    <a:pt x="22" y="11"/>
                    <a:pt x="22" y="26"/>
                  </a:cubicBezTo>
                  <a:cubicBezTo>
                    <a:pt x="22" y="35"/>
                    <a:pt x="28" y="45"/>
                    <a:pt x="33" y="50"/>
                  </a:cubicBezTo>
                  <a:cubicBezTo>
                    <a:pt x="8" y="57"/>
                    <a:pt x="0" y="84"/>
                    <a:pt x="0" y="116"/>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2" name="Freeform 175"/>
            <p:cNvSpPr>
              <a:spLocks/>
            </p:cNvSpPr>
            <p:nvPr/>
          </p:nvSpPr>
          <p:spPr bwMode="auto">
            <a:xfrm>
              <a:off x="5402263" y="1836738"/>
              <a:ext cx="107950" cy="120650"/>
            </a:xfrm>
            <a:custGeom>
              <a:avLst/>
              <a:gdLst/>
              <a:ahLst/>
              <a:cxnLst>
                <a:cxn ang="0">
                  <a:pos x="56" y="62"/>
                </a:cxn>
                <a:cxn ang="0">
                  <a:pos x="36" y="49"/>
                </a:cxn>
                <a:cxn ang="0">
                  <a:pos x="48" y="26"/>
                </a:cxn>
                <a:cxn ang="0">
                  <a:pos x="27" y="0"/>
                </a:cxn>
                <a:cxn ang="0">
                  <a:pos x="6" y="26"/>
                </a:cxn>
                <a:cxn ang="0">
                  <a:pos x="17" y="49"/>
                </a:cxn>
                <a:cxn ang="0">
                  <a:pos x="0" y="60"/>
                </a:cxn>
              </a:cxnLst>
              <a:rect l="0" t="0" r="r" b="b"/>
              <a:pathLst>
                <a:path w="56" h="62">
                  <a:moveTo>
                    <a:pt x="56" y="62"/>
                  </a:moveTo>
                  <a:cubicBezTo>
                    <a:pt x="51" y="56"/>
                    <a:pt x="45" y="52"/>
                    <a:pt x="36" y="49"/>
                  </a:cubicBezTo>
                  <a:cubicBezTo>
                    <a:pt x="42" y="44"/>
                    <a:pt x="48" y="35"/>
                    <a:pt x="48" y="26"/>
                  </a:cubicBezTo>
                  <a:cubicBezTo>
                    <a:pt x="48" y="11"/>
                    <a:pt x="39" y="0"/>
                    <a:pt x="27" y="0"/>
                  </a:cubicBezTo>
                  <a:cubicBezTo>
                    <a:pt x="15" y="0"/>
                    <a:pt x="6" y="11"/>
                    <a:pt x="6" y="26"/>
                  </a:cubicBezTo>
                  <a:cubicBezTo>
                    <a:pt x="6" y="35"/>
                    <a:pt x="12" y="44"/>
                    <a:pt x="17" y="49"/>
                  </a:cubicBezTo>
                  <a:cubicBezTo>
                    <a:pt x="10" y="51"/>
                    <a:pt x="5" y="55"/>
                    <a:pt x="0" y="60"/>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53" name="Freeform 176"/>
            <p:cNvSpPr>
              <a:spLocks/>
            </p:cNvSpPr>
            <p:nvPr/>
          </p:nvSpPr>
          <p:spPr bwMode="auto">
            <a:xfrm>
              <a:off x="5565776" y="1836738"/>
              <a:ext cx="109538" cy="120650"/>
            </a:xfrm>
            <a:custGeom>
              <a:avLst/>
              <a:gdLst/>
              <a:ahLst/>
              <a:cxnLst>
                <a:cxn ang="0">
                  <a:pos x="56" y="62"/>
                </a:cxn>
                <a:cxn ang="0">
                  <a:pos x="37" y="49"/>
                </a:cxn>
                <a:cxn ang="0">
                  <a:pos x="48" y="26"/>
                </a:cxn>
                <a:cxn ang="0">
                  <a:pos x="27" y="0"/>
                </a:cxn>
                <a:cxn ang="0">
                  <a:pos x="6" y="26"/>
                </a:cxn>
                <a:cxn ang="0">
                  <a:pos x="18" y="49"/>
                </a:cxn>
                <a:cxn ang="0">
                  <a:pos x="0" y="61"/>
                </a:cxn>
              </a:cxnLst>
              <a:rect l="0" t="0" r="r" b="b"/>
              <a:pathLst>
                <a:path w="56" h="62">
                  <a:moveTo>
                    <a:pt x="56" y="62"/>
                  </a:moveTo>
                  <a:cubicBezTo>
                    <a:pt x="51" y="56"/>
                    <a:pt x="45" y="52"/>
                    <a:pt x="37" y="49"/>
                  </a:cubicBezTo>
                  <a:cubicBezTo>
                    <a:pt x="42" y="44"/>
                    <a:pt x="48" y="35"/>
                    <a:pt x="48" y="26"/>
                  </a:cubicBezTo>
                  <a:cubicBezTo>
                    <a:pt x="48" y="11"/>
                    <a:pt x="39" y="0"/>
                    <a:pt x="27" y="0"/>
                  </a:cubicBezTo>
                  <a:cubicBezTo>
                    <a:pt x="16" y="0"/>
                    <a:pt x="6" y="11"/>
                    <a:pt x="6" y="26"/>
                  </a:cubicBezTo>
                  <a:cubicBezTo>
                    <a:pt x="6" y="35"/>
                    <a:pt x="13" y="44"/>
                    <a:pt x="18" y="49"/>
                  </a:cubicBezTo>
                  <a:cubicBezTo>
                    <a:pt x="10" y="51"/>
                    <a:pt x="4" y="55"/>
                    <a:pt x="0" y="61"/>
                  </a:cubicBezTo>
                </a:path>
              </a:pathLst>
            </a:custGeom>
            <a:ln>
              <a:headEnd/>
              <a:tailEn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67" name="Freeform 576"/>
          <p:cNvSpPr>
            <a:spLocks noChangeAspect="1" noEditPoints="1"/>
          </p:cNvSpPr>
          <p:nvPr/>
        </p:nvSpPr>
        <p:spPr bwMode="auto">
          <a:xfrm>
            <a:off x="7845340" y="2133474"/>
            <a:ext cx="637702" cy="1392309"/>
          </a:xfrm>
          <a:custGeom>
            <a:avLst/>
            <a:gdLst/>
            <a:ahLst/>
            <a:cxnLst>
              <a:cxn ang="0">
                <a:pos x="39" y="112"/>
              </a:cxn>
              <a:cxn ang="0">
                <a:pos x="43" y="215"/>
              </a:cxn>
              <a:cxn ang="0">
                <a:pos x="57" y="215"/>
              </a:cxn>
              <a:cxn ang="0">
                <a:pos x="62" y="122"/>
              </a:cxn>
              <a:cxn ang="0">
                <a:pos x="67" y="215"/>
              </a:cxn>
              <a:cxn ang="0">
                <a:pos x="81" y="215"/>
              </a:cxn>
              <a:cxn ang="0">
                <a:pos x="86" y="112"/>
              </a:cxn>
              <a:cxn ang="0">
                <a:pos x="87" y="125"/>
              </a:cxn>
              <a:cxn ang="0">
                <a:pos x="98" y="86"/>
              </a:cxn>
              <a:cxn ang="0">
                <a:pos x="70" y="39"/>
              </a:cxn>
              <a:cxn ang="0">
                <a:pos x="79" y="20"/>
              </a:cxn>
              <a:cxn ang="0">
                <a:pos x="63" y="0"/>
              </a:cxn>
              <a:cxn ang="0">
                <a:pos x="47" y="20"/>
              </a:cxn>
              <a:cxn ang="0">
                <a:pos x="55" y="39"/>
              </a:cxn>
              <a:cxn ang="0">
                <a:pos x="27" y="86"/>
              </a:cxn>
              <a:cxn ang="0">
                <a:pos x="0" y="114"/>
              </a:cxn>
            </a:cxnLst>
            <a:rect l="0" t="0" r="r" b="b"/>
            <a:pathLst>
              <a:path w="99" h="215">
                <a:moveTo>
                  <a:pt x="39" y="112"/>
                </a:moveTo>
                <a:cubicBezTo>
                  <a:pt x="39" y="115"/>
                  <a:pt x="43" y="215"/>
                  <a:pt x="43" y="215"/>
                </a:cubicBezTo>
                <a:cubicBezTo>
                  <a:pt x="57" y="215"/>
                  <a:pt x="57" y="215"/>
                  <a:pt x="57" y="215"/>
                </a:cubicBezTo>
                <a:cubicBezTo>
                  <a:pt x="62" y="122"/>
                  <a:pt x="62" y="122"/>
                  <a:pt x="62" y="122"/>
                </a:cubicBezTo>
                <a:cubicBezTo>
                  <a:pt x="67" y="215"/>
                  <a:pt x="67" y="215"/>
                  <a:pt x="67" y="215"/>
                </a:cubicBezTo>
                <a:cubicBezTo>
                  <a:pt x="81" y="215"/>
                  <a:pt x="81" y="215"/>
                  <a:pt x="81" y="215"/>
                </a:cubicBezTo>
                <a:cubicBezTo>
                  <a:pt x="86" y="112"/>
                  <a:pt x="86" y="112"/>
                  <a:pt x="86" y="112"/>
                </a:cubicBezTo>
                <a:moveTo>
                  <a:pt x="87" y="125"/>
                </a:moveTo>
                <a:cubicBezTo>
                  <a:pt x="87" y="120"/>
                  <a:pt x="98" y="106"/>
                  <a:pt x="98" y="86"/>
                </a:cubicBezTo>
                <a:cubicBezTo>
                  <a:pt x="99" y="59"/>
                  <a:pt x="91" y="40"/>
                  <a:pt x="70" y="39"/>
                </a:cubicBezTo>
                <a:cubicBezTo>
                  <a:pt x="73" y="35"/>
                  <a:pt x="79" y="26"/>
                  <a:pt x="79" y="20"/>
                </a:cubicBezTo>
                <a:cubicBezTo>
                  <a:pt x="79" y="9"/>
                  <a:pt x="71" y="0"/>
                  <a:pt x="63" y="0"/>
                </a:cubicBezTo>
                <a:cubicBezTo>
                  <a:pt x="54" y="0"/>
                  <a:pt x="47" y="9"/>
                  <a:pt x="47" y="20"/>
                </a:cubicBezTo>
                <a:cubicBezTo>
                  <a:pt x="47" y="26"/>
                  <a:pt x="52" y="35"/>
                  <a:pt x="55" y="39"/>
                </a:cubicBezTo>
                <a:cubicBezTo>
                  <a:pt x="28" y="42"/>
                  <a:pt x="27" y="59"/>
                  <a:pt x="27" y="86"/>
                </a:cubicBezTo>
                <a:cubicBezTo>
                  <a:pt x="27" y="91"/>
                  <a:pt x="0" y="109"/>
                  <a:pt x="0" y="114"/>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582"/>
          <p:cNvSpPr>
            <a:spLocks noChangeAspect="1" noEditPoints="1"/>
          </p:cNvSpPr>
          <p:nvPr/>
        </p:nvSpPr>
        <p:spPr bwMode="auto">
          <a:xfrm>
            <a:off x="4493151" y="1196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Rectangle 69"/>
          <p:cNvSpPr/>
          <p:nvPr/>
        </p:nvSpPr>
        <p:spPr>
          <a:xfrm>
            <a:off x="7276175" y="3518975"/>
            <a:ext cx="2019109"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Product Owner </a:t>
            </a:r>
            <a:r>
              <a:rPr lang="en-US" sz="1200" dirty="0" smtClean="0">
                <a:latin typeface="Arial" panose="020B0604020202020204" pitchFamily="34" charset="0"/>
                <a:cs typeface="Arial" panose="020B0604020202020204" pitchFamily="34" charset="0"/>
              </a:rPr>
              <a:t>is responsible for the product success and value creation</a:t>
            </a:r>
            <a:endParaRPr lang="fi-FI" sz="1200" dirty="0">
              <a:effectLst/>
              <a:latin typeface="Arial" panose="020B0604020202020204" pitchFamily="34" charset="0"/>
              <a:cs typeface="Arial" panose="020B0604020202020204" pitchFamily="34" charset="0"/>
            </a:endParaRPr>
          </a:p>
        </p:txBody>
      </p:sp>
      <p:sp>
        <p:nvSpPr>
          <p:cNvPr id="71" name="Rectangle 70"/>
          <p:cNvSpPr/>
          <p:nvPr/>
        </p:nvSpPr>
        <p:spPr>
          <a:xfrm>
            <a:off x="355378" y="3426084"/>
            <a:ext cx="2292572"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Technical specialists </a:t>
            </a:r>
            <a:r>
              <a:rPr lang="en-US" sz="1200" dirty="0" smtClean="0">
                <a:latin typeface="Arial" panose="020B0604020202020204" pitchFamily="34" charset="0"/>
                <a:cs typeface="Arial" panose="020B0604020202020204" pitchFamily="34" charset="0"/>
              </a:rPr>
              <a:t>takes care of both development and operational tasks and testing</a:t>
            </a:r>
            <a:endParaRPr lang="fi-FI" sz="1200" dirty="0">
              <a:effectLst/>
              <a:latin typeface="Arial" panose="020B0604020202020204" pitchFamily="34" charset="0"/>
              <a:cs typeface="Arial" panose="020B0604020202020204" pitchFamily="34" charset="0"/>
            </a:endParaRPr>
          </a:p>
        </p:txBody>
      </p:sp>
      <p:sp>
        <p:nvSpPr>
          <p:cNvPr id="72" name="Rectangle 71"/>
          <p:cNvSpPr/>
          <p:nvPr/>
        </p:nvSpPr>
        <p:spPr>
          <a:xfrm>
            <a:off x="3547757" y="1704796"/>
            <a:ext cx="2069877" cy="830997"/>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Automation Architect </a:t>
            </a:r>
            <a:r>
              <a:rPr lang="en-US" sz="1200" dirty="0" smtClean="0">
                <a:latin typeface="Arial" panose="020B0604020202020204" pitchFamily="34" charset="0"/>
                <a:cs typeface="Arial" panose="020B0604020202020204" pitchFamily="34" charset="0"/>
              </a:rPr>
              <a:t>analyze, design, and implement automation strategies </a:t>
            </a:r>
            <a:endParaRPr lang="fi-FI" sz="1200" dirty="0">
              <a:effectLst/>
              <a:latin typeface="Arial" panose="020B0604020202020204" pitchFamily="34" charset="0"/>
              <a:cs typeface="Arial" panose="020B0604020202020204" pitchFamily="34" charset="0"/>
            </a:endParaRPr>
          </a:p>
        </p:txBody>
      </p:sp>
      <p:sp>
        <p:nvSpPr>
          <p:cNvPr id="73" name="Freeform 582"/>
          <p:cNvSpPr>
            <a:spLocks noChangeAspect="1" noEditPoints="1"/>
          </p:cNvSpPr>
          <p:nvPr/>
        </p:nvSpPr>
        <p:spPr bwMode="auto">
          <a:xfrm>
            <a:off x="1288233" y="421371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5"/>
          </a:lnRef>
          <a:fillRef idx="0">
            <a:schemeClr val="accent5"/>
          </a:fillRef>
          <a:effectRef idx="0">
            <a:schemeClr val="accent5"/>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Rectangle 73"/>
          <p:cNvSpPr/>
          <p:nvPr/>
        </p:nvSpPr>
        <p:spPr>
          <a:xfrm>
            <a:off x="393754" y="4721586"/>
            <a:ext cx="2105025" cy="646331"/>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SCRUM Master </a:t>
            </a:r>
            <a:r>
              <a:rPr lang="en-US" sz="1200" dirty="0" smtClean="0">
                <a:latin typeface="Arial" panose="020B0604020202020204" pitchFamily="34" charset="0"/>
                <a:cs typeface="Arial" panose="020B0604020202020204" pitchFamily="34" charset="0"/>
              </a:rPr>
              <a:t>is responsible for the success of agile processes</a:t>
            </a:r>
            <a:endParaRPr lang="fi-FI" sz="1200" dirty="0">
              <a:effectLst/>
              <a:latin typeface="Arial" panose="020B0604020202020204" pitchFamily="34" charset="0"/>
              <a:cs typeface="Arial" panose="020B0604020202020204" pitchFamily="34" charset="0"/>
            </a:endParaRPr>
          </a:p>
        </p:txBody>
      </p:sp>
      <p:sp>
        <p:nvSpPr>
          <p:cNvPr id="97" name="Freeform 582"/>
          <p:cNvSpPr>
            <a:spLocks noChangeAspect="1" noEditPoints="1"/>
          </p:cNvSpPr>
          <p:nvPr/>
        </p:nvSpPr>
        <p:spPr bwMode="auto">
          <a:xfrm>
            <a:off x="2526100" y="1481929"/>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endParaRPr>
          </a:p>
        </p:txBody>
      </p:sp>
      <p:sp>
        <p:nvSpPr>
          <p:cNvPr id="98" name="Rectangle 97"/>
          <p:cNvSpPr/>
          <p:nvPr/>
        </p:nvSpPr>
        <p:spPr>
          <a:xfrm>
            <a:off x="1714056" y="1989796"/>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Release Manager </a:t>
            </a:r>
            <a:r>
              <a:rPr lang="en-US" sz="1200" dirty="0" smtClean="0">
                <a:latin typeface="Arial" panose="020B0604020202020204" pitchFamily="34" charset="0"/>
                <a:cs typeface="Arial" panose="020B0604020202020204" pitchFamily="34" charset="0"/>
              </a:rPr>
              <a:t>oversees coordination and integration of development, testing and deployment tasks to support continuous delivery</a:t>
            </a:r>
            <a:endParaRPr lang="fi-FI" sz="1200" dirty="0">
              <a:effectLst/>
              <a:latin typeface="Arial" panose="020B0604020202020204" pitchFamily="34" charset="0"/>
              <a:cs typeface="Arial" panose="020B0604020202020204" pitchFamily="34" charset="0"/>
            </a:endParaRPr>
          </a:p>
        </p:txBody>
      </p:sp>
      <p:sp>
        <p:nvSpPr>
          <p:cNvPr id="99" name="Freeform 582"/>
          <p:cNvSpPr>
            <a:spLocks noChangeAspect="1" noEditPoints="1"/>
          </p:cNvSpPr>
          <p:nvPr/>
        </p:nvSpPr>
        <p:spPr bwMode="auto">
          <a:xfrm>
            <a:off x="7714717" y="428923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99"/>
          <p:cNvSpPr/>
          <p:nvPr/>
        </p:nvSpPr>
        <p:spPr>
          <a:xfrm>
            <a:off x="6912198" y="4768527"/>
            <a:ext cx="2069877" cy="1015663"/>
          </a:xfrm>
          <a:prstGeom prst="rect">
            <a:avLst/>
          </a:prstGeom>
        </p:spPr>
        <p:txBody>
          <a:bodyPr wrap="square">
            <a:spAutoFit/>
          </a:bodyPr>
          <a:lstStyle/>
          <a:p>
            <a:pPr algn="ctr"/>
            <a:r>
              <a:rPr lang="en-US" sz="1200" b="1" dirty="0" err="1" smtClean="0">
                <a:latin typeface="Arial" panose="020B0604020202020204" pitchFamily="34" charset="0"/>
                <a:cs typeface="Arial" panose="020B0604020202020204" pitchFamily="34" charset="0"/>
              </a:rPr>
              <a:t>Microservice</a:t>
            </a:r>
            <a:r>
              <a:rPr lang="en-US" sz="1200" b="1" dirty="0" smtClean="0">
                <a:latin typeface="Arial" panose="020B0604020202020204" pitchFamily="34" charset="0"/>
                <a:cs typeface="Arial" panose="020B0604020202020204" pitchFamily="34" charset="0"/>
              </a:rPr>
              <a:t> and Service Virtualization Architect </a:t>
            </a:r>
            <a:r>
              <a:rPr lang="en-US" sz="1200" dirty="0" smtClean="0">
                <a:latin typeface="Arial" panose="020B0604020202020204" pitchFamily="34" charset="0"/>
                <a:cs typeface="Arial" panose="020B0604020202020204" pitchFamily="34" charset="0"/>
              </a:rPr>
              <a:t>defines and designs </a:t>
            </a:r>
            <a:r>
              <a:rPr lang="en-US" sz="1200" dirty="0" err="1" smtClean="0">
                <a:latin typeface="Arial" panose="020B0604020202020204" pitchFamily="34" charset="0"/>
                <a:cs typeface="Arial" panose="020B0604020202020204" pitchFamily="34" charset="0"/>
              </a:rPr>
              <a:t>microservices</a:t>
            </a:r>
            <a:r>
              <a:rPr lang="en-US" sz="1200" dirty="0" smtClean="0">
                <a:latin typeface="Arial" panose="020B0604020202020204" pitchFamily="34" charset="0"/>
                <a:cs typeface="Arial" panose="020B0604020202020204" pitchFamily="34" charset="0"/>
              </a:rPr>
              <a:t> and service virtualization </a:t>
            </a:r>
            <a:endParaRPr lang="fi-FI" sz="1200" dirty="0">
              <a:effectLst/>
              <a:latin typeface="Arial" panose="020B0604020202020204" pitchFamily="34" charset="0"/>
              <a:cs typeface="Arial" panose="020B0604020202020204" pitchFamily="34" charset="0"/>
            </a:endParaRPr>
          </a:p>
        </p:txBody>
      </p:sp>
      <p:sp>
        <p:nvSpPr>
          <p:cNvPr id="103" name="Rectangle 102"/>
          <p:cNvSpPr/>
          <p:nvPr/>
        </p:nvSpPr>
        <p:spPr>
          <a:xfrm>
            <a:off x="5778025" y="1918900"/>
            <a:ext cx="2019109"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Experience Assurance Professional </a:t>
            </a:r>
            <a:r>
              <a:rPr lang="en-US" sz="1200" dirty="0" smtClean="0"/>
              <a:t>ensures that all new features and functions are released with intended end user experience</a:t>
            </a:r>
            <a:endParaRPr lang="fi-FI" sz="1200" dirty="0">
              <a:effectLst/>
              <a:latin typeface="Arial" panose="020B0604020202020204" pitchFamily="34" charset="0"/>
              <a:cs typeface="Arial" panose="020B0604020202020204" pitchFamily="34" charset="0"/>
            </a:endParaRPr>
          </a:p>
        </p:txBody>
      </p:sp>
      <p:sp>
        <p:nvSpPr>
          <p:cNvPr id="104" name="Freeform 582"/>
          <p:cNvSpPr>
            <a:spLocks noChangeAspect="1" noEditPoints="1"/>
          </p:cNvSpPr>
          <p:nvPr/>
        </p:nvSpPr>
        <p:spPr bwMode="auto">
          <a:xfrm>
            <a:off x="6543142" y="1403160"/>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582"/>
          <p:cNvSpPr>
            <a:spLocks noChangeAspect="1" noEditPoints="1"/>
          </p:cNvSpPr>
          <p:nvPr/>
        </p:nvSpPr>
        <p:spPr bwMode="auto">
          <a:xfrm>
            <a:off x="5749967" y="46511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105"/>
          <p:cNvSpPr/>
          <p:nvPr/>
        </p:nvSpPr>
        <p:spPr>
          <a:xfrm>
            <a:off x="4937923" y="5159052"/>
            <a:ext cx="2069877"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Security Engineer </a:t>
            </a:r>
            <a:r>
              <a:rPr lang="en-US" sz="1200" dirty="0" smtClean="0"/>
              <a:t>works side by side with developers to ensure security issues are taken into account early in the process</a:t>
            </a:r>
            <a:endParaRPr lang="fi-FI" sz="1200" dirty="0">
              <a:effectLst/>
              <a:latin typeface="Arial" panose="020B0604020202020204" pitchFamily="34" charset="0"/>
              <a:cs typeface="Arial" panose="020B0604020202020204" pitchFamily="34" charset="0"/>
            </a:endParaRPr>
          </a:p>
        </p:txBody>
      </p:sp>
      <p:sp>
        <p:nvSpPr>
          <p:cNvPr id="109" name="Freeform 582"/>
          <p:cNvSpPr>
            <a:spLocks noChangeAspect="1" noEditPoints="1"/>
          </p:cNvSpPr>
          <p:nvPr/>
        </p:nvSpPr>
        <p:spPr bwMode="auto">
          <a:xfrm>
            <a:off x="3352267" y="4613085"/>
            <a:ext cx="360702" cy="507867"/>
          </a:xfrm>
          <a:custGeom>
            <a:avLst/>
            <a:gdLst/>
            <a:ahLst/>
            <a:cxnLst>
              <a:cxn ang="0">
                <a:pos x="73" y="15"/>
              </a:cxn>
              <a:cxn ang="0">
                <a:pos x="76" y="31"/>
              </a:cxn>
              <a:cxn ang="0">
                <a:pos x="62" y="58"/>
              </a:cxn>
              <a:cxn ang="0">
                <a:pos x="83" y="71"/>
              </a:cxn>
              <a:cxn ang="0">
                <a:pos x="43" y="2"/>
              </a:cxn>
              <a:cxn ang="0">
                <a:pos x="51" y="0"/>
              </a:cxn>
              <a:cxn ang="0">
                <a:pos x="73" y="15"/>
              </a:cxn>
              <a:cxn ang="0">
                <a:pos x="83" y="71"/>
              </a:cxn>
              <a:cxn ang="0">
                <a:pos x="102" y="138"/>
              </a:cxn>
              <a:cxn ang="0">
                <a:pos x="31" y="143"/>
              </a:cxn>
              <a:cxn ang="0">
                <a:pos x="26" y="28"/>
              </a:cxn>
              <a:cxn ang="0">
                <a:pos x="26" y="31"/>
              </a:cxn>
              <a:cxn ang="0">
                <a:pos x="40" y="58"/>
              </a:cxn>
              <a:cxn ang="0">
                <a:pos x="0" y="138"/>
              </a:cxn>
              <a:cxn ang="0">
                <a:pos x="26" y="28"/>
              </a:cxn>
              <a:cxn ang="0">
                <a:pos x="43" y="2"/>
              </a:cxn>
            </a:cxnLst>
            <a:rect l="0" t="0" r="r" b="b"/>
            <a:pathLst>
              <a:path w="102" h="144">
                <a:moveTo>
                  <a:pt x="73" y="15"/>
                </a:moveTo>
                <a:cubicBezTo>
                  <a:pt x="75" y="20"/>
                  <a:pt x="76" y="25"/>
                  <a:pt x="76" y="31"/>
                </a:cubicBezTo>
                <a:cubicBezTo>
                  <a:pt x="76" y="41"/>
                  <a:pt x="68" y="53"/>
                  <a:pt x="62" y="58"/>
                </a:cubicBezTo>
                <a:cubicBezTo>
                  <a:pt x="71" y="61"/>
                  <a:pt x="77" y="65"/>
                  <a:pt x="83" y="71"/>
                </a:cubicBezTo>
                <a:moveTo>
                  <a:pt x="43" y="2"/>
                </a:moveTo>
                <a:cubicBezTo>
                  <a:pt x="46" y="1"/>
                  <a:pt x="48" y="0"/>
                  <a:pt x="51" y="0"/>
                </a:cubicBezTo>
                <a:cubicBezTo>
                  <a:pt x="60" y="0"/>
                  <a:pt x="68" y="6"/>
                  <a:pt x="73" y="15"/>
                </a:cubicBezTo>
                <a:moveTo>
                  <a:pt x="83" y="71"/>
                </a:moveTo>
                <a:cubicBezTo>
                  <a:pt x="97" y="85"/>
                  <a:pt x="102" y="110"/>
                  <a:pt x="102" y="138"/>
                </a:cubicBezTo>
                <a:cubicBezTo>
                  <a:pt x="102" y="142"/>
                  <a:pt x="61" y="144"/>
                  <a:pt x="31" y="143"/>
                </a:cubicBezTo>
                <a:moveTo>
                  <a:pt x="26" y="28"/>
                </a:moveTo>
                <a:cubicBezTo>
                  <a:pt x="26" y="29"/>
                  <a:pt x="26" y="30"/>
                  <a:pt x="26" y="31"/>
                </a:cubicBezTo>
                <a:cubicBezTo>
                  <a:pt x="26" y="41"/>
                  <a:pt x="34" y="53"/>
                  <a:pt x="40" y="58"/>
                </a:cubicBezTo>
                <a:cubicBezTo>
                  <a:pt x="10" y="67"/>
                  <a:pt x="0" y="99"/>
                  <a:pt x="0" y="138"/>
                </a:cubicBezTo>
                <a:moveTo>
                  <a:pt x="26" y="28"/>
                </a:moveTo>
                <a:cubicBezTo>
                  <a:pt x="27" y="15"/>
                  <a:pt x="34" y="5"/>
                  <a:pt x="43" y="2"/>
                </a:cubicBezTo>
              </a:path>
            </a:pathLst>
          </a:custGeom>
          <a:ln>
            <a:headEnd/>
            <a:tailEn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09"/>
          <p:cNvSpPr/>
          <p:nvPr/>
        </p:nvSpPr>
        <p:spPr>
          <a:xfrm>
            <a:off x="2216373" y="5120952"/>
            <a:ext cx="2593752" cy="1200329"/>
          </a:xfrm>
          <a:prstGeom prst="rect">
            <a:avLst/>
          </a:prstGeom>
        </p:spPr>
        <p:txBody>
          <a:bodyPr wrap="square">
            <a:spAutoFit/>
          </a:bodyPr>
          <a:lstStyle/>
          <a:p>
            <a:pPr algn="ctr"/>
            <a:r>
              <a:rPr lang="en-US" sz="1200" b="1" dirty="0" smtClean="0">
                <a:latin typeface="Arial" panose="020B0604020202020204" pitchFamily="34" charset="0"/>
                <a:cs typeface="Arial" panose="020B0604020202020204" pitchFamily="34" charset="0"/>
              </a:rPr>
              <a:t>Utility Professional </a:t>
            </a:r>
            <a:r>
              <a:rPr lang="en-US" sz="1200" dirty="0" smtClean="0"/>
              <a:t>operates across development platforms, tools, networks, servers and databases to ensure quality and resource management are taken care of</a:t>
            </a:r>
            <a:endParaRPr lang="fi-FI" sz="1200" dirty="0">
              <a:effectLst/>
              <a:latin typeface="Arial" panose="020B0604020202020204" pitchFamily="34" charset="0"/>
              <a:cs typeface="Arial" panose="020B0604020202020204" pitchFamily="34" charset="0"/>
            </a:endParaRPr>
          </a:p>
        </p:txBody>
      </p:sp>
      <p:grpSp>
        <p:nvGrpSpPr>
          <p:cNvPr id="4" name="Group 6"/>
          <p:cNvGrpSpPr>
            <a:grpSpLocks noChangeAspect="1"/>
          </p:cNvGrpSpPr>
          <p:nvPr/>
        </p:nvGrpSpPr>
        <p:grpSpPr>
          <a:xfrm>
            <a:off x="3682178" y="2706552"/>
            <a:ext cx="2201947" cy="2250922"/>
            <a:chOff x="1373422" y="2395567"/>
            <a:chExt cx="1224042" cy="1307322"/>
          </a:xfrm>
        </p:grpSpPr>
        <p:sp>
          <p:nvSpPr>
            <p:cNvPr id="127" name="Oval 126"/>
            <p:cNvSpPr/>
            <p:nvPr/>
          </p:nvSpPr>
          <p:spPr>
            <a:xfrm>
              <a:off x="1486076" y="3543075"/>
              <a:ext cx="1034090" cy="159814"/>
            </a:xfrm>
            <a:prstGeom prst="ellipse">
              <a:avLst/>
            </a:prstGeom>
            <a:gradFill flip="none" rotWithShape="1">
              <a:gsLst>
                <a:gs pos="0">
                  <a:srgbClr val="000000">
                    <a:lumMod val="50000"/>
                    <a:lumOff val="50000"/>
                  </a:srgbClr>
                </a:gs>
                <a:gs pos="100000">
                  <a:srgbClr val="000000">
                    <a:lumMod val="50000"/>
                    <a:lumOff val="50000"/>
                    <a:alpha val="0"/>
                  </a:srgbClr>
                </a:gs>
              </a:gsLst>
              <a:path path="shape">
                <a:fillToRect l="50000" t="50000" r="50000" b="50000"/>
              </a:path>
              <a:tileRect/>
            </a:gradFill>
            <a:ln w="9525"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717074"/>
                </a:solidFill>
                <a:effectLst/>
                <a:uLnTx/>
                <a:uFillTx/>
                <a:latin typeface="Arial"/>
                <a:ea typeface="+mn-ea"/>
                <a:cs typeface="+mn-cs"/>
              </a:endParaRPr>
            </a:p>
          </p:txBody>
        </p:sp>
        <p:sp>
          <p:nvSpPr>
            <p:cNvPr id="128" name="Oval 127"/>
            <p:cNvSpPr/>
            <p:nvPr/>
          </p:nvSpPr>
          <p:spPr bwMode="auto">
            <a:xfrm>
              <a:off x="1373422" y="2395567"/>
              <a:ext cx="1224042" cy="1224036"/>
            </a:xfrm>
            <a:prstGeom prst="ellipse">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t"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717074"/>
                </a:solidFill>
                <a:effectLst/>
                <a:uLnTx/>
                <a:uFillTx/>
                <a:latin typeface="Arial"/>
                <a:ea typeface="+mn-ea"/>
                <a:cs typeface="Arial"/>
              </a:endParaRPr>
            </a:p>
          </p:txBody>
        </p:sp>
      </p:grpSp>
      <p:grpSp>
        <p:nvGrpSpPr>
          <p:cNvPr id="5" name="Group 27"/>
          <p:cNvGrpSpPr>
            <a:grpSpLocks noChangeAspect="1"/>
          </p:cNvGrpSpPr>
          <p:nvPr/>
        </p:nvGrpSpPr>
        <p:grpSpPr bwMode="auto">
          <a:xfrm>
            <a:off x="3838929" y="2892716"/>
            <a:ext cx="1888445" cy="1688595"/>
            <a:chOff x="1282" y="898"/>
            <a:chExt cx="3194" cy="2856"/>
          </a:xfrm>
          <a:solidFill>
            <a:schemeClr val="bg1"/>
          </a:solidFill>
        </p:grpSpPr>
        <p:sp>
          <p:nvSpPr>
            <p:cNvPr id="133" name="Freeform 31"/>
            <p:cNvSpPr>
              <a:spLocks/>
            </p:cNvSpPr>
            <p:nvPr/>
          </p:nvSpPr>
          <p:spPr bwMode="auto">
            <a:xfrm>
              <a:off x="1570" y="898"/>
              <a:ext cx="2906" cy="1424"/>
            </a:xfrm>
            <a:custGeom>
              <a:avLst/>
              <a:gdLst>
                <a:gd name="T0" fmla="*/ 1142 w 1230"/>
                <a:gd name="T1" fmla="*/ 467 h 603"/>
                <a:gd name="T2" fmla="*/ 938 w 1230"/>
                <a:gd name="T3" fmla="*/ 138 h 603"/>
                <a:gd name="T4" fmla="*/ 555 w 1230"/>
                <a:gd name="T5" fmla="*/ 0 h 603"/>
                <a:gd name="T6" fmla="*/ 0 w 1230"/>
                <a:gd name="T7" fmla="*/ 368 h 603"/>
                <a:gd name="T8" fmla="*/ 80 w 1230"/>
                <a:gd name="T9" fmla="*/ 402 h 603"/>
                <a:gd name="T10" fmla="*/ 555 w 1230"/>
                <a:gd name="T11" fmla="*/ 87 h 603"/>
                <a:gd name="T12" fmla="*/ 1055 w 1230"/>
                <a:gd name="T13" fmla="*/ 477 h 603"/>
                <a:gd name="T14" fmla="*/ 968 w 1230"/>
                <a:gd name="T15" fmla="*/ 486 h 603"/>
                <a:gd name="T16" fmla="*/ 1114 w 1230"/>
                <a:gd name="T17" fmla="*/ 603 h 603"/>
                <a:gd name="T18" fmla="*/ 1230 w 1230"/>
                <a:gd name="T19" fmla="*/ 457 h 603"/>
                <a:gd name="T20" fmla="*/ 1142 w 1230"/>
                <a:gd name="T21" fmla="*/ 467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603">
                  <a:moveTo>
                    <a:pt x="1142" y="467"/>
                  </a:moveTo>
                  <a:cubicBezTo>
                    <a:pt x="1112" y="338"/>
                    <a:pt x="1040" y="222"/>
                    <a:pt x="938" y="138"/>
                  </a:cubicBezTo>
                  <a:cubicBezTo>
                    <a:pt x="830" y="49"/>
                    <a:pt x="694" y="0"/>
                    <a:pt x="555" y="0"/>
                  </a:cubicBezTo>
                  <a:cubicBezTo>
                    <a:pt x="312" y="0"/>
                    <a:pt x="94" y="145"/>
                    <a:pt x="0" y="368"/>
                  </a:cubicBezTo>
                  <a:cubicBezTo>
                    <a:pt x="80" y="402"/>
                    <a:pt x="80" y="402"/>
                    <a:pt x="80" y="402"/>
                  </a:cubicBezTo>
                  <a:cubicBezTo>
                    <a:pt x="161" y="211"/>
                    <a:pt x="347" y="87"/>
                    <a:pt x="555" y="87"/>
                  </a:cubicBezTo>
                  <a:cubicBezTo>
                    <a:pt x="791" y="87"/>
                    <a:pt x="998" y="250"/>
                    <a:pt x="1055" y="477"/>
                  </a:cubicBezTo>
                  <a:cubicBezTo>
                    <a:pt x="968" y="486"/>
                    <a:pt x="968" y="486"/>
                    <a:pt x="968" y="486"/>
                  </a:cubicBezTo>
                  <a:cubicBezTo>
                    <a:pt x="1114" y="603"/>
                    <a:pt x="1114" y="603"/>
                    <a:pt x="1114" y="603"/>
                  </a:cubicBezTo>
                  <a:cubicBezTo>
                    <a:pt x="1230" y="457"/>
                    <a:pt x="1230" y="457"/>
                    <a:pt x="1230" y="457"/>
                  </a:cubicBezTo>
                  <a:lnTo>
                    <a:pt x="1142" y="4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sp>
          <p:nvSpPr>
            <p:cNvPr id="134" name="Freeform 32"/>
            <p:cNvSpPr>
              <a:spLocks/>
            </p:cNvSpPr>
            <p:nvPr/>
          </p:nvSpPr>
          <p:spPr bwMode="auto">
            <a:xfrm>
              <a:off x="1282" y="2331"/>
              <a:ext cx="2908" cy="1423"/>
            </a:xfrm>
            <a:custGeom>
              <a:avLst/>
              <a:gdLst>
                <a:gd name="T0" fmla="*/ 88 w 1231"/>
                <a:gd name="T1" fmla="*/ 136 h 602"/>
                <a:gd name="T2" fmla="*/ 293 w 1231"/>
                <a:gd name="T3" fmla="*/ 465 h 602"/>
                <a:gd name="T4" fmla="*/ 675 w 1231"/>
                <a:gd name="T5" fmla="*/ 602 h 602"/>
                <a:gd name="T6" fmla="*/ 1231 w 1231"/>
                <a:gd name="T7" fmla="*/ 234 h 602"/>
                <a:gd name="T8" fmla="*/ 1150 w 1231"/>
                <a:gd name="T9" fmla="*/ 200 h 602"/>
                <a:gd name="T10" fmla="*/ 675 w 1231"/>
                <a:gd name="T11" fmla="*/ 515 h 602"/>
                <a:gd name="T12" fmla="*/ 175 w 1231"/>
                <a:gd name="T13" fmla="*/ 126 h 602"/>
                <a:gd name="T14" fmla="*/ 263 w 1231"/>
                <a:gd name="T15" fmla="*/ 116 h 602"/>
                <a:gd name="T16" fmla="*/ 116 w 1231"/>
                <a:gd name="T17" fmla="*/ 0 h 602"/>
                <a:gd name="T18" fmla="*/ 0 w 1231"/>
                <a:gd name="T19" fmla="*/ 146 h 602"/>
                <a:gd name="T20" fmla="*/ 88 w 1231"/>
                <a:gd name="T21" fmla="*/ 13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1" h="602">
                  <a:moveTo>
                    <a:pt x="88" y="136"/>
                  </a:moveTo>
                  <a:cubicBezTo>
                    <a:pt x="118" y="264"/>
                    <a:pt x="190" y="381"/>
                    <a:pt x="293" y="465"/>
                  </a:cubicBezTo>
                  <a:cubicBezTo>
                    <a:pt x="400" y="554"/>
                    <a:pt x="536" y="602"/>
                    <a:pt x="675" y="602"/>
                  </a:cubicBezTo>
                  <a:cubicBezTo>
                    <a:pt x="918" y="602"/>
                    <a:pt x="1136" y="458"/>
                    <a:pt x="1231" y="234"/>
                  </a:cubicBezTo>
                  <a:cubicBezTo>
                    <a:pt x="1150" y="200"/>
                    <a:pt x="1150" y="200"/>
                    <a:pt x="1150" y="200"/>
                  </a:cubicBezTo>
                  <a:cubicBezTo>
                    <a:pt x="1069" y="392"/>
                    <a:pt x="883" y="515"/>
                    <a:pt x="675" y="515"/>
                  </a:cubicBezTo>
                  <a:cubicBezTo>
                    <a:pt x="439" y="515"/>
                    <a:pt x="233" y="353"/>
                    <a:pt x="175" y="126"/>
                  </a:cubicBezTo>
                  <a:cubicBezTo>
                    <a:pt x="263" y="116"/>
                    <a:pt x="263" y="116"/>
                    <a:pt x="263" y="116"/>
                  </a:cubicBezTo>
                  <a:cubicBezTo>
                    <a:pt x="116" y="0"/>
                    <a:pt x="116" y="0"/>
                    <a:pt x="116" y="0"/>
                  </a:cubicBezTo>
                  <a:cubicBezTo>
                    <a:pt x="0" y="146"/>
                    <a:pt x="0" y="146"/>
                    <a:pt x="0" y="146"/>
                  </a:cubicBezTo>
                  <a:lnTo>
                    <a:pt x="88" y="1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rgbClr val="717074"/>
                </a:solidFill>
              </a:endParaRPr>
            </a:p>
          </p:txBody>
        </p:sp>
      </p:grpSp>
      <p:grpSp>
        <p:nvGrpSpPr>
          <p:cNvPr id="6" name="Groupe 662"/>
          <p:cNvGrpSpPr>
            <a:grpSpLocks noChangeAspect="1"/>
          </p:cNvGrpSpPr>
          <p:nvPr/>
        </p:nvGrpSpPr>
        <p:grpSpPr>
          <a:xfrm>
            <a:off x="4238734" y="3183184"/>
            <a:ext cx="1088834" cy="1083908"/>
            <a:chOff x="5080001" y="2759075"/>
            <a:chExt cx="350838" cy="349251"/>
          </a:xfrm>
        </p:grpSpPr>
        <p:sp>
          <p:nvSpPr>
            <p:cNvPr id="136"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7"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8"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9"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0"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1"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2"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3"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4"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5"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6"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7"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8"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9"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0"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1"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2"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3"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4" name="Line 212"/>
            <p:cNvSpPr>
              <a:spLocks noChangeShapeType="1"/>
            </p:cNvSpPr>
            <p:nvPr/>
          </p:nvSpPr>
          <p:spPr bwMode="auto">
            <a:xfrm>
              <a:off x="5337176" y="2932113"/>
              <a:ext cx="9366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5" name="Line 213"/>
            <p:cNvSpPr>
              <a:spLocks noChangeShapeType="1"/>
            </p:cNvSpPr>
            <p:nvPr/>
          </p:nvSpPr>
          <p:spPr bwMode="auto">
            <a:xfrm>
              <a:off x="5337176"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6" name="Line 214"/>
            <p:cNvSpPr>
              <a:spLocks noChangeShapeType="1"/>
            </p:cNvSpPr>
            <p:nvPr/>
          </p:nvSpPr>
          <p:spPr bwMode="auto">
            <a:xfrm>
              <a:off x="5192713" y="2932113"/>
              <a:ext cx="1588"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7" name="Line 215"/>
            <p:cNvSpPr>
              <a:spLocks noChangeShapeType="1"/>
            </p:cNvSpPr>
            <p:nvPr/>
          </p:nvSpPr>
          <p:spPr bwMode="auto">
            <a:xfrm>
              <a:off x="5080001" y="2932113"/>
              <a:ext cx="112713" cy="1588"/>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8" name="Line 216"/>
            <p:cNvSpPr>
              <a:spLocks noChangeShapeType="1"/>
            </p:cNvSpPr>
            <p:nvPr/>
          </p:nvSpPr>
          <p:spPr bwMode="auto">
            <a:xfrm flipV="1">
              <a:off x="5254626" y="2759075"/>
              <a:ext cx="1588" cy="349250"/>
            </a:xfrm>
            <a:prstGeom prst="line">
              <a:avLst/>
            </a:pr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56" name="Rectangle 55"/>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team works efficiently cross border using war room</a:t>
            </a:r>
            <a:endParaRPr lang="en-US" dirty="0"/>
          </a:p>
        </p:txBody>
      </p:sp>
      <p:grpSp>
        <p:nvGrpSpPr>
          <p:cNvPr id="3" name="Group 51"/>
          <p:cNvGrpSpPr/>
          <p:nvPr/>
        </p:nvGrpSpPr>
        <p:grpSpPr>
          <a:xfrm>
            <a:off x="1731969" y="1390411"/>
            <a:ext cx="5820738" cy="4631376"/>
            <a:chOff x="2101931" y="1268686"/>
            <a:chExt cx="5961417" cy="4407719"/>
          </a:xfrm>
        </p:grpSpPr>
        <p:pic>
          <p:nvPicPr>
            <p:cNvPr id="37" name="Picture 2"/>
            <p:cNvPicPr>
              <a:picLocks noChangeAspect="1" noChangeArrowheads="1"/>
            </p:cNvPicPr>
            <p:nvPr/>
          </p:nvPicPr>
          <p:blipFill>
            <a:blip r:embed="rId2" cstate="print">
              <a:clrChange>
                <a:clrFrom>
                  <a:srgbClr val="FFFFFF"/>
                </a:clrFrom>
                <a:clrTo>
                  <a:srgbClr val="FFFFFF">
                    <a:alpha val="0"/>
                  </a:srgbClr>
                </a:clrTo>
              </a:clrChange>
              <a:grayscl/>
            </a:blip>
            <a:srcRect l="29971" t="30615" r="31068" b="21870"/>
            <a:stretch>
              <a:fillRect/>
            </a:stretch>
          </p:blipFill>
          <p:spPr bwMode="auto">
            <a:xfrm>
              <a:off x="2113807" y="1340671"/>
              <a:ext cx="5688281" cy="4335734"/>
            </a:xfrm>
            <a:prstGeom prst="rect">
              <a:avLst/>
            </a:prstGeom>
            <a:noFill/>
            <a:ln w="9525">
              <a:noFill/>
              <a:miter lim="800000"/>
              <a:headEnd/>
              <a:tailEnd/>
            </a:ln>
          </p:spPr>
        </p:pic>
        <p:pic>
          <p:nvPicPr>
            <p:cNvPr id="38" name="Picture 3" descr="C:\Users\jperala\AppData\Local\Microsoft\Windows\Temporary Internet Files\Content.IE5\DYA56ZSC\MC900356877[1].wmf"/>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flipH="1">
              <a:off x="5688278" y="3410172"/>
              <a:ext cx="391887" cy="296269"/>
            </a:xfrm>
            <a:prstGeom prst="rect">
              <a:avLst/>
            </a:prstGeom>
            <a:noFill/>
          </p:spPr>
        </p:pic>
        <p:pic>
          <p:nvPicPr>
            <p:cNvPr id="39"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055115" y="2553195"/>
              <a:ext cx="446087" cy="446087"/>
            </a:xfrm>
            <a:prstGeom prst="rect">
              <a:avLst/>
            </a:prstGeom>
            <a:noFill/>
          </p:spPr>
        </p:pic>
        <p:pic>
          <p:nvPicPr>
            <p:cNvPr id="40"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528149" y="2289959"/>
              <a:ext cx="446087" cy="446087"/>
            </a:xfrm>
            <a:prstGeom prst="rect">
              <a:avLst/>
            </a:prstGeom>
            <a:noFill/>
          </p:spPr>
        </p:pic>
        <p:pic>
          <p:nvPicPr>
            <p:cNvPr id="41" name="Picture 5" descr="C:\Users\jperala\AppData\Local\Microsoft\Windows\Temporary Internet Files\Content.IE5\L2J8WMVP\MC900441331[1].png"/>
            <p:cNvPicPr>
              <a:picLocks noChangeAspect="1" noChangeArrowheads="1"/>
            </p:cNvPicPr>
            <p:nvPr/>
          </p:nvPicPr>
          <p:blipFill>
            <a:blip r:embed="rId4" cstate="print">
              <a:clrChange>
                <a:clrFrom>
                  <a:srgbClr val="FFFFFF"/>
                </a:clrFrom>
                <a:clrTo>
                  <a:srgbClr val="FFFFFF">
                    <a:alpha val="0"/>
                  </a:srgbClr>
                </a:clrTo>
              </a:clrChange>
              <a:grayscl/>
            </a:blip>
            <a:srcRect/>
            <a:stretch>
              <a:fillRect/>
            </a:stretch>
          </p:blipFill>
          <p:spPr bwMode="auto">
            <a:xfrm>
              <a:off x="4977432" y="2062348"/>
              <a:ext cx="446087" cy="446087"/>
            </a:xfrm>
            <a:prstGeom prst="rect">
              <a:avLst/>
            </a:prstGeom>
            <a:noFill/>
          </p:spPr>
        </p:pic>
        <p:pic>
          <p:nvPicPr>
            <p:cNvPr id="42" name="Picture 7"/>
            <p:cNvPicPr>
              <a:picLocks noChangeAspect="1" noChangeArrowheads="1"/>
            </p:cNvPicPr>
            <p:nvPr/>
          </p:nvPicPr>
          <p:blipFill>
            <a:blip r:embed="rId5" cstate="print">
              <a:clrChange>
                <a:clrFrom>
                  <a:srgbClr val="FFFFFF"/>
                </a:clrFrom>
                <a:clrTo>
                  <a:srgbClr val="FFFFFF">
                    <a:alpha val="0"/>
                  </a:srgbClr>
                </a:clrTo>
              </a:clrChange>
              <a:grayscl/>
            </a:blip>
            <a:srcRect/>
            <a:stretch>
              <a:fillRect/>
            </a:stretch>
          </p:blipFill>
          <p:spPr bwMode="auto">
            <a:xfrm>
              <a:off x="2118931" y="2987168"/>
              <a:ext cx="980529" cy="670000"/>
            </a:xfrm>
            <a:prstGeom prst="rect">
              <a:avLst/>
            </a:prstGeom>
            <a:noFill/>
            <a:ln w="9525">
              <a:noFill/>
              <a:miter lim="800000"/>
              <a:headEnd/>
              <a:tailEnd/>
            </a:ln>
            <a:scene3d>
              <a:camera prst="isometricRightUp"/>
              <a:lightRig rig="threePt" dir="t"/>
            </a:scene3d>
          </p:spPr>
        </p:pic>
        <p:pic>
          <p:nvPicPr>
            <p:cNvPr id="43" name="Picture 8"/>
            <p:cNvPicPr>
              <a:picLocks noChangeAspect="1" noChangeArrowheads="1"/>
            </p:cNvPicPr>
            <p:nvPr/>
          </p:nvPicPr>
          <p:blipFill>
            <a:blip r:embed="rId6" cstate="print">
              <a:clrChange>
                <a:clrFrom>
                  <a:srgbClr val="FFFFFF"/>
                </a:clrFrom>
                <a:clrTo>
                  <a:srgbClr val="FFFFFF">
                    <a:alpha val="0"/>
                  </a:srgbClr>
                </a:clrTo>
              </a:clrChange>
              <a:grayscl/>
            </a:blip>
            <a:srcRect/>
            <a:stretch>
              <a:fillRect/>
            </a:stretch>
          </p:blipFill>
          <p:spPr bwMode="auto">
            <a:xfrm>
              <a:off x="5584683" y="1698175"/>
              <a:ext cx="1766143" cy="1080196"/>
            </a:xfrm>
            <a:prstGeom prst="rect">
              <a:avLst/>
            </a:prstGeom>
            <a:noFill/>
            <a:ln w="9525">
              <a:noFill/>
              <a:miter lim="800000"/>
              <a:headEnd/>
              <a:tailEnd/>
            </a:ln>
            <a:scene3d>
              <a:camera prst="isometricLeftDown"/>
              <a:lightRig rig="threePt" dir="t"/>
            </a:scene3d>
          </p:spPr>
        </p:pic>
        <p:grpSp>
          <p:nvGrpSpPr>
            <p:cNvPr id="4" name="Group 7"/>
            <p:cNvGrpSpPr/>
            <p:nvPr/>
          </p:nvGrpSpPr>
          <p:grpSpPr>
            <a:xfrm>
              <a:off x="2792202" y="2173021"/>
              <a:ext cx="1475399" cy="1128454"/>
              <a:chOff x="6339266" y="4300527"/>
              <a:chExt cx="2750425" cy="1667382"/>
            </a:xfrm>
            <a:scene3d>
              <a:camera prst="isometricRightUp"/>
              <a:lightRig rig="threePt" dir="t"/>
            </a:scene3d>
          </p:grpSpPr>
          <p:sp>
            <p:nvSpPr>
              <p:cNvPr id="52" name="Rectangle 51"/>
              <p:cNvSpPr/>
              <p:nvPr/>
            </p:nvSpPr>
            <p:spPr bwMode="auto">
              <a:xfrm>
                <a:off x="6807478" y="4492327"/>
                <a:ext cx="1837592" cy="1116013"/>
              </a:xfrm>
              <a:prstGeom prst="rect">
                <a:avLst/>
              </a:prstGeom>
              <a:gradFill>
                <a:gsLst>
                  <a:gs pos="0">
                    <a:srgbClr val="FF0000"/>
                  </a:gs>
                  <a:gs pos="52000">
                    <a:srgbClr val="FFFF00"/>
                  </a:gs>
                  <a:gs pos="100000">
                    <a:srgbClr val="008000"/>
                  </a:gs>
                </a:gsLst>
                <a:lin ang="78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 lastClr="FFFFFF"/>
                  </a:solidFill>
                  <a:effectLst/>
                  <a:uLnTx/>
                  <a:uFillTx/>
                  <a:latin typeface="Arial"/>
                  <a:ea typeface="+mn-ea"/>
                  <a:cs typeface="Arial" pitchFamily="34" charset="0"/>
                </a:endParaRPr>
              </a:p>
            </p:txBody>
          </p:sp>
          <p:sp>
            <p:nvSpPr>
              <p:cNvPr id="53" name="Rectangle 166"/>
              <p:cNvSpPr>
                <a:spLocks noChangeArrowheads="1"/>
              </p:cNvSpPr>
              <p:nvPr/>
            </p:nvSpPr>
            <p:spPr bwMode="auto">
              <a:xfrm rot="16200000">
                <a:off x="6280670" y="5271793"/>
                <a:ext cx="584284"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54" name="Rectangle 167"/>
              <p:cNvSpPr>
                <a:spLocks noChangeArrowheads="1"/>
              </p:cNvSpPr>
              <p:nvPr/>
            </p:nvSpPr>
            <p:spPr bwMode="auto">
              <a:xfrm rot="16200000">
                <a:off x="6255083" y="4384710"/>
                <a:ext cx="609081" cy="440715"/>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HIGH</a:t>
                </a:r>
              </a:p>
            </p:txBody>
          </p:sp>
          <p:sp>
            <p:nvSpPr>
              <p:cNvPr id="55" name="Rectangle 171"/>
              <p:cNvSpPr>
                <a:spLocks noChangeArrowheads="1"/>
              </p:cNvSpPr>
              <p:nvPr/>
            </p:nvSpPr>
            <p:spPr bwMode="auto">
              <a:xfrm rot="16200000">
                <a:off x="6247589" y="4859357"/>
                <a:ext cx="622607" cy="381954"/>
              </a:xfrm>
              <a:prstGeom prst="rect">
                <a:avLst/>
              </a:prstGeom>
              <a:noFill/>
              <a:ln w="9525">
                <a:noFill/>
                <a:miter lim="800000"/>
                <a:headEnd/>
                <a:tailEnd/>
              </a:ln>
              <a:sp3d>
                <a:bevelT/>
              </a:sp3d>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2A2A2A"/>
                    </a:solidFill>
                    <a:effectLst/>
                    <a:uLnTx/>
                    <a:uFillTx/>
                    <a:latin typeface="Calibri" pitchFamily="34" charset="0"/>
                  </a:rPr>
                  <a:t>Impact</a:t>
                </a:r>
              </a:p>
            </p:txBody>
          </p:sp>
          <p:cxnSp>
            <p:nvCxnSpPr>
              <p:cNvPr id="56" name="Straight Connector 55"/>
              <p:cNvCxnSpPr/>
              <p:nvPr/>
            </p:nvCxnSpPr>
            <p:spPr bwMode="auto">
              <a:xfrm rot="5400000">
                <a:off x="6829764" y="5050333"/>
                <a:ext cx="1116013" cy="0"/>
              </a:xfrm>
              <a:prstGeom prst="line">
                <a:avLst/>
              </a:prstGeom>
              <a:noFill/>
              <a:ln w="9525" cap="flat" cmpd="sng" algn="ctr">
                <a:solidFill>
                  <a:srgbClr val="FFFFFF"/>
                </a:solidFill>
                <a:prstDash val="sysDash"/>
              </a:ln>
              <a:effectLst/>
              <a:sp3d/>
            </p:spPr>
          </p:cxnSp>
          <p:cxnSp>
            <p:nvCxnSpPr>
              <p:cNvPr id="57" name="Straight Connector 56"/>
              <p:cNvCxnSpPr/>
              <p:nvPr/>
            </p:nvCxnSpPr>
            <p:spPr bwMode="auto">
              <a:xfrm rot="5400000">
                <a:off x="7458414" y="5050333"/>
                <a:ext cx="1116013" cy="0"/>
              </a:xfrm>
              <a:prstGeom prst="line">
                <a:avLst/>
              </a:prstGeom>
              <a:noFill/>
              <a:ln w="9525" cap="flat" cmpd="sng" algn="ctr">
                <a:solidFill>
                  <a:srgbClr val="FFFFFF"/>
                </a:solidFill>
                <a:prstDash val="sysDash"/>
              </a:ln>
              <a:effectLst/>
              <a:sp3d/>
            </p:spPr>
          </p:cxnSp>
          <p:grpSp>
            <p:nvGrpSpPr>
              <p:cNvPr id="5" name="Group 178"/>
              <p:cNvGrpSpPr>
                <a:grpSpLocks/>
              </p:cNvGrpSpPr>
              <p:nvPr/>
            </p:nvGrpSpPr>
            <p:grpSpPr bwMode="auto">
              <a:xfrm rot="5400000">
                <a:off x="7578575" y="4080004"/>
                <a:ext cx="392113" cy="1934308"/>
                <a:chOff x="6955768" y="3797423"/>
                <a:chExt cx="935679" cy="2665043"/>
              </a:xfrm>
            </p:grpSpPr>
            <p:cxnSp>
              <p:nvCxnSpPr>
                <p:cNvPr id="66" name="Straight Connector 65"/>
                <p:cNvCxnSpPr/>
                <p:nvPr/>
              </p:nvCxnSpPr>
              <p:spPr>
                <a:xfrm rot="5400000">
                  <a:off x="5623245" y="5129944"/>
                  <a:ext cx="2665043" cy="0"/>
                </a:xfrm>
                <a:prstGeom prst="line">
                  <a:avLst/>
                </a:prstGeom>
                <a:noFill/>
                <a:ln w="9525" cap="flat" cmpd="sng" algn="ctr">
                  <a:solidFill>
                    <a:srgbClr val="FFFFFF"/>
                  </a:solidFill>
                  <a:prstDash val="sysDash"/>
                </a:ln>
                <a:effectLst/>
                <a:sp3d/>
              </p:spPr>
            </p:cxnSp>
            <p:cxnSp>
              <p:nvCxnSpPr>
                <p:cNvPr id="67" name="Straight Connector 66"/>
                <p:cNvCxnSpPr/>
                <p:nvPr/>
              </p:nvCxnSpPr>
              <p:spPr>
                <a:xfrm rot="5400000">
                  <a:off x="6558924" y="5129944"/>
                  <a:ext cx="2665043" cy="0"/>
                </a:xfrm>
                <a:prstGeom prst="line">
                  <a:avLst/>
                </a:prstGeom>
                <a:noFill/>
                <a:ln w="9525" cap="flat" cmpd="sng" algn="ctr">
                  <a:solidFill>
                    <a:srgbClr val="FFFFFF"/>
                  </a:solidFill>
                  <a:prstDash val="sysDash"/>
                </a:ln>
                <a:effectLst/>
                <a:sp3d/>
              </p:spPr>
            </p:cxnSp>
          </p:grpSp>
          <p:cxnSp>
            <p:nvCxnSpPr>
              <p:cNvPr id="59" name="Straight Connector 58"/>
              <p:cNvCxnSpPr/>
              <p:nvPr/>
            </p:nvCxnSpPr>
            <p:spPr bwMode="auto">
              <a:xfrm>
                <a:off x="7387771" y="4462164"/>
                <a:ext cx="1432701" cy="839044"/>
              </a:xfrm>
              <a:prstGeom prst="line">
                <a:avLst/>
              </a:prstGeom>
              <a:noFill/>
              <a:ln w="38100" cap="flat" cmpd="sng" algn="ctr">
                <a:solidFill>
                  <a:srgbClr val="FFFFFF"/>
                </a:solidFill>
                <a:prstDash val="solid"/>
              </a:ln>
              <a:effectLst/>
            </p:spPr>
          </p:cxnSp>
          <p:cxnSp>
            <p:nvCxnSpPr>
              <p:cNvPr id="60" name="Straight Connector 59"/>
              <p:cNvCxnSpPr/>
              <p:nvPr/>
            </p:nvCxnSpPr>
            <p:spPr bwMode="auto">
              <a:xfrm>
                <a:off x="6759121" y="4852689"/>
                <a:ext cx="1413279" cy="880567"/>
              </a:xfrm>
              <a:prstGeom prst="line">
                <a:avLst/>
              </a:prstGeom>
              <a:noFill/>
              <a:ln w="38100" cap="flat" cmpd="sng" algn="ctr">
                <a:solidFill>
                  <a:srgbClr val="FFFFFF"/>
                </a:solidFill>
                <a:prstDash val="solid"/>
              </a:ln>
              <a:effectLst/>
            </p:spPr>
          </p:cxnSp>
          <p:cxnSp>
            <p:nvCxnSpPr>
              <p:cNvPr id="61" name="Straight Arrow Connector 60"/>
              <p:cNvCxnSpPr/>
              <p:nvPr/>
            </p:nvCxnSpPr>
            <p:spPr bwMode="auto">
              <a:xfrm rot="5400000" flipH="1" flipV="1">
                <a:off x="6173744" y="5050333"/>
                <a:ext cx="1116013" cy="0"/>
              </a:xfrm>
              <a:prstGeom prst="straightConnector1">
                <a:avLst/>
              </a:prstGeom>
              <a:noFill/>
              <a:ln w="12700" cap="flat" cmpd="sng" algn="ctr">
                <a:solidFill>
                  <a:srgbClr val="2A2A2A"/>
                </a:solidFill>
                <a:prstDash val="solid"/>
                <a:tailEnd type="arrow"/>
              </a:ln>
              <a:effectLst/>
            </p:spPr>
          </p:cxnSp>
          <p:cxnSp>
            <p:nvCxnSpPr>
              <p:cNvPr id="62" name="Straight Arrow Connector 61"/>
              <p:cNvCxnSpPr/>
              <p:nvPr/>
            </p:nvCxnSpPr>
            <p:spPr bwMode="auto">
              <a:xfrm>
                <a:off x="6807478" y="5688618"/>
                <a:ext cx="1837592" cy="0"/>
              </a:xfrm>
              <a:prstGeom prst="straightConnector1">
                <a:avLst/>
              </a:prstGeom>
              <a:noFill/>
              <a:ln w="12700" cap="flat" cmpd="sng" algn="ctr">
                <a:solidFill>
                  <a:srgbClr val="2A2A2A"/>
                </a:solidFill>
                <a:prstDash val="solid"/>
                <a:tailEnd type="arrow"/>
              </a:ln>
              <a:effectLst/>
            </p:spPr>
          </p:cxnSp>
          <p:sp>
            <p:nvSpPr>
              <p:cNvPr id="63" name="Rectangle 168"/>
              <p:cNvSpPr>
                <a:spLocks noChangeArrowheads="1"/>
              </p:cNvSpPr>
              <p:nvPr/>
            </p:nvSpPr>
            <p:spPr bwMode="auto">
              <a:xfrm>
                <a:off x="6712701" y="5643307"/>
                <a:ext cx="793287" cy="32460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2A2A2A"/>
                    </a:solidFill>
                    <a:effectLst/>
                    <a:uLnTx/>
                    <a:uFillTx/>
                    <a:latin typeface="Calibri" pitchFamily="34" charset="0"/>
                  </a:rPr>
                  <a:t>LOW</a:t>
                </a:r>
              </a:p>
            </p:txBody>
          </p:sp>
          <p:sp>
            <p:nvSpPr>
              <p:cNvPr id="64" name="Rectangle 169"/>
              <p:cNvSpPr>
                <a:spLocks noChangeArrowheads="1"/>
              </p:cNvSpPr>
              <p:nvPr/>
            </p:nvSpPr>
            <p:spPr bwMode="auto">
              <a:xfrm>
                <a:off x="8314767" y="5654128"/>
                <a:ext cx="774924" cy="302963"/>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2A2A2A"/>
                    </a:solidFill>
                    <a:effectLst/>
                    <a:uLnTx/>
                    <a:uFillTx/>
                    <a:latin typeface="Calibri" pitchFamily="34" charset="0"/>
                  </a:rPr>
                  <a:t>HIGH</a:t>
                </a:r>
              </a:p>
            </p:txBody>
          </p:sp>
          <p:sp>
            <p:nvSpPr>
              <p:cNvPr id="65" name="Rectangle 172"/>
              <p:cNvSpPr>
                <a:spLocks noChangeArrowheads="1"/>
              </p:cNvSpPr>
              <p:nvPr/>
            </p:nvSpPr>
            <p:spPr bwMode="auto">
              <a:xfrm>
                <a:off x="7391264" y="5680547"/>
                <a:ext cx="986102" cy="259682"/>
              </a:xfrm>
              <a:prstGeom prst="rect">
                <a:avLst/>
              </a:prstGeom>
              <a:noFill/>
              <a:ln w="9525">
                <a:noFill/>
                <a:miter lim="800000"/>
                <a:headEnd/>
                <a:tailEnd/>
              </a:ln>
              <a:sp3d>
                <a:bevelT/>
              </a:sp3d>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2A2A2A"/>
                    </a:solidFill>
                    <a:effectLst/>
                    <a:uLnTx/>
                    <a:uFillTx/>
                    <a:latin typeface="Calibri" pitchFamily="34" charset="0"/>
                  </a:rPr>
                  <a:t>Likelihood</a:t>
                </a:r>
              </a:p>
            </p:txBody>
          </p:sp>
        </p:grpSp>
        <p:pic>
          <p:nvPicPr>
            <p:cNvPr id="45"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649209" y="2432461"/>
              <a:ext cx="420873" cy="420873"/>
            </a:xfrm>
            <a:prstGeom prst="rect">
              <a:avLst/>
            </a:prstGeom>
            <a:noFill/>
            <a:scene3d>
              <a:camera prst="isometricRightUp"/>
              <a:lightRig rig="threePt" dir="t"/>
            </a:scene3d>
          </p:spPr>
        </p:pic>
        <p:pic>
          <p:nvPicPr>
            <p:cNvPr id="46"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492851" y="2276103"/>
              <a:ext cx="420873" cy="420873"/>
            </a:xfrm>
            <a:prstGeom prst="rect">
              <a:avLst/>
            </a:prstGeom>
            <a:noFill/>
            <a:scene3d>
              <a:camera prst="isometricRightUp"/>
              <a:lightRig rig="threePt" dir="t"/>
            </a:scene3d>
          </p:spPr>
        </p:pic>
        <p:pic>
          <p:nvPicPr>
            <p:cNvPr id="47"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70238" y="2606633"/>
              <a:ext cx="420873" cy="420873"/>
            </a:xfrm>
            <a:prstGeom prst="rect">
              <a:avLst/>
            </a:prstGeom>
            <a:noFill/>
            <a:scene3d>
              <a:camera prst="isometricRightUp"/>
              <a:lightRig rig="threePt" dir="t"/>
            </a:scene3d>
          </p:spPr>
        </p:pic>
        <p:pic>
          <p:nvPicPr>
            <p:cNvPr id="48" name="Picture 11" descr="C:\Users\jperala\AppData\Local\Microsoft\Windows\Temporary Internet Files\Content.IE5\BVX9UGVO\MC900441454[1].png"/>
            <p:cNvPicPr>
              <a:picLocks noChangeAspect="1" noChangeArrowheads="1"/>
            </p:cNvPicPr>
            <p:nvPr/>
          </p:nvPicPr>
          <p:blipFill>
            <a:blip r:embed="rId7" cstate="print">
              <a:clrChange>
                <a:clrFrom>
                  <a:srgbClr val="FFFFFF"/>
                </a:clrFrom>
                <a:clrTo>
                  <a:srgbClr val="FFFFFF">
                    <a:alpha val="0"/>
                  </a:srgbClr>
                </a:clrTo>
              </a:clrChange>
              <a:grayscl/>
            </a:blip>
            <a:srcRect/>
            <a:stretch>
              <a:fillRect/>
            </a:stretch>
          </p:blipFill>
          <p:spPr bwMode="auto">
            <a:xfrm>
              <a:off x="3108882" y="2889662"/>
              <a:ext cx="420873" cy="420873"/>
            </a:xfrm>
            <a:prstGeom prst="rect">
              <a:avLst/>
            </a:prstGeom>
            <a:noFill/>
            <a:scene3d>
              <a:camera prst="isometricRightUp"/>
              <a:lightRig rig="threePt" dir="t"/>
            </a:scene3d>
          </p:spPr>
        </p:pic>
        <p:pic>
          <p:nvPicPr>
            <p:cNvPr id="49" name="Picture 12" descr="C:\Users\jperala\AppData\Local\Microsoft\Windows\Temporary Internet Files\Content.IE5\BVX9UGVO\MC900431635[1].png"/>
            <p:cNvPicPr>
              <a:picLocks noChangeAspect="1" noChangeArrowheads="1"/>
            </p:cNvPicPr>
            <p:nvPr/>
          </p:nvPicPr>
          <p:blipFill>
            <a:blip r:embed="rId8" cstate="print">
              <a:clrChange>
                <a:clrFrom>
                  <a:srgbClr val="FFFFFF"/>
                </a:clrFrom>
                <a:clrTo>
                  <a:srgbClr val="FFFFFF">
                    <a:alpha val="0"/>
                  </a:srgbClr>
                </a:clrTo>
              </a:clrChange>
              <a:grayscl/>
            </a:blip>
            <a:srcRect/>
            <a:stretch>
              <a:fillRect/>
            </a:stretch>
          </p:blipFill>
          <p:spPr bwMode="auto">
            <a:xfrm rot="465727">
              <a:off x="6065344" y="3383519"/>
              <a:ext cx="501711" cy="501711"/>
            </a:xfrm>
            <a:prstGeom prst="rect">
              <a:avLst/>
            </a:prstGeom>
            <a:noFill/>
          </p:spPr>
        </p:pic>
        <p:sp>
          <p:nvSpPr>
            <p:cNvPr id="50" name="Isosceles Triangle 49"/>
            <p:cNvSpPr/>
            <p:nvPr/>
          </p:nvSpPr>
          <p:spPr>
            <a:xfrm rot="5400000">
              <a:off x="2832265" y="575955"/>
              <a:ext cx="1674420" cy="3135087"/>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sp>
          <p:nvSpPr>
            <p:cNvPr id="51" name="Isosceles Triangle 50"/>
            <p:cNvSpPr/>
            <p:nvPr/>
          </p:nvSpPr>
          <p:spPr>
            <a:xfrm rot="5400000" flipV="1">
              <a:off x="6380021" y="810494"/>
              <a:ext cx="1225135" cy="2141519"/>
            </a:xfrm>
            <a:prstGeom prst="triangle">
              <a:avLst>
                <a:gd name="adj" fmla="val 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i-FI" sz="2400" b="0" i="0" u="none" strike="noStrike" kern="0" cap="none" spc="0" normalizeH="0" baseline="0" noProof="0" dirty="0" err="1" smtClean="0">
                <a:ln>
                  <a:noFill/>
                </a:ln>
                <a:solidFill>
                  <a:srgbClr val="44546A">
                    <a:lumMod val="50000"/>
                  </a:srgbClr>
                </a:solidFill>
                <a:effectLst/>
                <a:uLnTx/>
                <a:uFillTx/>
                <a:latin typeface="Calibri"/>
                <a:ea typeface="+mn-ea"/>
                <a:cs typeface="+mn-cs"/>
              </a:endParaRPr>
            </a:p>
          </p:txBody>
        </p:sp>
      </p:grpSp>
      <p:sp>
        <p:nvSpPr>
          <p:cNvPr id="35" name="Rectangle 34"/>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Emma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success factors in Dev Ops transformation / “Must Fix” </a:t>
            </a:r>
            <a:endParaRPr lang="en-US" dirty="0"/>
          </a:p>
        </p:txBody>
      </p:sp>
      <p:sp>
        <p:nvSpPr>
          <p:cNvPr id="3" name="Content Placeholder 2"/>
          <p:cNvSpPr>
            <a:spLocks noGrp="1"/>
          </p:cNvSpPr>
          <p:nvPr>
            <p:ph idx="1"/>
          </p:nvPr>
        </p:nvSpPr>
        <p:spPr/>
        <p:txBody>
          <a:bodyPr/>
          <a:lstStyle/>
          <a:p>
            <a:r>
              <a:rPr lang="en-US" dirty="0" err="1" smtClean="0"/>
              <a:t>SaaS</a:t>
            </a:r>
            <a:r>
              <a:rPr lang="en-US" dirty="0" smtClean="0"/>
              <a:t> tools</a:t>
            </a:r>
          </a:p>
          <a:p>
            <a:r>
              <a:rPr lang="en-US" dirty="0" smtClean="0"/>
              <a:t>Dynamic capacity</a:t>
            </a:r>
          </a:p>
          <a:p>
            <a:r>
              <a:rPr lang="en-US" dirty="0" smtClean="0"/>
              <a:t>Automated testing</a:t>
            </a:r>
          </a:p>
          <a:p>
            <a:r>
              <a:rPr lang="en-US" dirty="0" smtClean="0"/>
              <a:t>APM???</a:t>
            </a:r>
          </a:p>
          <a:p>
            <a:r>
              <a:rPr lang="en-US" dirty="0" smtClean="0"/>
              <a:t>Automated security testing</a:t>
            </a:r>
          </a:p>
          <a:p>
            <a:r>
              <a:rPr lang="en-US" dirty="0" smtClean="0"/>
              <a:t>Static code analysis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 is not only theoretical approach, this is real life</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RMG, Thales, Coke</a:t>
            </a:r>
            <a:endParaRPr lang="en-US" dirty="0"/>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Gartner’s latest Hype Cycle for </a:t>
            </a:r>
            <a:r>
              <a:rPr lang="en-US" dirty="0" err="1" smtClean="0"/>
              <a:t>Enterprice</a:t>
            </a:r>
            <a:r>
              <a:rPr lang="en-US" dirty="0" smtClean="0"/>
              <a:t> Architecture </a:t>
            </a:r>
            <a:r>
              <a:rPr lang="en-US" dirty="0" err="1" smtClean="0"/>
              <a:t>DevOps</a:t>
            </a:r>
            <a:r>
              <a:rPr lang="en-US" dirty="0" smtClean="0"/>
              <a:t> is positioned in the innovation Trigger phase</a:t>
            </a:r>
            <a:endParaRPr lang="en-US" dirty="0"/>
          </a:p>
        </p:txBody>
      </p:sp>
      <p:pic>
        <p:nvPicPr>
          <p:cNvPr id="291842" name="Picture 2"/>
          <p:cNvPicPr>
            <a:picLocks noChangeAspect="1" noChangeArrowheads="1"/>
          </p:cNvPicPr>
          <p:nvPr/>
        </p:nvPicPr>
        <p:blipFill>
          <a:blip r:embed="rId2" cstate="print"/>
          <a:srcRect/>
          <a:stretch>
            <a:fillRect/>
          </a:stretch>
        </p:blipFill>
        <p:spPr bwMode="auto">
          <a:xfrm>
            <a:off x="955343" y="1213077"/>
            <a:ext cx="7792872" cy="5113505"/>
          </a:xfrm>
          <a:prstGeom prst="rect">
            <a:avLst/>
          </a:prstGeom>
          <a:noFill/>
          <a:ln w="9525">
            <a:noFill/>
            <a:miter lim="800000"/>
            <a:headEnd/>
            <a:tailEnd/>
          </a:ln>
        </p:spPr>
      </p:pic>
      <p:sp>
        <p:nvSpPr>
          <p:cNvPr id="5" name="Oval 4"/>
          <p:cNvSpPr/>
          <p:nvPr/>
        </p:nvSpPr>
        <p:spPr>
          <a:xfrm>
            <a:off x="2088106" y="3152631"/>
            <a:ext cx="873457" cy="27295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 name="Rectangle 5"/>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Heli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Capgemini</a:t>
            </a:r>
            <a:r>
              <a:rPr lang="en-US" dirty="0" smtClean="0"/>
              <a:t> has wide experience in agile application lifecycle management </a:t>
            </a:r>
            <a:endParaRPr lang="en-US" dirty="0"/>
          </a:p>
        </p:txBody>
      </p:sp>
      <p:sp>
        <p:nvSpPr>
          <p:cNvPr id="3" name="Content Placeholder 2"/>
          <p:cNvSpPr>
            <a:spLocks noGrp="1"/>
          </p:cNvSpPr>
          <p:nvPr>
            <p:ph idx="1"/>
          </p:nvPr>
        </p:nvSpPr>
        <p:spPr/>
        <p:txBody>
          <a:bodyPr/>
          <a:lstStyle/>
          <a:p>
            <a:r>
              <a:rPr lang="en-US" dirty="0" smtClean="0"/>
              <a:t>Include Philips </a:t>
            </a:r>
            <a:r>
              <a:rPr lang="en-US" dirty="0" err="1" smtClean="0"/>
              <a:t>refefrence</a:t>
            </a:r>
            <a:r>
              <a:rPr lang="en-US" dirty="0" smtClean="0"/>
              <a:t> list</a:t>
            </a:r>
          </a:p>
          <a:p>
            <a:r>
              <a:rPr lang="en-US" dirty="0" err="1" smtClean="0"/>
              <a:t>Picuture</a:t>
            </a:r>
            <a:r>
              <a:rPr lang="en-US" dirty="0" smtClean="0"/>
              <a:t> of logos</a:t>
            </a:r>
            <a:endParaRPr lang="en-US" dirty="0"/>
          </a:p>
        </p:txBody>
      </p:sp>
      <p:sp>
        <p:nvSpPr>
          <p:cNvPr id="4" name="Rectangle 3"/>
          <p:cNvSpPr/>
          <p:nvPr/>
        </p:nvSpPr>
        <p:spPr>
          <a:xfrm rot="1877491">
            <a:off x="7483740" y="1391112"/>
            <a:ext cx="2306472" cy="1091822"/>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2">
                    <a:lumMod val="50000"/>
                  </a:schemeClr>
                </a:solidFill>
              </a:rPr>
              <a:t>Seetesh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This document describes </a:t>
            </a:r>
            <a:r>
              <a:rPr lang="en-US" sz="2800" dirty="0" err="1" smtClean="0"/>
              <a:t>Capgemini’s</a:t>
            </a:r>
            <a:r>
              <a:rPr lang="en-US" sz="2800" dirty="0" smtClean="0"/>
              <a:t> vision of the future state of managing SOK’s business critical applications</a:t>
            </a:r>
            <a:endParaRPr lang="en-US" sz="2800" dirty="0"/>
          </a:p>
        </p:txBody>
      </p:sp>
      <p:sp>
        <p:nvSpPr>
          <p:cNvPr id="3" name="Content Placeholder 2"/>
          <p:cNvSpPr>
            <a:spLocks noGrp="1"/>
          </p:cNvSpPr>
          <p:nvPr>
            <p:ph idx="1"/>
          </p:nvPr>
        </p:nvSpPr>
        <p:spPr>
          <a:xfrm>
            <a:off x="323392" y="1494769"/>
            <a:ext cx="9582608" cy="2673470"/>
          </a:xfrm>
        </p:spPr>
        <p:txBody>
          <a:bodyPr vert="horz" lIns="108000" tIns="72000" rIns="72000" bIns="72000" rtlCol="0" anchor="t">
            <a:noAutofit/>
          </a:bodyPr>
          <a:lstStyle/>
          <a:p>
            <a:r>
              <a:rPr lang="fi-FI" sz="2000" dirty="0" err="1" smtClean="0"/>
              <a:t>We</a:t>
            </a:r>
            <a:r>
              <a:rPr lang="fi-FI" sz="2000" dirty="0" smtClean="0"/>
              <a:t> </a:t>
            </a:r>
            <a:r>
              <a:rPr lang="fi-FI" sz="2000" dirty="0" err="1" smtClean="0"/>
              <a:t>have</a:t>
            </a:r>
            <a:r>
              <a:rPr lang="fi-FI" sz="2000" dirty="0" smtClean="0"/>
              <a:t> </a:t>
            </a:r>
            <a:r>
              <a:rPr lang="fi-FI" sz="2000" dirty="0" err="1" smtClean="0"/>
              <a:t>created</a:t>
            </a:r>
            <a:r>
              <a:rPr lang="fi-FI" sz="2000" dirty="0" smtClean="0"/>
              <a:t> a </a:t>
            </a:r>
            <a:r>
              <a:rPr lang="fi-FI" sz="2000" dirty="0" err="1" smtClean="0"/>
              <a:t>concrete</a:t>
            </a:r>
            <a:r>
              <a:rPr lang="fi-FI" sz="2000" dirty="0" smtClean="0"/>
              <a:t> vision of the </a:t>
            </a:r>
            <a:r>
              <a:rPr lang="fi-FI" sz="2000" dirty="0" err="1" smtClean="0"/>
              <a:t>Topsi</a:t>
            </a:r>
            <a:r>
              <a:rPr lang="fi-FI" sz="2000" dirty="0" smtClean="0"/>
              <a:t> </a:t>
            </a:r>
            <a:r>
              <a:rPr lang="fi-FI" sz="2000" dirty="0" err="1" smtClean="0"/>
              <a:t>future</a:t>
            </a:r>
            <a:r>
              <a:rPr lang="fi-FI" sz="2000" dirty="0" smtClean="0"/>
              <a:t> </a:t>
            </a:r>
            <a:r>
              <a:rPr lang="fi-FI" sz="2000" dirty="0" err="1" smtClean="0"/>
              <a:t>state</a:t>
            </a:r>
            <a:r>
              <a:rPr lang="fi-FI" sz="2000" dirty="0" smtClean="0"/>
              <a:t> </a:t>
            </a:r>
            <a:r>
              <a:rPr lang="fi-FI" sz="2000" dirty="0" err="1" smtClean="0"/>
              <a:t>application</a:t>
            </a:r>
            <a:r>
              <a:rPr lang="fi-FI" sz="2000" dirty="0" smtClean="0"/>
              <a:t> management </a:t>
            </a:r>
            <a:r>
              <a:rPr lang="fi-FI" sz="2000" dirty="0" err="1" smtClean="0"/>
              <a:t>solution</a:t>
            </a:r>
            <a:r>
              <a:rPr lang="fi-FI" sz="2000" dirty="0" smtClean="0"/>
              <a:t>.</a:t>
            </a:r>
          </a:p>
          <a:p>
            <a:r>
              <a:rPr lang="fi-FI" sz="2000" dirty="0" err="1" smtClean="0"/>
              <a:t>Our</a:t>
            </a:r>
            <a:r>
              <a:rPr lang="fi-FI" sz="2000" dirty="0" smtClean="0"/>
              <a:t> </a:t>
            </a:r>
            <a:r>
              <a:rPr lang="fi-FI" sz="2000" dirty="0" err="1" smtClean="0"/>
              <a:t>approach</a:t>
            </a:r>
            <a:r>
              <a:rPr lang="fi-FI" sz="2000" dirty="0" smtClean="0"/>
              <a:t> and </a:t>
            </a:r>
            <a:r>
              <a:rPr lang="fi-FI" sz="2000" dirty="0" err="1" smtClean="0"/>
              <a:t>solution</a:t>
            </a:r>
            <a:r>
              <a:rPr lang="fi-FI" sz="2000" dirty="0" smtClean="0"/>
              <a:t> is </a:t>
            </a:r>
            <a:r>
              <a:rPr lang="fi-FI" sz="2000" dirty="0" err="1" smtClean="0"/>
              <a:t>built</a:t>
            </a:r>
            <a:r>
              <a:rPr lang="fi-FI" sz="2000" dirty="0" smtClean="0"/>
              <a:t> on…</a:t>
            </a:r>
          </a:p>
          <a:p>
            <a:pPr lvl="1"/>
            <a:r>
              <a:rPr lang="fi-FI" sz="1600" dirty="0" err="1" smtClean="0"/>
              <a:t>Our</a:t>
            </a:r>
            <a:r>
              <a:rPr lang="fi-FI" sz="1600" dirty="0" smtClean="0"/>
              <a:t> </a:t>
            </a:r>
            <a:r>
              <a:rPr lang="fi-FI" sz="1600" dirty="0" err="1" smtClean="0"/>
              <a:t>wide</a:t>
            </a:r>
            <a:r>
              <a:rPr lang="fi-FI" sz="1600" dirty="0" smtClean="0"/>
              <a:t> </a:t>
            </a:r>
            <a:r>
              <a:rPr lang="fi-FI" sz="1600" dirty="0" err="1" smtClean="0"/>
              <a:t>experience</a:t>
            </a:r>
            <a:r>
              <a:rPr lang="fi-FI" sz="1600" dirty="0" smtClean="0"/>
              <a:t> of S Group business and </a:t>
            </a:r>
            <a:r>
              <a:rPr lang="fi-FI" sz="1600" dirty="0" err="1" smtClean="0"/>
              <a:t>applications</a:t>
            </a:r>
            <a:endParaRPr lang="fi-FI" sz="1600" dirty="0" smtClean="0"/>
          </a:p>
          <a:p>
            <a:pPr lvl="1"/>
            <a:r>
              <a:rPr lang="fi-FI" sz="1600" dirty="0" err="1" smtClean="0"/>
              <a:t>Our</a:t>
            </a:r>
            <a:r>
              <a:rPr lang="fi-FI" sz="1600" dirty="0" smtClean="0"/>
              <a:t> </a:t>
            </a:r>
            <a:r>
              <a:rPr lang="fi-FI" sz="1600" dirty="0" err="1" smtClean="0"/>
              <a:t>deep</a:t>
            </a:r>
            <a:r>
              <a:rPr lang="fi-FI" sz="1600" dirty="0" smtClean="0"/>
              <a:t> </a:t>
            </a:r>
            <a:r>
              <a:rPr lang="fi-FI" sz="1600" dirty="0" err="1" smtClean="0"/>
              <a:t>understanding</a:t>
            </a:r>
            <a:r>
              <a:rPr lang="fi-FI" sz="1600" dirty="0" smtClean="0"/>
              <a:t> of </a:t>
            </a:r>
            <a:r>
              <a:rPr lang="fi-FI" sz="1600" dirty="0" err="1" smtClean="0"/>
              <a:t>modern</a:t>
            </a:r>
            <a:r>
              <a:rPr lang="fi-FI" sz="1600" dirty="0" smtClean="0"/>
              <a:t>, </a:t>
            </a:r>
            <a:r>
              <a:rPr lang="fi-FI" sz="1600" dirty="0" err="1" smtClean="0"/>
              <a:t>best</a:t>
            </a:r>
            <a:r>
              <a:rPr lang="fi-FI" sz="1600" dirty="0" smtClean="0"/>
              <a:t> in </a:t>
            </a:r>
            <a:r>
              <a:rPr lang="fi-FI" sz="1600" dirty="0" err="1" smtClean="0"/>
              <a:t>class</a:t>
            </a:r>
            <a:r>
              <a:rPr lang="fi-FI" sz="1600" dirty="0" smtClean="0"/>
              <a:t>, </a:t>
            </a:r>
            <a:r>
              <a:rPr lang="fi-FI" sz="1600" dirty="0" err="1" smtClean="0"/>
              <a:t>agile</a:t>
            </a:r>
            <a:r>
              <a:rPr lang="fi-FI" sz="1600" dirty="0" smtClean="0"/>
              <a:t> </a:t>
            </a:r>
            <a:r>
              <a:rPr lang="fi-FI" sz="1600" dirty="0" err="1" smtClean="0"/>
              <a:t>application</a:t>
            </a:r>
            <a:r>
              <a:rPr lang="fi-FI" sz="1600" dirty="0" smtClean="0"/>
              <a:t> </a:t>
            </a:r>
            <a:r>
              <a:rPr lang="fi-FI" sz="1600" dirty="0" err="1" smtClean="0"/>
              <a:t>development</a:t>
            </a:r>
            <a:r>
              <a:rPr lang="fi-FI" sz="1600" dirty="0" smtClean="0"/>
              <a:t>, </a:t>
            </a:r>
            <a:r>
              <a:rPr lang="fi-FI" sz="1600" dirty="0" err="1" smtClean="0"/>
              <a:t>application</a:t>
            </a:r>
            <a:r>
              <a:rPr lang="fi-FI" sz="1600" dirty="0" smtClean="0"/>
              <a:t> management  and </a:t>
            </a:r>
            <a:r>
              <a:rPr lang="fi-FI" sz="1600" dirty="0" err="1" smtClean="0"/>
              <a:t>application</a:t>
            </a:r>
            <a:r>
              <a:rPr lang="fi-FI" sz="1600" dirty="0" smtClean="0"/>
              <a:t> </a:t>
            </a:r>
            <a:r>
              <a:rPr lang="fi-FI" sz="1600" dirty="0" err="1" smtClean="0"/>
              <a:t>operations</a:t>
            </a:r>
            <a:r>
              <a:rPr lang="fi-FI" sz="1600" dirty="0" smtClean="0"/>
              <a:t> </a:t>
            </a:r>
            <a:r>
              <a:rPr lang="fi-FI" sz="1600" dirty="0" err="1" smtClean="0"/>
              <a:t>delivery</a:t>
            </a:r>
            <a:r>
              <a:rPr lang="fi-FI" sz="1600" dirty="0" smtClean="0"/>
              <a:t> </a:t>
            </a:r>
            <a:r>
              <a:rPr lang="fi-FI" sz="1600" dirty="0" err="1" smtClean="0"/>
              <a:t>methods</a:t>
            </a:r>
            <a:r>
              <a:rPr lang="fi-FI" sz="1600" dirty="0" smtClean="0"/>
              <a:t> and </a:t>
            </a:r>
            <a:r>
              <a:rPr lang="fi-FI" sz="1600" dirty="0" err="1" smtClean="0"/>
              <a:t>practices</a:t>
            </a:r>
            <a:endParaRPr lang="fi-FI" sz="1600" dirty="0" smtClean="0"/>
          </a:p>
          <a:p>
            <a:pPr lvl="1"/>
            <a:r>
              <a:rPr lang="fi-FI" sz="1600" dirty="0" err="1" smtClean="0"/>
              <a:t>Our</a:t>
            </a:r>
            <a:r>
              <a:rPr lang="fi-FI" sz="1600" dirty="0" smtClean="0"/>
              <a:t> </a:t>
            </a:r>
            <a:r>
              <a:rPr lang="fi-FI" sz="1600" dirty="0" err="1" smtClean="0"/>
              <a:t>delivery</a:t>
            </a:r>
            <a:r>
              <a:rPr lang="fi-FI" sz="1600" dirty="0" smtClean="0"/>
              <a:t> </a:t>
            </a:r>
            <a:r>
              <a:rPr lang="fi-FI" sz="1600" dirty="0" err="1" smtClean="0"/>
              <a:t>capabilities</a:t>
            </a:r>
            <a:r>
              <a:rPr lang="fi-FI" sz="1600" dirty="0" smtClean="0"/>
              <a:t> and </a:t>
            </a:r>
            <a:r>
              <a:rPr lang="fi-FI" sz="1600" dirty="0" err="1" smtClean="0"/>
              <a:t>proven</a:t>
            </a:r>
            <a:r>
              <a:rPr lang="fi-FI" sz="1600" dirty="0" smtClean="0"/>
              <a:t> </a:t>
            </a:r>
            <a:r>
              <a:rPr lang="fi-FI" sz="1600" dirty="0" err="1" smtClean="0"/>
              <a:t>tool</a:t>
            </a:r>
            <a:r>
              <a:rPr lang="fi-FI" sz="1600" dirty="0" smtClean="0"/>
              <a:t> set</a:t>
            </a:r>
          </a:p>
          <a:p>
            <a:pPr lvl="1"/>
            <a:r>
              <a:rPr lang="fi-FI" sz="1600" dirty="0" err="1" smtClean="0"/>
              <a:t>Our</a:t>
            </a:r>
            <a:r>
              <a:rPr lang="fi-FI" sz="1600" dirty="0" smtClean="0"/>
              <a:t> </a:t>
            </a:r>
            <a:r>
              <a:rPr lang="fi-FI" sz="1600" dirty="0" err="1" smtClean="0"/>
              <a:t>experiences</a:t>
            </a:r>
            <a:r>
              <a:rPr lang="fi-FI" sz="1600" dirty="0" smtClean="0"/>
              <a:t> of </a:t>
            </a:r>
            <a:r>
              <a:rPr lang="fi-FI" sz="1600" dirty="0" err="1" smtClean="0"/>
              <a:t>similar</a:t>
            </a:r>
            <a:r>
              <a:rPr lang="fi-FI" sz="1600" dirty="0" smtClean="0"/>
              <a:t> </a:t>
            </a:r>
            <a:r>
              <a:rPr lang="fi-FI" sz="1600" dirty="0" err="1" smtClean="0"/>
              <a:t>services</a:t>
            </a:r>
            <a:r>
              <a:rPr lang="fi-FI" sz="1600" dirty="0" smtClean="0"/>
              <a:t> in </a:t>
            </a:r>
            <a:r>
              <a:rPr lang="fi-FI" sz="1600" dirty="0" err="1" smtClean="0"/>
              <a:t>retail</a:t>
            </a:r>
            <a:r>
              <a:rPr lang="fi-FI" sz="1600" dirty="0" smtClean="0"/>
              <a:t> </a:t>
            </a:r>
            <a:r>
              <a:rPr lang="fi-FI" sz="1600" dirty="0" err="1" smtClean="0"/>
              <a:t>industry</a:t>
            </a:r>
            <a:r>
              <a:rPr lang="fi-FI" sz="1600" dirty="0" smtClean="0"/>
              <a:t>.</a:t>
            </a:r>
            <a:endParaRPr lang="fi-FI" sz="1600" dirty="0"/>
          </a:p>
        </p:txBody>
      </p:sp>
      <p:pic>
        <p:nvPicPr>
          <p:cNvPr id="308228" name="Picture 4"/>
          <p:cNvPicPr>
            <a:picLocks noChangeAspect="1" noChangeArrowheads="1"/>
          </p:cNvPicPr>
          <p:nvPr/>
        </p:nvPicPr>
        <p:blipFill>
          <a:blip r:embed="rId3" cstate="print"/>
          <a:srcRect/>
          <a:stretch>
            <a:fillRect/>
          </a:stretch>
        </p:blipFill>
        <p:spPr bwMode="auto">
          <a:xfrm>
            <a:off x="2997994" y="4037614"/>
            <a:ext cx="3910013"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err="1" smtClean="0"/>
              <a:t>Efficiently</a:t>
            </a:r>
            <a:r>
              <a:rPr lang="fi-FI" sz="2800" dirty="0" smtClean="0"/>
              <a:t> </a:t>
            </a:r>
            <a:r>
              <a:rPr lang="fi-FI" sz="2800" dirty="0" err="1" smtClean="0"/>
              <a:t>managed</a:t>
            </a:r>
            <a:r>
              <a:rPr lang="fi-FI" sz="2800" dirty="0" smtClean="0"/>
              <a:t> </a:t>
            </a:r>
            <a:r>
              <a:rPr lang="fi-FI" sz="2800" dirty="0" err="1" smtClean="0"/>
              <a:t>application</a:t>
            </a:r>
            <a:r>
              <a:rPr lang="fi-FI" sz="2800" dirty="0" smtClean="0"/>
              <a:t> </a:t>
            </a:r>
            <a:r>
              <a:rPr lang="fi-FI" sz="2800" dirty="0" err="1" smtClean="0"/>
              <a:t>lifecycle</a:t>
            </a:r>
            <a:r>
              <a:rPr lang="fi-FI" sz="2800" dirty="0" smtClean="0"/>
              <a:t> </a:t>
            </a:r>
            <a:r>
              <a:rPr lang="fi-FI" sz="2800" dirty="0" err="1" smtClean="0"/>
              <a:t>requires</a:t>
            </a:r>
            <a:r>
              <a:rPr lang="fi-FI" sz="2800" dirty="0" smtClean="0"/>
              <a:t> </a:t>
            </a:r>
            <a:r>
              <a:rPr lang="fi-FI" sz="2800" dirty="0" err="1" smtClean="0"/>
              <a:t>one</a:t>
            </a:r>
            <a:r>
              <a:rPr lang="fi-FI" sz="2800" dirty="0" smtClean="0"/>
              <a:t> </a:t>
            </a:r>
            <a:r>
              <a:rPr lang="fi-FI" sz="2800" dirty="0" err="1" smtClean="0"/>
              <a:t>seamless</a:t>
            </a:r>
            <a:r>
              <a:rPr lang="fi-FI" sz="2800" dirty="0" smtClean="0"/>
              <a:t> and </a:t>
            </a:r>
            <a:r>
              <a:rPr lang="fi-FI" sz="2800" dirty="0" err="1" smtClean="0"/>
              <a:t>agile</a:t>
            </a:r>
            <a:r>
              <a:rPr lang="fi-FI" sz="2800" dirty="0" smtClean="0"/>
              <a:t> </a:t>
            </a:r>
            <a:r>
              <a:rPr lang="fi-FI" sz="2800" dirty="0" err="1" smtClean="0"/>
              <a:t>pipeline</a:t>
            </a:r>
            <a:r>
              <a:rPr lang="fi-FI" sz="2800" dirty="0" smtClean="0"/>
              <a:t> </a:t>
            </a:r>
            <a:r>
              <a:rPr lang="fi-FI" sz="2800" dirty="0" err="1" smtClean="0"/>
              <a:t>from</a:t>
            </a:r>
            <a:r>
              <a:rPr lang="fi-FI" sz="2800" dirty="0" smtClean="0"/>
              <a:t> business to </a:t>
            </a:r>
            <a:r>
              <a:rPr lang="fi-FI" sz="2800" dirty="0" err="1" smtClean="0"/>
              <a:t>operations</a:t>
            </a:r>
            <a:r>
              <a:rPr lang="fi-FI" sz="2800" dirty="0" smtClean="0"/>
              <a:t> </a:t>
            </a:r>
            <a:endParaRPr lang="fi-FI" sz="2800" dirty="0"/>
          </a:p>
        </p:txBody>
      </p:sp>
      <p:sp>
        <p:nvSpPr>
          <p:cNvPr id="3" name="Content Placeholder 2"/>
          <p:cNvSpPr>
            <a:spLocks noGrp="1"/>
          </p:cNvSpPr>
          <p:nvPr>
            <p:ph idx="1"/>
          </p:nvPr>
        </p:nvSpPr>
        <p:spPr>
          <a:xfrm>
            <a:off x="323393" y="1501977"/>
            <a:ext cx="9438125" cy="932465"/>
          </a:xfrm>
        </p:spPr>
        <p:txBody>
          <a:bodyPr/>
          <a:lstStyle/>
          <a:p>
            <a:r>
              <a:rPr lang="fi-FI" sz="2000" dirty="0" err="1" smtClean="0"/>
              <a:t>Our</a:t>
            </a:r>
            <a:r>
              <a:rPr lang="fi-FI" sz="2000" dirty="0" smtClean="0"/>
              <a:t> </a:t>
            </a:r>
            <a:r>
              <a:rPr lang="fi-FI" sz="2000" dirty="0" err="1" smtClean="0"/>
              <a:t>solution</a:t>
            </a:r>
            <a:r>
              <a:rPr lang="fi-FI" sz="2000" dirty="0" smtClean="0"/>
              <a:t> </a:t>
            </a:r>
            <a:r>
              <a:rPr lang="fi-FI" sz="2000" dirty="0" err="1" smtClean="0"/>
              <a:t>removes</a:t>
            </a:r>
            <a:r>
              <a:rPr lang="fi-FI" sz="2000" dirty="0" smtClean="0"/>
              <a:t> the </a:t>
            </a:r>
            <a:r>
              <a:rPr lang="fi-FI" sz="2000" dirty="0" err="1" smtClean="0"/>
              <a:t>borderlines</a:t>
            </a:r>
            <a:r>
              <a:rPr lang="fi-FI" sz="2000" dirty="0" smtClean="0"/>
              <a:t> </a:t>
            </a:r>
            <a:r>
              <a:rPr lang="fi-FI" sz="2000" dirty="0" err="1" smtClean="0"/>
              <a:t>between</a:t>
            </a:r>
            <a:r>
              <a:rPr lang="fi-FI" sz="2000" dirty="0" smtClean="0"/>
              <a:t> </a:t>
            </a:r>
            <a:r>
              <a:rPr lang="fi-FI" sz="2000" dirty="0" err="1" smtClean="0"/>
              <a:t>application</a:t>
            </a:r>
            <a:r>
              <a:rPr lang="fi-FI" sz="2000" dirty="0" smtClean="0"/>
              <a:t> </a:t>
            </a:r>
            <a:r>
              <a:rPr lang="fi-FI" sz="2000" dirty="0" err="1" smtClean="0"/>
              <a:t>development</a:t>
            </a:r>
            <a:r>
              <a:rPr lang="fi-FI" sz="2000" dirty="0" smtClean="0"/>
              <a:t> and </a:t>
            </a:r>
            <a:r>
              <a:rPr lang="fi-FI" sz="2000" dirty="0" err="1" smtClean="0"/>
              <a:t>application</a:t>
            </a:r>
            <a:r>
              <a:rPr lang="fi-FI" sz="2000" dirty="0" smtClean="0"/>
              <a:t> </a:t>
            </a:r>
            <a:r>
              <a:rPr lang="fi-FI" sz="2000" dirty="0" err="1" smtClean="0"/>
              <a:t>operations</a:t>
            </a:r>
            <a:r>
              <a:rPr lang="fi-FI" sz="2000" dirty="0" smtClean="0"/>
              <a:t> </a:t>
            </a:r>
            <a:r>
              <a:rPr lang="fi-FI" sz="2000" dirty="0" err="1" smtClean="0"/>
              <a:t>thus</a:t>
            </a:r>
            <a:r>
              <a:rPr lang="fi-FI" sz="2000" dirty="0" smtClean="0"/>
              <a:t> </a:t>
            </a:r>
            <a:r>
              <a:rPr lang="fi-FI" sz="2000" dirty="0" err="1" smtClean="0"/>
              <a:t>bringing</a:t>
            </a:r>
            <a:r>
              <a:rPr lang="fi-FI" sz="2000" dirty="0" smtClean="0"/>
              <a:t> </a:t>
            </a:r>
            <a:r>
              <a:rPr lang="fi-FI" sz="2000" dirty="0" err="1" smtClean="0"/>
              <a:t>true</a:t>
            </a:r>
            <a:r>
              <a:rPr lang="fi-FI" sz="2000" dirty="0" smtClean="0"/>
              <a:t> </a:t>
            </a:r>
            <a:r>
              <a:rPr lang="fi-FI" sz="2000" dirty="0" err="1" smtClean="0"/>
              <a:t>agility</a:t>
            </a:r>
            <a:r>
              <a:rPr lang="fi-FI" sz="2000" dirty="0" smtClean="0"/>
              <a:t> to the </a:t>
            </a:r>
            <a:r>
              <a:rPr lang="fi-FI" sz="2000" dirty="0" err="1" smtClean="0"/>
              <a:t>whole</a:t>
            </a:r>
            <a:r>
              <a:rPr lang="fi-FI" sz="2000" dirty="0" smtClean="0"/>
              <a:t> </a:t>
            </a:r>
            <a:r>
              <a:rPr lang="fi-FI" sz="2000" dirty="0" err="1" smtClean="0"/>
              <a:t>pipeline</a:t>
            </a:r>
            <a:r>
              <a:rPr lang="fi-FI" sz="2000" dirty="0" smtClean="0"/>
              <a:t> </a:t>
            </a:r>
            <a:r>
              <a:rPr lang="fi-FI" sz="2000" dirty="0" err="1" smtClean="0"/>
              <a:t>end-to-end</a:t>
            </a:r>
            <a:r>
              <a:rPr lang="fi-FI" sz="2000" dirty="0" smtClean="0"/>
              <a:t>.  </a:t>
            </a:r>
            <a:endParaRPr lang="fi-FI" sz="2000" dirty="0"/>
          </a:p>
        </p:txBody>
      </p:sp>
      <p:sp>
        <p:nvSpPr>
          <p:cNvPr id="4" name="Rounded Rectangle 3"/>
          <p:cNvSpPr/>
          <p:nvPr/>
        </p:nvSpPr>
        <p:spPr>
          <a:xfrm>
            <a:off x="1128161" y="2458199"/>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Business</a:t>
            </a:r>
          </a:p>
        </p:txBody>
      </p:sp>
      <p:sp>
        <p:nvSpPr>
          <p:cNvPr id="5" name="Rounded Rectangle 4"/>
          <p:cNvSpPr/>
          <p:nvPr/>
        </p:nvSpPr>
        <p:spPr>
          <a:xfrm>
            <a:off x="3063818" y="2458199"/>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Development</a:t>
            </a:r>
          </a:p>
        </p:txBody>
      </p:sp>
      <p:sp>
        <p:nvSpPr>
          <p:cNvPr id="6" name="Rounded Rectangle 5"/>
          <p:cNvSpPr/>
          <p:nvPr/>
        </p:nvSpPr>
        <p:spPr>
          <a:xfrm>
            <a:off x="4985561" y="2456224"/>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err="1" smtClean="0">
                <a:solidFill>
                  <a:schemeClr val="tx2">
                    <a:lumMod val="50000"/>
                  </a:schemeClr>
                </a:solidFill>
              </a:rPr>
              <a:t>Testing</a:t>
            </a:r>
            <a:endParaRPr lang="fi-FI" sz="1600" i="1" dirty="0" smtClean="0">
              <a:solidFill>
                <a:schemeClr val="tx2">
                  <a:lumMod val="50000"/>
                </a:schemeClr>
              </a:solidFill>
            </a:endParaRPr>
          </a:p>
        </p:txBody>
      </p:sp>
      <p:sp>
        <p:nvSpPr>
          <p:cNvPr id="7" name="Rounded Rectangle 6"/>
          <p:cNvSpPr/>
          <p:nvPr/>
        </p:nvSpPr>
        <p:spPr>
          <a:xfrm>
            <a:off x="6921218" y="2456224"/>
            <a:ext cx="1852532" cy="2885697"/>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i-FI" sz="1600" i="1" dirty="0" smtClean="0">
                <a:solidFill>
                  <a:schemeClr val="tx2">
                    <a:lumMod val="50000"/>
                  </a:schemeClr>
                </a:solidFill>
              </a:rPr>
              <a:t>Operations</a:t>
            </a:r>
          </a:p>
        </p:txBody>
      </p:sp>
      <p:sp>
        <p:nvSpPr>
          <p:cNvPr id="8" name="Pentagon 7"/>
          <p:cNvSpPr/>
          <p:nvPr/>
        </p:nvSpPr>
        <p:spPr>
          <a:xfrm>
            <a:off x="323393" y="3218221"/>
            <a:ext cx="9438125" cy="1591291"/>
          </a:xfrm>
          <a:prstGeom prst="homePlate">
            <a:avLst>
              <a:gd name="adj" fmla="val 23333"/>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i-FI" sz="1600" b="1" dirty="0" err="1" smtClean="0">
                <a:solidFill>
                  <a:schemeClr val="bg1"/>
                </a:solidFill>
              </a:rPr>
              <a:t>Topsi</a:t>
            </a:r>
            <a:r>
              <a:rPr lang="fi-FI" sz="1600" b="1" dirty="0" smtClean="0">
                <a:solidFill>
                  <a:schemeClr val="bg1"/>
                </a:solidFill>
              </a:rPr>
              <a:t> 2.0 </a:t>
            </a:r>
            <a:r>
              <a:rPr lang="fi-FI" sz="1600" b="1" dirty="0" err="1" smtClean="0">
                <a:solidFill>
                  <a:schemeClr val="bg1"/>
                </a:solidFill>
              </a:rPr>
              <a:t>Application</a:t>
            </a:r>
            <a:r>
              <a:rPr lang="fi-FI" sz="1600" b="1" dirty="0" smtClean="0">
                <a:solidFill>
                  <a:schemeClr val="bg1"/>
                </a:solidFill>
              </a:rPr>
              <a:t> </a:t>
            </a:r>
            <a:r>
              <a:rPr lang="fi-FI" sz="1600" b="1" dirty="0" err="1" smtClean="0">
                <a:solidFill>
                  <a:schemeClr val="bg1"/>
                </a:solidFill>
              </a:rPr>
              <a:t>Lifecycle</a:t>
            </a:r>
            <a:endParaRPr lang="fi-FI" sz="1600" b="1" dirty="0" smtClean="0">
              <a:solidFill>
                <a:schemeClr val="bg1"/>
              </a:solidFill>
            </a:endParaRPr>
          </a:p>
          <a:p>
            <a:pPr algn="ctr"/>
            <a:endParaRPr lang="fi-FI" sz="1000" b="1" dirty="0" smtClean="0">
              <a:solidFill>
                <a:schemeClr val="bg1"/>
              </a:solidFill>
            </a:endParaRPr>
          </a:p>
          <a:p>
            <a:pPr algn="ctr"/>
            <a:r>
              <a:rPr lang="fi-FI" sz="1600" b="1" dirty="0" err="1" smtClean="0">
                <a:solidFill>
                  <a:schemeClr val="bg1"/>
                </a:solidFill>
              </a:rPr>
              <a:t>Continuous</a:t>
            </a:r>
            <a:r>
              <a:rPr lang="fi-FI" sz="1600" b="1" dirty="0" smtClean="0">
                <a:solidFill>
                  <a:schemeClr val="bg1"/>
                </a:solidFill>
              </a:rPr>
              <a:t> </a:t>
            </a:r>
            <a:r>
              <a:rPr lang="fi-FI" sz="1600" b="1" dirty="0" err="1" smtClean="0">
                <a:solidFill>
                  <a:schemeClr val="bg1"/>
                </a:solidFill>
              </a:rPr>
              <a:t>Integration</a:t>
            </a:r>
            <a:r>
              <a:rPr lang="fi-FI" sz="1600" b="1" dirty="0" smtClean="0">
                <a:solidFill>
                  <a:schemeClr val="bg1"/>
                </a:solidFill>
              </a:rPr>
              <a:t> – </a:t>
            </a:r>
            <a:r>
              <a:rPr lang="fi-FI" sz="1600" b="1" dirty="0" err="1" smtClean="0">
                <a:solidFill>
                  <a:schemeClr val="bg1"/>
                </a:solidFill>
              </a:rPr>
              <a:t>Continuous</a:t>
            </a:r>
            <a:r>
              <a:rPr lang="fi-FI" sz="1600" b="1" dirty="0" smtClean="0">
                <a:solidFill>
                  <a:schemeClr val="bg1"/>
                </a:solidFill>
              </a:rPr>
              <a:t> </a:t>
            </a:r>
            <a:r>
              <a:rPr lang="fi-FI" sz="1600" b="1" dirty="0" err="1" smtClean="0">
                <a:solidFill>
                  <a:schemeClr val="bg1"/>
                </a:solidFill>
              </a:rPr>
              <a:t>Delivery</a:t>
            </a:r>
            <a:endParaRPr lang="fi-FI" sz="1600" b="1" dirty="0" smtClean="0">
              <a:solidFill>
                <a:schemeClr val="bg1"/>
              </a:solidFill>
            </a:endParaRPr>
          </a:p>
          <a:p>
            <a:pPr algn="ctr"/>
            <a:endParaRPr lang="fi-FI" sz="1000" b="1" dirty="0" smtClean="0">
              <a:solidFill>
                <a:schemeClr val="bg1"/>
              </a:solidFill>
            </a:endParaRPr>
          </a:p>
          <a:p>
            <a:pPr algn="ctr"/>
            <a:r>
              <a:rPr lang="fi-FI" sz="1600" b="1" dirty="0" err="1" smtClean="0">
                <a:solidFill>
                  <a:schemeClr val="bg1"/>
                </a:solidFill>
              </a:rPr>
              <a:t>Agile</a:t>
            </a:r>
            <a:r>
              <a:rPr lang="fi-FI" sz="1600" b="1" dirty="0" smtClean="0">
                <a:solidFill>
                  <a:schemeClr val="bg1"/>
                </a:solidFill>
              </a:rPr>
              <a:t> Development – </a:t>
            </a:r>
            <a:r>
              <a:rPr lang="fi-FI" sz="1600" b="1" dirty="0" err="1" smtClean="0">
                <a:solidFill>
                  <a:schemeClr val="bg1"/>
                </a:solidFill>
              </a:rPr>
              <a:t>Automated</a:t>
            </a:r>
            <a:r>
              <a:rPr lang="fi-FI" sz="1600" b="1" dirty="0" smtClean="0">
                <a:solidFill>
                  <a:schemeClr val="bg1"/>
                </a:solidFill>
              </a:rPr>
              <a:t> </a:t>
            </a:r>
            <a:r>
              <a:rPr lang="fi-FI" sz="1600" b="1" dirty="0" err="1" smtClean="0">
                <a:solidFill>
                  <a:schemeClr val="bg1"/>
                </a:solidFill>
              </a:rPr>
              <a:t>Testing</a:t>
            </a:r>
            <a:r>
              <a:rPr lang="fi-FI" sz="1600" b="1" dirty="0" smtClean="0">
                <a:solidFill>
                  <a:schemeClr val="bg1"/>
                </a:solidFill>
              </a:rPr>
              <a:t> – </a:t>
            </a:r>
            <a:r>
              <a:rPr lang="fi-FI" sz="1600" b="1" dirty="0" err="1" smtClean="0">
                <a:solidFill>
                  <a:schemeClr val="bg1"/>
                </a:solidFill>
              </a:rPr>
              <a:t>Automated</a:t>
            </a:r>
            <a:r>
              <a:rPr lang="fi-FI" sz="1600" b="1" dirty="0" smtClean="0">
                <a:solidFill>
                  <a:schemeClr val="bg1"/>
                </a:solidFill>
              </a:rPr>
              <a:t> </a:t>
            </a:r>
            <a:r>
              <a:rPr lang="fi-FI" sz="1600" b="1" dirty="0" err="1" smtClean="0">
                <a:solidFill>
                  <a:schemeClr val="bg1"/>
                </a:solidFill>
              </a:rPr>
              <a:t>Deployment</a:t>
            </a:r>
            <a:r>
              <a:rPr lang="fi-FI" sz="1600" b="1" dirty="0" smtClean="0">
                <a:solidFill>
                  <a:schemeClr val="bg1"/>
                </a:solidFill>
              </a:rPr>
              <a:t> – </a:t>
            </a:r>
            <a:r>
              <a:rPr lang="fi-FI" sz="1600" b="1" dirty="0" err="1" smtClean="0">
                <a:solidFill>
                  <a:schemeClr val="bg1"/>
                </a:solidFill>
              </a:rPr>
              <a:t>Scalable</a:t>
            </a:r>
            <a:r>
              <a:rPr lang="fi-FI" sz="1600" b="1" dirty="0" smtClean="0">
                <a:solidFill>
                  <a:schemeClr val="bg1"/>
                </a:solidFill>
              </a:rPr>
              <a:t> </a:t>
            </a:r>
            <a:r>
              <a:rPr lang="fi-FI" sz="1600" b="1" dirty="0" err="1" smtClean="0">
                <a:solidFill>
                  <a:schemeClr val="bg1"/>
                </a:solidFill>
              </a:rPr>
              <a:t>Infrastructure</a:t>
            </a:r>
            <a:endParaRPr lang="fi-FI" sz="1600" b="1" dirty="0" smtClean="0">
              <a:solidFill>
                <a:schemeClr val="bg1"/>
              </a:solidFill>
            </a:endParaRPr>
          </a:p>
        </p:txBody>
      </p:sp>
      <p:sp>
        <p:nvSpPr>
          <p:cNvPr id="10" name="Rectangle à coins arrondis 6"/>
          <p:cNvSpPr/>
          <p:nvPr/>
        </p:nvSpPr>
        <p:spPr bwMode="auto">
          <a:xfrm>
            <a:off x="687214" y="5590380"/>
            <a:ext cx="8505824" cy="641445"/>
          </a:xfrm>
          <a:prstGeom prst="roundRect">
            <a:avLst/>
          </a:prstGeom>
          <a:solidFill>
            <a:schemeClr val="tx2"/>
          </a:solidFill>
          <a:ln w="28575" cap="flat" cmpd="sng" algn="ctr">
            <a:no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none" anchor="ctr"/>
          <a:lstStyle/>
          <a:p>
            <a:pPr marL="0" marR="0" indent="0" algn="ctr" defTabSz="914400" eaLnBrk="0" fontAlgn="base" latinLnBrk="0" hangingPunct="0">
              <a:lnSpc>
                <a:spcPct val="85000"/>
              </a:lnSpc>
              <a:spcBef>
                <a:spcPct val="0"/>
              </a:spcBef>
              <a:spcAft>
                <a:spcPct val="0"/>
              </a:spcAft>
              <a:buClrTx/>
              <a:buSzTx/>
              <a:buFontTx/>
              <a:buNone/>
              <a:tabLst/>
              <a:defRPr/>
            </a:pPr>
            <a:r>
              <a:rPr lang="en-US" sz="1600" b="1" dirty="0" smtClean="0">
                <a:solidFill>
                  <a:schemeClr val="bg1"/>
                </a:solidFill>
                <a:latin typeface="Arial" charset="0"/>
                <a:cs typeface="Arial" charset="0"/>
              </a:rPr>
              <a:t>This approach brings unbeatable benefits but requires a major mindset change </a:t>
            </a:r>
          </a:p>
          <a:p>
            <a:pPr marL="0" marR="0" indent="0" algn="ctr" defTabSz="914400" eaLnBrk="0" fontAlgn="base" latinLnBrk="0" hangingPunct="0">
              <a:lnSpc>
                <a:spcPct val="85000"/>
              </a:lnSpc>
              <a:spcBef>
                <a:spcPct val="0"/>
              </a:spcBef>
              <a:spcAft>
                <a:spcPct val="0"/>
              </a:spcAft>
              <a:buClrTx/>
              <a:buSzTx/>
              <a:buFontTx/>
              <a:buNone/>
              <a:tabLst/>
              <a:defRPr/>
            </a:pPr>
            <a:r>
              <a:rPr lang="en-US" sz="1600" b="1" dirty="0" smtClean="0">
                <a:solidFill>
                  <a:schemeClr val="bg1"/>
                </a:solidFill>
                <a:latin typeface="Arial" charset="0"/>
                <a:cs typeface="Arial" charset="0"/>
              </a:rPr>
              <a:t>and transformation from several silos to one pipeline.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smtClean="0"/>
              <a:t>The </a:t>
            </a:r>
            <a:r>
              <a:rPr lang="fi-FI" sz="2800" dirty="0" err="1" smtClean="0"/>
              <a:t>objective</a:t>
            </a:r>
            <a:r>
              <a:rPr lang="fi-FI" sz="2800" dirty="0" smtClean="0"/>
              <a:t> is to </a:t>
            </a:r>
            <a:r>
              <a:rPr lang="fi-FI" sz="2800" dirty="0" err="1" smtClean="0"/>
              <a:t>simplify</a:t>
            </a:r>
            <a:r>
              <a:rPr lang="fi-FI" sz="2800" dirty="0" smtClean="0"/>
              <a:t> and </a:t>
            </a:r>
            <a:r>
              <a:rPr lang="fi-FI" sz="2800" dirty="0" err="1" smtClean="0"/>
              <a:t>streamline</a:t>
            </a:r>
            <a:r>
              <a:rPr lang="fi-FI" sz="2800" dirty="0" smtClean="0"/>
              <a:t> the </a:t>
            </a:r>
            <a:r>
              <a:rPr lang="fi-FI" sz="2800" dirty="0" err="1" smtClean="0"/>
              <a:t>application</a:t>
            </a:r>
            <a:r>
              <a:rPr lang="fi-FI" sz="2800" dirty="0" smtClean="0"/>
              <a:t> </a:t>
            </a:r>
            <a:r>
              <a:rPr lang="fi-FI" sz="2800" dirty="0" err="1" smtClean="0"/>
              <a:t>lifecycle</a:t>
            </a:r>
            <a:r>
              <a:rPr lang="fi-FI" sz="2800" dirty="0" smtClean="0"/>
              <a:t> management </a:t>
            </a:r>
            <a:r>
              <a:rPr lang="fi-FI" sz="2800" dirty="0" err="1" smtClean="0"/>
              <a:t>from</a:t>
            </a:r>
            <a:r>
              <a:rPr lang="fi-FI" sz="2800" dirty="0" smtClean="0"/>
              <a:t> </a:t>
            </a:r>
            <a:r>
              <a:rPr lang="fi-FI" sz="2800" dirty="0" err="1" smtClean="0"/>
              <a:t>development</a:t>
            </a:r>
            <a:r>
              <a:rPr lang="fi-FI" sz="2800" dirty="0" smtClean="0"/>
              <a:t> to </a:t>
            </a:r>
            <a:r>
              <a:rPr lang="fi-FI" sz="2800" dirty="0" err="1" smtClean="0"/>
              <a:t>operations</a:t>
            </a:r>
            <a:endParaRPr lang="en-US" sz="2800" dirty="0">
              <a:solidFill>
                <a:schemeClr val="accent5"/>
              </a:solidFill>
            </a:endParaRPr>
          </a:p>
        </p:txBody>
      </p:sp>
      <p:grpSp>
        <p:nvGrpSpPr>
          <p:cNvPr id="3" name="Group 12"/>
          <p:cNvGrpSpPr/>
          <p:nvPr/>
        </p:nvGrpSpPr>
        <p:grpSpPr>
          <a:xfrm>
            <a:off x="5242950" y="1962406"/>
            <a:ext cx="4663440" cy="3566160"/>
            <a:chOff x="5029200" y="2057406"/>
            <a:chExt cx="4663440" cy="3566160"/>
          </a:xfrm>
        </p:grpSpPr>
        <p:pic>
          <p:nvPicPr>
            <p:cNvPr id="9" name="Picture 2"/>
            <p:cNvPicPr>
              <a:picLocks noChangeArrowheads="1"/>
            </p:cNvPicPr>
            <p:nvPr/>
          </p:nvPicPr>
          <p:blipFill>
            <a:blip r:embed="rId2" cstate="email"/>
            <a:srcRect/>
            <a:stretch>
              <a:fillRect/>
            </a:stretch>
          </p:blipFill>
          <p:spPr bwMode="auto">
            <a:xfrm>
              <a:off x="5029200" y="2057406"/>
              <a:ext cx="4663440" cy="3566160"/>
            </a:xfrm>
            <a:prstGeom prst="rect">
              <a:avLst/>
            </a:prstGeom>
            <a:noFill/>
            <a:ln w="19050" cap="flat" cmpd="sng" algn="ctr">
              <a:noFill/>
              <a:prstDash val="solid"/>
              <a:miter lim="800000"/>
              <a:headEnd/>
              <a:tailEnd/>
            </a:ln>
          </p:spPr>
        </p:pic>
        <p:graphicFrame>
          <p:nvGraphicFramePr>
            <p:cNvPr id="11" name="Diagram 10"/>
            <p:cNvGraphicFramePr/>
            <p:nvPr>
              <p:extLst>
                <p:ext uri="{D42A27DB-BD31-4B8C-83A1-F6EECF244321}">
                  <p14:modId xmlns="" xmlns:p14="http://schemas.microsoft.com/office/powerpoint/2010/main" val="1817588001"/>
                </p:ext>
              </p:extLst>
            </p:nvPr>
          </p:nvGraphicFramePr>
          <p:xfrm>
            <a:off x="6196496" y="2743206"/>
            <a:ext cx="2261704"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pic>
        <p:nvPicPr>
          <p:cNvPr id="309250" name="Picture 2"/>
          <p:cNvPicPr>
            <a:picLocks noChangeAspect="1" noChangeArrowheads="1"/>
          </p:cNvPicPr>
          <p:nvPr/>
        </p:nvPicPr>
        <p:blipFill>
          <a:blip r:embed="rId8" cstate="print"/>
          <a:srcRect/>
          <a:stretch>
            <a:fillRect/>
          </a:stretch>
        </p:blipFill>
        <p:spPr bwMode="auto">
          <a:xfrm>
            <a:off x="-5247" y="1998939"/>
            <a:ext cx="4371975" cy="3471863"/>
          </a:xfrm>
          <a:prstGeom prst="rect">
            <a:avLst/>
          </a:prstGeom>
          <a:noFill/>
          <a:ln w="9525">
            <a:noFill/>
            <a:miter lim="800000"/>
            <a:headEnd/>
            <a:tailEnd/>
          </a:ln>
        </p:spPr>
      </p:pic>
      <p:sp>
        <p:nvSpPr>
          <p:cNvPr id="14" name="Isosceles Triangle 13"/>
          <p:cNvSpPr/>
          <p:nvPr/>
        </p:nvSpPr>
        <p:spPr>
          <a:xfrm rot="5400000">
            <a:off x="3227157" y="3535871"/>
            <a:ext cx="3319111" cy="4037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pic>
        <p:nvPicPr>
          <p:cNvPr id="309253" name="Picture 5"/>
          <p:cNvPicPr>
            <a:picLocks noChangeAspect="1" noChangeArrowheads="1"/>
          </p:cNvPicPr>
          <p:nvPr/>
        </p:nvPicPr>
        <p:blipFill>
          <a:blip r:embed="rId9" cstate="print"/>
          <a:srcRect/>
          <a:stretch>
            <a:fillRect/>
          </a:stretch>
        </p:blipFill>
        <p:spPr bwMode="auto">
          <a:xfrm>
            <a:off x="7161486" y="1211285"/>
            <a:ext cx="691746" cy="691746"/>
          </a:xfrm>
          <a:prstGeom prst="rect">
            <a:avLst/>
          </a:prstGeom>
          <a:noFill/>
          <a:ln w="9525">
            <a:noFill/>
            <a:miter lim="800000"/>
            <a:headEnd/>
            <a:tailEnd/>
          </a:ln>
        </p:spPr>
      </p:pic>
      <p:pic>
        <p:nvPicPr>
          <p:cNvPr id="15" name="Picture 5"/>
          <p:cNvPicPr>
            <a:picLocks noChangeAspect="1" noChangeArrowheads="1"/>
          </p:cNvPicPr>
          <p:nvPr/>
        </p:nvPicPr>
        <p:blipFill>
          <a:blip r:embed="rId9" cstate="print"/>
          <a:srcRect/>
          <a:stretch>
            <a:fillRect/>
          </a:stretch>
        </p:blipFill>
        <p:spPr bwMode="auto">
          <a:xfrm>
            <a:off x="1981214" y="1270660"/>
            <a:ext cx="691746" cy="691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z="2800" dirty="0" smtClean="0"/>
              <a:t>We have chosen this approach due to the multiple benefits it brings to SOK in terms of improved quality…</a:t>
            </a:r>
            <a:endParaRPr lang="en-GB" sz="2800" dirty="0" smtClean="0"/>
          </a:p>
        </p:txBody>
      </p:sp>
      <p:sp>
        <p:nvSpPr>
          <p:cNvPr id="33800" name="Rectangle 5"/>
          <p:cNvSpPr>
            <a:spLocks noChangeArrowheads="1"/>
          </p:cNvSpPr>
          <p:nvPr/>
        </p:nvSpPr>
        <p:spPr bwMode="auto">
          <a:xfrm>
            <a:off x="4215740" y="1974400"/>
            <a:ext cx="5047013" cy="1638950"/>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Easy and faster access to new features and business functionalities</a:t>
            </a:r>
            <a:r>
              <a:rPr lang="en-US" sz="1400" dirty="0" smtClean="0"/>
              <a:t>: capability to meet the constantly changing business requirements</a:t>
            </a:r>
          </a:p>
          <a:p>
            <a:pPr marL="192088" lvl="2" indent="-188913">
              <a:spcBef>
                <a:spcPct val="20000"/>
              </a:spcBef>
              <a:buFontTx/>
              <a:buChar char="•"/>
            </a:pPr>
            <a:r>
              <a:rPr lang="en-US" sz="1400" b="1" dirty="0" smtClean="0"/>
              <a:t>Higher end-to-end availability</a:t>
            </a:r>
            <a:r>
              <a:rPr lang="en-US" sz="1400" dirty="0" smtClean="0"/>
              <a:t> and successful days at business processes due to:</a:t>
            </a:r>
          </a:p>
          <a:p>
            <a:pPr marL="649261" lvl="3" indent="-188913">
              <a:spcBef>
                <a:spcPct val="20000"/>
              </a:spcBef>
              <a:buFontTx/>
              <a:buChar char="•"/>
            </a:pPr>
            <a:r>
              <a:rPr lang="en-US" sz="1400" dirty="0" smtClean="0"/>
              <a:t>Less disruptive upgrades </a:t>
            </a:r>
          </a:p>
          <a:p>
            <a:pPr marL="649261" lvl="3" indent="-188913">
              <a:spcBef>
                <a:spcPct val="20000"/>
              </a:spcBef>
              <a:buFontTx/>
              <a:buChar char="•"/>
            </a:pPr>
            <a:r>
              <a:rPr lang="en-US" sz="1400" dirty="0" smtClean="0"/>
              <a:t>Less hand-</a:t>
            </a:r>
            <a:r>
              <a:rPr lang="en-US" sz="1400" dirty="0" err="1" smtClean="0"/>
              <a:t>overs</a:t>
            </a:r>
            <a:r>
              <a:rPr lang="en-US" sz="1400" dirty="0" smtClean="0"/>
              <a:t> within release deployments</a:t>
            </a:r>
          </a:p>
          <a:p>
            <a:pPr marL="649261" lvl="3" indent="-188913">
              <a:spcBef>
                <a:spcPct val="20000"/>
              </a:spcBef>
              <a:buFontTx/>
              <a:buChar char="•"/>
            </a:pPr>
            <a:r>
              <a:rPr lang="en-US" sz="1400" dirty="0" smtClean="0"/>
              <a:t>Automated provisioning</a:t>
            </a:r>
          </a:p>
          <a:p>
            <a:pPr marL="649261" lvl="3" indent="-188913">
              <a:spcBef>
                <a:spcPct val="20000"/>
              </a:spcBef>
              <a:buFontTx/>
              <a:buChar char="•"/>
            </a:pPr>
            <a:r>
              <a:rPr lang="en-US" sz="1400" dirty="0" smtClean="0"/>
              <a:t>Automated testing</a:t>
            </a:r>
          </a:p>
          <a:p>
            <a:pPr marL="649261" lvl="3" indent="-188913">
              <a:spcBef>
                <a:spcPct val="20000"/>
              </a:spcBef>
              <a:buFontTx/>
              <a:buChar char="•"/>
            </a:pPr>
            <a:r>
              <a:rPr lang="en-US" sz="1400" dirty="0" smtClean="0"/>
              <a:t>Automated deployments</a:t>
            </a:r>
          </a:p>
          <a:p>
            <a:pPr marL="192088" lvl="2" indent="-188913">
              <a:spcBef>
                <a:spcPct val="20000"/>
              </a:spcBef>
              <a:buFontTx/>
              <a:buChar char="•"/>
            </a:pPr>
            <a:r>
              <a:rPr lang="en-US" sz="1400" b="1" dirty="0" smtClean="0"/>
              <a:t>Better change management</a:t>
            </a:r>
            <a:r>
              <a:rPr lang="en-US" sz="1400" dirty="0" smtClean="0"/>
              <a:t> in the whole environment</a:t>
            </a:r>
          </a:p>
          <a:p>
            <a:pPr marL="192088" lvl="2" indent="-188913">
              <a:spcBef>
                <a:spcPct val="20000"/>
              </a:spcBef>
              <a:buFontTx/>
              <a:buChar char="•"/>
            </a:pPr>
            <a:r>
              <a:rPr lang="en-US" sz="1400" b="1" dirty="0" smtClean="0"/>
              <a:t>Improved security.</a:t>
            </a:r>
          </a:p>
        </p:txBody>
      </p:sp>
      <p:sp>
        <p:nvSpPr>
          <p:cNvPr id="33801"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80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3380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accent5"/>
          </a:solidFill>
          <a:ln w="9525">
            <a:solidFill>
              <a:schemeClr val="bg1"/>
            </a:solidFill>
            <a:miter lim="800000"/>
            <a:headEnd/>
            <a:tailEnd/>
          </a:ln>
        </p:spPr>
        <p:txBody>
          <a:bodyPr anchor="ctr"/>
          <a:lstStyle/>
          <a:p>
            <a:pPr>
              <a:lnSpc>
                <a:spcPct val="100000"/>
              </a:lnSpc>
              <a:spcBef>
                <a:spcPct val="20000"/>
              </a:spcBef>
            </a:pPr>
            <a:r>
              <a:rPr lang="de-DE" sz="1600" b="1" dirty="0" smtClean="0">
                <a:solidFill>
                  <a:schemeClr val="bg1"/>
                </a:solidFill>
              </a:rPr>
              <a:t>Improved Quality</a:t>
            </a:r>
            <a:endParaRPr lang="en-US" sz="1400" b="1" i="1" dirty="0">
              <a:solidFill>
                <a:schemeClr val="bg1"/>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400" b="1" i="1" dirty="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400" b="1" i="1"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797" name="Rectangle 2"/>
          <p:cNvSpPr>
            <a:spLocks noGrp="1" noChangeArrowheads="1"/>
          </p:cNvSpPr>
          <p:nvPr>
            <p:ph type="title"/>
          </p:nvPr>
        </p:nvSpPr>
        <p:spPr/>
        <p:txBody>
          <a:bodyPr/>
          <a:lstStyle/>
          <a:p>
            <a:r>
              <a:rPr lang="en-US" sz="2800" dirty="0" smtClean="0"/>
              <a:t>… in terms of increased flexibility and agility throughout the pipeline…</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accent5"/>
          </a:solidFill>
          <a:ln w="9525">
            <a:solidFill>
              <a:schemeClr val="bg1"/>
            </a:solidFill>
            <a:miter lim="800000"/>
            <a:headEnd/>
            <a:tailEnd/>
          </a:ln>
        </p:spPr>
        <p:txBody>
          <a:bodyPr anchor="ctr"/>
          <a:lstStyle/>
          <a:p>
            <a:pPr>
              <a:spcBef>
                <a:spcPct val="20000"/>
              </a:spcBef>
            </a:pPr>
            <a:r>
              <a:rPr lang="de-DE" sz="1600" b="1" dirty="0" smtClean="0">
                <a:solidFill>
                  <a:schemeClr val="bg1"/>
                </a:solidFill>
              </a:rPr>
              <a:t>Flexibility and Agility</a:t>
            </a:r>
            <a:endParaRPr lang="en-US" sz="1600" b="1" dirty="0" smtClean="0">
              <a:solidFill>
                <a:schemeClr val="bg1"/>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Lower Lifecycle Costs</a:t>
            </a:r>
            <a:endParaRPr lang="en-US" sz="1600" b="1" dirty="0" smtClean="0">
              <a:solidFill>
                <a:schemeClr val="bg1">
                  <a:lumMod val="85000"/>
                </a:schemeClr>
              </a:solidFill>
            </a:endParaRPr>
          </a:p>
        </p:txBody>
      </p:sp>
      <p:sp>
        <p:nvSpPr>
          <p:cNvPr id="18" name="Rectangle 4"/>
          <p:cNvSpPr>
            <a:spLocks noChangeArrowheads="1"/>
          </p:cNvSpPr>
          <p:nvPr/>
        </p:nvSpPr>
        <p:spPr bwMode="auto">
          <a:xfrm>
            <a:off x="4215740" y="1974599"/>
            <a:ext cx="5047013" cy="1402275"/>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Faster time-to-market </a:t>
            </a:r>
            <a:r>
              <a:rPr lang="en-US" sz="1400" dirty="0" smtClean="0"/>
              <a:t>of solutions that meet changing business needs due to:</a:t>
            </a:r>
          </a:p>
          <a:p>
            <a:pPr marL="649261" lvl="3" indent="-188913">
              <a:spcBef>
                <a:spcPct val="20000"/>
              </a:spcBef>
              <a:buFontTx/>
              <a:buChar char="•"/>
            </a:pPr>
            <a:r>
              <a:rPr lang="en-US" sz="1400" dirty="0" smtClean="0"/>
              <a:t>Built-in flexibility when moving from Waterfall IT to Agile IT </a:t>
            </a:r>
          </a:p>
          <a:p>
            <a:pPr marL="649261" lvl="3" indent="-188913">
              <a:spcBef>
                <a:spcPct val="20000"/>
              </a:spcBef>
              <a:buFontTx/>
              <a:buChar char="•"/>
            </a:pPr>
            <a:r>
              <a:rPr lang="en-US" sz="1400" dirty="0" smtClean="0"/>
              <a:t>Acceptance of changes in smaller, granular and manageable portions</a:t>
            </a:r>
          </a:p>
          <a:p>
            <a:pPr marL="649261" lvl="3" indent="-188913">
              <a:spcBef>
                <a:spcPct val="20000"/>
              </a:spcBef>
              <a:buFontTx/>
              <a:buChar char="•"/>
            </a:pPr>
            <a:r>
              <a:rPr lang="en-US" sz="1400" dirty="0" smtClean="0"/>
              <a:t>Shorter development-to-production lifecycle</a:t>
            </a:r>
          </a:p>
          <a:p>
            <a:pPr marL="649261" lvl="3" indent="-188913">
              <a:spcBef>
                <a:spcPct val="20000"/>
              </a:spcBef>
              <a:buFontTx/>
              <a:buChar char="•"/>
            </a:pPr>
            <a:r>
              <a:rPr lang="en-US" sz="1400" dirty="0" smtClean="0"/>
              <a:t>Increased automation level in </a:t>
            </a:r>
          </a:p>
          <a:p>
            <a:pPr marL="1106435" lvl="4" indent="-188913">
              <a:spcBef>
                <a:spcPct val="20000"/>
              </a:spcBef>
              <a:buFontTx/>
              <a:buChar char="•"/>
            </a:pPr>
            <a:r>
              <a:rPr lang="en-US" sz="1400" dirty="0" smtClean="0"/>
              <a:t>Continuous integration</a:t>
            </a:r>
          </a:p>
          <a:p>
            <a:pPr marL="1106435" lvl="4" indent="-188913">
              <a:spcBef>
                <a:spcPct val="20000"/>
              </a:spcBef>
              <a:buFontTx/>
              <a:buChar char="•"/>
            </a:pPr>
            <a:r>
              <a:rPr lang="en-US" sz="1400" dirty="0" smtClean="0"/>
              <a:t>Testing</a:t>
            </a:r>
          </a:p>
          <a:p>
            <a:pPr marL="1106435" lvl="4" indent="-188913">
              <a:spcBef>
                <a:spcPct val="20000"/>
              </a:spcBef>
              <a:buFontTx/>
              <a:buChar char="•"/>
            </a:pPr>
            <a:r>
              <a:rPr lang="en-US" sz="1400" dirty="0" smtClean="0"/>
              <a:t>Continuous deployment</a:t>
            </a:r>
          </a:p>
          <a:p>
            <a:pPr marL="1106435" lvl="4" indent="-188913">
              <a:spcBef>
                <a:spcPct val="20000"/>
              </a:spcBef>
              <a:buFontTx/>
              <a:buChar char="•"/>
            </a:pPr>
            <a:r>
              <a:rPr lang="en-US" sz="1400" dirty="0" smtClean="0"/>
              <a:t>Infrastructure provisioning</a:t>
            </a:r>
          </a:p>
          <a:p>
            <a:pPr marL="192088" lvl="2" indent="-188913">
              <a:spcBef>
                <a:spcPct val="20000"/>
              </a:spcBef>
              <a:buFontTx/>
              <a:buChar char="•"/>
            </a:pPr>
            <a:r>
              <a:rPr lang="en-US" sz="1400" b="1" dirty="0" smtClean="0"/>
              <a:t>Improved capability to cope with changes in </a:t>
            </a:r>
            <a:r>
              <a:rPr lang="en-US" sz="1400" b="1" dirty="0" err="1" smtClean="0"/>
              <a:t>Topsi</a:t>
            </a:r>
            <a:r>
              <a:rPr lang="en-US" sz="1400" b="1" dirty="0" smtClean="0"/>
              <a:t> application landscape</a:t>
            </a:r>
            <a:r>
              <a:rPr lang="en-US" sz="1400" dirty="0" smtClean="0"/>
              <a:t> </a:t>
            </a:r>
          </a:p>
          <a:p>
            <a:pPr marL="649261" lvl="3" indent="-188913">
              <a:spcBef>
                <a:spcPct val="20000"/>
              </a:spcBef>
              <a:buFontTx/>
              <a:buChar char="•"/>
            </a:pPr>
            <a:r>
              <a:rPr lang="en-US" sz="1400" dirty="0" smtClean="0"/>
              <a:t>For example support </a:t>
            </a:r>
            <a:r>
              <a:rPr lang="en-US" sz="1400" dirty="0" err="1" smtClean="0"/>
              <a:t>Topsi</a:t>
            </a:r>
            <a:r>
              <a:rPr lang="en-US" sz="1400" dirty="0" smtClean="0"/>
              <a:t> landscape SATO transitions.</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ChangeArrowheads="1"/>
          </p:cNvSpPr>
          <p:nvPr/>
        </p:nvSpPr>
        <p:spPr bwMode="auto">
          <a:xfrm>
            <a:off x="428229" y="1486463"/>
            <a:ext cx="2263246" cy="4510576"/>
          </a:xfrm>
          <a:prstGeom prst="rect">
            <a:avLst/>
          </a:prstGeom>
          <a:solidFill>
            <a:schemeClr val="accent1"/>
          </a:solidFill>
          <a:ln w="9525">
            <a:noFill/>
            <a:miter lim="800000"/>
            <a:headEnd/>
            <a:tailEnd/>
          </a:ln>
        </p:spPr>
        <p:txBody>
          <a:bodyPr/>
          <a:lstStyle/>
          <a:p>
            <a:pPr marL="1588" lvl="1">
              <a:spcBef>
                <a:spcPct val="50000"/>
              </a:spcBef>
            </a:pPr>
            <a:r>
              <a:rPr lang="de-DE" sz="1600" b="1" dirty="0" smtClean="0"/>
              <a:t>Area</a:t>
            </a:r>
            <a:endParaRPr lang="de-DE" sz="1600" dirty="0"/>
          </a:p>
        </p:txBody>
      </p:sp>
      <p:sp>
        <p:nvSpPr>
          <p:cNvPr id="33797" name="Rectangle 2"/>
          <p:cNvSpPr>
            <a:spLocks noGrp="1" noChangeArrowheads="1"/>
          </p:cNvSpPr>
          <p:nvPr>
            <p:ph type="title"/>
          </p:nvPr>
        </p:nvSpPr>
        <p:spPr/>
        <p:txBody>
          <a:bodyPr/>
          <a:lstStyle/>
          <a:p>
            <a:r>
              <a:rPr lang="en-US" sz="2800" dirty="0" smtClean="0"/>
              <a:t>…and remarkable overall cost savings</a:t>
            </a:r>
            <a:endParaRPr lang="en-GB" sz="2800" dirty="0" smtClean="0"/>
          </a:p>
        </p:txBody>
      </p:sp>
      <p:sp>
        <p:nvSpPr>
          <p:cNvPr id="33804" name="AutoShape 9"/>
          <p:cNvSpPr>
            <a:spLocks noChangeArrowheads="1"/>
          </p:cNvSpPr>
          <p:nvPr/>
        </p:nvSpPr>
        <p:spPr bwMode="auto">
          <a:xfrm>
            <a:off x="818621" y="1967350"/>
            <a:ext cx="2691547" cy="719138"/>
          </a:xfrm>
          <a:prstGeom prst="homePlate">
            <a:avLst>
              <a:gd name="adj" fmla="val 31420"/>
            </a:avLst>
          </a:prstGeom>
          <a:solidFill>
            <a:schemeClr val="bg1"/>
          </a:solidFill>
          <a:ln w="9525">
            <a:solidFill>
              <a:schemeClr val="bg1">
                <a:lumMod val="85000"/>
              </a:schemeClr>
            </a:solidFill>
            <a:miter lim="800000"/>
            <a:headEnd/>
            <a:tailEnd/>
          </a:ln>
        </p:spPr>
        <p:txBody>
          <a:bodyPr anchor="ctr"/>
          <a:lstStyle/>
          <a:p>
            <a:pPr>
              <a:spcBef>
                <a:spcPct val="20000"/>
              </a:spcBef>
            </a:pPr>
            <a:r>
              <a:rPr lang="de-DE" sz="1600" b="1" dirty="0" smtClean="0">
                <a:solidFill>
                  <a:schemeClr val="bg1">
                    <a:lumMod val="85000"/>
                  </a:schemeClr>
                </a:solidFill>
              </a:rPr>
              <a:t>Improved Quality</a:t>
            </a:r>
            <a:endParaRPr lang="en-US" sz="1600" b="1" dirty="0" smtClean="0">
              <a:solidFill>
                <a:schemeClr val="bg1">
                  <a:lumMod val="85000"/>
                </a:schemeClr>
              </a:solidFill>
            </a:endParaRPr>
          </a:p>
        </p:txBody>
      </p:sp>
      <p:sp>
        <p:nvSpPr>
          <p:cNvPr id="33805" name="AutoShape 10"/>
          <p:cNvSpPr>
            <a:spLocks noChangeArrowheads="1"/>
          </p:cNvSpPr>
          <p:nvPr/>
        </p:nvSpPr>
        <p:spPr bwMode="auto">
          <a:xfrm>
            <a:off x="818621" y="3064814"/>
            <a:ext cx="2691547" cy="720725"/>
          </a:xfrm>
          <a:prstGeom prst="homePlate">
            <a:avLst>
              <a:gd name="adj" fmla="val 31351"/>
            </a:avLst>
          </a:prstGeom>
          <a:solidFill>
            <a:schemeClr val="bg1"/>
          </a:solidFill>
          <a:ln w="9525">
            <a:solidFill>
              <a:schemeClr val="bg1">
                <a:lumMod val="85000"/>
              </a:schemeClr>
            </a:solidFill>
            <a:miter lim="800000"/>
            <a:headEnd/>
            <a:tailEnd/>
          </a:ln>
        </p:spPr>
        <p:txBody>
          <a:bodyPr anchor="ctr"/>
          <a:lstStyle/>
          <a:p>
            <a:pPr>
              <a:lnSpc>
                <a:spcPct val="100000"/>
              </a:lnSpc>
              <a:spcBef>
                <a:spcPct val="20000"/>
              </a:spcBef>
            </a:pPr>
            <a:r>
              <a:rPr lang="de-DE" sz="1600" b="1" dirty="0" smtClean="0">
                <a:solidFill>
                  <a:schemeClr val="bg1">
                    <a:lumMod val="85000"/>
                  </a:schemeClr>
                </a:solidFill>
              </a:rPr>
              <a:t>Flexibility and Agility</a:t>
            </a:r>
            <a:endParaRPr lang="en-US" sz="1600" b="1" dirty="0" smtClean="0">
              <a:solidFill>
                <a:schemeClr val="bg1">
                  <a:lumMod val="85000"/>
                </a:schemeClr>
              </a:solidFill>
            </a:endParaRPr>
          </a:p>
        </p:txBody>
      </p:sp>
      <p:sp>
        <p:nvSpPr>
          <p:cNvPr id="33807" name="AutoShape 12"/>
          <p:cNvSpPr>
            <a:spLocks noChangeArrowheads="1"/>
          </p:cNvSpPr>
          <p:nvPr/>
        </p:nvSpPr>
        <p:spPr bwMode="auto">
          <a:xfrm>
            <a:off x="818621" y="4134589"/>
            <a:ext cx="2691547" cy="720725"/>
          </a:xfrm>
          <a:prstGeom prst="homePlate">
            <a:avLst>
              <a:gd name="adj" fmla="val 31351"/>
            </a:avLst>
          </a:prstGeom>
          <a:solidFill>
            <a:schemeClr val="accent5"/>
          </a:solidFill>
          <a:ln w="9525">
            <a:solidFill>
              <a:schemeClr val="bg1"/>
            </a:solidFill>
            <a:miter lim="800000"/>
            <a:headEnd/>
            <a:tailEnd/>
          </a:ln>
        </p:spPr>
        <p:txBody>
          <a:bodyPr anchor="ctr"/>
          <a:lstStyle/>
          <a:p>
            <a:pPr>
              <a:lnSpc>
                <a:spcPct val="100000"/>
              </a:lnSpc>
              <a:spcBef>
                <a:spcPct val="20000"/>
              </a:spcBef>
            </a:pPr>
            <a:r>
              <a:rPr lang="de-DE" sz="1600" b="1" dirty="0" smtClean="0">
                <a:solidFill>
                  <a:schemeClr val="bg1"/>
                </a:solidFill>
              </a:rPr>
              <a:t>Lower Lifecycle Costs</a:t>
            </a:r>
            <a:endParaRPr lang="en-US" sz="1600" b="1" dirty="0" smtClean="0">
              <a:solidFill>
                <a:schemeClr val="bg1"/>
              </a:solidFill>
            </a:endParaRPr>
          </a:p>
        </p:txBody>
      </p:sp>
      <p:sp>
        <p:nvSpPr>
          <p:cNvPr id="19" name="Rectangle 11"/>
          <p:cNvSpPr>
            <a:spLocks noChangeArrowheads="1"/>
          </p:cNvSpPr>
          <p:nvPr/>
        </p:nvSpPr>
        <p:spPr bwMode="auto">
          <a:xfrm>
            <a:off x="4215740" y="1975625"/>
            <a:ext cx="5047013" cy="1242662"/>
          </a:xfrm>
          <a:prstGeom prst="rect">
            <a:avLst/>
          </a:prstGeom>
          <a:noFill/>
          <a:ln w="9525">
            <a:noFill/>
            <a:miter lim="800000"/>
            <a:headEnd/>
            <a:tailEnd/>
          </a:ln>
        </p:spPr>
        <p:txBody>
          <a:bodyPr/>
          <a:lstStyle/>
          <a:p>
            <a:pPr marL="192088" lvl="2" indent="-188913">
              <a:spcBef>
                <a:spcPct val="20000"/>
              </a:spcBef>
              <a:buFontTx/>
              <a:buChar char="•"/>
            </a:pPr>
            <a:r>
              <a:rPr lang="en-US" sz="1400" b="1" dirty="0" smtClean="0"/>
              <a:t>Significantly lower development costs </a:t>
            </a:r>
            <a:r>
              <a:rPr lang="en-US" sz="1400" dirty="0" smtClean="0"/>
              <a:t>due to </a:t>
            </a:r>
          </a:p>
          <a:p>
            <a:pPr marL="649261" lvl="3" indent="-188913">
              <a:spcBef>
                <a:spcPct val="20000"/>
              </a:spcBef>
              <a:buFontTx/>
              <a:buChar char="•"/>
            </a:pPr>
            <a:r>
              <a:rPr lang="en-US" sz="1400" dirty="0" smtClean="0"/>
              <a:t>Simplified and agile </a:t>
            </a:r>
            <a:r>
              <a:rPr lang="en-US" sz="1400" dirty="0" err="1" smtClean="0"/>
              <a:t>sw</a:t>
            </a:r>
            <a:r>
              <a:rPr lang="en-US" sz="1400" dirty="0" smtClean="0"/>
              <a:t>-development process (e.g. case </a:t>
            </a:r>
            <a:r>
              <a:rPr lang="en-US" sz="1400" dirty="0" err="1" smtClean="0"/>
              <a:t>Fosteri</a:t>
            </a:r>
            <a:r>
              <a:rPr lang="en-US" sz="1400" dirty="0" smtClean="0"/>
              <a:t>)</a:t>
            </a:r>
          </a:p>
          <a:p>
            <a:pPr marL="649261" lvl="3" indent="-188913">
              <a:spcBef>
                <a:spcPct val="20000"/>
              </a:spcBef>
              <a:buFontTx/>
              <a:buChar char="•"/>
            </a:pPr>
            <a:r>
              <a:rPr lang="en-US" sz="1400" dirty="0" smtClean="0"/>
              <a:t>Efficient use of </a:t>
            </a:r>
            <a:r>
              <a:rPr lang="en-US" sz="1400" dirty="0" err="1" smtClean="0"/>
              <a:t>offshoring</a:t>
            </a:r>
            <a:r>
              <a:rPr lang="en-US" sz="1400" dirty="0" smtClean="0"/>
              <a:t> also in development</a:t>
            </a:r>
          </a:p>
          <a:p>
            <a:pPr marL="192088" lvl="2" indent="-188913">
              <a:spcBef>
                <a:spcPct val="20000"/>
              </a:spcBef>
              <a:buFontTx/>
              <a:buChar char="•"/>
            </a:pPr>
            <a:r>
              <a:rPr lang="en-US" sz="1400" b="1" dirty="0" smtClean="0"/>
              <a:t>Less manual work</a:t>
            </a:r>
            <a:r>
              <a:rPr lang="en-US" sz="1400" dirty="0" smtClean="0"/>
              <a:t> in all phases due to increased automation</a:t>
            </a:r>
          </a:p>
          <a:p>
            <a:pPr marL="192088" lvl="2" indent="-188913">
              <a:spcBef>
                <a:spcPct val="20000"/>
              </a:spcBef>
              <a:buFontTx/>
              <a:buChar char="•"/>
            </a:pPr>
            <a:r>
              <a:rPr lang="en-US" sz="1400" b="1" dirty="0" smtClean="0"/>
              <a:t>Lower infrastructure costs</a:t>
            </a:r>
            <a:r>
              <a:rPr lang="en-US" sz="1400" dirty="0" smtClean="0"/>
              <a:t> due to dynamic, scalable capacity and resource scaling</a:t>
            </a:r>
          </a:p>
          <a:p>
            <a:pPr marL="192088" lvl="2" indent="-188913">
              <a:spcBef>
                <a:spcPct val="20000"/>
              </a:spcBef>
              <a:buFontTx/>
              <a:buChar char="•"/>
            </a:pPr>
            <a:r>
              <a:rPr lang="en-US" sz="1400" b="1" dirty="0" smtClean="0"/>
              <a:t>Lower license costs</a:t>
            </a:r>
            <a:r>
              <a:rPr lang="en-US" sz="1400" dirty="0" smtClean="0"/>
              <a:t> due to use of </a:t>
            </a:r>
            <a:r>
              <a:rPr lang="en-US" sz="1400" dirty="0" err="1" smtClean="0"/>
              <a:t>SaaS</a:t>
            </a:r>
            <a:r>
              <a:rPr lang="en-US" sz="1400" dirty="0" smtClean="0"/>
              <a:t> and Open-Source Software tools</a:t>
            </a:r>
          </a:p>
          <a:p>
            <a:pPr marL="192088" lvl="2" indent="-188913">
              <a:spcBef>
                <a:spcPct val="20000"/>
              </a:spcBef>
              <a:buFontTx/>
              <a:buChar char="•"/>
            </a:pPr>
            <a:r>
              <a:rPr lang="en-US" sz="1400" b="1" dirty="0" smtClean="0"/>
              <a:t>Less effort spent on wasteful deliveries</a:t>
            </a:r>
            <a:r>
              <a:rPr lang="en-US" sz="1400" dirty="0" smtClean="0"/>
              <a:t> due to stable and predictable releases.</a:t>
            </a:r>
          </a:p>
        </p:txBody>
      </p:sp>
      <p:sp>
        <p:nvSpPr>
          <p:cNvPr id="12" name="Line 7"/>
          <p:cNvSpPr>
            <a:spLocks noChangeShapeType="1"/>
          </p:cNvSpPr>
          <p:nvPr/>
        </p:nvSpPr>
        <p:spPr bwMode="auto">
          <a:xfrm>
            <a:off x="4215740" y="1779325"/>
            <a:ext cx="5296400" cy="0"/>
          </a:xfrm>
          <a:prstGeom prst="line">
            <a:avLst/>
          </a:prstGeom>
          <a:noFill/>
          <a:ln w="9525">
            <a:solidFill>
              <a:schemeClr val="tx1"/>
            </a:solidFill>
            <a:round/>
            <a:headEnd/>
            <a:tailEnd/>
          </a:ln>
        </p:spPr>
        <p:txBody>
          <a:bodyPr wrap="none" lIns="90000" tIns="46800" rIns="90000" bIns="46800" anchor="ctr"/>
          <a:lstStyle/>
          <a:p>
            <a:endParaRPr lang="fi-FI"/>
          </a:p>
        </p:txBody>
      </p:sp>
      <p:sp>
        <p:nvSpPr>
          <p:cNvPr id="13" name="Text Box 8"/>
          <p:cNvSpPr txBox="1">
            <a:spLocks noChangeArrowheads="1"/>
          </p:cNvSpPr>
          <p:nvPr/>
        </p:nvSpPr>
        <p:spPr bwMode="auto">
          <a:xfrm>
            <a:off x="4115794" y="1492813"/>
            <a:ext cx="991275" cy="340735"/>
          </a:xfrm>
          <a:prstGeom prst="rect">
            <a:avLst/>
          </a:prstGeom>
          <a:noFill/>
          <a:ln w="9525">
            <a:noFill/>
            <a:miter lim="800000"/>
            <a:headEnd/>
            <a:tailEnd/>
          </a:ln>
        </p:spPr>
        <p:txBody>
          <a:bodyPr wrap="none" lIns="90000" tIns="46800" rIns="90000" bIns="46800">
            <a:spAutoFit/>
          </a:bodyPr>
          <a:lstStyle/>
          <a:p>
            <a:r>
              <a:rPr lang="de-DE" sz="1600" b="1" dirty="0" smtClean="0"/>
              <a:t>Benefits</a:t>
            </a:r>
            <a:endParaRPr lang="de-DE" sz="1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Why this approach?</a:t>
            </a:r>
          </a:p>
          <a:p>
            <a:r>
              <a:rPr lang="en-US" dirty="0" smtClean="0"/>
              <a:t>Application lifecycle management</a:t>
            </a:r>
          </a:p>
          <a:p>
            <a:r>
              <a:rPr lang="en-US" dirty="0" smtClean="0"/>
              <a:t>One cross functional team</a:t>
            </a:r>
          </a:p>
          <a:p>
            <a:r>
              <a:rPr lang="en-US" dirty="0" smtClean="0"/>
              <a:t>Critical success factors</a:t>
            </a:r>
          </a:p>
          <a:p>
            <a:r>
              <a:rPr lang="en-US" dirty="0" smtClean="0"/>
              <a:t>References</a:t>
            </a:r>
          </a:p>
          <a:p>
            <a:pPr lvl="1">
              <a:buNone/>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jpWBinOTAka4wc3280Onx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Oc8VgUz3NUWGmxSDA_Q.G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r2N.4MtUVEiprfLXOiwSZ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2816EAF5-9F7E-4C5F-8469-53DCC2EF1E8B}">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2314</TotalTime>
  <Words>1287</Words>
  <Application>Microsoft Office PowerPoint</Application>
  <PresentationFormat>A4 Paper (210x297 mm)</PresentationFormat>
  <Paragraphs>291</Paragraphs>
  <Slides>30</Slides>
  <Notes>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ppt_Template_Capgemini_03_13</vt:lpstr>
      <vt:lpstr>Closing slides</vt:lpstr>
      <vt:lpstr>think-cell Slide</vt:lpstr>
      <vt:lpstr>Slide 1</vt:lpstr>
      <vt:lpstr>Slide 2</vt:lpstr>
      <vt:lpstr>This document describes Capgemini’s vision of the future state of managing SOK’s business critical applications</vt:lpstr>
      <vt:lpstr>Efficiently managed application lifecycle requires one seamless and agile pipeline from business to operations </vt:lpstr>
      <vt:lpstr>The objective is to simplify and streamline the application lifecycle management from development to operations</vt:lpstr>
      <vt:lpstr>We have chosen this approach due to the multiple benefits it brings to SOK in terms of improved quality…</vt:lpstr>
      <vt:lpstr>… in terms of increased flexibility and agility throughout the pipeline…</vt:lpstr>
      <vt:lpstr>…and remarkable overall cost savings</vt:lpstr>
      <vt:lpstr>Slide 9</vt:lpstr>
      <vt:lpstr>Efficiently managed application lifecycle in SOK’s complex environment</vt:lpstr>
      <vt:lpstr>Agile principles support application life cycle management </vt:lpstr>
      <vt:lpstr>The application lifecycle from business to operations</vt:lpstr>
      <vt:lpstr>Continous Delivery Technology model</vt:lpstr>
      <vt:lpstr>Continuous Build and Deployment....</vt:lpstr>
      <vt:lpstr>Server automation and Virtualization</vt:lpstr>
      <vt:lpstr>Test automation</vt:lpstr>
      <vt:lpstr>Application Performance Monitoring</vt:lpstr>
      <vt:lpstr>Code Review</vt:lpstr>
      <vt:lpstr>Slide 19</vt:lpstr>
      <vt:lpstr>One cross-functional team is responsible for the application product end-to-end</vt:lpstr>
      <vt:lpstr>Certain roles are vital for successful implementation of agile methods throughout application lifecycle </vt:lpstr>
      <vt:lpstr>One team works efficiently cross border using war room</vt:lpstr>
      <vt:lpstr>Slide 23</vt:lpstr>
      <vt:lpstr>Critical success factors in Dev Ops transformation / “Must Fix” </vt:lpstr>
      <vt:lpstr>Slide 25</vt:lpstr>
      <vt:lpstr>This is not only theoretical approach, this is real life</vt:lpstr>
      <vt:lpstr>Case RMG, Thales, Coke</vt:lpstr>
      <vt:lpstr>In Gartner’s latest Hype Cycle for Enterprice Architecture DevOps is positioned in the innovation Trigger phase</vt:lpstr>
      <vt:lpstr>Capgemini has wide experience in agile application lifecycle management </vt:lpstr>
      <vt:lpstr>Slide 30</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sehindle</cp:lastModifiedBy>
  <cp:revision>907</cp:revision>
  <dcterms:created xsi:type="dcterms:W3CDTF">2011-01-05T12:56:36Z</dcterms:created>
  <dcterms:modified xsi:type="dcterms:W3CDTF">2015-08-19T12:17:33Z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