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gif" ContentType="image/gif"/>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45"/>
  </p:notesMasterIdLst>
  <p:handoutMasterIdLst>
    <p:handoutMasterId r:id="rId46"/>
  </p:handoutMasterIdLst>
  <p:sldIdLst>
    <p:sldId id="580" r:id="rId6"/>
    <p:sldId id="587" r:id="rId7"/>
    <p:sldId id="627" r:id="rId8"/>
    <p:sldId id="628" r:id="rId9"/>
    <p:sldId id="629" r:id="rId10"/>
    <p:sldId id="630" r:id="rId11"/>
    <p:sldId id="636" r:id="rId12"/>
    <p:sldId id="632" r:id="rId13"/>
    <p:sldId id="608" r:id="rId14"/>
    <p:sldId id="644" r:id="rId15"/>
    <p:sldId id="643" r:id="rId16"/>
    <p:sldId id="589" r:id="rId17"/>
    <p:sldId id="633" r:id="rId18"/>
    <p:sldId id="617" r:id="rId19"/>
    <p:sldId id="625" r:id="rId20"/>
    <p:sldId id="648" r:id="rId21"/>
    <p:sldId id="649" r:id="rId22"/>
    <p:sldId id="650" r:id="rId23"/>
    <p:sldId id="623" r:id="rId24"/>
    <p:sldId id="642" r:id="rId25"/>
    <p:sldId id="651" r:id="rId26"/>
    <p:sldId id="653" r:id="rId27"/>
    <p:sldId id="609" r:id="rId28"/>
    <p:sldId id="619" r:id="rId29"/>
    <p:sldId id="620" r:id="rId30"/>
    <p:sldId id="621" r:id="rId31"/>
    <p:sldId id="610" r:id="rId32"/>
    <p:sldId id="601" r:id="rId33"/>
    <p:sldId id="611" r:id="rId34"/>
    <p:sldId id="604" r:id="rId35"/>
    <p:sldId id="638" r:id="rId36"/>
    <p:sldId id="606" r:id="rId37"/>
    <p:sldId id="637" r:id="rId38"/>
    <p:sldId id="639" r:id="rId39"/>
    <p:sldId id="640" r:id="rId40"/>
    <p:sldId id="641" r:id="rId41"/>
    <p:sldId id="605" r:id="rId42"/>
    <p:sldId id="607" r:id="rId43"/>
    <p:sldId id="612" r:id="rId44"/>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24D7E"/>
    <a:srgbClr val="FCB2C2"/>
    <a:srgbClr val="F4E9E0"/>
    <a:srgbClr val="CCE9AD"/>
    <a:srgbClr val="D6F9D3"/>
    <a:srgbClr val="00B0F0"/>
    <a:srgbClr val="EDE9E6"/>
    <a:srgbClr val="4970B7"/>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1" autoAdjust="0"/>
    <p:restoredTop sz="95645" autoAdjust="0"/>
  </p:normalViewPr>
  <p:slideViewPr>
    <p:cSldViewPr snapToGrid="0" snapToObjects="1">
      <p:cViewPr>
        <p:scale>
          <a:sx n="90" d="100"/>
          <a:sy n="90" d="100"/>
        </p:scale>
        <p:origin x="-1284" y="-12"/>
      </p:cViewPr>
      <p:guideLst>
        <p:guide orient="horz" pos="1272"/>
        <p:guide pos="1724"/>
        <p:guide pos="565"/>
        <p:guide pos="3264"/>
        <p:guide pos="6082"/>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90" d="100"/>
        <a:sy n="90" d="100"/>
      </p:scale>
      <p:origin x="0" y="0"/>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C86957F8-DAF9-4CBB-B8D5-27BC352E1962}" type="presOf" srcId="{5248C194-E9E8-48ED-B71A-ED6D349565D1}" destId="{EF5E8B6F-813E-402F-8C43-01FF0B1F500C}"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64FA8FD5-C584-4D76-9192-EDA72096764A}" type="presOf" srcId="{5349EC79-FCB4-44BE-9268-FEEA7631930F}" destId="{1C0A9EB7-9AB7-4650-A80A-C7D122311504}" srcOrd="0" destOrd="0" presId="urn:microsoft.com/office/officeart/2005/8/layout/arrow1"/>
    <dgm:cxn modelId="{AC9D1980-F207-4442-97F4-D99E67301F8F}" srcId="{0A5D4EFA-7297-4669-980E-A3B7B12FAF74}" destId="{47733865-2A7C-4F98-8125-8268B4F8FF12}" srcOrd="1" destOrd="0" parTransId="{863AD93B-2638-4727-B630-FB9DEA916A58}" sibTransId="{36EEB98D-E451-4EFD-93D6-94E59556A6D2}"/>
    <dgm:cxn modelId="{28B531A1-DD9B-4463-B70F-2F5D9EDD36D2}" srcId="{0A5D4EFA-7297-4669-980E-A3B7B12FAF74}" destId="{902D8312-036A-4A17-912B-097998BB372A}" srcOrd="2" destOrd="0" parTransId="{7AC3A0A3-0D71-4947-9988-955C957826E9}" sibTransId="{3F4EBA70-C1F6-41F9-B580-527E07344067}"/>
    <dgm:cxn modelId="{4A18E13B-72F0-4AD5-B5B7-7C1660F514F9}" type="presOf" srcId="{47733865-2A7C-4F98-8125-8268B4F8FF12}" destId="{61E00566-D221-49BA-9F21-9B5DF9CDEDEF}" srcOrd="0" destOrd="0" presId="urn:microsoft.com/office/officeart/2005/8/layout/arrow1"/>
    <dgm:cxn modelId="{9AAFD299-49C5-47B5-BA73-E44AE70B284C}" srcId="{0A5D4EFA-7297-4669-980E-A3B7B12FAF74}" destId="{0A497A20-AF38-4389-AB18-088FAD09EF48}" srcOrd="4" destOrd="0" parTransId="{E9522AA7-EFD5-4021-AF77-C6D1B39A7A47}" sibTransId="{6165B691-D43F-4821-8055-4AFB5426042E}"/>
    <dgm:cxn modelId="{6450A577-D337-4A84-A97C-E81C79E81573}" srcId="{0A5D4EFA-7297-4669-980E-A3B7B12FAF74}" destId="{95A916A5-88D4-449B-80BE-3849DB179FE9}" srcOrd="5" destOrd="0" parTransId="{0EC805CC-0A65-4DBD-9023-C2879D3B79B5}" sibTransId="{D112D115-CFE8-43B9-8A48-B3F9F16F6D65}"/>
    <dgm:cxn modelId="{C1B1982A-BD45-476C-8591-981F061C5CC8}" type="presOf" srcId="{B444B903-62DC-454D-A0AB-320B019DC46C}" destId="{2A4AF2C9-F841-4837-BA1E-80A1B8E700F9}" srcOrd="0" destOrd="0" presId="urn:microsoft.com/office/officeart/2005/8/layout/arrow1"/>
    <dgm:cxn modelId="{C241809A-277C-430D-A1C9-99ED718A70D1}" srcId="{0A5D4EFA-7297-4669-980E-A3B7B12FAF74}" destId="{8E9CBF88-790D-4FCA-8D49-2ACB69AAF365}" srcOrd="0" destOrd="0" parTransId="{495269F1-98D9-4C1F-BF93-086E3CDE2F9D}" sibTransId="{4666F94F-5CB7-4C0C-AEE3-FF71290BB163}"/>
    <dgm:cxn modelId="{7040AA2B-E0A0-40BB-BD9C-110599F190BD}" srcId="{0A5D4EFA-7297-4669-980E-A3B7B12FAF74}" destId="{B444B903-62DC-454D-A0AB-320B019DC46C}" srcOrd="3" destOrd="0" parTransId="{CA55AA5A-A3C6-4FA8-BA2C-64ACFA88A434}" sibTransId="{5E79569C-FAC0-4274-B9B9-91B5B3D80EDF}"/>
    <dgm:cxn modelId="{973D879E-8EC5-4936-8609-5604BCE9CEBE}" type="presOf" srcId="{0A497A20-AF38-4389-AB18-088FAD09EF48}" destId="{71213DB7-95D6-4E01-8F95-F2CE6AAF74D5}" srcOrd="0" destOrd="0" presId="urn:microsoft.com/office/officeart/2005/8/layout/arrow1"/>
    <dgm:cxn modelId="{9B63216A-8600-419F-BB81-C1946C89FD10}" type="presOf" srcId="{902D8312-036A-4A17-912B-097998BB372A}" destId="{CBEA9D6E-EB9E-4217-9FF1-51A0D6C3C5CE}" srcOrd="0" destOrd="0" presId="urn:microsoft.com/office/officeart/2005/8/layout/arrow1"/>
    <dgm:cxn modelId="{174415D7-79A4-4567-B174-4D48A2FAE37F}" type="presOf" srcId="{95A916A5-88D4-449B-80BE-3849DB179FE9}" destId="{D2E31FCA-1A19-4B27-8A7F-22F608289349}" srcOrd="0" destOrd="0" presId="urn:microsoft.com/office/officeart/2005/8/layout/arrow1"/>
    <dgm:cxn modelId="{0E30BFAF-5356-41EF-9565-D30B92E2A207}" type="presOf" srcId="{8E9CBF88-790D-4FCA-8D49-2ACB69AAF365}" destId="{A4C95D05-1748-4D31-BD24-2C12331A11EB}"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D80C4C9A-05CA-4B8A-A45F-92C14556B518}" type="presOf" srcId="{0A5D4EFA-7297-4669-980E-A3B7B12FAF74}" destId="{2A2425C7-EAD1-41E9-8ED5-F22DA4A9153B}" srcOrd="0" destOrd="0" presId="urn:microsoft.com/office/officeart/2005/8/layout/arrow1"/>
    <dgm:cxn modelId="{0759629C-939C-4C03-829A-EB1AABC6C57D}" type="presParOf" srcId="{2A2425C7-EAD1-41E9-8ED5-F22DA4A9153B}" destId="{A4C95D05-1748-4D31-BD24-2C12331A11EB}" srcOrd="0" destOrd="0" presId="urn:microsoft.com/office/officeart/2005/8/layout/arrow1"/>
    <dgm:cxn modelId="{B545C526-6B11-4729-A0D2-0302FF42F589}" type="presParOf" srcId="{2A2425C7-EAD1-41E9-8ED5-F22DA4A9153B}" destId="{61E00566-D221-49BA-9F21-9B5DF9CDEDEF}" srcOrd="1" destOrd="0" presId="urn:microsoft.com/office/officeart/2005/8/layout/arrow1"/>
    <dgm:cxn modelId="{10DCD6F1-DAC7-423A-AD7B-27E36EBDB61E}" type="presParOf" srcId="{2A2425C7-EAD1-41E9-8ED5-F22DA4A9153B}" destId="{CBEA9D6E-EB9E-4217-9FF1-51A0D6C3C5CE}" srcOrd="2" destOrd="0" presId="urn:microsoft.com/office/officeart/2005/8/layout/arrow1"/>
    <dgm:cxn modelId="{CE699120-1926-41C2-B8BE-F62D196F0749}" type="presParOf" srcId="{2A2425C7-EAD1-41E9-8ED5-F22DA4A9153B}" destId="{2A4AF2C9-F841-4837-BA1E-80A1B8E700F9}" srcOrd="3" destOrd="0" presId="urn:microsoft.com/office/officeart/2005/8/layout/arrow1"/>
    <dgm:cxn modelId="{5F4A4221-88B2-42C6-9669-6B6710B425F8}" type="presParOf" srcId="{2A2425C7-EAD1-41E9-8ED5-F22DA4A9153B}" destId="{71213DB7-95D6-4E01-8F95-F2CE6AAF74D5}" srcOrd="4" destOrd="0" presId="urn:microsoft.com/office/officeart/2005/8/layout/arrow1"/>
    <dgm:cxn modelId="{A05124BB-93BE-4045-9513-6BA1AFBA590A}" type="presParOf" srcId="{2A2425C7-EAD1-41E9-8ED5-F22DA4A9153B}" destId="{D2E31FCA-1A19-4B27-8A7F-22F608289349}" srcOrd="5" destOrd="0" presId="urn:microsoft.com/office/officeart/2005/8/layout/arrow1"/>
    <dgm:cxn modelId="{0CD45575-E011-4008-9D07-CE37177C7D00}" type="presParOf" srcId="{2A2425C7-EAD1-41E9-8ED5-F22DA4A9153B}" destId="{EF5E8B6F-813E-402F-8C43-01FF0B1F500C}" srcOrd="6" destOrd="0" presId="urn:microsoft.com/office/officeart/2005/8/layout/arrow1"/>
    <dgm:cxn modelId="{86DF3063-0DFE-467B-88C2-E346DB26659C}"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810039" y="516"/>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1</a:t>
          </a:r>
          <a:endParaRPr lang="en-US" sz="1100" kern="1200" dirty="0"/>
        </a:p>
      </dsp:txBody>
      <dsp:txXfrm>
        <a:off x="810039" y="516"/>
        <a:ext cx="641625" cy="641625"/>
      </dsp:txXfrm>
    </dsp:sp>
    <dsp:sp modelId="{61E00566-D221-49BA-9F21-9B5DF9CDEDEF}">
      <dsp:nvSpPr>
        <dsp:cNvPr id="0" name=""/>
        <dsp:cNvSpPr/>
      </dsp:nvSpPr>
      <dsp:spPr>
        <a:xfrm rot="2700000">
          <a:off x="1364107" y="230018"/>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2</a:t>
          </a:r>
          <a:endParaRPr lang="en-US" sz="1100" kern="1200" dirty="0"/>
        </a:p>
      </dsp:txBody>
      <dsp:txXfrm rot="2700000">
        <a:off x="1364107" y="230018"/>
        <a:ext cx="641625" cy="641625"/>
      </dsp:txXfrm>
    </dsp:sp>
    <dsp:sp modelId="{CBEA9D6E-EB9E-4217-9FF1-51A0D6C3C5CE}">
      <dsp:nvSpPr>
        <dsp:cNvPr id="0" name=""/>
        <dsp:cNvSpPr/>
      </dsp:nvSpPr>
      <dsp:spPr>
        <a:xfrm rot="5400000">
          <a:off x="1593609" y="78408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3</a:t>
          </a:r>
          <a:endParaRPr lang="en-US" sz="1100" kern="1200" dirty="0"/>
        </a:p>
      </dsp:txBody>
      <dsp:txXfrm rot="5400000">
        <a:off x="1593609" y="784087"/>
        <a:ext cx="641625" cy="641625"/>
      </dsp:txXfrm>
    </dsp:sp>
    <dsp:sp modelId="{2A4AF2C9-F841-4837-BA1E-80A1B8E700F9}">
      <dsp:nvSpPr>
        <dsp:cNvPr id="0" name=""/>
        <dsp:cNvSpPr/>
      </dsp:nvSpPr>
      <dsp:spPr>
        <a:xfrm rot="8100000">
          <a:off x="1364107" y="1338155"/>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4</a:t>
          </a:r>
          <a:endParaRPr lang="en-US" sz="1100" kern="1200" dirty="0"/>
        </a:p>
      </dsp:txBody>
      <dsp:txXfrm rot="8100000">
        <a:off x="1364107" y="1338155"/>
        <a:ext cx="641625" cy="641625"/>
      </dsp:txXfrm>
    </dsp:sp>
    <dsp:sp modelId="{71213DB7-95D6-4E01-8F95-F2CE6AAF74D5}">
      <dsp:nvSpPr>
        <dsp:cNvPr id="0" name=""/>
        <dsp:cNvSpPr/>
      </dsp:nvSpPr>
      <dsp:spPr>
        <a:xfrm rot="10800000">
          <a:off x="810039" y="156765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5</a:t>
          </a:r>
          <a:endParaRPr lang="en-US" sz="1100" kern="1200" dirty="0"/>
        </a:p>
      </dsp:txBody>
      <dsp:txXfrm rot="10800000">
        <a:off x="810039" y="1567657"/>
        <a:ext cx="641625" cy="641625"/>
      </dsp:txXfrm>
    </dsp:sp>
    <dsp:sp modelId="{D2E31FCA-1A19-4B27-8A7F-22F608289349}">
      <dsp:nvSpPr>
        <dsp:cNvPr id="0" name=""/>
        <dsp:cNvSpPr/>
      </dsp:nvSpPr>
      <dsp:spPr>
        <a:xfrm rot="13500000">
          <a:off x="255970" y="1338155"/>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6</a:t>
          </a:r>
          <a:endParaRPr lang="en-US" sz="1100" kern="1200" dirty="0"/>
        </a:p>
      </dsp:txBody>
      <dsp:txXfrm rot="13500000">
        <a:off x="255970" y="1338155"/>
        <a:ext cx="641625" cy="641625"/>
      </dsp:txXfrm>
    </dsp:sp>
    <dsp:sp modelId="{EF5E8B6F-813E-402F-8C43-01FF0B1F500C}">
      <dsp:nvSpPr>
        <dsp:cNvPr id="0" name=""/>
        <dsp:cNvSpPr/>
      </dsp:nvSpPr>
      <dsp:spPr>
        <a:xfrm rot="16200000">
          <a:off x="26468" y="78408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7</a:t>
          </a:r>
          <a:endParaRPr lang="en-US" sz="1100" kern="1200" dirty="0"/>
        </a:p>
      </dsp:txBody>
      <dsp:txXfrm rot="16200000">
        <a:off x="26468" y="784087"/>
        <a:ext cx="641625" cy="641625"/>
      </dsp:txXfrm>
    </dsp:sp>
    <dsp:sp modelId="{1C0A9EB7-9AB7-4650-A80A-C7D122311504}">
      <dsp:nvSpPr>
        <dsp:cNvPr id="0" name=""/>
        <dsp:cNvSpPr/>
      </dsp:nvSpPr>
      <dsp:spPr>
        <a:xfrm rot="18900000">
          <a:off x="255970" y="230018"/>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8</a:t>
          </a:r>
          <a:endParaRPr lang="en-US" sz="1100" kern="1200" dirty="0"/>
        </a:p>
      </dsp:txBody>
      <dsp:txXfrm rot="18900000">
        <a:off x="255970" y="230018"/>
        <a:ext cx="641625" cy="641625"/>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p14="http://schemas.microsoft.com/office/powerpoint/2010/main" xmlns=""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p14="http://schemas.microsoft.com/office/powerpoint/2010/main" xmlns=""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p14="http://schemas.microsoft.com/office/powerpoint/2010/main" xmlns=""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4.xml"/><Relationship Id="rId7" Type="http://schemas.openxmlformats.org/officeDocument/2006/relationships/image" Target="../media/image6.png"/><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7.png"/><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0.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png"/><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a:t>01_CONCEPT-TEMPLATE.PPT</a:t>
            </a:r>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pic>
        <p:nvPicPr>
          <p:cNvPr id="12" name="Image 11" descr="HandsPanel_shutterstock_72073621.png"/>
          <p:cNvPicPr>
            <a:picLocks noChangeAspect="1"/>
          </p:cNvPicPr>
          <p:nvPr/>
        </p:nvPicPr>
        <p:blipFill>
          <a:blip r:embed="rId7"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2.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9" imgW="360" imgH="360" progId="">
              <p:embed/>
            </p:oleObj>
          </a:graphicData>
        </a:graphic>
      </p:graphicFrame>
      <p:sp>
        <p:nvSpPr>
          <p:cNvPr id="2" name="Title Placeholder 1"/>
          <p:cNvSpPr>
            <a:spLocks noGrp="1"/>
          </p:cNvSpPr>
          <p:nvPr>
            <p:ph type="title"/>
            <p:custDataLst>
              <p:tags r:id="rId14"/>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8"/>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0"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gartner.com/it-glossary/devops" TargetMode="External"/><Relationship Id="rId7" Type="http://schemas.openxmlformats.org/officeDocument/2006/relationships/image" Target="../media/image23.png"/><Relationship Id="rId2" Type="http://schemas.openxmlformats.org/officeDocument/2006/relationships/hyperlink" Target="http://en.wikipedia.org/wiki/DevOps" TargetMode="Externa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hyperlink" Target="http://www.tcs.com/resources/white_papers/Pages/DevOps-software-development.aspx" TargetMode="External"/><Relationship Id="rId4" Type="http://schemas.openxmlformats.org/officeDocument/2006/relationships/hyperlink" Target="http://www.ibm.com/ibm/devops/us/e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 Id="rId4" Type="http://schemas.openxmlformats.org/officeDocument/2006/relationships/image" Target="../media/image3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wmf"/><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9"/>
          <p:cNvSpPr txBox="1">
            <a:spLocks/>
          </p:cNvSpPr>
          <p:nvPr>
            <p:custDataLst>
              <p:tags r:id="rId1"/>
            </p:custDataLst>
          </p:nvPr>
        </p:nvSpPr>
        <p:spPr bwMode="auto">
          <a:xfrm>
            <a:off x="0" y="1879938"/>
            <a:ext cx="49012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TOPSI 2.0</a:t>
            </a:r>
          </a:p>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The future of SOK stores’ and chains </a:t>
            </a:r>
            <a:r>
              <a:rPr lang="en-US" sz="4400" dirty="0" err="1" smtClean="0">
                <a:solidFill>
                  <a:schemeClr val="tx1"/>
                </a:solidFill>
                <a:effectLst>
                  <a:outerShdw blurRad="228600" dist="38100" dir="5160000" sx="104000" sy="104000" algn="t" rotWithShape="0">
                    <a:prstClr val="black"/>
                  </a:outerShdw>
                </a:effectLst>
                <a:latin typeface="Calibri" panose="020F0502020204030204"/>
              </a:rPr>
              <a:t>applicastions</a:t>
            </a:r>
            <a:endParaRPr lang="en-US" sz="4400" dirty="0" smtClean="0">
              <a:solidFill>
                <a:schemeClr val="tx1"/>
              </a:solidFill>
              <a:effectLst>
                <a:outerShdw blurRad="228600" dist="38100" dir="5160000" sx="104000" sy="104000" algn="t" rotWithShape="0">
                  <a:prstClr val="black"/>
                </a:outerShdw>
              </a:effectLst>
              <a:latin typeface="Calibri" panose="020F0502020204030204"/>
            </a:endParaRPr>
          </a:p>
        </p:txBody>
      </p:sp>
      <p:sp>
        <p:nvSpPr>
          <p:cNvPr id="15" name="Subtitle 12"/>
          <p:cNvSpPr txBox="1">
            <a:spLocks/>
          </p:cNvSpPr>
          <p:nvPr>
            <p:custDataLst>
              <p:tags r:id="rId2"/>
            </p:custDataLst>
          </p:nvPr>
        </p:nvSpPr>
        <p:spPr bwMode="auto">
          <a:xfrm>
            <a:off x="0" y="4411274"/>
            <a:ext cx="4435522" cy="694126"/>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ffectLst>
                  <a:outerShdw blurRad="228600" dist="38100" dir="5160000" sx="104000" sy="104000" algn="t" rotWithShape="0">
                    <a:prstClr val="black"/>
                  </a:outerShdw>
                </a:effectLst>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err="1" smtClean="0">
                <a:solidFill>
                  <a:schemeClr val="tx1"/>
                </a:solidFill>
                <a:effectLst>
                  <a:outerShdw blurRad="228600" dist="38100" dir="5160000" sx="104000" sy="104000" algn="t" rotWithShape="0">
                    <a:prstClr val="black"/>
                  </a:outerShdw>
                </a:effectLst>
                <a:ea typeface="+mj-ea"/>
                <a:cs typeface="+mj-cs"/>
              </a:rPr>
              <a:t>xx</a:t>
            </a:r>
            <a:r>
              <a:rPr lang="en-US" sz="2400" baseline="30000" dirty="0" err="1" smtClean="0">
                <a:solidFill>
                  <a:schemeClr val="tx1"/>
                </a:solidFill>
                <a:effectLst>
                  <a:outerShdw blurRad="228600" dist="38100" dir="5160000" sx="104000" sy="104000" algn="t" rotWithShape="0">
                    <a:prstClr val="black"/>
                  </a:outerShdw>
                </a:effectLst>
                <a:ea typeface="+mj-ea"/>
                <a:cs typeface="+mj-cs"/>
              </a:rPr>
              <a:t>th</a:t>
            </a:r>
            <a:r>
              <a:rPr lang="en-US" sz="2400" dirty="0" smtClean="0">
                <a:solidFill>
                  <a:schemeClr val="tx1"/>
                </a:solidFill>
                <a:effectLst>
                  <a:outerShdw blurRad="228600" dist="38100" dir="5160000" sx="104000" sy="104000" algn="t" rotWithShape="0">
                    <a:prstClr val="black"/>
                  </a:outerShdw>
                </a:effectLst>
                <a:ea typeface="+mj-ea"/>
                <a:cs typeface="+mj-cs"/>
              </a:rPr>
              <a:t> August 2015</a:t>
            </a:r>
          </a:p>
        </p:txBody>
      </p:sp>
    </p:spTree>
    <p:extLst>
      <p:ext uri="{BB962C8B-B14F-4D97-AF65-F5344CB8AC3E}">
        <p14:creationId xmlns:p14="http://schemas.microsoft.com/office/powerpoint/2010/main" xmlns=""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fi-FI" sz="2800" dirty="0" err="1" smtClean="0"/>
              <a:t>Today</a:t>
            </a:r>
            <a:r>
              <a:rPr lang="fi-FI" sz="2800" dirty="0" smtClean="0"/>
              <a:t> ”</a:t>
            </a:r>
            <a:r>
              <a:rPr lang="fi-FI" sz="2800" dirty="0" err="1" smtClean="0"/>
              <a:t>DevOps</a:t>
            </a:r>
            <a:r>
              <a:rPr lang="fi-FI" sz="2800" dirty="0" smtClean="0"/>
              <a:t>” is a </a:t>
            </a:r>
            <a:r>
              <a:rPr lang="fi-FI" sz="2800" dirty="0" err="1" smtClean="0"/>
              <a:t>widely</a:t>
            </a:r>
            <a:r>
              <a:rPr lang="fi-FI" sz="2800" dirty="0" smtClean="0"/>
              <a:t> </a:t>
            </a:r>
            <a:r>
              <a:rPr lang="fi-FI" sz="2800" dirty="0" err="1" smtClean="0"/>
              <a:t>used</a:t>
            </a:r>
            <a:r>
              <a:rPr lang="fi-FI" sz="2800" dirty="0" smtClean="0"/>
              <a:t> </a:t>
            </a:r>
            <a:r>
              <a:rPr lang="fi-FI" sz="2800" dirty="0" err="1" smtClean="0"/>
              <a:t>buzzword</a:t>
            </a:r>
            <a:r>
              <a:rPr lang="fi-FI" sz="2800" dirty="0" smtClean="0"/>
              <a:t>, </a:t>
            </a:r>
            <a:r>
              <a:rPr lang="fi-FI" sz="2800" dirty="0" err="1" smtClean="0"/>
              <a:t>but</a:t>
            </a:r>
            <a:r>
              <a:rPr lang="fi-FI" sz="2800" dirty="0" smtClean="0"/>
              <a:t> </a:t>
            </a:r>
            <a:r>
              <a:rPr lang="fi-FI" sz="2800" dirty="0" err="1" smtClean="0"/>
              <a:t>we</a:t>
            </a:r>
            <a:r>
              <a:rPr lang="fi-FI" sz="2800" dirty="0" smtClean="0"/>
              <a:t> </a:t>
            </a:r>
            <a:r>
              <a:rPr lang="fi-FI" sz="2800" dirty="0" err="1" smtClean="0"/>
              <a:t>know</a:t>
            </a:r>
            <a:r>
              <a:rPr lang="fi-FI" sz="2800" dirty="0" smtClean="0"/>
              <a:t> </a:t>
            </a:r>
            <a:r>
              <a:rPr lang="fi-FI" sz="2800" dirty="0" err="1" smtClean="0"/>
              <a:t>how</a:t>
            </a:r>
            <a:r>
              <a:rPr lang="fi-FI" sz="2800" dirty="0" smtClean="0"/>
              <a:t> to </a:t>
            </a:r>
            <a:r>
              <a:rPr lang="fi-FI" sz="2800" dirty="0" err="1" smtClean="0"/>
              <a:t>exploit</a:t>
            </a:r>
            <a:r>
              <a:rPr lang="fi-FI" sz="2800" dirty="0" smtClean="0"/>
              <a:t> the </a:t>
            </a:r>
            <a:r>
              <a:rPr lang="fi-FI" sz="2800" dirty="0" err="1" smtClean="0"/>
              <a:t>DevOps</a:t>
            </a:r>
            <a:r>
              <a:rPr lang="fi-FI" sz="2800" dirty="0" smtClean="0"/>
              <a:t> </a:t>
            </a:r>
            <a:r>
              <a:rPr lang="fi-FI" sz="2800" dirty="0" err="1" smtClean="0"/>
              <a:t>principles</a:t>
            </a:r>
            <a:r>
              <a:rPr lang="fi-FI" sz="2800" dirty="0" smtClean="0"/>
              <a:t> in </a:t>
            </a:r>
            <a:r>
              <a:rPr lang="fi-FI" sz="2800" dirty="0" err="1" smtClean="0"/>
              <a:t>real</a:t>
            </a:r>
            <a:r>
              <a:rPr lang="fi-FI" sz="2800" dirty="0" smtClean="0"/>
              <a:t> life</a:t>
            </a:r>
            <a:endParaRPr lang="fi-FI" sz="2800" dirty="0"/>
          </a:p>
        </p:txBody>
      </p:sp>
      <p:grpSp>
        <p:nvGrpSpPr>
          <p:cNvPr id="2" name="Group 40"/>
          <p:cNvGrpSpPr/>
          <p:nvPr/>
        </p:nvGrpSpPr>
        <p:grpSpPr>
          <a:xfrm>
            <a:off x="218625" y="1330036"/>
            <a:ext cx="5239054" cy="4955532"/>
            <a:chOff x="218625" y="1330036"/>
            <a:chExt cx="5239054" cy="4955532"/>
          </a:xfrm>
        </p:grpSpPr>
        <p:sp>
          <p:nvSpPr>
            <p:cNvPr id="18" name="Freeform 17"/>
            <p:cNvSpPr/>
            <p:nvPr/>
          </p:nvSpPr>
          <p:spPr>
            <a:xfrm>
              <a:off x="1137679" y="1762529"/>
              <a:ext cx="4320000" cy="72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buChar char="••"/>
              </a:pPr>
              <a:r>
                <a:rPr lang="en-US" altLang="nl-NL" sz="800" kern="1200" dirty="0" smtClean="0"/>
                <a:t>A </a:t>
              </a:r>
              <a:r>
                <a:rPr lang="en-US" altLang="nl-NL" sz="800" b="0" u="sng" kern="1200" dirty="0" smtClean="0"/>
                <a:t>software development method </a:t>
              </a:r>
              <a:r>
                <a:rPr lang="en-US" altLang="nl-NL" sz="800" kern="1200" dirty="0" smtClean="0"/>
                <a:t>that stresses communication, collaboration and integration between software developers and information technology professionals</a:t>
              </a:r>
              <a:endParaRPr lang="en-US" sz="800" kern="1200" dirty="0"/>
            </a:p>
            <a:p>
              <a:pPr marL="82550" lvl="1" indent="-82550" algn="l" defTabSz="466725">
                <a:lnSpc>
                  <a:spcPct val="90000"/>
                </a:lnSpc>
                <a:spcBef>
                  <a:spcPct val="0"/>
                </a:spcBef>
                <a:spcAft>
                  <a:spcPct val="15000"/>
                </a:spcAft>
                <a:buChar char="••"/>
              </a:pPr>
              <a:r>
                <a:rPr lang="en-GB" altLang="nl-NL" sz="800" kern="1200" dirty="0" smtClean="0">
                  <a:hlinkClick r:id="rId2"/>
                </a:rPr>
                <a:t>http://en.wikipedia.org/wiki/DevOps</a:t>
              </a:r>
              <a:endParaRPr lang="en-US" sz="800" kern="1200" dirty="0"/>
            </a:p>
          </p:txBody>
        </p:sp>
        <p:sp>
          <p:nvSpPr>
            <p:cNvPr id="19" name="Freeform 18"/>
            <p:cNvSpPr/>
            <p:nvPr/>
          </p:nvSpPr>
          <p:spPr>
            <a:xfrm>
              <a:off x="218626" y="1762529"/>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Wikipedia</a:t>
              </a:r>
              <a:endParaRPr lang="en-US" sz="1000" kern="1200" dirty="0"/>
            </a:p>
          </p:txBody>
        </p:sp>
        <p:sp>
          <p:nvSpPr>
            <p:cNvPr id="20" name="Freeform 19"/>
            <p:cNvSpPr/>
            <p:nvPr/>
          </p:nvSpPr>
          <p:spPr>
            <a:xfrm>
              <a:off x="1137679" y="2523137"/>
              <a:ext cx="4320000" cy="720000"/>
            </a:xfrm>
            <a:custGeom>
              <a:avLst/>
              <a:gdLst>
                <a:gd name="connsiteX0" fmla="*/ 105954 w 635713"/>
                <a:gd name="connsiteY0" fmla="*/ 0 h 4297486"/>
                <a:gd name="connsiteX1" fmla="*/ 529759 w 635713"/>
                <a:gd name="connsiteY1" fmla="*/ 0 h 4297486"/>
                <a:gd name="connsiteX2" fmla="*/ 604680 w 635713"/>
                <a:gd name="connsiteY2" fmla="*/ 31033 h 4297486"/>
                <a:gd name="connsiteX3" fmla="*/ 635713 w 635713"/>
                <a:gd name="connsiteY3" fmla="*/ 105954 h 4297486"/>
                <a:gd name="connsiteX4" fmla="*/ 635713 w 635713"/>
                <a:gd name="connsiteY4" fmla="*/ 4297486 h 4297486"/>
                <a:gd name="connsiteX5" fmla="*/ 635713 w 635713"/>
                <a:gd name="connsiteY5" fmla="*/ 4297486 h 4297486"/>
                <a:gd name="connsiteX6" fmla="*/ 635713 w 635713"/>
                <a:gd name="connsiteY6" fmla="*/ 4297486 h 4297486"/>
                <a:gd name="connsiteX7" fmla="*/ 0 w 635713"/>
                <a:gd name="connsiteY7" fmla="*/ 4297486 h 4297486"/>
                <a:gd name="connsiteX8" fmla="*/ 0 w 635713"/>
                <a:gd name="connsiteY8" fmla="*/ 4297486 h 4297486"/>
                <a:gd name="connsiteX9" fmla="*/ 0 w 635713"/>
                <a:gd name="connsiteY9" fmla="*/ 4297486 h 4297486"/>
                <a:gd name="connsiteX10" fmla="*/ 0 w 635713"/>
                <a:gd name="connsiteY10" fmla="*/ 105954 h 4297486"/>
                <a:gd name="connsiteX11" fmla="*/ 31033 w 635713"/>
                <a:gd name="connsiteY11" fmla="*/ 31033 h 4297486"/>
                <a:gd name="connsiteX12" fmla="*/ 105954 w 635713"/>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713" h="4297486">
                  <a:moveTo>
                    <a:pt x="635713" y="716262"/>
                  </a:moveTo>
                  <a:lnTo>
                    <a:pt x="635713" y="3581224"/>
                  </a:lnTo>
                  <a:cubicBezTo>
                    <a:pt x="635713" y="3771189"/>
                    <a:pt x="634062" y="3953374"/>
                    <a:pt x="631122" y="4087697"/>
                  </a:cubicBezTo>
                  <a:cubicBezTo>
                    <a:pt x="628183" y="4222020"/>
                    <a:pt x="624196" y="4297483"/>
                    <a:pt x="620040" y="4297483"/>
                  </a:cubicBezTo>
                  <a:lnTo>
                    <a:pt x="0" y="4297483"/>
                  </a:lnTo>
                  <a:lnTo>
                    <a:pt x="0" y="4297483"/>
                  </a:lnTo>
                  <a:lnTo>
                    <a:pt x="0" y="4297483"/>
                  </a:lnTo>
                  <a:lnTo>
                    <a:pt x="0" y="3"/>
                  </a:lnTo>
                  <a:lnTo>
                    <a:pt x="0" y="3"/>
                  </a:lnTo>
                  <a:lnTo>
                    <a:pt x="0" y="3"/>
                  </a:lnTo>
                  <a:lnTo>
                    <a:pt x="620040" y="3"/>
                  </a:lnTo>
                  <a:cubicBezTo>
                    <a:pt x="624196" y="3"/>
                    <a:pt x="628183" y="75466"/>
                    <a:pt x="631122" y="209789"/>
                  </a:cubicBezTo>
                  <a:cubicBezTo>
                    <a:pt x="634062" y="344112"/>
                    <a:pt x="635713" y="526297"/>
                    <a:pt x="635713" y="716262"/>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8233" rIns="31033" bIns="488234" numCol="1" spcCol="1270" anchor="ctr" anchorCtr="0">
              <a:noAutofit/>
            </a:bodyPr>
            <a:lstStyle/>
            <a:p>
              <a:pPr marL="82550" lvl="1" indent="-82550" algn="l" defTabSz="400050">
                <a:lnSpc>
                  <a:spcPct val="90000"/>
                </a:lnSpc>
                <a:spcBef>
                  <a:spcPct val="0"/>
                </a:spcBef>
                <a:spcAft>
                  <a:spcPct val="15000"/>
                </a:spcAft>
                <a:buChar char="••"/>
              </a:pPr>
              <a:r>
                <a:rPr lang="en-US" sz="800" kern="1200" dirty="0" smtClean="0">
                  <a:sym typeface="Wingdings" panose="05000000000000000000" pitchFamily="2" charset="2"/>
                </a:rPr>
                <a:t>A </a:t>
              </a:r>
              <a:r>
                <a:rPr lang="en-US" sz="800" kern="1200" dirty="0" smtClean="0"/>
                <a:t>“</a:t>
              </a:r>
              <a:r>
                <a:rPr lang="en-US" sz="800" u="sng" kern="1200" dirty="0" smtClean="0"/>
                <a:t>project management” philosophy</a:t>
              </a:r>
              <a:r>
                <a:rPr lang="en-US" sz="800" kern="1200" dirty="0" smtClean="0"/>
                <a:t>: “The term DevOps is commonly considered a combination of the concepts of Development and Operations. It is used in IT to refer to roles or processes that bridge various departments – usually Development and Operations teams – to achieve a certain project management philosophy that involves more efficiency in communications between Development teams and other parts of a greater business or organization.”</a:t>
              </a:r>
              <a:endParaRPr lang="en-US" sz="800" kern="1200" dirty="0"/>
            </a:p>
          </p:txBody>
        </p:sp>
        <p:sp>
          <p:nvSpPr>
            <p:cNvPr id="21" name="Freeform 20"/>
            <p:cNvSpPr/>
            <p:nvPr/>
          </p:nvSpPr>
          <p:spPr>
            <a:xfrm>
              <a:off x="218626" y="2523137"/>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Techopedia</a:t>
              </a:r>
              <a:endParaRPr lang="en-US" sz="1000" kern="1200" dirty="0"/>
            </a:p>
          </p:txBody>
        </p:sp>
        <p:sp>
          <p:nvSpPr>
            <p:cNvPr id="22" name="Freeform 21"/>
            <p:cNvSpPr/>
            <p:nvPr/>
          </p:nvSpPr>
          <p:spPr>
            <a:xfrm>
              <a:off x="1137679" y="3283745"/>
              <a:ext cx="4320000" cy="720000"/>
            </a:xfrm>
            <a:custGeom>
              <a:avLst/>
              <a:gdLst>
                <a:gd name="connsiteX0" fmla="*/ 83846 w 503065"/>
                <a:gd name="connsiteY0" fmla="*/ 0 h 4297486"/>
                <a:gd name="connsiteX1" fmla="*/ 419219 w 503065"/>
                <a:gd name="connsiteY1" fmla="*/ 0 h 4297486"/>
                <a:gd name="connsiteX2" fmla="*/ 478507 w 503065"/>
                <a:gd name="connsiteY2" fmla="*/ 24558 h 4297486"/>
                <a:gd name="connsiteX3" fmla="*/ 503065 w 503065"/>
                <a:gd name="connsiteY3" fmla="*/ 83846 h 4297486"/>
                <a:gd name="connsiteX4" fmla="*/ 503065 w 503065"/>
                <a:gd name="connsiteY4" fmla="*/ 4297486 h 4297486"/>
                <a:gd name="connsiteX5" fmla="*/ 503065 w 503065"/>
                <a:gd name="connsiteY5" fmla="*/ 4297486 h 4297486"/>
                <a:gd name="connsiteX6" fmla="*/ 503065 w 503065"/>
                <a:gd name="connsiteY6" fmla="*/ 4297486 h 4297486"/>
                <a:gd name="connsiteX7" fmla="*/ 0 w 503065"/>
                <a:gd name="connsiteY7" fmla="*/ 4297486 h 4297486"/>
                <a:gd name="connsiteX8" fmla="*/ 0 w 503065"/>
                <a:gd name="connsiteY8" fmla="*/ 4297486 h 4297486"/>
                <a:gd name="connsiteX9" fmla="*/ 0 w 503065"/>
                <a:gd name="connsiteY9" fmla="*/ 4297486 h 4297486"/>
                <a:gd name="connsiteX10" fmla="*/ 0 w 503065"/>
                <a:gd name="connsiteY10" fmla="*/ 83846 h 4297486"/>
                <a:gd name="connsiteX11" fmla="*/ 24558 w 503065"/>
                <a:gd name="connsiteY11" fmla="*/ 24558 h 4297486"/>
                <a:gd name="connsiteX12" fmla="*/ 83846 w 503065"/>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297486">
                  <a:moveTo>
                    <a:pt x="503065" y="716266"/>
                  </a:moveTo>
                  <a:lnTo>
                    <a:pt x="503065" y="3581220"/>
                  </a:lnTo>
                  <a:cubicBezTo>
                    <a:pt x="503065" y="3771181"/>
                    <a:pt x="502031" y="3953369"/>
                    <a:pt x="500190" y="4087693"/>
                  </a:cubicBezTo>
                  <a:cubicBezTo>
                    <a:pt x="498350" y="4222016"/>
                    <a:pt x="495853" y="4297482"/>
                    <a:pt x="493250" y="4297482"/>
                  </a:cubicBezTo>
                  <a:lnTo>
                    <a:pt x="0" y="4297482"/>
                  </a:lnTo>
                  <a:lnTo>
                    <a:pt x="0" y="4297482"/>
                  </a:lnTo>
                  <a:lnTo>
                    <a:pt x="0" y="4297482"/>
                  </a:lnTo>
                  <a:lnTo>
                    <a:pt x="0" y="4"/>
                  </a:lnTo>
                  <a:lnTo>
                    <a:pt x="0" y="4"/>
                  </a:lnTo>
                  <a:lnTo>
                    <a:pt x="0" y="4"/>
                  </a:lnTo>
                  <a:lnTo>
                    <a:pt x="493250" y="4"/>
                  </a:lnTo>
                  <a:cubicBezTo>
                    <a:pt x="495853" y="4"/>
                    <a:pt x="498350" y="75470"/>
                    <a:pt x="500190" y="209793"/>
                  </a:cubicBezTo>
                  <a:cubicBezTo>
                    <a:pt x="502031" y="344117"/>
                    <a:pt x="503065" y="526305"/>
                    <a:pt x="503065" y="71626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1758" rIns="24558" bIns="481759" numCol="1" spcCol="1270" anchor="ctr" anchorCtr="0">
              <a:noAutofit/>
            </a:bodyPr>
            <a:lstStyle/>
            <a:p>
              <a:pPr marL="82550" lvl="1" indent="-82550" algn="l" defTabSz="466725">
                <a:lnSpc>
                  <a:spcPct val="90000"/>
                </a:lnSpc>
                <a:spcBef>
                  <a:spcPct val="0"/>
                </a:spcBef>
                <a:spcAft>
                  <a:spcPct val="15000"/>
                </a:spcAft>
                <a:buChar char="••"/>
              </a:pPr>
              <a:r>
                <a:rPr lang="en-US" sz="800" kern="1200" dirty="0" smtClean="0"/>
                <a:t>The ideal intersection of people, processes, and tools across the application lifecycle, facilitating the seamless delivery of software to the business</a:t>
              </a:r>
              <a:endParaRPr lang="en-US" sz="800" kern="1200" dirty="0"/>
            </a:p>
          </p:txBody>
        </p:sp>
        <p:sp>
          <p:nvSpPr>
            <p:cNvPr id="23" name="Freeform 22"/>
            <p:cNvSpPr/>
            <p:nvPr/>
          </p:nvSpPr>
          <p:spPr>
            <a:xfrm>
              <a:off x="218626" y="3283745"/>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EMA </a:t>
              </a:r>
            </a:p>
            <a:p>
              <a:pPr lvl="0" algn="ctr" defTabSz="711200">
                <a:lnSpc>
                  <a:spcPct val="90000"/>
                </a:lnSpc>
                <a:spcBef>
                  <a:spcPct val="0"/>
                </a:spcBef>
                <a:spcAft>
                  <a:spcPct val="35000"/>
                </a:spcAft>
              </a:pPr>
              <a:r>
                <a:rPr lang="en-US" sz="1000" kern="1200" dirty="0" smtClean="0"/>
                <a:t>Analysts</a:t>
              </a:r>
              <a:endParaRPr lang="en-US" sz="1000" kern="1200" dirty="0"/>
            </a:p>
          </p:txBody>
        </p:sp>
        <p:sp>
          <p:nvSpPr>
            <p:cNvPr id="24" name="Freeform 23"/>
            <p:cNvSpPr/>
            <p:nvPr/>
          </p:nvSpPr>
          <p:spPr>
            <a:xfrm>
              <a:off x="1137679" y="4044353"/>
              <a:ext cx="4320000" cy="720000"/>
            </a:xfrm>
            <a:custGeom>
              <a:avLst/>
              <a:gdLst>
                <a:gd name="connsiteX0" fmla="*/ 83846 w 503065"/>
                <a:gd name="connsiteY0" fmla="*/ 0 h 4297486"/>
                <a:gd name="connsiteX1" fmla="*/ 419219 w 503065"/>
                <a:gd name="connsiteY1" fmla="*/ 0 h 4297486"/>
                <a:gd name="connsiteX2" fmla="*/ 478507 w 503065"/>
                <a:gd name="connsiteY2" fmla="*/ 24558 h 4297486"/>
                <a:gd name="connsiteX3" fmla="*/ 503065 w 503065"/>
                <a:gd name="connsiteY3" fmla="*/ 83846 h 4297486"/>
                <a:gd name="connsiteX4" fmla="*/ 503065 w 503065"/>
                <a:gd name="connsiteY4" fmla="*/ 4297486 h 4297486"/>
                <a:gd name="connsiteX5" fmla="*/ 503065 w 503065"/>
                <a:gd name="connsiteY5" fmla="*/ 4297486 h 4297486"/>
                <a:gd name="connsiteX6" fmla="*/ 503065 w 503065"/>
                <a:gd name="connsiteY6" fmla="*/ 4297486 h 4297486"/>
                <a:gd name="connsiteX7" fmla="*/ 0 w 503065"/>
                <a:gd name="connsiteY7" fmla="*/ 4297486 h 4297486"/>
                <a:gd name="connsiteX8" fmla="*/ 0 w 503065"/>
                <a:gd name="connsiteY8" fmla="*/ 4297486 h 4297486"/>
                <a:gd name="connsiteX9" fmla="*/ 0 w 503065"/>
                <a:gd name="connsiteY9" fmla="*/ 4297486 h 4297486"/>
                <a:gd name="connsiteX10" fmla="*/ 0 w 503065"/>
                <a:gd name="connsiteY10" fmla="*/ 83846 h 4297486"/>
                <a:gd name="connsiteX11" fmla="*/ 24558 w 503065"/>
                <a:gd name="connsiteY11" fmla="*/ 24558 h 4297486"/>
                <a:gd name="connsiteX12" fmla="*/ 83846 w 503065"/>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297486">
                  <a:moveTo>
                    <a:pt x="503065" y="716266"/>
                  </a:moveTo>
                  <a:lnTo>
                    <a:pt x="503065" y="3581220"/>
                  </a:lnTo>
                  <a:cubicBezTo>
                    <a:pt x="503065" y="3771181"/>
                    <a:pt x="502031" y="3953369"/>
                    <a:pt x="500190" y="4087693"/>
                  </a:cubicBezTo>
                  <a:cubicBezTo>
                    <a:pt x="498350" y="4222016"/>
                    <a:pt x="495853" y="4297482"/>
                    <a:pt x="493250" y="4297482"/>
                  </a:cubicBezTo>
                  <a:lnTo>
                    <a:pt x="0" y="4297482"/>
                  </a:lnTo>
                  <a:lnTo>
                    <a:pt x="0" y="4297482"/>
                  </a:lnTo>
                  <a:lnTo>
                    <a:pt x="0" y="4297482"/>
                  </a:lnTo>
                  <a:lnTo>
                    <a:pt x="0" y="4"/>
                  </a:lnTo>
                  <a:lnTo>
                    <a:pt x="0" y="4"/>
                  </a:lnTo>
                  <a:lnTo>
                    <a:pt x="0" y="4"/>
                  </a:lnTo>
                  <a:lnTo>
                    <a:pt x="493250" y="4"/>
                  </a:lnTo>
                  <a:cubicBezTo>
                    <a:pt x="495853" y="4"/>
                    <a:pt x="498350" y="75470"/>
                    <a:pt x="500190" y="209793"/>
                  </a:cubicBezTo>
                  <a:cubicBezTo>
                    <a:pt x="502031" y="344117"/>
                    <a:pt x="503065" y="526305"/>
                    <a:pt x="503065" y="71626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1758" rIns="108000" bIns="481759" numCol="1" spcCol="1270" anchor="ctr" anchorCtr="0">
              <a:noAutofit/>
            </a:bodyPr>
            <a:lstStyle/>
            <a:p>
              <a:pPr marL="82550" lvl="1" indent="-82550" algn="l" defTabSz="466725">
                <a:lnSpc>
                  <a:spcPct val="90000"/>
                </a:lnSpc>
                <a:spcBef>
                  <a:spcPct val="0"/>
                </a:spcBef>
                <a:spcAft>
                  <a:spcPct val="15000"/>
                </a:spcAft>
                <a:buChar char="••"/>
              </a:pPr>
              <a:r>
                <a:rPr lang="en-US" altLang="nl-NL" sz="800" kern="1200" dirty="0" smtClean="0"/>
                <a:t>A </a:t>
              </a:r>
              <a:r>
                <a:rPr lang="en-US" altLang="nl-NL" sz="800" u="sng" kern="1200" dirty="0" smtClean="0"/>
                <a:t>philosophy </a:t>
              </a:r>
              <a:r>
                <a:rPr lang="en-US" altLang="nl-NL" sz="800" kern="1200" dirty="0" smtClean="0"/>
                <a:t>to improve collaboration between operations and  development teams; better utilize technology, especially automation tools</a:t>
              </a:r>
              <a:endParaRPr lang="en-US" sz="800" kern="1200" dirty="0"/>
            </a:p>
            <a:p>
              <a:pPr marL="82550" lvl="1" indent="-82550" algn="l" defTabSz="466725">
                <a:lnSpc>
                  <a:spcPct val="90000"/>
                </a:lnSpc>
                <a:spcBef>
                  <a:spcPct val="0"/>
                </a:spcBef>
                <a:spcAft>
                  <a:spcPct val="15000"/>
                </a:spcAft>
                <a:buChar char="••"/>
              </a:pPr>
              <a:r>
                <a:rPr lang="en-US" altLang="nl-NL" sz="800" kern="1200" dirty="0" smtClean="0">
                  <a:hlinkClick r:id="rId3"/>
                </a:rPr>
                <a:t>http://www.gartner.com/it-glossary/devops</a:t>
              </a:r>
              <a:endParaRPr lang="en-US" sz="800" kern="1200" dirty="0"/>
            </a:p>
          </p:txBody>
        </p:sp>
        <p:sp>
          <p:nvSpPr>
            <p:cNvPr id="25" name="Freeform 24"/>
            <p:cNvSpPr/>
            <p:nvPr/>
          </p:nvSpPr>
          <p:spPr>
            <a:xfrm>
              <a:off x="218626" y="4044353"/>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Gartner</a:t>
              </a:r>
              <a:endParaRPr lang="en-US" sz="1000" kern="1200" dirty="0"/>
            </a:p>
          </p:txBody>
        </p:sp>
        <p:sp>
          <p:nvSpPr>
            <p:cNvPr id="28" name="Freeform 27"/>
            <p:cNvSpPr/>
            <p:nvPr/>
          </p:nvSpPr>
          <p:spPr>
            <a:xfrm>
              <a:off x="1137679" y="4804961"/>
              <a:ext cx="4320000" cy="720000"/>
            </a:xfrm>
            <a:custGeom>
              <a:avLst/>
              <a:gdLst>
                <a:gd name="connsiteX0" fmla="*/ 83846 w 503065"/>
                <a:gd name="connsiteY0" fmla="*/ 0 h 4304507"/>
                <a:gd name="connsiteX1" fmla="*/ 419219 w 503065"/>
                <a:gd name="connsiteY1" fmla="*/ 0 h 4304507"/>
                <a:gd name="connsiteX2" fmla="*/ 478507 w 503065"/>
                <a:gd name="connsiteY2" fmla="*/ 24558 h 4304507"/>
                <a:gd name="connsiteX3" fmla="*/ 503065 w 503065"/>
                <a:gd name="connsiteY3" fmla="*/ 83846 h 4304507"/>
                <a:gd name="connsiteX4" fmla="*/ 503065 w 503065"/>
                <a:gd name="connsiteY4" fmla="*/ 4304507 h 4304507"/>
                <a:gd name="connsiteX5" fmla="*/ 503065 w 503065"/>
                <a:gd name="connsiteY5" fmla="*/ 4304507 h 4304507"/>
                <a:gd name="connsiteX6" fmla="*/ 503065 w 503065"/>
                <a:gd name="connsiteY6" fmla="*/ 4304507 h 4304507"/>
                <a:gd name="connsiteX7" fmla="*/ 0 w 503065"/>
                <a:gd name="connsiteY7" fmla="*/ 4304507 h 4304507"/>
                <a:gd name="connsiteX8" fmla="*/ 0 w 503065"/>
                <a:gd name="connsiteY8" fmla="*/ 4304507 h 4304507"/>
                <a:gd name="connsiteX9" fmla="*/ 0 w 503065"/>
                <a:gd name="connsiteY9" fmla="*/ 4304507 h 4304507"/>
                <a:gd name="connsiteX10" fmla="*/ 0 w 503065"/>
                <a:gd name="connsiteY10" fmla="*/ 83846 h 4304507"/>
                <a:gd name="connsiteX11" fmla="*/ 24558 w 503065"/>
                <a:gd name="connsiteY11" fmla="*/ 24558 h 4304507"/>
                <a:gd name="connsiteX12" fmla="*/ 83846 w 503065"/>
                <a:gd name="connsiteY12" fmla="*/ 0 h 430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304507">
                  <a:moveTo>
                    <a:pt x="503065" y="717436"/>
                  </a:moveTo>
                  <a:lnTo>
                    <a:pt x="503065" y="3587071"/>
                  </a:lnTo>
                  <a:cubicBezTo>
                    <a:pt x="503065" y="3777343"/>
                    <a:pt x="502033" y="3959828"/>
                    <a:pt x="500195" y="4094371"/>
                  </a:cubicBezTo>
                  <a:cubicBezTo>
                    <a:pt x="498357" y="4228914"/>
                    <a:pt x="495865" y="4304503"/>
                    <a:pt x="493266" y="4304503"/>
                  </a:cubicBezTo>
                  <a:lnTo>
                    <a:pt x="0" y="4304503"/>
                  </a:lnTo>
                  <a:lnTo>
                    <a:pt x="0" y="4304503"/>
                  </a:lnTo>
                  <a:lnTo>
                    <a:pt x="0" y="4304503"/>
                  </a:lnTo>
                  <a:lnTo>
                    <a:pt x="0" y="4"/>
                  </a:lnTo>
                  <a:lnTo>
                    <a:pt x="0" y="4"/>
                  </a:lnTo>
                  <a:lnTo>
                    <a:pt x="0" y="4"/>
                  </a:lnTo>
                  <a:lnTo>
                    <a:pt x="493266" y="4"/>
                  </a:lnTo>
                  <a:cubicBezTo>
                    <a:pt x="495865" y="4"/>
                    <a:pt x="498357" y="75593"/>
                    <a:pt x="500195" y="210136"/>
                  </a:cubicBezTo>
                  <a:cubicBezTo>
                    <a:pt x="502033" y="344679"/>
                    <a:pt x="503065" y="527164"/>
                    <a:pt x="503065" y="71743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1758" rIns="24558" bIns="481759" numCol="1" spcCol="1270" anchor="ctr" anchorCtr="0">
              <a:noAutofit/>
            </a:bodyPr>
            <a:lstStyle/>
            <a:p>
              <a:pPr marL="82550" lvl="1" indent="-82550" algn="l" defTabSz="466725">
                <a:lnSpc>
                  <a:spcPct val="90000"/>
                </a:lnSpc>
                <a:spcBef>
                  <a:spcPct val="0"/>
                </a:spcBef>
                <a:spcAft>
                  <a:spcPct val="15000"/>
                </a:spcAft>
                <a:buChar char="••"/>
              </a:pPr>
              <a:r>
                <a:rPr lang="en-US" sz="800" u="sng" kern="1200" dirty="0" smtClean="0"/>
                <a:t>Transforming </a:t>
              </a:r>
              <a:r>
                <a:rPr lang="en-US" sz="800" kern="1200" dirty="0" smtClean="0"/>
                <a:t>software delivery for enterprise innovation with real business outcomes</a:t>
              </a:r>
              <a:endParaRPr lang="en-US" sz="800" kern="1200" dirty="0"/>
            </a:p>
            <a:p>
              <a:pPr marL="82550" lvl="1" indent="-82550" algn="l" defTabSz="466725">
                <a:lnSpc>
                  <a:spcPct val="90000"/>
                </a:lnSpc>
                <a:spcBef>
                  <a:spcPct val="0"/>
                </a:spcBef>
                <a:spcAft>
                  <a:spcPct val="15000"/>
                </a:spcAft>
                <a:buChar char="••"/>
              </a:pPr>
              <a:r>
                <a:rPr lang="en-US" sz="800" kern="1200" dirty="0" smtClean="0">
                  <a:hlinkClick r:id="rId4"/>
                </a:rPr>
                <a:t>http://www.ibm.com/ibm/devops/us/en/</a:t>
              </a:r>
              <a:r>
                <a:rPr lang="en-US" sz="800" kern="1200" dirty="0" smtClean="0"/>
                <a:t> </a:t>
              </a:r>
              <a:endParaRPr lang="en-US" sz="800" kern="1200" dirty="0"/>
            </a:p>
          </p:txBody>
        </p:sp>
        <p:sp>
          <p:nvSpPr>
            <p:cNvPr id="29" name="Freeform 28"/>
            <p:cNvSpPr/>
            <p:nvPr/>
          </p:nvSpPr>
          <p:spPr>
            <a:xfrm>
              <a:off x="218625" y="4804961"/>
              <a:ext cx="900000" cy="720000"/>
            </a:xfrm>
            <a:custGeom>
              <a:avLst/>
              <a:gdLst>
                <a:gd name="connsiteX0" fmla="*/ 0 w 1439004"/>
                <a:gd name="connsiteY0" fmla="*/ 104807 h 628831"/>
                <a:gd name="connsiteX1" fmla="*/ 30697 w 1439004"/>
                <a:gd name="connsiteY1" fmla="*/ 30697 h 628831"/>
                <a:gd name="connsiteX2" fmla="*/ 104807 w 1439004"/>
                <a:gd name="connsiteY2" fmla="*/ 0 h 628831"/>
                <a:gd name="connsiteX3" fmla="*/ 1334197 w 1439004"/>
                <a:gd name="connsiteY3" fmla="*/ 0 h 628831"/>
                <a:gd name="connsiteX4" fmla="*/ 1408307 w 1439004"/>
                <a:gd name="connsiteY4" fmla="*/ 30697 h 628831"/>
                <a:gd name="connsiteX5" fmla="*/ 1439004 w 1439004"/>
                <a:gd name="connsiteY5" fmla="*/ 104807 h 628831"/>
                <a:gd name="connsiteX6" fmla="*/ 1439004 w 1439004"/>
                <a:gd name="connsiteY6" fmla="*/ 524024 h 628831"/>
                <a:gd name="connsiteX7" fmla="*/ 1408307 w 1439004"/>
                <a:gd name="connsiteY7" fmla="*/ 598134 h 628831"/>
                <a:gd name="connsiteX8" fmla="*/ 1334197 w 1439004"/>
                <a:gd name="connsiteY8" fmla="*/ 628831 h 628831"/>
                <a:gd name="connsiteX9" fmla="*/ 104807 w 1439004"/>
                <a:gd name="connsiteY9" fmla="*/ 628831 h 628831"/>
                <a:gd name="connsiteX10" fmla="*/ 30697 w 1439004"/>
                <a:gd name="connsiteY10" fmla="*/ 598134 h 628831"/>
                <a:gd name="connsiteX11" fmla="*/ 0 w 1439004"/>
                <a:gd name="connsiteY11" fmla="*/ 524024 h 628831"/>
                <a:gd name="connsiteX12" fmla="*/ 0 w 1439004"/>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9004" h="628831">
                  <a:moveTo>
                    <a:pt x="0" y="104807"/>
                  </a:moveTo>
                  <a:cubicBezTo>
                    <a:pt x="0" y="77010"/>
                    <a:pt x="11042" y="50352"/>
                    <a:pt x="30697" y="30697"/>
                  </a:cubicBezTo>
                  <a:cubicBezTo>
                    <a:pt x="50352" y="11042"/>
                    <a:pt x="77010" y="0"/>
                    <a:pt x="104807" y="0"/>
                  </a:cubicBezTo>
                  <a:lnTo>
                    <a:pt x="1334197" y="0"/>
                  </a:lnTo>
                  <a:cubicBezTo>
                    <a:pt x="1361994" y="0"/>
                    <a:pt x="1388652" y="11042"/>
                    <a:pt x="1408307" y="30697"/>
                  </a:cubicBezTo>
                  <a:cubicBezTo>
                    <a:pt x="1427962" y="50352"/>
                    <a:pt x="1439004" y="77010"/>
                    <a:pt x="1439004" y="104807"/>
                  </a:cubicBezTo>
                  <a:lnTo>
                    <a:pt x="1439004" y="524024"/>
                  </a:lnTo>
                  <a:cubicBezTo>
                    <a:pt x="1439004" y="551821"/>
                    <a:pt x="1427962" y="578479"/>
                    <a:pt x="1408307" y="598134"/>
                  </a:cubicBezTo>
                  <a:cubicBezTo>
                    <a:pt x="1388652" y="617789"/>
                    <a:pt x="1361994" y="628831"/>
                    <a:pt x="1334197"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2137" tIns="487897" rIns="30697" bIns="487897" numCol="1" spcCol="1270" anchor="ctr" anchorCtr="0">
              <a:noAutofit/>
            </a:bodyPr>
            <a:lstStyle/>
            <a:p>
              <a:pPr lvl="0" algn="ctr" defTabSz="711200">
                <a:lnSpc>
                  <a:spcPct val="90000"/>
                </a:lnSpc>
                <a:spcBef>
                  <a:spcPct val="0"/>
                </a:spcBef>
                <a:spcAft>
                  <a:spcPct val="35000"/>
                </a:spcAft>
              </a:pPr>
              <a:r>
                <a:rPr lang="en-US" sz="1000" kern="1200" dirty="0" smtClean="0"/>
                <a:t>IBM</a:t>
              </a:r>
              <a:endParaRPr lang="en-US" sz="1000" kern="1200" dirty="0"/>
            </a:p>
          </p:txBody>
        </p:sp>
        <p:sp>
          <p:nvSpPr>
            <p:cNvPr id="30" name="Freeform 29"/>
            <p:cNvSpPr/>
            <p:nvPr/>
          </p:nvSpPr>
          <p:spPr>
            <a:xfrm>
              <a:off x="1137679" y="5565568"/>
              <a:ext cx="4320000" cy="720000"/>
            </a:xfrm>
            <a:custGeom>
              <a:avLst/>
              <a:gdLst>
                <a:gd name="connsiteX0" fmla="*/ 128814 w 772868"/>
                <a:gd name="connsiteY0" fmla="*/ 0 h 4255804"/>
                <a:gd name="connsiteX1" fmla="*/ 644054 w 772868"/>
                <a:gd name="connsiteY1" fmla="*/ 0 h 4255804"/>
                <a:gd name="connsiteX2" fmla="*/ 735139 w 772868"/>
                <a:gd name="connsiteY2" fmla="*/ 37729 h 4255804"/>
                <a:gd name="connsiteX3" fmla="*/ 772868 w 772868"/>
                <a:gd name="connsiteY3" fmla="*/ 128814 h 4255804"/>
                <a:gd name="connsiteX4" fmla="*/ 772868 w 772868"/>
                <a:gd name="connsiteY4" fmla="*/ 4255804 h 4255804"/>
                <a:gd name="connsiteX5" fmla="*/ 772868 w 772868"/>
                <a:gd name="connsiteY5" fmla="*/ 4255804 h 4255804"/>
                <a:gd name="connsiteX6" fmla="*/ 772868 w 772868"/>
                <a:gd name="connsiteY6" fmla="*/ 4255804 h 4255804"/>
                <a:gd name="connsiteX7" fmla="*/ 0 w 772868"/>
                <a:gd name="connsiteY7" fmla="*/ 4255804 h 4255804"/>
                <a:gd name="connsiteX8" fmla="*/ 0 w 772868"/>
                <a:gd name="connsiteY8" fmla="*/ 4255804 h 4255804"/>
                <a:gd name="connsiteX9" fmla="*/ 0 w 772868"/>
                <a:gd name="connsiteY9" fmla="*/ 4255804 h 4255804"/>
                <a:gd name="connsiteX10" fmla="*/ 0 w 772868"/>
                <a:gd name="connsiteY10" fmla="*/ 128814 h 4255804"/>
                <a:gd name="connsiteX11" fmla="*/ 37729 w 772868"/>
                <a:gd name="connsiteY11" fmla="*/ 37729 h 4255804"/>
                <a:gd name="connsiteX12" fmla="*/ 128814 w 772868"/>
                <a:gd name="connsiteY12" fmla="*/ 0 h 425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2868" h="4255804">
                  <a:moveTo>
                    <a:pt x="772868" y="709317"/>
                  </a:moveTo>
                  <a:lnTo>
                    <a:pt x="772868" y="3546487"/>
                  </a:lnTo>
                  <a:cubicBezTo>
                    <a:pt x="772868" y="3734611"/>
                    <a:pt x="770403" y="3915026"/>
                    <a:pt x="766016" y="4048046"/>
                  </a:cubicBezTo>
                  <a:cubicBezTo>
                    <a:pt x="761629" y="4181067"/>
                    <a:pt x="755679" y="4255801"/>
                    <a:pt x="749475" y="4255801"/>
                  </a:cubicBezTo>
                  <a:lnTo>
                    <a:pt x="0" y="4255801"/>
                  </a:lnTo>
                  <a:lnTo>
                    <a:pt x="0" y="4255801"/>
                  </a:lnTo>
                  <a:lnTo>
                    <a:pt x="0" y="4255801"/>
                  </a:lnTo>
                  <a:lnTo>
                    <a:pt x="0" y="3"/>
                  </a:lnTo>
                  <a:lnTo>
                    <a:pt x="0" y="3"/>
                  </a:lnTo>
                  <a:lnTo>
                    <a:pt x="0" y="3"/>
                  </a:lnTo>
                  <a:lnTo>
                    <a:pt x="749475" y="3"/>
                  </a:lnTo>
                  <a:cubicBezTo>
                    <a:pt x="755679" y="3"/>
                    <a:pt x="761629" y="74737"/>
                    <a:pt x="766016" y="207758"/>
                  </a:cubicBezTo>
                  <a:cubicBezTo>
                    <a:pt x="770403" y="340778"/>
                    <a:pt x="772868" y="521199"/>
                    <a:pt x="772868" y="70931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94929" rIns="37728" bIns="494928" numCol="1" spcCol="1270" anchor="ctr" anchorCtr="0">
              <a:noAutofit/>
            </a:bodyPr>
            <a:lstStyle/>
            <a:p>
              <a:pPr marL="82550" lvl="1" indent="-82550" algn="l" defTabSz="400050">
                <a:lnSpc>
                  <a:spcPct val="90000"/>
                </a:lnSpc>
                <a:spcBef>
                  <a:spcPct val="0"/>
                </a:spcBef>
                <a:spcAft>
                  <a:spcPct val="15000"/>
                </a:spcAft>
                <a:buChar char="••"/>
              </a:pPr>
              <a:r>
                <a:rPr lang="en-US" sz="800" kern="1200" dirty="0" smtClean="0"/>
                <a:t>It is an Agile-based </a:t>
              </a:r>
              <a:r>
                <a:rPr lang="en-US" sz="800" u="sng" kern="1200" dirty="0" smtClean="0"/>
                <a:t>approach </a:t>
              </a:r>
              <a:r>
                <a:rPr lang="en-US" sz="800" kern="1200" dirty="0" smtClean="0"/>
                <a:t>to integrating operations personnel with development personnel during the software development cycle to ensure that the software is operable and supportable in the production environment as and when the software needs to be released</a:t>
              </a:r>
              <a:endParaRPr lang="en-US" sz="800" kern="1200" dirty="0"/>
            </a:p>
            <a:p>
              <a:pPr marL="82550" lvl="1" indent="-82550" algn="l" defTabSz="400050">
                <a:lnSpc>
                  <a:spcPct val="90000"/>
                </a:lnSpc>
                <a:spcBef>
                  <a:spcPct val="0"/>
                </a:spcBef>
                <a:spcAft>
                  <a:spcPct val="15000"/>
                </a:spcAft>
                <a:buChar char="••"/>
              </a:pPr>
              <a:r>
                <a:rPr lang="en-US" sz="800" kern="1200" dirty="0" smtClean="0">
                  <a:hlinkClick r:id="rId5"/>
                </a:rPr>
                <a:t>http://www.tcs.com/resources/white_papers/Pages/DevOps-software-development.aspx</a:t>
              </a:r>
              <a:r>
                <a:rPr lang="en-US" sz="800" kern="1200" dirty="0" smtClean="0"/>
                <a:t> </a:t>
              </a:r>
              <a:endParaRPr lang="en-US" sz="800" kern="1200" dirty="0"/>
            </a:p>
          </p:txBody>
        </p:sp>
        <p:sp>
          <p:nvSpPr>
            <p:cNvPr id="31" name="Freeform 30"/>
            <p:cNvSpPr/>
            <p:nvPr/>
          </p:nvSpPr>
          <p:spPr>
            <a:xfrm>
              <a:off x="218625" y="5565568"/>
              <a:ext cx="900000" cy="720000"/>
            </a:xfrm>
            <a:custGeom>
              <a:avLst/>
              <a:gdLst>
                <a:gd name="connsiteX0" fmla="*/ 0 w 1488511"/>
                <a:gd name="connsiteY0" fmla="*/ 104807 h 628831"/>
                <a:gd name="connsiteX1" fmla="*/ 30697 w 1488511"/>
                <a:gd name="connsiteY1" fmla="*/ 30697 h 628831"/>
                <a:gd name="connsiteX2" fmla="*/ 104807 w 1488511"/>
                <a:gd name="connsiteY2" fmla="*/ 0 h 628831"/>
                <a:gd name="connsiteX3" fmla="*/ 1383704 w 1488511"/>
                <a:gd name="connsiteY3" fmla="*/ 0 h 628831"/>
                <a:gd name="connsiteX4" fmla="*/ 1457814 w 1488511"/>
                <a:gd name="connsiteY4" fmla="*/ 30697 h 628831"/>
                <a:gd name="connsiteX5" fmla="*/ 1488511 w 1488511"/>
                <a:gd name="connsiteY5" fmla="*/ 104807 h 628831"/>
                <a:gd name="connsiteX6" fmla="*/ 1488511 w 1488511"/>
                <a:gd name="connsiteY6" fmla="*/ 524024 h 628831"/>
                <a:gd name="connsiteX7" fmla="*/ 1457814 w 1488511"/>
                <a:gd name="connsiteY7" fmla="*/ 598134 h 628831"/>
                <a:gd name="connsiteX8" fmla="*/ 1383704 w 1488511"/>
                <a:gd name="connsiteY8" fmla="*/ 628831 h 628831"/>
                <a:gd name="connsiteX9" fmla="*/ 104807 w 1488511"/>
                <a:gd name="connsiteY9" fmla="*/ 628831 h 628831"/>
                <a:gd name="connsiteX10" fmla="*/ 30697 w 1488511"/>
                <a:gd name="connsiteY10" fmla="*/ 598134 h 628831"/>
                <a:gd name="connsiteX11" fmla="*/ 0 w 1488511"/>
                <a:gd name="connsiteY11" fmla="*/ 524024 h 628831"/>
                <a:gd name="connsiteX12" fmla="*/ 0 w 1488511"/>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8511" h="628831">
                  <a:moveTo>
                    <a:pt x="0" y="104807"/>
                  </a:moveTo>
                  <a:cubicBezTo>
                    <a:pt x="0" y="77010"/>
                    <a:pt x="11042" y="50352"/>
                    <a:pt x="30697" y="30697"/>
                  </a:cubicBezTo>
                  <a:cubicBezTo>
                    <a:pt x="50352" y="11042"/>
                    <a:pt x="77010" y="0"/>
                    <a:pt x="104807" y="0"/>
                  </a:cubicBezTo>
                  <a:lnTo>
                    <a:pt x="1383704" y="0"/>
                  </a:lnTo>
                  <a:cubicBezTo>
                    <a:pt x="1411501" y="0"/>
                    <a:pt x="1438159" y="11042"/>
                    <a:pt x="1457814" y="30697"/>
                  </a:cubicBezTo>
                  <a:cubicBezTo>
                    <a:pt x="1477469" y="50352"/>
                    <a:pt x="1488511" y="77010"/>
                    <a:pt x="1488511" y="104807"/>
                  </a:cubicBezTo>
                  <a:lnTo>
                    <a:pt x="1488511" y="524024"/>
                  </a:lnTo>
                  <a:cubicBezTo>
                    <a:pt x="1488511" y="551821"/>
                    <a:pt x="1477469" y="578479"/>
                    <a:pt x="1457814" y="598134"/>
                  </a:cubicBezTo>
                  <a:cubicBezTo>
                    <a:pt x="1438159" y="617789"/>
                    <a:pt x="1411501" y="628831"/>
                    <a:pt x="1383704"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2137" tIns="487897" rIns="30697" bIns="487897" numCol="1" spcCol="1270" anchor="ctr" anchorCtr="0">
              <a:noAutofit/>
            </a:bodyPr>
            <a:lstStyle/>
            <a:p>
              <a:pPr lvl="0" algn="ctr" defTabSz="711200">
                <a:lnSpc>
                  <a:spcPct val="90000"/>
                </a:lnSpc>
                <a:spcBef>
                  <a:spcPct val="0"/>
                </a:spcBef>
                <a:spcAft>
                  <a:spcPct val="35000"/>
                </a:spcAft>
              </a:pPr>
              <a:r>
                <a:rPr lang="en-US" sz="1000" kern="1200" dirty="0" smtClean="0"/>
                <a:t>TCS</a:t>
              </a:r>
              <a:endParaRPr lang="en-US" sz="1000" kern="1200" dirty="0"/>
            </a:p>
          </p:txBody>
        </p:sp>
        <p:sp>
          <p:nvSpPr>
            <p:cNvPr id="39" name="Freeform 38"/>
            <p:cNvSpPr/>
            <p:nvPr/>
          </p:nvSpPr>
          <p:spPr>
            <a:xfrm>
              <a:off x="237506" y="1330036"/>
              <a:ext cx="5206323" cy="36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a:solidFill>
              <a:schemeClr val="accent1"/>
            </a:solidFill>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pPr>
              <a:r>
                <a:rPr lang="fi-FI" altLang="nl-NL" sz="1400" b="1" kern="1200" dirty="0" err="1" smtClean="0">
                  <a:solidFill>
                    <a:schemeClr val="bg1"/>
                  </a:solidFill>
                </a:rPr>
                <a:t>What</a:t>
              </a:r>
              <a:r>
                <a:rPr lang="fi-FI" altLang="nl-NL" sz="1400" b="1" kern="1200" dirty="0" smtClean="0">
                  <a:solidFill>
                    <a:schemeClr val="bg1"/>
                  </a:solidFill>
                </a:rPr>
                <a:t> the </a:t>
              </a:r>
              <a:r>
                <a:rPr lang="fi-FI" altLang="nl-NL" sz="1400" b="1" kern="1200" dirty="0" err="1" smtClean="0">
                  <a:solidFill>
                    <a:schemeClr val="bg1"/>
                  </a:solidFill>
                </a:rPr>
                <a:t>industry</a:t>
              </a:r>
              <a:r>
                <a:rPr lang="fi-FI" altLang="nl-NL" sz="1400" b="1" kern="1200" dirty="0" smtClean="0">
                  <a:solidFill>
                    <a:schemeClr val="bg1"/>
                  </a:solidFill>
                </a:rPr>
                <a:t> </a:t>
              </a:r>
              <a:r>
                <a:rPr lang="fi-FI" altLang="nl-NL" sz="1400" b="1" kern="1200" dirty="0" err="1" smtClean="0">
                  <a:solidFill>
                    <a:schemeClr val="bg1"/>
                  </a:solidFill>
                </a:rPr>
                <a:t>says</a:t>
              </a:r>
              <a:endParaRPr lang="en-US" sz="1400" b="1" kern="1200" dirty="0">
                <a:solidFill>
                  <a:schemeClr val="bg1"/>
                </a:solidFill>
              </a:endParaRPr>
            </a:p>
          </p:txBody>
        </p:sp>
      </p:grpSp>
      <p:grpSp>
        <p:nvGrpSpPr>
          <p:cNvPr id="3" name="Group 42"/>
          <p:cNvGrpSpPr/>
          <p:nvPr/>
        </p:nvGrpSpPr>
        <p:grpSpPr>
          <a:xfrm>
            <a:off x="5801558" y="1881279"/>
            <a:ext cx="3888000" cy="1368000"/>
            <a:chOff x="5802830" y="1762529"/>
            <a:chExt cx="3888000" cy="1368000"/>
          </a:xfrm>
        </p:grpSpPr>
        <p:sp>
          <p:nvSpPr>
            <p:cNvPr id="33" name="Freeform 32"/>
            <p:cNvSpPr/>
            <p:nvPr/>
          </p:nvSpPr>
          <p:spPr>
            <a:xfrm>
              <a:off x="5802830" y="1762529"/>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DevOps is a way of </a:t>
              </a:r>
              <a:r>
                <a:rPr lang="en-US" sz="1200" b="1" kern="1200" dirty="0" smtClean="0">
                  <a:solidFill>
                    <a:schemeClr val="bg1"/>
                  </a:solidFill>
                  <a:latin typeface="Calibri" panose="020F0502020204030204" pitchFamily="34" charset="0"/>
                </a:rPr>
                <a:t>collaborating</a:t>
              </a:r>
              <a:r>
                <a:rPr lang="en-US" sz="1200" kern="1200" dirty="0" smtClean="0">
                  <a:solidFill>
                    <a:schemeClr val="bg1"/>
                  </a:solidFill>
                  <a:latin typeface="Calibri" panose="020F0502020204030204" pitchFamily="34" charset="0"/>
                </a:rPr>
                <a:t> and industrializing using highly automated approaches to deploy solutions that evolve as fast as your business needs it</a:t>
              </a:r>
              <a:endParaRPr lang="en-US" sz="1200" kern="1200" dirty="0">
                <a:solidFill>
                  <a:schemeClr val="bg1"/>
                </a:solidFill>
              </a:endParaRPr>
            </a:p>
          </p:txBody>
        </p:sp>
        <p:sp>
          <p:nvSpPr>
            <p:cNvPr id="34" name="Rounded Rectangle 33"/>
            <p:cNvSpPr/>
            <p:nvPr/>
          </p:nvSpPr>
          <p:spPr>
            <a:xfrm>
              <a:off x="6027633" y="2050529"/>
              <a:ext cx="792000" cy="792000"/>
            </a:xfrm>
            <a:prstGeom prst="roundRect">
              <a:avLst>
                <a:gd name="adj" fmla="val 10000"/>
              </a:avLst>
            </a:prstGeom>
            <a:blipFill>
              <a:blip r:embed="rId6" cstate="print">
                <a:extLst>
                  <a:ext uri="{28A0092B-C50C-407E-A947-70E740481C1C}">
                    <a14:useLocalDpi xmlns:dgm="http://schemas.openxmlformats.org/drawingml/2006/diagram" xmlns:a14="http://schemas.microsoft.com/office/drawing/2010/main" xmlns=""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grpSp>
        <p:nvGrpSpPr>
          <p:cNvPr id="4" name="Group 43"/>
          <p:cNvGrpSpPr/>
          <p:nvPr/>
        </p:nvGrpSpPr>
        <p:grpSpPr>
          <a:xfrm>
            <a:off x="5801558" y="3351924"/>
            <a:ext cx="3888000" cy="1368000"/>
            <a:chOff x="5814706" y="3351924"/>
            <a:chExt cx="3888000" cy="1368000"/>
          </a:xfrm>
        </p:grpSpPr>
        <p:sp>
          <p:nvSpPr>
            <p:cNvPr id="35" name="Freeform 34"/>
            <p:cNvSpPr/>
            <p:nvPr/>
          </p:nvSpPr>
          <p:spPr>
            <a:xfrm>
              <a:off x="5814706" y="3351924"/>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By adopting DevOps an organization can dramatically improve the </a:t>
              </a:r>
              <a:r>
                <a:rPr lang="en-US" sz="1200" b="1" kern="1200" dirty="0" smtClean="0">
                  <a:solidFill>
                    <a:schemeClr val="bg1"/>
                  </a:solidFill>
                  <a:latin typeface="Calibri" panose="020F0502020204030204" pitchFamily="34" charset="0"/>
                  <a:cs typeface="Arial"/>
                </a:rPr>
                <a:t>value delivered </a:t>
              </a:r>
              <a:r>
                <a:rPr lang="en-US" sz="1200" kern="1200" dirty="0" smtClean="0">
                  <a:solidFill>
                    <a:schemeClr val="bg1"/>
                  </a:solidFill>
                  <a:latin typeface="Calibri" panose="020F0502020204030204" pitchFamily="34" charset="0"/>
                </a:rPr>
                <a:t>by its business. </a:t>
              </a:r>
              <a:endParaRPr lang="en-US" sz="1200" kern="1200" dirty="0">
                <a:solidFill>
                  <a:schemeClr val="bg1"/>
                </a:solidFill>
              </a:endParaRPr>
            </a:p>
          </p:txBody>
        </p:sp>
        <p:sp>
          <p:nvSpPr>
            <p:cNvPr id="36" name="Rounded Rectangle 35"/>
            <p:cNvSpPr/>
            <p:nvPr/>
          </p:nvSpPr>
          <p:spPr>
            <a:xfrm>
              <a:off x="6027633" y="3639924"/>
              <a:ext cx="792000" cy="792000"/>
            </a:xfrm>
            <a:prstGeom prst="roundRect">
              <a:avLst>
                <a:gd name="adj" fmla="val 10000"/>
              </a:avLst>
            </a:prstGeom>
            <a:blipFill>
              <a:blip r:embed="rId7" cstate="print">
                <a:extLst>
                  <a:ext uri="{28A0092B-C50C-407E-A947-70E740481C1C}">
                    <a14:useLocalDpi xmlns:dgm="http://schemas.openxmlformats.org/drawingml/2006/diagram" xmlns:a14="http://schemas.microsoft.com/office/drawing/2010/main" xmlns=""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grpSp>
        <p:nvGrpSpPr>
          <p:cNvPr id="5" name="Group 44"/>
          <p:cNvGrpSpPr/>
          <p:nvPr/>
        </p:nvGrpSpPr>
        <p:grpSpPr>
          <a:xfrm>
            <a:off x="5801558" y="4798818"/>
            <a:ext cx="3888000" cy="1368000"/>
            <a:chOff x="5814706" y="4917568"/>
            <a:chExt cx="3888000" cy="1368000"/>
          </a:xfrm>
        </p:grpSpPr>
        <p:sp>
          <p:nvSpPr>
            <p:cNvPr id="37" name="Freeform 36"/>
            <p:cNvSpPr/>
            <p:nvPr/>
          </p:nvSpPr>
          <p:spPr>
            <a:xfrm>
              <a:off x="5814706" y="4917568"/>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The team centric DevOps ethos </a:t>
              </a:r>
              <a:r>
                <a:rPr lang="en-US" sz="1200" b="1" kern="1200" dirty="0" smtClean="0">
                  <a:solidFill>
                    <a:schemeClr val="bg1"/>
                  </a:solidFill>
                  <a:latin typeface="Calibri" panose="020F0502020204030204" pitchFamily="34" charset="0"/>
                  <a:cs typeface="Arial"/>
                </a:rPr>
                <a:t>tears down </a:t>
              </a:r>
              <a:r>
                <a:rPr lang="en-US" sz="1200" kern="1200" dirty="0" smtClean="0">
                  <a:solidFill>
                    <a:schemeClr val="bg1"/>
                  </a:solidFill>
                  <a:latin typeface="Calibri" panose="020F0502020204030204" pitchFamily="34" charset="0"/>
                </a:rPr>
                <a:t>traditional </a:t>
              </a:r>
              <a:r>
                <a:rPr lang="en-US" sz="1200" b="1" kern="1200" dirty="0" smtClean="0">
                  <a:solidFill>
                    <a:schemeClr val="bg1"/>
                  </a:solidFill>
                  <a:latin typeface="Calibri" panose="020F0502020204030204" pitchFamily="34" charset="0"/>
                  <a:cs typeface="Arial"/>
                </a:rPr>
                <a:t>silos</a:t>
              </a:r>
              <a:r>
                <a:rPr lang="en-US" sz="1200" kern="1200" dirty="0" smtClean="0">
                  <a:solidFill>
                    <a:schemeClr val="bg1"/>
                  </a:solidFill>
                  <a:latin typeface="Calibri" panose="020F0502020204030204" pitchFamily="34" charset="0"/>
                </a:rPr>
                <a:t> to tightly integrate business, development and operations to drive agility and service delivery excellence across the entire lifecycle. </a:t>
              </a:r>
              <a:endParaRPr lang="en-US" sz="1200" kern="1200" dirty="0">
                <a:solidFill>
                  <a:schemeClr val="bg1"/>
                </a:solidFill>
              </a:endParaRPr>
            </a:p>
          </p:txBody>
        </p:sp>
        <p:sp>
          <p:nvSpPr>
            <p:cNvPr id="38" name="Rounded Rectangle 37"/>
            <p:cNvSpPr/>
            <p:nvPr/>
          </p:nvSpPr>
          <p:spPr>
            <a:xfrm>
              <a:off x="6015758" y="5205568"/>
              <a:ext cx="792000" cy="792000"/>
            </a:xfrm>
            <a:prstGeom prst="roundRect">
              <a:avLst>
                <a:gd name="adj" fmla="val 10000"/>
              </a:avLst>
            </a:prstGeom>
            <a:blipFill>
              <a:blip r:embed="rId8" cstate="print">
                <a:extLst>
                  <a:ext uri="{28A0092B-C50C-407E-A947-70E740481C1C}">
                    <a14:useLocalDpi xmlns:dgm="http://schemas.openxmlformats.org/drawingml/2006/diagram" xmlns:a14="http://schemas.microsoft.com/office/drawing/2010/main" xmlns=""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sp>
        <p:nvSpPr>
          <p:cNvPr id="47" name="Freeform 46"/>
          <p:cNvSpPr/>
          <p:nvPr/>
        </p:nvSpPr>
        <p:spPr>
          <a:xfrm>
            <a:off x="5658347" y="1496291"/>
            <a:ext cx="4174422" cy="4785756"/>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a:noFill/>
          <a:ln>
            <a:solidFill>
              <a:schemeClr val="accent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endParaRPr lang="en-US" sz="1200" kern="1200" dirty="0">
              <a:solidFill>
                <a:schemeClr val="bg1"/>
              </a:solidFill>
            </a:endParaRPr>
          </a:p>
        </p:txBody>
      </p:sp>
      <p:sp>
        <p:nvSpPr>
          <p:cNvPr id="40" name="Freeform 39"/>
          <p:cNvSpPr/>
          <p:nvPr/>
        </p:nvSpPr>
        <p:spPr>
          <a:xfrm>
            <a:off x="5832211" y="1328061"/>
            <a:ext cx="3826695" cy="36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a:solidFill>
            <a:schemeClr val="accent1"/>
          </a:solidFill>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pPr>
            <a:r>
              <a:rPr lang="fi-FI" altLang="nl-NL" sz="1400" b="1" kern="1200" dirty="0" err="1" smtClean="0">
                <a:solidFill>
                  <a:schemeClr val="bg1"/>
                </a:solidFill>
              </a:rPr>
              <a:t>What</a:t>
            </a:r>
            <a:r>
              <a:rPr lang="fi-FI" altLang="nl-NL" sz="1400" b="1" kern="1200" dirty="0" smtClean="0">
                <a:solidFill>
                  <a:schemeClr val="bg1"/>
                </a:solidFill>
              </a:rPr>
              <a:t> </a:t>
            </a:r>
            <a:r>
              <a:rPr lang="fi-FI" altLang="nl-NL" sz="1400" b="1" kern="1200" dirty="0" err="1" smtClean="0">
                <a:solidFill>
                  <a:schemeClr val="bg1"/>
                </a:solidFill>
              </a:rPr>
              <a:t>we</a:t>
            </a:r>
            <a:r>
              <a:rPr lang="fi-FI" altLang="nl-NL" sz="1400" b="1" kern="1200" dirty="0" smtClean="0">
                <a:solidFill>
                  <a:schemeClr val="bg1"/>
                </a:solidFill>
              </a:rPr>
              <a:t> </a:t>
            </a:r>
            <a:r>
              <a:rPr lang="fi-FI" altLang="nl-NL" sz="1400" b="1" kern="1200" dirty="0" err="1" smtClean="0">
                <a:solidFill>
                  <a:schemeClr val="bg1"/>
                </a:solidFill>
              </a:rPr>
              <a:t>say</a:t>
            </a:r>
            <a:r>
              <a:rPr lang="fi-FI" altLang="nl-NL" sz="1400" b="1" kern="1200" dirty="0" smtClean="0">
                <a:solidFill>
                  <a:schemeClr val="bg1"/>
                </a:solidFill>
              </a:rPr>
              <a:t> and </a:t>
            </a:r>
            <a:r>
              <a:rPr lang="fi-FI" altLang="nl-NL" sz="1400" b="1" kern="1200" dirty="0" err="1" smtClean="0">
                <a:solidFill>
                  <a:schemeClr val="bg1"/>
                </a:solidFill>
              </a:rPr>
              <a:t>do</a:t>
            </a:r>
            <a:r>
              <a:rPr lang="fi-FI" altLang="nl-NL" sz="1400" b="1" kern="1200" dirty="0" smtClean="0">
                <a:solidFill>
                  <a:schemeClr val="bg1"/>
                </a:solidFill>
              </a:rPr>
              <a:t> </a:t>
            </a:r>
            <a:r>
              <a:rPr lang="fi-FI" altLang="nl-NL" sz="1400" b="1" kern="1200" dirty="0" err="1" smtClean="0">
                <a:solidFill>
                  <a:schemeClr val="bg1"/>
                </a:solidFill>
              </a:rPr>
              <a:t>with</a:t>
            </a:r>
            <a:r>
              <a:rPr lang="fi-FI" altLang="nl-NL" sz="1400" b="1" kern="1200" dirty="0" smtClean="0">
                <a:solidFill>
                  <a:schemeClr val="bg1"/>
                </a:solidFill>
              </a:rPr>
              <a:t> </a:t>
            </a:r>
            <a:r>
              <a:rPr lang="fi-FI" altLang="nl-NL" sz="1400" b="1" kern="1200" dirty="0" err="1" smtClean="0">
                <a:solidFill>
                  <a:schemeClr val="bg1"/>
                </a:solidFill>
              </a:rPr>
              <a:t>our</a:t>
            </a:r>
            <a:r>
              <a:rPr lang="fi-FI" altLang="nl-NL" sz="1400" b="1" kern="1200" dirty="0" smtClean="0">
                <a:solidFill>
                  <a:schemeClr val="bg1"/>
                </a:solidFill>
              </a:rPr>
              <a:t> </a:t>
            </a:r>
            <a:r>
              <a:rPr lang="fi-FI" altLang="nl-NL" sz="1400" b="1" kern="1200" dirty="0" err="1" smtClean="0">
                <a:solidFill>
                  <a:schemeClr val="bg1"/>
                </a:solidFill>
              </a:rPr>
              <a:t>clients</a:t>
            </a:r>
            <a:endParaRPr lang="en-US" sz="1400" b="1" kern="12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p:cNvSpPr/>
          <p:nvPr/>
        </p:nvSpPr>
        <p:spPr>
          <a:xfrm rot="5400000">
            <a:off x="2992585" y="3883229"/>
            <a:ext cx="3883229" cy="24938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One of the </a:t>
            </a:r>
            <a:r>
              <a:rPr lang="fi-FI" sz="2800" dirty="0" err="1" smtClean="0"/>
              <a:t>most</a:t>
            </a:r>
            <a:r>
              <a:rPr lang="fi-FI" sz="2800" dirty="0" smtClean="0"/>
              <a:t> </a:t>
            </a:r>
            <a:r>
              <a:rPr lang="fi-FI" sz="2800" dirty="0" err="1" smtClean="0"/>
              <a:t>important</a:t>
            </a:r>
            <a:r>
              <a:rPr lang="fi-FI" sz="2800" dirty="0" smtClean="0"/>
              <a:t> </a:t>
            </a:r>
            <a:r>
              <a:rPr lang="fi-FI" sz="2800" dirty="0" err="1" smtClean="0"/>
              <a:t>objectives</a:t>
            </a:r>
            <a:r>
              <a:rPr lang="fi-FI" sz="2800" dirty="0" smtClean="0"/>
              <a:t> of </a:t>
            </a:r>
            <a:r>
              <a:rPr lang="fi-FI" sz="2800" dirty="0" err="1" smtClean="0"/>
              <a:t>our</a:t>
            </a:r>
            <a:r>
              <a:rPr lang="fi-FI" sz="2800" dirty="0" smtClean="0"/>
              <a:t> </a:t>
            </a:r>
            <a:r>
              <a:rPr lang="fi-FI" sz="2800" dirty="0" err="1" smtClean="0"/>
              <a:t>chosen</a:t>
            </a:r>
            <a:r>
              <a:rPr lang="fi-FI" sz="2800" dirty="0" smtClean="0"/>
              <a:t> </a:t>
            </a:r>
            <a:r>
              <a:rPr lang="fi-FI" sz="2800" dirty="0" err="1" smtClean="0"/>
              <a:t>approach</a:t>
            </a:r>
            <a:r>
              <a:rPr lang="fi-FI" sz="2800" dirty="0" smtClean="0"/>
              <a:t> is to </a:t>
            </a:r>
            <a:r>
              <a:rPr lang="fi-FI" sz="2800" dirty="0" err="1" smtClean="0"/>
              <a:t>remove</a:t>
            </a:r>
            <a:r>
              <a:rPr lang="fi-FI" sz="2800" dirty="0" smtClean="0"/>
              <a:t> </a:t>
            </a:r>
            <a:r>
              <a:rPr lang="fi-FI" sz="2800" dirty="0" err="1" smtClean="0"/>
              <a:t>waste</a:t>
            </a:r>
            <a:r>
              <a:rPr lang="fi-FI" sz="2800" dirty="0" smtClean="0"/>
              <a:t> in </a:t>
            </a:r>
            <a:r>
              <a:rPr lang="fi-FI" sz="2800" dirty="0" err="1" smtClean="0"/>
              <a:t>application</a:t>
            </a:r>
            <a:r>
              <a:rPr lang="fi-FI" sz="2800" dirty="0" smtClean="0"/>
              <a:t> management</a:t>
            </a:r>
            <a:endParaRPr lang="fi-FI" sz="2800" dirty="0"/>
          </a:p>
        </p:txBody>
      </p:sp>
      <p:graphicFrame>
        <p:nvGraphicFramePr>
          <p:cNvPr id="13" name="Content Placeholder 12"/>
          <p:cNvGraphicFramePr>
            <a:graphicFrameLocks noGrp="1"/>
          </p:cNvGraphicFramePr>
          <p:nvPr>
            <p:ph sz="half" idx="2"/>
          </p:nvPr>
        </p:nvGraphicFramePr>
        <p:xfrm>
          <a:off x="226250" y="1557450"/>
          <a:ext cx="4512005" cy="4577080"/>
        </p:xfrm>
        <a:graphic>
          <a:graphicData uri="http://schemas.openxmlformats.org/drawingml/2006/table">
            <a:tbl>
              <a:tblPr firstRow="1" bandRow="1">
                <a:tableStyleId>{5C22544A-7EE6-4342-B048-85BDC9FD1C3A}</a:tableStyleId>
              </a:tblPr>
              <a:tblGrid>
                <a:gridCol w="4512005"/>
              </a:tblGrid>
              <a:tr h="370840">
                <a:tc>
                  <a:txBody>
                    <a:bodyPr/>
                    <a:lstStyle/>
                    <a:p>
                      <a:r>
                        <a:rPr lang="fi-FI" sz="1400" dirty="0" err="1" smtClean="0"/>
                        <a:t>Today</a:t>
                      </a:r>
                      <a:r>
                        <a:rPr lang="fi-FI" sz="1400" dirty="0" smtClean="0"/>
                        <a:t> </a:t>
                      </a:r>
                      <a:r>
                        <a:rPr lang="fi-FI" sz="1400" dirty="0" err="1" smtClean="0"/>
                        <a:t>waste</a:t>
                      </a:r>
                      <a:r>
                        <a:rPr lang="fi-FI" sz="1400" dirty="0" smtClean="0"/>
                        <a:t> is </a:t>
                      </a:r>
                      <a:r>
                        <a:rPr lang="fi-FI" sz="1400" dirty="0" err="1" smtClean="0"/>
                        <a:t>generated</a:t>
                      </a:r>
                      <a:r>
                        <a:rPr lang="fi-FI" sz="1400" dirty="0" smtClean="0"/>
                        <a:t> in </a:t>
                      </a:r>
                      <a:r>
                        <a:rPr lang="fi-FI" sz="1400" dirty="0" err="1" smtClean="0"/>
                        <a:t>many</a:t>
                      </a:r>
                      <a:r>
                        <a:rPr lang="fi-FI" sz="1400" dirty="0" smtClean="0"/>
                        <a:t> </a:t>
                      </a:r>
                      <a:r>
                        <a:rPr lang="fi-FI" sz="1400" dirty="0" err="1" smtClean="0"/>
                        <a:t>areas</a:t>
                      </a:r>
                      <a:r>
                        <a:rPr lang="fi-FI" sz="1400" dirty="0" smtClean="0"/>
                        <a:t>…</a:t>
                      </a:r>
                      <a:endParaRPr lang="fi-FI" sz="1400" dirty="0"/>
                    </a:p>
                  </a:txBody>
                  <a:tcPr/>
                </a:tc>
              </a:tr>
              <a:tr h="370840">
                <a:tc>
                  <a:txBody>
                    <a:bodyPr/>
                    <a:lstStyle/>
                    <a:p>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Deployments require human intervention</a:t>
                      </a:r>
                      <a:r>
                        <a:rPr lang="en-US" sz="1200" baseline="0" dirty="0" smtClean="0"/>
                        <a:t> and actions</a:t>
                      </a:r>
                      <a:endParaRPr lang="en-US" sz="1200" dirty="0" smtClean="0"/>
                    </a:p>
                    <a:p>
                      <a:pPr marL="177800" indent="-177800">
                        <a:buFont typeface="Arial" pitchFamily="34" charset="0"/>
                        <a:buChar char="•"/>
                      </a:pPr>
                      <a:r>
                        <a:rPr lang="en-US" sz="1200" dirty="0" smtClean="0"/>
                        <a:t>We must rely on release and environment specific installation instructions and scripts</a:t>
                      </a:r>
                    </a:p>
                    <a:p>
                      <a:pPr marL="177800" indent="-177800">
                        <a:buFont typeface="Arial" pitchFamily="34" charset="0"/>
                        <a:buChar char="•"/>
                      </a:pPr>
                      <a:r>
                        <a:rPr lang="en-US" sz="1200" dirty="0" smtClean="0"/>
                        <a:t>Environment configuration is done on an “as-needed” basis </a:t>
                      </a:r>
                    </a:p>
                  </a:txBody>
                  <a:tcPr/>
                </a:tc>
              </a:tr>
              <a:tr h="370840">
                <a:tc>
                  <a:txBody>
                    <a:bodyPr/>
                    <a:lstStyle/>
                    <a:p>
                      <a:r>
                        <a:rPr lang="fi-FI" sz="1200" b="1" dirty="0" smtClean="0"/>
                        <a:t>Long </a:t>
                      </a:r>
                      <a:r>
                        <a:rPr lang="fi-FI" sz="1200" b="1" dirty="0" err="1" smtClean="0"/>
                        <a:t>Wait</a:t>
                      </a:r>
                      <a:r>
                        <a:rPr lang="fi-FI" sz="1200" b="1" dirty="0" smtClean="0"/>
                        <a:t> Times </a:t>
                      </a:r>
                      <a:r>
                        <a:rPr lang="fi-FI" sz="1200" b="1" dirty="0" err="1" smtClean="0"/>
                        <a:t>Throughout</a:t>
                      </a:r>
                      <a:r>
                        <a:rPr lang="fi-FI" sz="1200" b="1" dirty="0" smtClean="0"/>
                        <a:t> The Pipeline</a:t>
                      </a:r>
                    </a:p>
                    <a:p>
                      <a:pPr marL="177800" indent="-177800">
                        <a:buFont typeface="Arial" pitchFamily="34" charset="0"/>
                        <a:buChar char="•"/>
                      </a:pPr>
                      <a:r>
                        <a:rPr lang="en-US" sz="1200" dirty="0" smtClean="0"/>
                        <a:t>Teams waiting on manual handoffs</a:t>
                      </a:r>
                    </a:p>
                    <a:p>
                      <a:pPr marL="177800" indent="-177800">
                        <a:buFont typeface="Arial" pitchFamily="34" charset="0"/>
                        <a:buChar char="•"/>
                      </a:pPr>
                      <a:r>
                        <a:rPr lang="en-US" sz="1200" dirty="0" smtClean="0"/>
                        <a:t>Delayed time-to-test</a:t>
                      </a:r>
                    </a:p>
                    <a:p>
                      <a:pPr marL="177800" indent="-177800">
                        <a:buFont typeface="Arial" pitchFamily="34" charset="0"/>
                        <a:buChar char="•"/>
                      </a:pPr>
                      <a:r>
                        <a:rPr lang="en-US" sz="1200" dirty="0" smtClean="0"/>
                        <a:t>Insufficient notification</a:t>
                      </a:r>
                    </a:p>
                  </a:txBody>
                  <a:tcPr/>
                </a:tc>
              </a:tr>
              <a:tr h="370840">
                <a:tc>
                  <a:txBody>
                    <a:bodyPr/>
                    <a:lstStyle/>
                    <a:p>
                      <a:r>
                        <a:rPr lang="fi-FI" sz="1200" b="1" dirty="0" err="1" smtClean="0"/>
                        <a:t>Unproductive</a:t>
                      </a:r>
                      <a:r>
                        <a:rPr lang="fi-FI" sz="1200" b="1" dirty="0" smtClean="0"/>
                        <a:t> </a:t>
                      </a:r>
                      <a:r>
                        <a:rPr lang="fi-FI" sz="1200" b="1" dirty="0" err="1" smtClean="0"/>
                        <a:t>Work</a:t>
                      </a:r>
                      <a:r>
                        <a:rPr lang="fi-FI" sz="1200" b="1" dirty="0" smtClean="0"/>
                        <a:t> and </a:t>
                      </a:r>
                      <a:r>
                        <a:rPr lang="fi-FI" sz="1200" b="1" dirty="0" err="1" smtClean="0"/>
                        <a:t>Inefficient</a:t>
                      </a:r>
                      <a:r>
                        <a:rPr lang="fi-FI" sz="1200" b="1" dirty="0" smtClean="0"/>
                        <a:t> </a:t>
                      </a:r>
                      <a:r>
                        <a:rPr lang="fi-FI" sz="1200" b="1" dirty="0" err="1" smtClean="0"/>
                        <a:t>Use</a:t>
                      </a:r>
                      <a:r>
                        <a:rPr lang="fi-FI" sz="1200" b="1" dirty="0" smtClean="0"/>
                        <a:t> of </a:t>
                      </a:r>
                      <a:r>
                        <a:rPr lang="fi-FI" sz="1200" b="1" dirty="0" err="1" smtClean="0"/>
                        <a:t>Environments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things that have not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same things several times in many environments </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Using static environments, not leveraging virtualization &amp; cloud</a:t>
                      </a:r>
                    </a:p>
                    <a:p>
                      <a:pPr marL="177800" indent="-177800">
                        <a:buFont typeface="Arial" pitchFamily="34" charset="0"/>
                        <a:buChar char="•"/>
                      </a:pPr>
                      <a:r>
                        <a:rPr lang="en-US" sz="1200" dirty="0" smtClean="0"/>
                        <a:t>Managing infrastructure &amp; apps separately</a:t>
                      </a:r>
                    </a:p>
                  </a:txBody>
                  <a:tcPr/>
                </a:tc>
              </a:tr>
              <a:tr h="370840">
                <a:tc>
                  <a:txBody>
                    <a:bodyPr/>
                    <a:lstStyle/>
                    <a:p>
                      <a:r>
                        <a:rPr lang="fi-FI" sz="1200" b="1" dirty="0" err="1" smtClean="0"/>
                        <a:t>Poor</a:t>
                      </a:r>
                      <a:r>
                        <a:rPr lang="fi-FI" sz="1200" b="1" dirty="0" smtClean="0"/>
                        <a:t> </a:t>
                      </a:r>
                      <a:r>
                        <a:rPr lang="fi-FI" sz="1200" b="1" dirty="0" err="1" smtClean="0"/>
                        <a:t>Visibility</a:t>
                      </a:r>
                      <a:r>
                        <a:rPr lang="fi-FI" sz="1200" b="1" dirty="0" smtClean="0"/>
                        <a:t> Outside the </a:t>
                      </a:r>
                      <a:r>
                        <a:rPr lang="fi-FI" sz="1200" b="1" dirty="0" err="1" smtClean="0"/>
                        <a:t>Silos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Reliance on release notes, spreadsheets, distribution lists, etc,</a:t>
                      </a:r>
                      <a:r>
                        <a:rPr lang="en-US" sz="1200" baseline="0" dirty="0" smtClean="0"/>
                        <a:t> and </a:t>
                      </a:r>
                      <a:r>
                        <a:rPr lang="en-US" sz="1200" dirty="0" smtClean="0"/>
                        <a:t>high number of status meetings and calls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Limited understanding of deployment dependencies and status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Long or too many outage windows</a:t>
                      </a:r>
                    </a:p>
                  </a:txBody>
                  <a:tcPr/>
                </a:tc>
              </a:tr>
            </a:tbl>
          </a:graphicData>
        </a:graphic>
      </p:graphicFrame>
      <p:graphicFrame>
        <p:nvGraphicFramePr>
          <p:cNvPr id="14" name="Content Placeholder 13"/>
          <p:cNvGraphicFramePr>
            <a:graphicFrameLocks noGrp="1"/>
          </p:cNvGraphicFramePr>
          <p:nvPr>
            <p:ph sz="quarter" idx="4"/>
          </p:nvPr>
        </p:nvGraphicFramePr>
        <p:xfrm>
          <a:off x="5182050" y="1557450"/>
          <a:ext cx="4513548" cy="4577080"/>
        </p:xfrm>
        <a:graphic>
          <a:graphicData uri="http://schemas.openxmlformats.org/drawingml/2006/table">
            <a:tbl>
              <a:tblPr firstRow="1" bandRow="1">
                <a:tableStyleId>{5C22544A-7EE6-4342-B048-85BDC9FD1C3A}</a:tableStyleId>
              </a:tblPr>
              <a:tblGrid>
                <a:gridCol w="4513548"/>
              </a:tblGrid>
              <a:tr h="370840">
                <a:tc>
                  <a:txBody>
                    <a:bodyPr/>
                    <a:lstStyle/>
                    <a:p>
                      <a:r>
                        <a:rPr lang="fi-FI" sz="1400" dirty="0" smtClean="0"/>
                        <a:t>…</a:t>
                      </a:r>
                      <a:r>
                        <a:rPr lang="fi-FI" sz="1400" dirty="0" err="1" smtClean="0"/>
                        <a:t>but</a:t>
                      </a:r>
                      <a:r>
                        <a:rPr lang="fi-FI" sz="1400" dirty="0" smtClean="0"/>
                        <a:t> </a:t>
                      </a:r>
                      <a:r>
                        <a:rPr lang="fi-FI" sz="1400" dirty="0" err="1" smtClean="0"/>
                        <a:t>it</a:t>
                      </a:r>
                      <a:r>
                        <a:rPr lang="fi-FI" sz="1400" dirty="0" smtClean="0"/>
                        <a:t> </a:t>
                      </a:r>
                      <a:r>
                        <a:rPr lang="fi-FI" sz="1400" dirty="0" err="1" smtClean="0"/>
                        <a:t>can</a:t>
                      </a:r>
                      <a:r>
                        <a:rPr lang="fi-FI" sz="1400" dirty="0" smtClean="0"/>
                        <a:t> </a:t>
                      </a:r>
                      <a:r>
                        <a:rPr lang="fi-FI" sz="1400" dirty="0" err="1" smtClean="0"/>
                        <a:t>be</a:t>
                      </a:r>
                      <a:r>
                        <a:rPr lang="fi-FI" sz="1400" dirty="0" smtClean="0"/>
                        <a:t> </a:t>
                      </a:r>
                      <a:r>
                        <a:rPr lang="fi-FI" sz="1400" dirty="0" err="1" smtClean="0"/>
                        <a:t>removed</a:t>
                      </a:r>
                      <a:r>
                        <a:rPr lang="fi-FI" sz="1400" dirty="0" smtClean="0"/>
                        <a:t> </a:t>
                      </a:r>
                      <a:r>
                        <a:rPr lang="fi-FI" sz="1400" dirty="0" err="1" smtClean="0"/>
                        <a:t>radically</a:t>
                      </a:r>
                      <a:r>
                        <a:rPr lang="fi-FI" sz="1400" dirty="0" smtClean="0"/>
                        <a:t> </a:t>
                      </a:r>
                      <a:r>
                        <a:rPr lang="fi-FI" sz="1400" dirty="0" err="1" smtClean="0"/>
                        <a:t>by</a:t>
                      </a:r>
                      <a:r>
                        <a:rPr lang="fi-FI" sz="1400" dirty="0" smtClean="0"/>
                        <a:t>:</a:t>
                      </a:r>
                      <a:endParaRPr lang="fi-FI" sz="1400" dirty="0"/>
                    </a:p>
                  </a:txBody>
                  <a:tcPr/>
                </a:tc>
              </a:tr>
              <a:tr h="370840">
                <a:tc>
                  <a:txBody>
                    <a:bodyPr/>
                    <a:lstStyle/>
                    <a:p>
                      <a:r>
                        <a:rPr lang="fi-FI" sz="1200" b="1" dirty="0" err="1" smtClean="0"/>
                        <a:t>Removing</a:t>
                      </a:r>
                      <a:r>
                        <a:rPr lang="fi-FI" sz="1200" b="1" dirty="0" smtClean="0"/>
                        <a:t> </a:t>
                      </a:r>
                      <a:r>
                        <a:rPr lang="fi-FI" sz="1200" b="1" dirty="0" err="1" smtClean="0"/>
                        <a:t>Activities</a:t>
                      </a:r>
                      <a:r>
                        <a:rPr lang="fi-FI" sz="1200" b="1" dirty="0" smtClean="0"/>
                        <a:t> </a:t>
                      </a:r>
                      <a:r>
                        <a:rPr lang="fi-FI" sz="1200" b="1" dirty="0" err="1" smtClean="0"/>
                        <a:t>Requiring</a:t>
                      </a:r>
                      <a:r>
                        <a:rPr lang="fi-FI" sz="1200" b="1" dirty="0" smtClean="0"/>
                        <a:t> </a:t>
                      </a:r>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Automated deployments</a:t>
                      </a:r>
                    </a:p>
                    <a:p>
                      <a:pPr marL="177800" indent="-177800">
                        <a:buFont typeface="Arial" pitchFamily="34" charset="0"/>
                        <a:buChar char="•"/>
                      </a:pPr>
                      <a:r>
                        <a:rPr lang="en-US" sz="1200" dirty="0" smtClean="0"/>
                        <a:t>Graphical process designer</a:t>
                      </a:r>
                    </a:p>
                    <a:p>
                      <a:pPr marL="177800" indent="-177800">
                        <a:buFont typeface="Arial" pitchFamily="34" charset="0"/>
                        <a:buChar char="•"/>
                      </a:pPr>
                      <a:r>
                        <a:rPr lang="en-US" sz="1200" dirty="0" smtClean="0"/>
                        <a:t>Environment configuration managed as part of deployment (scalable infrastructure)</a:t>
                      </a:r>
                    </a:p>
                  </a:txBody>
                  <a:tcPr/>
                </a:tc>
              </a:tr>
              <a:tr h="370840">
                <a:tc>
                  <a:txBody>
                    <a:bodyPr/>
                    <a:lstStyle/>
                    <a:p>
                      <a:r>
                        <a:rPr lang="fi-FI" sz="1200" b="1" dirty="0" err="1" smtClean="0"/>
                        <a:t>Eliminating</a:t>
                      </a:r>
                      <a:r>
                        <a:rPr lang="fi-FI" sz="1200" b="1" dirty="0" smtClean="0"/>
                        <a:t> Long </a:t>
                      </a:r>
                      <a:r>
                        <a:rPr lang="fi-FI" sz="1200" b="1" dirty="0" err="1" smtClean="0"/>
                        <a:t>Wait</a:t>
                      </a:r>
                      <a:r>
                        <a:rPr lang="fi-FI" sz="1200" b="1" dirty="0" smtClean="0"/>
                        <a:t> Time</a:t>
                      </a:r>
                      <a:r>
                        <a:rPr lang="fi-FI" sz="1200" b="1" baseline="0" dirty="0" smtClean="0"/>
                        <a:t> </a:t>
                      </a:r>
                      <a:r>
                        <a:rPr lang="fi-FI" sz="1200" b="1" baseline="0" dirty="0" err="1" smtClean="0"/>
                        <a:t>Bottlenecks</a:t>
                      </a:r>
                      <a:endParaRPr lang="fi-FI" sz="1200" b="1" dirty="0" smtClean="0"/>
                    </a:p>
                    <a:p>
                      <a:pPr marL="177800" indent="-177800">
                        <a:buFont typeface="Arial" pitchFamily="34" charset="0"/>
                        <a:buChar char="•"/>
                      </a:pPr>
                      <a:r>
                        <a:rPr lang="en-US" sz="1200" dirty="0" smtClean="0"/>
                        <a:t>Automated notifications</a:t>
                      </a:r>
                    </a:p>
                    <a:p>
                      <a:pPr marL="177800" indent="-177800">
                        <a:buFont typeface="Arial" pitchFamily="34" charset="0"/>
                        <a:buChar char="•"/>
                      </a:pPr>
                      <a:r>
                        <a:rPr lang="en-US" sz="1200" dirty="0" smtClean="0"/>
                        <a:t>Include provisioning as part of deployment</a:t>
                      </a:r>
                    </a:p>
                    <a:p>
                      <a:pPr marL="177800" indent="-177800">
                        <a:buFont typeface="Arial" pitchFamily="34" charset="0"/>
                        <a:buChar char="•"/>
                      </a:pPr>
                      <a:r>
                        <a:rPr lang="en-US" sz="1200" dirty="0" smtClean="0"/>
                        <a:t>Add</a:t>
                      </a:r>
                      <a:r>
                        <a:rPr lang="en-US" sz="1200" baseline="0" dirty="0" smtClean="0"/>
                        <a:t> </a:t>
                      </a:r>
                      <a:r>
                        <a:rPr lang="en-US" sz="1200" dirty="0" smtClean="0"/>
                        <a:t>automated testing to deployment process </a:t>
                      </a:r>
                    </a:p>
                  </a:txBody>
                  <a:tcPr/>
                </a:tc>
              </a:tr>
              <a:tr h="370840">
                <a:tc>
                  <a:txBody>
                    <a:bodyPr/>
                    <a:lstStyle/>
                    <a:p>
                      <a:r>
                        <a:rPr lang="fi-FI" sz="1200" b="1" dirty="0" err="1" smtClean="0"/>
                        <a:t>Reducing</a:t>
                      </a:r>
                      <a:r>
                        <a:rPr lang="fi-FI" sz="1200" b="1" dirty="0" smtClean="0"/>
                        <a:t> </a:t>
                      </a:r>
                      <a:r>
                        <a:rPr lang="fi-FI" sz="1200" b="1" dirty="0" err="1" smtClean="0"/>
                        <a:t>Root</a:t>
                      </a:r>
                      <a:r>
                        <a:rPr lang="fi-FI" sz="1200" b="1" dirty="0" smtClean="0"/>
                        <a:t> </a:t>
                      </a:r>
                      <a:r>
                        <a:rPr lang="fi-FI" sz="1200" b="1" dirty="0" err="1" smtClean="0"/>
                        <a:t>Causes</a:t>
                      </a:r>
                      <a:r>
                        <a:rPr lang="fi-FI" sz="1200" b="1" dirty="0" smtClean="0"/>
                        <a:t> of </a:t>
                      </a:r>
                      <a:r>
                        <a:rPr lang="fi-FI" sz="1200" b="1" dirty="0" err="1" smtClean="0"/>
                        <a:t>Unproductive</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Only deploy what  has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Leverage production-like environments e.g.</a:t>
                      </a:r>
                      <a:r>
                        <a:rPr lang="en-US" sz="1200" baseline="0" dirty="0" smtClean="0"/>
                        <a:t> in testing</a:t>
                      </a:r>
                      <a:endParaRPr lang="en-US" sz="1200" dirty="0" smtClean="0"/>
                    </a:p>
                    <a:p>
                      <a:pPr marL="177800" indent="-177800">
                        <a:buFont typeface="Arial" pitchFamily="34" charset="0"/>
                        <a:buChar char="•"/>
                      </a:pPr>
                      <a:r>
                        <a:rPr lang="en-US" sz="1200" dirty="0" smtClean="0"/>
                        <a:t>Get the most out of virtualization &amp; cloud </a:t>
                      </a:r>
                    </a:p>
                    <a:p>
                      <a:pPr marL="177800" indent="-177800">
                        <a:buFont typeface="Arial" pitchFamily="34" charset="0"/>
                        <a:buChar char="•"/>
                      </a:pPr>
                      <a:r>
                        <a:rPr lang="en-US" sz="1200" dirty="0" smtClean="0"/>
                        <a:t>Manage infrastructure &amp; applications together</a:t>
                      </a:r>
                    </a:p>
                    <a:p>
                      <a:pPr marL="177800" indent="-177800">
                        <a:buFont typeface="Arial" pitchFamily="34" charset="0"/>
                        <a:buChar char="•"/>
                      </a:pPr>
                      <a:endParaRPr lang="en-US" sz="1200" dirty="0" smtClean="0"/>
                    </a:p>
                  </a:txBody>
                  <a:tcPr/>
                </a:tc>
              </a:tr>
              <a:tr h="370840">
                <a:tc>
                  <a:txBody>
                    <a:bodyPr/>
                    <a:lstStyle/>
                    <a:p>
                      <a:r>
                        <a:rPr lang="fi-FI" sz="1200" b="1" dirty="0" err="1" smtClean="0"/>
                        <a:t>Raising</a:t>
                      </a:r>
                      <a:r>
                        <a:rPr lang="fi-FI" sz="1200" b="1" dirty="0" smtClean="0"/>
                        <a:t> </a:t>
                      </a:r>
                      <a:r>
                        <a:rPr lang="fi-FI" sz="1200" b="1" dirty="0" err="1" smtClean="0"/>
                        <a:t>Visibility</a:t>
                      </a:r>
                      <a:r>
                        <a:rPr lang="fi-FI" sz="1200" b="1" dirty="0" smtClean="0"/>
                        <a:t> </a:t>
                      </a:r>
                      <a:r>
                        <a:rPr lang="fi-FI" sz="1200" b="1" dirty="0" err="1" smtClean="0"/>
                        <a:t>by</a:t>
                      </a:r>
                      <a:r>
                        <a:rPr lang="fi-FI" sz="1200" b="1" dirty="0" smtClean="0"/>
                        <a:t> </a:t>
                      </a:r>
                      <a:r>
                        <a:rPr lang="fi-FI" sz="1200" b="1" dirty="0" err="1" smtClean="0"/>
                        <a:t>Removing</a:t>
                      </a:r>
                      <a:r>
                        <a:rPr lang="fi-FI" sz="1200" b="1" dirty="0" smtClean="0"/>
                        <a:t> the </a:t>
                      </a:r>
                      <a:r>
                        <a:rPr lang="fi-FI" sz="1200" b="1" dirty="0" err="1" smtClean="0"/>
                        <a:t>Silos</a:t>
                      </a:r>
                      <a:r>
                        <a:rPr lang="fi-FI" sz="1200" b="1" dirty="0" smtClean="0"/>
                        <a:t> and </a:t>
                      </a:r>
                      <a:r>
                        <a:rPr lang="fi-FI" sz="1200" b="1" dirty="0" err="1" smtClean="0"/>
                        <a:t>Setting</a:t>
                      </a:r>
                      <a:r>
                        <a:rPr lang="fi-FI" sz="1200" b="1" dirty="0" smtClean="0"/>
                        <a:t> </a:t>
                      </a:r>
                      <a:r>
                        <a:rPr lang="fi-FI" sz="1200" b="1" dirty="0" err="1" smtClean="0"/>
                        <a:t>Up</a:t>
                      </a:r>
                      <a:r>
                        <a:rPr lang="fi-FI" sz="1200" b="1" dirty="0" smtClean="0"/>
                        <a:t> One Team</a:t>
                      </a:r>
                    </a:p>
                    <a:p>
                      <a:pPr marL="177800" indent="-177800">
                        <a:buFont typeface="Arial" pitchFamily="34" charset="0"/>
                        <a:buChar char="•"/>
                      </a:pPr>
                      <a:r>
                        <a:rPr lang="en-US" sz="1200" dirty="0" smtClean="0"/>
                        <a:t>Known status of resources at-a-glance</a:t>
                      </a:r>
                    </a:p>
                    <a:p>
                      <a:pPr marL="177800" indent="-177800">
                        <a:buFont typeface="Arial" pitchFamily="34" charset="0"/>
                        <a:buChar char="•"/>
                      </a:pPr>
                      <a:r>
                        <a:rPr lang="en-US" sz="1200" dirty="0" smtClean="0"/>
                        <a:t>Immediate view of deployment compliance</a:t>
                      </a:r>
                    </a:p>
                    <a:p>
                      <a:pPr marL="177800" indent="-177800">
                        <a:buFont typeface="Arial" pitchFamily="34" charset="0"/>
                        <a:buChar char="•"/>
                      </a:pPr>
                      <a:r>
                        <a:rPr lang="en-US" sz="1200" dirty="0" smtClean="0"/>
                        <a:t>Status, feedback &amp; understanding of all parts of deployment as it occurs</a:t>
                      </a: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support application life cycle management </a:t>
            </a:r>
            <a:endParaRPr lang="en-US" dirty="0"/>
          </a:p>
        </p:txBody>
      </p:sp>
      <p:sp>
        <p:nvSpPr>
          <p:cNvPr id="3" name="Content Placeholder 2"/>
          <p:cNvSpPr>
            <a:spLocks noGrp="1"/>
          </p:cNvSpPr>
          <p:nvPr>
            <p:ph idx="1"/>
          </p:nvPr>
        </p:nvSpPr>
        <p:spPr/>
        <p:txBody>
          <a:bodyPr/>
          <a:lstStyle/>
          <a:p>
            <a:r>
              <a:rPr lang="en-US" dirty="0" smtClean="0"/>
              <a:t>Minimum viable product -thinking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Efficiently managed application lifecycle in SOK’s complex environment</a:t>
            </a:r>
            <a:endParaRPr lang="fi-FI" dirty="0"/>
          </a:p>
        </p:txBody>
      </p:sp>
      <p:grpSp>
        <p:nvGrpSpPr>
          <p:cNvPr id="3" name="Group 3"/>
          <p:cNvGrpSpPr>
            <a:grpSpLocks noChangeAspect="1"/>
          </p:cNvGrpSpPr>
          <p:nvPr/>
        </p:nvGrpSpPr>
        <p:grpSpPr>
          <a:xfrm>
            <a:off x="868249" y="1472557"/>
            <a:ext cx="2113004" cy="2160000"/>
            <a:chOff x="1373422" y="2395567"/>
            <a:chExt cx="1224042" cy="1307322"/>
          </a:xfrm>
        </p:grpSpPr>
        <p:sp>
          <p:nvSpPr>
            <p:cNvPr id="5" name="Oval 4"/>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6" name="Oval 5"/>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4" name="Group 6"/>
          <p:cNvGrpSpPr/>
          <p:nvPr/>
        </p:nvGrpSpPr>
        <p:grpSpPr>
          <a:xfrm>
            <a:off x="3849502" y="1496577"/>
            <a:ext cx="2160000" cy="2160000"/>
            <a:chOff x="1373422" y="2395567"/>
            <a:chExt cx="1224042" cy="1307322"/>
          </a:xfrm>
        </p:grpSpPr>
        <p:sp>
          <p:nvSpPr>
            <p:cNvPr id="8" name="Oval 7"/>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9" name="Oval 8"/>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7" name="Group 9"/>
          <p:cNvGrpSpPr>
            <a:grpSpLocks noChangeAspect="1"/>
          </p:cNvGrpSpPr>
          <p:nvPr/>
        </p:nvGrpSpPr>
        <p:grpSpPr>
          <a:xfrm>
            <a:off x="6877751" y="1496577"/>
            <a:ext cx="2160000" cy="2160000"/>
            <a:chOff x="1373422" y="2395567"/>
            <a:chExt cx="1224042" cy="1307322"/>
          </a:xfrm>
        </p:grpSpPr>
        <p:sp>
          <p:nvSpPr>
            <p:cNvPr id="11" name="Oval 1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 name="Oval 11"/>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0" name="Group 27"/>
          <p:cNvGrpSpPr>
            <a:grpSpLocks noChangeAspect="1"/>
          </p:cNvGrpSpPr>
          <p:nvPr/>
        </p:nvGrpSpPr>
        <p:grpSpPr bwMode="auto">
          <a:xfrm>
            <a:off x="4086145" y="1780509"/>
            <a:ext cx="1700888" cy="1520886"/>
            <a:chOff x="1282" y="898"/>
            <a:chExt cx="3194" cy="2856"/>
          </a:xfrm>
          <a:solidFill>
            <a:schemeClr val="bg1"/>
          </a:solidFill>
        </p:grpSpPr>
        <p:sp>
          <p:nvSpPr>
            <p:cNvPr id="18"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9"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sp>
        <p:nvSpPr>
          <p:cNvPr id="20" name="TextBox 19"/>
          <p:cNvSpPr txBox="1"/>
          <p:nvPr/>
        </p:nvSpPr>
        <p:spPr>
          <a:xfrm>
            <a:off x="883500" y="4038062"/>
            <a:ext cx="2124000" cy="1077218"/>
          </a:xfrm>
          <a:prstGeom prst="rect">
            <a:avLst/>
          </a:prstGeom>
          <a:noFill/>
        </p:spPr>
        <p:txBody>
          <a:bodyPr wrap="square" rtlCol="0">
            <a:spAutoFit/>
          </a:bodyPr>
          <a:lstStyle/>
          <a:p>
            <a:pPr marL="457200" indent="-457200" algn="ctr"/>
            <a:r>
              <a:rPr lang="en-GB" sz="1600" b="1" dirty="0" smtClean="0">
                <a:solidFill>
                  <a:schemeClr val="tx2">
                    <a:lumMod val="50000"/>
                  </a:schemeClr>
                </a:solidFill>
              </a:rPr>
              <a:t>One team</a:t>
            </a:r>
          </a:p>
          <a:p>
            <a:pPr marL="457200" indent="-457200" algn="ctr"/>
            <a:r>
              <a:rPr lang="en-GB" sz="1600" dirty="0" smtClean="0">
                <a:solidFill>
                  <a:schemeClr val="tx2">
                    <a:lumMod val="50000"/>
                  </a:schemeClr>
                </a:solidFill>
              </a:rPr>
              <a:t>No silos between </a:t>
            </a:r>
          </a:p>
          <a:p>
            <a:pPr marL="457200" indent="-457200" algn="ctr"/>
            <a:r>
              <a:rPr lang="en-GB" sz="1600" dirty="0" smtClean="0">
                <a:solidFill>
                  <a:schemeClr val="tx2">
                    <a:lumMod val="50000"/>
                  </a:schemeClr>
                </a:solidFill>
              </a:rPr>
              <a:t>Dev, Ops, Infra</a:t>
            </a:r>
          </a:p>
          <a:p>
            <a:pPr marL="457200" indent="-457200" algn="ctr"/>
            <a:r>
              <a:rPr lang="en-GB" sz="1600" dirty="0" smtClean="0">
                <a:solidFill>
                  <a:schemeClr val="tx2">
                    <a:lumMod val="50000"/>
                  </a:schemeClr>
                </a:solidFill>
              </a:rPr>
              <a:t> and Testing</a:t>
            </a:r>
          </a:p>
        </p:txBody>
      </p:sp>
      <p:sp>
        <p:nvSpPr>
          <p:cNvPr id="21" name="TextBox 20"/>
          <p:cNvSpPr txBox="1"/>
          <p:nvPr/>
        </p:nvSpPr>
        <p:spPr>
          <a:xfrm>
            <a:off x="3891000" y="4038062"/>
            <a:ext cx="2124000" cy="830997"/>
          </a:xfrm>
          <a:prstGeom prst="rect">
            <a:avLst/>
          </a:prstGeom>
          <a:noFill/>
        </p:spPr>
        <p:txBody>
          <a:bodyPr wrap="none" rtlCol="0">
            <a:spAutoFit/>
          </a:bodyPr>
          <a:lstStyle/>
          <a:p>
            <a:pPr algn="ctr"/>
            <a:r>
              <a:rPr lang="en-GB" sz="1600" b="1" dirty="0" smtClean="0">
                <a:solidFill>
                  <a:schemeClr val="tx2">
                    <a:lumMod val="50000"/>
                  </a:schemeClr>
                </a:solidFill>
              </a:rPr>
              <a:t>Agility</a:t>
            </a:r>
          </a:p>
          <a:p>
            <a:pPr algn="ctr"/>
            <a:r>
              <a:rPr lang="en-GB" sz="1600" dirty="0" smtClean="0">
                <a:solidFill>
                  <a:schemeClr val="tx2">
                    <a:lumMod val="50000"/>
                  </a:schemeClr>
                </a:solidFill>
              </a:rPr>
              <a:t>Build-Release-</a:t>
            </a:r>
            <a:br>
              <a:rPr lang="en-GB" sz="1600" dirty="0" smtClean="0">
                <a:solidFill>
                  <a:schemeClr val="tx2">
                    <a:lumMod val="50000"/>
                  </a:schemeClr>
                </a:solidFill>
              </a:rPr>
            </a:br>
            <a:r>
              <a:rPr lang="en-GB" sz="1600" dirty="0" smtClean="0">
                <a:solidFill>
                  <a:schemeClr val="tx2">
                    <a:lumMod val="50000"/>
                  </a:schemeClr>
                </a:solidFill>
              </a:rPr>
              <a:t>Run-Repeat</a:t>
            </a:r>
          </a:p>
        </p:txBody>
      </p:sp>
      <p:sp>
        <p:nvSpPr>
          <p:cNvPr id="22" name="TextBox 21"/>
          <p:cNvSpPr txBox="1"/>
          <p:nvPr/>
        </p:nvSpPr>
        <p:spPr>
          <a:xfrm>
            <a:off x="6898500" y="4038062"/>
            <a:ext cx="2124000" cy="1077218"/>
          </a:xfrm>
          <a:prstGeom prst="rect">
            <a:avLst/>
          </a:prstGeom>
          <a:noFill/>
        </p:spPr>
        <p:txBody>
          <a:bodyPr wrap="square" rtlCol="0">
            <a:spAutoFit/>
          </a:bodyPr>
          <a:lstStyle/>
          <a:p>
            <a:pPr algn="ctr"/>
            <a:r>
              <a:rPr lang="en-GB" sz="1600" b="1" dirty="0" smtClean="0">
                <a:solidFill>
                  <a:schemeClr val="tx2">
                    <a:lumMod val="50000"/>
                  </a:schemeClr>
                </a:solidFill>
              </a:rPr>
              <a:t>Automation</a:t>
            </a:r>
          </a:p>
          <a:p>
            <a:pPr algn="ctr"/>
            <a:r>
              <a:rPr lang="en-GB" sz="1600" dirty="0" smtClean="0">
                <a:solidFill>
                  <a:schemeClr val="tx2">
                    <a:lumMod val="50000"/>
                  </a:schemeClr>
                </a:solidFill>
              </a:rPr>
              <a:t>Integrated toolsets and service virtualization</a:t>
            </a:r>
          </a:p>
        </p:txBody>
      </p:sp>
      <p:sp>
        <p:nvSpPr>
          <p:cNvPr id="64" name="TextBox 63"/>
          <p:cNvSpPr txBox="1"/>
          <p:nvPr/>
        </p:nvSpPr>
        <p:spPr>
          <a:xfrm>
            <a:off x="478500" y="5063089"/>
            <a:ext cx="2664000" cy="738664"/>
          </a:xfrm>
          <a:prstGeom prst="rect">
            <a:avLst/>
          </a:prstGeom>
          <a:noFill/>
        </p:spPr>
        <p:txBody>
          <a:bodyPr wrap="square" rtlCol="0">
            <a:spAutoFit/>
          </a:bodyPr>
          <a:lstStyle/>
          <a:p>
            <a:pPr algn="ctr"/>
            <a:r>
              <a:rPr lang="en-GB" sz="1400" b="1" dirty="0" smtClean="0">
                <a:solidFill>
                  <a:schemeClr val="accent2"/>
                </a:solidFill>
              </a:rPr>
              <a:t>Means: Combined AD/AM/IS team that takes care of all SOK </a:t>
            </a:r>
            <a:r>
              <a:rPr lang="en-GB" sz="1400" b="1" dirty="0" err="1" smtClean="0">
                <a:solidFill>
                  <a:schemeClr val="accent2"/>
                </a:solidFill>
              </a:rPr>
              <a:t>Kemy</a:t>
            </a:r>
            <a:r>
              <a:rPr lang="en-GB" sz="1400" b="1" dirty="0" smtClean="0">
                <a:solidFill>
                  <a:schemeClr val="accent2"/>
                </a:solidFill>
              </a:rPr>
              <a:t> systems</a:t>
            </a:r>
            <a:endParaRPr lang="en-GB" sz="1400" dirty="0" smtClean="0">
              <a:solidFill>
                <a:schemeClr val="accent2"/>
              </a:solidFill>
            </a:endParaRPr>
          </a:p>
        </p:txBody>
      </p:sp>
      <p:sp>
        <p:nvSpPr>
          <p:cNvPr id="65" name="TextBox 64"/>
          <p:cNvSpPr txBox="1"/>
          <p:nvPr/>
        </p:nvSpPr>
        <p:spPr>
          <a:xfrm>
            <a:off x="3636036" y="5063089"/>
            <a:ext cx="2664000" cy="954107"/>
          </a:xfrm>
          <a:prstGeom prst="rect">
            <a:avLst/>
          </a:prstGeom>
          <a:noFill/>
        </p:spPr>
        <p:txBody>
          <a:bodyPr wrap="square" rtlCol="0">
            <a:spAutoFit/>
          </a:bodyPr>
          <a:lstStyle/>
          <a:p>
            <a:pPr algn="ctr"/>
            <a:r>
              <a:rPr lang="en-GB" sz="1400" b="1" dirty="0" smtClean="0">
                <a:solidFill>
                  <a:schemeClr val="accent2"/>
                </a:solidFill>
              </a:rPr>
              <a:t>Means: Agile development and continuous deployment packed with dynamic capacity</a:t>
            </a:r>
            <a:endParaRPr lang="en-GB" sz="1400" dirty="0" smtClean="0">
              <a:solidFill>
                <a:schemeClr val="accent2"/>
              </a:solidFill>
            </a:endParaRPr>
          </a:p>
        </p:txBody>
      </p:sp>
      <p:sp>
        <p:nvSpPr>
          <p:cNvPr id="66" name="TextBox 65"/>
          <p:cNvSpPr txBox="1"/>
          <p:nvPr/>
        </p:nvSpPr>
        <p:spPr>
          <a:xfrm>
            <a:off x="6763500" y="5170811"/>
            <a:ext cx="2664000" cy="954107"/>
          </a:xfrm>
          <a:prstGeom prst="rect">
            <a:avLst/>
          </a:prstGeom>
          <a:noFill/>
        </p:spPr>
        <p:txBody>
          <a:bodyPr wrap="square" rtlCol="0">
            <a:spAutoFit/>
          </a:bodyPr>
          <a:lstStyle/>
          <a:p>
            <a:pPr algn="ctr"/>
            <a:r>
              <a:rPr lang="en-GB" sz="1400" b="1" dirty="0" smtClean="0">
                <a:solidFill>
                  <a:schemeClr val="accent2"/>
                </a:solidFill>
              </a:rPr>
              <a:t>Means: Automation everywhere supported by PaaS, IaaS and Best of Breed solution</a:t>
            </a:r>
            <a:endParaRPr lang="en-GB" sz="1400" dirty="0" smtClean="0">
              <a:solidFill>
                <a:schemeClr val="accent2"/>
              </a:solidFill>
            </a:endParaRPr>
          </a:p>
        </p:txBody>
      </p:sp>
      <p:grpSp>
        <p:nvGrpSpPr>
          <p:cNvPr id="13" name="Groupe 659"/>
          <p:cNvGrpSpPr>
            <a:grpSpLocks noChangeAspect="1"/>
          </p:cNvGrpSpPr>
          <p:nvPr/>
        </p:nvGrpSpPr>
        <p:grpSpPr>
          <a:xfrm>
            <a:off x="1294685" y="1873779"/>
            <a:ext cx="1309226" cy="1191847"/>
            <a:chOff x="5997576" y="1749426"/>
            <a:chExt cx="460375" cy="419100"/>
          </a:xfrm>
        </p:grpSpPr>
        <p:sp>
          <p:nvSpPr>
            <p:cNvPr id="78"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9"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0"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1"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6"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7"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4" name="Groupe 275"/>
          <p:cNvGrpSpPr/>
          <p:nvPr/>
        </p:nvGrpSpPr>
        <p:grpSpPr>
          <a:xfrm>
            <a:off x="4558434" y="2159075"/>
            <a:ext cx="737960" cy="733384"/>
            <a:chOff x="485775" y="2794001"/>
            <a:chExt cx="346076" cy="388938"/>
          </a:xfrm>
        </p:grpSpPr>
        <p:sp>
          <p:nvSpPr>
            <p:cNvPr id="8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0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5" name="Groupe 564"/>
          <p:cNvGrpSpPr/>
          <p:nvPr/>
        </p:nvGrpSpPr>
        <p:grpSpPr>
          <a:xfrm>
            <a:off x="7283419" y="1900327"/>
            <a:ext cx="1287831" cy="1168677"/>
            <a:chOff x="2917826" y="947738"/>
            <a:chExt cx="331788" cy="292101"/>
          </a:xfrm>
        </p:grpSpPr>
        <p:sp>
          <p:nvSpPr>
            <p:cNvPr id="102"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3" name="Oval 123"/>
            <p:cNvSpPr>
              <a:spLocks noChangeArrowheads="1"/>
            </p:cNvSpPr>
            <p:nvPr/>
          </p:nvSpPr>
          <p:spPr bwMode="auto">
            <a:xfrm>
              <a:off x="2990851" y="1108076"/>
              <a:ext cx="57150" cy="5873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4" name="Oval 124"/>
            <p:cNvSpPr>
              <a:spLocks noChangeArrowheads="1"/>
            </p:cNvSpPr>
            <p:nvPr/>
          </p:nvSpPr>
          <p:spPr bwMode="auto">
            <a:xfrm>
              <a:off x="3105151" y="1003301"/>
              <a:ext cx="53975" cy="5238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5"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6"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3"/>
          <p:cNvGrpSpPr>
            <a:grpSpLocks noChangeAspect="1"/>
          </p:cNvGrpSpPr>
          <p:nvPr/>
        </p:nvGrpSpPr>
        <p:grpSpPr>
          <a:xfrm>
            <a:off x="956742" y="3785034"/>
            <a:ext cx="1143919" cy="1158727"/>
            <a:chOff x="1430312" y="2407455"/>
            <a:chExt cx="1224042" cy="1295434"/>
          </a:xfrm>
        </p:grpSpPr>
        <p:sp>
          <p:nvSpPr>
            <p:cNvPr id="137" name="Oval 13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8" name="Oval 137"/>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33" name="Group 3"/>
          <p:cNvGrpSpPr>
            <a:grpSpLocks noChangeAspect="1"/>
          </p:cNvGrpSpPr>
          <p:nvPr/>
        </p:nvGrpSpPr>
        <p:grpSpPr>
          <a:xfrm>
            <a:off x="7575479" y="3777173"/>
            <a:ext cx="1172121" cy="1198191"/>
            <a:chOff x="1373422" y="2395567"/>
            <a:chExt cx="1224042" cy="1307322"/>
          </a:xfrm>
        </p:grpSpPr>
        <p:sp>
          <p:nvSpPr>
            <p:cNvPr id="134" name="Oval 133"/>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5" name="Oval 134"/>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30" name="Group 3"/>
          <p:cNvGrpSpPr>
            <a:grpSpLocks noChangeAspect="1"/>
          </p:cNvGrpSpPr>
          <p:nvPr/>
        </p:nvGrpSpPr>
        <p:grpSpPr>
          <a:xfrm>
            <a:off x="5719582" y="3787806"/>
            <a:ext cx="1143919" cy="1158727"/>
            <a:chOff x="1430312" y="2407455"/>
            <a:chExt cx="1224042" cy="1295434"/>
          </a:xfrm>
        </p:grpSpPr>
        <p:sp>
          <p:nvSpPr>
            <p:cNvPr id="131" name="Oval 13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2" name="Oval 131"/>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24" name="Group 3"/>
          <p:cNvGrpSpPr>
            <a:grpSpLocks noChangeAspect="1"/>
          </p:cNvGrpSpPr>
          <p:nvPr/>
        </p:nvGrpSpPr>
        <p:grpSpPr>
          <a:xfrm>
            <a:off x="3381267" y="3743941"/>
            <a:ext cx="1182884" cy="1209193"/>
            <a:chOff x="1373422" y="2395567"/>
            <a:chExt cx="1224042" cy="1307322"/>
          </a:xfrm>
        </p:grpSpPr>
        <p:sp>
          <p:nvSpPr>
            <p:cNvPr id="125" name="Oval 124"/>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6" name="Oval 125"/>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sp>
        <p:nvSpPr>
          <p:cNvPr id="222" name="Oval 221"/>
          <p:cNvSpPr/>
          <p:nvPr/>
        </p:nvSpPr>
        <p:spPr>
          <a:xfrm>
            <a:off x="332631" y="3889253"/>
            <a:ext cx="9153554" cy="2921330"/>
          </a:xfrm>
          <a:prstGeom prst="ellipse">
            <a:avLst/>
          </a:prstGeom>
          <a:no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The application lifecycle from business to operations</a:t>
            </a:r>
            <a:endParaRPr lang="en-US" dirty="0"/>
          </a:p>
        </p:txBody>
      </p:sp>
      <p:sp>
        <p:nvSpPr>
          <p:cNvPr id="3" name="Content Placeholder 2"/>
          <p:cNvSpPr>
            <a:spLocks noGrp="1"/>
          </p:cNvSpPr>
          <p:nvPr>
            <p:ph idx="1"/>
          </p:nvPr>
        </p:nvSpPr>
        <p:spPr>
          <a:xfrm>
            <a:off x="3203597" y="6456618"/>
            <a:ext cx="3250254" cy="352931"/>
          </a:xfrm>
        </p:spPr>
        <p:txBody>
          <a:bodyPr/>
          <a:lstStyle/>
          <a:p>
            <a:pPr>
              <a:buNone/>
            </a:pPr>
            <a:r>
              <a:rPr lang="en-US" sz="1800" b="1" dirty="0" smtClean="0"/>
              <a:t>From silos to one pipeline</a:t>
            </a:r>
            <a:endParaRPr lang="en-US" sz="1800" b="1" dirty="0"/>
          </a:p>
        </p:txBody>
      </p:sp>
      <p:pic>
        <p:nvPicPr>
          <p:cNvPr id="291850" name="Picture 10"/>
          <p:cNvPicPr>
            <a:picLocks noChangeAspect="1" noChangeArrowheads="1"/>
          </p:cNvPicPr>
          <p:nvPr/>
        </p:nvPicPr>
        <p:blipFill>
          <a:blip r:embed="rId2" cstate="print"/>
          <a:srcRect/>
          <a:stretch>
            <a:fillRect/>
          </a:stretch>
        </p:blipFill>
        <p:spPr bwMode="auto">
          <a:xfrm>
            <a:off x="3688751" y="1547661"/>
            <a:ext cx="2297313" cy="1650213"/>
          </a:xfrm>
          <a:prstGeom prst="rect">
            <a:avLst/>
          </a:prstGeom>
          <a:noFill/>
          <a:ln w="9525">
            <a:noFill/>
            <a:miter lim="800000"/>
            <a:headEnd/>
            <a:tailEnd/>
          </a:ln>
          <a:effectLst/>
        </p:spPr>
      </p:pic>
      <p:grpSp>
        <p:nvGrpSpPr>
          <p:cNvPr id="4" name="Group 35"/>
          <p:cNvGrpSpPr/>
          <p:nvPr/>
        </p:nvGrpSpPr>
        <p:grpSpPr>
          <a:xfrm>
            <a:off x="255152" y="4881458"/>
            <a:ext cx="9526137" cy="532258"/>
            <a:chOff x="255152" y="4817660"/>
            <a:chExt cx="9526137" cy="532258"/>
          </a:xfrm>
        </p:grpSpPr>
        <p:sp>
          <p:nvSpPr>
            <p:cNvPr id="21" name="Right Arrow 20"/>
            <p:cNvSpPr/>
            <p:nvPr/>
          </p:nvSpPr>
          <p:spPr>
            <a:xfrm>
              <a:off x="2470224" y="5013302"/>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2" name="Right Arrow 21"/>
            <p:cNvSpPr/>
            <p:nvPr/>
          </p:nvSpPr>
          <p:spPr>
            <a:xfrm>
              <a:off x="5215744" y="5015574"/>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3" name="Right Arrow 22"/>
            <p:cNvSpPr/>
            <p:nvPr/>
          </p:nvSpPr>
          <p:spPr>
            <a:xfrm>
              <a:off x="7005904" y="5017846"/>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0" name="Rounded Rectangle 29"/>
            <p:cNvSpPr/>
            <p:nvPr/>
          </p:nvSpPr>
          <p:spPr>
            <a:xfrm>
              <a:off x="255152" y="4817660"/>
              <a:ext cx="9526137" cy="532258"/>
            </a:xfrm>
            <a:prstGeom prst="roundRect">
              <a:avLst/>
            </a:prstGeom>
            <a:noFill/>
            <a:ln w="31750" cmpd="sng">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800" b="1" dirty="0" smtClean="0">
                  <a:ln w="17780" cmpd="sng">
                    <a:solidFill>
                      <a:schemeClr val="bg1"/>
                    </a:solidFill>
                    <a:prstDash val="solid"/>
                    <a:miter lim="800000"/>
                  </a:ln>
                  <a:solidFill>
                    <a:schemeClr val="tx1"/>
                  </a:solidFill>
                </a:rPr>
                <a:t>Business      Development     Testing     Operations</a:t>
              </a:r>
            </a:p>
          </p:txBody>
        </p:sp>
      </p:grpSp>
      <p:cxnSp>
        <p:nvCxnSpPr>
          <p:cNvPr id="46" name="Straight Connector 45"/>
          <p:cNvCxnSpPr/>
          <p:nvPr/>
        </p:nvCxnSpPr>
        <p:spPr>
          <a:xfrm flipH="1">
            <a:off x="1678676" y="3197874"/>
            <a:ext cx="229177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480179" y="3197874"/>
            <a:ext cx="965466"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970081" y="3170431"/>
            <a:ext cx="143270" cy="164722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15995" y="3197874"/>
            <a:ext cx="282278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24" name="Picture 6" descr="D:\Mes Documents\00-Corporate Identity - CMS 2012\Images in CMS\VIG Site Images\Graph_example5.jpg"/>
          <p:cNvPicPr>
            <a:picLocks noChangeAspect="1" noChangeArrowheads="1"/>
          </p:cNvPicPr>
          <p:nvPr/>
        </p:nvPicPr>
        <p:blipFill>
          <a:blip r:embed="rId3" cstate="print"/>
          <a:srcRect/>
          <a:stretch>
            <a:fillRect/>
          </a:stretch>
        </p:blipFill>
        <p:spPr bwMode="auto">
          <a:xfrm>
            <a:off x="116566" y="1672185"/>
            <a:ext cx="3158646" cy="967143"/>
          </a:xfrm>
          <a:prstGeom prst="rect">
            <a:avLst/>
          </a:prstGeom>
          <a:noFill/>
        </p:spPr>
      </p:pic>
      <p:sp>
        <p:nvSpPr>
          <p:cNvPr id="27" name="Curved Right Arrow 26"/>
          <p:cNvSpPr/>
          <p:nvPr/>
        </p:nvSpPr>
        <p:spPr>
          <a:xfrm>
            <a:off x="83160" y="4819781"/>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err="1" smtClean="0">
              <a:solidFill>
                <a:schemeClr val="tx1"/>
              </a:solidFill>
            </a:endParaRPr>
          </a:p>
        </p:txBody>
      </p:sp>
      <p:sp>
        <p:nvSpPr>
          <p:cNvPr id="28" name="Curved Right Arrow 27"/>
          <p:cNvSpPr/>
          <p:nvPr/>
        </p:nvSpPr>
        <p:spPr>
          <a:xfrm rot="10800000">
            <a:off x="9486185" y="4795298"/>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000" dirty="0" err="1" smtClean="0">
              <a:solidFill>
                <a:schemeClr val="tx1"/>
              </a:solidFill>
            </a:endParaRPr>
          </a:p>
        </p:txBody>
      </p:sp>
      <p:pic>
        <p:nvPicPr>
          <p:cNvPr id="29" name="Picture 28" descr="AppDy_Logo_Black_RGB.png"/>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3637654" y="1273593"/>
            <a:ext cx="2387420" cy="238742"/>
          </a:xfrm>
          <a:prstGeom prst="rect">
            <a:avLst/>
          </a:prstGeom>
        </p:spPr>
      </p:pic>
      <p:grpSp>
        <p:nvGrpSpPr>
          <p:cNvPr id="5" name="Groupe 380"/>
          <p:cNvGrpSpPr/>
          <p:nvPr/>
        </p:nvGrpSpPr>
        <p:grpSpPr>
          <a:xfrm>
            <a:off x="8253348" y="2235999"/>
            <a:ext cx="494252" cy="500319"/>
            <a:chOff x="1993901" y="3494088"/>
            <a:chExt cx="271463" cy="273050"/>
          </a:xfrm>
        </p:grpSpPr>
        <p:sp>
          <p:nvSpPr>
            <p:cNvPr id="39" name="Freeform 368"/>
            <p:cNvSpPr>
              <a:spLocks/>
            </p:cNvSpPr>
            <p:nvPr/>
          </p:nvSpPr>
          <p:spPr bwMode="auto">
            <a:xfrm>
              <a:off x="1993901" y="3494088"/>
              <a:ext cx="271463" cy="273050"/>
            </a:xfrm>
            <a:custGeom>
              <a:avLst/>
              <a:gdLst/>
              <a:ahLst/>
              <a:cxnLst>
                <a:cxn ang="0">
                  <a:pos x="60" y="121"/>
                </a:cxn>
                <a:cxn ang="0">
                  <a:pos x="0" y="61"/>
                </a:cxn>
                <a:cxn ang="0">
                  <a:pos x="60" y="0"/>
                </a:cxn>
                <a:cxn ang="0">
                  <a:pos x="121" y="61"/>
                </a:cxn>
                <a:cxn ang="0">
                  <a:pos x="88" y="115"/>
                </a:cxn>
              </a:cxnLst>
              <a:rect l="0" t="0" r="r" b="b"/>
              <a:pathLst>
                <a:path w="121" h="121">
                  <a:moveTo>
                    <a:pt x="60" y="121"/>
                  </a:moveTo>
                  <a:cubicBezTo>
                    <a:pt x="27" y="121"/>
                    <a:pt x="0" y="94"/>
                    <a:pt x="0" y="61"/>
                  </a:cubicBezTo>
                  <a:cubicBezTo>
                    <a:pt x="0" y="27"/>
                    <a:pt x="27" y="0"/>
                    <a:pt x="60" y="0"/>
                  </a:cubicBezTo>
                  <a:cubicBezTo>
                    <a:pt x="94" y="0"/>
                    <a:pt x="121" y="27"/>
                    <a:pt x="121" y="61"/>
                  </a:cubicBezTo>
                  <a:cubicBezTo>
                    <a:pt x="121" y="84"/>
                    <a:pt x="107" y="105"/>
                    <a:pt x="88" y="11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9"/>
            <p:cNvSpPr>
              <a:spLocks noChangeShapeType="1"/>
            </p:cNvSpPr>
            <p:nvPr/>
          </p:nvSpPr>
          <p:spPr bwMode="auto">
            <a:xfrm>
              <a:off x="2128838" y="3494088"/>
              <a:ext cx="1588" cy="2381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0"/>
            <p:cNvSpPr>
              <a:spLocks noChangeShapeType="1"/>
            </p:cNvSpPr>
            <p:nvPr/>
          </p:nvSpPr>
          <p:spPr bwMode="auto">
            <a:xfrm>
              <a:off x="199390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71"/>
            <p:cNvSpPr>
              <a:spLocks noChangeShapeType="1"/>
            </p:cNvSpPr>
            <p:nvPr/>
          </p:nvSpPr>
          <p:spPr bwMode="auto">
            <a:xfrm flipV="1">
              <a:off x="2128838" y="3741738"/>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72"/>
            <p:cNvSpPr>
              <a:spLocks noChangeShapeType="1"/>
            </p:cNvSpPr>
            <p:nvPr/>
          </p:nvSpPr>
          <p:spPr bwMode="auto">
            <a:xfrm flipH="1">
              <a:off x="224155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3"/>
            <p:cNvSpPr>
              <a:spLocks/>
            </p:cNvSpPr>
            <p:nvPr/>
          </p:nvSpPr>
          <p:spPr bwMode="auto">
            <a:xfrm>
              <a:off x="2076451" y="3541713"/>
              <a:ext cx="106363" cy="87313"/>
            </a:xfrm>
            <a:custGeom>
              <a:avLst/>
              <a:gdLst/>
              <a:ahLst/>
              <a:cxnLst>
                <a:cxn ang="0">
                  <a:pos x="0" y="0"/>
                </a:cxn>
                <a:cxn ang="0">
                  <a:pos x="33" y="55"/>
                </a:cxn>
                <a:cxn ang="0">
                  <a:pos x="67" y="55"/>
                </a:cxn>
              </a:cxnLst>
              <a:rect l="0" t="0" r="r" b="b"/>
              <a:pathLst>
                <a:path w="67" h="55">
                  <a:moveTo>
                    <a:pt x="0" y="0"/>
                  </a:moveTo>
                  <a:lnTo>
                    <a:pt x="33" y="55"/>
                  </a:lnTo>
                  <a:lnTo>
                    <a:pt x="67" y="55"/>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0" name="Content Placeholder 2"/>
          <p:cNvSpPr txBox="1">
            <a:spLocks/>
          </p:cNvSpPr>
          <p:nvPr/>
        </p:nvSpPr>
        <p:spPr>
          <a:xfrm>
            <a:off x="131012" y="2578341"/>
            <a:ext cx="325025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Minimum viable product</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
        <p:nvSpPr>
          <p:cNvPr id="51" name="Content Placeholder 2"/>
          <p:cNvSpPr txBox="1">
            <a:spLocks/>
          </p:cNvSpPr>
          <p:nvPr/>
        </p:nvSpPr>
        <p:spPr>
          <a:xfrm>
            <a:off x="7799951" y="2817500"/>
            <a:ext cx="168623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Rapid</a:t>
            </a:r>
            <a:r>
              <a:rPr kumimoji="0" lang="en-US" b="0" i="0" u="none" strike="noStrike" kern="1200" cap="none" spc="0" normalizeH="0" noProof="0" dirty="0" smtClean="0">
                <a:ln>
                  <a:noFill/>
                </a:ln>
                <a:solidFill>
                  <a:schemeClr val="tx2">
                    <a:lumMod val="50000"/>
                  </a:schemeClr>
                </a:solidFill>
                <a:effectLst/>
                <a:uLnTx/>
                <a:uFillTx/>
                <a:latin typeface="+mn-lt"/>
                <a:ea typeface="+mn-ea"/>
                <a:cs typeface="+mn-cs"/>
              </a:rPr>
              <a:t> </a:t>
            </a: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time to value</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grpSp>
        <p:nvGrpSpPr>
          <p:cNvPr id="6" name="Groupe 341"/>
          <p:cNvGrpSpPr>
            <a:grpSpLocks noChangeAspect="1"/>
          </p:cNvGrpSpPr>
          <p:nvPr/>
        </p:nvGrpSpPr>
        <p:grpSpPr>
          <a:xfrm>
            <a:off x="5836777" y="4044447"/>
            <a:ext cx="946656" cy="597021"/>
            <a:chOff x="3967163" y="2006600"/>
            <a:chExt cx="455613" cy="287338"/>
          </a:xfrm>
          <a:solidFill>
            <a:schemeClr val="bg1"/>
          </a:solidFill>
        </p:grpSpPr>
        <p:sp>
          <p:nvSpPr>
            <p:cNvPr id="53"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Rectangle 497"/>
          <p:cNvSpPr>
            <a:spLocks noChangeArrowheads="1"/>
          </p:cNvSpPr>
          <p:nvPr/>
        </p:nvSpPr>
        <p:spPr bwMode="auto">
          <a:xfrm>
            <a:off x="6767255" y="2821676"/>
            <a:ext cx="1038747"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1A171B"/>
                </a:solidFill>
                <a:cs typeface="Arial" pitchFamily="34" charset="0"/>
              </a:rPr>
              <a:t>Right time</a:t>
            </a:r>
            <a:endParaRPr kumimoji="0" lang="en-US" b="0" i="0" u="none" strike="noStrike" cap="none" normalizeH="0" baseline="0" dirty="0" smtClean="0">
              <a:ln>
                <a:noFill/>
              </a:ln>
              <a:solidFill>
                <a:srgbClr val="1A171B"/>
              </a:solidFill>
              <a:effectLst/>
              <a:cs typeface="Arial" pitchFamily="34" charset="0"/>
            </a:endParaRPr>
          </a:p>
        </p:txBody>
      </p:sp>
      <p:grpSp>
        <p:nvGrpSpPr>
          <p:cNvPr id="7" name="Groupe 174"/>
          <p:cNvGrpSpPr/>
          <p:nvPr/>
        </p:nvGrpSpPr>
        <p:grpSpPr>
          <a:xfrm>
            <a:off x="3533855" y="3859477"/>
            <a:ext cx="858625" cy="884251"/>
            <a:chOff x="4683950" y="3954463"/>
            <a:chExt cx="316675" cy="311150"/>
          </a:xfrm>
          <a:solidFill>
            <a:schemeClr val="bg1"/>
          </a:solidFill>
        </p:grpSpPr>
        <p:sp>
          <p:nvSpPr>
            <p:cNvPr id="64"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5"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6"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7"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8"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9"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0"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1"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2"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3"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4" name="Line 637"/>
            <p:cNvSpPr>
              <a:spLocks noChangeShapeType="1"/>
            </p:cNvSpPr>
            <p:nvPr/>
          </p:nvSpPr>
          <p:spPr bwMode="auto">
            <a:xfrm>
              <a:off x="4713288" y="4194175"/>
              <a:ext cx="1588" cy="1588"/>
            </a:xfrm>
            <a:prstGeom prst="line">
              <a:avLst/>
            </a:pr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5"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6" name="Oval 639"/>
            <p:cNvSpPr>
              <a:spLocks noChangeArrowheads="1"/>
            </p:cNvSpPr>
            <p:nvPr/>
          </p:nvSpPr>
          <p:spPr bwMode="auto">
            <a:xfrm>
              <a:off x="4784725" y="4108450"/>
              <a:ext cx="36513" cy="38100"/>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7" name="Oval 640"/>
            <p:cNvSpPr>
              <a:spLocks noChangeArrowheads="1"/>
            </p:cNvSpPr>
            <p:nvPr/>
          </p:nvSpPr>
          <p:spPr bwMode="auto">
            <a:xfrm>
              <a:off x="4856163" y="4043363"/>
              <a:ext cx="34925" cy="33338"/>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8"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9"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8" name="Groupe 564"/>
          <p:cNvGrpSpPr/>
          <p:nvPr/>
        </p:nvGrpSpPr>
        <p:grpSpPr>
          <a:xfrm>
            <a:off x="7767677" y="3984728"/>
            <a:ext cx="768240" cy="577122"/>
            <a:chOff x="2917826" y="947738"/>
            <a:chExt cx="331788" cy="292101"/>
          </a:xfrm>
          <a:solidFill>
            <a:schemeClr val="bg1"/>
          </a:solidFill>
        </p:grpSpPr>
        <p:sp>
          <p:nvSpPr>
            <p:cNvPr id="81"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Oval 123"/>
            <p:cNvSpPr>
              <a:spLocks noChangeArrowheads="1"/>
            </p:cNvSpPr>
            <p:nvPr/>
          </p:nvSpPr>
          <p:spPr bwMode="auto">
            <a:xfrm>
              <a:off x="2990851" y="1108076"/>
              <a:ext cx="57150" cy="5873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Oval 124"/>
            <p:cNvSpPr>
              <a:spLocks noChangeArrowheads="1"/>
            </p:cNvSpPr>
            <p:nvPr/>
          </p:nvSpPr>
          <p:spPr bwMode="auto">
            <a:xfrm>
              <a:off x="3105151" y="1003301"/>
              <a:ext cx="53975" cy="5238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92" name="Rectangle 90"/>
          <p:cNvSpPr>
            <a:spLocks noChangeArrowheads="1"/>
          </p:cNvSpPr>
          <p:nvPr/>
        </p:nvSpPr>
        <p:spPr bwMode="auto">
          <a:xfrm>
            <a:off x="7191770" y="1798410"/>
            <a:ext cx="124393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rgbClr val="1A171B"/>
                </a:solidFill>
                <a:effectLst/>
                <a:cs typeface="Arial" pitchFamily="34" charset="0"/>
              </a:rPr>
              <a:t>Cost</a:t>
            </a:r>
            <a:r>
              <a:rPr kumimoji="0" lang="fr-FR" b="0" i="0" u="none" strike="noStrike" cap="none" normalizeH="0" baseline="0" dirty="0" smtClean="0">
                <a:ln>
                  <a:noFill/>
                </a:ln>
                <a:solidFill>
                  <a:srgbClr val="1A171B"/>
                </a:solidFill>
                <a:effectLst/>
                <a:cs typeface="Arial" pitchFamily="34" charset="0"/>
              </a:rPr>
              <a:t> </a:t>
            </a:r>
            <a:r>
              <a:rPr kumimoji="0" lang="fr-FR" b="0" i="0" u="none" strike="noStrike" cap="none" normalizeH="0" baseline="0" dirty="0" err="1" smtClean="0">
                <a:ln>
                  <a:noFill/>
                </a:ln>
                <a:solidFill>
                  <a:srgbClr val="1A171B"/>
                </a:solidFill>
                <a:effectLst/>
                <a:cs typeface="Arial" pitchFamily="34" charset="0"/>
              </a:rPr>
              <a:t>Saving</a:t>
            </a:r>
            <a:endParaRPr kumimoji="0" lang="fr-FR" b="0" i="0" u="none" strike="noStrike" cap="none" normalizeH="0" baseline="0" dirty="0" smtClean="0">
              <a:ln>
                <a:noFill/>
              </a:ln>
              <a:solidFill>
                <a:schemeClr val="tx1"/>
              </a:solidFill>
              <a:effectLst/>
              <a:cs typeface="Arial" pitchFamily="34" charset="0"/>
            </a:endParaRPr>
          </a:p>
        </p:txBody>
      </p:sp>
      <p:grpSp>
        <p:nvGrpSpPr>
          <p:cNvPr id="9" name="Groupe 459"/>
          <p:cNvGrpSpPr/>
          <p:nvPr/>
        </p:nvGrpSpPr>
        <p:grpSpPr>
          <a:xfrm>
            <a:off x="7467301" y="1211283"/>
            <a:ext cx="555034" cy="562302"/>
            <a:chOff x="2079626" y="690561"/>
            <a:chExt cx="342900" cy="306388"/>
          </a:xfrm>
        </p:grpSpPr>
        <p:sp>
          <p:nvSpPr>
            <p:cNvPr id="94"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5"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6"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7"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8"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0" name="Groupe 659"/>
          <p:cNvGrpSpPr/>
          <p:nvPr/>
        </p:nvGrpSpPr>
        <p:grpSpPr>
          <a:xfrm>
            <a:off x="1678675" y="5403238"/>
            <a:ext cx="1397034" cy="1021314"/>
            <a:chOff x="5997576" y="1749426"/>
            <a:chExt cx="460375" cy="419100"/>
          </a:xfrm>
          <a:solidFill>
            <a:schemeClr val="bg1"/>
          </a:solidFill>
        </p:grpSpPr>
        <p:sp>
          <p:nvSpPr>
            <p:cNvPr id="224"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5"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6"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7"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8"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9"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0"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1"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2"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3"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1" name="Groupe 659"/>
          <p:cNvGrpSpPr/>
          <p:nvPr/>
        </p:nvGrpSpPr>
        <p:grpSpPr>
          <a:xfrm>
            <a:off x="3970453" y="5392707"/>
            <a:ext cx="1397034" cy="1021314"/>
            <a:chOff x="5997576" y="1749426"/>
            <a:chExt cx="460375" cy="419100"/>
          </a:xfrm>
        </p:grpSpPr>
        <p:sp>
          <p:nvSpPr>
            <p:cNvPr id="235"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6"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7"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8"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9"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0"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1"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2"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3"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4"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2" name="Groupe 659"/>
          <p:cNvGrpSpPr/>
          <p:nvPr/>
        </p:nvGrpSpPr>
        <p:grpSpPr>
          <a:xfrm>
            <a:off x="6453851" y="5373634"/>
            <a:ext cx="1397034" cy="1021314"/>
            <a:chOff x="5997576" y="1749426"/>
            <a:chExt cx="460375" cy="419100"/>
          </a:xfrm>
        </p:grpSpPr>
        <p:sp>
          <p:nvSpPr>
            <p:cNvPr id="246"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7"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8"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9"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0"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1"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2"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3"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4"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5"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3" name="Groupe 384"/>
          <p:cNvGrpSpPr/>
          <p:nvPr/>
        </p:nvGrpSpPr>
        <p:grpSpPr>
          <a:xfrm>
            <a:off x="6903060" y="2323264"/>
            <a:ext cx="672419" cy="484872"/>
            <a:chOff x="4275138" y="3554413"/>
            <a:chExt cx="327025" cy="214313"/>
          </a:xfrm>
        </p:grpSpPr>
        <p:sp>
          <p:nvSpPr>
            <p:cNvPr id="258" name="Freeform 380"/>
            <p:cNvSpPr>
              <a:spLocks/>
            </p:cNvSpPr>
            <p:nvPr/>
          </p:nvSpPr>
          <p:spPr bwMode="auto">
            <a:xfrm>
              <a:off x="4365626" y="3709988"/>
              <a:ext cx="188913" cy="58738"/>
            </a:xfrm>
            <a:custGeom>
              <a:avLst/>
              <a:gdLst/>
              <a:ahLst/>
              <a:cxnLst>
                <a:cxn ang="0">
                  <a:pos x="0" y="0"/>
                </a:cxn>
                <a:cxn ang="0">
                  <a:pos x="10" y="1"/>
                </a:cxn>
                <a:cxn ang="0">
                  <a:pos x="61" y="25"/>
                </a:cxn>
                <a:cxn ang="0">
                  <a:pos x="84" y="17"/>
                </a:cxn>
              </a:cxnLst>
              <a:rect l="0" t="0" r="r" b="b"/>
              <a:pathLst>
                <a:path w="84" h="26">
                  <a:moveTo>
                    <a:pt x="0" y="0"/>
                  </a:moveTo>
                  <a:cubicBezTo>
                    <a:pt x="4" y="1"/>
                    <a:pt x="8" y="1"/>
                    <a:pt x="10" y="1"/>
                  </a:cubicBezTo>
                  <a:cubicBezTo>
                    <a:pt x="22" y="2"/>
                    <a:pt x="39" y="26"/>
                    <a:pt x="61" y="25"/>
                  </a:cubicBezTo>
                  <a:cubicBezTo>
                    <a:pt x="83" y="25"/>
                    <a:pt x="84" y="17"/>
                    <a:pt x="84" y="1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81"/>
            <p:cNvSpPr>
              <a:spLocks/>
            </p:cNvSpPr>
            <p:nvPr/>
          </p:nvSpPr>
          <p:spPr bwMode="auto">
            <a:xfrm>
              <a:off x="4289426" y="3713163"/>
              <a:ext cx="34925" cy="1588"/>
            </a:xfrm>
            <a:custGeom>
              <a:avLst/>
              <a:gdLst/>
              <a:ahLst/>
              <a:cxnLst>
                <a:cxn ang="0">
                  <a:pos x="16" y="0"/>
                </a:cxn>
                <a:cxn ang="0">
                  <a:pos x="0" y="0"/>
                </a:cxn>
              </a:cxnLst>
              <a:rect l="0" t="0" r="r" b="b"/>
              <a:pathLst>
                <a:path w="16">
                  <a:moveTo>
                    <a:pt x="16" y="0"/>
                  </a:moveTo>
                  <a:cubicBezTo>
                    <a:pt x="7" y="0"/>
                    <a:pt x="0" y="0"/>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82"/>
            <p:cNvSpPr>
              <a:spLocks/>
            </p:cNvSpPr>
            <p:nvPr/>
          </p:nvSpPr>
          <p:spPr bwMode="auto">
            <a:xfrm>
              <a:off x="4365626" y="3554413"/>
              <a:ext cx="209550" cy="30163"/>
            </a:xfrm>
            <a:custGeom>
              <a:avLst/>
              <a:gdLst/>
              <a:ahLst/>
              <a:cxnLst>
                <a:cxn ang="0">
                  <a:pos x="93" y="9"/>
                </a:cxn>
                <a:cxn ang="0">
                  <a:pos x="72" y="3"/>
                </a:cxn>
                <a:cxn ang="0">
                  <a:pos x="20" y="13"/>
                </a:cxn>
                <a:cxn ang="0">
                  <a:pos x="0" y="13"/>
                </a:cxn>
              </a:cxnLst>
              <a:rect l="0" t="0" r="r" b="b"/>
              <a:pathLst>
                <a:path w="93" h="13">
                  <a:moveTo>
                    <a:pt x="93" y="9"/>
                  </a:moveTo>
                  <a:cubicBezTo>
                    <a:pt x="88" y="6"/>
                    <a:pt x="81" y="4"/>
                    <a:pt x="72" y="3"/>
                  </a:cubicBezTo>
                  <a:cubicBezTo>
                    <a:pt x="47" y="0"/>
                    <a:pt x="30" y="13"/>
                    <a:pt x="20" y="13"/>
                  </a:cubicBezTo>
                  <a:cubicBezTo>
                    <a:pt x="9" y="13"/>
                    <a:pt x="0" y="13"/>
                    <a:pt x="0" y="13"/>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Line 383"/>
            <p:cNvSpPr>
              <a:spLocks noChangeShapeType="1"/>
            </p:cNvSpPr>
            <p:nvPr/>
          </p:nvSpPr>
          <p:spPr bwMode="auto">
            <a:xfrm flipH="1">
              <a:off x="4275138" y="3584575"/>
              <a:ext cx="492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Line 384"/>
            <p:cNvSpPr>
              <a:spLocks noChangeShapeType="1"/>
            </p:cNvSpPr>
            <p:nvPr/>
          </p:nvSpPr>
          <p:spPr bwMode="auto">
            <a:xfrm>
              <a:off x="4324351"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Line 385"/>
            <p:cNvSpPr>
              <a:spLocks noChangeShapeType="1"/>
            </p:cNvSpPr>
            <p:nvPr/>
          </p:nvSpPr>
          <p:spPr bwMode="auto">
            <a:xfrm flipV="1">
              <a:off x="4365626"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86"/>
            <p:cNvSpPr>
              <a:spLocks/>
            </p:cNvSpPr>
            <p:nvPr/>
          </p:nvSpPr>
          <p:spPr bwMode="auto">
            <a:xfrm>
              <a:off x="4324351" y="3581400"/>
              <a:ext cx="41275" cy="3175"/>
            </a:xfrm>
            <a:custGeom>
              <a:avLst/>
              <a:gdLst/>
              <a:ahLst/>
              <a:cxnLst>
                <a:cxn ang="0">
                  <a:pos x="0" y="2"/>
                </a:cxn>
                <a:cxn ang="0">
                  <a:pos x="0" y="0"/>
                </a:cxn>
                <a:cxn ang="0">
                  <a:pos x="26" y="0"/>
                </a:cxn>
                <a:cxn ang="0">
                  <a:pos x="26" y="2"/>
                </a:cxn>
              </a:cxnLst>
              <a:rect l="0" t="0" r="r" b="b"/>
              <a:pathLst>
                <a:path w="26" h="2">
                  <a:moveTo>
                    <a:pt x="0" y="2"/>
                  </a:moveTo>
                  <a:lnTo>
                    <a:pt x="0" y="0"/>
                  </a:lnTo>
                  <a:lnTo>
                    <a:pt x="26" y="0"/>
                  </a:lnTo>
                  <a:lnTo>
                    <a:pt x="26" y="2"/>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Line 387"/>
            <p:cNvSpPr>
              <a:spLocks noChangeShapeType="1"/>
            </p:cNvSpPr>
            <p:nvPr/>
          </p:nvSpPr>
          <p:spPr bwMode="auto">
            <a:xfrm flipV="1">
              <a:off x="4324351" y="3687763"/>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88"/>
            <p:cNvSpPr>
              <a:spLocks/>
            </p:cNvSpPr>
            <p:nvPr/>
          </p:nvSpPr>
          <p:spPr bwMode="auto">
            <a:xfrm>
              <a:off x="4324351" y="3709988"/>
              <a:ext cx="41275" cy="3175"/>
            </a:xfrm>
            <a:custGeom>
              <a:avLst/>
              <a:gdLst/>
              <a:ahLst/>
              <a:cxnLst>
                <a:cxn ang="0">
                  <a:pos x="0" y="2"/>
                </a:cxn>
                <a:cxn ang="0">
                  <a:pos x="0" y="2"/>
                </a:cxn>
                <a:cxn ang="0">
                  <a:pos x="26" y="2"/>
                </a:cxn>
                <a:cxn ang="0">
                  <a:pos x="26" y="0"/>
                </a:cxn>
              </a:cxnLst>
              <a:rect l="0" t="0" r="r" b="b"/>
              <a:pathLst>
                <a:path w="26" h="2">
                  <a:moveTo>
                    <a:pt x="0" y="2"/>
                  </a:moveTo>
                  <a:lnTo>
                    <a:pt x="0" y="2"/>
                  </a:lnTo>
                  <a:lnTo>
                    <a:pt x="26" y="2"/>
                  </a:lnTo>
                  <a:lnTo>
                    <a:pt x="26" y="0"/>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Line 389"/>
            <p:cNvSpPr>
              <a:spLocks noChangeShapeType="1"/>
            </p:cNvSpPr>
            <p:nvPr/>
          </p:nvSpPr>
          <p:spPr bwMode="auto">
            <a:xfrm flipV="1">
              <a:off x="4365626" y="3687763"/>
              <a:ext cx="1588" cy="22225"/>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90"/>
            <p:cNvSpPr>
              <a:spLocks/>
            </p:cNvSpPr>
            <p:nvPr/>
          </p:nvSpPr>
          <p:spPr bwMode="auto">
            <a:xfrm>
              <a:off x="4297363" y="3603625"/>
              <a:ext cx="26988" cy="84138"/>
            </a:xfrm>
            <a:custGeom>
              <a:avLst/>
              <a:gdLst/>
              <a:ahLst/>
              <a:cxnLst>
                <a:cxn ang="0">
                  <a:pos x="12" y="37"/>
                </a:cxn>
                <a:cxn ang="0">
                  <a:pos x="0" y="19"/>
                </a:cxn>
                <a:cxn ang="0">
                  <a:pos x="12" y="0"/>
                </a:cxn>
              </a:cxnLst>
              <a:rect l="0" t="0" r="r" b="b"/>
              <a:pathLst>
                <a:path w="12" h="37">
                  <a:moveTo>
                    <a:pt x="12" y="37"/>
                  </a:moveTo>
                  <a:cubicBezTo>
                    <a:pt x="5" y="34"/>
                    <a:pt x="0" y="27"/>
                    <a:pt x="0" y="19"/>
                  </a:cubicBezTo>
                  <a:cubicBezTo>
                    <a:pt x="0" y="11"/>
                    <a:pt x="5" y="4"/>
                    <a:pt x="12"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91"/>
            <p:cNvSpPr>
              <a:spLocks/>
            </p:cNvSpPr>
            <p:nvPr/>
          </p:nvSpPr>
          <p:spPr bwMode="auto">
            <a:xfrm>
              <a:off x="4324351" y="3600450"/>
              <a:ext cx="41275" cy="3175"/>
            </a:xfrm>
            <a:custGeom>
              <a:avLst/>
              <a:gdLst/>
              <a:ahLst/>
              <a:cxnLst>
                <a:cxn ang="0">
                  <a:pos x="0" y="2"/>
                </a:cxn>
                <a:cxn ang="0">
                  <a:pos x="9" y="0"/>
                </a:cxn>
                <a:cxn ang="0">
                  <a:pos x="18" y="2"/>
                </a:cxn>
              </a:cxnLst>
              <a:rect l="0" t="0" r="r" b="b"/>
              <a:pathLst>
                <a:path w="18" h="2">
                  <a:moveTo>
                    <a:pt x="0" y="2"/>
                  </a:moveTo>
                  <a:cubicBezTo>
                    <a:pt x="3" y="1"/>
                    <a:pt x="6" y="0"/>
                    <a:pt x="9" y="0"/>
                  </a:cubicBezTo>
                  <a:cubicBezTo>
                    <a:pt x="13" y="0"/>
                    <a:pt x="16" y="1"/>
                    <a:pt x="18"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92"/>
            <p:cNvSpPr>
              <a:spLocks/>
            </p:cNvSpPr>
            <p:nvPr/>
          </p:nvSpPr>
          <p:spPr bwMode="auto">
            <a:xfrm>
              <a:off x="4365626" y="3603625"/>
              <a:ext cx="26988" cy="84138"/>
            </a:xfrm>
            <a:custGeom>
              <a:avLst/>
              <a:gdLst/>
              <a:ahLst/>
              <a:cxnLst>
                <a:cxn ang="0">
                  <a:pos x="0" y="37"/>
                </a:cxn>
                <a:cxn ang="0">
                  <a:pos x="12" y="19"/>
                </a:cxn>
                <a:cxn ang="0">
                  <a:pos x="0" y="0"/>
                </a:cxn>
              </a:cxnLst>
              <a:rect l="0" t="0" r="r" b="b"/>
              <a:pathLst>
                <a:path w="12" h="37">
                  <a:moveTo>
                    <a:pt x="0" y="37"/>
                  </a:moveTo>
                  <a:cubicBezTo>
                    <a:pt x="7" y="34"/>
                    <a:pt x="12" y="27"/>
                    <a:pt x="12" y="19"/>
                  </a:cubicBezTo>
                  <a:cubicBezTo>
                    <a:pt x="12" y="11"/>
                    <a:pt x="7" y="4"/>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93"/>
            <p:cNvSpPr>
              <a:spLocks/>
            </p:cNvSpPr>
            <p:nvPr/>
          </p:nvSpPr>
          <p:spPr bwMode="auto">
            <a:xfrm>
              <a:off x="4324351" y="3687763"/>
              <a:ext cx="41275" cy="6350"/>
            </a:xfrm>
            <a:custGeom>
              <a:avLst/>
              <a:gdLst/>
              <a:ahLst/>
              <a:cxnLst>
                <a:cxn ang="0">
                  <a:pos x="0" y="0"/>
                </a:cxn>
                <a:cxn ang="0">
                  <a:pos x="9" y="3"/>
                </a:cxn>
                <a:cxn ang="0">
                  <a:pos x="18" y="0"/>
                </a:cxn>
              </a:cxnLst>
              <a:rect l="0" t="0" r="r" b="b"/>
              <a:pathLst>
                <a:path w="18" h="3">
                  <a:moveTo>
                    <a:pt x="0" y="0"/>
                  </a:moveTo>
                  <a:cubicBezTo>
                    <a:pt x="3" y="2"/>
                    <a:pt x="6" y="3"/>
                    <a:pt x="9" y="3"/>
                  </a:cubicBezTo>
                  <a:cubicBezTo>
                    <a:pt x="13" y="3"/>
                    <a:pt x="16" y="2"/>
                    <a:pt x="18"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94"/>
            <p:cNvSpPr>
              <a:spLocks/>
            </p:cNvSpPr>
            <p:nvPr/>
          </p:nvSpPr>
          <p:spPr bwMode="auto">
            <a:xfrm>
              <a:off x="4344988" y="3613150"/>
              <a:ext cx="20638" cy="33338"/>
            </a:xfrm>
            <a:custGeom>
              <a:avLst/>
              <a:gdLst/>
              <a:ahLst/>
              <a:cxnLst>
                <a:cxn ang="0">
                  <a:pos x="0" y="0"/>
                </a:cxn>
                <a:cxn ang="0">
                  <a:pos x="0" y="21"/>
                </a:cxn>
                <a:cxn ang="0">
                  <a:pos x="13" y="21"/>
                </a:cxn>
              </a:cxnLst>
              <a:rect l="0" t="0" r="r" b="b"/>
              <a:pathLst>
                <a:path w="13" h="21">
                  <a:moveTo>
                    <a:pt x="0" y="0"/>
                  </a:moveTo>
                  <a:lnTo>
                    <a:pt x="0" y="21"/>
                  </a:lnTo>
                  <a:lnTo>
                    <a:pt x="13" y="21"/>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95"/>
            <p:cNvSpPr>
              <a:spLocks/>
            </p:cNvSpPr>
            <p:nvPr/>
          </p:nvSpPr>
          <p:spPr bwMode="auto">
            <a:xfrm>
              <a:off x="4525963" y="3575050"/>
              <a:ext cx="76200" cy="173038"/>
            </a:xfrm>
            <a:custGeom>
              <a:avLst/>
              <a:gdLst/>
              <a:ahLst/>
              <a:cxnLst>
                <a:cxn ang="0">
                  <a:pos x="24" y="0"/>
                </a:cxn>
                <a:cxn ang="0">
                  <a:pos x="32" y="8"/>
                </a:cxn>
                <a:cxn ang="0">
                  <a:pos x="28" y="19"/>
                </a:cxn>
                <a:cxn ang="0">
                  <a:pos x="34" y="28"/>
                </a:cxn>
                <a:cxn ang="0">
                  <a:pos x="29" y="38"/>
                </a:cxn>
                <a:cxn ang="0">
                  <a:pos x="33" y="49"/>
                </a:cxn>
                <a:cxn ang="0">
                  <a:pos x="25" y="58"/>
                </a:cxn>
                <a:cxn ang="0">
                  <a:pos x="27" y="70"/>
                </a:cxn>
                <a:cxn ang="0">
                  <a:pos x="0" y="75"/>
                </a:cxn>
              </a:cxnLst>
              <a:rect l="0" t="0" r="r" b="b"/>
              <a:pathLst>
                <a:path w="34" h="77">
                  <a:moveTo>
                    <a:pt x="24" y="0"/>
                  </a:moveTo>
                  <a:cubicBezTo>
                    <a:pt x="24" y="0"/>
                    <a:pt x="31" y="3"/>
                    <a:pt x="32" y="8"/>
                  </a:cubicBezTo>
                  <a:cubicBezTo>
                    <a:pt x="33" y="13"/>
                    <a:pt x="28" y="14"/>
                    <a:pt x="28" y="19"/>
                  </a:cubicBezTo>
                  <a:cubicBezTo>
                    <a:pt x="29" y="23"/>
                    <a:pt x="34" y="23"/>
                    <a:pt x="34" y="28"/>
                  </a:cubicBezTo>
                  <a:cubicBezTo>
                    <a:pt x="34" y="33"/>
                    <a:pt x="29" y="33"/>
                    <a:pt x="29" y="38"/>
                  </a:cubicBezTo>
                  <a:cubicBezTo>
                    <a:pt x="29" y="43"/>
                    <a:pt x="33" y="44"/>
                    <a:pt x="33" y="49"/>
                  </a:cubicBezTo>
                  <a:cubicBezTo>
                    <a:pt x="32" y="54"/>
                    <a:pt x="26" y="53"/>
                    <a:pt x="25" y="58"/>
                  </a:cubicBezTo>
                  <a:cubicBezTo>
                    <a:pt x="24" y="62"/>
                    <a:pt x="29" y="66"/>
                    <a:pt x="27" y="70"/>
                  </a:cubicBezTo>
                  <a:cubicBezTo>
                    <a:pt x="24" y="77"/>
                    <a:pt x="8" y="73"/>
                    <a:pt x="0" y="7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 name="Groupe 362"/>
          <p:cNvGrpSpPr/>
          <p:nvPr/>
        </p:nvGrpSpPr>
        <p:grpSpPr>
          <a:xfrm>
            <a:off x="1201892" y="3942806"/>
            <a:ext cx="608207" cy="723348"/>
            <a:chOff x="363538" y="1962150"/>
            <a:chExt cx="334963" cy="401638"/>
          </a:xfrm>
          <a:solidFill>
            <a:schemeClr val="bg1"/>
          </a:solidFill>
        </p:grpSpPr>
        <p:sp>
          <p:nvSpPr>
            <p:cNvPr id="275" name="Freeform 343"/>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344"/>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Line 345"/>
            <p:cNvSpPr>
              <a:spLocks noChangeShapeType="1"/>
            </p:cNvSpPr>
            <p:nvPr/>
          </p:nvSpPr>
          <p:spPr bwMode="auto">
            <a:xfrm flipV="1">
              <a:off x="531813" y="1962150"/>
              <a:ext cx="1588" cy="6667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Line 346"/>
            <p:cNvSpPr>
              <a:spLocks noChangeShapeType="1"/>
            </p:cNvSpPr>
            <p:nvPr/>
          </p:nvSpPr>
          <p:spPr bwMode="auto">
            <a:xfrm flipH="1" flipV="1">
              <a:off x="365126" y="2055813"/>
              <a:ext cx="58738" cy="3492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Line 347"/>
            <p:cNvSpPr>
              <a:spLocks noChangeShapeType="1"/>
            </p:cNvSpPr>
            <p:nvPr/>
          </p:nvSpPr>
          <p:spPr bwMode="auto">
            <a:xfrm flipH="1">
              <a:off x="363538" y="2214563"/>
              <a:ext cx="55563"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348"/>
            <p:cNvSpPr>
              <a:spLocks noChangeShapeType="1"/>
            </p:cNvSpPr>
            <p:nvPr/>
          </p:nvSpPr>
          <p:spPr bwMode="auto">
            <a:xfrm>
              <a:off x="638176" y="2220913"/>
              <a:ext cx="55563" cy="31750"/>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Line 349"/>
            <p:cNvSpPr>
              <a:spLocks noChangeShapeType="1"/>
            </p:cNvSpPr>
            <p:nvPr/>
          </p:nvSpPr>
          <p:spPr bwMode="auto">
            <a:xfrm flipV="1">
              <a:off x="639763" y="2060575"/>
              <a:ext cx="58738"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3" name="Rectangle 122"/>
          <p:cNvSpPr/>
          <p:nvPr/>
        </p:nvSpPr>
        <p:spPr>
          <a:xfrm rot="1877491">
            <a:off x="7783445" y="315201"/>
            <a:ext cx="1812876"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Minna</a:t>
            </a:r>
          </a:p>
        </p:txBody>
      </p:sp>
      <p:sp>
        <p:nvSpPr>
          <p:cNvPr id="128" name="Oval 127"/>
          <p:cNvSpPr/>
          <p:nvPr/>
        </p:nvSpPr>
        <p:spPr>
          <a:xfrm>
            <a:off x="992810" y="4805316"/>
            <a:ext cx="999319" cy="147818"/>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 76"/>
          <p:cNvSpPr/>
          <p:nvPr/>
        </p:nvSpPr>
        <p:spPr>
          <a:xfrm>
            <a:off x="1609931" y="196852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2" name="Title 1"/>
          <p:cNvSpPr>
            <a:spLocks noGrp="1"/>
          </p:cNvSpPr>
          <p:nvPr>
            <p:ph type="title"/>
          </p:nvPr>
        </p:nvSpPr>
        <p:spPr/>
        <p:txBody>
          <a:bodyPr/>
          <a:lstStyle/>
          <a:p>
            <a:r>
              <a:rPr lang="fi-FI" dirty="0" smtClean="0"/>
              <a:t>Capgemini continous delivery technology solution</a:t>
            </a:r>
            <a:endParaRPr lang="fi-FI" dirty="0"/>
          </a:p>
        </p:txBody>
      </p:sp>
      <p:sp>
        <p:nvSpPr>
          <p:cNvPr id="4" name="Rounded Rectangle 3"/>
          <p:cNvSpPr/>
          <p:nvPr/>
        </p:nvSpPr>
        <p:spPr>
          <a:xfrm>
            <a:off x="713671" y="1301771"/>
            <a:ext cx="8655060" cy="609600"/>
          </a:xfrm>
          <a:prstGeom prst="roundRect">
            <a:avLst>
              <a:gd name="adj" fmla="val 17810"/>
            </a:avLst>
          </a:prstGeom>
          <a:solidFill>
            <a:schemeClr val="bg1">
              <a:lumMod val="95000"/>
            </a:schemeClr>
          </a:solidFill>
          <a:ln w="9525" cap="flat" cmpd="sng" algn="ctr">
            <a:solidFill>
              <a:schemeClr val="accent5"/>
            </a:solidFill>
            <a:prstDash val="solid"/>
          </a:ln>
          <a:effectLst/>
        </p:spPr>
        <p:txBody>
          <a:bodyPr lIns="365760" rtlCol="0" anchor="ctr"/>
          <a:lstStyle/>
          <a:p>
            <a:pPr algn="ctr" defTabSz="914400">
              <a:defRPr/>
            </a:pPr>
            <a:r>
              <a:rPr lang="en-GB" sz="1200" b="1" kern="0" dirty="0" smtClean="0">
                <a:solidFill>
                  <a:schemeClr val="tx2">
                    <a:lumMod val="50000"/>
                  </a:schemeClr>
                </a:solidFill>
                <a:cs typeface="Arial" pitchFamily="34" charset="0"/>
              </a:rPr>
              <a:t>Real-time </a:t>
            </a:r>
            <a:r>
              <a:rPr lang="en-GB" b="1" kern="0" dirty="0" smtClean="0">
                <a:solidFill>
                  <a:schemeClr val="tx2">
                    <a:lumMod val="50000"/>
                  </a:schemeClr>
                </a:solidFill>
                <a:cs typeface="Arial" pitchFamily="34" charset="0"/>
              </a:rPr>
              <a:t>application performance monitoring </a:t>
            </a:r>
            <a:r>
              <a:rPr lang="en-GB" sz="1200" b="1" kern="0" dirty="0" smtClean="0">
                <a:solidFill>
                  <a:schemeClr val="tx2">
                    <a:lumMod val="50000"/>
                  </a:schemeClr>
                </a:solidFill>
                <a:cs typeface="Arial" pitchFamily="34" charset="0"/>
              </a:rPr>
              <a:t>throughout application lifecycle  </a:t>
            </a:r>
            <a:endParaRPr lang="en-GB" sz="1200" b="1" kern="0" dirty="0">
              <a:solidFill>
                <a:schemeClr val="tx2">
                  <a:lumMod val="50000"/>
                </a:schemeClr>
              </a:solidFill>
              <a:cs typeface="Arial" pitchFamily="34" charset="0"/>
            </a:endParaRPr>
          </a:p>
        </p:txBody>
      </p:sp>
      <p:sp>
        <p:nvSpPr>
          <p:cNvPr id="8" name="Oval 7"/>
          <p:cNvSpPr/>
          <p:nvPr/>
        </p:nvSpPr>
        <p:spPr>
          <a:xfrm>
            <a:off x="6804689" y="2101871"/>
            <a:ext cx="2465424" cy="11430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9" name="Rectangle 8"/>
          <p:cNvSpPr/>
          <p:nvPr/>
        </p:nvSpPr>
        <p:spPr>
          <a:xfrm>
            <a:off x="8060622" y="3244871"/>
            <a:ext cx="908050" cy="28575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Master less </a:t>
            </a:r>
          </a:p>
          <a:p>
            <a:pPr algn="ctr">
              <a:defRPr/>
            </a:pPr>
            <a:r>
              <a:rPr lang="en-GB" sz="1000" b="1" kern="0" dirty="0" smtClean="0">
                <a:solidFill>
                  <a:sysClr val="window" lastClr="FFFFFF"/>
                </a:solidFill>
                <a:cs typeface="Arial" pitchFamily="34" charset="0"/>
              </a:rPr>
              <a:t>Puppet </a:t>
            </a:r>
            <a:endParaRPr lang="en-GB" sz="1000" b="1" kern="0" dirty="0">
              <a:solidFill>
                <a:sysClr val="window" lastClr="FFFFFF"/>
              </a:solidFill>
              <a:cs typeface="Arial" pitchFamily="34" charset="0"/>
            </a:endParaRPr>
          </a:p>
        </p:txBody>
      </p:sp>
      <p:sp>
        <p:nvSpPr>
          <p:cNvPr id="10" name="Rounded Rectangle 9"/>
          <p:cNvSpPr/>
          <p:nvPr/>
        </p:nvSpPr>
        <p:spPr>
          <a:xfrm>
            <a:off x="7692242" y="2254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1" name="Rounded Rectangle 10"/>
          <p:cNvSpPr/>
          <p:nvPr/>
        </p:nvSpPr>
        <p:spPr>
          <a:xfrm>
            <a:off x="7001923" y="2635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2" name="Rounded Rectangle 11"/>
          <p:cNvSpPr/>
          <p:nvPr/>
        </p:nvSpPr>
        <p:spPr>
          <a:xfrm>
            <a:off x="7001923" y="30924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3" name="Rounded Rectangle 12"/>
          <p:cNvSpPr/>
          <p:nvPr/>
        </p:nvSpPr>
        <p:spPr>
          <a:xfrm>
            <a:off x="8382560" y="24828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14" name="Straight Arrow Connector 13"/>
          <p:cNvCxnSpPr/>
          <p:nvPr/>
        </p:nvCxnSpPr>
        <p:spPr>
          <a:xfrm flipH="1" flipV="1">
            <a:off x="7692242"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692243"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p:cNvCxnSpPr>
          <p:nvPr/>
        </p:nvCxnSpPr>
        <p:spPr>
          <a:xfrm flipH="1" flipV="1">
            <a:off x="7988095" y="2559071"/>
            <a:ext cx="526552"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579794" y="3073421"/>
            <a:ext cx="0" cy="17145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44082" y="3473472"/>
            <a:ext cx="628698" cy="276999"/>
          </a:xfrm>
          <a:prstGeom prst="rect">
            <a:avLst/>
          </a:prstGeom>
          <a:noFill/>
        </p:spPr>
        <p:txBody>
          <a:bodyPr wrap="square" rtlCol="0">
            <a:spAutoFit/>
          </a:bodyPr>
          <a:lstStyle/>
          <a:p>
            <a:r>
              <a:rPr lang="en-GB" sz="1200" b="1" dirty="0" smtClean="0">
                <a:solidFill>
                  <a:schemeClr val="accent5"/>
                </a:solidFill>
              </a:rPr>
              <a:t>PROD</a:t>
            </a:r>
            <a:endParaRPr lang="en-GB" sz="1200" b="1" dirty="0">
              <a:solidFill>
                <a:schemeClr val="accent5"/>
              </a:solidFill>
            </a:endParaRPr>
          </a:p>
        </p:txBody>
      </p:sp>
      <p:sp>
        <p:nvSpPr>
          <p:cNvPr id="19" name="Oval 18"/>
          <p:cNvSpPr/>
          <p:nvPr/>
        </p:nvSpPr>
        <p:spPr>
          <a:xfrm>
            <a:off x="1676606" y="2101871"/>
            <a:ext cx="2465424" cy="11430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20" name="Rectangle 19"/>
          <p:cNvSpPr/>
          <p:nvPr/>
        </p:nvSpPr>
        <p:spPr>
          <a:xfrm>
            <a:off x="2859971" y="3244871"/>
            <a:ext cx="908050" cy="28575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endParaRPr lang="en-GB" sz="1000" b="1" kern="0" dirty="0" smtClean="0">
              <a:solidFill>
                <a:sysClr val="window" lastClr="FFFFFF"/>
              </a:solidFill>
              <a:cs typeface="Arial" pitchFamily="34" charset="0"/>
            </a:endParaRPr>
          </a:p>
        </p:txBody>
      </p:sp>
      <p:sp>
        <p:nvSpPr>
          <p:cNvPr id="21" name="Rounded Rectangle 20"/>
          <p:cNvSpPr/>
          <p:nvPr/>
        </p:nvSpPr>
        <p:spPr>
          <a:xfrm>
            <a:off x="2564159" y="2254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100" b="1" kern="0" dirty="0">
              <a:solidFill>
                <a:sysClr val="window" lastClr="FFFFFF"/>
              </a:solidFill>
              <a:cs typeface="Arial" pitchFamily="34" charset="0"/>
            </a:endParaRPr>
          </a:p>
        </p:txBody>
      </p:sp>
      <p:sp>
        <p:nvSpPr>
          <p:cNvPr id="22" name="Rounded Rectangle 21"/>
          <p:cNvSpPr/>
          <p:nvPr/>
        </p:nvSpPr>
        <p:spPr>
          <a:xfrm>
            <a:off x="1873840" y="2635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23" name="Rounded Rectangle 22"/>
          <p:cNvSpPr/>
          <p:nvPr/>
        </p:nvSpPr>
        <p:spPr>
          <a:xfrm>
            <a:off x="1873840" y="30924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smtClean="0">
              <a:solidFill>
                <a:sysClr val="window" lastClr="FFFFFF"/>
              </a:solidFill>
              <a:cs typeface="Arial" pitchFamily="34" charset="0"/>
            </a:endParaRPr>
          </a:p>
        </p:txBody>
      </p:sp>
      <p:sp>
        <p:nvSpPr>
          <p:cNvPr id="24" name="Rounded Rectangle 23"/>
          <p:cNvSpPr/>
          <p:nvPr/>
        </p:nvSpPr>
        <p:spPr>
          <a:xfrm>
            <a:off x="3254477" y="24828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25" name="Straight Arrow Connector 24"/>
          <p:cNvCxnSpPr/>
          <p:nvPr/>
        </p:nvCxnSpPr>
        <p:spPr>
          <a:xfrm flipH="1" flipV="1">
            <a:off x="2564159"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2564160"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0"/>
          </p:cNvCxnSpPr>
          <p:nvPr/>
        </p:nvCxnSpPr>
        <p:spPr>
          <a:xfrm flipH="1" flipV="1">
            <a:off x="2860013" y="2559071"/>
            <a:ext cx="453983"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451711" y="3073421"/>
            <a:ext cx="0" cy="17145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69691" y="3416321"/>
            <a:ext cx="587020" cy="461665"/>
          </a:xfrm>
          <a:prstGeom prst="rect">
            <a:avLst/>
          </a:prstGeom>
          <a:noFill/>
        </p:spPr>
        <p:txBody>
          <a:bodyPr wrap="square" rtlCol="0">
            <a:spAutoFit/>
          </a:bodyPr>
          <a:lstStyle/>
          <a:p>
            <a:r>
              <a:rPr lang="en-GB" sz="1200" b="1" dirty="0" smtClean="0">
                <a:solidFill>
                  <a:schemeClr val="accent5"/>
                </a:solidFill>
              </a:rPr>
              <a:t>DEV/</a:t>
            </a:r>
          </a:p>
          <a:p>
            <a:r>
              <a:rPr lang="en-GB" sz="1200" b="1" dirty="0" smtClean="0">
                <a:solidFill>
                  <a:schemeClr val="accent5"/>
                </a:solidFill>
              </a:rPr>
              <a:t>SYST</a:t>
            </a:r>
            <a:endParaRPr lang="en-GB" sz="1200" b="1" dirty="0">
              <a:solidFill>
                <a:schemeClr val="accent5"/>
              </a:solidFill>
            </a:endParaRPr>
          </a:p>
        </p:txBody>
      </p:sp>
      <p:sp>
        <p:nvSpPr>
          <p:cNvPr id="30" name="Oval 29"/>
          <p:cNvSpPr/>
          <p:nvPr/>
        </p:nvSpPr>
        <p:spPr>
          <a:xfrm>
            <a:off x="4240647" y="2101871"/>
            <a:ext cx="2465424" cy="11430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31" name="Rectangle 30"/>
          <p:cNvSpPr/>
          <p:nvPr/>
        </p:nvSpPr>
        <p:spPr>
          <a:xfrm>
            <a:off x="5419022" y="3244871"/>
            <a:ext cx="990599" cy="30480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Master less </a:t>
            </a:r>
          </a:p>
          <a:p>
            <a:pPr algn="ctr">
              <a:defRPr/>
            </a:pPr>
            <a:r>
              <a:rPr lang="en-GB" sz="1000" b="1" kern="0" dirty="0" smtClean="0">
                <a:solidFill>
                  <a:sysClr val="window" lastClr="FFFFFF"/>
                </a:solidFill>
                <a:cs typeface="Arial" pitchFamily="34" charset="0"/>
              </a:rPr>
              <a:t>Puppet </a:t>
            </a:r>
            <a:endParaRPr lang="en-GB" sz="1000" b="1" kern="0" dirty="0">
              <a:solidFill>
                <a:sysClr val="window" lastClr="FFFFFF"/>
              </a:solidFill>
              <a:cs typeface="Arial" pitchFamily="34" charset="0"/>
            </a:endParaRPr>
          </a:p>
        </p:txBody>
      </p:sp>
      <p:sp>
        <p:nvSpPr>
          <p:cNvPr id="32" name="Rounded Rectangle 31"/>
          <p:cNvSpPr/>
          <p:nvPr/>
        </p:nvSpPr>
        <p:spPr>
          <a:xfrm>
            <a:off x="5128201" y="2254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3" name="Rounded Rectangle 32"/>
          <p:cNvSpPr/>
          <p:nvPr/>
        </p:nvSpPr>
        <p:spPr>
          <a:xfrm>
            <a:off x="4437881" y="2635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4" name="Rounded Rectangle 33"/>
          <p:cNvSpPr/>
          <p:nvPr/>
        </p:nvSpPr>
        <p:spPr>
          <a:xfrm>
            <a:off x="4437881" y="30924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5" name="Rounded Rectangle 34"/>
          <p:cNvSpPr/>
          <p:nvPr/>
        </p:nvSpPr>
        <p:spPr>
          <a:xfrm>
            <a:off x="5818519" y="24828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36" name="Straight Arrow Connector 35"/>
          <p:cNvCxnSpPr/>
          <p:nvPr/>
        </p:nvCxnSpPr>
        <p:spPr>
          <a:xfrm flipH="1" flipV="1">
            <a:off x="5128201"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128202"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0"/>
          </p:cNvCxnSpPr>
          <p:nvPr/>
        </p:nvCxnSpPr>
        <p:spPr>
          <a:xfrm flipH="1" flipV="1">
            <a:off x="5424054" y="2559071"/>
            <a:ext cx="490268"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15753" y="3073421"/>
            <a:ext cx="0" cy="17145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33732" y="3473472"/>
            <a:ext cx="611065" cy="276999"/>
          </a:xfrm>
          <a:prstGeom prst="rect">
            <a:avLst/>
          </a:prstGeom>
          <a:noFill/>
        </p:spPr>
        <p:txBody>
          <a:bodyPr wrap="square" rtlCol="0">
            <a:spAutoFit/>
          </a:bodyPr>
          <a:lstStyle/>
          <a:p>
            <a:r>
              <a:rPr lang="en-GB" sz="1200" b="1" dirty="0" smtClean="0">
                <a:solidFill>
                  <a:schemeClr val="accent5"/>
                </a:solidFill>
              </a:rPr>
              <a:t>ACCT</a:t>
            </a:r>
            <a:endParaRPr lang="en-GB" sz="1200" b="1" dirty="0">
              <a:solidFill>
                <a:schemeClr val="accent5"/>
              </a:solidFill>
            </a:endParaRPr>
          </a:p>
        </p:txBody>
      </p:sp>
      <p:sp>
        <p:nvSpPr>
          <p:cNvPr id="41" name="Rounded Rectangle 40"/>
          <p:cNvSpPr/>
          <p:nvPr/>
        </p:nvSpPr>
        <p:spPr>
          <a:xfrm>
            <a:off x="1577989" y="3930671"/>
            <a:ext cx="7692125" cy="304800"/>
          </a:xfrm>
          <a:prstGeom prst="roundRect">
            <a:avLst/>
          </a:prstGeom>
          <a:gradFill>
            <a:gsLst>
              <a:gs pos="75000">
                <a:schemeClr val="accent5"/>
              </a:gs>
              <a:gs pos="100000">
                <a:schemeClr val="accent5">
                  <a:lumMod val="20000"/>
                  <a:lumOff val="80000"/>
                </a:schemeClr>
              </a:gs>
            </a:gsLst>
            <a:lin ang="16200000" scaled="1"/>
          </a:gradFill>
          <a:ln w="25400" cap="flat" cmpd="sng" algn="ctr">
            <a:solidFill>
              <a:schemeClr val="accent5"/>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Remote server automation and virtualization (Dynamic capacity)</a:t>
            </a:r>
            <a:endParaRPr lang="en-GB" sz="1200" b="1" kern="0" dirty="0">
              <a:solidFill>
                <a:sysClr val="window" lastClr="FFFFFF"/>
              </a:solidFill>
              <a:cs typeface="Arial" pitchFamily="34" charset="0"/>
            </a:endParaRPr>
          </a:p>
        </p:txBody>
      </p:sp>
      <p:sp>
        <p:nvSpPr>
          <p:cNvPr id="42" name="Rounded Rectangle 41"/>
          <p:cNvSpPr/>
          <p:nvPr/>
        </p:nvSpPr>
        <p:spPr>
          <a:xfrm>
            <a:off x="1577989" y="4329863"/>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Continuous Delivery</a:t>
            </a:r>
            <a:endParaRPr lang="en-GB" sz="1200" b="1" kern="0" dirty="0">
              <a:solidFill>
                <a:sysClr val="window" lastClr="FFFFFF"/>
              </a:solidFill>
              <a:cs typeface="Arial" pitchFamily="34" charset="0"/>
            </a:endParaRPr>
          </a:p>
        </p:txBody>
      </p:sp>
      <p:cxnSp>
        <p:nvCxnSpPr>
          <p:cNvPr id="43" name="Straight Arrow Connector 42"/>
          <p:cNvCxnSpPr/>
          <p:nvPr/>
        </p:nvCxnSpPr>
        <p:spPr>
          <a:xfrm>
            <a:off x="3155860"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19902"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561"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071073" y="5140346"/>
            <a:ext cx="7297657" cy="609600"/>
          </a:xfrm>
          <a:prstGeom prst="roundRect">
            <a:avLst>
              <a:gd name="adj" fmla="val 17289"/>
            </a:avLst>
          </a:prstGeom>
          <a:solidFill>
            <a:schemeClr val="accent3">
              <a:lumMod val="20000"/>
              <a:lumOff val="80000"/>
            </a:schemeClr>
          </a:solidFill>
          <a:ln w="9525" cap="flat" cmpd="sng" algn="ctr">
            <a:solidFill>
              <a:schemeClr val="accent3"/>
            </a:solidFill>
            <a:prstDash val="solid"/>
          </a:ln>
          <a:effectLst/>
        </p:spPr>
        <p:txBody>
          <a:bodyPr rtlCol="0" anchor="ctr"/>
          <a:lstStyle/>
          <a:p>
            <a:pPr algn="ctr" defTabSz="914400"/>
            <a:endParaRPr lang="en-GB" sz="1100" kern="0" dirty="0">
              <a:solidFill>
                <a:sysClr val="windowText" lastClr="000000"/>
              </a:solidFill>
              <a:cs typeface="Arial" pitchFamily="34" charset="0"/>
            </a:endParaRPr>
          </a:p>
        </p:txBody>
      </p:sp>
      <p:sp>
        <p:nvSpPr>
          <p:cNvPr id="47" name="Rounded Rectangle 46"/>
          <p:cNvSpPr/>
          <p:nvPr/>
        </p:nvSpPr>
        <p:spPr>
          <a:xfrm>
            <a:off x="2169690" y="5216546"/>
            <a:ext cx="1023022"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Unstable / Develop</a:t>
            </a:r>
          </a:p>
        </p:txBody>
      </p:sp>
      <p:sp>
        <p:nvSpPr>
          <p:cNvPr id="48" name="Rounded Rectangle 47"/>
          <p:cNvSpPr/>
          <p:nvPr/>
        </p:nvSpPr>
        <p:spPr>
          <a:xfrm>
            <a:off x="4733731" y="5216546"/>
            <a:ext cx="1084787"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Release – 1.0</a:t>
            </a:r>
            <a:endParaRPr lang="en-GB" sz="1200" b="1" kern="0" dirty="0">
              <a:solidFill>
                <a:sysClr val="window" lastClr="FFFFFF"/>
              </a:solidFill>
              <a:cs typeface="Arial" pitchFamily="34" charset="0"/>
            </a:endParaRPr>
          </a:p>
        </p:txBody>
      </p:sp>
      <p:sp>
        <p:nvSpPr>
          <p:cNvPr id="49" name="Rounded Rectangle 48"/>
          <p:cNvSpPr/>
          <p:nvPr/>
        </p:nvSpPr>
        <p:spPr>
          <a:xfrm>
            <a:off x="7199157" y="5216546"/>
            <a:ext cx="1084787"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Release – 1.0</a:t>
            </a:r>
            <a:endParaRPr lang="en-GB" sz="1200" b="1" kern="0" dirty="0">
              <a:solidFill>
                <a:sysClr val="window" lastClr="FFFFFF"/>
              </a:solidFill>
              <a:cs typeface="Arial" pitchFamily="34" charset="0"/>
            </a:endParaRPr>
          </a:p>
        </p:txBody>
      </p:sp>
      <p:cxnSp>
        <p:nvCxnSpPr>
          <p:cNvPr id="50" name="Straight Arrow Connector 49"/>
          <p:cNvCxnSpPr/>
          <p:nvPr/>
        </p:nvCxnSpPr>
        <p:spPr>
          <a:xfrm flipV="1">
            <a:off x="3207952" y="5597546"/>
            <a:ext cx="1525779" cy="7620"/>
          </a:xfrm>
          <a:prstGeom prst="straightConnector1">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818519" y="5597546"/>
            <a:ext cx="1380638" cy="0"/>
          </a:xfrm>
          <a:prstGeom prst="straightConnector1">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hape 68"/>
          <p:cNvCxnSpPr>
            <a:stCxn id="49" idx="3"/>
          </p:cNvCxnSpPr>
          <p:nvPr/>
        </p:nvCxnSpPr>
        <p:spPr>
          <a:xfrm flipV="1">
            <a:off x="8283944" y="4002426"/>
            <a:ext cx="532329" cy="1442720"/>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hape 69"/>
          <p:cNvCxnSpPr>
            <a:stCxn id="48" idx="3"/>
          </p:cNvCxnSpPr>
          <p:nvPr/>
        </p:nvCxnSpPr>
        <p:spPr>
          <a:xfrm flipV="1">
            <a:off x="5818519" y="4002426"/>
            <a:ext cx="203754" cy="1442720"/>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hape 70"/>
          <p:cNvCxnSpPr>
            <a:stCxn id="47" idx="3"/>
          </p:cNvCxnSpPr>
          <p:nvPr/>
        </p:nvCxnSpPr>
        <p:spPr>
          <a:xfrm flipV="1">
            <a:off x="3192712" y="4020569"/>
            <a:ext cx="155303" cy="1424577"/>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379349" y="5185033"/>
            <a:ext cx="1080824" cy="400110"/>
          </a:xfrm>
          <a:prstGeom prst="rect">
            <a:avLst/>
          </a:prstGeom>
          <a:noFill/>
        </p:spPr>
        <p:txBody>
          <a:bodyPr wrap="square" rtlCol="0">
            <a:spAutoFit/>
          </a:bodyPr>
          <a:lstStyle/>
          <a:p>
            <a:pPr algn="ctr"/>
            <a:r>
              <a:rPr lang="en-GB" sz="1000" b="1" dirty="0" smtClean="0">
                <a:solidFill>
                  <a:schemeClr val="tx2">
                    <a:lumMod val="50000"/>
                  </a:schemeClr>
                </a:solidFill>
              </a:rPr>
              <a:t>Branch for release</a:t>
            </a:r>
            <a:endParaRPr lang="en-GB" sz="1000" b="1" dirty="0">
              <a:solidFill>
                <a:schemeClr val="tx2">
                  <a:lumMod val="50000"/>
                </a:schemeClr>
              </a:solidFill>
            </a:endParaRPr>
          </a:p>
        </p:txBody>
      </p:sp>
      <p:sp>
        <p:nvSpPr>
          <p:cNvPr id="56" name="TextBox 55"/>
          <p:cNvSpPr txBox="1"/>
          <p:nvPr/>
        </p:nvSpPr>
        <p:spPr>
          <a:xfrm>
            <a:off x="6030459" y="5119292"/>
            <a:ext cx="1198313" cy="400110"/>
          </a:xfrm>
          <a:prstGeom prst="rect">
            <a:avLst/>
          </a:prstGeom>
          <a:noFill/>
        </p:spPr>
        <p:txBody>
          <a:bodyPr wrap="square" rtlCol="0">
            <a:spAutoFit/>
          </a:bodyPr>
          <a:lstStyle/>
          <a:p>
            <a:r>
              <a:rPr lang="en-GB" sz="1000" b="1" dirty="0" smtClean="0">
                <a:solidFill>
                  <a:schemeClr val="tx2">
                    <a:lumMod val="50000"/>
                  </a:schemeClr>
                </a:solidFill>
              </a:rPr>
              <a:t>Release sign-off</a:t>
            </a:r>
          </a:p>
          <a:p>
            <a:r>
              <a:rPr lang="en-GB" sz="1000" b="1" dirty="0" smtClean="0">
                <a:solidFill>
                  <a:schemeClr val="tx2">
                    <a:lumMod val="50000"/>
                  </a:schemeClr>
                </a:solidFill>
              </a:rPr>
              <a:t>Promote release</a:t>
            </a:r>
            <a:endParaRPr lang="en-GB" sz="1000" b="1" dirty="0">
              <a:solidFill>
                <a:schemeClr val="tx2">
                  <a:lumMod val="50000"/>
                </a:schemeClr>
              </a:solidFill>
            </a:endParaRPr>
          </a:p>
        </p:txBody>
      </p:sp>
      <p:sp>
        <p:nvSpPr>
          <p:cNvPr id="57" name="TextBox 56"/>
          <p:cNvSpPr txBox="1"/>
          <p:nvPr/>
        </p:nvSpPr>
        <p:spPr>
          <a:xfrm>
            <a:off x="8413928" y="5445147"/>
            <a:ext cx="851515" cy="246221"/>
          </a:xfrm>
          <a:prstGeom prst="rect">
            <a:avLst/>
          </a:prstGeom>
          <a:noFill/>
        </p:spPr>
        <p:txBody>
          <a:bodyPr wrap="none" rtlCol="0">
            <a:spAutoFit/>
          </a:bodyPr>
          <a:lstStyle/>
          <a:p>
            <a:r>
              <a:rPr lang="en-GB" sz="1000" b="1" dirty="0" smtClean="0">
                <a:solidFill>
                  <a:schemeClr val="tx2">
                    <a:lumMod val="50000"/>
                  </a:schemeClr>
                </a:solidFill>
              </a:rPr>
              <a:t>GIT / Stash</a:t>
            </a:r>
          </a:p>
        </p:txBody>
      </p:sp>
      <p:sp>
        <p:nvSpPr>
          <p:cNvPr id="58" name="TextBox 57"/>
          <p:cNvSpPr txBox="1"/>
          <p:nvPr/>
        </p:nvSpPr>
        <p:spPr>
          <a:xfrm>
            <a:off x="1229677" y="5951785"/>
            <a:ext cx="808235" cy="338554"/>
          </a:xfrm>
          <a:prstGeom prst="rect">
            <a:avLst/>
          </a:prstGeom>
          <a:noFill/>
        </p:spPr>
        <p:txBody>
          <a:bodyPr wrap="none" rtlCol="0">
            <a:spAutoFit/>
          </a:bodyPr>
          <a:lstStyle/>
          <a:p>
            <a:pPr algn="ctr"/>
            <a:r>
              <a:rPr lang="en-GB" sz="800" b="1" dirty="0" smtClean="0">
                <a:solidFill>
                  <a:schemeClr val="tx2">
                    <a:lumMod val="50000"/>
                  </a:schemeClr>
                </a:solidFill>
              </a:rPr>
              <a:t>Merge </a:t>
            </a:r>
          </a:p>
          <a:p>
            <a:pPr algn="ctr"/>
            <a:r>
              <a:rPr lang="en-GB" sz="800" b="1" dirty="0" smtClean="0">
                <a:solidFill>
                  <a:schemeClr val="tx2">
                    <a:lumMod val="50000"/>
                  </a:schemeClr>
                </a:solidFill>
              </a:rPr>
              <a:t>Pull Request</a:t>
            </a:r>
            <a:endParaRPr lang="en-GB" sz="800" b="1" dirty="0">
              <a:solidFill>
                <a:schemeClr val="tx2">
                  <a:lumMod val="50000"/>
                </a:schemeClr>
              </a:solidFill>
            </a:endParaRPr>
          </a:p>
        </p:txBody>
      </p:sp>
      <p:sp>
        <p:nvSpPr>
          <p:cNvPr id="59" name="TextBox 58"/>
          <p:cNvSpPr txBox="1"/>
          <p:nvPr/>
        </p:nvSpPr>
        <p:spPr>
          <a:xfrm>
            <a:off x="844605" y="5116117"/>
            <a:ext cx="665567" cy="338554"/>
          </a:xfrm>
          <a:prstGeom prst="rect">
            <a:avLst/>
          </a:prstGeom>
          <a:noFill/>
        </p:spPr>
        <p:txBody>
          <a:bodyPr wrap="none" rtlCol="0">
            <a:spAutoFit/>
          </a:bodyPr>
          <a:lstStyle/>
          <a:p>
            <a:pPr algn="ctr"/>
            <a:r>
              <a:rPr lang="en-GB" sz="800" b="1" dirty="0" smtClean="0">
                <a:solidFill>
                  <a:schemeClr val="tx2">
                    <a:lumMod val="50000"/>
                  </a:schemeClr>
                </a:solidFill>
              </a:rPr>
              <a:t>Open Pull</a:t>
            </a:r>
          </a:p>
          <a:p>
            <a:pPr algn="ctr"/>
            <a:r>
              <a:rPr lang="en-GB" sz="800" b="1" dirty="0" smtClean="0">
                <a:solidFill>
                  <a:schemeClr val="tx2">
                    <a:lumMod val="50000"/>
                  </a:schemeClr>
                </a:solidFill>
              </a:rPr>
              <a:t>Request</a:t>
            </a:r>
          </a:p>
        </p:txBody>
      </p:sp>
      <p:sp>
        <p:nvSpPr>
          <p:cNvPr id="64" name="Arc 63"/>
          <p:cNvSpPr/>
          <p:nvPr/>
        </p:nvSpPr>
        <p:spPr>
          <a:xfrm flipH="1">
            <a:off x="887670" y="1873271"/>
            <a:ext cx="2070956" cy="3276600"/>
          </a:xfrm>
          <a:prstGeom prst="arc">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5" name="TextBox 64"/>
          <p:cNvSpPr txBox="1"/>
          <p:nvPr/>
        </p:nvSpPr>
        <p:spPr>
          <a:xfrm>
            <a:off x="811619" y="2682896"/>
            <a:ext cx="960237" cy="707886"/>
          </a:xfrm>
          <a:prstGeom prst="rect">
            <a:avLst/>
          </a:prstGeom>
          <a:noFill/>
        </p:spPr>
        <p:txBody>
          <a:bodyPr wrap="square" rtlCol="0">
            <a:spAutoFit/>
          </a:bodyPr>
          <a:lstStyle/>
          <a:p>
            <a:pPr algn="ctr"/>
            <a:r>
              <a:rPr lang="en-GB" sz="800" b="1" dirty="0" smtClean="0">
                <a:solidFill>
                  <a:schemeClr val="tx2">
                    <a:lumMod val="50000"/>
                  </a:schemeClr>
                </a:solidFill>
              </a:rPr>
              <a:t>Feedback / </a:t>
            </a:r>
          </a:p>
          <a:p>
            <a:pPr algn="ctr"/>
            <a:r>
              <a:rPr lang="en-GB" sz="800" b="1" dirty="0" smtClean="0">
                <a:solidFill>
                  <a:schemeClr val="tx2">
                    <a:lumMod val="50000"/>
                  </a:schemeClr>
                </a:solidFill>
              </a:rPr>
              <a:t>Metrics,</a:t>
            </a:r>
          </a:p>
          <a:p>
            <a:pPr algn="ctr"/>
            <a:r>
              <a:rPr lang="en-GB" sz="800" b="1" dirty="0" smtClean="0">
                <a:solidFill>
                  <a:schemeClr val="tx2">
                    <a:lumMod val="50000"/>
                  </a:schemeClr>
                </a:solidFill>
              </a:rPr>
              <a:t>Real Data on End User Experience</a:t>
            </a:r>
          </a:p>
        </p:txBody>
      </p:sp>
      <p:sp>
        <p:nvSpPr>
          <p:cNvPr id="66" name="TextBox 65"/>
          <p:cNvSpPr txBox="1"/>
          <p:nvPr/>
        </p:nvSpPr>
        <p:spPr>
          <a:xfrm>
            <a:off x="11023" y="2404439"/>
            <a:ext cx="1271115" cy="646331"/>
          </a:xfrm>
          <a:prstGeom prst="rect">
            <a:avLst/>
          </a:prstGeom>
          <a:noFill/>
        </p:spPr>
        <p:txBody>
          <a:bodyPr wrap="square" rtlCol="0">
            <a:spAutoFit/>
          </a:bodyPr>
          <a:lstStyle/>
          <a:p>
            <a:pPr algn="ctr"/>
            <a:r>
              <a:rPr lang="en-GB" sz="900" b="1" i="1" dirty="0" smtClean="0">
                <a:solidFill>
                  <a:schemeClr val="accent3"/>
                </a:solidFill>
              </a:rPr>
              <a:t>Development process based on feedback and customer needs</a:t>
            </a:r>
          </a:p>
        </p:txBody>
      </p:sp>
      <p:cxnSp>
        <p:nvCxnSpPr>
          <p:cNvPr id="67" name="Straight Arrow Connector 66"/>
          <p:cNvCxnSpPr/>
          <p:nvPr/>
        </p:nvCxnSpPr>
        <p:spPr>
          <a:xfrm>
            <a:off x="604230" y="2743389"/>
            <a:ext cx="197234" cy="2286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493202" y="4083071"/>
            <a:ext cx="788936" cy="381000"/>
          </a:xfrm>
          <a:prstGeom prst="roundRect">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050" b="1" kern="0" dirty="0" smtClean="0">
                <a:solidFill>
                  <a:sysClr val="window" lastClr="FFFFFF"/>
                </a:solidFill>
                <a:cs typeface="Arial" pitchFamily="34" charset="0"/>
              </a:rPr>
              <a:t>Feature</a:t>
            </a:r>
          </a:p>
          <a:p>
            <a:pPr algn="ctr" defTabSz="914400">
              <a:defRPr/>
            </a:pPr>
            <a:r>
              <a:rPr lang="en-GB" sz="1050" b="1" kern="0" dirty="0" smtClean="0">
                <a:solidFill>
                  <a:sysClr val="window" lastClr="FFFFFF"/>
                </a:solidFill>
                <a:cs typeface="Arial" pitchFamily="34" charset="0"/>
              </a:rPr>
              <a:t>Branch</a:t>
            </a:r>
            <a:endParaRPr lang="en-GB" sz="1050" b="1" kern="0" dirty="0">
              <a:solidFill>
                <a:sysClr val="window" lastClr="FFFFFF"/>
              </a:solidFill>
              <a:cs typeface="Arial" pitchFamily="34" charset="0"/>
            </a:endParaRPr>
          </a:p>
        </p:txBody>
      </p:sp>
      <p:cxnSp>
        <p:nvCxnSpPr>
          <p:cNvPr id="69" name="Straight Arrow Connector 68"/>
          <p:cNvCxnSpPr/>
          <p:nvPr/>
        </p:nvCxnSpPr>
        <p:spPr>
          <a:xfrm>
            <a:off x="887670" y="4464071"/>
            <a:ext cx="0" cy="1143000"/>
          </a:xfrm>
          <a:prstGeom prst="straightConnector1">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380755" y="5911871"/>
            <a:ext cx="690319" cy="0"/>
          </a:xfrm>
          <a:prstGeom prst="straightConnector1">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1" name="Picture 5" descr="C:\Documents and Settings\aniparam\Local Settings\Temporary Internet Files\Content.IE5\HWQ8MRLC\MC900432621[1].png"/>
          <p:cNvPicPr>
            <a:picLocks noChangeAspect="1" noChangeArrowheads="1"/>
          </p:cNvPicPr>
          <p:nvPr/>
        </p:nvPicPr>
        <p:blipFill>
          <a:blip r:embed="rId2" cstate="print"/>
          <a:srcRect/>
          <a:stretch>
            <a:fillRect/>
          </a:stretch>
        </p:blipFill>
        <p:spPr bwMode="auto">
          <a:xfrm>
            <a:off x="693347" y="3552067"/>
            <a:ext cx="386777" cy="386777"/>
          </a:xfrm>
          <a:prstGeom prst="rect">
            <a:avLst/>
          </a:prstGeom>
          <a:noFill/>
        </p:spPr>
      </p:pic>
      <p:grpSp>
        <p:nvGrpSpPr>
          <p:cNvPr id="3" name="Group 119"/>
          <p:cNvGrpSpPr/>
          <p:nvPr/>
        </p:nvGrpSpPr>
        <p:grpSpPr>
          <a:xfrm>
            <a:off x="622115" y="5777107"/>
            <a:ext cx="652483" cy="364816"/>
            <a:chOff x="2557300" y="5818270"/>
            <a:chExt cx="905585" cy="506330"/>
          </a:xfrm>
        </p:grpSpPr>
        <p:pic>
          <p:nvPicPr>
            <p:cNvPr id="73" name="Picture 6" descr="C:\Documents and Settings\aniparam\Local Settings\Temporary Internet Files\Content.IE5\TT92WK26\MC900431640[1].png"/>
            <p:cNvPicPr>
              <a:picLocks noChangeAspect="1" noChangeArrowheads="1"/>
            </p:cNvPicPr>
            <p:nvPr/>
          </p:nvPicPr>
          <p:blipFill>
            <a:blip r:embed="rId3" cstate="print"/>
            <a:srcRect/>
            <a:stretch>
              <a:fillRect/>
            </a:stretch>
          </p:blipFill>
          <p:spPr bwMode="auto">
            <a:xfrm>
              <a:off x="2557300" y="5818270"/>
              <a:ext cx="506330" cy="506330"/>
            </a:xfrm>
            <a:prstGeom prst="rect">
              <a:avLst/>
            </a:prstGeom>
            <a:noFill/>
          </p:spPr>
        </p:pic>
        <p:pic>
          <p:nvPicPr>
            <p:cNvPr id="74" name="Picture 5" descr="C:\Documents and Settings\aniparam\Local Settings\Temporary Internet Files\Content.IE5\HWQ8MRLC\MC900432621[1].png"/>
            <p:cNvPicPr>
              <a:picLocks noChangeAspect="1" noChangeArrowheads="1"/>
            </p:cNvPicPr>
            <p:nvPr/>
          </p:nvPicPr>
          <p:blipFill>
            <a:blip r:embed="rId2" cstate="print"/>
            <a:srcRect/>
            <a:stretch>
              <a:fillRect/>
            </a:stretch>
          </p:blipFill>
          <p:spPr bwMode="auto">
            <a:xfrm>
              <a:off x="2956555" y="5818270"/>
              <a:ext cx="506330" cy="506330"/>
            </a:xfrm>
            <a:prstGeom prst="rect">
              <a:avLst/>
            </a:prstGeom>
            <a:noFill/>
          </p:spPr>
        </p:pic>
      </p:grpSp>
      <p:sp>
        <p:nvSpPr>
          <p:cNvPr id="79" name="TextBox 78"/>
          <p:cNvSpPr txBox="1"/>
          <p:nvPr/>
        </p:nvSpPr>
        <p:spPr>
          <a:xfrm>
            <a:off x="3768021" y="6395767"/>
            <a:ext cx="2287806" cy="369332"/>
          </a:xfrm>
          <a:prstGeom prst="rect">
            <a:avLst/>
          </a:prstGeom>
          <a:noFill/>
        </p:spPr>
        <p:txBody>
          <a:bodyPr wrap="none" rtlCol="0">
            <a:spAutoFit/>
          </a:bodyPr>
          <a:lstStyle/>
          <a:p>
            <a:r>
              <a:rPr lang="en-US" dirty="0" smtClean="0">
                <a:solidFill>
                  <a:srgbClr val="FF0000"/>
                </a:solidFill>
              </a:rPr>
              <a:t>Agile way of working</a:t>
            </a:r>
          </a:p>
        </p:txBody>
      </p:sp>
      <p:sp>
        <p:nvSpPr>
          <p:cNvPr id="80" name="Rounded Rectangle 79"/>
          <p:cNvSpPr/>
          <p:nvPr/>
        </p:nvSpPr>
        <p:spPr>
          <a:xfrm>
            <a:off x="1580261" y="4700631"/>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Continuous Integration</a:t>
            </a:r>
            <a:endParaRPr lang="en-GB" sz="1200" b="1" kern="0" dirty="0">
              <a:solidFill>
                <a:sysClr val="window" lastClr="FFFFFF"/>
              </a:solidFill>
              <a:cs typeface="Arial" pitchFamily="34" charset="0"/>
            </a:endParaRPr>
          </a:p>
        </p:txBody>
      </p:sp>
      <p:sp>
        <p:nvSpPr>
          <p:cNvPr id="81" name="Rounded Rectangle 80"/>
          <p:cNvSpPr/>
          <p:nvPr/>
        </p:nvSpPr>
        <p:spPr>
          <a:xfrm>
            <a:off x="713671" y="849739"/>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Automated testing and security </a:t>
            </a:r>
            <a:endParaRPr lang="en-GB" sz="1200" b="1" kern="0" dirty="0">
              <a:solidFill>
                <a:sysClr val="window" lastClr="FFFFFF"/>
              </a:solidFill>
              <a:cs typeface="Arial" pitchFamily="34" charset="0"/>
            </a:endParaRPr>
          </a:p>
        </p:txBody>
      </p:sp>
      <p:sp>
        <p:nvSpPr>
          <p:cNvPr id="82" name="Rounded Rectangle 81"/>
          <p:cNvSpPr/>
          <p:nvPr/>
        </p:nvSpPr>
        <p:spPr>
          <a:xfrm>
            <a:off x="25712" y="4558463"/>
            <a:ext cx="785907" cy="940895"/>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Agile Development</a:t>
            </a:r>
            <a:endParaRPr lang="en-GB" sz="1200" b="1" kern="0" dirty="0">
              <a:solidFill>
                <a:sysClr val="window" lastClr="FFFFFF"/>
              </a:solidFill>
              <a:cs typeface="Arial" pitchFamily="34" charset="0"/>
            </a:endParaRPr>
          </a:p>
        </p:txBody>
      </p:sp>
      <p:sp>
        <p:nvSpPr>
          <p:cNvPr id="92" name="Rounded Rectangle 91"/>
          <p:cNvSpPr/>
          <p:nvPr/>
        </p:nvSpPr>
        <p:spPr>
          <a:xfrm>
            <a:off x="1771856" y="5911871"/>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Delivery Orchestration (</a:t>
            </a:r>
            <a:r>
              <a:rPr lang="en-GB" sz="1200" b="1" kern="0" dirty="0" err="1" smtClean="0">
                <a:solidFill>
                  <a:sysClr val="window" lastClr="FFFFFF"/>
                </a:solidFill>
                <a:cs typeface="Arial" pitchFamily="34" charset="0"/>
              </a:rPr>
              <a:t>ServiceNow</a:t>
            </a:r>
            <a:r>
              <a:rPr lang="en-GB" sz="1200" b="1" kern="0" dirty="0" smtClean="0">
                <a:solidFill>
                  <a:sysClr val="window" lastClr="FFFFFF"/>
                </a:solidFill>
                <a:cs typeface="Arial" pitchFamily="34" charset="0"/>
              </a:rPr>
              <a:t>)</a:t>
            </a:r>
            <a:endParaRPr lang="en-GB" sz="1200" b="1" kern="0" dirty="0">
              <a:solidFill>
                <a:sysClr val="window" lastClr="FFFFFF"/>
              </a:solidFill>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Agile</a:t>
            </a:r>
            <a:r>
              <a:rPr lang="fi-FI" dirty="0" smtClean="0"/>
              <a:t> </a:t>
            </a:r>
            <a:r>
              <a:rPr lang="fi-FI" dirty="0" err="1" smtClean="0"/>
              <a:t>Development</a:t>
            </a:r>
            <a:endParaRPr lang="en-US" dirty="0"/>
          </a:p>
        </p:txBody>
      </p:sp>
      <p:sp>
        <p:nvSpPr>
          <p:cNvPr id="6" name="Rounded Rectangle 5"/>
          <p:cNvSpPr/>
          <p:nvPr/>
        </p:nvSpPr>
        <p:spPr>
          <a:xfrm>
            <a:off x="409433" y="15097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276350"/>
            <a:ext cx="6250673" cy="153508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defTabSz="914400">
              <a:spcBef>
                <a:spcPts val="300"/>
              </a:spcBef>
              <a:spcAft>
                <a:spcPts val="300"/>
              </a:spcAft>
              <a:buClr>
                <a:schemeClr val="accent5"/>
              </a:buClr>
              <a:defRPr/>
            </a:pPr>
            <a:r>
              <a:rPr lang="en-US" sz="1600" kern="0" dirty="0" smtClean="0">
                <a:solidFill>
                  <a:sysClr val="windowText" lastClr="000000"/>
                </a:solidFill>
              </a:rPr>
              <a:t>Agile software development is a group of software development methods in which requirements and solutions evolve through collaboration between self-organizing, cross-functional teams. It promotes adaptive planning, evolutionary development, early delivery, continuous improvement, and encourages rapid and flexible response to change.</a:t>
            </a:r>
            <a:endParaRPr lang="en-GB" sz="1600" kern="0" dirty="0" smtClean="0">
              <a:solidFill>
                <a:sysClr val="windowText" lastClr="000000"/>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To be able to reap the benefits of Agile ways of working a close co-operation between developers and client is required. A spokesperson on each side is required, on the client side that role is called Product Owner and on the development team side the role is SCRUM Master. Together these two collaborate on the product (software) roadmap using contexts like stories and epics. Methods used include daily stand-up meetings and weekly meetings enabling quick responses for changing business needs.</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pic>
        <p:nvPicPr>
          <p:cNvPr id="291842"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77002" y="5061518"/>
            <a:ext cx="987425" cy="740569"/>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780682" y="5380795"/>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727566" y="5380795"/>
            <a:ext cx="957580" cy="71818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Integration</a:t>
            </a:r>
            <a:endParaRPr lang="en-US" dirty="0"/>
          </a:p>
        </p:txBody>
      </p:sp>
      <p:sp>
        <p:nvSpPr>
          <p:cNvPr id="6" name="Rounded Rectangle 5"/>
          <p:cNvSpPr/>
          <p:nvPr/>
        </p:nvSpPr>
        <p:spPr>
          <a:xfrm>
            <a:off x="409433" y="1416820"/>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activities</a:t>
            </a:r>
          </a:p>
        </p:txBody>
      </p:sp>
      <p:sp>
        <p:nvSpPr>
          <p:cNvPr id="14" name="Rectangle 13"/>
          <p:cNvSpPr/>
          <p:nvPr/>
        </p:nvSpPr>
        <p:spPr>
          <a:xfrm>
            <a:off x="3234521" y="1219200"/>
            <a:ext cx="6250673" cy="147031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lvl="0">
              <a:lnSpc>
                <a:spcPct val="90000"/>
              </a:lnSpc>
              <a:spcBef>
                <a:spcPct val="30000"/>
              </a:spcBef>
              <a:buClr>
                <a:schemeClr val="accent5"/>
              </a:buClr>
              <a:defRPr/>
            </a:pPr>
            <a:endParaRPr lang="en-US" sz="1600" dirty="0" smtClean="0">
              <a:solidFill>
                <a:schemeClr val="tx2">
                  <a:lumMod val="50000"/>
                </a:schemeClr>
              </a:solidFill>
            </a:endParaRPr>
          </a:p>
          <a:p>
            <a:pPr marL="355600" lvl="0">
              <a:lnSpc>
                <a:spcPct val="90000"/>
              </a:lnSpc>
              <a:spcBef>
                <a:spcPct val="30000"/>
              </a:spcBef>
              <a:buClr>
                <a:schemeClr val="accent5"/>
              </a:buClr>
              <a:defRPr/>
            </a:pPr>
            <a:r>
              <a:rPr lang="en-US" sz="1600" dirty="0" smtClean="0">
                <a:solidFill>
                  <a:schemeClr val="tx2">
                    <a:lumMod val="50000"/>
                  </a:schemeClr>
                </a:solidFill>
              </a:rPr>
              <a:t>Continuous Integration (CI) is a development practice that requires developers to integrate code into a shared repository several times a day. The code is automatically validated and code that does not compile cannot be committed. By using CI teams can detect problems immediately and the time used for problem solving is decreased. </a:t>
            </a:r>
          </a:p>
          <a:p>
            <a:pPr marL="355600" lvl="0">
              <a:lnSpc>
                <a:spcPct val="90000"/>
              </a:lnSpc>
              <a:spcBef>
                <a:spcPct val="30000"/>
              </a:spcBef>
              <a:buClr>
                <a:schemeClr val="accent5"/>
              </a:buClr>
              <a:defRPr/>
            </a:pPr>
            <a:endParaRPr lang="en-US" sz="1600" dirty="0" smtClean="0">
              <a:solidFill>
                <a:schemeClr val="tx2">
                  <a:lumMod val="50000"/>
                </a:schemeClr>
              </a:solidFill>
            </a:endParaRPr>
          </a:p>
        </p:txBody>
      </p:sp>
      <p:sp>
        <p:nvSpPr>
          <p:cNvPr id="15" name="Rectangle 14"/>
          <p:cNvSpPr/>
          <p:nvPr/>
        </p:nvSpPr>
        <p:spPr>
          <a:xfrm>
            <a:off x="3258905" y="2777822"/>
            <a:ext cx="6250673" cy="162349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Developer  commits the code to central repository that is accessible also over cloud</a:t>
            </a:r>
          </a:p>
          <a:p>
            <a:pPr marL="355600" indent="-355600">
              <a:buClr>
                <a:schemeClr val="accent5"/>
              </a:buClr>
              <a:buFont typeface="Wingdings" pitchFamily="2" charset="2"/>
              <a:buChar char="§"/>
            </a:pPr>
            <a:r>
              <a:rPr lang="en-US" sz="1600" dirty="0" smtClean="0">
                <a:solidFill>
                  <a:schemeClr val="tx2">
                    <a:lumMod val="50000"/>
                  </a:schemeClr>
                </a:solidFill>
              </a:rPr>
              <a:t>Check-in is verified by an automated build</a:t>
            </a:r>
          </a:p>
          <a:p>
            <a:pPr marL="355600" indent="-355600">
              <a:buClr>
                <a:schemeClr val="accent5"/>
              </a:buClr>
              <a:buFont typeface="Wingdings" pitchFamily="2" charset="2"/>
              <a:buChar char="§"/>
            </a:pPr>
            <a:r>
              <a:rPr lang="en-US" sz="1600" dirty="0" smtClean="0">
                <a:solidFill>
                  <a:schemeClr val="tx2">
                    <a:lumMod val="50000"/>
                  </a:schemeClr>
                </a:solidFill>
              </a:rPr>
              <a:t>Run Code Review tools performs static code analysis</a:t>
            </a:r>
          </a:p>
          <a:p>
            <a:pPr marL="355600" indent="-355600">
              <a:buClr>
                <a:schemeClr val="accent5"/>
              </a:buClr>
              <a:buFont typeface="Wingdings" pitchFamily="2" charset="2"/>
              <a:buChar char="§"/>
            </a:pPr>
            <a:r>
              <a:rPr lang="en-US" sz="1600" dirty="0" smtClean="0">
                <a:solidFill>
                  <a:schemeClr val="tx2">
                    <a:lumMod val="50000"/>
                  </a:schemeClr>
                </a:solidFill>
              </a:rPr>
              <a:t>Create the binaries (war, ear) for deployments on to the Application Servers including packaging the different modules/applications</a:t>
            </a:r>
          </a:p>
        </p:txBody>
      </p:sp>
      <p:sp>
        <p:nvSpPr>
          <p:cNvPr id="12" name="Rounded Rectangular Callout 11"/>
          <p:cNvSpPr/>
          <p:nvPr/>
        </p:nvSpPr>
        <p:spPr>
          <a:xfrm>
            <a:off x="409433" y="4864608"/>
            <a:ext cx="2729552" cy="1194817"/>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10" name="Rectangle 9"/>
          <p:cNvSpPr/>
          <p:nvPr/>
        </p:nvSpPr>
        <p:spPr>
          <a:xfrm>
            <a:off x="3258905" y="4514401"/>
            <a:ext cx="6250673" cy="2111951"/>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Build: Maven or Ant </a:t>
            </a:r>
          </a:p>
          <a:p>
            <a:pPr marL="355600" indent="-355600">
              <a:buClr>
                <a:schemeClr val="accent5"/>
              </a:buClr>
              <a:buFont typeface="Wingdings" pitchFamily="2" charset="2"/>
              <a:buChar char="§"/>
            </a:pPr>
            <a:r>
              <a:rPr lang="en-US" sz="1600" dirty="0" smtClean="0">
                <a:solidFill>
                  <a:schemeClr val="tx2">
                    <a:lumMod val="50000"/>
                  </a:schemeClr>
                </a:solidFill>
              </a:rPr>
              <a:t>Build Server: Jenkins or Bamboo</a:t>
            </a:r>
          </a:p>
          <a:p>
            <a:pPr marL="355600" indent="-355600">
              <a:buClr>
                <a:schemeClr val="accent5"/>
              </a:buClr>
              <a:buFont typeface="Wingdings" pitchFamily="2" charset="2"/>
              <a:buChar char="§"/>
            </a:pPr>
            <a:r>
              <a:rPr lang="en-US" sz="1600" dirty="0" smtClean="0">
                <a:solidFill>
                  <a:schemeClr val="tx2">
                    <a:lumMod val="50000"/>
                  </a:schemeClr>
                </a:solidFill>
              </a:rPr>
              <a:t>Deploy: Scripts in Jenkins</a:t>
            </a:r>
          </a:p>
          <a:p>
            <a:pPr marL="355600" indent="-355600">
              <a:buClr>
                <a:schemeClr val="accent5"/>
              </a:buClr>
              <a:buFont typeface="Wingdings" pitchFamily="2" charset="2"/>
              <a:buChar char="§"/>
            </a:pPr>
            <a:r>
              <a:rPr lang="en-US" sz="1600" dirty="0" smtClean="0">
                <a:solidFill>
                  <a:schemeClr val="tx2">
                    <a:lumMod val="50000"/>
                  </a:schemeClr>
                </a:solidFill>
              </a:rPr>
              <a:t>Configuration Management/Repository : GIT or SVN</a:t>
            </a:r>
          </a:p>
          <a:p>
            <a:pPr marL="355600" indent="-355600">
              <a:buClr>
                <a:schemeClr val="accent5"/>
              </a:buClr>
              <a:buFont typeface="Wingdings" pitchFamily="2" charset="2"/>
              <a:buChar char="§"/>
            </a:pPr>
            <a:r>
              <a:rPr lang="en-US" sz="1600" dirty="0" smtClean="0">
                <a:solidFill>
                  <a:schemeClr val="tx2">
                    <a:lumMod val="50000"/>
                  </a:schemeClr>
                </a:solidFill>
              </a:rPr>
              <a:t>Code Review: CAST, </a:t>
            </a:r>
            <a:r>
              <a:rPr lang="en-US" sz="1600" dirty="0" err="1" smtClean="0">
                <a:solidFill>
                  <a:schemeClr val="tx2">
                    <a:lumMod val="50000"/>
                  </a:schemeClr>
                </a:solidFill>
              </a:rPr>
              <a:t>SonarQube</a:t>
            </a:r>
            <a:r>
              <a:rPr lang="en-US" sz="1600" dirty="0" smtClean="0">
                <a:solidFill>
                  <a:schemeClr val="tx2">
                    <a:lumMod val="50000"/>
                  </a:schemeClr>
                </a:solidFill>
              </a:rPr>
              <a:t>, </a:t>
            </a:r>
            <a:r>
              <a:rPr lang="en-US" sz="1600" dirty="0" err="1" smtClean="0">
                <a:solidFill>
                  <a:schemeClr val="tx2">
                    <a:lumMod val="50000"/>
                  </a:schemeClr>
                </a:solidFill>
              </a:rPr>
              <a:t>CheckStyle</a:t>
            </a:r>
            <a:r>
              <a:rPr lang="en-US" sz="1600" dirty="0" smtClean="0">
                <a:solidFill>
                  <a:schemeClr val="tx2">
                    <a:lumMod val="50000"/>
                  </a:schemeClr>
                </a:solidFill>
              </a:rPr>
              <a:t> – </a:t>
            </a:r>
          </a:p>
          <a:p>
            <a:pPr marL="355600" indent="-355600">
              <a:buClr>
                <a:schemeClr val="accent5"/>
              </a:buClr>
              <a:buFont typeface="Wingdings" pitchFamily="2" charset="2"/>
              <a:buChar char="§"/>
            </a:pPr>
            <a:r>
              <a:rPr lang="en-US" sz="1600" dirty="0" smtClean="0">
                <a:solidFill>
                  <a:schemeClr val="tx2">
                    <a:lumMod val="50000"/>
                  </a:schemeClr>
                </a:solidFill>
              </a:rPr>
              <a:t>Automated release mgmt </a:t>
            </a:r>
            <a:r>
              <a:rPr lang="en-US" sz="1600" dirty="0" err="1" smtClean="0">
                <a:solidFill>
                  <a:schemeClr val="tx2">
                    <a:lumMod val="50000"/>
                  </a:schemeClr>
                </a:solidFill>
              </a:rPr>
              <a:t>uDeploy</a:t>
            </a:r>
            <a:r>
              <a:rPr lang="en-US" sz="1600" dirty="0" smtClean="0">
                <a:solidFill>
                  <a:schemeClr val="tx2">
                    <a:lumMod val="50000"/>
                  </a:schemeClr>
                </a:solidFill>
              </a:rPr>
              <a:t>, </a:t>
            </a:r>
            <a:r>
              <a:rPr lang="en-US" sz="1600" dirty="0" err="1" smtClean="0">
                <a:solidFill>
                  <a:schemeClr val="tx2">
                    <a:lumMod val="50000"/>
                  </a:schemeClr>
                </a:solidFill>
              </a:rPr>
              <a:t>Nolio</a:t>
            </a:r>
            <a:r>
              <a:rPr lang="en-US" sz="1600" dirty="0" smtClean="0">
                <a:solidFill>
                  <a:schemeClr val="tx2">
                    <a:lumMod val="50000"/>
                  </a:schemeClr>
                </a:solidFill>
              </a:rPr>
              <a:t> Zero Touch Deployment -</a:t>
            </a:r>
          </a:p>
          <a:p>
            <a:pPr marL="355600" indent="-355600">
              <a:buClr>
                <a:schemeClr val="accent5"/>
              </a:buClr>
              <a:buFont typeface="Wingdings" pitchFamily="2" charset="2"/>
              <a:buChar char="§"/>
            </a:pPr>
            <a:r>
              <a:rPr lang="en-US" sz="1600" dirty="0" smtClean="0">
                <a:solidFill>
                  <a:schemeClr val="tx2">
                    <a:lumMod val="50000"/>
                  </a:schemeClr>
                </a:solidFill>
              </a:rPr>
              <a:t>Package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Delivery</a:t>
            </a:r>
            <a:endParaRPr lang="en-US" dirty="0"/>
          </a:p>
        </p:txBody>
      </p:sp>
      <p:sp>
        <p:nvSpPr>
          <p:cNvPr id="6" name="Rounded Rectangle 5"/>
          <p:cNvSpPr/>
          <p:nvPr/>
        </p:nvSpPr>
        <p:spPr>
          <a:xfrm>
            <a:off x="409433" y="1429012"/>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379650"/>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415210" y="1365503"/>
            <a:ext cx="6250673" cy="150528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0500" lvl="0">
              <a:lnSpc>
                <a:spcPct val="90000"/>
              </a:lnSpc>
              <a:spcBef>
                <a:spcPct val="30000"/>
              </a:spcBef>
              <a:defRPr/>
            </a:pPr>
            <a:r>
              <a:rPr lang="en-US" sz="1600" kern="0" dirty="0" smtClean="0">
                <a:solidFill>
                  <a:sysClr val="windowText" lastClr="000000"/>
                </a:solidFill>
              </a:rPr>
              <a:t>Continuous Delivery (CD) automates and improves the process of software delivery. It provides the ability to rapidly, reliably and repeatedly push out enhancements and bug fixes to customers at low risk and with minimal manual overhead.</a:t>
            </a:r>
          </a:p>
        </p:txBody>
      </p:sp>
      <p:sp>
        <p:nvSpPr>
          <p:cNvPr id="15" name="Rectangle 14"/>
          <p:cNvSpPr/>
          <p:nvPr/>
        </p:nvSpPr>
        <p:spPr>
          <a:xfrm>
            <a:off x="3415210" y="3058238"/>
            <a:ext cx="6250673" cy="153502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lvl="0" indent="-355600">
              <a:buClr>
                <a:schemeClr val="accent5"/>
              </a:buClr>
              <a:buFont typeface="Arial" pitchFamily="34" charset="0"/>
              <a:buChar char="•"/>
            </a:pPr>
            <a:r>
              <a:rPr lang="en-US" sz="1600" i="1" kern="0" dirty="0" smtClean="0">
                <a:solidFill>
                  <a:sysClr val="windowText" lastClr="000000"/>
                </a:solidFill>
              </a:rPr>
              <a:t>Continuous Delivery </a:t>
            </a:r>
            <a:r>
              <a:rPr lang="en-US" sz="1600" kern="0" dirty="0" smtClean="0">
                <a:solidFill>
                  <a:sysClr val="windowText" lastClr="000000"/>
                </a:solidFill>
              </a:rPr>
              <a:t>manages, plans and controls the storage of binaries used for deployments relying on the software release cycles.</a:t>
            </a:r>
          </a:p>
          <a:p>
            <a:pPr marL="355600" lvl="0" indent="-355600">
              <a:buClr>
                <a:schemeClr val="accent5"/>
              </a:buClr>
              <a:buFont typeface="Arial" pitchFamily="34" charset="0"/>
              <a:buChar char="•"/>
            </a:pPr>
            <a:r>
              <a:rPr lang="en-US" sz="1600" kern="0" dirty="0" smtClean="0">
                <a:solidFill>
                  <a:sysClr val="windowText" lastClr="000000"/>
                </a:solidFill>
              </a:rPr>
              <a:t>It controls the flow of binary artifacts from development to     production environment. </a:t>
            </a:r>
          </a:p>
        </p:txBody>
      </p:sp>
      <p:sp>
        <p:nvSpPr>
          <p:cNvPr id="12" name="Rounded Rectangular Callout 11"/>
          <p:cNvSpPr/>
          <p:nvPr/>
        </p:nvSpPr>
        <p:spPr>
          <a:xfrm>
            <a:off x="409433" y="5204577"/>
            <a:ext cx="2729552" cy="984817"/>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a:off x="3415210" y="5029200"/>
            <a:ext cx="6250673" cy="116019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Nexus</a:t>
            </a:r>
          </a:p>
          <a:p>
            <a:pPr marL="355600" indent="-355600">
              <a:buClr>
                <a:schemeClr val="accent5"/>
              </a:buClr>
              <a:buFont typeface="Wingdings" pitchFamily="2" charset="2"/>
              <a:buChar char="§"/>
            </a:pPr>
            <a:r>
              <a:rPr lang="en-US" sz="1600" dirty="0" smtClean="0">
                <a:solidFill>
                  <a:schemeClr val="tx2">
                    <a:lumMod val="50000"/>
                  </a:schemeClr>
                </a:solidFill>
              </a:rPr>
              <a:t>Data structure server: </a:t>
            </a:r>
            <a:r>
              <a:rPr lang="en-US" sz="1600" dirty="0" err="1" smtClean="0">
                <a:solidFill>
                  <a:schemeClr val="tx2">
                    <a:lumMod val="50000"/>
                  </a:schemeClr>
                </a:solidFill>
              </a:rPr>
              <a:t>Redis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Artifactory</a:t>
            </a:r>
            <a:r>
              <a:rPr lang="en-US" sz="1600" dirty="0" smtClean="0">
                <a:solidFill>
                  <a:schemeClr val="tx2">
                    <a:lumMod val="50000"/>
                  </a:schemeClr>
                </a:solidFill>
              </a:rPr>
              <a:t> or Jenkins </a:t>
            </a:r>
            <a:r>
              <a:rPr lang="en-US" sz="1600" dirty="0" err="1" smtClean="0">
                <a:solidFill>
                  <a:schemeClr val="tx2">
                    <a:lumMod val="50000"/>
                  </a:schemeClr>
                </a:solidFill>
              </a:rPr>
              <a:t>Plugins</a:t>
            </a: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 and security</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305773" y="1246909"/>
            <a:ext cx="6250673" cy="214943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defTabSz="914400">
              <a:spcBef>
                <a:spcPts val="300"/>
              </a:spcBef>
              <a:spcAft>
                <a:spcPts val="300"/>
              </a:spcAft>
              <a:buClr>
                <a:schemeClr val="accent5"/>
              </a:buClr>
              <a:defRPr/>
            </a:pPr>
            <a:r>
              <a:rPr lang="en-US" sz="1600" kern="0" dirty="0" smtClean="0">
                <a:solidFill>
                  <a:sysClr val="windowText" lastClr="000000"/>
                </a:solidFill>
              </a:rPr>
              <a:t>Test automation is the use of special software to control the execution of tests and the comparison of actual outcomes with predicted outcomes. </a:t>
            </a:r>
            <a:r>
              <a:rPr lang="en-GB" sz="1600" kern="0" dirty="0" smtClean="0">
                <a:solidFill>
                  <a:sysClr val="windowText" lastClr="000000"/>
                </a:solidFill>
              </a:rPr>
              <a:t>Service Virtualization </a:t>
            </a:r>
            <a:r>
              <a:rPr lang="en-US" sz="1600" kern="0" dirty="0" smtClean="0">
                <a:solidFill>
                  <a:sysClr val="windowText" lastClr="000000"/>
                </a:solidFill>
              </a:rPr>
              <a:t>captures and simulates the behavior, data and performance characteristics of complete composite application environments, making them available for development and test teams throughout the software lifecycle. These together enable early detection of functional errors and gives immediate feedback to developers. Faster Time-to-market by reduced </a:t>
            </a:r>
            <a:r>
              <a:rPr lang="en-US" sz="1600" kern="0" dirty="0" err="1" smtClean="0">
                <a:solidFill>
                  <a:sysClr val="windowText" lastClr="000000"/>
                </a:solidFill>
              </a:rPr>
              <a:t>testicg</a:t>
            </a:r>
            <a:r>
              <a:rPr lang="en-US" sz="1600" kern="0" dirty="0" smtClean="0">
                <a:solidFill>
                  <a:sysClr val="windowText" lastClr="000000"/>
                </a:solidFill>
              </a:rPr>
              <a:t> cycle time.  </a:t>
            </a:r>
          </a:p>
        </p:txBody>
      </p:sp>
      <p:sp>
        <p:nvSpPr>
          <p:cNvPr id="15" name="Rectangle 14"/>
          <p:cNvSpPr/>
          <p:nvPr/>
        </p:nvSpPr>
        <p:spPr>
          <a:xfrm>
            <a:off x="3303798" y="3538842"/>
            <a:ext cx="6250673" cy="1341912"/>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Test case creation to automation suite</a:t>
            </a:r>
          </a:p>
          <a:p>
            <a:pPr marL="355600" indent="-355600">
              <a:buClr>
                <a:schemeClr val="accent5"/>
              </a:buClr>
              <a:buFont typeface="Wingdings" pitchFamily="2" charset="2"/>
              <a:buChar char="§"/>
            </a:pPr>
            <a:r>
              <a:rPr lang="en-US" sz="1600" dirty="0" smtClean="0">
                <a:solidFill>
                  <a:schemeClr val="tx2">
                    <a:lumMod val="50000"/>
                  </a:schemeClr>
                </a:solidFill>
              </a:rPr>
              <a:t>Capture of behavior, data and performance characteristics of complete application environments</a:t>
            </a:r>
          </a:p>
          <a:p>
            <a:pPr marL="355600" indent="-355600">
              <a:buClr>
                <a:schemeClr val="accent5"/>
              </a:buClr>
              <a:buFont typeface="Wingdings" pitchFamily="2" charset="2"/>
              <a:buChar char="§"/>
            </a:pPr>
            <a:r>
              <a:rPr lang="en-US" sz="1600" dirty="0" smtClean="0">
                <a:solidFill>
                  <a:schemeClr val="tx2">
                    <a:lumMod val="50000"/>
                  </a:schemeClr>
                </a:solidFill>
              </a:rPr>
              <a:t>Automatic tests are executed continuously throughout development</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a:off x="3305773" y="4880755"/>
            <a:ext cx="6250673" cy="1460668"/>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Automation Templates Toolkits</a:t>
            </a:r>
          </a:p>
          <a:p>
            <a:pPr marL="355600" indent="-355600">
              <a:buClr>
                <a:schemeClr val="accent5"/>
              </a:buClr>
              <a:buFont typeface="Wingdings" pitchFamily="2" charset="2"/>
              <a:buChar char="§"/>
            </a:pPr>
            <a:r>
              <a:rPr lang="en-US" sz="1600" dirty="0" smtClean="0">
                <a:solidFill>
                  <a:schemeClr val="tx2">
                    <a:lumMod val="50000"/>
                  </a:schemeClr>
                </a:solidFill>
              </a:rPr>
              <a:t>Capgemini Automation Framework (CAFÉ)</a:t>
            </a:r>
          </a:p>
          <a:p>
            <a:pPr marL="355600" indent="-355600">
              <a:buClr>
                <a:schemeClr val="accent5"/>
              </a:buClr>
              <a:buFont typeface="Wingdings" pitchFamily="2" charset="2"/>
              <a:buChar char="§"/>
            </a:pPr>
            <a:r>
              <a:rPr lang="en-US" sz="1600" dirty="0" smtClean="0">
                <a:solidFill>
                  <a:schemeClr val="tx2">
                    <a:lumMod val="50000"/>
                  </a:schemeClr>
                </a:solidFill>
              </a:rPr>
              <a:t>X-Tester</a:t>
            </a:r>
          </a:p>
          <a:p>
            <a:pPr marL="355600" indent="-355600">
              <a:buClr>
                <a:schemeClr val="accent5"/>
              </a:buClr>
              <a:buFont typeface="Wingdings" pitchFamily="2" charset="2"/>
              <a:buChar char="§"/>
            </a:pPr>
            <a:r>
              <a:rPr lang="en-US" sz="1600" dirty="0" smtClean="0">
                <a:solidFill>
                  <a:schemeClr val="tx2">
                    <a:lumMod val="50000"/>
                  </a:schemeClr>
                </a:solidFill>
              </a:rPr>
              <a:t>QTP </a:t>
            </a:r>
            <a:r>
              <a:rPr lang="en-US" sz="1600" dirty="0" err="1" smtClean="0">
                <a:solidFill>
                  <a:schemeClr val="tx2">
                    <a:lumMod val="50000"/>
                  </a:schemeClr>
                </a:solidFill>
              </a:rPr>
              <a:t>utulities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Rebot</a:t>
            </a:r>
            <a:r>
              <a:rPr lang="en-US" sz="1600" dirty="0" smtClean="0">
                <a:solidFill>
                  <a:schemeClr val="tx2">
                    <a:lumMod val="50000"/>
                  </a:schemeClr>
                </a:solidFill>
              </a:rPr>
              <a:t> Framework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smtClean="0"/>
              <a:t> Dynamic </a:t>
            </a:r>
            <a:r>
              <a:rPr lang="en-US" dirty="0" smtClean="0"/>
              <a:t>Infrastructure</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401288"/>
            <a:ext cx="6250673" cy="1410151"/>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a:buClr>
                <a:schemeClr val="accent5"/>
              </a:buClr>
            </a:pPr>
            <a:endParaRPr lang="en-US" sz="1600" dirty="0" smtClean="0">
              <a:solidFill>
                <a:schemeClr val="tx2">
                  <a:lumMod val="50000"/>
                </a:schemeClr>
              </a:solidFill>
            </a:endParaRPr>
          </a:p>
          <a:p>
            <a:pPr marL="180000">
              <a:buClr>
                <a:schemeClr val="accent5"/>
              </a:buClr>
            </a:pPr>
            <a:r>
              <a:rPr lang="en-US" sz="1600" dirty="0" smtClean="0">
                <a:solidFill>
                  <a:schemeClr val="tx2">
                    <a:lumMod val="50000"/>
                  </a:schemeClr>
                </a:solidFill>
              </a:rPr>
              <a:t>Dynamic infrastructure enables agile and automated infrastructure management and provisioning of development, test and production environments. It lowers costs with pay-as-you-go model and increases quality, reliability and visibility of infrastructure.</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15" name="Rectangle 14"/>
          <p:cNvSpPr/>
          <p:nvPr/>
        </p:nvSpPr>
        <p:spPr>
          <a:xfrm>
            <a:off x="3234521" y="3058238"/>
            <a:ext cx="6250673" cy="323623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Dynamic Capacity with horizontal &amp; vertical scalability</a:t>
            </a:r>
          </a:p>
          <a:p>
            <a:pPr marL="812773" lvl="1" indent="-355600">
              <a:buClr>
                <a:schemeClr val="accent5"/>
              </a:buClr>
              <a:buFont typeface="Wingdings" pitchFamily="2" charset="2"/>
              <a:buChar char="§"/>
            </a:pPr>
            <a:r>
              <a:rPr lang="en-US" sz="1200" i="1" dirty="0" smtClean="0">
                <a:solidFill>
                  <a:schemeClr val="tx2">
                    <a:lumMod val="50000"/>
                  </a:schemeClr>
                </a:solidFill>
              </a:rPr>
              <a:t>Vertical - scaling a single node (CPU/Memory/Disk)</a:t>
            </a:r>
          </a:p>
          <a:p>
            <a:pPr marL="812773" lvl="1" indent="-355600">
              <a:buClr>
                <a:schemeClr val="accent5"/>
              </a:buClr>
              <a:buFont typeface="Wingdings" pitchFamily="2" charset="2"/>
              <a:buChar char="§"/>
            </a:pPr>
            <a:r>
              <a:rPr lang="en-US" sz="1200" i="1" dirty="0" smtClean="0">
                <a:solidFill>
                  <a:schemeClr val="tx2">
                    <a:lumMod val="50000"/>
                  </a:schemeClr>
                </a:solidFill>
              </a:rPr>
              <a:t>Horizontal - scaling the amount of nodes; best fit for distributed and stateless cloud-ready applications</a:t>
            </a:r>
          </a:p>
          <a:p>
            <a:pPr marL="355600" indent="-355600">
              <a:buClr>
                <a:schemeClr val="accent5"/>
              </a:buClr>
              <a:buFont typeface="Wingdings" pitchFamily="2" charset="2"/>
              <a:buChar char="§"/>
            </a:pPr>
            <a:r>
              <a:rPr lang="en-US" sz="1600" dirty="0" smtClean="0">
                <a:solidFill>
                  <a:schemeClr val="tx2">
                    <a:lumMod val="50000"/>
                  </a:schemeClr>
                </a:solidFill>
              </a:rPr>
              <a:t>Automated provisioning via self service portal, </a:t>
            </a:r>
            <a:r>
              <a:rPr lang="en-US" sz="1600" dirty="0" err="1" smtClean="0">
                <a:solidFill>
                  <a:schemeClr val="tx2">
                    <a:lumMod val="50000"/>
                  </a:schemeClr>
                </a:solidFill>
              </a:rPr>
              <a:t>e.g</a:t>
            </a:r>
            <a:r>
              <a:rPr lang="en-US" sz="1600" dirty="0" smtClean="0">
                <a:solidFill>
                  <a:schemeClr val="tx2">
                    <a:lumMod val="50000"/>
                  </a:schemeClr>
                </a:solidFill>
              </a:rPr>
              <a:t>:</a:t>
            </a:r>
          </a:p>
          <a:p>
            <a:pPr marL="812773" lvl="1" indent="-355600">
              <a:buClr>
                <a:schemeClr val="accent5"/>
              </a:buClr>
              <a:buFont typeface="Wingdings" pitchFamily="2" charset="2"/>
              <a:buChar char="§"/>
            </a:pPr>
            <a:r>
              <a:rPr lang="en-US" sz="1200" i="1" dirty="0" smtClean="0">
                <a:solidFill>
                  <a:schemeClr val="tx2">
                    <a:lumMod val="50000"/>
                  </a:schemeClr>
                </a:solidFill>
              </a:rPr>
              <a:t>Service requests: launch a VM, modify and terminate</a:t>
            </a:r>
          </a:p>
          <a:p>
            <a:pPr marL="812773" lvl="1" indent="-355600">
              <a:buClr>
                <a:schemeClr val="accent5"/>
              </a:buClr>
              <a:buFont typeface="Wingdings" pitchFamily="2" charset="2"/>
              <a:buChar char="§"/>
            </a:pPr>
            <a:r>
              <a:rPr lang="en-US" sz="1200" i="1" dirty="0" smtClean="0">
                <a:solidFill>
                  <a:schemeClr val="tx2">
                    <a:lumMod val="50000"/>
                  </a:schemeClr>
                </a:solidFill>
              </a:rPr>
              <a:t>Control VMs: start, stop, restart and hibernate </a:t>
            </a:r>
          </a:p>
          <a:p>
            <a:pPr marL="355600" indent="-355600">
              <a:buClr>
                <a:schemeClr val="accent5"/>
              </a:buClr>
              <a:buFont typeface="Wingdings" pitchFamily="2" charset="2"/>
              <a:buChar char="§"/>
            </a:pPr>
            <a:r>
              <a:rPr lang="en-US" sz="1600" dirty="0" smtClean="0">
                <a:solidFill>
                  <a:schemeClr val="tx2">
                    <a:lumMod val="50000"/>
                  </a:schemeClr>
                </a:solidFill>
              </a:rPr>
              <a:t>Fast, versatile and standard delivery</a:t>
            </a:r>
          </a:p>
          <a:p>
            <a:pPr marL="812773" lvl="1" indent="-355600">
              <a:buClr>
                <a:schemeClr val="accent5"/>
              </a:buClr>
              <a:buFont typeface="Wingdings" pitchFamily="2" charset="2"/>
              <a:buChar char="§"/>
            </a:pPr>
            <a:r>
              <a:rPr lang="en-US" sz="1200" i="1" dirty="0" smtClean="0">
                <a:solidFill>
                  <a:schemeClr val="tx2">
                    <a:lumMod val="50000"/>
                  </a:schemeClr>
                </a:solidFill>
              </a:rPr>
              <a:t>On-demand, pre-established infrastructure</a:t>
            </a:r>
          </a:p>
          <a:p>
            <a:pPr marL="812773" lvl="1" indent="-355600">
              <a:buClr>
                <a:schemeClr val="accent5"/>
              </a:buClr>
              <a:buFont typeface="Wingdings" pitchFamily="2" charset="2"/>
              <a:buChar char="§"/>
            </a:pPr>
            <a:r>
              <a:rPr lang="en-US" sz="1200" i="1" dirty="0" smtClean="0">
                <a:solidFill>
                  <a:schemeClr val="tx2">
                    <a:lumMod val="50000"/>
                  </a:schemeClr>
                </a:solidFill>
              </a:rPr>
              <a:t>Immediate value creation</a:t>
            </a:r>
          </a:p>
          <a:p>
            <a:pPr marL="812773" lvl="1" indent="-355600">
              <a:buClr>
                <a:schemeClr val="accent5"/>
              </a:buClr>
              <a:buFont typeface="Wingdings" pitchFamily="2" charset="2"/>
              <a:buChar char="§"/>
            </a:pPr>
            <a:r>
              <a:rPr lang="en-US" sz="1200" i="1" dirty="0" smtClean="0">
                <a:solidFill>
                  <a:schemeClr val="tx2">
                    <a:lumMod val="50000"/>
                  </a:schemeClr>
                </a:solidFill>
              </a:rPr>
              <a:t>Elimination of foundation tasks</a:t>
            </a:r>
          </a:p>
          <a:p>
            <a:pPr marL="355600" indent="-355600">
              <a:buClr>
                <a:schemeClr val="accent5"/>
              </a:buClr>
              <a:buFont typeface="Wingdings" pitchFamily="2" charset="2"/>
              <a:buChar char="§"/>
            </a:pPr>
            <a:r>
              <a:rPr lang="en-US" sz="1600" dirty="0" smtClean="0">
                <a:solidFill>
                  <a:schemeClr val="tx2">
                    <a:lumMod val="50000"/>
                  </a:schemeClr>
                </a:solidFill>
              </a:rPr>
              <a:t>Exceptionally high security standards</a:t>
            </a:r>
            <a:endParaRPr lang="en-US" sz="1600" dirty="0" smtClean="0">
              <a:solidFill>
                <a:srgbClr val="FF0000"/>
              </a:solidFill>
            </a:endParaRPr>
          </a:p>
          <a:p>
            <a:pPr marL="812773" lvl="1" indent="-355600">
              <a:buClr>
                <a:schemeClr val="accent5"/>
              </a:buClr>
              <a:buFont typeface="Wingdings" pitchFamily="2" charset="2"/>
              <a:buChar char="§"/>
            </a:pPr>
            <a:r>
              <a:rPr lang="en-US" sz="1200" dirty="0" smtClean="0">
                <a:solidFill>
                  <a:schemeClr val="tx2">
                    <a:lumMod val="50000"/>
                  </a:schemeClr>
                </a:solidFill>
              </a:rPr>
              <a:t>System residues in high-secure infrastructure</a:t>
            </a:r>
          </a:p>
          <a:p>
            <a:pPr marL="812773" lvl="1" indent="-355600">
              <a:buClr>
                <a:schemeClr val="accent5"/>
              </a:buClr>
              <a:buFont typeface="Wingdings" pitchFamily="2" charset="2"/>
              <a:buChar char="§"/>
            </a:pPr>
            <a:r>
              <a:rPr lang="en-US" sz="1200" dirty="0" smtClean="0">
                <a:solidFill>
                  <a:schemeClr val="tx2">
                    <a:lumMod val="50000"/>
                  </a:schemeClr>
                </a:solidFill>
              </a:rPr>
              <a:t>Two-phased strong authentication for all users of Cloud portal</a:t>
            </a:r>
          </a:p>
          <a:p>
            <a:pPr marL="812773" lvl="1" indent="-355600">
              <a:buClr>
                <a:schemeClr val="accent5"/>
              </a:buClr>
              <a:buFont typeface="Wingdings" pitchFamily="2" charset="2"/>
              <a:buChar char="§"/>
            </a:pPr>
            <a:r>
              <a:rPr lang="en-US" sz="1200" dirty="0" smtClean="0">
                <a:solidFill>
                  <a:schemeClr val="tx2">
                    <a:lumMod val="50000"/>
                  </a:schemeClr>
                </a:solidFill>
              </a:rPr>
              <a:t>All processes related to infrastructure comply with our high security (governmental) customer processes</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endParaRPr lang="en-US" sz="1600" b="1" i="1" dirty="0" smtClean="0">
              <a:solidFill>
                <a:schemeClr val="tx2">
                  <a:lumMod val="50000"/>
                </a:schemeClr>
              </a:solidFill>
            </a:endParaRPr>
          </a:p>
          <a:p>
            <a:pPr algn="ctr"/>
            <a:r>
              <a:rPr lang="en-US" sz="1600" b="1" i="1" dirty="0" err="1" smtClean="0">
                <a:solidFill>
                  <a:schemeClr val="tx2">
                    <a:lumMod val="50000"/>
                  </a:schemeClr>
                </a:solidFill>
              </a:rPr>
              <a:t>Capgemini</a:t>
            </a:r>
            <a:r>
              <a:rPr lang="en-US" sz="1600" b="1" i="1" dirty="0" smtClean="0">
                <a:solidFill>
                  <a:schemeClr val="tx2">
                    <a:lumMod val="50000"/>
                  </a:schemeClr>
                </a:solidFill>
              </a:rPr>
              <a:t> Nordic Cloud</a:t>
            </a:r>
          </a:p>
          <a:p>
            <a:pPr algn="ctr"/>
            <a:endParaRPr lang="en-US" sz="2000" b="1" i="1" dirty="0" smtClean="0">
              <a:solidFill>
                <a:schemeClr val="tx2">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4521" y="4803649"/>
            <a:ext cx="6250673" cy="1438656"/>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Analysis, Alerts</a:t>
            </a:r>
          </a:p>
          <a:p>
            <a:pPr marL="355600" indent="-355600">
              <a:buClr>
                <a:schemeClr val="accent5"/>
              </a:buClr>
              <a:buFont typeface="Wingdings" pitchFamily="2" charset="2"/>
              <a:buChar char="§"/>
            </a:pPr>
            <a:r>
              <a:rPr lang="en-US" sz="1600" dirty="0" err="1" smtClean="0">
                <a:solidFill>
                  <a:schemeClr val="tx2">
                    <a:lumMod val="50000"/>
                  </a:schemeClr>
                </a:solidFill>
              </a:rPr>
              <a:t>AppDynamics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New Relic</a:t>
            </a:r>
          </a:p>
          <a:p>
            <a:pPr marL="355600" indent="-355600">
              <a:buClr>
                <a:schemeClr val="accent5"/>
              </a:buClr>
              <a:buFont typeface="Wingdings" pitchFamily="2" charset="2"/>
              <a:buChar char="§"/>
            </a:pPr>
            <a:r>
              <a:rPr lang="en-US" sz="1600" dirty="0" err="1" smtClean="0">
                <a:solidFill>
                  <a:schemeClr val="tx2">
                    <a:lumMod val="50000"/>
                  </a:schemeClr>
                </a:solidFill>
              </a:rPr>
              <a:t>Nagios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Graphite, Gomez</a:t>
            </a: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Application Performance Monitoring (APM)</a:t>
            </a:r>
            <a:endParaRPr lang="en-US" dirty="0"/>
          </a:p>
        </p:txBody>
      </p:sp>
      <p:sp>
        <p:nvSpPr>
          <p:cNvPr id="6" name="Rounded Rectangle 5"/>
          <p:cNvSpPr/>
          <p:nvPr/>
        </p:nvSpPr>
        <p:spPr>
          <a:xfrm>
            <a:off x="409433" y="152654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385049" y="3436190"/>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207008"/>
            <a:ext cx="6250673" cy="150689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74320" defTabSz="914400">
              <a:spcBef>
                <a:spcPts val="300"/>
              </a:spcBef>
              <a:spcAft>
                <a:spcPts val="300"/>
              </a:spcAft>
              <a:buClr>
                <a:schemeClr val="accent5"/>
              </a:buClr>
              <a:buFont typeface="Wingdings" pitchFamily="2" charset="2"/>
              <a:buChar char="§"/>
              <a:defRPr/>
            </a:pPr>
            <a:r>
              <a:rPr lang="en-US" sz="1600" kern="0" dirty="0" smtClean="0">
                <a:solidFill>
                  <a:sysClr val="windowText" lastClr="000000"/>
                </a:solidFill>
              </a:rPr>
              <a:t>Application Performance Management (APM) is responsible for monitoring and managing the performance and availability of software applications. In addition to real-time monitoring it prevents problems from occurring by detecting early warning signs of issues and can also help automatically resolve some performance and quality issues.</a:t>
            </a:r>
            <a:endParaRPr lang="en-GB" sz="1600" kern="0" dirty="0" smtClean="0">
              <a:solidFill>
                <a:sysClr val="windowText" lastClr="000000"/>
              </a:solidFill>
            </a:endParaRPr>
          </a:p>
        </p:txBody>
      </p:sp>
      <p:sp>
        <p:nvSpPr>
          <p:cNvPr id="15" name="Rectangle 14"/>
          <p:cNvSpPr/>
          <p:nvPr/>
        </p:nvSpPr>
        <p:spPr>
          <a:xfrm>
            <a:off x="3202623" y="2721927"/>
            <a:ext cx="6282572" cy="215101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kern="0" dirty="0" smtClean="0">
                <a:solidFill>
                  <a:sysClr val="windowText" lastClr="000000"/>
                </a:solidFill>
              </a:rPr>
              <a:t>APM tools alert IT staff to disruptions in availability and/or quality</a:t>
            </a:r>
          </a:p>
          <a:p>
            <a:pPr marL="355600" indent="-355600">
              <a:buClr>
                <a:schemeClr val="accent5"/>
              </a:buClr>
              <a:buFont typeface="Wingdings" pitchFamily="2" charset="2"/>
              <a:buChar char="§"/>
            </a:pPr>
            <a:r>
              <a:rPr lang="en-US" sz="1600" kern="0" dirty="0" smtClean="0">
                <a:solidFill>
                  <a:sysClr val="windowText" lastClr="000000"/>
                </a:solidFill>
              </a:rPr>
              <a:t>It enables feedback loop for the team</a:t>
            </a:r>
          </a:p>
          <a:p>
            <a:pPr marL="355600" indent="-355600">
              <a:buClr>
                <a:schemeClr val="accent5"/>
              </a:buClr>
              <a:buFont typeface="Wingdings" pitchFamily="2" charset="2"/>
              <a:buChar char="§"/>
            </a:pPr>
            <a:r>
              <a:rPr lang="en-US" sz="1600" dirty="0" smtClean="0">
                <a:solidFill>
                  <a:schemeClr val="tx2">
                    <a:lumMod val="50000"/>
                  </a:schemeClr>
                </a:solidFill>
              </a:rPr>
              <a:t>Monitor IT infrastructure</a:t>
            </a:r>
          </a:p>
          <a:p>
            <a:pPr marL="355600" indent="-355600">
              <a:buClr>
                <a:schemeClr val="accent5"/>
              </a:buClr>
              <a:buFont typeface="Wingdings" pitchFamily="2" charset="2"/>
              <a:buChar char="§"/>
            </a:pPr>
            <a:r>
              <a:rPr lang="en-US" sz="1600" dirty="0" smtClean="0">
                <a:solidFill>
                  <a:schemeClr val="tx2">
                    <a:lumMod val="50000"/>
                  </a:schemeClr>
                </a:solidFill>
              </a:rPr>
              <a:t>Detect security breaches, Plan &amp; budget for IT upgrades</a:t>
            </a:r>
          </a:p>
          <a:p>
            <a:pPr marL="355600" indent="-355600">
              <a:buClr>
                <a:schemeClr val="accent5"/>
              </a:buClr>
              <a:buFont typeface="Wingdings" pitchFamily="2" charset="2"/>
              <a:buChar char="§"/>
            </a:pPr>
            <a:r>
              <a:rPr lang="en-US" sz="1600" kern="0" dirty="0" smtClean="0">
                <a:solidFill>
                  <a:sysClr val="windowText" lastClr="000000"/>
                </a:solidFill>
              </a:rPr>
              <a:t>Automatically collects normal metrics for normal application performance and compares those to the current state in real time</a:t>
            </a:r>
            <a:endParaRPr lang="en-US" sz="1600" dirty="0" smtClean="0">
              <a:solidFill>
                <a:schemeClr val="tx2">
                  <a:lumMod val="50000"/>
                </a:schemeClr>
              </a:solidFill>
            </a:endParaRPr>
          </a:p>
        </p:txBody>
      </p:sp>
      <p:sp>
        <p:nvSpPr>
          <p:cNvPr id="12" name="Rounded Rectangular Callout 11"/>
          <p:cNvSpPr/>
          <p:nvPr/>
        </p:nvSpPr>
        <p:spPr>
          <a:xfrm>
            <a:off x="409433" y="5209255"/>
            <a:ext cx="2729552" cy="1033050"/>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orchestration</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18583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43415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marL="355600" indent="-355600">
              <a:buClr>
                <a:schemeClr val="accent5"/>
              </a:buClr>
              <a:buFont typeface="Wingdings" pitchFamily="2" charset="2"/>
              <a:buChar char="§"/>
            </a:pPr>
            <a:r>
              <a:rPr lang="en-US" sz="1600" dirty="0" smtClean="0">
                <a:solidFill>
                  <a:schemeClr val="tx2">
                    <a:lumMod val="50000"/>
                  </a:schemeClr>
                </a:solidFill>
              </a:rPr>
              <a:t>The purpose of the delivery orchestration is to manage the application life cycle across teams and environments end to end from the requirement identification to the ongoing production support including application, infra and tools.</a:t>
            </a:r>
          </a:p>
          <a:p>
            <a:pPr marL="355600" indent="-355600">
              <a:buClr>
                <a:schemeClr val="accent5"/>
              </a:buClr>
              <a:buFont typeface="Wingdings" pitchFamily="2" charset="2"/>
              <a:buChar char="§"/>
            </a:pPr>
            <a:r>
              <a:rPr lang="en-US" sz="1600" dirty="0" smtClean="0">
                <a:solidFill>
                  <a:schemeClr val="tx2">
                    <a:lumMod val="50000"/>
                  </a:schemeClr>
                </a:solidFill>
              </a:rPr>
              <a:t>Delivery orchestration uses automated tool, which automatically remediate the majority of event alerts on a daily basis for IT operations. Based upon the type of alert, the orchestration environment automatically takes the steps necessary to identify and diagnose the problem.</a:t>
            </a:r>
          </a:p>
        </p:txBody>
      </p:sp>
      <p:sp>
        <p:nvSpPr>
          <p:cNvPr id="15" name="Rectangle 14"/>
          <p:cNvSpPr/>
          <p:nvPr/>
        </p:nvSpPr>
        <p:spPr>
          <a:xfrm>
            <a:off x="3234521" y="3185834"/>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lnSpc>
                <a:spcPct val="80000"/>
              </a:lnSpc>
              <a:buClr>
                <a:schemeClr val="accent5"/>
              </a:buClr>
              <a:buFont typeface="Wingdings" pitchFamily="2" charset="2"/>
              <a:buChar char="§"/>
            </a:pP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Managing the lifecycle of changes: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changes are monitored, tracked and controlled from initial logging through to the production environment, </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all Changes are authorized by the required Change Authorizers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changes are prioritized by the Client and managing back log</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Liaising, throughout the life cycle of a change, with Support Groups, Third Party Suppliers and Client</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Coordinating Change handlers and ensuring that agreed changes are delivered on-time and on agreed scope. </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Maintaining release plan and coordinating deployments and releases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Runs daily stand-up meetings and weekly operation meetings. </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Coordinating production support for application (monitoring and resolution)</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Routine tasks and ad hoc activities	 </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Configuration management</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Project management</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Continuous improvement of processes and procedures based on requirements from SOK, incidents and defects, other feedback</a:t>
            </a:r>
            <a:endParaRPr lang="fi-FI" sz="1200" dirty="0" smtClean="0">
              <a:solidFill>
                <a:schemeClr val="tx2">
                  <a:lumMod val="50000"/>
                </a:schemeClr>
              </a:solidFill>
            </a:endParaRPr>
          </a:p>
        </p:txBody>
      </p:sp>
      <p:sp>
        <p:nvSpPr>
          <p:cNvPr id="12" name="Rounded Rectangular Callout 11"/>
          <p:cNvSpPr/>
          <p:nvPr/>
        </p:nvSpPr>
        <p:spPr>
          <a:xfrm>
            <a:off x="409433" y="4831302"/>
            <a:ext cx="2729552" cy="1484438"/>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r>
              <a:rPr lang="en-US" sz="1400" b="1" i="1" dirty="0" smtClean="0">
                <a:solidFill>
                  <a:schemeClr val="tx2">
                    <a:lumMod val="50000"/>
                  </a:schemeClr>
                </a:solidFill>
              </a:rPr>
              <a:t>ServiceNow</a:t>
            </a:r>
          </a:p>
          <a:p>
            <a:pPr algn="ctr"/>
            <a:r>
              <a:rPr lang="en-US" sz="1400" b="1" i="1" dirty="0" err="1" smtClean="0">
                <a:solidFill>
                  <a:schemeClr val="tx2">
                    <a:lumMod val="50000"/>
                  </a:schemeClr>
                </a:solidFill>
              </a:rPr>
              <a:t>TeamForge</a:t>
            </a:r>
            <a:endParaRPr lang="en-US" sz="1400" b="1" i="1" dirty="0" smtClean="0">
              <a:solidFill>
                <a:schemeClr val="tx2">
                  <a:lumMod val="50000"/>
                </a:schemeClr>
              </a:solidFill>
            </a:endParaRPr>
          </a:p>
          <a:p>
            <a:pPr algn="ctr"/>
            <a:r>
              <a:rPr lang="en-US" sz="1400" b="1" i="1" dirty="0" smtClean="0">
                <a:solidFill>
                  <a:schemeClr val="tx2">
                    <a:lumMod val="50000"/>
                  </a:schemeClr>
                </a:solidFill>
              </a:rPr>
              <a:t>Virtual Visual Management</a:t>
            </a:r>
          </a:p>
          <a:p>
            <a:pPr algn="ctr"/>
            <a:r>
              <a:rPr lang="en-US" sz="1400" b="1" i="1" dirty="0" err="1" smtClean="0">
                <a:solidFill>
                  <a:schemeClr val="tx2">
                    <a:lumMod val="50000"/>
                  </a:schemeClr>
                </a:solidFill>
              </a:rPr>
              <a:t>Atlassian</a:t>
            </a:r>
            <a:r>
              <a:rPr lang="en-US" sz="1400" b="1" i="1" dirty="0" smtClean="0">
                <a:solidFill>
                  <a:schemeClr val="tx2">
                    <a:lumMod val="50000"/>
                  </a:schemeClr>
                </a:solidFill>
              </a:rPr>
              <a:t> </a:t>
            </a:r>
            <a:r>
              <a:rPr lang="en-US" sz="1400" b="1" i="1" dirty="0" err="1" smtClean="0">
                <a:solidFill>
                  <a:schemeClr val="tx2">
                    <a:lumMod val="50000"/>
                  </a:schemeClr>
                </a:solidFill>
              </a:rPr>
              <a:t>Jira</a:t>
            </a:r>
            <a:endParaRPr lang="en-US" sz="1400" b="1" i="1" dirty="0" smtClean="0">
              <a:solidFill>
                <a:schemeClr val="tx2">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cross-functional team is responsible for the application product end-to-end</a:t>
            </a:r>
            <a:endParaRPr lang="en-US" dirty="0"/>
          </a:p>
        </p:txBody>
      </p:sp>
      <p:sp>
        <p:nvSpPr>
          <p:cNvPr id="3" name="Content Placeholder 2"/>
          <p:cNvSpPr>
            <a:spLocks noGrp="1"/>
          </p:cNvSpPr>
          <p:nvPr>
            <p:ph idx="1"/>
          </p:nvPr>
        </p:nvSpPr>
        <p:spPr/>
        <p:txBody>
          <a:bodyPr/>
          <a:lstStyle/>
          <a:p>
            <a:r>
              <a:rPr lang="en-US" dirty="0" smtClean="0"/>
              <a:t>Traditional silos are destroyed and everybody has access to same dashboards and tools</a:t>
            </a:r>
          </a:p>
          <a:p>
            <a:r>
              <a:rPr lang="en-US" dirty="0" smtClean="0"/>
              <a:t>Instead of each team focusing separately either on coding, testing or deploying everybody focuses on the product itself and strives for common goal </a:t>
            </a:r>
          </a:p>
          <a:p>
            <a:endParaRPr lang="en-US" dirty="0" smtClean="0"/>
          </a:p>
          <a:p>
            <a:r>
              <a:rPr lang="en-US" dirty="0" smtClean="0"/>
              <a:t>New approach improves efficiency and knowledge sharing</a:t>
            </a:r>
          </a:p>
          <a:p>
            <a:r>
              <a:rPr lang="en-US" dirty="0" smtClean="0"/>
              <a:t>It tightly integrates business, development and operations to drive agility and delivery excellence across the entire lifecycle </a:t>
            </a:r>
          </a:p>
          <a:p>
            <a:endParaRPr lang="en-US" dirty="0" smtClean="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Certain roles are vital for successful implementation of agile methods throughout application lifecycle </a:t>
            </a:r>
            <a:endParaRPr lang="en-US"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845340" y="2133474"/>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493151"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276175" y="3518975"/>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547757"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 design, and implement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21371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393754" y="4721586"/>
            <a:ext cx="2105025"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SCRUM Master </a:t>
            </a:r>
            <a:r>
              <a:rPr lang="en-US" sz="1200" dirty="0" smtClean="0">
                <a:latin typeface="Arial" panose="020B0604020202020204" pitchFamily="34" charset="0"/>
                <a:cs typeface="Arial" panose="020B0604020202020204" pitchFamily="34" charset="0"/>
              </a:rPr>
              <a:t>is responsible for the success of agile processes</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526100" y="1481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714056" y="1989796"/>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14717" y="428923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12198" y="4768527"/>
            <a:ext cx="2069877" cy="1015663"/>
          </a:xfrm>
          <a:prstGeom prst="rect">
            <a:avLst/>
          </a:prstGeom>
        </p:spPr>
        <p:txBody>
          <a:bodyPr wrap="square">
            <a:spAutoFit/>
          </a:bodyPr>
          <a:lstStyle/>
          <a:p>
            <a:pPr algn="ctr"/>
            <a:r>
              <a:rPr lang="en-US" sz="1200" b="1" dirty="0" err="1" smtClean="0">
                <a:latin typeface="Arial" panose="020B0604020202020204" pitchFamily="34" charset="0"/>
                <a:cs typeface="Arial" panose="020B0604020202020204" pitchFamily="34" charset="0"/>
              </a:rPr>
              <a:t>Microservice</a:t>
            </a:r>
            <a:r>
              <a:rPr lang="en-US" sz="1200" b="1" dirty="0" smtClean="0">
                <a:latin typeface="Arial" panose="020B0604020202020204" pitchFamily="34" charset="0"/>
                <a:cs typeface="Arial" panose="020B0604020202020204" pitchFamily="34" charset="0"/>
              </a:rPr>
              <a:t> and Service Virtualization Architect </a:t>
            </a:r>
            <a:r>
              <a:rPr lang="en-US" sz="1200" dirty="0" smtClean="0">
                <a:latin typeface="Arial" panose="020B0604020202020204" pitchFamily="34" charset="0"/>
                <a:cs typeface="Arial" panose="020B0604020202020204" pitchFamily="34" charset="0"/>
              </a:rPr>
              <a:t>defines and designs </a:t>
            </a:r>
            <a:r>
              <a:rPr lang="en-US" sz="1200" dirty="0" err="1" smtClean="0">
                <a:latin typeface="Arial" panose="020B0604020202020204" pitchFamily="34" charset="0"/>
                <a:cs typeface="Arial" panose="020B0604020202020204" pitchFamily="34" charset="0"/>
              </a:rPr>
              <a:t>microservices</a:t>
            </a:r>
            <a:r>
              <a:rPr lang="en-US" sz="1200" dirty="0" smtClean="0">
                <a:latin typeface="Arial" panose="020B0604020202020204" pitchFamily="34" charset="0"/>
                <a:cs typeface="Arial" panose="020B0604020202020204" pitchFamily="34" charset="0"/>
              </a:rPr>
              <a:t> and service virtualization </a:t>
            </a:r>
            <a:endParaRPr lang="fi-FI" sz="1200" dirty="0">
              <a:effectLst/>
              <a:latin typeface="Arial" panose="020B0604020202020204" pitchFamily="34" charset="0"/>
              <a:cs typeface="Arial" panose="020B0604020202020204" pitchFamily="34" charset="0"/>
            </a:endParaRPr>
          </a:p>
        </p:txBody>
      </p:sp>
      <p:sp>
        <p:nvSpPr>
          <p:cNvPr id="103" name="Rectangle 102"/>
          <p:cNvSpPr/>
          <p:nvPr/>
        </p:nvSpPr>
        <p:spPr>
          <a:xfrm>
            <a:off x="5778025" y="19189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543142" y="14031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6" name="Rectangle 55"/>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team works efficiently cross border using war room</a:t>
            </a:r>
            <a:endParaRPr lang="en-US" dirty="0"/>
          </a:p>
        </p:txBody>
      </p:sp>
      <p:grpSp>
        <p:nvGrpSpPr>
          <p:cNvPr id="3" name="Group 51"/>
          <p:cNvGrpSpPr/>
          <p:nvPr/>
        </p:nvGrpSpPr>
        <p:grpSpPr>
          <a:xfrm>
            <a:off x="1731969" y="1390411"/>
            <a:ext cx="5820738" cy="4631376"/>
            <a:chOff x="2101931" y="1268686"/>
            <a:chExt cx="5961417" cy="4407719"/>
          </a:xfrm>
        </p:grpSpPr>
        <p:pic>
          <p:nvPicPr>
            <p:cNvPr id="37" name="Picture 2"/>
            <p:cNvPicPr>
              <a:picLocks noChangeAspect="1" noChangeArrowheads="1"/>
            </p:cNvPicPr>
            <p:nvPr/>
          </p:nvPicPr>
          <p:blipFill>
            <a:blip r:embed="rId2" cstate="print">
              <a:clrChange>
                <a:clrFrom>
                  <a:srgbClr val="FFFFFF"/>
                </a:clrFrom>
                <a:clrTo>
                  <a:srgbClr val="FFFFFF">
                    <a:alpha val="0"/>
                  </a:srgbClr>
                </a:clrTo>
              </a:clrChange>
              <a:grayscl/>
            </a:blip>
            <a:srcRect l="29971" t="30615" r="31068" b="21870"/>
            <a:stretch>
              <a:fillRect/>
            </a:stretch>
          </p:blipFill>
          <p:spPr bwMode="auto">
            <a:xfrm>
              <a:off x="2113807" y="1340671"/>
              <a:ext cx="5688281" cy="4335734"/>
            </a:xfrm>
            <a:prstGeom prst="rect">
              <a:avLst/>
            </a:prstGeom>
            <a:noFill/>
            <a:ln w="9525">
              <a:noFill/>
              <a:miter lim="800000"/>
              <a:headEnd/>
              <a:tailEnd/>
            </a:ln>
          </p:spPr>
        </p:pic>
        <p:pic>
          <p:nvPicPr>
            <p:cNvPr id="38" name="Picture 3" descr="C:\Users\jperala\AppData\Local\Microsoft\Windows\Temporary Internet Files\Content.IE5\DYA56ZSC\MC900356877[1].wmf"/>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flipH="1">
              <a:off x="5688278" y="3410172"/>
              <a:ext cx="391887" cy="296269"/>
            </a:xfrm>
            <a:prstGeom prst="rect">
              <a:avLst/>
            </a:prstGeom>
            <a:noFill/>
          </p:spPr>
        </p:pic>
        <p:pic>
          <p:nvPicPr>
            <p:cNvPr id="39"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055115" y="2553195"/>
              <a:ext cx="446087" cy="446087"/>
            </a:xfrm>
            <a:prstGeom prst="rect">
              <a:avLst/>
            </a:prstGeom>
            <a:noFill/>
          </p:spPr>
        </p:pic>
        <p:pic>
          <p:nvPicPr>
            <p:cNvPr id="40"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528149" y="2289959"/>
              <a:ext cx="446087" cy="446087"/>
            </a:xfrm>
            <a:prstGeom prst="rect">
              <a:avLst/>
            </a:prstGeom>
            <a:noFill/>
          </p:spPr>
        </p:pic>
        <p:pic>
          <p:nvPicPr>
            <p:cNvPr id="41"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977432" y="2062348"/>
              <a:ext cx="446087" cy="446087"/>
            </a:xfrm>
            <a:prstGeom prst="rect">
              <a:avLst/>
            </a:prstGeom>
            <a:noFill/>
          </p:spPr>
        </p:pic>
        <p:pic>
          <p:nvPicPr>
            <p:cNvPr id="42" name="Picture 7"/>
            <p:cNvPicPr>
              <a:picLocks noChangeAspect="1" noChangeArrowheads="1"/>
            </p:cNvPicPr>
            <p:nvPr/>
          </p:nvPicPr>
          <p:blipFill>
            <a:blip r:embed="rId5" cstate="print">
              <a:clrChange>
                <a:clrFrom>
                  <a:srgbClr val="FFFFFF"/>
                </a:clrFrom>
                <a:clrTo>
                  <a:srgbClr val="FFFFFF">
                    <a:alpha val="0"/>
                  </a:srgbClr>
                </a:clrTo>
              </a:clrChange>
              <a:grayscl/>
            </a:blip>
            <a:srcRect/>
            <a:stretch>
              <a:fillRect/>
            </a:stretch>
          </p:blipFill>
          <p:spPr bwMode="auto">
            <a:xfrm>
              <a:off x="2118931" y="2987168"/>
              <a:ext cx="980529" cy="670000"/>
            </a:xfrm>
            <a:prstGeom prst="rect">
              <a:avLst/>
            </a:prstGeom>
            <a:noFill/>
            <a:ln w="9525">
              <a:noFill/>
              <a:miter lim="800000"/>
              <a:headEnd/>
              <a:tailEnd/>
            </a:ln>
            <a:scene3d>
              <a:camera prst="isometricRightUp"/>
              <a:lightRig rig="threePt" dir="t"/>
            </a:scene3d>
          </p:spPr>
        </p:pic>
        <p:pic>
          <p:nvPicPr>
            <p:cNvPr id="43" name="Picture 8"/>
            <p:cNvPicPr>
              <a:picLocks noChangeAspect="1" noChangeArrowheads="1"/>
            </p:cNvPicPr>
            <p:nvPr/>
          </p:nvPicPr>
          <p:blipFill>
            <a:blip r:embed="rId6" cstate="print">
              <a:clrChange>
                <a:clrFrom>
                  <a:srgbClr val="FFFFFF"/>
                </a:clrFrom>
                <a:clrTo>
                  <a:srgbClr val="FFFFFF">
                    <a:alpha val="0"/>
                  </a:srgbClr>
                </a:clrTo>
              </a:clrChange>
              <a:grayscl/>
            </a:blip>
            <a:srcRect/>
            <a:stretch>
              <a:fillRect/>
            </a:stretch>
          </p:blipFill>
          <p:spPr bwMode="auto">
            <a:xfrm>
              <a:off x="5584683" y="1698175"/>
              <a:ext cx="1766143" cy="1080196"/>
            </a:xfrm>
            <a:prstGeom prst="rect">
              <a:avLst/>
            </a:prstGeom>
            <a:noFill/>
            <a:ln w="9525">
              <a:noFill/>
              <a:miter lim="800000"/>
              <a:headEnd/>
              <a:tailEnd/>
            </a:ln>
            <a:scene3d>
              <a:camera prst="isometricLeftDown"/>
              <a:lightRig rig="threePt" dir="t"/>
            </a:scene3d>
          </p:spPr>
        </p:pic>
        <p:grpSp>
          <p:nvGrpSpPr>
            <p:cNvPr id="4" name="Group 7"/>
            <p:cNvGrpSpPr/>
            <p:nvPr/>
          </p:nvGrpSpPr>
          <p:grpSpPr>
            <a:xfrm>
              <a:off x="2792202" y="2173021"/>
              <a:ext cx="1475399" cy="1128454"/>
              <a:chOff x="6339266" y="4300527"/>
              <a:chExt cx="2750425" cy="1667382"/>
            </a:xfrm>
            <a:scene3d>
              <a:camera prst="isometricRightUp"/>
              <a:lightRig rig="threePt" dir="t"/>
            </a:scene3d>
          </p:grpSpPr>
          <p:sp>
            <p:nvSpPr>
              <p:cNvPr id="52" name="Rectangle 51"/>
              <p:cNvSpPr/>
              <p:nvPr/>
            </p:nvSpPr>
            <p:spPr bwMode="auto">
              <a:xfrm>
                <a:off x="6807478" y="4492327"/>
                <a:ext cx="1837592" cy="1116013"/>
              </a:xfrm>
              <a:prstGeom prst="rect">
                <a:avLst/>
              </a:prstGeom>
              <a:gradFill>
                <a:gsLst>
                  <a:gs pos="0">
                    <a:srgbClr val="FF0000"/>
                  </a:gs>
                  <a:gs pos="52000">
                    <a:srgbClr val="FFFF00"/>
                  </a:gs>
                  <a:gs pos="100000">
                    <a:srgbClr val="008000"/>
                  </a:gs>
                </a:gsLst>
                <a:lin ang="78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 lastClr="FFFFFF"/>
                  </a:solidFill>
                  <a:effectLst/>
                  <a:uLnTx/>
                  <a:uFillTx/>
                  <a:latin typeface="Arial"/>
                  <a:ea typeface="+mn-ea"/>
                  <a:cs typeface="Arial" pitchFamily="34" charset="0"/>
                </a:endParaRPr>
              </a:p>
            </p:txBody>
          </p:sp>
          <p:sp>
            <p:nvSpPr>
              <p:cNvPr id="53" name="Rectangle 166"/>
              <p:cNvSpPr>
                <a:spLocks noChangeArrowheads="1"/>
              </p:cNvSpPr>
              <p:nvPr/>
            </p:nvSpPr>
            <p:spPr bwMode="auto">
              <a:xfrm rot="16200000">
                <a:off x="6280670" y="5271793"/>
                <a:ext cx="584284"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54" name="Rectangle 167"/>
              <p:cNvSpPr>
                <a:spLocks noChangeArrowheads="1"/>
              </p:cNvSpPr>
              <p:nvPr/>
            </p:nvSpPr>
            <p:spPr bwMode="auto">
              <a:xfrm rot="16200000">
                <a:off x="6255083" y="4384710"/>
                <a:ext cx="609081"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HIGH</a:t>
                </a:r>
              </a:p>
            </p:txBody>
          </p:sp>
          <p:sp>
            <p:nvSpPr>
              <p:cNvPr id="55" name="Rectangle 171"/>
              <p:cNvSpPr>
                <a:spLocks noChangeArrowheads="1"/>
              </p:cNvSpPr>
              <p:nvPr/>
            </p:nvSpPr>
            <p:spPr bwMode="auto">
              <a:xfrm rot="16200000">
                <a:off x="6247589" y="4859357"/>
                <a:ext cx="622607" cy="381954"/>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2A2A2A"/>
                    </a:solidFill>
                    <a:effectLst/>
                    <a:uLnTx/>
                    <a:uFillTx/>
                    <a:latin typeface="Calibri" pitchFamily="34" charset="0"/>
                  </a:rPr>
                  <a:t>Impact</a:t>
                </a:r>
              </a:p>
            </p:txBody>
          </p:sp>
          <p:cxnSp>
            <p:nvCxnSpPr>
              <p:cNvPr id="56" name="Straight Connector 55"/>
              <p:cNvCxnSpPr/>
              <p:nvPr/>
            </p:nvCxnSpPr>
            <p:spPr bwMode="auto">
              <a:xfrm rot="5400000">
                <a:off x="6829764" y="5050333"/>
                <a:ext cx="1116013" cy="0"/>
              </a:xfrm>
              <a:prstGeom prst="line">
                <a:avLst/>
              </a:prstGeom>
              <a:noFill/>
              <a:ln w="9525" cap="flat" cmpd="sng" algn="ctr">
                <a:solidFill>
                  <a:srgbClr val="FFFFFF"/>
                </a:solidFill>
                <a:prstDash val="sysDash"/>
              </a:ln>
              <a:effectLst/>
              <a:sp3d/>
            </p:spPr>
          </p:cxnSp>
          <p:cxnSp>
            <p:nvCxnSpPr>
              <p:cNvPr id="57" name="Straight Connector 56"/>
              <p:cNvCxnSpPr/>
              <p:nvPr/>
            </p:nvCxnSpPr>
            <p:spPr bwMode="auto">
              <a:xfrm rot="5400000">
                <a:off x="7458414" y="5050333"/>
                <a:ext cx="1116013" cy="0"/>
              </a:xfrm>
              <a:prstGeom prst="line">
                <a:avLst/>
              </a:prstGeom>
              <a:noFill/>
              <a:ln w="9525" cap="flat" cmpd="sng" algn="ctr">
                <a:solidFill>
                  <a:srgbClr val="FFFFFF"/>
                </a:solidFill>
                <a:prstDash val="sysDash"/>
              </a:ln>
              <a:effectLst/>
              <a:sp3d/>
            </p:spPr>
          </p:cxnSp>
          <p:grpSp>
            <p:nvGrpSpPr>
              <p:cNvPr id="5" name="Group 178"/>
              <p:cNvGrpSpPr>
                <a:grpSpLocks/>
              </p:cNvGrpSpPr>
              <p:nvPr/>
            </p:nvGrpSpPr>
            <p:grpSpPr bwMode="auto">
              <a:xfrm rot="5400000">
                <a:off x="7578575" y="4080004"/>
                <a:ext cx="392113" cy="1934308"/>
                <a:chOff x="6955768" y="3797423"/>
                <a:chExt cx="935679" cy="2665043"/>
              </a:xfrm>
            </p:grpSpPr>
            <p:cxnSp>
              <p:nvCxnSpPr>
                <p:cNvPr id="66" name="Straight Connector 65"/>
                <p:cNvCxnSpPr/>
                <p:nvPr/>
              </p:nvCxnSpPr>
              <p:spPr>
                <a:xfrm rot="5400000">
                  <a:off x="5623245" y="5129944"/>
                  <a:ext cx="2665043" cy="0"/>
                </a:xfrm>
                <a:prstGeom prst="line">
                  <a:avLst/>
                </a:prstGeom>
                <a:noFill/>
                <a:ln w="9525" cap="flat" cmpd="sng" algn="ctr">
                  <a:solidFill>
                    <a:srgbClr val="FFFFFF"/>
                  </a:solidFill>
                  <a:prstDash val="sysDash"/>
                </a:ln>
                <a:effectLst/>
                <a:sp3d/>
              </p:spPr>
            </p:cxnSp>
            <p:cxnSp>
              <p:nvCxnSpPr>
                <p:cNvPr id="67" name="Straight Connector 66"/>
                <p:cNvCxnSpPr/>
                <p:nvPr/>
              </p:nvCxnSpPr>
              <p:spPr>
                <a:xfrm rot="5400000">
                  <a:off x="6558924" y="5129944"/>
                  <a:ext cx="2665043" cy="0"/>
                </a:xfrm>
                <a:prstGeom prst="line">
                  <a:avLst/>
                </a:prstGeom>
                <a:noFill/>
                <a:ln w="9525" cap="flat" cmpd="sng" algn="ctr">
                  <a:solidFill>
                    <a:srgbClr val="FFFFFF"/>
                  </a:solidFill>
                  <a:prstDash val="sysDash"/>
                </a:ln>
                <a:effectLst/>
                <a:sp3d/>
              </p:spPr>
            </p:cxnSp>
          </p:grpSp>
          <p:cxnSp>
            <p:nvCxnSpPr>
              <p:cNvPr id="59" name="Straight Connector 58"/>
              <p:cNvCxnSpPr/>
              <p:nvPr/>
            </p:nvCxnSpPr>
            <p:spPr bwMode="auto">
              <a:xfrm>
                <a:off x="7387771" y="4462164"/>
                <a:ext cx="1432701" cy="839044"/>
              </a:xfrm>
              <a:prstGeom prst="line">
                <a:avLst/>
              </a:prstGeom>
              <a:noFill/>
              <a:ln w="38100" cap="flat" cmpd="sng" algn="ctr">
                <a:solidFill>
                  <a:srgbClr val="FFFFFF"/>
                </a:solidFill>
                <a:prstDash val="solid"/>
              </a:ln>
              <a:effectLst/>
            </p:spPr>
          </p:cxnSp>
          <p:cxnSp>
            <p:nvCxnSpPr>
              <p:cNvPr id="60" name="Straight Connector 59"/>
              <p:cNvCxnSpPr/>
              <p:nvPr/>
            </p:nvCxnSpPr>
            <p:spPr bwMode="auto">
              <a:xfrm>
                <a:off x="6759121" y="4852689"/>
                <a:ext cx="1413279" cy="880567"/>
              </a:xfrm>
              <a:prstGeom prst="line">
                <a:avLst/>
              </a:prstGeom>
              <a:noFill/>
              <a:ln w="38100" cap="flat" cmpd="sng" algn="ctr">
                <a:solidFill>
                  <a:srgbClr val="FFFFFF"/>
                </a:solidFill>
                <a:prstDash val="solid"/>
              </a:ln>
              <a:effectLst/>
            </p:spPr>
          </p:cxnSp>
          <p:cxnSp>
            <p:nvCxnSpPr>
              <p:cNvPr id="61" name="Straight Arrow Connector 60"/>
              <p:cNvCxnSpPr/>
              <p:nvPr/>
            </p:nvCxnSpPr>
            <p:spPr bwMode="auto">
              <a:xfrm rot="5400000" flipH="1" flipV="1">
                <a:off x="6173744" y="5050333"/>
                <a:ext cx="1116013" cy="0"/>
              </a:xfrm>
              <a:prstGeom prst="straightConnector1">
                <a:avLst/>
              </a:prstGeom>
              <a:noFill/>
              <a:ln w="12700" cap="flat" cmpd="sng" algn="ctr">
                <a:solidFill>
                  <a:srgbClr val="2A2A2A"/>
                </a:solidFill>
                <a:prstDash val="solid"/>
                <a:tailEnd type="arrow"/>
              </a:ln>
              <a:effectLst/>
            </p:spPr>
          </p:cxnSp>
          <p:cxnSp>
            <p:nvCxnSpPr>
              <p:cNvPr id="62" name="Straight Arrow Connector 61"/>
              <p:cNvCxnSpPr/>
              <p:nvPr/>
            </p:nvCxnSpPr>
            <p:spPr bwMode="auto">
              <a:xfrm>
                <a:off x="6807478" y="5688618"/>
                <a:ext cx="1837592" cy="0"/>
              </a:xfrm>
              <a:prstGeom prst="straightConnector1">
                <a:avLst/>
              </a:prstGeom>
              <a:noFill/>
              <a:ln w="12700" cap="flat" cmpd="sng" algn="ctr">
                <a:solidFill>
                  <a:srgbClr val="2A2A2A"/>
                </a:solidFill>
                <a:prstDash val="solid"/>
                <a:tailEnd type="arrow"/>
              </a:ln>
              <a:effectLst/>
            </p:spPr>
          </p:cxnSp>
          <p:sp>
            <p:nvSpPr>
              <p:cNvPr id="63" name="Rectangle 168"/>
              <p:cNvSpPr>
                <a:spLocks noChangeArrowheads="1"/>
              </p:cNvSpPr>
              <p:nvPr/>
            </p:nvSpPr>
            <p:spPr bwMode="auto">
              <a:xfrm>
                <a:off x="6712701" y="5643307"/>
                <a:ext cx="793287" cy="32460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64" name="Rectangle 169"/>
              <p:cNvSpPr>
                <a:spLocks noChangeArrowheads="1"/>
              </p:cNvSpPr>
              <p:nvPr/>
            </p:nvSpPr>
            <p:spPr bwMode="auto">
              <a:xfrm>
                <a:off x="8314767" y="5654128"/>
                <a:ext cx="774924" cy="302963"/>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2A2A2A"/>
                    </a:solidFill>
                    <a:effectLst/>
                    <a:uLnTx/>
                    <a:uFillTx/>
                    <a:latin typeface="Calibri" pitchFamily="34" charset="0"/>
                  </a:rPr>
                  <a:t>HIGH</a:t>
                </a:r>
              </a:p>
            </p:txBody>
          </p:sp>
          <p:sp>
            <p:nvSpPr>
              <p:cNvPr id="65" name="Rectangle 172"/>
              <p:cNvSpPr>
                <a:spLocks noChangeArrowheads="1"/>
              </p:cNvSpPr>
              <p:nvPr/>
            </p:nvSpPr>
            <p:spPr bwMode="auto">
              <a:xfrm>
                <a:off x="7391264" y="5680547"/>
                <a:ext cx="986102" cy="25968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2A2A2A"/>
                    </a:solidFill>
                    <a:effectLst/>
                    <a:uLnTx/>
                    <a:uFillTx/>
                    <a:latin typeface="Calibri" pitchFamily="34" charset="0"/>
                  </a:rPr>
                  <a:t>Likelihood</a:t>
                </a:r>
              </a:p>
            </p:txBody>
          </p:sp>
        </p:grpSp>
        <p:pic>
          <p:nvPicPr>
            <p:cNvPr id="45"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649209" y="2432461"/>
              <a:ext cx="420873" cy="420873"/>
            </a:xfrm>
            <a:prstGeom prst="rect">
              <a:avLst/>
            </a:prstGeom>
            <a:noFill/>
            <a:scene3d>
              <a:camera prst="isometricRightUp"/>
              <a:lightRig rig="threePt" dir="t"/>
            </a:scene3d>
          </p:spPr>
        </p:pic>
        <p:pic>
          <p:nvPicPr>
            <p:cNvPr id="46"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492851" y="2276103"/>
              <a:ext cx="420873" cy="420873"/>
            </a:xfrm>
            <a:prstGeom prst="rect">
              <a:avLst/>
            </a:prstGeom>
            <a:noFill/>
            <a:scene3d>
              <a:camera prst="isometricRightUp"/>
              <a:lightRig rig="threePt" dir="t"/>
            </a:scene3d>
          </p:spPr>
        </p:pic>
        <p:pic>
          <p:nvPicPr>
            <p:cNvPr id="47"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70238" y="2606633"/>
              <a:ext cx="420873" cy="420873"/>
            </a:xfrm>
            <a:prstGeom prst="rect">
              <a:avLst/>
            </a:prstGeom>
            <a:noFill/>
            <a:scene3d>
              <a:camera prst="isometricRightUp"/>
              <a:lightRig rig="threePt" dir="t"/>
            </a:scene3d>
          </p:spPr>
        </p:pic>
        <p:pic>
          <p:nvPicPr>
            <p:cNvPr id="48"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08882" y="2889662"/>
              <a:ext cx="420873" cy="420873"/>
            </a:xfrm>
            <a:prstGeom prst="rect">
              <a:avLst/>
            </a:prstGeom>
            <a:noFill/>
            <a:scene3d>
              <a:camera prst="isometricRightUp"/>
              <a:lightRig rig="threePt" dir="t"/>
            </a:scene3d>
          </p:spPr>
        </p:pic>
        <p:pic>
          <p:nvPicPr>
            <p:cNvPr id="49" name="Picture 12" descr="C:\Users\jperala\AppData\Local\Microsoft\Windows\Temporary Internet Files\Content.IE5\BVX9UGVO\MC900431635[1].png"/>
            <p:cNvPicPr>
              <a:picLocks noChangeAspect="1" noChangeArrowheads="1"/>
            </p:cNvPicPr>
            <p:nvPr/>
          </p:nvPicPr>
          <p:blipFill>
            <a:blip r:embed="rId8" cstate="print">
              <a:clrChange>
                <a:clrFrom>
                  <a:srgbClr val="FFFFFF"/>
                </a:clrFrom>
                <a:clrTo>
                  <a:srgbClr val="FFFFFF">
                    <a:alpha val="0"/>
                  </a:srgbClr>
                </a:clrTo>
              </a:clrChange>
              <a:grayscl/>
            </a:blip>
            <a:srcRect/>
            <a:stretch>
              <a:fillRect/>
            </a:stretch>
          </p:blipFill>
          <p:spPr bwMode="auto">
            <a:xfrm rot="465727">
              <a:off x="6065344" y="3383519"/>
              <a:ext cx="501711" cy="501711"/>
            </a:xfrm>
            <a:prstGeom prst="rect">
              <a:avLst/>
            </a:prstGeom>
            <a:noFill/>
          </p:spPr>
        </p:pic>
        <p:sp>
          <p:nvSpPr>
            <p:cNvPr id="50" name="Isosceles Triangle 49"/>
            <p:cNvSpPr/>
            <p:nvPr/>
          </p:nvSpPr>
          <p:spPr>
            <a:xfrm rot="5400000">
              <a:off x="2832265" y="575955"/>
              <a:ext cx="1674420" cy="3135087"/>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sp>
          <p:nvSpPr>
            <p:cNvPr id="51" name="Isosceles Triangle 50"/>
            <p:cNvSpPr/>
            <p:nvPr/>
          </p:nvSpPr>
          <p:spPr>
            <a:xfrm rot="5400000" flipV="1">
              <a:off x="6380021" y="810494"/>
              <a:ext cx="1225135" cy="2141519"/>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grpSp>
      <p:sp>
        <p:nvSpPr>
          <p:cNvPr id="35" name="Rectangle 34"/>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success factors in Dev Ops transformation / “Must Fix” </a:t>
            </a:r>
            <a:endParaRPr lang="en-US" dirty="0"/>
          </a:p>
        </p:txBody>
      </p:sp>
      <p:sp>
        <p:nvSpPr>
          <p:cNvPr id="3" name="Content Placeholder 2"/>
          <p:cNvSpPr>
            <a:spLocks noGrp="1"/>
          </p:cNvSpPr>
          <p:nvPr>
            <p:ph idx="1"/>
          </p:nvPr>
        </p:nvSpPr>
        <p:spPr/>
        <p:txBody>
          <a:bodyPr/>
          <a:lstStyle/>
          <a:p>
            <a:r>
              <a:rPr lang="en-US" dirty="0" err="1" smtClean="0"/>
              <a:t>SaaS</a:t>
            </a:r>
            <a:r>
              <a:rPr lang="en-US" dirty="0" smtClean="0"/>
              <a:t> tools</a:t>
            </a:r>
          </a:p>
          <a:p>
            <a:r>
              <a:rPr lang="en-US" dirty="0" smtClean="0"/>
              <a:t>Dynamic capacity</a:t>
            </a:r>
          </a:p>
          <a:p>
            <a:r>
              <a:rPr lang="en-US" dirty="0" smtClean="0"/>
              <a:t>Automated testing</a:t>
            </a:r>
          </a:p>
          <a:p>
            <a:r>
              <a:rPr lang="en-US" dirty="0" smtClean="0"/>
              <a:t>APM???</a:t>
            </a:r>
          </a:p>
          <a:p>
            <a:r>
              <a:rPr lang="en-US" dirty="0" smtClean="0"/>
              <a:t>Automated security testing</a:t>
            </a:r>
          </a:p>
          <a:p>
            <a:r>
              <a:rPr lang="en-US" dirty="0" smtClean="0"/>
              <a:t>Static code analysis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This document describes </a:t>
            </a:r>
            <a:r>
              <a:rPr lang="en-US" sz="2800" dirty="0" err="1" smtClean="0"/>
              <a:t>Capgemini’s</a:t>
            </a:r>
            <a:r>
              <a:rPr lang="en-US" sz="2800" dirty="0" smtClean="0"/>
              <a:t> vision of the future state of managing SOK’s business critical applications</a:t>
            </a:r>
            <a:endParaRPr lang="en-US" sz="2800" dirty="0"/>
          </a:p>
        </p:txBody>
      </p:sp>
      <p:sp>
        <p:nvSpPr>
          <p:cNvPr id="3" name="Content Placeholder 2"/>
          <p:cNvSpPr>
            <a:spLocks noGrp="1"/>
          </p:cNvSpPr>
          <p:nvPr>
            <p:ph idx="1"/>
          </p:nvPr>
        </p:nvSpPr>
        <p:spPr>
          <a:xfrm>
            <a:off x="323392" y="1494769"/>
            <a:ext cx="9582608" cy="2673470"/>
          </a:xfrm>
        </p:spPr>
        <p:txBody>
          <a:bodyPr vert="horz" lIns="108000" tIns="72000" rIns="72000" bIns="72000" rtlCol="0" anchor="t">
            <a:noAutofit/>
          </a:bodyPr>
          <a:lstStyle/>
          <a:p>
            <a:r>
              <a:rPr lang="fi-FI" sz="2000" dirty="0" err="1" smtClean="0"/>
              <a:t>We</a:t>
            </a:r>
            <a:r>
              <a:rPr lang="fi-FI" sz="2000" dirty="0" smtClean="0"/>
              <a:t> </a:t>
            </a:r>
            <a:r>
              <a:rPr lang="fi-FI" sz="2000" dirty="0" err="1" smtClean="0"/>
              <a:t>have</a:t>
            </a:r>
            <a:r>
              <a:rPr lang="fi-FI" sz="2000" dirty="0" smtClean="0"/>
              <a:t> </a:t>
            </a:r>
            <a:r>
              <a:rPr lang="fi-FI" sz="2000" dirty="0" err="1" smtClean="0"/>
              <a:t>created</a:t>
            </a:r>
            <a:r>
              <a:rPr lang="fi-FI" sz="2000" dirty="0" smtClean="0"/>
              <a:t> a </a:t>
            </a:r>
            <a:r>
              <a:rPr lang="fi-FI" sz="2000" dirty="0" err="1" smtClean="0"/>
              <a:t>concrete</a:t>
            </a:r>
            <a:r>
              <a:rPr lang="fi-FI" sz="2000" dirty="0" smtClean="0"/>
              <a:t> vision of the </a:t>
            </a:r>
            <a:r>
              <a:rPr lang="fi-FI" sz="2000" dirty="0" err="1" smtClean="0"/>
              <a:t>Topsi</a:t>
            </a:r>
            <a:r>
              <a:rPr lang="fi-FI" sz="2000" dirty="0" smtClean="0"/>
              <a:t> </a:t>
            </a:r>
            <a:r>
              <a:rPr lang="fi-FI" sz="2000" dirty="0" err="1" smtClean="0"/>
              <a:t>future</a:t>
            </a:r>
            <a:r>
              <a:rPr lang="fi-FI" sz="2000" dirty="0" smtClean="0"/>
              <a:t> </a:t>
            </a:r>
            <a:r>
              <a:rPr lang="fi-FI" sz="2000" dirty="0" err="1" smtClean="0"/>
              <a:t>state</a:t>
            </a:r>
            <a:r>
              <a:rPr lang="fi-FI" sz="2000" dirty="0" smtClean="0"/>
              <a:t> </a:t>
            </a:r>
            <a:r>
              <a:rPr lang="fi-FI" sz="2000" dirty="0" err="1" smtClean="0"/>
              <a:t>application</a:t>
            </a:r>
            <a:r>
              <a:rPr lang="fi-FI" sz="2000" dirty="0" smtClean="0"/>
              <a:t> management </a:t>
            </a:r>
            <a:r>
              <a:rPr lang="fi-FI" sz="2000" dirty="0" err="1" smtClean="0"/>
              <a:t>solution</a:t>
            </a:r>
            <a:r>
              <a:rPr lang="fi-FI" sz="2000" dirty="0" smtClean="0"/>
              <a:t>.</a:t>
            </a:r>
          </a:p>
          <a:p>
            <a:r>
              <a:rPr lang="fi-FI" sz="2000" dirty="0" err="1" smtClean="0"/>
              <a:t>Our</a:t>
            </a:r>
            <a:r>
              <a:rPr lang="fi-FI" sz="2000" dirty="0" smtClean="0"/>
              <a:t> </a:t>
            </a:r>
            <a:r>
              <a:rPr lang="fi-FI" sz="2000" dirty="0" err="1" smtClean="0"/>
              <a:t>approach</a:t>
            </a:r>
            <a:r>
              <a:rPr lang="fi-FI" sz="2000" dirty="0" smtClean="0"/>
              <a:t> and </a:t>
            </a:r>
            <a:r>
              <a:rPr lang="fi-FI" sz="2000" dirty="0" err="1" smtClean="0"/>
              <a:t>solution</a:t>
            </a:r>
            <a:r>
              <a:rPr lang="fi-FI" sz="2000" dirty="0" smtClean="0"/>
              <a:t> is </a:t>
            </a:r>
            <a:r>
              <a:rPr lang="fi-FI" sz="2000" dirty="0" err="1" smtClean="0"/>
              <a:t>built</a:t>
            </a:r>
            <a:r>
              <a:rPr lang="fi-FI" sz="2000" dirty="0" smtClean="0"/>
              <a:t> on…</a:t>
            </a:r>
          </a:p>
          <a:p>
            <a:pPr lvl="1"/>
            <a:r>
              <a:rPr lang="fi-FI" sz="1600" dirty="0" err="1" smtClean="0"/>
              <a:t>Our</a:t>
            </a:r>
            <a:r>
              <a:rPr lang="fi-FI" sz="1600" dirty="0" smtClean="0"/>
              <a:t> </a:t>
            </a:r>
            <a:r>
              <a:rPr lang="fi-FI" sz="1600" dirty="0" err="1" smtClean="0"/>
              <a:t>wide</a:t>
            </a:r>
            <a:r>
              <a:rPr lang="fi-FI" sz="1600" dirty="0" smtClean="0"/>
              <a:t> </a:t>
            </a:r>
            <a:r>
              <a:rPr lang="fi-FI" sz="1600" dirty="0" err="1" smtClean="0"/>
              <a:t>experience</a:t>
            </a:r>
            <a:r>
              <a:rPr lang="fi-FI" sz="1600" dirty="0" smtClean="0"/>
              <a:t> of S Group business and </a:t>
            </a:r>
            <a:r>
              <a:rPr lang="fi-FI" sz="1600" dirty="0" err="1" smtClean="0"/>
              <a:t>applications</a:t>
            </a:r>
            <a:endParaRPr lang="fi-FI" sz="1600" dirty="0" smtClean="0"/>
          </a:p>
          <a:p>
            <a:pPr lvl="1"/>
            <a:r>
              <a:rPr lang="fi-FI" sz="1600" dirty="0" err="1" smtClean="0"/>
              <a:t>Our</a:t>
            </a:r>
            <a:r>
              <a:rPr lang="fi-FI" sz="1600" dirty="0" smtClean="0"/>
              <a:t> </a:t>
            </a:r>
            <a:r>
              <a:rPr lang="fi-FI" sz="1600" dirty="0" err="1" smtClean="0"/>
              <a:t>deep</a:t>
            </a:r>
            <a:r>
              <a:rPr lang="fi-FI" sz="1600" dirty="0" smtClean="0"/>
              <a:t> </a:t>
            </a:r>
            <a:r>
              <a:rPr lang="fi-FI" sz="1600" dirty="0" err="1" smtClean="0"/>
              <a:t>understanding</a:t>
            </a:r>
            <a:r>
              <a:rPr lang="fi-FI" sz="1600" dirty="0" smtClean="0"/>
              <a:t> of </a:t>
            </a:r>
            <a:r>
              <a:rPr lang="fi-FI" sz="1600" dirty="0" err="1" smtClean="0"/>
              <a:t>modern</a:t>
            </a:r>
            <a:r>
              <a:rPr lang="fi-FI" sz="1600" dirty="0" smtClean="0"/>
              <a:t>, </a:t>
            </a:r>
            <a:r>
              <a:rPr lang="fi-FI" sz="1600" dirty="0" err="1" smtClean="0"/>
              <a:t>best</a:t>
            </a:r>
            <a:r>
              <a:rPr lang="fi-FI" sz="1600" dirty="0" smtClean="0"/>
              <a:t> in </a:t>
            </a:r>
            <a:r>
              <a:rPr lang="fi-FI" sz="1600" dirty="0" err="1" smtClean="0"/>
              <a:t>class</a:t>
            </a:r>
            <a:r>
              <a:rPr lang="fi-FI" sz="1600" dirty="0" smtClean="0"/>
              <a:t>, </a:t>
            </a:r>
            <a:r>
              <a:rPr lang="fi-FI" sz="1600" dirty="0" err="1" smtClean="0"/>
              <a:t>agile</a:t>
            </a:r>
            <a:r>
              <a:rPr lang="fi-FI" sz="1600" dirty="0" smtClean="0"/>
              <a:t> </a:t>
            </a:r>
            <a:r>
              <a:rPr lang="fi-FI" sz="1600" dirty="0" err="1" smtClean="0"/>
              <a:t>application</a:t>
            </a:r>
            <a:r>
              <a:rPr lang="fi-FI" sz="1600" dirty="0" smtClean="0"/>
              <a:t> </a:t>
            </a:r>
            <a:r>
              <a:rPr lang="fi-FI" sz="1600" dirty="0" err="1" smtClean="0"/>
              <a:t>development</a:t>
            </a:r>
            <a:r>
              <a:rPr lang="fi-FI" sz="1600" dirty="0" smtClean="0"/>
              <a:t>, </a:t>
            </a:r>
            <a:r>
              <a:rPr lang="fi-FI" sz="1600" dirty="0" err="1" smtClean="0"/>
              <a:t>application</a:t>
            </a:r>
            <a:r>
              <a:rPr lang="fi-FI" sz="1600" dirty="0" smtClean="0"/>
              <a:t> management  and </a:t>
            </a:r>
            <a:r>
              <a:rPr lang="fi-FI" sz="1600" dirty="0" err="1" smtClean="0"/>
              <a:t>application</a:t>
            </a:r>
            <a:r>
              <a:rPr lang="fi-FI" sz="1600" dirty="0" smtClean="0"/>
              <a:t> </a:t>
            </a:r>
            <a:r>
              <a:rPr lang="fi-FI" sz="1600" dirty="0" err="1" smtClean="0"/>
              <a:t>operations</a:t>
            </a:r>
            <a:r>
              <a:rPr lang="fi-FI" sz="1600" dirty="0" smtClean="0"/>
              <a:t> </a:t>
            </a:r>
            <a:r>
              <a:rPr lang="fi-FI" sz="1600" dirty="0" err="1" smtClean="0"/>
              <a:t>delivery</a:t>
            </a:r>
            <a:r>
              <a:rPr lang="fi-FI" sz="1600" dirty="0" smtClean="0"/>
              <a:t> </a:t>
            </a:r>
            <a:r>
              <a:rPr lang="fi-FI" sz="1600" dirty="0" err="1" smtClean="0"/>
              <a:t>methods</a:t>
            </a:r>
            <a:r>
              <a:rPr lang="fi-FI" sz="1600" dirty="0" smtClean="0"/>
              <a:t> and </a:t>
            </a:r>
            <a:r>
              <a:rPr lang="fi-FI" sz="1600" dirty="0" err="1" smtClean="0"/>
              <a:t>practices</a:t>
            </a:r>
            <a:endParaRPr lang="fi-FI" sz="1600" dirty="0" smtClean="0"/>
          </a:p>
          <a:p>
            <a:pPr lvl="1"/>
            <a:r>
              <a:rPr lang="fi-FI" sz="1600" dirty="0" err="1" smtClean="0"/>
              <a:t>Our</a:t>
            </a:r>
            <a:r>
              <a:rPr lang="fi-FI" sz="1600" dirty="0" smtClean="0"/>
              <a:t> </a:t>
            </a:r>
            <a:r>
              <a:rPr lang="fi-FI" sz="1600" dirty="0" err="1" smtClean="0"/>
              <a:t>delivery</a:t>
            </a:r>
            <a:r>
              <a:rPr lang="fi-FI" sz="1600" dirty="0" smtClean="0"/>
              <a:t> </a:t>
            </a:r>
            <a:r>
              <a:rPr lang="fi-FI" sz="1600" dirty="0" err="1" smtClean="0"/>
              <a:t>capabilities</a:t>
            </a:r>
            <a:r>
              <a:rPr lang="fi-FI" sz="1600" dirty="0" smtClean="0"/>
              <a:t> and </a:t>
            </a:r>
            <a:r>
              <a:rPr lang="fi-FI" sz="1600" dirty="0" err="1" smtClean="0"/>
              <a:t>proven</a:t>
            </a:r>
            <a:r>
              <a:rPr lang="fi-FI" sz="1600" dirty="0" smtClean="0"/>
              <a:t> </a:t>
            </a:r>
            <a:r>
              <a:rPr lang="fi-FI" sz="1600" dirty="0" err="1" smtClean="0"/>
              <a:t>tool</a:t>
            </a:r>
            <a:r>
              <a:rPr lang="fi-FI" sz="1600" dirty="0" smtClean="0"/>
              <a:t> set</a:t>
            </a:r>
          </a:p>
          <a:p>
            <a:pPr lvl="1"/>
            <a:r>
              <a:rPr lang="fi-FI" sz="1600" dirty="0" err="1" smtClean="0"/>
              <a:t>Our</a:t>
            </a:r>
            <a:r>
              <a:rPr lang="fi-FI" sz="1600" dirty="0" smtClean="0"/>
              <a:t> </a:t>
            </a:r>
            <a:r>
              <a:rPr lang="fi-FI" sz="1600" dirty="0" err="1" smtClean="0"/>
              <a:t>experiences</a:t>
            </a:r>
            <a:r>
              <a:rPr lang="fi-FI" sz="1600" dirty="0" smtClean="0"/>
              <a:t> of </a:t>
            </a:r>
            <a:r>
              <a:rPr lang="fi-FI" sz="1600" dirty="0" err="1" smtClean="0"/>
              <a:t>similar</a:t>
            </a:r>
            <a:r>
              <a:rPr lang="fi-FI" sz="1600" dirty="0" smtClean="0"/>
              <a:t> </a:t>
            </a:r>
            <a:r>
              <a:rPr lang="fi-FI" sz="1600" dirty="0" err="1" smtClean="0"/>
              <a:t>services</a:t>
            </a:r>
            <a:r>
              <a:rPr lang="fi-FI" sz="1600" dirty="0" smtClean="0"/>
              <a:t> in </a:t>
            </a:r>
            <a:r>
              <a:rPr lang="fi-FI" sz="1600" dirty="0" err="1" smtClean="0"/>
              <a:t>retail</a:t>
            </a:r>
            <a:r>
              <a:rPr lang="fi-FI" sz="1600" dirty="0" smtClean="0"/>
              <a:t> </a:t>
            </a:r>
            <a:r>
              <a:rPr lang="fi-FI" sz="1600" dirty="0" err="1" smtClean="0"/>
              <a:t>industry</a:t>
            </a:r>
            <a:r>
              <a:rPr lang="fi-FI" sz="1600" dirty="0" smtClean="0"/>
              <a:t>.</a:t>
            </a:r>
            <a:endParaRPr lang="fi-FI" sz="1600" dirty="0"/>
          </a:p>
        </p:txBody>
      </p:sp>
      <p:pic>
        <p:nvPicPr>
          <p:cNvPr id="308228" name="Picture 4"/>
          <p:cNvPicPr>
            <a:picLocks noChangeAspect="1" noChangeArrowheads="1"/>
          </p:cNvPicPr>
          <p:nvPr/>
        </p:nvPicPr>
        <p:blipFill>
          <a:blip r:embed="rId3" cstate="print"/>
          <a:srcRect/>
          <a:stretch>
            <a:fillRect/>
          </a:stretch>
        </p:blipFill>
        <p:spPr bwMode="auto">
          <a:xfrm>
            <a:off x="2997994" y="4037614"/>
            <a:ext cx="3910013"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a:t>
            </a:r>
            <a:r>
              <a:rPr lang="en-US" dirty="0" err="1" smtClean="0"/>
              <a:t>DevOps</a:t>
            </a:r>
            <a:r>
              <a:rPr lang="en-US" dirty="0" smtClean="0"/>
              <a:t> have been verified by several research companies</a:t>
            </a:r>
            <a:endParaRPr lang="en-US" dirty="0"/>
          </a:p>
        </p:txBody>
      </p:sp>
      <p:sp>
        <p:nvSpPr>
          <p:cNvPr id="6" name="Content Placeholder 5"/>
          <p:cNvSpPr>
            <a:spLocks noGrp="1"/>
          </p:cNvSpPr>
          <p:nvPr>
            <p:ph idx="1"/>
          </p:nvPr>
        </p:nvSpPr>
        <p:spPr/>
        <p:txBody>
          <a:bodyPr/>
          <a:lstStyle/>
          <a:p>
            <a:r>
              <a:rPr lang="en-US" dirty="0" smtClean="0"/>
              <a:t>High-performing IT organizations deploy 30x more frequently with 200x shorter lead times; </a:t>
            </a:r>
          </a:p>
          <a:p>
            <a:pPr lvl="1"/>
            <a:r>
              <a:rPr lang="en-US" dirty="0" smtClean="0"/>
              <a:t>they have 60x fewer failures and recover 168x faster.</a:t>
            </a:r>
          </a:p>
          <a:p>
            <a:r>
              <a:rPr lang="en-US" dirty="0" smtClean="0"/>
              <a:t>Lean management and continuous delivery practices create the conditions for delivering value faster, sustainably.</a:t>
            </a:r>
          </a:p>
          <a:p>
            <a:r>
              <a:rPr lang="en-US" dirty="0" smtClean="0"/>
              <a:t>High performance is achievable whether your apps are </a:t>
            </a:r>
            <a:r>
              <a:rPr lang="en-US" dirty="0" err="1" smtClean="0"/>
              <a:t>greenfield</a:t>
            </a:r>
            <a:r>
              <a:rPr lang="en-US" dirty="0" smtClean="0"/>
              <a:t>, </a:t>
            </a:r>
            <a:r>
              <a:rPr lang="en-US" dirty="0" err="1" smtClean="0"/>
              <a:t>brownfield</a:t>
            </a:r>
            <a:r>
              <a:rPr lang="en-US" dirty="0" smtClean="0"/>
              <a:t> or legacy.</a:t>
            </a:r>
          </a:p>
          <a:p>
            <a:r>
              <a:rPr lang="en-US" dirty="0" smtClean="0"/>
              <a:t>IT managers play a critical role in any </a:t>
            </a:r>
            <a:r>
              <a:rPr lang="en-US" dirty="0" err="1" smtClean="0"/>
              <a:t>DevOps</a:t>
            </a:r>
            <a:r>
              <a:rPr lang="en-US" dirty="0" smtClean="0"/>
              <a:t> transformation.</a:t>
            </a:r>
          </a:p>
          <a:p>
            <a:r>
              <a:rPr lang="en-US" dirty="0" smtClean="0"/>
              <a:t>Diversity matters.</a:t>
            </a:r>
          </a:p>
          <a:p>
            <a:r>
              <a:rPr lang="en-US" dirty="0" smtClean="0"/>
              <a:t>Deployment pain can tell you a lot about your IT performance.</a:t>
            </a:r>
          </a:p>
          <a:p>
            <a:r>
              <a:rPr lang="en-US" dirty="0" smtClean="0"/>
              <a:t>Burnout can be prevented, and </a:t>
            </a:r>
            <a:r>
              <a:rPr lang="en-US" dirty="0" err="1" smtClean="0"/>
              <a:t>DevOps</a:t>
            </a:r>
            <a:r>
              <a:rPr lang="en-US" dirty="0" smtClean="0"/>
              <a:t> can help.</a:t>
            </a:r>
            <a:endParaRPr lang="en-US" dirty="0"/>
          </a:p>
        </p:txBody>
      </p:sp>
      <p:sp>
        <p:nvSpPr>
          <p:cNvPr id="5" name="TextBox 4"/>
          <p:cNvSpPr txBox="1"/>
          <p:nvPr/>
        </p:nvSpPr>
        <p:spPr>
          <a:xfrm>
            <a:off x="21269" y="6042823"/>
            <a:ext cx="4304383" cy="307777"/>
          </a:xfrm>
          <a:prstGeom prst="rect">
            <a:avLst/>
          </a:prstGeom>
          <a:noFill/>
        </p:spPr>
        <p:txBody>
          <a:bodyPr wrap="none" rtlCol="0">
            <a:spAutoFit/>
          </a:bodyPr>
          <a:lstStyle/>
          <a:p>
            <a:r>
              <a:rPr lang="en-US" sz="1400" dirty="0" smtClean="0">
                <a:solidFill>
                  <a:schemeClr val="tx2">
                    <a:lumMod val="50000"/>
                  </a:schemeClr>
                </a:solidFill>
              </a:rPr>
              <a:t>Source: Puppet Labs; 2015 State of </a:t>
            </a:r>
            <a:r>
              <a:rPr lang="en-US" sz="1400" dirty="0" err="1" smtClean="0">
                <a:solidFill>
                  <a:schemeClr val="tx2">
                    <a:lumMod val="50000"/>
                  </a:schemeClr>
                </a:solidFill>
              </a:rPr>
              <a:t>DevOps</a:t>
            </a:r>
            <a:r>
              <a:rPr lang="en-US" sz="1400" dirty="0" smtClean="0">
                <a:solidFill>
                  <a:schemeClr val="tx2">
                    <a:lumMod val="50000"/>
                  </a:schemeClr>
                </a:solidFill>
              </a:rPr>
              <a:t> Report</a:t>
            </a:r>
          </a:p>
        </p:txBody>
      </p:sp>
      <p:sp>
        <p:nvSpPr>
          <p:cNvPr id="7" name="Rectangle 6"/>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This is not only theoretical approach, this is real life</a:t>
            </a:r>
            <a:endParaRPr lang="en-US" dirty="0"/>
          </a:p>
        </p:txBody>
      </p:sp>
      <p:sp>
        <p:nvSpPr>
          <p:cNvPr id="6" name="Content Placeholder 5"/>
          <p:cNvSpPr>
            <a:spLocks noGrp="1"/>
          </p:cNvSpPr>
          <p:nvPr>
            <p:ph idx="1"/>
          </p:nvPr>
        </p:nvSpPr>
        <p:spPr/>
        <p:txBody>
          <a:bodyPr/>
          <a:lstStyle/>
          <a:p>
            <a:r>
              <a:rPr lang="en-US" smtClean="0"/>
              <a:t>In Capgemini we have reached the following improvement </a:t>
            </a:r>
            <a:br>
              <a:rPr lang="en-US" smtClean="0"/>
            </a:br>
            <a:r>
              <a:rPr lang="en-US" smtClean="0"/>
              <a:t>with this approach:</a:t>
            </a:r>
          </a:p>
          <a:p>
            <a:pPr lvl="1"/>
            <a:r>
              <a:rPr lang="en-US" smtClean="0"/>
              <a:t>50% faster solution deployment time</a:t>
            </a:r>
          </a:p>
          <a:p>
            <a:pPr lvl="1"/>
            <a:r>
              <a:rPr lang="en-GB" smtClean="0"/>
              <a:t> 96% faster creation of new environment</a:t>
            </a:r>
          </a:p>
          <a:p>
            <a:pPr lvl="1"/>
            <a:r>
              <a:rPr lang="en-GB" smtClean="0"/>
              <a:t>20% reduction in FTEs</a:t>
            </a:r>
          </a:p>
          <a:p>
            <a:pPr lvl="1"/>
            <a:r>
              <a:rPr lang="en-GB" smtClean="0"/>
              <a:t>Significant improvement on availability (from &lt;99,4% to &gt;99,6%)</a:t>
            </a:r>
          </a:p>
          <a:p>
            <a:pPr lvl="1"/>
            <a:endParaRPr lang="en-GB" smtClean="0"/>
          </a:p>
          <a:p>
            <a:pPr lvl="1"/>
            <a:endParaRPr lang="en-US" smtClean="0"/>
          </a:p>
          <a:p>
            <a:pPr lvl="2"/>
            <a:endParaRPr lang="en-US" dirty="0"/>
          </a:p>
        </p:txBody>
      </p:sp>
      <p:sp>
        <p:nvSpPr>
          <p:cNvPr id="10" name="Rounded Rectangle 9"/>
          <p:cNvSpPr/>
          <p:nvPr/>
        </p:nvSpPr>
        <p:spPr>
          <a:xfrm rot="1094047">
            <a:off x="6693448" y="2581128"/>
            <a:ext cx="2601644" cy="752121"/>
          </a:xfrm>
          <a:prstGeom prst="roundRect">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Example from one of our clients</a:t>
            </a:r>
          </a:p>
        </p:txBody>
      </p:sp>
      <p:sp>
        <p:nvSpPr>
          <p:cNvPr id="13" name="Rectangle 12"/>
          <p:cNvSpPr/>
          <p:nvPr/>
        </p:nvSpPr>
        <p:spPr>
          <a:xfrm rot="1877491">
            <a:off x="7100967" y="4113047"/>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t>
            </a:r>
            <a:r>
              <a:rPr lang="en-US" dirty="0" err="1" smtClean="0"/>
              <a:t>DevOps</a:t>
            </a:r>
            <a:r>
              <a:rPr lang="en-US" dirty="0" smtClean="0"/>
              <a:t> Organizational Adoption Before It Becomes a Burning Issue</a:t>
            </a:r>
            <a:endParaRPr lang="en-US" dirty="0"/>
          </a:p>
        </p:txBody>
      </p:sp>
      <p:sp>
        <p:nvSpPr>
          <p:cNvPr id="5" name="Content Placeholder 4"/>
          <p:cNvSpPr>
            <a:spLocks noGrp="1"/>
          </p:cNvSpPr>
          <p:nvPr>
            <p:ph idx="1"/>
          </p:nvPr>
        </p:nvSpPr>
        <p:spPr/>
        <p:txBody>
          <a:bodyPr/>
          <a:lstStyle/>
          <a:p>
            <a:r>
              <a:rPr lang="en-US" dirty="0" smtClean="0"/>
              <a:t>70% of IT organizations that do not adjust their organizational structures as part of their </a:t>
            </a:r>
            <a:r>
              <a:rPr lang="en-US" dirty="0" err="1" smtClean="0"/>
              <a:t>DevOps</a:t>
            </a:r>
            <a:r>
              <a:rPr lang="en-US" dirty="0" smtClean="0"/>
              <a:t> adoption plans will fail to achieve the desired results from their </a:t>
            </a:r>
            <a:r>
              <a:rPr lang="en-US" dirty="0" err="1" smtClean="0"/>
              <a:t>DevOps</a:t>
            </a:r>
            <a:r>
              <a:rPr lang="en-US" dirty="0" smtClean="0"/>
              <a:t> implementation.</a:t>
            </a:r>
          </a:p>
          <a:p>
            <a:pPr lvl="1"/>
            <a:r>
              <a:rPr lang="en-US" dirty="0" smtClean="0"/>
              <a:t>Static hierarchical structures typically do not offer the flexibility or responsiveness required.</a:t>
            </a:r>
          </a:p>
          <a:p>
            <a:endParaRPr lang="en-US" dirty="0" smtClean="0"/>
          </a:p>
          <a:p>
            <a:r>
              <a:rPr lang="en-US" dirty="0" smtClean="0"/>
              <a:t>A virtual team, as opposed to solid-line reporting. </a:t>
            </a:r>
          </a:p>
          <a:p>
            <a:r>
              <a:rPr lang="en-US" dirty="0" smtClean="0"/>
              <a:t>One key factor is ownership of the overall team result.</a:t>
            </a:r>
          </a:p>
          <a:p>
            <a:r>
              <a:rPr lang="en-US" dirty="0" smtClean="0"/>
              <a:t>The customer is part of the team. </a:t>
            </a:r>
          </a:p>
          <a:p>
            <a:pPr lvl="1"/>
            <a:r>
              <a:rPr lang="en-US" dirty="0" smtClean="0"/>
              <a:t>Having the voice of the customer within the team can reinforce the overall goal and further aid in bridging the gap between applications and operations.</a:t>
            </a:r>
          </a:p>
          <a:p>
            <a:pPr>
              <a:buNone/>
            </a:pPr>
            <a:endParaRPr lang="en-US" dirty="0"/>
          </a:p>
        </p:txBody>
      </p:sp>
      <p:sp>
        <p:nvSpPr>
          <p:cNvPr id="8" name="TextBox 7"/>
          <p:cNvSpPr txBox="1"/>
          <p:nvPr/>
        </p:nvSpPr>
        <p:spPr>
          <a:xfrm>
            <a:off x="21269" y="6042823"/>
            <a:ext cx="6438879" cy="307777"/>
          </a:xfrm>
          <a:prstGeom prst="rect">
            <a:avLst/>
          </a:prstGeom>
          <a:noFill/>
        </p:spPr>
        <p:txBody>
          <a:bodyPr wrap="none" rtlCol="0">
            <a:spAutoFit/>
          </a:bodyPr>
          <a:lstStyle/>
          <a:p>
            <a:r>
              <a:rPr lang="en-US" sz="1400" dirty="0" smtClean="0">
                <a:solidFill>
                  <a:schemeClr val="tx2">
                    <a:lumMod val="50000"/>
                  </a:schemeClr>
                </a:solidFill>
              </a:rPr>
              <a:t>Source: Gartner; Organize the Right Teams for Successful </a:t>
            </a:r>
            <a:r>
              <a:rPr lang="en-US" sz="1400" dirty="0" err="1" smtClean="0">
                <a:solidFill>
                  <a:schemeClr val="tx2">
                    <a:lumMod val="50000"/>
                  </a:schemeClr>
                </a:solidFill>
              </a:rPr>
              <a:t>DevOps</a:t>
            </a:r>
            <a:r>
              <a:rPr lang="en-US" sz="1400" dirty="0" smtClean="0">
                <a:solidFill>
                  <a:schemeClr val="tx2">
                    <a:lumMod val="50000"/>
                  </a:schemeClr>
                </a:solidFill>
              </a:rPr>
              <a:t>, 27.9.2012 </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 who are employing </a:t>
            </a:r>
            <a:r>
              <a:rPr lang="en-US" dirty="0" err="1" smtClean="0"/>
              <a:t>DevOps</a:t>
            </a:r>
            <a:r>
              <a:rPr lang="en-US" dirty="0" smtClean="0"/>
              <a:t> practices are out-performing even the fastest high performers</a:t>
            </a:r>
          </a:p>
        </p:txBody>
      </p:sp>
      <p:sp>
        <p:nvSpPr>
          <p:cNvPr id="5" name="Content Placeholder 4"/>
          <p:cNvSpPr>
            <a:spLocks noGrp="1"/>
          </p:cNvSpPr>
          <p:nvPr>
            <p:ph idx="1"/>
          </p:nvPr>
        </p:nvSpPr>
        <p:spPr/>
        <p:txBody>
          <a:bodyPr/>
          <a:lstStyle/>
          <a:p>
            <a:r>
              <a:rPr lang="en-US" dirty="0" smtClean="0"/>
              <a:t>In 2007 Visible Ops survey the high-performing IT organizations were:</a:t>
            </a:r>
          </a:p>
          <a:p>
            <a:pPr lvl="2"/>
            <a:r>
              <a:rPr lang="en-US" dirty="0" smtClean="0"/>
              <a:t>5-7x times more productive </a:t>
            </a:r>
          </a:p>
          <a:p>
            <a:pPr lvl="3"/>
            <a:r>
              <a:rPr lang="en-US" dirty="0" smtClean="0"/>
              <a:t>making 14x more changes, with </a:t>
            </a:r>
          </a:p>
          <a:p>
            <a:pPr lvl="3"/>
            <a:r>
              <a:rPr lang="en-US" dirty="0" smtClean="0"/>
              <a:t>one-half the change failure rate</a:t>
            </a:r>
          </a:p>
          <a:p>
            <a:pPr lvl="3"/>
            <a:r>
              <a:rPr lang="en-US" dirty="0" smtClean="0"/>
              <a:t>4x higher first fix rates, </a:t>
            </a:r>
          </a:p>
          <a:p>
            <a:pPr lvl="3"/>
            <a:r>
              <a:rPr lang="en-US" dirty="0" smtClean="0"/>
              <a:t>10x shorter Severity 1 outages times. </a:t>
            </a:r>
          </a:p>
          <a:p>
            <a:pPr lvl="3"/>
            <a:r>
              <a:rPr lang="en-US" dirty="0" smtClean="0"/>
              <a:t>4x fewer repeat audit findings</a:t>
            </a:r>
          </a:p>
          <a:p>
            <a:pPr lvl="3"/>
            <a:r>
              <a:rPr lang="en-US" dirty="0" smtClean="0"/>
              <a:t> 5x more likely to detect breaches by an automated internal control, </a:t>
            </a:r>
          </a:p>
          <a:p>
            <a:pPr lvl="3"/>
            <a:r>
              <a:rPr lang="en-US" dirty="0" smtClean="0"/>
              <a:t>8x better project due date performance! </a:t>
            </a:r>
          </a:p>
          <a:p>
            <a:r>
              <a:rPr lang="en-US" dirty="0" smtClean="0"/>
              <a:t>Organizations who are employing </a:t>
            </a:r>
            <a:r>
              <a:rPr lang="en-US" dirty="0" err="1" smtClean="0"/>
              <a:t>DevOps</a:t>
            </a:r>
            <a:r>
              <a:rPr lang="en-US" dirty="0" smtClean="0"/>
              <a:t> practices are out-performing our fastest high performer by orders of magnitude </a:t>
            </a:r>
          </a:p>
          <a:p>
            <a:pPr lvl="1"/>
            <a:r>
              <a:rPr lang="en-US" dirty="0" smtClean="0"/>
              <a:t>Amazon has gone on record stating that they’re doing over 1,000 deploys a day, sustaining a change success rate of 99.999%! </a:t>
            </a:r>
          </a:p>
        </p:txBody>
      </p:sp>
      <p:sp>
        <p:nvSpPr>
          <p:cNvPr id="8" name="TextBox 7"/>
          <p:cNvSpPr txBox="1"/>
          <p:nvPr/>
        </p:nvSpPr>
        <p:spPr>
          <a:xfrm>
            <a:off x="21269" y="6042823"/>
            <a:ext cx="7916270" cy="307777"/>
          </a:xfrm>
          <a:prstGeom prst="rect">
            <a:avLst/>
          </a:prstGeom>
          <a:noFill/>
        </p:spPr>
        <p:txBody>
          <a:bodyPr wrap="none" rtlCol="0">
            <a:spAutoFit/>
          </a:bodyPr>
          <a:lstStyle/>
          <a:p>
            <a:r>
              <a:rPr lang="en-US" sz="1400" dirty="0" smtClean="0">
                <a:solidFill>
                  <a:schemeClr val="tx2">
                    <a:lumMod val="50000"/>
                  </a:schemeClr>
                </a:solidFill>
              </a:rPr>
              <a:t>Source: IT Process Institute, IT revolution press; Top 11 Things You Need To Know About </a:t>
            </a:r>
            <a:r>
              <a:rPr lang="en-US" sz="1400" dirty="0" err="1" smtClean="0">
                <a:solidFill>
                  <a:schemeClr val="tx2">
                    <a:lumMod val="50000"/>
                  </a:schemeClr>
                </a:solidFill>
              </a:rPr>
              <a:t>DevOps</a:t>
            </a:r>
            <a:endParaRPr lang="en-US" sz="1400" dirty="0" smtClean="0">
              <a:solidFill>
                <a:schemeClr val="tx2">
                  <a:lumMod val="50000"/>
                </a:schemeClr>
              </a:solidFill>
            </a:endParaRPr>
          </a:p>
        </p:txBody>
      </p:sp>
      <p:sp>
        <p:nvSpPr>
          <p:cNvPr id="11" name="Rectangle 10"/>
          <p:cNvSpPr/>
          <p:nvPr/>
        </p:nvSpPr>
        <p:spPr>
          <a:xfrm rot="876284">
            <a:off x="7111598" y="2222680"/>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Worldwide cost of IT failure (revisited): $3 trillion</a:t>
            </a:r>
            <a:endParaRPr lang="en-US" dirty="0"/>
          </a:p>
        </p:txBody>
      </p:sp>
      <p:sp>
        <p:nvSpPr>
          <p:cNvPr id="5" name="Content Placeholder 4"/>
          <p:cNvSpPr>
            <a:spLocks noGrp="1"/>
          </p:cNvSpPr>
          <p:nvPr>
            <p:ph idx="1"/>
          </p:nvPr>
        </p:nvSpPr>
        <p:spPr/>
        <p:txBody>
          <a:bodyPr/>
          <a:lstStyle/>
          <a:p>
            <a:r>
              <a:rPr lang="en-US" dirty="0" smtClean="0"/>
              <a:t>For just the Standard &amp; Poor 500 companies, aggregate 2012 revenue is estimated to be $10 trillion. </a:t>
            </a:r>
          </a:p>
          <a:p>
            <a:r>
              <a:rPr lang="en-US" dirty="0" smtClean="0"/>
              <a:t>If 5 percent of aggregate revenue is spent on IT, and conservatively, 20 percent of that spending creates no value for the end customer - that is </a:t>
            </a:r>
            <a:r>
              <a:rPr lang="en-US" b="1" dirty="0" smtClean="0"/>
              <a:t>$100 billion of waste</a:t>
            </a:r>
            <a:r>
              <a:rPr lang="en-US" dirty="0" smtClean="0"/>
              <a:t>! </a:t>
            </a:r>
          </a:p>
        </p:txBody>
      </p:sp>
      <p:sp>
        <p:nvSpPr>
          <p:cNvPr id="8" name="TextBox 7"/>
          <p:cNvSpPr txBox="1"/>
          <p:nvPr/>
        </p:nvSpPr>
        <p:spPr>
          <a:xfrm>
            <a:off x="21269" y="6042823"/>
            <a:ext cx="6681381" cy="307777"/>
          </a:xfrm>
          <a:prstGeom prst="rect">
            <a:avLst/>
          </a:prstGeom>
          <a:noFill/>
        </p:spPr>
        <p:txBody>
          <a:bodyPr wrap="none" rtlCol="0">
            <a:spAutoFit/>
          </a:bodyPr>
          <a:lstStyle/>
          <a:p>
            <a:r>
              <a:rPr lang="en-US" sz="1400" dirty="0" smtClean="0">
                <a:solidFill>
                  <a:schemeClr val="tx2">
                    <a:lumMod val="50000"/>
                  </a:schemeClr>
                </a:solidFill>
              </a:rPr>
              <a:t>Source: http://www.zdnet.com/article/worldwide-cost-of-it-failure-revisited-3-trillion/</a:t>
            </a:r>
          </a:p>
        </p:txBody>
      </p:sp>
      <p:sp>
        <p:nvSpPr>
          <p:cNvPr id="11" name="Rectangle 10"/>
          <p:cNvSpPr/>
          <p:nvPr/>
        </p:nvSpPr>
        <p:spPr>
          <a:xfrm rot="1877491">
            <a:off x="7483738" y="3453829"/>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a:p>
            <a:pPr algn="ctr"/>
            <a:r>
              <a:rPr lang="en-US" sz="2400" dirty="0" err="1" smtClean="0">
                <a:solidFill>
                  <a:schemeClr val="tx2">
                    <a:lumMod val="50000"/>
                  </a:schemeClr>
                </a:solidFill>
              </a:rPr>
              <a:t>Vähän</a:t>
            </a:r>
            <a:r>
              <a:rPr lang="en-US" sz="2400" dirty="0" smtClean="0">
                <a:solidFill>
                  <a:schemeClr val="tx2">
                    <a:lumMod val="50000"/>
                  </a:schemeClr>
                </a:solidFill>
              </a:rPr>
              <a:t> </a:t>
            </a:r>
            <a:r>
              <a:rPr lang="en-US" sz="2400" dirty="0" err="1" smtClean="0">
                <a:solidFill>
                  <a:schemeClr val="tx2">
                    <a:lumMod val="50000"/>
                  </a:schemeClr>
                </a:solidFill>
              </a:rPr>
              <a:t>liika</a:t>
            </a:r>
            <a:r>
              <a:rPr lang="en-US" sz="2400" dirty="0" smtClean="0">
                <a:solidFill>
                  <a:schemeClr val="tx2">
                    <a:lumMod val="50000"/>
                  </a:schemeClr>
                </a:solidFill>
              </a:rPr>
              <a:t> </a:t>
            </a:r>
            <a:r>
              <a:rPr lang="en-US" sz="2400" dirty="0" err="1" smtClean="0">
                <a:solidFill>
                  <a:schemeClr val="tx2">
                    <a:lumMod val="50000"/>
                  </a:schemeClr>
                </a:solidFill>
              </a:rPr>
              <a:t>höttöä</a:t>
            </a:r>
            <a:r>
              <a:rPr lang="en-US" sz="2400" dirty="0" smtClean="0">
                <a:solidFill>
                  <a:schemeClr val="tx2">
                    <a:lumMod val="50000"/>
                  </a:schemeClr>
                </a:solidFill>
              </a:rPr>
              <a:t> on </a:t>
            </a:r>
            <a:r>
              <a:rPr lang="en-US" sz="2400" dirty="0" err="1" smtClean="0">
                <a:solidFill>
                  <a:schemeClr val="tx2">
                    <a:lumMod val="50000"/>
                  </a:schemeClr>
                </a:solidFill>
              </a:rPr>
              <a:t>lähde</a:t>
            </a:r>
            <a:endParaRPr lang="en-US" sz="2400" dirty="0" smtClean="0">
              <a:solidFill>
                <a:schemeClr val="tx2">
                  <a:lumMod val="50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DevOps approach the quality is not sacrificed to deliver fast</a:t>
            </a:r>
            <a:endParaRPr lang="en-US" dirty="0"/>
          </a:p>
        </p:txBody>
      </p:sp>
      <p:sp>
        <p:nvSpPr>
          <p:cNvPr id="5" name="Content Placeholder 4"/>
          <p:cNvSpPr>
            <a:spLocks noGrp="1"/>
          </p:cNvSpPr>
          <p:nvPr>
            <p:ph idx="1"/>
          </p:nvPr>
        </p:nvSpPr>
        <p:spPr>
          <a:xfrm>
            <a:off x="323392" y="1250210"/>
            <a:ext cx="9582608" cy="4643751"/>
          </a:xfrm>
        </p:spPr>
        <p:txBody>
          <a:bodyPr/>
          <a:lstStyle/>
          <a:p>
            <a:r>
              <a:rPr lang="en-US" sz="2000" dirty="0" smtClean="0"/>
              <a:t>Development teams that consistently deliver at the fastest cycle times enjoy the highest business satisfaction.</a:t>
            </a:r>
            <a:endParaRPr lang="fi-FI" sz="2000" dirty="0" smtClean="0"/>
          </a:p>
          <a:p>
            <a:r>
              <a:rPr lang="en-US" sz="2000" dirty="0" smtClean="0"/>
              <a:t>Incremental improvements to waterfall methods run out of steam at one- to two-month delivery cycles. </a:t>
            </a:r>
          </a:p>
          <a:p>
            <a:r>
              <a:rPr lang="en-US" sz="2000" dirty="0" smtClean="0"/>
              <a:t>Eight </a:t>
            </a:r>
            <a:r>
              <a:rPr lang="en-US" sz="2000" dirty="0" err="1" smtClean="0"/>
              <a:t>DevOps</a:t>
            </a:r>
            <a:r>
              <a:rPr lang="en-US" sz="2000" dirty="0" smtClean="0"/>
              <a:t>/continuous delivery practices are the key. </a:t>
            </a:r>
          </a:p>
          <a:p>
            <a:pPr lvl="1"/>
            <a:r>
              <a:rPr lang="en-US" sz="1600" dirty="0" smtClean="0"/>
              <a:t>Deliver small increments of functionality; </a:t>
            </a:r>
          </a:p>
          <a:p>
            <a:pPr lvl="1"/>
            <a:r>
              <a:rPr lang="en-US" sz="1600" dirty="0" smtClean="0"/>
              <a:t>Use dedicated, cross-functional teams; </a:t>
            </a:r>
          </a:p>
          <a:p>
            <a:pPr lvl="1"/>
            <a:r>
              <a:rPr lang="en-US" sz="1600" dirty="0" smtClean="0"/>
              <a:t>Use loose architectural coupling; </a:t>
            </a:r>
          </a:p>
          <a:p>
            <a:pPr lvl="1"/>
            <a:r>
              <a:rPr lang="en-US" sz="1600" dirty="0" smtClean="0"/>
              <a:t>Automate environment provisioning; </a:t>
            </a:r>
          </a:p>
          <a:p>
            <a:pPr lvl="1"/>
            <a:r>
              <a:rPr lang="en-US" sz="1600" dirty="0" smtClean="0"/>
              <a:t>Continuously integrate code;</a:t>
            </a:r>
          </a:p>
          <a:p>
            <a:pPr lvl="1"/>
            <a:r>
              <a:rPr lang="en-US" sz="1600" dirty="0" smtClean="0"/>
              <a:t>Continuously test; </a:t>
            </a:r>
          </a:p>
          <a:p>
            <a:pPr lvl="1"/>
            <a:r>
              <a:rPr lang="en-US" sz="1600" dirty="0" smtClean="0"/>
              <a:t>Continuously fund; and </a:t>
            </a:r>
          </a:p>
          <a:p>
            <a:pPr lvl="1"/>
            <a:r>
              <a:rPr lang="en-US" sz="1600" dirty="0" smtClean="0"/>
              <a:t>Provide real-time transparency.</a:t>
            </a:r>
            <a:endParaRPr lang="fi-FI" sz="1600" dirty="0" smtClean="0"/>
          </a:p>
          <a:p>
            <a:r>
              <a:rPr lang="en-US" sz="2000" dirty="0" err="1" smtClean="0"/>
              <a:t>DevOps</a:t>
            </a:r>
            <a:r>
              <a:rPr lang="en-US" sz="2000" dirty="0" smtClean="0"/>
              <a:t> practices address the top reasons for project disappointment. </a:t>
            </a:r>
          </a:p>
          <a:p>
            <a:r>
              <a:rPr lang="en-US" sz="2000" dirty="0" err="1" smtClean="0"/>
              <a:t>DevOps</a:t>
            </a:r>
            <a:r>
              <a:rPr lang="en-US" sz="2000" dirty="0" smtClean="0"/>
              <a:t> practices reduce cycle time and the risk of failure at the same time. </a:t>
            </a:r>
          </a:p>
        </p:txBody>
      </p:sp>
      <p:sp>
        <p:nvSpPr>
          <p:cNvPr id="8" name="TextBox 7"/>
          <p:cNvSpPr txBox="1"/>
          <p:nvPr/>
        </p:nvSpPr>
        <p:spPr>
          <a:xfrm>
            <a:off x="21269" y="6042823"/>
            <a:ext cx="8256812" cy="307777"/>
          </a:xfrm>
          <a:prstGeom prst="rect">
            <a:avLst/>
          </a:prstGeom>
          <a:noFill/>
        </p:spPr>
        <p:txBody>
          <a:bodyPr wrap="none" rtlCol="0">
            <a:spAutoFit/>
          </a:bodyPr>
          <a:lstStyle/>
          <a:p>
            <a:r>
              <a:rPr lang="en-US" sz="1400" dirty="0" smtClean="0">
                <a:solidFill>
                  <a:schemeClr val="tx2">
                    <a:lumMod val="50000"/>
                  </a:schemeClr>
                </a:solidFill>
              </a:rPr>
              <a:t>Source: Forrester Consulting, The New Software Imperative: Fast Delivery With Quality, October 2014.</a:t>
            </a:r>
          </a:p>
        </p:txBody>
      </p:sp>
      <p:sp>
        <p:nvSpPr>
          <p:cNvPr id="11" name="Rectangle 10"/>
          <p:cNvSpPr/>
          <p:nvPr/>
        </p:nvSpPr>
        <p:spPr>
          <a:xfrm rot="1877491">
            <a:off x="7143496" y="2800558"/>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6186" y="1605512"/>
            <a:ext cx="8452884" cy="1562986"/>
          </a:xfrm>
          <a:prstGeom prst="rect">
            <a:avLst/>
          </a:prstGeom>
          <a:solidFill>
            <a:schemeClr val="tx2">
              <a:lumMod val="20000"/>
              <a:lumOff val="8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chemeClr val="accent5"/>
              </a:buClr>
              <a:buFont typeface="Wingdings" pitchFamily="2" charset="2"/>
              <a:buChar char="§"/>
            </a:pPr>
            <a:r>
              <a:rPr lang="en-US" sz="2000" dirty="0" smtClean="0">
                <a:solidFill>
                  <a:schemeClr val="tx2">
                    <a:lumMod val="50000"/>
                  </a:schemeClr>
                </a:solidFill>
              </a:rPr>
              <a:t>20 percent improvement in time-to-market, </a:t>
            </a:r>
          </a:p>
          <a:p>
            <a:pPr marL="180975" indent="-180975">
              <a:buClr>
                <a:schemeClr val="accent5"/>
              </a:buClr>
              <a:buFont typeface="Wingdings" pitchFamily="2" charset="2"/>
              <a:buChar char="§"/>
            </a:pPr>
            <a:r>
              <a:rPr lang="en-US" sz="2000" dirty="0" smtClean="0">
                <a:solidFill>
                  <a:schemeClr val="tx2">
                    <a:lumMod val="50000"/>
                  </a:schemeClr>
                </a:solidFill>
              </a:rPr>
              <a:t>22 percent improvement in software quality, </a:t>
            </a:r>
          </a:p>
          <a:p>
            <a:pPr marL="180975" indent="-180975">
              <a:buClr>
                <a:schemeClr val="accent5"/>
              </a:buClr>
              <a:buFont typeface="Wingdings" pitchFamily="2" charset="2"/>
              <a:buChar char="§"/>
            </a:pPr>
            <a:r>
              <a:rPr lang="en-US" sz="2000" dirty="0" smtClean="0">
                <a:solidFill>
                  <a:schemeClr val="tx2">
                    <a:lumMod val="50000"/>
                  </a:schemeClr>
                </a:solidFill>
              </a:rPr>
              <a:t>17 percent improvement in frequency of application deployments</a:t>
            </a:r>
          </a:p>
        </p:txBody>
      </p:sp>
      <p:sp>
        <p:nvSpPr>
          <p:cNvPr id="2" name="Title 1"/>
          <p:cNvSpPr>
            <a:spLocks noGrp="1"/>
          </p:cNvSpPr>
          <p:nvPr>
            <p:ph type="title"/>
          </p:nvPr>
        </p:nvSpPr>
        <p:spPr/>
        <p:txBody>
          <a:bodyPr/>
          <a:lstStyle/>
          <a:p>
            <a:r>
              <a:rPr lang="en-US" dirty="0" smtClean="0"/>
              <a:t>Benefits of </a:t>
            </a:r>
            <a:r>
              <a:rPr lang="en-US" dirty="0" err="1" smtClean="0"/>
              <a:t>DevOps</a:t>
            </a:r>
            <a:r>
              <a:rPr lang="en-US" dirty="0" smtClean="0"/>
              <a:t> are real and measurable</a:t>
            </a:r>
            <a:endParaRPr lang="en-US" dirty="0"/>
          </a:p>
        </p:txBody>
      </p:sp>
      <p:sp>
        <p:nvSpPr>
          <p:cNvPr id="8" name="TextBox 7"/>
          <p:cNvSpPr txBox="1"/>
          <p:nvPr/>
        </p:nvSpPr>
        <p:spPr>
          <a:xfrm>
            <a:off x="21269" y="6042823"/>
            <a:ext cx="7567136" cy="307777"/>
          </a:xfrm>
          <a:prstGeom prst="rect">
            <a:avLst/>
          </a:prstGeom>
          <a:noFill/>
        </p:spPr>
        <p:txBody>
          <a:bodyPr wrap="none" rtlCol="0">
            <a:spAutoFit/>
          </a:bodyPr>
          <a:lstStyle/>
          <a:p>
            <a:r>
              <a:rPr lang="en-US" sz="1400" dirty="0" smtClean="0">
                <a:solidFill>
                  <a:schemeClr val="tx2">
                    <a:lumMod val="50000"/>
                  </a:schemeClr>
                </a:solidFill>
              </a:rPr>
              <a:t>Source: </a:t>
            </a:r>
            <a:r>
              <a:rPr lang="en-US" sz="1400" dirty="0" err="1" smtClean="0"/>
              <a:t>TechInsights</a:t>
            </a:r>
            <a:r>
              <a:rPr lang="en-US" sz="1400" dirty="0" smtClean="0"/>
              <a:t> Report: What Smart Businesses Know About </a:t>
            </a:r>
            <a:r>
              <a:rPr lang="en-US" sz="1400" dirty="0" err="1" smtClean="0"/>
              <a:t>DevOps</a:t>
            </a:r>
            <a:r>
              <a:rPr lang="en-US" sz="1400" dirty="0" smtClean="0"/>
              <a:t>, September 2013</a:t>
            </a:r>
            <a:endParaRPr lang="en-US" sz="1400" dirty="0" smtClean="0">
              <a:solidFill>
                <a:schemeClr val="tx2">
                  <a:lumMod val="50000"/>
                </a:schemeClr>
              </a:solidFill>
            </a:endParaRPr>
          </a:p>
        </p:txBody>
      </p:sp>
      <p:sp>
        <p:nvSpPr>
          <p:cNvPr id="11" name="Rectangle 10"/>
          <p:cNvSpPr/>
          <p:nvPr/>
        </p:nvSpPr>
        <p:spPr>
          <a:xfrm rot="1877491">
            <a:off x="7483740" y="1387913"/>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
        <p:nvSpPr>
          <p:cNvPr id="10" name="Isosceles Triangle 9"/>
          <p:cNvSpPr/>
          <p:nvPr/>
        </p:nvSpPr>
        <p:spPr>
          <a:xfrm flipH="1" flipV="1">
            <a:off x="776186" y="3221660"/>
            <a:ext cx="8452884" cy="626395"/>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Oval 11"/>
          <p:cNvSpPr/>
          <p:nvPr/>
        </p:nvSpPr>
        <p:spPr>
          <a:xfrm>
            <a:off x="1770331" y="3858688"/>
            <a:ext cx="6464595" cy="1853594"/>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solidFill>
              <a:schemeClr val="tx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22 percent more customers</a:t>
            </a:r>
          </a:p>
          <a:p>
            <a:r>
              <a:rPr lang="en-US" sz="2400" dirty="0" smtClean="0"/>
              <a:t>19 percent increase in revenue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Thales</a:t>
            </a:r>
            <a:endParaRPr lang="en-US" dirty="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dirty="0" smtClean="0"/>
              <a:t> has wide experience in agile application lifecycle management </a:t>
            </a:r>
            <a:endParaRPr lang="en-US" dirty="0"/>
          </a:p>
        </p:txBody>
      </p:sp>
      <p:sp>
        <p:nvSpPr>
          <p:cNvPr id="3" name="Content Placeholder 2"/>
          <p:cNvSpPr>
            <a:spLocks noGrp="1"/>
          </p:cNvSpPr>
          <p:nvPr>
            <p:ph idx="1"/>
          </p:nvPr>
        </p:nvSpPr>
        <p:spPr/>
        <p:txBody>
          <a:bodyPr/>
          <a:lstStyle/>
          <a:p>
            <a:r>
              <a:rPr lang="en-US" dirty="0" smtClean="0"/>
              <a:t>Include Philips </a:t>
            </a:r>
            <a:r>
              <a:rPr lang="en-US" dirty="0" err="1" smtClean="0"/>
              <a:t>refefrence</a:t>
            </a:r>
            <a:r>
              <a:rPr lang="en-US" dirty="0" smtClean="0"/>
              <a:t> list</a:t>
            </a:r>
          </a:p>
          <a:p>
            <a:r>
              <a:rPr lang="en-US" dirty="0" err="1" smtClean="0"/>
              <a:t>Picuture</a:t>
            </a:r>
            <a:r>
              <a:rPr lang="en-US" dirty="0" smtClean="0"/>
              <a:t> of logos</a:t>
            </a:r>
            <a:endParaRPr lang="en-US" dirty="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err="1" smtClean="0"/>
              <a:t>Efficiently</a:t>
            </a:r>
            <a:r>
              <a:rPr lang="fi-FI" sz="2800" dirty="0" smtClean="0"/>
              <a:t> </a:t>
            </a:r>
            <a:r>
              <a:rPr lang="fi-FI" sz="2800" dirty="0" err="1" smtClean="0"/>
              <a:t>managed</a:t>
            </a:r>
            <a:r>
              <a:rPr lang="fi-FI" sz="2800" dirty="0" smtClean="0"/>
              <a:t> </a:t>
            </a:r>
            <a:r>
              <a:rPr lang="fi-FI" sz="2800" dirty="0" err="1" smtClean="0"/>
              <a:t>application</a:t>
            </a:r>
            <a:r>
              <a:rPr lang="fi-FI" sz="2800" dirty="0" smtClean="0"/>
              <a:t> </a:t>
            </a:r>
            <a:r>
              <a:rPr lang="fi-FI" sz="2800" dirty="0" err="1" smtClean="0"/>
              <a:t>lifecycle</a:t>
            </a:r>
            <a:r>
              <a:rPr lang="fi-FI" sz="2800" dirty="0" smtClean="0"/>
              <a:t> </a:t>
            </a:r>
            <a:r>
              <a:rPr lang="fi-FI" sz="2800" dirty="0" err="1" smtClean="0"/>
              <a:t>requires</a:t>
            </a:r>
            <a:r>
              <a:rPr lang="fi-FI" sz="2800" dirty="0" smtClean="0"/>
              <a:t> </a:t>
            </a:r>
            <a:r>
              <a:rPr lang="fi-FI" sz="2800" dirty="0" err="1" smtClean="0"/>
              <a:t>one</a:t>
            </a:r>
            <a:r>
              <a:rPr lang="fi-FI" sz="2800" dirty="0" smtClean="0"/>
              <a:t> </a:t>
            </a:r>
            <a:r>
              <a:rPr lang="fi-FI" sz="2800" dirty="0" err="1" smtClean="0"/>
              <a:t>seamless</a:t>
            </a:r>
            <a:r>
              <a:rPr lang="fi-FI" sz="2800" dirty="0" smtClean="0"/>
              <a:t> and </a:t>
            </a:r>
            <a:r>
              <a:rPr lang="fi-FI" sz="2800" dirty="0" err="1" smtClean="0"/>
              <a:t>agile</a:t>
            </a:r>
            <a:r>
              <a:rPr lang="fi-FI" sz="2800" dirty="0" smtClean="0"/>
              <a:t> </a:t>
            </a:r>
            <a:r>
              <a:rPr lang="fi-FI" sz="2800" dirty="0" err="1" smtClean="0"/>
              <a:t>pipeline</a:t>
            </a:r>
            <a:r>
              <a:rPr lang="fi-FI" sz="2800" dirty="0" smtClean="0"/>
              <a:t> </a:t>
            </a:r>
            <a:r>
              <a:rPr lang="fi-FI" sz="2800" dirty="0" err="1" smtClean="0"/>
              <a:t>from</a:t>
            </a:r>
            <a:r>
              <a:rPr lang="fi-FI" sz="2800" dirty="0" smtClean="0"/>
              <a:t> business to </a:t>
            </a:r>
            <a:r>
              <a:rPr lang="fi-FI" sz="2800" dirty="0" err="1" smtClean="0"/>
              <a:t>operations</a:t>
            </a:r>
            <a:r>
              <a:rPr lang="fi-FI" sz="2800" dirty="0" smtClean="0"/>
              <a:t> </a:t>
            </a:r>
            <a:endParaRPr lang="fi-FI" sz="2800" dirty="0"/>
          </a:p>
        </p:txBody>
      </p:sp>
      <p:sp>
        <p:nvSpPr>
          <p:cNvPr id="3" name="Content Placeholder 2"/>
          <p:cNvSpPr>
            <a:spLocks noGrp="1"/>
          </p:cNvSpPr>
          <p:nvPr>
            <p:ph idx="1"/>
          </p:nvPr>
        </p:nvSpPr>
        <p:spPr>
          <a:xfrm>
            <a:off x="323393" y="1501977"/>
            <a:ext cx="9438125" cy="932465"/>
          </a:xfrm>
        </p:spPr>
        <p:txBody>
          <a:bodyPr/>
          <a:lstStyle/>
          <a:p>
            <a:r>
              <a:rPr lang="fi-FI" sz="2000" dirty="0" err="1" smtClean="0"/>
              <a:t>Our</a:t>
            </a:r>
            <a:r>
              <a:rPr lang="fi-FI" sz="2000" dirty="0" smtClean="0"/>
              <a:t> </a:t>
            </a:r>
            <a:r>
              <a:rPr lang="fi-FI" sz="2000" dirty="0" err="1" smtClean="0"/>
              <a:t>solution</a:t>
            </a:r>
            <a:r>
              <a:rPr lang="fi-FI" sz="2000" dirty="0" smtClean="0"/>
              <a:t> </a:t>
            </a:r>
            <a:r>
              <a:rPr lang="fi-FI" sz="2000" dirty="0" err="1" smtClean="0"/>
              <a:t>removes</a:t>
            </a:r>
            <a:r>
              <a:rPr lang="fi-FI" sz="2000" dirty="0" smtClean="0"/>
              <a:t> the </a:t>
            </a:r>
            <a:r>
              <a:rPr lang="fi-FI" sz="2000" dirty="0" err="1" smtClean="0"/>
              <a:t>borderlines</a:t>
            </a:r>
            <a:r>
              <a:rPr lang="fi-FI" sz="2000" dirty="0" smtClean="0"/>
              <a:t> </a:t>
            </a:r>
            <a:r>
              <a:rPr lang="fi-FI" sz="2000" dirty="0" err="1" smtClean="0"/>
              <a:t>between</a:t>
            </a:r>
            <a:r>
              <a:rPr lang="fi-FI" sz="2000" dirty="0" smtClean="0"/>
              <a:t> </a:t>
            </a:r>
            <a:r>
              <a:rPr lang="fi-FI" sz="2000" dirty="0" err="1" smtClean="0"/>
              <a:t>application</a:t>
            </a:r>
            <a:r>
              <a:rPr lang="fi-FI" sz="2000" dirty="0" smtClean="0"/>
              <a:t> </a:t>
            </a:r>
            <a:r>
              <a:rPr lang="fi-FI" sz="2000" dirty="0" err="1" smtClean="0"/>
              <a:t>development</a:t>
            </a:r>
            <a:r>
              <a:rPr lang="fi-FI" sz="2000" dirty="0" smtClean="0"/>
              <a:t> and </a:t>
            </a:r>
            <a:r>
              <a:rPr lang="fi-FI" sz="2000" dirty="0" err="1" smtClean="0"/>
              <a:t>application</a:t>
            </a:r>
            <a:r>
              <a:rPr lang="fi-FI" sz="2000" dirty="0" smtClean="0"/>
              <a:t> </a:t>
            </a:r>
            <a:r>
              <a:rPr lang="fi-FI" sz="2000" dirty="0" err="1" smtClean="0"/>
              <a:t>operations</a:t>
            </a:r>
            <a:r>
              <a:rPr lang="fi-FI" sz="2000" dirty="0" smtClean="0"/>
              <a:t> </a:t>
            </a:r>
            <a:r>
              <a:rPr lang="fi-FI" sz="2000" dirty="0" err="1" smtClean="0"/>
              <a:t>thus</a:t>
            </a:r>
            <a:r>
              <a:rPr lang="fi-FI" sz="2000" dirty="0" smtClean="0"/>
              <a:t> </a:t>
            </a:r>
            <a:r>
              <a:rPr lang="fi-FI" sz="2000" dirty="0" err="1" smtClean="0"/>
              <a:t>bringing</a:t>
            </a:r>
            <a:r>
              <a:rPr lang="fi-FI" sz="2000" dirty="0" smtClean="0"/>
              <a:t> </a:t>
            </a:r>
            <a:r>
              <a:rPr lang="fi-FI" sz="2000" dirty="0" err="1" smtClean="0"/>
              <a:t>true</a:t>
            </a:r>
            <a:r>
              <a:rPr lang="fi-FI" sz="2000" dirty="0" smtClean="0"/>
              <a:t> </a:t>
            </a:r>
            <a:r>
              <a:rPr lang="fi-FI" sz="2000" dirty="0" err="1" smtClean="0"/>
              <a:t>agility</a:t>
            </a:r>
            <a:r>
              <a:rPr lang="fi-FI" sz="2000" dirty="0" smtClean="0"/>
              <a:t> to the </a:t>
            </a:r>
            <a:r>
              <a:rPr lang="fi-FI" sz="2000" dirty="0" err="1" smtClean="0"/>
              <a:t>whole</a:t>
            </a:r>
            <a:r>
              <a:rPr lang="fi-FI" sz="2000" dirty="0" smtClean="0"/>
              <a:t> </a:t>
            </a:r>
            <a:r>
              <a:rPr lang="fi-FI" sz="2000" dirty="0" err="1" smtClean="0"/>
              <a:t>pipeline</a:t>
            </a:r>
            <a:r>
              <a:rPr lang="fi-FI" sz="2000" dirty="0" smtClean="0"/>
              <a:t> </a:t>
            </a:r>
            <a:r>
              <a:rPr lang="fi-FI" sz="2000" dirty="0" err="1" smtClean="0"/>
              <a:t>end-to-end</a:t>
            </a:r>
            <a:r>
              <a:rPr lang="fi-FI" sz="2000" dirty="0" smtClean="0"/>
              <a:t>.  </a:t>
            </a:r>
            <a:endParaRPr lang="fi-FI" sz="2000" dirty="0"/>
          </a:p>
        </p:txBody>
      </p:sp>
      <p:sp>
        <p:nvSpPr>
          <p:cNvPr id="4" name="Rounded Rectangle 3"/>
          <p:cNvSpPr/>
          <p:nvPr/>
        </p:nvSpPr>
        <p:spPr>
          <a:xfrm>
            <a:off x="1128161" y="2458199"/>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Business</a:t>
            </a:r>
          </a:p>
        </p:txBody>
      </p:sp>
      <p:sp>
        <p:nvSpPr>
          <p:cNvPr id="5" name="Rounded Rectangle 4"/>
          <p:cNvSpPr/>
          <p:nvPr/>
        </p:nvSpPr>
        <p:spPr>
          <a:xfrm>
            <a:off x="3063818" y="2458199"/>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Development</a:t>
            </a:r>
          </a:p>
        </p:txBody>
      </p:sp>
      <p:sp>
        <p:nvSpPr>
          <p:cNvPr id="6" name="Rounded Rectangle 5"/>
          <p:cNvSpPr/>
          <p:nvPr/>
        </p:nvSpPr>
        <p:spPr>
          <a:xfrm>
            <a:off x="4985561" y="2456224"/>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err="1" smtClean="0">
                <a:solidFill>
                  <a:schemeClr val="tx2">
                    <a:lumMod val="50000"/>
                  </a:schemeClr>
                </a:solidFill>
              </a:rPr>
              <a:t>Testing</a:t>
            </a:r>
            <a:endParaRPr lang="fi-FI" sz="1600" i="1" dirty="0" smtClean="0">
              <a:solidFill>
                <a:schemeClr val="tx2">
                  <a:lumMod val="50000"/>
                </a:schemeClr>
              </a:solidFill>
            </a:endParaRPr>
          </a:p>
        </p:txBody>
      </p:sp>
      <p:sp>
        <p:nvSpPr>
          <p:cNvPr id="7" name="Rounded Rectangle 6"/>
          <p:cNvSpPr/>
          <p:nvPr/>
        </p:nvSpPr>
        <p:spPr>
          <a:xfrm>
            <a:off x="6921218" y="2456224"/>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Operations</a:t>
            </a:r>
          </a:p>
        </p:txBody>
      </p:sp>
      <p:sp>
        <p:nvSpPr>
          <p:cNvPr id="8" name="Pentagon 7"/>
          <p:cNvSpPr/>
          <p:nvPr/>
        </p:nvSpPr>
        <p:spPr>
          <a:xfrm>
            <a:off x="323393" y="3218221"/>
            <a:ext cx="9438125" cy="1591291"/>
          </a:xfrm>
          <a:prstGeom prst="homePlate">
            <a:avLst>
              <a:gd name="adj" fmla="val 23333"/>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i-FI" sz="1600" b="1" dirty="0" err="1" smtClean="0">
                <a:solidFill>
                  <a:schemeClr val="bg1"/>
                </a:solidFill>
              </a:rPr>
              <a:t>Topsi</a:t>
            </a:r>
            <a:r>
              <a:rPr lang="fi-FI" sz="1600" b="1" dirty="0" smtClean="0">
                <a:solidFill>
                  <a:schemeClr val="bg1"/>
                </a:solidFill>
              </a:rPr>
              <a:t> 2.0 </a:t>
            </a:r>
            <a:r>
              <a:rPr lang="fi-FI" sz="1600" b="1" dirty="0" err="1" smtClean="0">
                <a:solidFill>
                  <a:schemeClr val="bg1"/>
                </a:solidFill>
              </a:rPr>
              <a:t>Application</a:t>
            </a:r>
            <a:r>
              <a:rPr lang="fi-FI" sz="1600" b="1" dirty="0" smtClean="0">
                <a:solidFill>
                  <a:schemeClr val="bg1"/>
                </a:solidFill>
              </a:rPr>
              <a:t> </a:t>
            </a:r>
            <a:r>
              <a:rPr lang="fi-FI" sz="1600" b="1" dirty="0" err="1" smtClean="0">
                <a:solidFill>
                  <a:schemeClr val="bg1"/>
                </a:solidFill>
              </a:rPr>
              <a:t>Lifecycle</a:t>
            </a:r>
            <a:endParaRPr lang="fi-FI" sz="1600" b="1" dirty="0" smtClean="0">
              <a:solidFill>
                <a:schemeClr val="bg1"/>
              </a:solidFill>
            </a:endParaRPr>
          </a:p>
          <a:p>
            <a:pPr algn="ctr"/>
            <a:endParaRPr lang="fi-FI" sz="1000" b="1" dirty="0" smtClean="0">
              <a:solidFill>
                <a:schemeClr val="bg1"/>
              </a:solidFill>
            </a:endParaRPr>
          </a:p>
          <a:p>
            <a:pPr algn="ctr"/>
            <a:r>
              <a:rPr lang="fi-FI" sz="1600" b="1" dirty="0" err="1" smtClean="0">
                <a:solidFill>
                  <a:schemeClr val="bg1"/>
                </a:solidFill>
              </a:rPr>
              <a:t>Continuous</a:t>
            </a:r>
            <a:r>
              <a:rPr lang="fi-FI" sz="1600" b="1" dirty="0" smtClean="0">
                <a:solidFill>
                  <a:schemeClr val="bg1"/>
                </a:solidFill>
              </a:rPr>
              <a:t> </a:t>
            </a:r>
            <a:r>
              <a:rPr lang="fi-FI" sz="1600" b="1" dirty="0" err="1" smtClean="0">
                <a:solidFill>
                  <a:schemeClr val="bg1"/>
                </a:solidFill>
              </a:rPr>
              <a:t>Integration</a:t>
            </a:r>
            <a:r>
              <a:rPr lang="fi-FI" sz="1600" b="1" dirty="0" smtClean="0">
                <a:solidFill>
                  <a:schemeClr val="bg1"/>
                </a:solidFill>
              </a:rPr>
              <a:t> – </a:t>
            </a:r>
            <a:r>
              <a:rPr lang="fi-FI" sz="1600" b="1" dirty="0" err="1" smtClean="0">
                <a:solidFill>
                  <a:schemeClr val="bg1"/>
                </a:solidFill>
              </a:rPr>
              <a:t>Continuous</a:t>
            </a:r>
            <a:r>
              <a:rPr lang="fi-FI" sz="1600" b="1" dirty="0" smtClean="0">
                <a:solidFill>
                  <a:schemeClr val="bg1"/>
                </a:solidFill>
              </a:rPr>
              <a:t> </a:t>
            </a:r>
            <a:r>
              <a:rPr lang="fi-FI" sz="1600" b="1" dirty="0" err="1" smtClean="0">
                <a:solidFill>
                  <a:schemeClr val="bg1"/>
                </a:solidFill>
              </a:rPr>
              <a:t>Delivery</a:t>
            </a:r>
            <a:endParaRPr lang="fi-FI" sz="1600" b="1" dirty="0" smtClean="0">
              <a:solidFill>
                <a:schemeClr val="bg1"/>
              </a:solidFill>
            </a:endParaRPr>
          </a:p>
          <a:p>
            <a:pPr algn="ctr"/>
            <a:endParaRPr lang="fi-FI" sz="1000" b="1" dirty="0" smtClean="0">
              <a:solidFill>
                <a:schemeClr val="bg1"/>
              </a:solidFill>
            </a:endParaRPr>
          </a:p>
          <a:p>
            <a:pPr algn="ctr"/>
            <a:r>
              <a:rPr lang="fi-FI" sz="1600" b="1" dirty="0" err="1" smtClean="0">
                <a:solidFill>
                  <a:schemeClr val="bg1"/>
                </a:solidFill>
              </a:rPr>
              <a:t>Agile</a:t>
            </a:r>
            <a:r>
              <a:rPr lang="fi-FI" sz="1600" b="1" dirty="0" smtClean="0">
                <a:solidFill>
                  <a:schemeClr val="bg1"/>
                </a:solidFill>
              </a:rPr>
              <a:t> Development – </a:t>
            </a:r>
            <a:r>
              <a:rPr lang="fi-FI" sz="1600" b="1" dirty="0" err="1" smtClean="0">
                <a:solidFill>
                  <a:schemeClr val="bg1"/>
                </a:solidFill>
              </a:rPr>
              <a:t>Automated</a:t>
            </a:r>
            <a:r>
              <a:rPr lang="fi-FI" sz="1600" b="1" dirty="0" smtClean="0">
                <a:solidFill>
                  <a:schemeClr val="bg1"/>
                </a:solidFill>
              </a:rPr>
              <a:t> </a:t>
            </a:r>
            <a:r>
              <a:rPr lang="fi-FI" sz="1600" b="1" dirty="0" err="1" smtClean="0">
                <a:solidFill>
                  <a:schemeClr val="bg1"/>
                </a:solidFill>
              </a:rPr>
              <a:t>Testing</a:t>
            </a:r>
            <a:r>
              <a:rPr lang="fi-FI" sz="1600" b="1" dirty="0" smtClean="0">
                <a:solidFill>
                  <a:schemeClr val="bg1"/>
                </a:solidFill>
              </a:rPr>
              <a:t> – </a:t>
            </a:r>
            <a:r>
              <a:rPr lang="fi-FI" sz="1600" b="1" dirty="0" err="1" smtClean="0">
                <a:solidFill>
                  <a:schemeClr val="bg1"/>
                </a:solidFill>
              </a:rPr>
              <a:t>Automated</a:t>
            </a:r>
            <a:r>
              <a:rPr lang="fi-FI" sz="1600" b="1" dirty="0" smtClean="0">
                <a:solidFill>
                  <a:schemeClr val="bg1"/>
                </a:solidFill>
              </a:rPr>
              <a:t> </a:t>
            </a:r>
            <a:r>
              <a:rPr lang="fi-FI" sz="1600" b="1" dirty="0" err="1" smtClean="0">
                <a:solidFill>
                  <a:schemeClr val="bg1"/>
                </a:solidFill>
              </a:rPr>
              <a:t>Deployment</a:t>
            </a:r>
            <a:r>
              <a:rPr lang="fi-FI" sz="1600" b="1" dirty="0" smtClean="0">
                <a:solidFill>
                  <a:schemeClr val="bg1"/>
                </a:solidFill>
              </a:rPr>
              <a:t> – </a:t>
            </a:r>
            <a:r>
              <a:rPr lang="fi-FI" sz="1600" b="1" dirty="0" err="1" smtClean="0">
                <a:solidFill>
                  <a:schemeClr val="bg1"/>
                </a:solidFill>
              </a:rPr>
              <a:t>Scalable</a:t>
            </a:r>
            <a:r>
              <a:rPr lang="fi-FI" sz="1600" b="1" dirty="0" smtClean="0">
                <a:solidFill>
                  <a:schemeClr val="bg1"/>
                </a:solidFill>
              </a:rPr>
              <a:t> </a:t>
            </a:r>
            <a:r>
              <a:rPr lang="fi-FI" sz="1600" b="1" dirty="0" err="1" smtClean="0">
                <a:solidFill>
                  <a:schemeClr val="bg1"/>
                </a:solidFill>
              </a:rPr>
              <a:t>Infrastructure</a:t>
            </a:r>
            <a:endParaRPr lang="fi-FI" sz="1600" b="1" dirty="0" smtClean="0">
              <a:solidFill>
                <a:schemeClr val="bg1"/>
              </a:solidFill>
            </a:endParaRPr>
          </a:p>
        </p:txBody>
      </p:sp>
      <p:sp>
        <p:nvSpPr>
          <p:cNvPr id="10" name="Rectangle à coins arrondis 6"/>
          <p:cNvSpPr/>
          <p:nvPr/>
        </p:nvSpPr>
        <p:spPr bwMode="auto">
          <a:xfrm>
            <a:off x="687214" y="5590380"/>
            <a:ext cx="8505824" cy="641445"/>
          </a:xfrm>
          <a:prstGeom prst="roundRect">
            <a:avLst/>
          </a:prstGeom>
          <a:solidFill>
            <a:schemeClr val="tx2"/>
          </a:solidFill>
          <a:ln w="28575" cap="flat" cmpd="sng" algn="ctr">
            <a:no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none" anchor="ctr"/>
          <a:lstStyle/>
          <a:p>
            <a:pPr marL="0" marR="0" indent="0" algn="ctr" defTabSz="914400" eaLnBrk="0" fontAlgn="base" latinLnBrk="0" hangingPunct="0">
              <a:lnSpc>
                <a:spcPct val="85000"/>
              </a:lnSpc>
              <a:spcBef>
                <a:spcPct val="0"/>
              </a:spcBef>
              <a:spcAft>
                <a:spcPct val="0"/>
              </a:spcAft>
              <a:buClrTx/>
              <a:buSzTx/>
              <a:buFontTx/>
              <a:buNone/>
              <a:tabLst/>
              <a:defRPr/>
            </a:pPr>
            <a:r>
              <a:rPr lang="en-US" sz="1600" b="1" dirty="0" smtClean="0">
                <a:solidFill>
                  <a:schemeClr val="bg1"/>
                </a:solidFill>
                <a:latin typeface="Arial" charset="0"/>
                <a:cs typeface="Arial" charset="0"/>
              </a:rPr>
              <a:t>This approach brings unbeatable benefits but requires a major mindset change </a:t>
            </a:r>
          </a:p>
          <a:p>
            <a:pPr marL="0" marR="0" indent="0" algn="ctr" defTabSz="914400" eaLnBrk="0" fontAlgn="base" latinLnBrk="0" hangingPunct="0">
              <a:lnSpc>
                <a:spcPct val="85000"/>
              </a:lnSpc>
              <a:spcBef>
                <a:spcPct val="0"/>
              </a:spcBef>
              <a:spcAft>
                <a:spcPct val="0"/>
              </a:spcAft>
              <a:buClrTx/>
              <a:buSzTx/>
              <a:buFontTx/>
              <a:buNone/>
              <a:tabLst/>
              <a:defRPr/>
            </a:pPr>
            <a:r>
              <a:rPr lang="en-US" sz="1600" b="1" dirty="0" smtClean="0">
                <a:solidFill>
                  <a:schemeClr val="bg1"/>
                </a:solidFill>
                <a:latin typeface="Arial" charset="0"/>
                <a:cs typeface="Arial" charset="0"/>
              </a:rPr>
              <a:t>and transformation from several silos to one pipeline.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2"/>
          <p:cNvGrpSpPr/>
          <p:nvPr/>
        </p:nvGrpSpPr>
        <p:grpSpPr>
          <a:xfrm>
            <a:off x="5242950" y="1962406"/>
            <a:ext cx="4663440" cy="3566160"/>
            <a:chOff x="5029200" y="2057406"/>
            <a:chExt cx="4663440" cy="3566160"/>
          </a:xfrm>
        </p:grpSpPr>
        <p:pic>
          <p:nvPicPr>
            <p:cNvPr id="9" name="Picture 2"/>
            <p:cNvPicPr>
              <a:picLocks noChangeArrowheads="1"/>
            </p:cNvPicPr>
            <p:nvPr/>
          </p:nvPicPr>
          <p:blipFill>
            <a:blip r:embed="rId2" cstate="email"/>
            <a:srcRect/>
            <a:stretch>
              <a:fillRect/>
            </a:stretch>
          </p:blipFill>
          <p:spPr bwMode="auto">
            <a:xfrm>
              <a:off x="5029200" y="2057406"/>
              <a:ext cx="4663440" cy="3566160"/>
            </a:xfrm>
            <a:prstGeom prst="rect">
              <a:avLst/>
            </a:prstGeom>
            <a:noFill/>
            <a:ln w="19050" cap="flat" cmpd="sng" algn="ctr">
              <a:noFill/>
              <a:prstDash val="solid"/>
              <a:miter lim="800000"/>
              <a:headEnd/>
              <a:tailEnd/>
            </a:ln>
          </p:spPr>
        </p:pic>
        <p:graphicFrame>
          <p:nvGraphicFramePr>
            <p:cNvPr id="11" name="Diagram 10"/>
            <p:cNvGraphicFramePr/>
            <p:nvPr>
              <p:extLst>
                <p:ext uri="{D42A27DB-BD31-4B8C-83A1-F6EECF244321}">
                  <p14:modId xmlns="" xmlns:p14="http://schemas.microsoft.com/office/powerpoint/2010/main" val="1817588001"/>
                </p:ext>
              </p:extLst>
            </p:nvPr>
          </p:nvGraphicFramePr>
          <p:xfrm>
            <a:off x="6196496" y="2743206"/>
            <a:ext cx="2261704"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309250" name="Picture 2"/>
          <p:cNvPicPr>
            <a:picLocks noChangeAspect="1" noChangeArrowheads="1"/>
          </p:cNvPicPr>
          <p:nvPr/>
        </p:nvPicPr>
        <p:blipFill>
          <a:blip r:embed="rId8" cstate="print"/>
          <a:srcRect/>
          <a:stretch>
            <a:fillRect/>
          </a:stretch>
        </p:blipFill>
        <p:spPr bwMode="auto">
          <a:xfrm>
            <a:off x="-5247" y="1998939"/>
            <a:ext cx="4371975" cy="3471863"/>
          </a:xfrm>
          <a:prstGeom prst="rect">
            <a:avLst/>
          </a:prstGeom>
          <a:noFill/>
          <a:ln w="9525">
            <a:noFill/>
            <a:miter lim="800000"/>
            <a:headEnd/>
            <a:tailEnd/>
          </a:ln>
        </p:spPr>
      </p:pic>
      <p:sp>
        <p:nvSpPr>
          <p:cNvPr id="14" name="Isosceles Triangle 13"/>
          <p:cNvSpPr/>
          <p:nvPr/>
        </p:nvSpPr>
        <p:spPr>
          <a:xfrm rot="5400000">
            <a:off x="3227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pic>
        <p:nvPicPr>
          <p:cNvPr id="309253" name="Picture 5"/>
          <p:cNvPicPr>
            <a:picLocks noChangeAspect="1" noChangeArrowheads="1"/>
          </p:cNvPicPr>
          <p:nvPr/>
        </p:nvPicPr>
        <p:blipFill>
          <a:blip r:embed="rId9" cstate="print"/>
          <a:srcRect/>
          <a:stretch>
            <a:fillRect/>
          </a:stretch>
        </p:blipFill>
        <p:spPr bwMode="auto">
          <a:xfrm>
            <a:off x="7161486" y="1211285"/>
            <a:ext cx="691746" cy="691746"/>
          </a:xfrm>
          <a:prstGeom prst="rect">
            <a:avLst/>
          </a:prstGeom>
          <a:noFill/>
          <a:ln w="9525">
            <a:noFill/>
            <a:miter lim="800000"/>
            <a:headEnd/>
            <a:tailEnd/>
          </a:ln>
        </p:spPr>
      </p:pic>
      <p:pic>
        <p:nvPicPr>
          <p:cNvPr id="15" name="Picture 5"/>
          <p:cNvPicPr>
            <a:picLocks noChangeAspect="1" noChangeArrowheads="1"/>
          </p:cNvPicPr>
          <p:nvPr/>
        </p:nvPicPr>
        <p:blipFill>
          <a:blip r:embed="rId9" cstate="print"/>
          <a:srcRect/>
          <a:stretch>
            <a:fillRect/>
          </a:stretch>
        </p:blipFill>
        <p:spPr bwMode="auto">
          <a:xfrm>
            <a:off x="1981214" y="1270660"/>
            <a:ext cx="691746" cy="691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We have chosen this approach due to the multiple benefits it brings to SOK in terms of improved quality…</a:t>
            </a:r>
            <a:endParaRPr lang="en-GB" sz="2800" dirty="0" smtClean="0"/>
          </a:p>
        </p:txBody>
      </p:sp>
      <p:sp>
        <p:nvSpPr>
          <p:cNvPr id="33800" name="Rectangle 5"/>
          <p:cNvSpPr>
            <a:spLocks noChangeArrowheads="1"/>
          </p:cNvSpPr>
          <p:nvPr/>
        </p:nvSpPr>
        <p:spPr bwMode="auto">
          <a:xfrm>
            <a:off x="4215740" y="1974400"/>
            <a:ext cx="5047013" cy="1638950"/>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Easy and faster access to new features and business functionalities</a:t>
            </a:r>
            <a:r>
              <a:rPr lang="en-US" sz="1400" dirty="0" smtClean="0"/>
              <a:t>: capability to meet the constantly changing business requirements</a:t>
            </a:r>
          </a:p>
          <a:p>
            <a:pPr marL="192088" lvl="2" indent="-188913">
              <a:spcBef>
                <a:spcPct val="20000"/>
              </a:spcBef>
              <a:buFontTx/>
              <a:buChar char="•"/>
            </a:pPr>
            <a:r>
              <a:rPr lang="en-US" sz="1400" b="1" dirty="0" smtClean="0"/>
              <a:t>Higher end-to-end availability</a:t>
            </a:r>
            <a:r>
              <a:rPr lang="en-US" sz="1400" dirty="0" smtClean="0"/>
              <a:t> and successful days at business processes due to:</a:t>
            </a:r>
          </a:p>
          <a:p>
            <a:pPr marL="649261" lvl="3" indent="-188913">
              <a:spcBef>
                <a:spcPct val="20000"/>
              </a:spcBef>
              <a:buFontTx/>
              <a:buChar char="•"/>
            </a:pPr>
            <a:r>
              <a:rPr lang="en-US" sz="1400" dirty="0" smtClean="0"/>
              <a:t>Less disruptive upgrades </a:t>
            </a:r>
          </a:p>
          <a:p>
            <a:pPr marL="649261" lvl="3" indent="-188913">
              <a:spcBef>
                <a:spcPct val="20000"/>
              </a:spcBef>
              <a:buFontTx/>
              <a:buChar char="•"/>
            </a:pPr>
            <a:r>
              <a:rPr lang="en-US" sz="1400" dirty="0" smtClean="0"/>
              <a:t>Less hand-</a:t>
            </a:r>
            <a:r>
              <a:rPr lang="en-US" sz="1400" dirty="0" err="1" smtClean="0"/>
              <a:t>overs</a:t>
            </a:r>
            <a:r>
              <a:rPr lang="en-US" sz="1400" dirty="0" smtClean="0"/>
              <a:t> within release deployments</a:t>
            </a:r>
          </a:p>
          <a:p>
            <a:pPr marL="649261" lvl="3" indent="-188913">
              <a:spcBef>
                <a:spcPct val="20000"/>
              </a:spcBef>
              <a:buFontTx/>
              <a:buChar char="•"/>
            </a:pPr>
            <a:r>
              <a:rPr lang="en-US" sz="1400" dirty="0" smtClean="0"/>
              <a:t>Automated provisioning</a:t>
            </a:r>
          </a:p>
          <a:p>
            <a:pPr marL="649261" lvl="3" indent="-188913">
              <a:spcBef>
                <a:spcPct val="20000"/>
              </a:spcBef>
              <a:buFontTx/>
              <a:buChar char="•"/>
            </a:pPr>
            <a:r>
              <a:rPr lang="en-US" sz="1400" dirty="0" smtClean="0"/>
              <a:t>Automated testing</a:t>
            </a:r>
          </a:p>
          <a:p>
            <a:pPr marL="649261" lvl="3" indent="-188913">
              <a:spcBef>
                <a:spcPct val="20000"/>
              </a:spcBef>
              <a:buFontTx/>
              <a:buChar char="•"/>
            </a:pPr>
            <a:r>
              <a:rPr lang="en-US" sz="1400" dirty="0" smtClean="0"/>
              <a:t>Automated deployments</a:t>
            </a:r>
          </a:p>
          <a:p>
            <a:pPr marL="192088" lvl="2" indent="-188913">
              <a:spcBef>
                <a:spcPct val="20000"/>
              </a:spcBef>
              <a:buFontTx/>
              <a:buChar char="•"/>
            </a:pPr>
            <a:r>
              <a:rPr lang="en-US" sz="1400" b="1" dirty="0" smtClean="0"/>
              <a:t>Better change management</a:t>
            </a:r>
            <a:r>
              <a:rPr lang="en-US" sz="1400" dirty="0" smtClean="0"/>
              <a:t> in the whole environment</a:t>
            </a:r>
          </a:p>
          <a:p>
            <a:pPr marL="192088" lvl="2" indent="-188913">
              <a:spcBef>
                <a:spcPct val="20000"/>
              </a:spcBef>
              <a:buFontTx/>
              <a:buChar char="•"/>
            </a:pPr>
            <a:r>
              <a:rPr lang="en-US" sz="1400" b="1" dirty="0" smtClean="0"/>
              <a:t>Improved security.</a:t>
            </a:r>
          </a:p>
        </p:txBody>
      </p:sp>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80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3380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accent5"/>
          </a:solidFill>
          <a:ln w="9525">
            <a:solidFill>
              <a:schemeClr val="bg1"/>
            </a:solidFill>
            <a:miter lim="800000"/>
            <a:headEnd/>
            <a:tailEnd/>
          </a:ln>
        </p:spPr>
        <p:txBody>
          <a:bodyPr anchor="ctr"/>
          <a:lstStyle/>
          <a:p>
            <a:pPr>
              <a:lnSpc>
                <a:spcPct val="100000"/>
              </a:lnSpc>
              <a:spcBef>
                <a:spcPct val="20000"/>
              </a:spcBef>
            </a:pPr>
            <a:r>
              <a:rPr lang="de-DE" sz="1600" b="1" dirty="0" smtClean="0">
                <a:solidFill>
                  <a:schemeClr val="bg1"/>
                </a:solidFill>
              </a:rPr>
              <a:t>Improved Quality</a:t>
            </a:r>
            <a:endParaRPr lang="en-US" sz="1400" b="1" i="1" dirty="0">
              <a:solidFill>
                <a:schemeClr val="bg1"/>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 in terms of increased flexibility and agility throughout the pipeline…</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accent5"/>
          </a:solidFill>
          <a:ln w="9525">
            <a:solidFill>
              <a:schemeClr val="bg1"/>
            </a:solidFill>
            <a:miter lim="800000"/>
            <a:headEnd/>
            <a:tailEnd/>
          </a:ln>
        </p:spPr>
        <p:txBody>
          <a:bodyPr anchor="ctr"/>
          <a:lstStyle/>
          <a:p>
            <a:pPr>
              <a:spcBef>
                <a:spcPct val="20000"/>
              </a:spcBef>
            </a:pPr>
            <a:r>
              <a:rPr lang="de-DE" sz="1600" b="1" dirty="0" smtClean="0">
                <a:solidFill>
                  <a:schemeClr val="bg1"/>
                </a:solidFill>
              </a:rPr>
              <a:t>Flexibility and Agility</a:t>
            </a:r>
            <a:endParaRPr lang="en-US" sz="1600" b="1" dirty="0" smtClean="0">
              <a:solidFill>
                <a:schemeClr val="bg1"/>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sp>
        <p:nvSpPr>
          <p:cNvPr id="18" name="Rectangle 4"/>
          <p:cNvSpPr>
            <a:spLocks noChangeArrowheads="1"/>
          </p:cNvSpPr>
          <p:nvPr/>
        </p:nvSpPr>
        <p:spPr bwMode="auto">
          <a:xfrm>
            <a:off x="4215740" y="1974599"/>
            <a:ext cx="5498276" cy="1402275"/>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Faster time-to-market </a:t>
            </a:r>
            <a:r>
              <a:rPr lang="en-US" sz="1400" dirty="0" smtClean="0"/>
              <a:t>of solutions that meet changing business needs due to:</a:t>
            </a:r>
          </a:p>
          <a:p>
            <a:pPr marL="649261" lvl="3" indent="-188913">
              <a:spcBef>
                <a:spcPct val="20000"/>
              </a:spcBef>
              <a:buFontTx/>
              <a:buChar char="•"/>
            </a:pPr>
            <a:r>
              <a:rPr lang="en-US" sz="1400" dirty="0" smtClean="0"/>
              <a:t>Built-in flexibility when moving from Waterfall IT to Agile IT </a:t>
            </a:r>
          </a:p>
          <a:p>
            <a:pPr marL="649261" lvl="3" indent="-188913">
              <a:spcBef>
                <a:spcPct val="20000"/>
              </a:spcBef>
              <a:buFontTx/>
              <a:buChar char="•"/>
            </a:pPr>
            <a:r>
              <a:rPr lang="en-US" sz="1400" dirty="0" smtClean="0"/>
              <a:t>Acceptance of changes in smaller, granular and manageable portions</a:t>
            </a:r>
          </a:p>
          <a:p>
            <a:pPr marL="649261" lvl="3" indent="-188913">
              <a:spcBef>
                <a:spcPct val="20000"/>
              </a:spcBef>
              <a:buFontTx/>
              <a:buChar char="•"/>
            </a:pPr>
            <a:r>
              <a:rPr lang="en-US" sz="1400" dirty="0" smtClean="0"/>
              <a:t>Shorter development-to-production lifecycle</a:t>
            </a:r>
          </a:p>
          <a:p>
            <a:pPr marL="649261" lvl="3" indent="-188913">
              <a:spcBef>
                <a:spcPct val="20000"/>
              </a:spcBef>
              <a:buFontTx/>
              <a:buChar char="•"/>
            </a:pPr>
            <a:r>
              <a:rPr lang="en-US" sz="1400" dirty="0" smtClean="0"/>
              <a:t>Increased automation level in </a:t>
            </a:r>
          </a:p>
          <a:p>
            <a:pPr marL="1106435" lvl="4" indent="-188913">
              <a:spcBef>
                <a:spcPct val="20000"/>
              </a:spcBef>
              <a:buFontTx/>
              <a:buChar char="•"/>
            </a:pPr>
            <a:r>
              <a:rPr lang="en-US" sz="1400" dirty="0" smtClean="0"/>
              <a:t>Continuous integration</a:t>
            </a:r>
          </a:p>
          <a:p>
            <a:pPr marL="1106435" lvl="4" indent="-188913">
              <a:spcBef>
                <a:spcPct val="20000"/>
              </a:spcBef>
              <a:buFontTx/>
              <a:buChar char="•"/>
            </a:pPr>
            <a:r>
              <a:rPr lang="en-US" sz="1400" dirty="0" smtClean="0"/>
              <a:t>Testing</a:t>
            </a:r>
          </a:p>
          <a:p>
            <a:pPr marL="1106435" lvl="4" indent="-188913">
              <a:spcBef>
                <a:spcPct val="20000"/>
              </a:spcBef>
              <a:buFontTx/>
              <a:buChar char="•"/>
            </a:pPr>
            <a:r>
              <a:rPr lang="en-US" sz="1400" dirty="0" smtClean="0"/>
              <a:t>Continuous deployment</a:t>
            </a:r>
          </a:p>
          <a:p>
            <a:pPr marL="1106435" lvl="4" indent="-188913">
              <a:spcBef>
                <a:spcPct val="20000"/>
              </a:spcBef>
              <a:buFontTx/>
              <a:buChar char="•"/>
            </a:pPr>
            <a:r>
              <a:rPr lang="en-US" sz="1400" dirty="0" smtClean="0"/>
              <a:t>Infrastructure provisioning</a:t>
            </a:r>
          </a:p>
          <a:p>
            <a:pPr marL="192088" lvl="2" indent="-188913">
              <a:spcBef>
                <a:spcPct val="20000"/>
              </a:spcBef>
              <a:buFontTx/>
              <a:buChar char="•"/>
            </a:pPr>
            <a:r>
              <a:rPr lang="en-US" sz="1400" b="1" dirty="0" smtClean="0"/>
              <a:t>Improved capability to cope with changes in application landscape</a:t>
            </a:r>
            <a:r>
              <a:rPr lang="en-US" sz="1400" dirty="0" smtClean="0"/>
              <a:t> and support </a:t>
            </a:r>
            <a:r>
              <a:rPr lang="en-US" sz="1400" b="1" dirty="0" smtClean="0"/>
              <a:t>introduction of new technologies</a:t>
            </a:r>
            <a:r>
              <a:rPr lang="en-US" sz="1400" dirty="0" smtClean="0"/>
              <a:t>:</a:t>
            </a:r>
          </a:p>
          <a:p>
            <a:pPr marL="649261" lvl="3" indent="-188913">
              <a:spcBef>
                <a:spcPct val="20000"/>
              </a:spcBef>
              <a:buFontTx/>
              <a:buChar char="•"/>
            </a:pPr>
            <a:r>
              <a:rPr lang="en-US" sz="1400" dirty="0" smtClean="0"/>
              <a:t>Our agile one pipeline model supports </a:t>
            </a:r>
            <a:r>
              <a:rPr lang="en-US" sz="1400" dirty="0" err="1" smtClean="0"/>
              <a:t>Topsi</a:t>
            </a:r>
            <a:r>
              <a:rPr lang="en-US" sz="1400" dirty="0" smtClean="0"/>
              <a:t> landscape SATO transitions</a:t>
            </a:r>
          </a:p>
          <a:p>
            <a:pPr marL="649261" lvl="3" indent="-188913">
              <a:spcBef>
                <a:spcPct val="20000"/>
              </a:spcBef>
              <a:buFontTx/>
              <a:buChar char="•"/>
            </a:pPr>
            <a:r>
              <a:rPr lang="en-US" sz="1400" dirty="0" smtClean="0"/>
              <a:t>Our model is </a:t>
            </a:r>
            <a:r>
              <a:rPr lang="en-US" sz="1400" b="1" dirty="0" smtClean="0"/>
              <a:t>the most efficient operating model also in post-SATO world</a:t>
            </a:r>
            <a:r>
              <a:rPr lang="en-US" sz="1400" dirty="0" smtClean="0"/>
              <a:t>.</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10273" name="Cloud"/>
          <p:cNvSpPr>
            <a:spLocks noChangeAspect="1" noEditPoints="1" noChangeArrowheads="1"/>
          </p:cNvSpPr>
          <p:nvPr/>
        </p:nvSpPr>
        <p:spPr bwMode="auto">
          <a:xfrm>
            <a:off x="1045030" y="5239389"/>
            <a:ext cx="3170710" cy="105453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p:spPr>
        <p:txBody>
          <a:bodyPr vert="horz" wrap="square" lIns="0" tIns="0" rIns="0" bIns="0" numCol="1" anchor="t" anchorCtr="0" compatLnSpc="1">
            <a:prstTxWarp prst="textNoShape">
              <a:avLst/>
            </a:prstTxWarp>
          </a:bodyPr>
          <a:lstStyle/>
          <a:p>
            <a:pPr algn="ctr"/>
            <a:r>
              <a:rPr lang="fi-FI" sz="1100" i="1" dirty="0" smtClean="0"/>
              <a:t>The </a:t>
            </a:r>
            <a:r>
              <a:rPr lang="fi-FI" sz="1100" i="1" dirty="0" err="1" smtClean="0"/>
              <a:t>best</a:t>
            </a:r>
            <a:r>
              <a:rPr lang="fi-FI" sz="1100" i="1" dirty="0" smtClean="0"/>
              <a:t> </a:t>
            </a:r>
            <a:r>
              <a:rPr lang="fi-FI" sz="1100" i="1" dirty="0" err="1" smtClean="0"/>
              <a:t>model</a:t>
            </a:r>
            <a:r>
              <a:rPr lang="fi-FI" sz="1100" i="1" dirty="0" smtClean="0"/>
              <a:t> for </a:t>
            </a:r>
            <a:r>
              <a:rPr lang="fi-FI" sz="1100" i="1" dirty="0" err="1" smtClean="0"/>
              <a:t>managing</a:t>
            </a:r>
            <a:r>
              <a:rPr lang="fi-FI" sz="1100" i="1" dirty="0" smtClean="0"/>
              <a:t> </a:t>
            </a:r>
            <a:r>
              <a:rPr lang="fi-FI" sz="1100" i="1" dirty="0" err="1" smtClean="0"/>
              <a:t>current</a:t>
            </a:r>
            <a:r>
              <a:rPr lang="fi-FI" sz="1100" i="1" dirty="0" smtClean="0"/>
              <a:t> </a:t>
            </a:r>
            <a:r>
              <a:rPr lang="fi-FI" sz="1100" i="1" dirty="0" err="1" smtClean="0"/>
              <a:t>applications</a:t>
            </a:r>
            <a:r>
              <a:rPr lang="fi-FI" sz="1100" i="1" dirty="0" smtClean="0"/>
              <a:t>’ </a:t>
            </a:r>
            <a:r>
              <a:rPr lang="fi-FI" sz="1100" i="1" dirty="0" err="1" smtClean="0"/>
              <a:t>lifecycles</a:t>
            </a:r>
            <a:r>
              <a:rPr lang="fi-FI" sz="1100" i="1" dirty="0" smtClean="0"/>
              <a:t>, SATO </a:t>
            </a:r>
            <a:r>
              <a:rPr lang="fi-FI" sz="1100" i="1" dirty="0" err="1" smtClean="0"/>
              <a:t>transitions</a:t>
            </a:r>
            <a:r>
              <a:rPr lang="fi-FI" sz="1100" i="1" dirty="0" smtClean="0"/>
              <a:t> and </a:t>
            </a:r>
            <a:r>
              <a:rPr lang="fi-FI" sz="1100" i="1" dirty="0" err="1" smtClean="0"/>
              <a:t>post-SATO</a:t>
            </a:r>
            <a:r>
              <a:rPr lang="fi-FI" sz="1100" i="1" dirty="0" smtClean="0"/>
              <a:t> </a:t>
            </a:r>
            <a:r>
              <a:rPr lang="fi-FI" sz="1100" i="1" dirty="0" err="1" smtClean="0"/>
              <a:t>application</a:t>
            </a:r>
            <a:r>
              <a:rPr lang="fi-FI" sz="1100" i="1" dirty="0" smtClean="0"/>
              <a:t> </a:t>
            </a:r>
            <a:r>
              <a:rPr lang="fi-FI" sz="1100" i="1" dirty="0" err="1" smtClean="0"/>
              <a:t>landscape</a:t>
            </a:r>
            <a:r>
              <a:rPr lang="fi-FI" sz="1100" i="1" dirty="0" smtClean="0"/>
              <a:t>!</a:t>
            </a:r>
            <a:endParaRPr lang="fi-FI" sz="11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accent5"/>
          </a:solidFill>
          <a:ln w="9525">
            <a:solidFill>
              <a:schemeClr val="bg1"/>
            </a:solidFill>
            <a:miter lim="800000"/>
            <a:headEnd/>
            <a:tailEnd/>
          </a:ln>
        </p:spPr>
        <p:txBody>
          <a:bodyPr anchor="ctr"/>
          <a:lstStyle/>
          <a:p>
            <a:pPr>
              <a:lnSpc>
                <a:spcPct val="100000"/>
              </a:lnSpc>
              <a:spcBef>
                <a:spcPct val="20000"/>
              </a:spcBef>
            </a:pPr>
            <a:r>
              <a:rPr lang="de-DE" sz="1600" b="1" dirty="0" smtClean="0">
                <a:solidFill>
                  <a:schemeClr val="bg1"/>
                </a:solidFill>
              </a:rPr>
              <a:t>Lower Lifecycle Costs</a:t>
            </a:r>
            <a:endParaRPr lang="en-US" sz="1600" b="1" dirty="0" smtClean="0">
              <a:solidFill>
                <a:schemeClr val="bg1"/>
              </a:solidFill>
            </a:endParaRPr>
          </a:p>
        </p:txBody>
      </p:sp>
      <p:sp>
        <p:nvSpPr>
          <p:cNvPr id="19" name="Rectangle 11"/>
          <p:cNvSpPr>
            <a:spLocks noChangeArrowheads="1"/>
          </p:cNvSpPr>
          <p:nvPr/>
        </p:nvSpPr>
        <p:spPr bwMode="auto">
          <a:xfrm>
            <a:off x="4215740" y="1975625"/>
            <a:ext cx="5047013" cy="1242662"/>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Significantly lower development costs </a:t>
            </a:r>
            <a:r>
              <a:rPr lang="en-US" sz="1400" dirty="0" smtClean="0"/>
              <a:t>due to </a:t>
            </a:r>
          </a:p>
          <a:p>
            <a:pPr marL="649261" lvl="3" indent="-188913">
              <a:spcBef>
                <a:spcPct val="20000"/>
              </a:spcBef>
              <a:buFontTx/>
              <a:buChar char="•"/>
            </a:pPr>
            <a:r>
              <a:rPr lang="en-US" sz="1400" dirty="0" smtClean="0"/>
              <a:t>Simplified and agile </a:t>
            </a:r>
            <a:r>
              <a:rPr lang="en-US" sz="1400" dirty="0" err="1" smtClean="0"/>
              <a:t>sw</a:t>
            </a:r>
            <a:r>
              <a:rPr lang="en-US" sz="1400" dirty="0" smtClean="0"/>
              <a:t>-development process (e.g. case </a:t>
            </a:r>
            <a:r>
              <a:rPr lang="en-US" sz="1400" dirty="0" err="1" smtClean="0"/>
              <a:t>Fosteri</a:t>
            </a:r>
            <a:r>
              <a:rPr lang="en-US" sz="1400" dirty="0" smtClean="0"/>
              <a:t>)</a:t>
            </a:r>
          </a:p>
          <a:p>
            <a:pPr marL="649261" lvl="3" indent="-188913">
              <a:spcBef>
                <a:spcPct val="20000"/>
              </a:spcBef>
              <a:buFontTx/>
              <a:buChar char="•"/>
            </a:pPr>
            <a:r>
              <a:rPr lang="en-US" sz="1400" dirty="0" smtClean="0"/>
              <a:t>Efficient use of </a:t>
            </a:r>
            <a:r>
              <a:rPr lang="en-US" sz="1400" dirty="0" err="1" smtClean="0"/>
              <a:t>offshoring</a:t>
            </a:r>
            <a:r>
              <a:rPr lang="en-US" sz="1400" dirty="0" smtClean="0"/>
              <a:t> also in development</a:t>
            </a:r>
          </a:p>
          <a:p>
            <a:pPr marL="192088" lvl="2" indent="-188913">
              <a:spcBef>
                <a:spcPct val="20000"/>
              </a:spcBef>
              <a:buFontTx/>
              <a:buChar char="•"/>
            </a:pPr>
            <a:r>
              <a:rPr lang="en-US" sz="1400" b="1" dirty="0" smtClean="0"/>
              <a:t>Less manual work</a:t>
            </a:r>
            <a:r>
              <a:rPr lang="en-US" sz="1400" dirty="0" smtClean="0"/>
              <a:t> in all phases due to increased automation</a:t>
            </a:r>
          </a:p>
          <a:p>
            <a:pPr marL="192088" lvl="2" indent="-188913">
              <a:spcBef>
                <a:spcPct val="20000"/>
              </a:spcBef>
              <a:buFontTx/>
              <a:buChar char="•"/>
            </a:pPr>
            <a:r>
              <a:rPr lang="en-US" sz="1400" b="1" dirty="0" smtClean="0"/>
              <a:t>Lower infrastructure costs</a:t>
            </a:r>
            <a:r>
              <a:rPr lang="en-US" sz="1400" dirty="0" smtClean="0"/>
              <a:t> due to dynamic, scalable capacity and resource scaling</a:t>
            </a:r>
          </a:p>
          <a:p>
            <a:pPr marL="192088" lvl="2" indent="-188913">
              <a:spcBef>
                <a:spcPct val="20000"/>
              </a:spcBef>
              <a:buFontTx/>
              <a:buChar char="•"/>
            </a:pPr>
            <a:r>
              <a:rPr lang="en-US" sz="1400" b="1" dirty="0" smtClean="0"/>
              <a:t>Lower license costs</a:t>
            </a:r>
            <a:r>
              <a:rPr lang="en-US" sz="1400" dirty="0" smtClean="0"/>
              <a:t> due to use of </a:t>
            </a:r>
            <a:r>
              <a:rPr lang="en-US" sz="1400" dirty="0" err="1" smtClean="0"/>
              <a:t>SaaS</a:t>
            </a:r>
            <a:r>
              <a:rPr lang="en-US" sz="1400" dirty="0" smtClean="0"/>
              <a:t> and Open-Source Software tools</a:t>
            </a:r>
          </a:p>
          <a:p>
            <a:pPr marL="192088" lvl="2" indent="-188913">
              <a:spcBef>
                <a:spcPct val="20000"/>
              </a:spcBef>
              <a:buFontTx/>
              <a:buChar char="•"/>
            </a:pPr>
            <a:r>
              <a:rPr lang="en-US" sz="1400" b="1" dirty="0" smtClean="0"/>
              <a:t>Less effort spent on wasteful deliveries</a:t>
            </a:r>
            <a:r>
              <a:rPr lang="en-US" sz="1400" dirty="0" smtClean="0"/>
              <a:t> due to stable and predictable releases.</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
        <p:nvSpPr>
          <p:cNvPr id="4" name="Rounded Rectangle 3"/>
          <p:cNvSpPr/>
          <p:nvPr/>
        </p:nvSpPr>
        <p:spPr>
          <a:xfrm>
            <a:off x="2872585" y="1881960"/>
            <a:ext cx="3687703" cy="595423"/>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2842</TotalTime>
  <Words>3355</Words>
  <Application>Microsoft Office PowerPoint</Application>
  <PresentationFormat>A4 Paper (210x297 mm)</PresentationFormat>
  <Paragraphs>468</Paragraphs>
  <Slides>39</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2" baseType="lpstr">
      <vt:lpstr>ppt_Template_Capgemini_03_13</vt:lpstr>
      <vt:lpstr>Closing slides</vt:lpstr>
      <vt:lpstr>think-cell Slide</vt:lpstr>
      <vt:lpstr>Slide 1</vt:lpstr>
      <vt:lpstr>Slide 2</vt:lpstr>
      <vt:lpstr>This document describes Capgemini’s vision of the future state of managing SOK’s business critical applications</vt:lpstr>
      <vt:lpstr>Efficiently managed application lifecycle requires one seamless and agile pipeline from business to operations </vt:lpstr>
      <vt:lpstr>The objective is to simplify and streamline the application lifecycle management from development to operations</vt:lpstr>
      <vt:lpstr>We have chosen this approach due to the multiple benefits it brings to SOK in terms of improved quality…</vt:lpstr>
      <vt:lpstr>… in terms of increased flexibility and agility throughout the pipeline…</vt:lpstr>
      <vt:lpstr>…and remarkable overall cost savings</vt:lpstr>
      <vt:lpstr>Slide 9</vt:lpstr>
      <vt:lpstr>Today ”DevOps” is a widely used buzzword, but we know how to exploit the DevOps principles in real life</vt:lpstr>
      <vt:lpstr>One of the most important objectives of our chosen approach is to remove waste in application management</vt:lpstr>
      <vt:lpstr>Agile principles support application life cycle management </vt:lpstr>
      <vt:lpstr>Efficiently managed application lifecycle in SOK’s complex environment</vt:lpstr>
      <vt:lpstr>The application lifecycle from business to operations</vt:lpstr>
      <vt:lpstr>Capgemini continous delivery technology solution</vt:lpstr>
      <vt:lpstr>Agile Development</vt:lpstr>
      <vt:lpstr>Continuous Integration</vt:lpstr>
      <vt:lpstr>Continuous Delivery</vt:lpstr>
      <vt:lpstr>Test automation and security</vt:lpstr>
      <vt:lpstr>Capgemini Dynamic Infrastructure</vt:lpstr>
      <vt:lpstr>Application Performance Monitoring (APM)</vt:lpstr>
      <vt:lpstr>Delivery orchestration</vt:lpstr>
      <vt:lpstr>Slide 23</vt:lpstr>
      <vt:lpstr>One cross-functional team is responsible for the application product end-to-end</vt:lpstr>
      <vt:lpstr>Certain roles are vital for successful implementation of agile methods throughout application lifecycle </vt:lpstr>
      <vt:lpstr>One team works efficiently cross border using war room</vt:lpstr>
      <vt:lpstr>Slide 27</vt:lpstr>
      <vt:lpstr>Critical success factors in Dev Ops transformation / “Must Fix” </vt:lpstr>
      <vt:lpstr>Slide 29</vt:lpstr>
      <vt:lpstr>Benefits of DevOps have been verified by several research companies</vt:lpstr>
      <vt:lpstr>This is not only theoretical approach, this is real life</vt:lpstr>
      <vt:lpstr>Start DevOps Organizational Adoption Before It Becomes a Burning Issue</vt:lpstr>
      <vt:lpstr>Organizations who are employing DevOps practices are out-performing even the fastest high performers</vt:lpstr>
      <vt:lpstr>Worldwide cost of IT failure (revisited): $3 trillion</vt:lpstr>
      <vt:lpstr>With DevOps approach the quality is not sacrificed to deliver fast</vt:lpstr>
      <vt:lpstr>Benefits of DevOps are real and measurable</vt:lpstr>
      <vt:lpstr>Case Thales</vt:lpstr>
      <vt:lpstr>Capgemini has wide experience in agile application lifecycle management </vt:lpstr>
      <vt:lpstr>Slide 39</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sehindle</cp:lastModifiedBy>
  <cp:revision>977</cp:revision>
  <dcterms:created xsi:type="dcterms:W3CDTF">2011-01-05T12:56:36Z</dcterms:created>
  <dcterms:modified xsi:type="dcterms:W3CDTF">2015-08-21T05:40:41Z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