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tags/tag39.xml" ContentType="application/vnd.openxmlformats-officedocument.presentationml.tags+xml"/>
  <Override PartName="/ppt/diagrams/quickStyle1.xml" ContentType="application/vnd.openxmlformats-officedocument.drawingml.diagramStyle+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3"/>
  </p:notesMasterIdLst>
  <p:handoutMasterIdLst>
    <p:handoutMasterId r:id="rId44"/>
  </p:handoutMasterIdLst>
  <p:sldIdLst>
    <p:sldId id="734" r:id="rId6"/>
    <p:sldId id="748" r:id="rId7"/>
    <p:sldId id="737" r:id="rId8"/>
    <p:sldId id="738" r:id="rId9"/>
    <p:sldId id="739" r:id="rId10"/>
    <p:sldId id="740" r:id="rId11"/>
    <p:sldId id="741" r:id="rId12"/>
    <p:sldId id="742" r:id="rId13"/>
    <p:sldId id="743" r:id="rId14"/>
    <p:sldId id="744" r:id="rId15"/>
    <p:sldId id="749" r:id="rId16"/>
    <p:sldId id="745" r:id="rId17"/>
    <p:sldId id="746" r:id="rId18"/>
    <p:sldId id="758" r:id="rId19"/>
    <p:sldId id="767" r:id="rId20"/>
    <p:sldId id="768" r:id="rId21"/>
    <p:sldId id="769" r:id="rId22"/>
    <p:sldId id="770" r:id="rId23"/>
    <p:sldId id="771" r:id="rId24"/>
    <p:sldId id="772" r:id="rId25"/>
    <p:sldId id="715" r:id="rId26"/>
    <p:sldId id="773" r:id="rId27"/>
    <p:sldId id="750" r:id="rId28"/>
    <p:sldId id="747" r:id="rId29"/>
    <p:sldId id="736" r:id="rId30"/>
    <p:sldId id="751" r:id="rId31"/>
    <p:sldId id="735" r:id="rId32"/>
    <p:sldId id="759" r:id="rId33"/>
    <p:sldId id="752" r:id="rId34"/>
    <p:sldId id="604" r:id="rId35"/>
    <p:sldId id="637" r:id="rId36"/>
    <p:sldId id="640" r:id="rId37"/>
    <p:sldId id="606" r:id="rId38"/>
    <p:sldId id="641" r:id="rId39"/>
    <p:sldId id="638" r:id="rId40"/>
    <p:sldId id="605" r:id="rId41"/>
    <p:sldId id="612" r:id="rId42"/>
  </p:sldIdLst>
  <p:sldSz cx="9906000" cy="6858000" type="A4"/>
  <p:notesSz cx="6797675" cy="9926638"/>
  <p:custDataLst>
    <p:tags r:id="rId45"/>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7" autoAdjust="0"/>
    <p:restoredTop sz="98986" autoAdjust="0"/>
  </p:normalViewPr>
  <p:slideViewPr>
    <p:cSldViewPr snapToGrid="0">
      <p:cViewPr>
        <p:scale>
          <a:sx n="80" d="100"/>
          <a:sy n="80" d="100"/>
        </p:scale>
        <p:origin x="-1668" y="-312"/>
      </p:cViewPr>
      <p:guideLst>
        <p:guide orient="horz" pos="960"/>
        <p:guide orient="horz" pos="1248"/>
        <p:guide orient="horz" pos="3380"/>
        <p:guide orient="horz" pos="3971"/>
        <p:guide orient="horz" pos="3036"/>
        <p:guide pos="288"/>
        <p:guide pos="565"/>
        <p:guide pos="3072"/>
        <p:guide pos="5980"/>
        <p:guide pos="566"/>
        <p:guide pos="3207"/>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100" d="100"/>
        <a:sy n="100" d="100"/>
      </p:scale>
      <p:origin x="0" y="2520"/>
    </p:cViewPr>
  </p:sorterViewPr>
  <p:notesViewPr>
    <p:cSldViewPr snapToGrid="0">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771BC54-CA2D-4EB5-80C7-8329D2123B80}" type="presOf" srcId="{5349EC79-FCB4-44BE-9268-FEEA7631930F}" destId="{1C0A9EB7-9AB7-4650-A80A-C7D122311504}"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B1783234-2A14-45DF-99ED-988587DD2B2A}" type="presOf" srcId="{47733865-2A7C-4F98-8125-8268B4F8FF12}" destId="{61E00566-D221-49BA-9F21-9B5DF9CDEDEF}"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6450A577-D337-4A84-A97C-E81C79E81573}" srcId="{0A5D4EFA-7297-4669-980E-A3B7B12FAF74}" destId="{95A916A5-88D4-449B-80BE-3849DB179FE9}" srcOrd="5" destOrd="0" parTransId="{0EC805CC-0A65-4DBD-9023-C2879D3B79B5}" sibTransId="{D112D115-CFE8-43B9-8A48-B3F9F16F6D65}"/>
    <dgm:cxn modelId="{C0848009-3900-4CDB-AEE8-2F3C99115806}" type="presOf" srcId="{B444B903-62DC-454D-A0AB-320B019DC46C}" destId="{2A4AF2C9-F841-4837-BA1E-80A1B8E700F9}" srcOrd="0" destOrd="0" presId="urn:microsoft.com/office/officeart/2005/8/layout/arrow1"/>
    <dgm:cxn modelId="{7040AA2B-E0A0-40BB-BD9C-110599F190BD}" srcId="{0A5D4EFA-7297-4669-980E-A3B7B12FAF74}" destId="{B444B903-62DC-454D-A0AB-320B019DC46C}" srcOrd="3" destOrd="0" parTransId="{CA55AA5A-A3C6-4FA8-BA2C-64ACFA88A434}" sibTransId="{5E79569C-FAC0-4274-B9B9-91B5B3D80EDF}"/>
    <dgm:cxn modelId="{FFC1C740-68AA-490A-9E70-BC27BA64FB45}" type="presOf" srcId="{0A5D4EFA-7297-4669-980E-A3B7B12FAF74}" destId="{2A2425C7-EAD1-41E9-8ED5-F22DA4A9153B}" srcOrd="0" destOrd="0" presId="urn:microsoft.com/office/officeart/2005/8/layout/arrow1"/>
    <dgm:cxn modelId="{16C05E92-2661-415A-8A92-35C9835D6E2F}" type="presOf" srcId="{5248C194-E9E8-48ED-B71A-ED6D349565D1}" destId="{EF5E8B6F-813E-402F-8C43-01FF0B1F500C}"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FB30AA7A-2F99-4AB0-964D-4893612F331B}" type="presOf" srcId="{0A497A20-AF38-4389-AB18-088FAD09EF48}" destId="{71213DB7-95D6-4E01-8F95-F2CE6AAF74D5}" srcOrd="0" destOrd="0" presId="urn:microsoft.com/office/officeart/2005/8/layout/arrow1"/>
    <dgm:cxn modelId="{5A3B561E-12D1-4038-B627-90A76465E245}" type="presOf" srcId="{95A916A5-88D4-449B-80BE-3849DB179FE9}" destId="{D2E31FCA-1A19-4B27-8A7F-22F608289349}"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867B21DF-3DA7-4F5E-A0CE-4AC47D851B9C}" type="presOf" srcId="{8E9CBF88-790D-4FCA-8D49-2ACB69AAF365}" destId="{A4C95D05-1748-4D31-BD24-2C12331A11EB}"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460D8E5C-74A3-47AA-A54E-FF61269217F1}" type="presOf" srcId="{902D8312-036A-4A17-912B-097998BB372A}" destId="{CBEA9D6E-EB9E-4217-9FF1-51A0D6C3C5CE}" srcOrd="0" destOrd="0" presId="urn:microsoft.com/office/officeart/2005/8/layout/arrow1"/>
    <dgm:cxn modelId="{28B531A1-DD9B-4463-B70F-2F5D9EDD36D2}" srcId="{0A5D4EFA-7297-4669-980E-A3B7B12FAF74}" destId="{902D8312-036A-4A17-912B-097998BB372A}" srcOrd="2" destOrd="0" parTransId="{7AC3A0A3-0D71-4947-9988-955C957826E9}" sibTransId="{3F4EBA70-C1F6-41F9-B580-527E07344067}"/>
    <dgm:cxn modelId="{29794D27-2F23-4F97-B0DD-F0C0EA5A99E3}" type="presParOf" srcId="{2A2425C7-EAD1-41E9-8ED5-F22DA4A9153B}" destId="{A4C95D05-1748-4D31-BD24-2C12331A11EB}" srcOrd="0" destOrd="0" presId="urn:microsoft.com/office/officeart/2005/8/layout/arrow1"/>
    <dgm:cxn modelId="{F9BC5498-1A59-450D-9070-E909B7978B2A}" type="presParOf" srcId="{2A2425C7-EAD1-41E9-8ED5-F22DA4A9153B}" destId="{61E00566-D221-49BA-9F21-9B5DF9CDEDEF}" srcOrd="1" destOrd="0" presId="urn:microsoft.com/office/officeart/2005/8/layout/arrow1"/>
    <dgm:cxn modelId="{BF14A246-7D07-4E5B-BE51-5FAF2C4C365A}" type="presParOf" srcId="{2A2425C7-EAD1-41E9-8ED5-F22DA4A9153B}" destId="{CBEA9D6E-EB9E-4217-9FF1-51A0D6C3C5CE}" srcOrd="2" destOrd="0" presId="urn:microsoft.com/office/officeart/2005/8/layout/arrow1"/>
    <dgm:cxn modelId="{742DF259-6040-423C-B3D8-617E55467215}" type="presParOf" srcId="{2A2425C7-EAD1-41E9-8ED5-F22DA4A9153B}" destId="{2A4AF2C9-F841-4837-BA1E-80A1B8E700F9}" srcOrd="3" destOrd="0" presId="urn:microsoft.com/office/officeart/2005/8/layout/arrow1"/>
    <dgm:cxn modelId="{765797D0-0341-4FE0-86FC-AF9623B067EC}" type="presParOf" srcId="{2A2425C7-EAD1-41E9-8ED5-F22DA4A9153B}" destId="{71213DB7-95D6-4E01-8F95-F2CE6AAF74D5}" srcOrd="4" destOrd="0" presId="urn:microsoft.com/office/officeart/2005/8/layout/arrow1"/>
    <dgm:cxn modelId="{50DCA494-7FCB-492A-A7AD-B37D4613F18A}" type="presParOf" srcId="{2A2425C7-EAD1-41E9-8ED5-F22DA4A9153B}" destId="{D2E31FCA-1A19-4B27-8A7F-22F608289349}" srcOrd="5" destOrd="0" presId="urn:microsoft.com/office/officeart/2005/8/layout/arrow1"/>
    <dgm:cxn modelId="{90B8FA98-C0A8-4F84-9235-392E1B6C4B15}" type="presParOf" srcId="{2A2425C7-EAD1-41E9-8ED5-F22DA4A9153B}" destId="{EF5E8B6F-813E-402F-8C43-01FF0B1F500C}" srcOrd="6" destOrd="0" presId="urn:microsoft.com/office/officeart/2005/8/layout/arrow1"/>
    <dgm:cxn modelId="{0DC56AF8-FEBE-4412-9761-382A1B667548}"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00616" y="4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00616" y="446"/>
        <a:ext cx="554952" cy="554952"/>
      </dsp:txXfrm>
    </dsp:sp>
    <dsp:sp modelId="{61E00566-D221-49BA-9F21-9B5DF9CDEDEF}">
      <dsp:nvSpPr>
        <dsp:cNvPr id="0" name=""/>
        <dsp:cNvSpPr/>
      </dsp:nvSpPr>
      <dsp:spPr>
        <a:xfrm rot="2700000">
          <a:off x="1179838"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179838" y="198946"/>
        <a:ext cx="554952" cy="554952"/>
      </dsp:txXfrm>
    </dsp:sp>
    <dsp:sp modelId="{CBEA9D6E-EB9E-4217-9FF1-51A0D6C3C5CE}">
      <dsp:nvSpPr>
        <dsp:cNvPr id="0" name=""/>
        <dsp:cNvSpPr/>
      </dsp:nvSpPr>
      <dsp:spPr>
        <a:xfrm rot="5400000">
          <a:off x="1378339"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378339" y="678169"/>
        <a:ext cx="554952" cy="554952"/>
      </dsp:txXfrm>
    </dsp:sp>
    <dsp:sp modelId="{2A4AF2C9-F841-4837-BA1E-80A1B8E700F9}">
      <dsp:nvSpPr>
        <dsp:cNvPr id="0" name=""/>
        <dsp:cNvSpPr/>
      </dsp:nvSpPr>
      <dsp:spPr>
        <a:xfrm rot="8100000">
          <a:off x="1179838"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179838" y="1157392"/>
        <a:ext cx="554952" cy="554952"/>
      </dsp:txXfrm>
    </dsp:sp>
    <dsp:sp modelId="{71213DB7-95D6-4E01-8F95-F2CE6AAF74D5}">
      <dsp:nvSpPr>
        <dsp:cNvPr id="0" name=""/>
        <dsp:cNvSpPr/>
      </dsp:nvSpPr>
      <dsp:spPr>
        <a:xfrm rot="10800000">
          <a:off x="700616" y="13558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00616" y="1355892"/>
        <a:ext cx="554952" cy="554952"/>
      </dsp:txXfrm>
    </dsp:sp>
    <dsp:sp modelId="{D2E31FCA-1A19-4B27-8A7F-22F608289349}">
      <dsp:nvSpPr>
        <dsp:cNvPr id="0" name=""/>
        <dsp:cNvSpPr/>
      </dsp:nvSpPr>
      <dsp:spPr>
        <a:xfrm rot="13500000">
          <a:off x="221393" y="1157392"/>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21393" y="1157392"/>
        <a:ext cx="554952" cy="554952"/>
      </dsp:txXfrm>
    </dsp:sp>
    <dsp:sp modelId="{EF5E8B6F-813E-402F-8C43-01FF0B1F500C}">
      <dsp:nvSpPr>
        <dsp:cNvPr id="0" name=""/>
        <dsp:cNvSpPr/>
      </dsp:nvSpPr>
      <dsp:spPr>
        <a:xfrm rot="16200000">
          <a:off x="22893" y="678169"/>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2893" y="678169"/>
        <a:ext cx="554952" cy="554952"/>
      </dsp:txXfrm>
    </dsp:sp>
    <dsp:sp modelId="{1C0A9EB7-9AB7-4650-A80A-C7D122311504}">
      <dsp:nvSpPr>
        <dsp:cNvPr id="0" name=""/>
        <dsp:cNvSpPr/>
      </dsp:nvSpPr>
      <dsp:spPr>
        <a:xfrm rot="18900000">
          <a:off x="221393" y="198946"/>
          <a:ext cx="554952" cy="554952"/>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21393" y="198946"/>
        <a:ext cx="554952" cy="55495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11</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23</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26</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29</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2.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7.png"/><Relationship Id="rId2" Type="http://schemas.openxmlformats.org/officeDocument/2006/relationships/tags" Target="../tags/tag53.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2.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8.jpe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smtClean="0"/>
              <a:t>TOPSI 2.0_20150824_V03.PPTX</a:t>
            </a:r>
            <a:endParaRPr lang="en-GB"/>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7.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6.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4" imgW="360" imgH="360" progId="">
              <p:embed/>
            </p:oleObj>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5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slideLayout" Target="../slideLayouts/slideLayout4.xml"/><Relationship Id="rId7" Type="http://schemas.openxmlformats.org/officeDocument/2006/relationships/image" Target="../media/image29.jpeg"/><Relationship Id="rId2" Type="http://schemas.openxmlformats.org/officeDocument/2006/relationships/tags" Target="../tags/tag58.xml"/><Relationship Id="rId1" Type="http://schemas.openxmlformats.org/officeDocument/2006/relationships/vmlDrawing" Target="../drawings/vmlDrawing20.v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4.xml"/><Relationship Id="rId7" Type="http://schemas.openxmlformats.org/officeDocument/2006/relationships/image" Target="../media/image33.jpe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image" Target="../media/image32.jpeg"/><Relationship Id="rId5" Type="http://schemas.openxmlformats.org/officeDocument/2006/relationships/image" Target="../media/image31.jpeg"/><Relationship Id="rId10" Type="http://schemas.openxmlformats.org/officeDocument/2006/relationships/image" Target="../media/image30.jpeg"/><Relationship Id="rId4" Type="http://schemas.openxmlformats.org/officeDocument/2006/relationships/oleObject" Target="../embeddings/oleObject22.bin"/><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slideLayout" Target="../slideLayouts/slideLayout4.xml"/><Relationship Id="rId7" Type="http://schemas.openxmlformats.org/officeDocument/2006/relationships/image" Target="../media/image37.jpeg"/><Relationship Id="rId2" Type="http://schemas.openxmlformats.org/officeDocument/2006/relationships/tags" Target="../tags/tag60.xml"/><Relationship Id="rId1" Type="http://schemas.openxmlformats.org/officeDocument/2006/relationships/vmlDrawing" Target="../drawings/vmlDrawing22.vml"/><Relationship Id="rId6" Type="http://schemas.openxmlformats.org/officeDocument/2006/relationships/image" Target="../media/image36.jpeg"/><Relationship Id="rId5" Type="http://schemas.openxmlformats.org/officeDocument/2006/relationships/image" Target="../media/image30.jpeg"/><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1.xml"/><Relationship Id="rId1" Type="http://schemas.openxmlformats.org/officeDocument/2006/relationships/vmlDrawing" Target="../drawings/vmlDrawing23.vml"/><Relationship Id="rId6" Type="http://schemas.openxmlformats.org/officeDocument/2006/relationships/image" Target="../media/image38.png"/><Relationship Id="rId5" Type="http://schemas.openxmlformats.org/officeDocument/2006/relationships/image" Target="../media/image30.jpeg"/><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vmlDrawing" Target="../drawings/vmlDrawing24.vml"/><Relationship Id="rId6" Type="http://schemas.openxmlformats.org/officeDocument/2006/relationships/image" Target="../media/image39.png"/><Relationship Id="rId5" Type="http://schemas.openxmlformats.org/officeDocument/2006/relationships/image" Target="../media/image30.jpeg"/><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3.xml"/><Relationship Id="rId1" Type="http://schemas.openxmlformats.org/officeDocument/2006/relationships/vmlDrawing" Target="../drawings/vmlDrawing25.vml"/><Relationship Id="rId5" Type="http://schemas.openxmlformats.org/officeDocument/2006/relationships/image" Target="../media/image30.jpeg"/><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4.xml"/><Relationship Id="rId7" Type="http://schemas.openxmlformats.org/officeDocument/2006/relationships/image" Target="../media/image41.jpeg"/><Relationship Id="rId2" Type="http://schemas.openxmlformats.org/officeDocument/2006/relationships/tags" Target="../tags/tag64.xml"/><Relationship Id="rId1" Type="http://schemas.openxmlformats.org/officeDocument/2006/relationships/vmlDrawing" Target="../drawings/vmlDrawing26.vml"/><Relationship Id="rId6" Type="http://schemas.openxmlformats.org/officeDocument/2006/relationships/image" Target="../media/image40.png"/><Relationship Id="rId5" Type="http://schemas.openxmlformats.org/officeDocument/2006/relationships/image" Target="../media/image30.jpeg"/><Relationship Id="rId4" Type="http://schemas.openxmlformats.org/officeDocument/2006/relationships/oleObject" Target="../embeddings/oleObject27.bin"/><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4.xml"/><Relationship Id="rId7" Type="http://schemas.openxmlformats.org/officeDocument/2006/relationships/image" Target="../media/image45.png"/><Relationship Id="rId2" Type="http://schemas.openxmlformats.org/officeDocument/2006/relationships/tags" Target="../tags/tag65.xml"/><Relationship Id="rId1" Type="http://schemas.openxmlformats.org/officeDocument/2006/relationships/vmlDrawing" Target="../drawings/vmlDrawing27.vml"/><Relationship Id="rId6" Type="http://schemas.openxmlformats.org/officeDocument/2006/relationships/image" Target="../media/image27.jpeg"/><Relationship Id="rId5" Type="http://schemas.openxmlformats.org/officeDocument/2006/relationships/image" Target="../media/image30.jpeg"/><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troom.capgemini.com/sites/TOPSIDEVOPS/Shared%20Documents/Case%20Study/RMG%20eBusiness%20DevOps%20Case%20Study.pptx" TargetMode="External"/><Relationship Id="rId2" Type="http://schemas.openxmlformats.org/officeDocument/2006/relationships/hyperlink" Target="https://troom.capgemini.com/sites/TOPSIDEVOPS/Shared%20Documents/Case%20Study/DevOps%20%20-%20COKE%20Case%20study.pptx" TargetMode="External"/><Relationship Id="rId1" Type="http://schemas.openxmlformats.org/officeDocument/2006/relationships/slideLayout" Target="../slideLayouts/slideLayout4.xml"/><Relationship Id="rId4" Type="http://schemas.openxmlformats.org/officeDocument/2006/relationships/hyperlink" Target="https://troom.capgemini.com/sites/TOPSIDEVOPS/Shared%20Documents/Case%20Study/DevOps%20-%20BPO%20IBX%20Business%20Networks.ppt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4.xml"/><Relationship Id="rId7" Type="http://schemas.openxmlformats.org/officeDocument/2006/relationships/diagramLayout" Target="../diagrams/layout1.xml"/><Relationship Id="rId2" Type="http://schemas.openxmlformats.org/officeDocument/2006/relationships/tags" Target="../tags/tag56.xml"/><Relationship Id="rId1" Type="http://schemas.openxmlformats.org/officeDocument/2006/relationships/vmlDrawing" Target="../drawings/vmlDrawing18.v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20.png"/><Relationship Id="rId10" Type="http://schemas.microsoft.com/office/2007/relationships/diagramDrawing" Target="../diagrams/drawing1.xml"/><Relationship Id="rId4" Type="http://schemas.openxmlformats.org/officeDocument/2006/relationships/oleObject" Target="../embeddings/oleObject19.bin"/><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
              <p:embed/>
            </p:oleObj>
          </a:graphicData>
        </a:graphic>
      </p:graphicFrame>
      <p:sp>
        <p:nvSpPr>
          <p:cNvPr id="4" name="Rectangle 3"/>
          <p:cNvSpPr/>
          <p:nvPr/>
        </p:nvSpPr>
        <p:spPr>
          <a:xfrm>
            <a:off x="0" y="2362200"/>
            <a:ext cx="6096000" cy="1905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Title 9"/>
          <p:cNvSpPr txBox="1">
            <a:spLocks/>
          </p:cNvSpPr>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2.0 - </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6" name="Rectangle 5"/>
          <p:cNvSpPr/>
          <p:nvPr/>
        </p:nvSpPr>
        <p:spPr>
          <a:xfrm>
            <a:off x="0" y="430843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4411274"/>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21</a:t>
            </a:r>
            <a:r>
              <a:rPr lang="en-US" sz="2400" baseline="30000" dirty="0" smtClean="0">
                <a:solidFill>
                  <a:schemeClr val="tx1"/>
                </a:solidFill>
                <a:ea typeface="+mj-ea"/>
                <a:cs typeface="+mj-cs"/>
              </a:rPr>
              <a:t>st</a:t>
            </a:r>
            <a:r>
              <a:rPr lang="en-US" sz="2400" dirty="0" smtClean="0">
                <a:solidFill>
                  <a:schemeClr val="tx1"/>
                </a:solidFill>
                <a:ea typeface="+mj-ea"/>
                <a:cs typeface="+mj-cs"/>
              </a:rPr>
              <a:t> 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14" name="Rectangle 6"/>
          <p:cNvSpPr>
            <a:spLocks noChangeArrowheads="1"/>
          </p:cNvSpPr>
          <p:nvPr/>
        </p:nvSpPr>
        <p:spPr bwMode="auto">
          <a:xfrm>
            <a:off x="428229" y="1458881"/>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 name="Group 22"/>
          <p:cNvGrpSpPr/>
          <p:nvPr/>
        </p:nvGrpSpPr>
        <p:grpSpPr>
          <a:xfrm>
            <a:off x="818621" y="2270187"/>
            <a:ext cx="2691547" cy="2887964"/>
            <a:chOff x="818621" y="2270187"/>
            <a:chExt cx="2691547" cy="2887964"/>
          </a:xfrm>
        </p:grpSpPr>
        <p:sp>
          <p:nvSpPr>
            <p:cNvPr id="33804" name="AutoShape 9"/>
            <p:cNvSpPr>
              <a:spLocks noChangeArrowheads="1"/>
            </p:cNvSpPr>
            <p:nvPr/>
          </p:nvSpPr>
          <p:spPr bwMode="auto">
            <a:xfrm>
              <a:off x="818621" y="2270187"/>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353013"/>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43742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grpSp>
      <p:grpSp>
        <p:nvGrpSpPr>
          <p:cNvPr id="3" name="Group 19"/>
          <p:cNvGrpSpPr/>
          <p:nvPr/>
        </p:nvGrpSpPr>
        <p:grpSpPr>
          <a:xfrm>
            <a:off x="4115792" y="1907423"/>
            <a:ext cx="5146960" cy="3613494"/>
            <a:chOff x="4115792" y="1434756"/>
            <a:chExt cx="5146960" cy="3613494"/>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315629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Significantly lower development costs </a:t>
              </a:r>
              <a:r>
                <a:rPr lang="en-US" sz="1400" dirty="0" smtClean="0">
                  <a:solidFill>
                    <a:srgbClr val="00264A"/>
                  </a:solidFill>
                </a:rPr>
                <a:t>due to </a:t>
              </a:r>
            </a:p>
            <a:p>
              <a:pPr marL="649261" lvl="3" indent="-188913">
                <a:spcBef>
                  <a:spcPct val="20000"/>
                </a:spcBef>
                <a:buFontTx/>
                <a:buChar char="•"/>
              </a:pPr>
              <a:r>
                <a:rPr lang="en-US" sz="1400" dirty="0" smtClean="0">
                  <a:solidFill>
                    <a:srgbClr val="00264A"/>
                  </a:solidFill>
                </a:rPr>
                <a:t>Simplified and agile </a:t>
              </a:r>
              <a:r>
                <a:rPr lang="en-US" sz="1400" dirty="0" err="1" smtClean="0">
                  <a:solidFill>
                    <a:srgbClr val="00264A"/>
                  </a:solidFill>
                </a:rPr>
                <a:t>sw</a:t>
              </a:r>
              <a:r>
                <a:rPr lang="en-US" sz="1400" dirty="0" smtClean="0">
                  <a:solidFill>
                    <a:srgbClr val="00264A"/>
                  </a:solidFill>
                </a:rPr>
                <a:t>-development process (e.g. case </a:t>
              </a:r>
              <a:r>
                <a:rPr lang="en-US" sz="1400" dirty="0" err="1" smtClean="0">
                  <a:solidFill>
                    <a:srgbClr val="00264A"/>
                  </a:solidFill>
                </a:rPr>
                <a:t>Fosteri</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Efficient use of offshore also in development</a:t>
              </a:r>
            </a:p>
            <a:p>
              <a:pPr marL="192088" lvl="2" indent="-188913">
                <a:spcBef>
                  <a:spcPct val="20000"/>
                </a:spcBef>
                <a:buFontTx/>
                <a:buChar char="•"/>
              </a:pPr>
              <a:r>
                <a:rPr lang="en-US" sz="1400" b="1" dirty="0" smtClean="0">
                  <a:solidFill>
                    <a:srgbClr val="00264A"/>
                  </a:solidFill>
                </a:rPr>
                <a:t>Less manual work</a:t>
              </a:r>
              <a:r>
                <a:rPr lang="en-US" sz="1400" dirty="0" smtClean="0">
                  <a:solidFill>
                    <a:srgbClr val="00264A"/>
                  </a:solidFill>
                </a:rPr>
                <a:t> in all phases due to increased automation</a:t>
              </a:r>
            </a:p>
            <a:p>
              <a:pPr marL="192088" lvl="2" indent="-188913">
                <a:spcBef>
                  <a:spcPct val="20000"/>
                </a:spcBef>
                <a:buFontTx/>
                <a:buChar char="•"/>
              </a:pPr>
              <a:r>
                <a:rPr lang="en-US" sz="1400" b="1" dirty="0" smtClean="0">
                  <a:solidFill>
                    <a:srgbClr val="00264A"/>
                  </a:solidFill>
                </a:rPr>
                <a:t>Lower infrastructure costs</a:t>
              </a:r>
              <a:r>
                <a:rPr lang="en-US" sz="1400" dirty="0" smtClean="0">
                  <a:solidFill>
                    <a:srgbClr val="00264A"/>
                  </a:solidFill>
                </a:rPr>
                <a:t> due to dynamic, scalable capacity and resource scaling</a:t>
              </a:r>
            </a:p>
            <a:p>
              <a:pPr marL="192088" lvl="2" indent="-188913">
                <a:spcBef>
                  <a:spcPct val="20000"/>
                </a:spcBef>
                <a:buFontTx/>
                <a:buChar char="•"/>
              </a:pPr>
              <a:r>
                <a:rPr lang="en-US" sz="1400" b="1" dirty="0" smtClean="0">
                  <a:solidFill>
                    <a:srgbClr val="00264A"/>
                  </a:solidFill>
                </a:rPr>
                <a:t>Lower license costs</a:t>
              </a:r>
              <a:r>
                <a:rPr lang="en-US" sz="1400" dirty="0" smtClean="0">
                  <a:solidFill>
                    <a:srgbClr val="00264A"/>
                  </a:solidFill>
                </a:rPr>
                <a:t> due to use of </a:t>
              </a:r>
              <a:r>
                <a:rPr lang="en-US" sz="1400" dirty="0" err="1" smtClean="0">
                  <a:solidFill>
                    <a:srgbClr val="00264A"/>
                  </a:solidFill>
                </a:rPr>
                <a:t>SaaS</a:t>
              </a:r>
              <a:r>
                <a:rPr lang="en-US" sz="1400" dirty="0" smtClean="0">
                  <a:solidFill>
                    <a:srgbClr val="00264A"/>
                  </a:solidFill>
                </a:rPr>
                <a:t> and Open Source Software tools</a:t>
              </a:r>
            </a:p>
            <a:p>
              <a:pPr marL="192088" lvl="2" indent="-188913">
                <a:spcBef>
                  <a:spcPct val="20000"/>
                </a:spcBef>
                <a:buFontTx/>
                <a:buChar char="•"/>
              </a:pPr>
              <a:r>
                <a:rPr lang="en-US" sz="1400" b="1" dirty="0" smtClean="0">
                  <a:solidFill>
                    <a:srgbClr val="00264A"/>
                  </a:solidFill>
                </a:rPr>
                <a:t>Less effort spent on wasteful deliveries</a:t>
              </a:r>
              <a:r>
                <a:rPr lang="en-US" sz="1400" dirty="0" smtClean="0">
                  <a:solidFill>
                    <a:srgbClr val="00264A"/>
                  </a:solidFill>
                </a:rPr>
                <a:t> due to stable and predictable releases.</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587" y="1588"/>
          <a:ext cx="1587" cy="1587"/>
        </p:xfrm>
        <a:graphic>
          <a:graphicData uri="http://schemas.openxmlformats.org/presentationml/2006/ole">
            <p:oleObj spid="_x0000_s311298" name="think-cell Slide" r:id="rId4" imgW="270" imgH="270" progId="">
              <p:embed/>
            </p:oleObj>
          </a:graphicData>
        </a:graphic>
      </p:graphicFrame>
      <p:sp>
        <p:nvSpPr>
          <p:cNvPr id="8" name="Rounded Rectangle 7"/>
          <p:cNvSpPr/>
          <p:nvPr/>
        </p:nvSpPr>
        <p:spPr>
          <a:xfrm>
            <a:off x="3082636" y="1834482"/>
            <a:ext cx="4307868"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sosceles Triangle 36"/>
          <p:cNvSpPr/>
          <p:nvPr/>
        </p:nvSpPr>
        <p:spPr>
          <a:xfrm flipH="1" flipV="1">
            <a:off x="619123" y="3607455"/>
            <a:ext cx="8429625"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sp>
        <p:nvSpPr>
          <p:cNvPr id="64" name="ZoneTexte 57"/>
          <p:cNvSpPr txBox="1"/>
          <p:nvPr/>
        </p:nvSpPr>
        <p:spPr>
          <a:xfrm>
            <a:off x="437416" y="1788222"/>
            <a:ext cx="631455"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Now</a:t>
            </a:r>
          </a:p>
        </p:txBody>
      </p:sp>
      <p:sp>
        <p:nvSpPr>
          <p:cNvPr id="59" name="Rounded Rectangle 58"/>
          <p:cNvSpPr/>
          <p:nvPr/>
        </p:nvSpPr>
        <p:spPr>
          <a:xfrm>
            <a:off x="763928" y="275582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45" name="Rounded Rectangle 44"/>
          <p:cNvSpPr/>
          <p:nvPr/>
        </p:nvSpPr>
        <p:spPr>
          <a:xfrm>
            <a:off x="437416" y="2143591"/>
            <a:ext cx="203913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4" name="Group 83"/>
          <p:cNvGrpSpPr/>
          <p:nvPr/>
        </p:nvGrpSpPr>
        <p:grpSpPr>
          <a:xfrm>
            <a:off x="2550238" y="2143591"/>
            <a:ext cx="2302366" cy="1282166"/>
            <a:chOff x="2476552" y="2143591"/>
            <a:chExt cx="2302366" cy="1282166"/>
          </a:xfrm>
        </p:grpSpPr>
        <p:sp>
          <p:nvSpPr>
            <p:cNvPr id="40" name="Rounded Rectangle 39"/>
            <p:cNvSpPr/>
            <p:nvPr/>
          </p:nvSpPr>
          <p:spPr>
            <a:xfrm>
              <a:off x="2476552" y="2143591"/>
              <a:ext cx="2302366"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 name="Group 82"/>
            <p:cNvGrpSpPr/>
            <p:nvPr/>
          </p:nvGrpSpPr>
          <p:grpSpPr>
            <a:xfrm>
              <a:off x="2511765" y="2202685"/>
              <a:ext cx="2094872" cy="1150115"/>
              <a:chOff x="2511765" y="2202685"/>
              <a:chExt cx="2094872" cy="1150115"/>
            </a:xfrm>
          </p:grpSpPr>
          <p:grpSp>
            <p:nvGrpSpPr>
              <p:cNvPr id="6" name="Group 52"/>
              <p:cNvGrpSpPr/>
              <p:nvPr/>
            </p:nvGrpSpPr>
            <p:grpSpPr>
              <a:xfrm>
                <a:off x="2511765" y="2249876"/>
                <a:ext cx="613410" cy="1090953"/>
                <a:chOff x="7136492" y="3911604"/>
                <a:chExt cx="613410" cy="1090953"/>
              </a:xfrm>
            </p:grpSpPr>
            <p:pic>
              <p:nvPicPr>
                <p:cNvPr id="54"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0" name="Oval 69"/>
              <p:cNvSpPr/>
              <p:nvPr/>
            </p:nvSpPr>
            <p:spPr>
              <a:xfrm>
                <a:off x="3197595" y="2202685"/>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grpSp>
            <p:nvGrpSpPr>
              <p:cNvPr id="7" name="Group 81"/>
              <p:cNvGrpSpPr/>
              <p:nvPr/>
            </p:nvGrpSpPr>
            <p:grpSpPr>
              <a:xfrm>
                <a:off x="3200400" y="2743200"/>
                <a:ext cx="1406237" cy="609600"/>
                <a:chOff x="3200400" y="2743200"/>
                <a:chExt cx="1406237" cy="609600"/>
              </a:xfrm>
            </p:grpSpPr>
            <p:sp>
              <p:nvSpPr>
                <p:cNvPr id="69" name="Rectangle 68"/>
                <p:cNvSpPr/>
                <p:nvPr/>
              </p:nvSpPr>
              <p:spPr>
                <a:xfrm>
                  <a:off x="3200400" y="2743200"/>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47" name="Rectangle 46"/>
                <p:cNvSpPr/>
                <p:nvPr/>
              </p:nvSpPr>
              <p:spPr>
                <a:xfrm>
                  <a:off x="3327400" y="2858353"/>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0" name="Rectangle 49"/>
                <p:cNvSpPr/>
                <p:nvPr/>
              </p:nvSpPr>
              <p:spPr>
                <a:xfrm>
                  <a:off x="3454400" y="2973506"/>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sp>
              <p:nvSpPr>
                <p:cNvPr id="53" name="Rectangle 52"/>
                <p:cNvSpPr/>
                <p:nvPr/>
              </p:nvSpPr>
              <p:spPr>
                <a:xfrm>
                  <a:off x="3581400" y="3088658"/>
                  <a:ext cx="1025237" cy="264142"/>
                </a:xfrm>
                <a:prstGeom prst="rect">
                  <a:avLst/>
                </a:prstGeom>
                <a:solidFill>
                  <a:schemeClr val="accent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solidFill>
                        <a:schemeClr val="tx2">
                          <a:lumMod val="50000"/>
                        </a:schemeClr>
                      </a:solidFill>
                    </a:rPr>
                    <a:t>Release </a:t>
                  </a:r>
                  <a:r>
                    <a:rPr lang="fi-FI" sz="1000" dirty="0" err="1" smtClean="0">
                      <a:solidFill>
                        <a:schemeClr val="tx2">
                          <a:lumMod val="50000"/>
                        </a:schemeClr>
                      </a:solidFill>
                    </a:rPr>
                    <a:t>pack</a:t>
                  </a:r>
                  <a:endParaRPr lang="fi-FI" sz="1000" dirty="0" smtClean="0">
                    <a:solidFill>
                      <a:schemeClr val="tx2">
                        <a:lumMod val="50000"/>
                      </a:schemeClr>
                    </a:solidFill>
                  </a:endParaRPr>
                </a:p>
              </p:txBody>
            </p:sp>
          </p:grpSp>
        </p:grpSp>
      </p:grpSp>
      <p:grpSp>
        <p:nvGrpSpPr>
          <p:cNvPr id="8" name="Group 64"/>
          <p:cNvGrpSpPr/>
          <p:nvPr/>
        </p:nvGrpSpPr>
        <p:grpSpPr>
          <a:xfrm>
            <a:off x="7239000" y="2143591"/>
            <a:ext cx="2239023" cy="1282166"/>
            <a:chOff x="7054393" y="2143591"/>
            <a:chExt cx="2239023" cy="1282166"/>
          </a:xfrm>
        </p:grpSpPr>
        <p:grpSp>
          <p:nvGrpSpPr>
            <p:cNvPr id="9" name="Group 46"/>
            <p:cNvGrpSpPr/>
            <p:nvPr/>
          </p:nvGrpSpPr>
          <p:grpSpPr>
            <a:xfrm>
              <a:off x="7089956" y="2249876"/>
              <a:ext cx="613410" cy="1090953"/>
              <a:chOff x="7136492" y="3911604"/>
              <a:chExt cx="613410" cy="1090953"/>
            </a:xfrm>
          </p:grpSpPr>
          <p:pic>
            <p:nvPicPr>
              <p:cNvPr id="48"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44" name="Rounded Rectangle 43"/>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57" name="Rounded Rectangle 56"/>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Operations</a:t>
              </a:r>
              <a:endParaRPr lang="fi-FI" sz="1400" b="1" dirty="0" smtClean="0">
                <a:solidFill>
                  <a:schemeClr val="bg1"/>
                </a:solidFill>
              </a:endParaRPr>
            </a:p>
          </p:txBody>
        </p:sp>
      </p:grpSp>
      <p:grpSp>
        <p:nvGrpSpPr>
          <p:cNvPr id="10" name="Group 74"/>
          <p:cNvGrpSpPr/>
          <p:nvPr/>
        </p:nvGrpSpPr>
        <p:grpSpPr>
          <a:xfrm>
            <a:off x="4926290" y="2143591"/>
            <a:ext cx="2239023" cy="1282166"/>
            <a:chOff x="7054393" y="2143591"/>
            <a:chExt cx="2239023" cy="1282166"/>
          </a:xfrm>
        </p:grpSpPr>
        <p:grpSp>
          <p:nvGrpSpPr>
            <p:cNvPr id="12" name="Group 46"/>
            <p:cNvGrpSpPr/>
            <p:nvPr/>
          </p:nvGrpSpPr>
          <p:grpSpPr>
            <a:xfrm>
              <a:off x="7089956" y="2249876"/>
              <a:ext cx="613410" cy="1090953"/>
              <a:chOff x="7136492" y="3911604"/>
              <a:chExt cx="613410" cy="1090953"/>
            </a:xfrm>
          </p:grpSpPr>
          <p:pic>
            <p:nvPicPr>
              <p:cNvPr id="79" name="Picture 6"/>
              <p:cNvPicPr>
                <a:picLocks noChangeAspect="1" noChangeArrowheads="1"/>
              </p:cNvPicPr>
              <p:nvPr/>
            </p:nvPicPr>
            <p:blipFill>
              <a:blip r:embed="rId4" cstate="print"/>
              <a:srcRect/>
              <a:stretch>
                <a:fillRect/>
              </a:stretch>
            </p:blipFill>
            <p:spPr bwMode="auto">
              <a:xfrm>
                <a:off x="7136492" y="3911604"/>
                <a:ext cx="613410" cy="449580"/>
              </a:xfrm>
              <a:prstGeom prst="rect">
                <a:avLst/>
              </a:prstGeom>
              <a:noFill/>
              <a:ln w="9525">
                <a:noFill/>
                <a:miter lim="800000"/>
                <a:headEnd/>
                <a:tailEnd/>
              </a:ln>
            </p:spPr>
          </p:pic>
          <p:pic>
            <p:nvPicPr>
              <p:cNvPr id="80" name="Picture 7"/>
              <p:cNvPicPr>
                <a:picLocks noChangeAspect="1" noChangeArrowheads="1"/>
              </p:cNvPicPr>
              <p:nvPr/>
            </p:nvPicPr>
            <p:blipFill>
              <a:blip r:embed="rId5" cstate="print"/>
              <a:srcRect/>
              <a:stretch>
                <a:fillRect/>
              </a:stretch>
            </p:blipFill>
            <p:spPr bwMode="auto">
              <a:xfrm>
                <a:off x="7219360" y="4402482"/>
                <a:ext cx="447675" cy="600075"/>
              </a:xfrm>
              <a:prstGeom prst="rect">
                <a:avLst/>
              </a:prstGeom>
              <a:noFill/>
              <a:ln w="9525">
                <a:noFill/>
                <a:miter lim="800000"/>
                <a:headEnd/>
                <a:tailEnd/>
              </a:ln>
            </p:spPr>
          </p:pic>
        </p:grpSp>
        <p:sp>
          <p:nvSpPr>
            <p:cNvPr id="77" name="Rounded Rectangle 76"/>
            <p:cNvSpPr/>
            <p:nvPr/>
          </p:nvSpPr>
          <p:spPr>
            <a:xfrm>
              <a:off x="7054393" y="2143591"/>
              <a:ext cx="2239023" cy="1282166"/>
            </a:xfrm>
            <a:prstGeom prst="roundRect">
              <a:avLst>
                <a:gd name="adj" fmla="val 145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78" name="Rounded Rectangle 77"/>
            <p:cNvSpPr/>
            <p:nvPr/>
          </p:nvSpPr>
          <p:spPr>
            <a:xfrm>
              <a:off x="7779708" y="27597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grpSp>
      <p:grpSp>
        <p:nvGrpSpPr>
          <p:cNvPr id="13" name="Group 45"/>
          <p:cNvGrpSpPr/>
          <p:nvPr/>
        </p:nvGrpSpPr>
        <p:grpSpPr>
          <a:xfrm>
            <a:off x="437416" y="4161963"/>
            <a:ext cx="9040607" cy="1629237"/>
            <a:chOff x="437416" y="4161963"/>
            <a:chExt cx="9040607" cy="1629237"/>
          </a:xfrm>
        </p:grpSpPr>
        <p:sp>
          <p:nvSpPr>
            <p:cNvPr id="41" name="Rounded Rectangle 40"/>
            <p:cNvSpPr/>
            <p:nvPr/>
          </p:nvSpPr>
          <p:spPr>
            <a:xfrm>
              <a:off x="5103209" y="5123247"/>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121272"/>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sp>
          <p:nvSpPr>
            <p:cNvPr id="11" name="ZoneTexte 58"/>
            <p:cNvSpPr txBox="1"/>
            <p:nvPr>
              <p:custDataLst>
                <p:tags r:id="rId1"/>
              </p:custDataLst>
            </p:nvPr>
          </p:nvSpPr>
          <p:spPr>
            <a:xfrm>
              <a:off x="437416" y="4161963"/>
              <a:ext cx="367001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Continuous d</a:t>
              </a:r>
              <a:r>
                <a:rPr lang="en-US" b="1" dirty="0" smtClean="0">
                  <a:solidFill>
                    <a:schemeClr val="tx1"/>
                  </a:solidFill>
                  <a:latin typeface="Calibri"/>
                  <a:cs typeface="+mn-cs"/>
                </a:rPr>
                <a:t>eployment pipeline</a:t>
              </a:r>
            </a:p>
          </p:txBody>
        </p:sp>
        <p:pic>
          <p:nvPicPr>
            <p:cNvPr id="21" name="Picture 8"/>
            <p:cNvPicPr>
              <a:picLocks noChangeAspect="1" noChangeArrowheads="1"/>
            </p:cNvPicPr>
            <p:nvPr/>
          </p:nvPicPr>
          <p:blipFill>
            <a:blip r:embed="rId6" cstate="print"/>
            <a:srcRect/>
            <a:stretch>
              <a:fillRect/>
            </a:stretch>
          </p:blipFill>
          <p:spPr bwMode="auto">
            <a:xfrm>
              <a:off x="4107434" y="5021611"/>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6" cstate="print"/>
            <a:srcRect/>
            <a:stretch>
              <a:fillRect/>
            </a:stretch>
          </p:blipFill>
          <p:spPr bwMode="auto">
            <a:xfrm>
              <a:off x="6861028" y="5021611"/>
              <a:ext cx="624069" cy="576064"/>
            </a:xfrm>
            <a:prstGeom prst="rect">
              <a:avLst/>
            </a:prstGeom>
            <a:noFill/>
            <a:ln w="9525">
              <a:noFill/>
              <a:miter lim="800000"/>
              <a:headEnd/>
              <a:tailEnd/>
            </a:ln>
          </p:spPr>
        </p:pic>
        <p:sp>
          <p:nvSpPr>
            <p:cNvPr id="62" name="Rounded Rectangle 61"/>
            <p:cNvSpPr/>
            <p:nvPr/>
          </p:nvSpPr>
          <p:spPr>
            <a:xfrm>
              <a:off x="437610" y="4570649"/>
              <a:ext cx="9040413" cy="1220551"/>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9" name="Picture 38"/>
            <p:cNvPicPr>
              <a:picLocks noChangeAspect="1" noChangeArrowheads="1"/>
            </p:cNvPicPr>
            <p:nvPr/>
          </p:nvPicPr>
          <p:blipFill>
            <a:blip r:embed="rId7" cstate="print"/>
            <a:srcRect r="59322"/>
            <a:stretch>
              <a:fillRect/>
            </a:stretch>
          </p:blipFill>
          <p:spPr bwMode="auto">
            <a:xfrm>
              <a:off x="763928" y="4615030"/>
              <a:ext cx="2971800" cy="1136717"/>
            </a:xfrm>
            <a:prstGeom prst="rect">
              <a:avLst/>
            </a:prstGeom>
            <a:noFill/>
            <a:ln w="9525" cap="flat" cmpd="sng" algn="ctr">
              <a:solidFill>
                <a:schemeClr val="bg1"/>
              </a:solidFill>
              <a:prstDash val="solid"/>
              <a:miter lim="800000"/>
              <a:headEnd type="none" w="med" len="med"/>
              <a:tailEnd type="none" w="med" len="me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Capgemini’s</a:t>
            </a:r>
            <a:r>
              <a:rPr lang="en-US" sz="2800" dirty="0" smtClean="0"/>
              <a:t> integrated solution optimizes the time-to-market and enables constant flow of value</a:t>
            </a:r>
            <a:endParaRPr lang="fi-FI" sz="2800" dirty="0"/>
          </a:p>
        </p:txBody>
      </p:sp>
      <p:grpSp>
        <p:nvGrpSpPr>
          <p:cNvPr id="223" name="Group 222"/>
          <p:cNvGrpSpPr/>
          <p:nvPr/>
        </p:nvGrpSpPr>
        <p:grpSpPr>
          <a:xfrm>
            <a:off x="223284" y="1416543"/>
            <a:ext cx="9441711" cy="4860000"/>
            <a:chOff x="223284" y="1416543"/>
            <a:chExt cx="9441711" cy="486000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6" name="Rounded Rectangle 85"/>
            <p:cNvSpPr/>
            <p:nvPr/>
          </p:nvSpPr>
          <p:spPr>
            <a:xfrm>
              <a:off x="6261280" y="2205692"/>
              <a:ext cx="1908000" cy="34200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786405" y="2821010"/>
              <a:ext cx="1346690" cy="943555"/>
              <a:chOff x="3729037" y="2759053"/>
              <a:chExt cx="498473" cy="349252"/>
            </a:xfrm>
          </p:grpSpPr>
          <p:sp>
            <p:nvSpPr>
              <p:cNvPr id="5" name="Freeform 228"/>
              <p:cNvSpPr>
                <a:spLocks/>
              </p:cNvSpPr>
              <p:nvPr/>
            </p:nvSpPr>
            <p:spPr bwMode="auto">
              <a:xfrm>
                <a:off x="3795712" y="2759053"/>
                <a:ext cx="119063" cy="69849"/>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7" y="2759054"/>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7" y="275905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299" y="2857479"/>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1" y="2897167"/>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0" y="2928917"/>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7" y="2928917"/>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4" y="2859067"/>
                <a:ext cx="61913" cy="76200"/>
              </a:xfrm>
              <a:prstGeom prst="ellipse">
                <a:avLst/>
              </a:pr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6" y="2828904"/>
                <a:ext cx="88900" cy="74612"/>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1" y="2828904"/>
                <a:ext cx="36513" cy="74612"/>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699" y="2759056"/>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0" y="2928918"/>
                <a:ext cx="88900" cy="79374"/>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5" y="293209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5" y="2859068"/>
                <a:ext cx="61913" cy="79374"/>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5" y="3028929"/>
                <a:ext cx="88900" cy="74612"/>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3" y="3028929"/>
                <a:ext cx="36513" cy="74612"/>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3" y="2960667"/>
                <a:ext cx="60325" cy="73024"/>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0" y="3032104"/>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1" y="303210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499" y="2962256"/>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4" y="2759057"/>
                <a:ext cx="114300" cy="69849"/>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0"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2"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6"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9"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9" y="2857481"/>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54" y="291780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79" name="TextBox 78"/>
            <p:cNvSpPr txBox="1"/>
            <p:nvPr/>
          </p:nvSpPr>
          <p:spPr>
            <a:xfrm>
              <a:off x="585452" y="2275463"/>
              <a:ext cx="1783464" cy="276999"/>
            </a:xfrm>
            <a:prstGeom prst="rect">
              <a:avLst/>
            </a:prstGeom>
            <a:noFill/>
            <a:ln>
              <a:noFill/>
            </a:ln>
          </p:spPr>
          <p:txBody>
            <a:bodyPr wrap="square" rtlCol="0">
              <a:spAutoFit/>
            </a:bodyPr>
            <a:lstStyle/>
            <a:p>
              <a:pPr algn="ctr"/>
              <a:r>
                <a:rPr lang="en-GB" sz="1200" b="1" dirty="0" smtClean="0"/>
                <a:t>Agile Development</a:t>
              </a:r>
              <a:endParaRPr lang="en-GB" sz="1200" dirty="0" smtClean="0"/>
            </a:p>
          </p:txBody>
        </p:sp>
        <p:sp>
          <p:nvSpPr>
            <p:cNvPr id="88" name="TextBox 87"/>
            <p:cNvSpPr txBox="1"/>
            <p:nvPr/>
          </p:nvSpPr>
          <p:spPr>
            <a:xfrm>
              <a:off x="2179651" y="2275463"/>
              <a:ext cx="2422882" cy="276999"/>
            </a:xfrm>
            <a:prstGeom prst="rect">
              <a:avLst/>
            </a:prstGeom>
            <a:noFill/>
          </p:spPr>
          <p:txBody>
            <a:bodyPr wrap="square" rtlCol="0">
              <a:spAutoFit/>
            </a:bodyPr>
            <a:lstStyle/>
            <a:p>
              <a:pPr algn="ctr"/>
              <a:r>
                <a:rPr lang="en-GB" sz="1200" b="1" dirty="0" smtClean="0">
                  <a:solidFill>
                    <a:schemeClr val="accent6"/>
                  </a:solidFill>
                </a:rPr>
                <a:t>Continuous Integration</a:t>
              </a:r>
              <a:endParaRPr lang="en-GB" sz="1200" dirty="0" smtClean="0">
                <a:solidFill>
                  <a:schemeClr val="accent6"/>
                </a:solidFill>
              </a:endParaRPr>
            </a:p>
          </p:txBody>
        </p:sp>
        <p:grpSp>
          <p:nvGrpSpPr>
            <p:cNvPr id="4" name="Group 221"/>
            <p:cNvGrpSpPr/>
            <p:nvPr/>
          </p:nvGrpSpPr>
          <p:grpSpPr>
            <a:xfrm>
              <a:off x="6495206" y="2913560"/>
              <a:ext cx="1396131" cy="628736"/>
              <a:chOff x="6612169" y="2902927"/>
              <a:chExt cx="1396131" cy="628736"/>
            </a:xfrm>
          </p:grpSpPr>
          <p:sp>
            <p:nvSpPr>
              <p:cNvPr id="53" name="Freeform 716"/>
              <p:cNvSpPr>
                <a:spLocks noChangeAspect="1"/>
              </p:cNvSpPr>
              <p:nvPr/>
            </p:nvSpPr>
            <p:spPr bwMode="auto">
              <a:xfrm>
                <a:off x="6802046" y="2902927"/>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1" name="TextBox 140"/>
              <p:cNvSpPr txBox="1"/>
              <p:nvPr/>
            </p:nvSpPr>
            <p:spPr>
              <a:xfrm>
                <a:off x="6612169" y="3186188"/>
                <a:ext cx="1396131" cy="276999"/>
              </a:xfrm>
              <a:prstGeom prst="rect">
                <a:avLst/>
              </a:prstGeom>
              <a:noFill/>
            </p:spPr>
            <p:txBody>
              <a:bodyPr wrap="square" rtlCol="0">
                <a:spAutoFit/>
              </a:bodyPr>
              <a:lstStyle/>
              <a:p>
                <a:pPr algn="ctr"/>
                <a:r>
                  <a:rPr lang="en-GB" sz="1200" b="1" dirty="0" smtClean="0">
                    <a:solidFill>
                      <a:schemeClr val="bg1"/>
                    </a:solidFill>
                  </a:rPr>
                  <a:t>DEV </a:t>
                </a:r>
              </a:p>
            </p:txBody>
          </p:sp>
        </p:grpSp>
        <p:grpSp>
          <p:nvGrpSpPr>
            <p:cNvPr id="45" name="Group 236"/>
            <p:cNvGrpSpPr/>
            <p:nvPr/>
          </p:nvGrpSpPr>
          <p:grpSpPr>
            <a:xfrm>
              <a:off x="6495206" y="4695086"/>
              <a:ext cx="1396131" cy="628736"/>
              <a:chOff x="6612169" y="4684453"/>
              <a:chExt cx="1396131" cy="628736"/>
            </a:xfrm>
          </p:grpSpPr>
          <p:sp>
            <p:nvSpPr>
              <p:cNvPr id="106" name="Freeform 716"/>
              <p:cNvSpPr>
                <a:spLocks noChangeAspect="1"/>
              </p:cNvSpPr>
              <p:nvPr/>
            </p:nvSpPr>
            <p:spPr bwMode="auto">
              <a:xfrm>
                <a:off x="6802046" y="4684453"/>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2" name="TextBox 141"/>
              <p:cNvSpPr txBox="1"/>
              <p:nvPr/>
            </p:nvSpPr>
            <p:spPr>
              <a:xfrm>
                <a:off x="6612169" y="4963256"/>
                <a:ext cx="1396131" cy="276999"/>
              </a:xfrm>
              <a:prstGeom prst="rect">
                <a:avLst/>
              </a:prstGeom>
              <a:noFill/>
            </p:spPr>
            <p:txBody>
              <a:bodyPr wrap="square" rtlCol="0">
                <a:spAutoFit/>
              </a:bodyPr>
              <a:lstStyle/>
              <a:p>
                <a:pPr algn="ctr"/>
                <a:r>
                  <a:rPr lang="en-GB" sz="1200" b="1" dirty="0" smtClean="0">
                    <a:solidFill>
                      <a:schemeClr val="bg1"/>
                    </a:solidFill>
                  </a:rPr>
                  <a:t>PROD </a:t>
                </a:r>
              </a:p>
            </p:txBody>
          </p:sp>
        </p:grpSp>
        <p:grpSp>
          <p:nvGrpSpPr>
            <p:cNvPr id="46" name="Group 222"/>
            <p:cNvGrpSpPr/>
            <p:nvPr/>
          </p:nvGrpSpPr>
          <p:grpSpPr>
            <a:xfrm>
              <a:off x="6495206" y="3804323"/>
              <a:ext cx="1396131" cy="628736"/>
              <a:chOff x="6612169" y="3772424"/>
              <a:chExt cx="1396131" cy="628736"/>
            </a:xfrm>
          </p:grpSpPr>
          <p:sp>
            <p:nvSpPr>
              <p:cNvPr id="105" name="Freeform 716"/>
              <p:cNvSpPr>
                <a:spLocks noChangeAspect="1"/>
              </p:cNvSpPr>
              <p:nvPr/>
            </p:nvSpPr>
            <p:spPr bwMode="auto">
              <a:xfrm>
                <a:off x="6802046" y="3772424"/>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3" name="TextBox 142"/>
              <p:cNvSpPr txBox="1"/>
              <p:nvPr/>
            </p:nvSpPr>
            <p:spPr>
              <a:xfrm>
                <a:off x="6612169" y="4057028"/>
                <a:ext cx="1396131" cy="276999"/>
              </a:xfrm>
              <a:prstGeom prst="rect">
                <a:avLst/>
              </a:prstGeom>
              <a:noFill/>
            </p:spPr>
            <p:txBody>
              <a:bodyPr wrap="square" rtlCol="0">
                <a:spAutoFit/>
              </a:bodyPr>
              <a:lstStyle/>
              <a:p>
                <a:pPr algn="ctr"/>
                <a:r>
                  <a:rPr lang="en-GB" sz="1200" b="1" dirty="0" smtClean="0">
                    <a:solidFill>
                      <a:schemeClr val="bg1"/>
                    </a:solidFill>
                  </a:rPr>
                  <a:t>TEST </a:t>
                </a:r>
              </a:p>
            </p:txBody>
          </p:sp>
        </p:grpSp>
        <p:sp>
          <p:nvSpPr>
            <p:cNvPr id="144" name="TextBox 143"/>
            <p:cNvSpPr txBox="1"/>
            <p:nvPr/>
          </p:nvSpPr>
          <p:spPr>
            <a:xfrm>
              <a:off x="6104991" y="2275463"/>
              <a:ext cx="2176559" cy="276999"/>
            </a:xfrm>
            <a:prstGeom prst="rect">
              <a:avLst/>
            </a:prstGeom>
            <a:noFill/>
          </p:spPr>
          <p:txBody>
            <a:bodyPr wrap="square" rtlCol="0">
              <a:spAutoFit/>
            </a:bodyPr>
            <a:lstStyle/>
            <a:p>
              <a:pPr algn="ctr"/>
              <a:r>
                <a:rPr lang="en-GB" sz="1200" b="1" dirty="0" smtClean="0">
                  <a:solidFill>
                    <a:schemeClr val="bg1"/>
                  </a:solidFill>
                </a:rPr>
                <a:t>Dynamic Capacity</a:t>
              </a:r>
              <a:endParaRPr lang="en-GB" sz="1200" dirty="0" smtClean="0">
                <a:solidFill>
                  <a:schemeClr val="bg1"/>
                </a:solidFill>
              </a:endParaRPr>
            </a:p>
          </p:txBody>
        </p:sp>
        <p:sp>
          <p:nvSpPr>
            <p:cNvPr id="145" name="TextBox 144"/>
            <p:cNvSpPr txBox="1"/>
            <p:nvPr/>
          </p:nvSpPr>
          <p:spPr>
            <a:xfrm>
              <a:off x="8265332" y="3650656"/>
              <a:ext cx="1368551" cy="646331"/>
            </a:xfrm>
            <a:prstGeom prst="rect">
              <a:avLst/>
            </a:prstGeom>
            <a:noFill/>
          </p:spPr>
          <p:txBody>
            <a:bodyPr wrap="square" rtlCol="0">
              <a:spAutoFit/>
            </a:bodyPr>
            <a:lstStyle/>
            <a:p>
              <a:pPr algn="ctr"/>
              <a:r>
                <a:rPr lang="en-GB" sz="1200" b="1" dirty="0" smtClean="0"/>
                <a:t>Application Performance Monitoring</a:t>
              </a:r>
              <a:endParaRPr lang="en-GB" sz="1200" dirty="0" smtClean="0"/>
            </a:p>
          </p:txBody>
        </p:sp>
        <p:grpSp>
          <p:nvGrpSpPr>
            <p:cNvPr id="47" name="Group 207"/>
            <p:cNvGrpSpPr>
              <a:grpSpLocks noChangeAspect="1"/>
            </p:cNvGrpSpPr>
            <p:nvPr/>
          </p:nvGrpSpPr>
          <p:grpSpPr>
            <a:xfrm>
              <a:off x="8541481" y="2798525"/>
              <a:ext cx="816253" cy="518398"/>
              <a:chOff x="7964190" y="4931520"/>
              <a:chExt cx="1360420" cy="863996"/>
            </a:xfrm>
          </p:grpSpPr>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8"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51" name="TextBox 250"/>
            <p:cNvSpPr txBox="1"/>
            <p:nvPr/>
          </p:nvSpPr>
          <p:spPr>
            <a:xfrm>
              <a:off x="8263728" y="2275463"/>
              <a:ext cx="1371759" cy="461665"/>
            </a:xfrm>
            <a:prstGeom prst="rect">
              <a:avLst/>
            </a:prstGeom>
            <a:noFill/>
          </p:spPr>
          <p:txBody>
            <a:bodyPr wrap="square" rtlCol="0">
              <a:spAutoFit/>
            </a:bodyPr>
            <a:lstStyle/>
            <a:p>
              <a:pPr algn="ctr"/>
              <a:r>
                <a:rPr lang="en-GB" sz="1200" b="1" dirty="0" smtClean="0"/>
                <a:t>Automated Testing</a:t>
              </a:r>
              <a:endParaRPr lang="en-GB" sz="1200" dirty="0" smtClean="0"/>
            </a:p>
          </p:txBody>
        </p:sp>
        <p:grpSp>
          <p:nvGrpSpPr>
            <p:cNvPr id="51" name="Groupe 341"/>
            <p:cNvGrpSpPr>
              <a:grpSpLocks noChangeAspect="1"/>
            </p:cNvGrpSpPr>
            <p:nvPr/>
          </p:nvGrpSpPr>
          <p:grpSpPr>
            <a:xfrm>
              <a:off x="8542945" y="4355636"/>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300"/>
            <p:cNvGrpSpPr/>
            <p:nvPr/>
          </p:nvGrpSpPr>
          <p:grpSpPr>
            <a:xfrm>
              <a:off x="2495867" y="3973865"/>
              <a:ext cx="1857953" cy="1469039"/>
              <a:chOff x="2793591" y="4197159"/>
              <a:chExt cx="1533859" cy="1245746"/>
            </a:xfrm>
          </p:grpSpPr>
          <p:sp>
            <p:nvSpPr>
              <p:cNvPr id="219" name="Curved Up Arrow 218"/>
              <p:cNvSpPr/>
              <p:nvPr/>
            </p:nvSpPr>
            <p:spPr>
              <a:xfrm>
                <a:off x="2881034" y="4840420"/>
                <a:ext cx="1446416" cy="602485"/>
              </a:xfrm>
              <a:prstGeom prst="curvedUpArrow">
                <a:avLst/>
              </a:prstGeom>
              <a:solidFill>
                <a:schemeClr val="tx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0" name="Curved Up Arrow 219"/>
              <p:cNvSpPr/>
              <p:nvPr/>
            </p:nvSpPr>
            <p:spPr>
              <a:xfrm flipH="1" flipV="1">
                <a:off x="2793591" y="4197159"/>
                <a:ext cx="1446416" cy="602485"/>
              </a:xfrm>
              <a:prstGeom prst="curvedUpArrow">
                <a:avLst/>
              </a:prstGeom>
              <a:solidFill>
                <a:schemeClr val="tx1"/>
              </a:solidFill>
              <a:ln>
                <a:solidFill>
                  <a:schemeClr val="tx1"/>
                </a:solidFill>
              </a:ln>
              <a:effectLst>
                <a:outerShdw dir="5400000" algn="ctr" rotWithShape="0">
                  <a:schemeClr val="bg1"/>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8" name="TextBox 217"/>
              <p:cNvSpPr txBox="1"/>
              <p:nvPr/>
            </p:nvSpPr>
            <p:spPr>
              <a:xfrm>
                <a:off x="2910501" y="4724974"/>
                <a:ext cx="1300039" cy="375617"/>
              </a:xfrm>
              <a:prstGeom prst="rect">
                <a:avLst/>
              </a:prstGeom>
              <a:noFill/>
            </p:spPr>
            <p:txBody>
              <a:bodyPr wrap="square" rtlCol="0">
                <a:spAutoFit/>
              </a:bodyPr>
              <a:lstStyle/>
              <a:p>
                <a:pPr algn="ctr"/>
                <a:r>
                  <a:rPr lang="en-US" sz="1200" b="1" i="1" dirty="0" smtClean="0"/>
                  <a:t>Optimized cycle time</a:t>
                </a:r>
              </a:p>
            </p:txBody>
          </p:sp>
        </p:grpSp>
        <p:cxnSp>
          <p:nvCxnSpPr>
            <p:cNvPr id="255" name="Straight Arrow Connector 254"/>
            <p:cNvCxnSpPr/>
            <p:nvPr/>
          </p:nvCxnSpPr>
          <p:spPr>
            <a:xfrm>
              <a:off x="2342435" y="3277982"/>
              <a:ext cx="559981"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rot="-5400000">
              <a:off x="1086899" y="4984183"/>
              <a:ext cx="1944000" cy="0"/>
            </a:xfrm>
            <a:prstGeom prst="straightConnector1">
              <a:avLst/>
            </a:prstGeom>
            <a:ln w="31750">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H="1">
              <a:off x="1116831" y="5956183"/>
              <a:ext cx="7812000" cy="0"/>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0" name="TextBox 279"/>
            <p:cNvSpPr txBox="1"/>
            <p:nvPr/>
          </p:nvSpPr>
          <p:spPr>
            <a:xfrm>
              <a:off x="3905103" y="5783755"/>
              <a:ext cx="2631652" cy="306467"/>
            </a:xfrm>
            <a:prstGeom prst="roundRect">
              <a:avLst/>
            </a:prstGeom>
            <a:solidFill>
              <a:schemeClr val="bg1">
                <a:lumMod val="95000"/>
              </a:schemeClr>
            </a:solidFill>
            <a:ln w="19050">
              <a:solidFill>
                <a:schemeClr val="tx1"/>
              </a:solidFill>
              <a:prstDash val="solid"/>
            </a:ln>
          </p:spPr>
          <p:txBody>
            <a:bodyPr wrap="square" rtlCol="0">
              <a:spAutoFit/>
            </a:bodyPr>
            <a:lstStyle/>
            <a:p>
              <a:pPr algn="ctr"/>
              <a:r>
                <a:rPr lang="en-GB" sz="1200" b="1" dirty="0" smtClean="0"/>
                <a:t>Continuous Feedback Loop</a:t>
              </a:r>
              <a:endParaRPr lang="en-GB" sz="1200" dirty="0" smtClean="0"/>
            </a:p>
          </p:txBody>
        </p:sp>
        <p:cxnSp>
          <p:nvCxnSpPr>
            <p:cNvPr id="291" name="Straight Arrow Connector 290"/>
            <p:cNvCxnSpPr/>
            <p:nvPr/>
          </p:nvCxnSpPr>
          <p:spPr>
            <a:xfrm flipV="1">
              <a:off x="8920505" y="5225814"/>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cxnSp>
          <p:nvCxnSpPr>
            <p:cNvPr id="276" name="Straight Arrow Connector 275"/>
            <p:cNvCxnSpPr/>
            <p:nvPr/>
          </p:nvCxnSpPr>
          <p:spPr>
            <a:xfrm rot="16200000">
              <a:off x="834194" y="4386061"/>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1114184" y="5229352"/>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4" name="Rounded Rectangle 283"/>
            <p:cNvSpPr/>
            <p:nvPr/>
          </p:nvSpPr>
          <p:spPr>
            <a:xfrm>
              <a:off x="506672" y="4528253"/>
              <a:ext cx="1215024" cy="109743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4" name="Group 275"/>
            <p:cNvGrpSpPr>
              <a:grpSpLocks noChangeAspect="1"/>
            </p:cNvGrpSpPr>
            <p:nvPr/>
          </p:nvGrpSpPr>
          <p:grpSpPr>
            <a:xfrm>
              <a:off x="712747" y="4866774"/>
              <a:ext cx="765631" cy="597786"/>
              <a:chOff x="510333" y="1293868"/>
              <a:chExt cx="893416" cy="697556"/>
            </a:xfrm>
          </p:grpSpPr>
          <p:grpSp>
            <p:nvGrpSpPr>
              <p:cNvPr id="55"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692230" y="4601044"/>
              <a:ext cx="867545" cy="276999"/>
            </a:xfrm>
            <a:prstGeom prst="rect">
              <a:avLst/>
            </a:prstGeom>
            <a:noFill/>
            <a:ln>
              <a:noFill/>
            </a:ln>
          </p:spPr>
          <p:txBody>
            <a:bodyPr wrap="none" rtlCol="0">
              <a:spAutoFit/>
            </a:bodyPr>
            <a:lstStyle/>
            <a:p>
              <a:r>
                <a:rPr lang="en-US" sz="1200" b="1" kern="0" dirty="0" smtClean="0">
                  <a:solidFill>
                    <a:schemeClr val="bg1"/>
                  </a:solidFill>
                  <a:cs typeface="Arial"/>
                </a:rPr>
                <a:t>Business</a:t>
              </a:r>
              <a:endParaRPr lang="en-US" sz="1200" dirty="0" smtClean="0">
                <a:solidFill>
                  <a:schemeClr val="bg1"/>
                </a:solidFill>
              </a:endParaRPr>
            </a:p>
          </p:txBody>
        </p:sp>
        <p:grpSp>
          <p:nvGrpSpPr>
            <p:cNvPr id="57" name="Group 297"/>
            <p:cNvGrpSpPr/>
            <p:nvPr/>
          </p:nvGrpSpPr>
          <p:grpSpPr>
            <a:xfrm>
              <a:off x="1736771" y="1590815"/>
              <a:ext cx="6968316" cy="306467"/>
              <a:chOff x="1343350" y="1537650"/>
              <a:chExt cx="6968316" cy="306467"/>
            </a:xfrm>
          </p:grpSpPr>
          <p:cxnSp>
            <p:nvCxnSpPr>
              <p:cNvPr id="211" name="Straight Arrow Connector 210"/>
              <p:cNvCxnSpPr>
                <a:stCxn id="252" idx="3"/>
              </p:cNvCxnSpPr>
              <p:nvPr/>
            </p:nvCxnSpPr>
            <p:spPr>
              <a:xfrm>
                <a:off x="6151666" y="1690884"/>
                <a:ext cx="2160000"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1343350" y="1690884"/>
                <a:ext cx="2208531"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520015" y="1537650"/>
                <a:ext cx="2631652" cy="306467"/>
              </a:xfrm>
              <a:prstGeom prst="roundRect">
                <a:avLst/>
              </a:prstGeom>
              <a:noFill/>
              <a:ln w="19050">
                <a:solidFill>
                  <a:schemeClr val="tx1"/>
                </a:solidFill>
                <a:prstDash val="lgDash"/>
              </a:ln>
            </p:spPr>
            <p:txBody>
              <a:bodyPr wrap="square" rtlCol="0">
                <a:spAutoFit/>
              </a:bodyPr>
              <a:lstStyle/>
              <a:p>
                <a:pPr algn="ctr"/>
                <a:r>
                  <a:rPr lang="en-GB" sz="1200" b="1" dirty="0" smtClean="0"/>
                  <a:t>Delivery Orchestration</a:t>
                </a:r>
                <a:endParaRPr lang="en-GB" sz="1200" dirty="0" smtClean="0"/>
              </a:p>
            </p:txBody>
          </p:sp>
        </p:grpSp>
        <p:sp>
          <p:nvSpPr>
            <p:cNvPr id="221" name="Freeform 220"/>
            <p:cNvSpPr/>
            <p:nvPr/>
          </p:nvSpPr>
          <p:spPr>
            <a:xfrm rot="7035210">
              <a:off x="5616285" y="3955807"/>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58" name="Groupe 275"/>
            <p:cNvGrpSpPr>
              <a:grpSpLocks noChangeAspect="1"/>
            </p:cNvGrpSpPr>
            <p:nvPr/>
          </p:nvGrpSpPr>
          <p:grpSpPr>
            <a:xfrm>
              <a:off x="4816583" y="3911777"/>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145569" y="2275463"/>
              <a:ext cx="2168876" cy="276999"/>
            </a:xfrm>
            <a:prstGeom prst="rect">
              <a:avLst/>
            </a:prstGeom>
            <a:noFill/>
            <a:ln>
              <a:noFill/>
            </a:ln>
          </p:spPr>
          <p:txBody>
            <a:bodyPr wrap="square" rtlCol="0">
              <a:spAutoFit/>
            </a:bodyPr>
            <a:lstStyle/>
            <a:p>
              <a:pPr algn="ctr"/>
              <a:r>
                <a:rPr lang="en-GB" sz="1200" b="1" dirty="0" smtClean="0">
                  <a:solidFill>
                    <a:schemeClr val="accent5"/>
                  </a:solidFill>
                </a:rPr>
                <a:t>Continuous  Delivery</a:t>
              </a:r>
              <a:endParaRPr lang="en-GB" sz="1200" dirty="0" smtClean="0">
                <a:solidFill>
                  <a:schemeClr val="accent5"/>
                </a:solidFill>
              </a:endParaRPr>
            </a:p>
          </p:txBody>
        </p:sp>
        <p:grpSp>
          <p:nvGrpSpPr>
            <p:cNvPr id="59" name="Groupe 275"/>
            <p:cNvGrpSpPr>
              <a:grpSpLocks noChangeAspect="1"/>
            </p:cNvGrpSpPr>
            <p:nvPr/>
          </p:nvGrpSpPr>
          <p:grpSpPr>
            <a:xfrm>
              <a:off x="4816583" y="4795280"/>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256" name="Straight Arrow Connector 255"/>
            <p:cNvCxnSpPr/>
            <p:nvPr/>
          </p:nvCxnSpPr>
          <p:spPr>
            <a:xfrm>
              <a:off x="55642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66" name="Freeform 265"/>
            <p:cNvSpPr/>
            <p:nvPr/>
          </p:nvSpPr>
          <p:spPr>
            <a:xfrm rot="7035210">
              <a:off x="5619823" y="4852074"/>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60" name="Groupe 275"/>
            <p:cNvGrpSpPr>
              <a:grpSpLocks noChangeAspect="1"/>
            </p:cNvGrpSpPr>
            <p:nvPr/>
          </p:nvGrpSpPr>
          <p:grpSpPr>
            <a:xfrm>
              <a:off x="4816582" y="3028272"/>
              <a:ext cx="444382" cy="499421"/>
              <a:chOff x="485776" y="2794003"/>
              <a:chExt cx="346077" cy="388940"/>
            </a:xfrm>
          </p:grpSpPr>
          <p:sp>
            <p:nvSpPr>
              <p:cNvPr id="123" name="Freeform 814"/>
              <p:cNvSpPr>
                <a:spLocks/>
              </p:cNvSpPr>
              <p:nvPr/>
            </p:nvSpPr>
            <p:spPr bwMode="auto">
              <a:xfrm>
                <a:off x="657227" y="2917829"/>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2" y="2874966"/>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7" y="2876554"/>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7" y="3044830"/>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7" y="3044827"/>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2" y="3000377"/>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6" y="3001962"/>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4" y="2841625"/>
                <a:ext cx="153989"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7" y="2841625"/>
                <a:ext cx="153989"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7" y="2794003"/>
                <a:ext cx="153989"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7" y="2884494"/>
                <a:ext cx="153989"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83" name="Straight Arrow Connector 82"/>
            <p:cNvCxnSpPr/>
            <p:nvPr/>
          </p:nvCxnSpPr>
          <p:spPr>
            <a:xfrm>
              <a:off x="39533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00" name="Rectangle 299"/>
            <p:cNvSpPr/>
            <p:nvPr/>
          </p:nvSpPr>
          <p:spPr>
            <a:xfrm>
              <a:off x="2881150" y="2966334"/>
              <a:ext cx="1050918" cy="624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61" name="Groupe 275"/>
            <p:cNvGrpSpPr>
              <a:grpSpLocks noChangeAspect="1"/>
            </p:cNvGrpSpPr>
            <p:nvPr/>
          </p:nvGrpSpPr>
          <p:grpSpPr>
            <a:xfrm>
              <a:off x="3205684" y="3028273"/>
              <a:ext cx="444382" cy="499419"/>
              <a:chOff x="485775" y="2794001"/>
              <a:chExt cx="346076" cy="388938"/>
            </a:xfrm>
          </p:grpSpPr>
          <p:sp>
            <p:nvSpPr>
              <p:cNvPr id="25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8"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9"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1"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2"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3"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5"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6"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9"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0"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2"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62500" name="think-cell Slide" r:id="rId4" imgW="270" imgH="270" progId="">
              <p:embed/>
            </p:oleObj>
          </a:graphicData>
        </a:graphic>
      </p:graphicFrame>
      <p:sp>
        <p:nvSpPr>
          <p:cNvPr id="2" name="Title 1"/>
          <p:cNvSpPr>
            <a:spLocks noGrp="1"/>
          </p:cNvSpPr>
          <p:nvPr>
            <p:ph type="title"/>
          </p:nvPr>
        </p:nvSpPr>
        <p:spPr/>
        <p:txBody>
          <a:bodyPr/>
          <a:lstStyle/>
          <a:p>
            <a:r>
              <a:rPr lang="fi-FI" sz="2800" dirty="0" err="1" smtClean="0"/>
              <a:t>Agile</a:t>
            </a:r>
            <a:r>
              <a:rPr lang="fi-FI" sz="2800" dirty="0" smtClean="0"/>
              <a:t> </a:t>
            </a:r>
            <a:r>
              <a:rPr lang="fi-FI" sz="2800" dirty="0" err="1" smtClean="0"/>
              <a:t>Development</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18"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20"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pic>
        <p:nvPicPr>
          <p:cNvPr id="30" name="Picture 2" descr="ServiceNow"/>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26356" b="22748"/>
          <a:stretch>
            <a:fillRect/>
          </a:stretch>
        </p:blipFill>
        <p:spPr bwMode="auto">
          <a:xfrm>
            <a:off x="6468446" y="5645219"/>
            <a:ext cx="1570654" cy="600393"/>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4" descr="Slack"/>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25081" b="26783"/>
          <a:stretch>
            <a:fillRect/>
          </a:stretch>
        </p:blipFill>
        <p:spPr bwMode="auto">
          <a:xfrm>
            <a:off x="2171700" y="5665232"/>
            <a:ext cx="1474169" cy="5322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6" descr="Pivotal Tracke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102100" y="5429320"/>
            <a:ext cx="1296687" cy="975334"/>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Agile development is an effective development model without communication silos, ability to react to changing business needs and enable short lead time for features.</a:t>
            </a:r>
          </a:p>
          <a:p>
            <a:pPr marL="192088" lvl="2" indent="-188913">
              <a:spcBef>
                <a:spcPct val="20000"/>
              </a:spcBef>
              <a:buClr>
                <a:schemeClr val="accent5"/>
              </a:buClr>
              <a:buFont typeface="Wingdings" pitchFamily="2" charset="2"/>
              <a:buChar char="§"/>
            </a:pPr>
            <a:r>
              <a:rPr lang="en-US" sz="1600" dirty="0" smtClean="0">
                <a:solidFill>
                  <a:srgbClr val="00264A"/>
                </a:solidFill>
              </a:rPr>
              <a:t>Agile development promotes adaptive planning, evolutionary development, early delivery, continuous improvement, and encourages rapid and flexible response to change.</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Share a vision of the result</a:t>
            </a:r>
          </a:p>
          <a:p>
            <a:pPr marL="192088" lvl="2" indent="-188913">
              <a:spcBef>
                <a:spcPct val="20000"/>
              </a:spcBef>
              <a:buClr>
                <a:schemeClr val="accent5"/>
              </a:buClr>
              <a:buFont typeface="Wingdings" pitchFamily="2" charset="2"/>
              <a:buChar char="§"/>
            </a:pPr>
            <a:r>
              <a:rPr lang="en-US" sz="1600" dirty="0" smtClean="0">
                <a:solidFill>
                  <a:srgbClr val="00264A"/>
                </a:solidFill>
              </a:rPr>
              <a:t>Plan roadmap, release schedule and prioritize features</a:t>
            </a:r>
          </a:p>
          <a:p>
            <a:pPr marL="649261" lvl="3" indent="-188913">
              <a:spcBef>
                <a:spcPct val="20000"/>
              </a:spcBef>
              <a:buClr>
                <a:schemeClr val="accent5"/>
              </a:buClr>
              <a:buFont typeface="Arial" pitchFamily="34" charset="0"/>
              <a:buChar char="•"/>
            </a:pPr>
            <a:r>
              <a:rPr lang="en-US" sz="1400" dirty="0" smtClean="0">
                <a:solidFill>
                  <a:srgbClr val="00264A"/>
                </a:solidFill>
              </a:rPr>
              <a:t>Revisit often to ensure ability to react to possible business changes</a:t>
            </a:r>
          </a:p>
          <a:p>
            <a:pPr marL="192088" lvl="2" indent="-188913">
              <a:spcBef>
                <a:spcPct val="20000"/>
              </a:spcBef>
              <a:buClr>
                <a:schemeClr val="accent5"/>
              </a:buClr>
              <a:buFont typeface="Wingdings" pitchFamily="2" charset="2"/>
              <a:buChar char="§"/>
            </a:pPr>
            <a:r>
              <a:rPr lang="en-US" sz="1600" dirty="0" smtClean="0">
                <a:solidFill>
                  <a:srgbClr val="00264A"/>
                </a:solidFill>
              </a:rPr>
              <a:t>Build solution, release early and often</a:t>
            </a:r>
          </a:p>
          <a:p>
            <a:pPr marL="192088" lvl="2" indent="-188913">
              <a:spcBef>
                <a:spcPct val="20000"/>
              </a:spcBef>
              <a:buClr>
                <a:schemeClr val="accent5"/>
              </a:buClr>
              <a:buFont typeface="Wingdings" pitchFamily="2" charset="2"/>
              <a:buChar char="§"/>
            </a:pPr>
            <a:r>
              <a:rPr lang="en-US" sz="1600" dirty="0" smtClean="0">
                <a:solidFill>
                  <a:srgbClr val="00264A"/>
                </a:solidFill>
              </a:rPr>
              <a:t>Learn and optimize the process</a:t>
            </a:r>
          </a:p>
          <a:p>
            <a:pPr marL="192088" lvl="2" indent="-188913">
              <a:spcBef>
                <a:spcPct val="20000"/>
              </a:spcBef>
              <a:buClr>
                <a:schemeClr val="accent5"/>
              </a:buClr>
              <a:buFont typeface="Wingdings" pitchFamily="2" charset="2"/>
              <a:buChar char="§"/>
            </a:pPr>
            <a:r>
              <a:rPr lang="en-US" sz="1600" dirty="0" smtClean="0">
                <a:solidFill>
                  <a:srgbClr val="00264A"/>
                </a:solidFill>
              </a:rPr>
              <a:t>Practices include daily- and weekly meeting for maximum visibility and co-operation. </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44" name="Picture 5"/>
          <p:cNvPicPr>
            <a:picLocks noChangeAspect="1" noChangeArrowheads="1"/>
          </p:cNvPicPr>
          <p:nvPr/>
        </p:nvPicPr>
        <p:blipFill>
          <a:blip r:embed="rId8" cstate="print"/>
          <a:srcRect/>
          <a:stretch>
            <a:fillRect/>
          </a:stretch>
        </p:blipFill>
        <p:spPr bwMode="auto">
          <a:xfrm>
            <a:off x="7813475" y="67251"/>
            <a:ext cx="1652588" cy="854109"/>
          </a:xfrm>
          <a:prstGeom prst="rect">
            <a:avLst/>
          </a:prstGeom>
          <a:noFill/>
          <a:ln w="9525">
            <a:noFill/>
            <a:miter lim="800000"/>
            <a:headEnd/>
            <a:tailEnd/>
          </a:ln>
          <a:effectLst/>
        </p:spPr>
      </p:pic>
      <p:sp>
        <p:nvSpPr>
          <p:cNvPr id="46" name="Rounded Rectangle 45"/>
          <p:cNvSpPr/>
          <p:nvPr/>
        </p:nvSpPr>
        <p:spPr>
          <a:xfrm>
            <a:off x="7802097" y="95003"/>
            <a:ext cx="1691153" cy="831272"/>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94242" name="think-cell Slide" r:id="rId4" imgW="270" imgH="270" progId="">
              <p:embed/>
            </p:oleObj>
          </a:graphicData>
        </a:graphic>
      </p:graphicFrame>
      <p:sp>
        <p:nvSpPr>
          <p:cNvPr id="2" name="Title 1"/>
          <p:cNvSpPr>
            <a:spLocks noGrp="1"/>
          </p:cNvSpPr>
          <p:nvPr>
            <p:ph type="title"/>
          </p:nvPr>
        </p:nvSpPr>
        <p:spPr/>
        <p:txBody>
          <a:bodyPr/>
          <a:lstStyle/>
          <a:p>
            <a:r>
              <a:rPr lang="fi-FI" sz="2800" dirty="0" smtClean="0"/>
              <a:t>Continuous Integration</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Continuous Integration (CI) is a development practice with purpose of to surface any problems or inconsistency in code development immediately, so it can be fixed immediately. In other words ensure the quality early in the process. </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Developers integrate code into a shared repository several times a day. The code is automatically build and validated. The code that does not meet criteria cannot be committed further. </a:t>
            </a:r>
          </a:p>
          <a:p>
            <a:pPr marL="192088" lvl="2" indent="-188913">
              <a:spcBef>
                <a:spcPct val="20000"/>
              </a:spcBef>
              <a:buClr>
                <a:schemeClr val="accent5"/>
              </a:buClr>
              <a:buFont typeface="Wingdings" pitchFamily="2" charset="2"/>
              <a:buChar char="§"/>
            </a:pPr>
            <a:r>
              <a:rPr lang="en-US" sz="1600" dirty="0" smtClean="0">
                <a:solidFill>
                  <a:srgbClr val="00264A"/>
                </a:solidFill>
              </a:rPr>
              <a:t>Static code analysis and unit tests are run (automatically) to ensure quality</a:t>
            </a:r>
          </a:p>
          <a:p>
            <a:pPr marL="192088" lvl="2" indent="-188913">
              <a:spcBef>
                <a:spcPct val="20000"/>
              </a:spcBef>
              <a:buClr>
                <a:schemeClr val="accent5"/>
              </a:buClr>
              <a:buFont typeface="Wingdings" pitchFamily="2" charset="2"/>
              <a:buChar char="§"/>
            </a:pPr>
            <a:r>
              <a:rPr lang="en-US" sz="1600" dirty="0" smtClean="0">
                <a:solidFill>
                  <a:srgbClr val="00264A"/>
                </a:solidFill>
              </a:rPr>
              <a:t>Build binaries (war, ear) for deployments on to the Application Servers including packaging the different modules/applications</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28" name="Picture 2" descr="https://xebialabs.com/assets/files/plugins/jenkins.jpg"/>
          <p:cNvPicPr>
            <a:picLocks noChangeAspect="1" noChangeArrowheads="1"/>
          </p:cNvPicPr>
          <p:nvPr/>
        </p:nvPicPr>
        <p:blipFill>
          <a:blip r:embed="rId5" cstate="print">
            <a:clrChange>
              <a:clrFrom>
                <a:srgbClr val="FFFFFF"/>
              </a:clrFrom>
              <a:clrTo>
                <a:srgbClr val="FFFFFF">
                  <a:alpha val="0"/>
                </a:srgbClr>
              </a:clrTo>
            </a:clrChange>
          </a:blip>
          <a:srcRect t="27147" b="29671"/>
          <a:stretch>
            <a:fillRect/>
          </a:stretch>
        </p:blipFill>
        <p:spPr bwMode="auto">
          <a:xfrm>
            <a:off x="898525" y="5750470"/>
            <a:ext cx="1089829" cy="352956"/>
          </a:xfrm>
          <a:prstGeom prst="rect">
            <a:avLst/>
          </a:prstGeom>
          <a:noFill/>
        </p:spPr>
      </p:pic>
      <p:pic>
        <p:nvPicPr>
          <p:cNvPr id="29" name="Picture 2" descr="https://xebialabs.com/assets/files/plugins/git.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12531" y="5503806"/>
            <a:ext cx="1048841" cy="786631"/>
          </a:xfrm>
          <a:prstGeom prst="rect">
            <a:avLst/>
          </a:prstGeom>
          <a:noFill/>
        </p:spPr>
      </p:pic>
      <p:pic>
        <p:nvPicPr>
          <p:cNvPr id="33" name="Picture 4" descr="https://xebialabs.com/assets/files/plugins/maven.jpg"/>
          <p:cNvPicPr>
            <a:picLocks noChangeAspect="1" noChangeArrowheads="1"/>
          </p:cNvPicPr>
          <p:nvPr/>
        </p:nvPicPr>
        <p:blipFill>
          <a:blip r:embed="rId7" cstate="print">
            <a:clrChange>
              <a:clrFrom>
                <a:srgbClr val="FFFFFF"/>
              </a:clrFrom>
              <a:clrTo>
                <a:srgbClr val="FFFFFF">
                  <a:alpha val="0"/>
                </a:srgbClr>
              </a:clrTo>
            </a:clrChange>
          </a:blip>
          <a:srcRect t="16022" b="25223"/>
          <a:stretch>
            <a:fillRect/>
          </a:stretch>
        </p:blipFill>
        <p:spPr bwMode="auto">
          <a:xfrm>
            <a:off x="4117913" y="5619880"/>
            <a:ext cx="973200" cy="428852"/>
          </a:xfrm>
          <a:prstGeom prst="rect">
            <a:avLst/>
          </a:prstGeom>
          <a:noFill/>
        </p:spPr>
      </p:pic>
      <p:pic>
        <p:nvPicPr>
          <p:cNvPr id="35" name="Picture 2" descr="http://www.sonarqube.org/wp-content/themes/sonarsource.org/images/sonar.png"/>
          <p:cNvPicPr>
            <a:picLocks noChangeAspect="1" noChangeArrowheads="1"/>
          </p:cNvPicPr>
          <p:nvPr/>
        </p:nvPicPr>
        <p:blipFill>
          <a:blip r:embed="rId8" cstate="print"/>
          <a:srcRect/>
          <a:stretch>
            <a:fillRect/>
          </a:stretch>
        </p:blipFill>
        <p:spPr bwMode="auto">
          <a:xfrm>
            <a:off x="7813475" y="5750470"/>
            <a:ext cx="1242754" cy="298262"/>
          </a:xfrm>
          <a:prstGeom prst="rect">
            <a:avLst/>
          </a:prstGeom>
          <a:noFill/>
        </p:spPr>
      </p:pic>
      <p:pic>
        <p:nvPicPr>
          <p:cNvPr id="38" name="Picture 4" descr="Logo"/>
          <p:cNvPicPr>
            <a:picLocks noChangeAspect="1" noChangeArrowheads="1"/>
          </p:cNvPicPr>
          <p:nvPr/>
        </p:nvPicPr>
        <p:blipFill>
          <a:blip r:embed="rId9" cstate="print"/>
          <a:srcRect/>
          <a:stretch>
            <a:fillRect/>
          </a:stretch>
        </p:blipFill>
        <p:spPr bwMode="auto">
          <a:xfrm>
            <a:off x="5560679" y="5678097"/>
            <a:ext cx="1456800" cy="291360"/>
          </a:xfrm>
          <a:prstGeom prst="rect">
            <a:avLst/>
          </a:prstGeom>
          <a:noFill/>
        </p:spPr>
      </p:pic>
      <p:pic>
        <p:nvPicPr>
          <p:cNvPr id="39" name="Picture 5"/>
          <p:cNvPicPr>
            <a:picLocks noChangeAspect="1" noChangeArrowheads="1"/>
          </p:cNvPicPr>
          <p:nvPr/>
        </p:nvPicPr>
        <p:blipFill>
          <a:blip r:embed="rId10" cstate="print"/>
          <a:srcRect/>
          <a:stretch>
            <a:fillRect/>
          </a:stretch>
        </p:blipFill>
        <p:spPr bwMode="auto">
          <a:xfrm>
            <a:off x="7813475" y="67251"/>
            <a:ext cx="1652588" cy="854109"/>
          </a:xfrm>
          <a:prstGeom prst="rect">
            <a:avLst/>
          </a:prstGeom>
          <a:noFill/>
          <a:ln w="9525">
            <a:noFill/>
            <a:miter lim="800000"/>
            <a:headEnd/>
            <a:tailEnd/>
          </a:ln>
          <a:effectLst/>
        </p:spPr>
      </p:pic>
      <p:sp>
        <p:nvSpPr>
          <p:cNvPr id="41" name="Rounded Rectangle 40"/>
          <p:cNvSpPr/>
          <p:nvPr/>
        </p:nvSpPr>
        <p:spPr>
          <a:xfrm>
            <a:off x="8158348" y="201880"/>
            <a:ext cx="451263" cy="320633"/>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95266" name="think-cell Slide" r:id="rId4" imgW="270" imgH="270" progId="">
              <p:embed/>
            </p:oleObj>
          </a:graphicData>
        </a:graphic>
      </p:graphicFrame>
      <p:sp>
        <p:nvSpPr>
          <p:cNvPr id="2" name="Title 1"/>
          <p:cNvSpPr>
            <a:spLocks noGrp="1"/>
          </p:cNvSpPr>
          <p:nvPr>
            <p:ph type="title"/>
          </p:nvPr>
        </p:nvSpPr>
        <p:spPr/>
        <p:txBody>
          <a:bodyPr/>
          <a:lstStyle/>
          <a:p>
            <a:r>
              <a:rPr lang="fi-FI" sz="2800" dirty="0" smtClean="0"/>
              <a:t>Continuous Delivery</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Manage, plan and control the storage and flow of binaries and configurations used for deployments relying on the software release cycles.</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41" name="Rounded Rectangle 40"/>
          <p:cNvSpPr/>
          <p:nvPr/>
        </p:nvSpPr>
        <p:spPr>
          <a:xfrm>
            <a:off x="8431473" y="201880"/>
            <a:ext cx="451263" cy="320633"/>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 name="Picture 2" descr="https://xebialabs.com/assets/files/plugins/nexus.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873822" y="5365750"/>
            <a:ext cx="1289435" cy="969240"/>
          </a:xfrm>
          <a:prstGeom prst="rect">
            <a:avLst/>
          </a:prstGeom>
          <a:noFill/>
        </p:spPr>
      </p:pic>
      <p:pic>
        <p:nvPicPr>
          <p:cNvPr id="31" name="Picture 4" descr="https://xebialabs.com/assets/files/plugins/chef.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9307" y="5416255"/>
            <a:ext cx="1183612" cy="887708"/>
          </a:xfrm>
          <a:prstGeom prst="rect">
            <a:avLst/>
          </a:prstGeom>
          <a:noFill/>
        </p:spPr>
      </p:pic>
      <p:pic>
        <p:nvPicPr>
          <p:cNvPr id="32" name="Picture 2" descr="https://xebialabs.com/assets/files/plugins/git.jpg"/>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937663" y="5320798"/>
            <a:ext cx="1310886" cy="98316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98338"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Automated Testing</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Test automation helps to ensure application quality and cost effectiveness of testing (early error detection, regression testing)</a:t>
            </a:r>
          </a:p>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Enable agile feature releases with fast test cycle time.</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Test environments and automation setup</a:t>
            </a:r>
          </a:p>
          <a:p>
            <a:pPr marL="192088" lvl="2" indent="-188913">
              <a:spcBef>
                <a:spcPct val="20000"/>
              </a:spcBef>
              <a:buClr>
                <a:schemeClr val="accent5"/>
              </a:buClr>
              <a:buFont typeface="Wingdings" pitchFamily="2" charset="2"/>
              <a:buChar char="§"/>
            </a:pPr>
            <a:r>
              <a:rPr lang="en-US" sz="1600" dirty="0" smtClean="0">
                <a:solidFill>
                  <a:srgbClr val="00264A"/>
                </a:solidFill>
              </a:rPr>
              <a:t>Test case creation to automation suite</a:t>
            </a:r>
          </a:p>
          <a:p>
            <a:pPr marL="192088" lvl="2" indent="-188913">
              <a:spcBef>
                <a:spcPct val="20000"/>
              </a:spcBef>
              <a:buClr>
                <a:schemeClr val="accent5"/>
              </a:buClr>
              <a:buFont typeface="Wingdings" pitchFamily="2" charset="2"/>
              <a:buChar char="§"/>
            </a:pPr>
            <a:r>
              <a:rPr lang="en-US" sz="1600" dirty="0" smtClean="0">
                <a:solidFill>
                  <a:srgbClr val="00264A"/>
                </a:solidFill>
              </a:rPr>
              <a:t>Capture and test of behavior, data and performance characteristics of complete application environments</a:t>
            </a:r>
          </a:p>
          <a:p>
            <a:pPr marL="192088" lvl="2" indent="-188913">
              <a:spcBef>
                <a:spcPct val="20000"/>
              </a:spcBef>
              <a:buClr>
                <a:schemeClr val="accent5"/>
              </a:buClr>
              <a:buFont typeface="Wingdings" pitchFamily="2" charset="2"/>
              <a:buChar char="§"/>
            </a:pPr>
            <a:r>
              <a:rPr lang="en-US" sz="1600" dirty="0" smtClean="0">
                <a:solidFill>
                  <a:srgbClr val="00264A"/>
                </a:solidFill>
              </a:rPr>
              <a:t>Tests are build and executed continuously throughout development</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41" name="Rounded Rectangle 40"/>
          <p:cNvSpPr/>
          <p:nvPr/>
        </p:nvSpPr>
        <p:spPr>
          <a:xfrm>
            <a:off x="9048973" y="201880"/>
            <a:ext cx="451263" cy="320633"/>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 name="TextBox 27"/>
          <p:cNvSpPr txBox="1"/>
          <p:nvPr/>
        </p:nvSpPr>
        <p:spPr>
          <a:xfrm>
            <a:off x="736271" y="5602616"/>
            <a:ext cx="3581173" cy="307777"/>
          </a:xfrm>
          <a:prstGeom prst="rect">
            <a:avLst/>
          </a:prstGeom>
          <a:noFill/>
        </p:spPr>
        <p:txBody>
          <a:bodyPr wrap="none" rtlCol="0">
            <a:spAutoFit/>
          </a:bodyPr>
          <a:lstStyle/>
          <a:p>
            <a:r>
              <a:rPr lang="en-US" sz="1400" b="1" i="1" dirty="0" err="1" smtClean="0">
                <a:solidFill>
                  <a:schemeClr val="accent4"/>
                </a:solidFill>
              </a:rPr>
              <a:t>Capgemini</a:t>
            </a:r>
            <a:r>
              <a:rPr lang="en-US" sz="1400" b="1" i="1" dirty="0" smtClean="0">
                <a:solidFill>
                  <a:schemeClr val="accent4"/>
                </a:solidFill>
              </a:rPr>
              <a:t> Automation Framework Café</a:t>
            </a:r>
          </a:p>
        </p:txBody>
      </p:sp>
      <p:pic>
        <p:nvPicPr>
          <p:cNvPr id="29" name="Picture 3"/>
          <p:cNvPicPr>
            <a:picLocks noChangeAspect="1" noChangeArrowheads="1"/>
          </p:cNvPicPr>
          <p:nvPr/>
        </p:nvPicPr>
        <p:blipFill>
          <a:blip r:embed="rId6" cstate="print"/>
          <a:srcRect/>
          <a:stretch>
            <a:fillRect/>
          </a:stretch>
        </p:blipFill>
        <p:spPr bwMode="auto">
          <a:xfrm>
            <a:off x="4378452" y="5582505"/>
            <a:ext cx="996696" cy="522351"/>
          </a:xfrm>
          <a:prstGeom prst="rect">
            <a:avLst/>
          </a:prstGeom>
          <a:noFill/>
          <a:ln w="9525">
            <a:noFill/>
            <a:miter lim="800000"/>
            <a:headEnd/>
            <a:tailEnd/>
          </a:ln>
        </p:spPr>
      </p:pic>
      <p:sp>
        <p:nvSpPr>
          <p:cNvPr id="33" name="TextBox 32"/>
          <p:cNvSpPr txBox="1"/>
          <p:nvPr/>
        </p:nvSpPr>
        <p:spPr>
          <a:xfrm>
            <a:off x="5688717" y="5520129"/>
            <a:ext cx="1002197" cy="615553"/>
          </a:xfrm>
          <a:prstGeom prst="rect">
            <a:avLst/>
          </a:prstGeom>
          <a:noFill/>
        </p:spPr>
        <p:txBody>
          <a:bodyPr wrap="none" rtlCol="0">
            <a:spAutoFit/>
          </a:bodyPr>
          <a:lstStyle/>
          <a:p>
            <a:pPr indent="-355600" defTabSz="914400">
              <a:spcBef>
                <a:spcPts val="300"/>
              </a:spcBef>
              <a:spcAft>
                <a:spcPts val="300"/>
              </a:spcAft>
              <a:buClr>
                <a:schemeClr val="accent5"/>
              </a:buClr>
              <a:defRPr/>
            </a:pPr>
            <a:r>
              <a:rPr lang="en-US" sz="800" i="1" kern="0" dirty="0" smtClean="0">
                <a:solidFill>
                  <a:sysClr val="windowText" lastClr="000000"/>
                </a:solidFill>
              </a:rPr>
              <a:t>X-Tester</a:t>
            </a:r>
          </a:p>
          <a:p>
            <a:pPr indent="-355600" defTabSz="914400">
              <a:spcBef>
                <a:spcPts val="300"/>
              </a:spcBef>
              <a:spcAft>
                <a:spcPts val="300"/>
              </a:spcAft>
              <a:buClr>
                <a:schemeClr val="accent5"/>
              </a:buClr>
              <a:defRPr/>
            </a:pPr>
            <a:r>
              <a:rPr lang="en-US" sz="800" i="1" kern="0" dirty="0" smtClean="0">
                <a:solidFill>
                  <a:sysClr val="windowText" lastClr="000000"/>
                </a:solidFill>
              </a:rPr>
              <a:t>QTP utilities</a:t>
            </a:r>
          </a:p>
          <a:p>
            <a:pPr indent="-355600" defTabSz="914400">
              <a:spcBef>
                <a:spcPts val="300"/>
              </a:spcBef>
              <a:spcAft>
                <a:spcPts val="300"/>
              </a:spcAft>
              <a:buClr>
                <a:schemeClr val="accent5"/>
              </a:buClr>
              <a:defRPr/>
            </a:pPr>
            <a:r>
              <a:rPr lang="en-US" sz="800" i="1" kern="0" dirty="0" smtClean="0">
                <a:solidFill>
                  <a:sysClr val="windowText" lastClr="000000"/>
                </a:solidFill>
              </a:rPr>
              <a:t>Robot Framework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399362"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Service Virtualization</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Virtualization is to provide environments (like Dev, QA, Integration, Testing, UAT, Pre-prod, Prod etc) for the applications to be deployed and tested</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Clr>
                <a:schemeClr val="accent5"/>
              </a:buClr>
              <a:buFont typeface="Wingdings" pitchFamily="2" charset="2"/>
              <a:buChar char="§"/>
            </a:pPr>
            <a:r>
              <a:rPr lang="en-US" sz="1600" dirty="0" smtClean="0">
                <a:solidFill>
                  <a:srgbClr val="00264A"/>
                </a:solidFill>
              </a:rPr>
              <a:t>Assessment of the application landscape for virtualization potential</a:t>
            </a:r>
          </a:p>
          <a:p>
            <a:pPr marL="192088" lvl="2" indent="-188913">
              <a:spcBef>
                <a:spcPct val="20000"/>
              </a:spcBef>
              <a:buClr>
                <a:schemeClr val="accent5"/>
              </a:buClr>
              <a:buFont typeface="Wingdings" pitchFamily="2" charset="2"/>
              <a:buChar char="§"/>
            </a:pPr>
            <a:r>
              <a:rPr lang="en-US" sz="1600" dirty="0" smtClean="0">
                <a:solidFill>
                  <a:srgbClr val="00264A"/>
                </a:solidFill>
              </a:rPr>
              <a:t>Define virtualization strategy for various Testing Processes</a:t>
            </a:r>
          </a:p>
          <a:p>
            <a:pPr marL="192088" lvl="2" indent="-188913">
              <a:spcBef>
                <a:spcPct val="20000"/>
              </a:spcBef>
              <a:buClr>
                <a:schemeClr val="accent5"/>
              </a:buClr>
              <a:buFont typeface="Wingdings" pitchFamily="2" charset="2"/>
              <a:buChar char="§"/>
            </a:pPr>
            <a:r>
              <a:rPr lang="en-US" sz="1600" dirty="0" smtClean="0">
                <a:solidFill>
                  <a:srgbClr val="00264A"/>
                </a:solidFill>
              </a:rPr>
              <a:t>Virtualization Business case definition and ROI calculation</a:t>
            </a:r>
          </a:p>
          <a:p>
            <a:pPr marL="192088" lvl="2" indent="-188913">
              <a:spcBef>
                <a:spcPct val="20000"/>
              </a:spcBef>
              <a:buClr>
                <a:schemeClr val="accent5"/>
              </a:buClr>
              <a:buFont typeface="Wingdings" pitchFamily="2" charset="2"/>
              <a:buChar char="§"/>
            </a:pPr>
            <a:r>
              <a:rPr lang="en-US" sz="1600" dirty="0" smtClean="0">
                <a:solidFill>
                  <a:srgbClr val="00264A"/>
                </a:solidFill>
              </a:rPr>
              <a:t>Rollout virtualization services</a:t>
            </a:r>
          </a:p>
          <a:p>
            <a:pPr marL="192088" lvl="2" indent="-188913">
              <a:spcBef>
                <a:spcPct val="20000"/>
              </a:spcBef>
              <a:buClr>
                <a:schemeClr val="accent5"/>
              </a:buClr>
              <a:buFont typeface="Wingdings" pitchFamily="2" charset="2"/>
              <a:buChar char="§"/>
            </a:pPr>
            <a:r>
              <a:rPr lang="en-US" sz="1600" dirty="0" smtClean="0">
                <a:solidFill>
                  <a:srgbClr val="00264A"/>
                </a:solidFill>
              </a:rPr>
              <a:t>Evolve Applications and virtualization adoption services across lifecycle</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41" name="Rounded Rectangle 40"/>
          <p:cNvSpPr/>
          <p:nvPr/>
        </p:nvSpPr>
        <p:spPr>
          <a:xfrm>
            <a:off x="8811473" y="201880"/>
            <a:ext cx="451263" cy="605642"/>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0" name="Rectangle 29"/>
          <p:cNvSpPr/>
          <p:nvPr/>
        </p:nvSpPr>
        <p:spPr>
          <a:xfrm>
            <a:off x="1182712" y="5595648"/>
            <a:ext cx="2904449" cy="307777"/>
          </a:xfrm>
          <a:prstGeom prst="rect">
            <a:avLst/>
          </a:prstGeom>
        </p:spPr>
        <p:txBody>
          <a:bodyPr wrap="none">
            <a:spAutoFit/>
          </a:bodyPr>
          <a:lstStyle/>
          <a:p>
            <a:r>
              <a:rPr lang="en-US" sz="1400" b="1" i="1" dirty="0" smtClean="0">
                <a:solidFill>
                  <a:schemeClr val="accent4"/>
                </a:solidFill>
              </a:rPr>
              <a:t>Automation Assessment Toolkit</a:t>
            </a:r>
          </a:p>
        </p:txBody>
      </p:sp>
      <p:pic>
        <p:nvPicPr>
          <p:cNvPr id="31" name="Picture 3"/>
          <p:cNvPicPr>
            <a:picLocks noChangeAspect="1" noChangeArrowheads="1"/>
          </p:cNvPicPr>
          <p:nvPr/>
        </p:nvPicPr>
        <p:blipFill>
          <a:blip r:embed="rId6" cstate="print"/>
          <a:srcRect/>
          <a:stretch>
            <a:fillRect/>
          </a:stretch>
        </p:blipFill>
        <p:spPr bwMode="auto">
          <a:xfrm>
            <a:off x="4133850" y="5676913"/>
            <a:ext cx="1485900" cy="464820"/>
          </a:xfrm>
          <a:prstGeom prst="rect">
            <a:avLst/>
          </a:prstGeom>
          <a:noFill/>
          <a:ln w="9525">
            <a:noFill/>
            <a:miter lim="800000"/>
            <a:headEnd/>
            <a:tailEnd/>
          </a:ln>
        </p:spPr>
      </p:pic>
      <p:sp>
        <p:nvSpPr>
          <p:cNvPr id="32" name="Rectangle 31"/>
          <p:cNvSpPr/>
          <p:nvPr/>
        </p:nvSpPr>
        <p:spPr>
          <a:xfrm>
            <a:off x="6146736" y="5619399"/>
            <a:ext cx="856324" cy="338554"/>
          </a:xfrm>
          <a:prstGeom prst="rect">
            <a:avLst/>
          </a:prstGeom>
        </p:spPr>
        <p:txBody>
          <a:bodyPr wrap="none">
            <a:spAutoFit/>
          </a:bodyPr>
          <a:lstStyle/>
          <a:p>
            <a:pPr algn="r"/>
            <a:r>
              <a:rPr lang="en-US" sz="1600" i="1" kern="0" dirty="0" err="1" smtClean="0">
                <a:solidFill>
                  <a:sysClr val="windowText" lastClr="000000"/>
                </a:solidFill>
              </a:rPr>
              <a:t>VServe</a:t>
            </a:r>
            <a:endParaRPr lang="en-US" sz="1600" b="1" i="1" dirty="0" smtClean="0">
              <a:solidFill>
                <a:schemeClr val="accent4"/>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400386"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Dynamic Infrastructure Capacity</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Dynamic infrastructure enables agile and automated infrastructure management and provisioning of development, test and production environments. It lowers costs with pay-as-you-go model and increases quality, reliability and visibility of infrastructure.</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buClr>
                <a:schemeClr val="accent5"/>
              </a:buClr>
              <a:buFont typeface="Wingdings" pitchFamily="2" charset="2"/>
              <a:buChar char="§"/>
            </a:pPr>
            <a:r>
              <a:rPr lang="en-US" sz="1200" dirty="0" smtClean="0">
                <a:solidFill>
                  <a:schemeClr val="tx2">
                    <a:lumMod val="50000"/>
                  </a:schemeClr>
                </a:solidFill>
              </a:rPr>
              <a:t>Dynamic Capacity with horizontal &amp; vertical scalability:</a:t>
            </a:r>
            <a:endParaRPr lang="en-US" sz="1050" dirty="0" smtClean="0">
              <a:solidFill>
                <a:schemeClr val="tx2">
                  <a:lumMod val="50000"/>
                </a:schemeClr>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Vertical - scaling a single node (CPU/Memory/Disk)</a:t>
            </a:r>
          </a:p>
          <a:p>
            <a:pPr marL="361950" lvl="2" indent="-180975">
              <a:buClr>
                <a:schemeClr val="accent5"/>
              </a:buClr>
              <a:buFont typeface="Wingdings" pitchFamily="2" charset="2"/>
              <a:buChar char="§"/>
            </a:pPr>
            <a:r>
              <a:rPr lang="en-US" sz="1000" dirty="0" smtClean="0">
                <a:solidFill>
                  <a:schemeClr val="tx2">
                    <a:lumMod val="50000"/>
                  </a:schemeClr>
                </a:solidFill>
              </a:rPr>
              <a:t>Horizontal - scaling the amount of nodes; best fit for distributed and stateless cloud-ready applications</a:t>
            </a:r>
          </a:p>
          <a:p>
            <a:pPr marL="180975" indent="-180975">
              <a:buClr>
                <a:schemeClr val="accent5"/>
              </a:buClr>
              <a:buFont typeface="Wingdings" pitchFamily="2" charset="2"/>
              <a:buChar char="§"/>
            </a:pPr>
            <a:r>
              <a:rPr lang="en-US" sz="1200" dirty="0" smtClean="0">
                <a:solidFill>
                  <a:schemeClr val="tx2">
                    <a:lumMod val="50000"/>
                  </a:schemeClr>
                </a:solidFill>
              </a:rPr>
              <a:t>Automated provisioning via self service portal, </a:t>
            </a:r>
            <a:r>
              <a:rPr lang="en-US" sz="1200" dirty="0" err="1" smtClean="0">
                <a:solidFill>
                  <a:schemeClr val="tx2">
                    <a:lumMod val="50000"/>
                  </a:schemeClr>
                </a:solidFill>
              </a:rPr>
              <a:t>e.g</a:t>
            </a:r>
            <a:r>
              <a:rPr lang="en-US" sz="1200" dirty="0" smtClean="0">
                <a:solidFill>
                  <a:schemeClr val="tx2">
                    <a:lumMod val="50000"/>
                  </a:schemeClr>
                </a:solidFill>
              </a:rPr>
              <a:t>:</a:t>
            </a:r>
          </a:p>
          <a:p>
            <a:pPr marL="361950" lvl="2" indent="-180975">
              <a:buClr>
                <a:schemeClr val="accent5"/>
              </a:buClr>
              <a:buFont typeface="Wingdings" pitchFamily="2" charset="2"/>
              <a:buChar char="§"/>
            </a:pPr>
            <a:r>
              <a:rPr lang="en-US" sz="1000" dirty="0" smtClean="0">
                <a:solidFill>
                  <a:schemeClr val="tx2">
                    <a:lumMod val="50000"/>
                  </a:schemeClr>
                </a:solidFill>
              </a:rPr>
              <a:t>Service requests: launch a VM, modify and terminate</a:t>
            </a:r>
          </a:p>
          <a:p>
            <a:pPr marL="361950" lvl="2" indent="-180975">
              <a:buClr>
                <a:schemeClr val="accent5"/>
              </a:buClr>
              <a:buFont typeface="Wingdings" pitchFamily="2" charset="2"/>
              <a:buChar char="§"/>
            </a:pPr>
            <a:r>
              <a:rPr lang="en-US" sz="1000" dirty="0" smtClean="0">
                <a:solidFill>
                  <a:schemeClr val="tx2">
                    <a:lumMod val="50000"/>
                  </a:schemeClr>
                </a:solidFill>
              </a:rPr>
              <a:t>Control VMs: start, stop, restart and hibernate </a:t>
            </a:r>
          </a:p>
          <a:p>
            <a:pPr marL="180975" indent="-180975">
              <a:buClr>
                <a:schemeClr val="accent5"/>
              </a:buClr>
              <a:buFont typeface="Wingdings" pitchFamily="2" charset="2"/>
              <a:buChar char="§"/>
            </a:pPr>
            <a:r>
              <a:rPr lang="en-US" sz="1200" dirty="0" smtClean="0">
                <a:solidFill>
                  <a:schemeClr val="tx2">
                    <a:lumMod val="50000"/>
                  </a:schemeClr>
                </a:solidFill>
              </a:rPr>
              <a:t>Fast, versatile and standard delivery:</a:t>
            </a:r>
          </a:p>
          <a:p>
            <a:pPr marL="361950" lvl="2" indent="-180975">
              <a:buClr>
                <a:schemeClr val="accent5"/>
              </a:buClr>
              <a:buFont typeface="Wingdings" pitchFamily="2" charset="2"/>
              <a:buChar char="§"/>
            </a:pPr>
            <a:r>
              <a:rPr lang="en-US" sz="1000" dirty="0" smtClean="0">
                <a:solidFill>
                  <a:schemeClr val="tx2">
                    <a:lumMod val="50000"/>
                  </a:schemeClr>
                </a:solidFill>
              </a:rPr>
              <a:t>On-demand, pre-established infrastructure</a:t>
            </a:r>
          </a:p>
          <a:p>
            <a:pPr marL="361950" lvl="2" indent="-180975">
              <a:buClr>
                <a:schemeClr val="accent5"/>
              </a:buClr>
              <a:buFont typeface="Wingdings" pitchFamily="2" charset="2"/>
              <a:buChar char="§"/>
            </a:pPr>
            <a:r>
              <a:rPr lang="en-US" sz="1000" dirty="0" smtClean="0">
                <a:solidFill>
                  <a:schemeClr val="tx2">
                    <a:lumMod val="50000"/>
                  </a:schemeClr>
                </a:solidFill>
              </a:rPr>
              <a:t>Immediate value creation</a:t>
            </a:r>
          </a:p>
          <a:p>
            <a:pPr marL="361950" lvl="2" indent="-180975">
              <a:buClr>
                <a:schemeClr val="accent5"/>
              </a:buClr>
              <a:buFont typeface="Wingdings" pitchFamily="2" charset="2"/>
              <a:buChar char="§"/>
            </a:pPr>
            <a:r>
              <a:rPr lang="en-US" sz="1000" dirty="0" smtClean="0">
                <a:solidFill>
                  <a:schemeClr val="tx2">
                    <a:lumMod val="50000"/>
                  </a:schemeClr>
                </a:solidFill>
              </a:rPr>
              <a:t>Elimination of foundation tasks</a:t>
            </a:r>
          </a:p>
          <a:p>
            <a:pPr marL="180975" indent="-180975">
              <a:buClr>
                <a:schemeClr val="accent5"/>
              </a:buClr>
              <a:buFont typeface="Wingdings" pitchFamily="2" charset="2"/>
              <a:buChar char="§"/>
            </a:pPr>
            <a:r>
              <a:rPr lang="en-US" sz="1200" dirty="0" smtClean="0">
                <a:solidFill>
                  <a:schemeClr val="tx2">
                    <a:lumMod val="50000"/>
                  </a:schemeClr>
                </a:solidFill>
              </a:rPr>
              <a:t>Exceptionally high security standards:</a:t>
            </a:r>
            <a:endParaRPr lang="en-US" sz="1200" dirty="0" smtClean="0">
              <a:solidFill>
                <a:srgbClr val="FF0000"/>
              </a:solidFill>
            </a:endParaRPr>
          </a:p>
          <a:p>
            <a:pPr marL="361950" lvl="2" indent="-180975">
              <a:buClr>
                <a:schemeClr val="accent5"/>
              </a:buClr>
              <a:buFont typeface="Wingdings" pitchFamily="2" charset="2"/>
              <a:buChar char="§"/>
            </a:pPr>
            <a:r>
              <a:rPr lang="en-US" sz="1000" dirty="0" smtClean="0">
                <a:solidFill>
                  <a:schemeClr val="tx2">
                    <a:lumMod val="50000"/>
                  </a:schemeClr>
                </a:solidFill>
              </a:rPr>
              <a:t>System residues in high-secure infrastructure</a:t>
            </a:r>
          </a:p>
          <a:p>
            <a:pPr marL="361950" lvl="2" indent="-180975">
              <a:buClr>
                <a:schemeClr val="accent5"/>
              </a:buClr>
              <a:buFont typeface="Wingdings" pitchFamily="2" charset="2"/>
              <a:buChar char="§"/>
            </a:pPr>
            <a:r>
              <a:rPr lang="en-US" sz="1000" dirty="0" smtClean="0">
                <a:solidFill>
                  <a:schemeClr val="tx2">
                    <a:lumMod val="50000"/>
                  </a:schemeClr>
                </a:solidFill>
              </a:rPr>
              <a:t>Two-phased strong authentication for all users of Cloud portal</a:t>
            </a:r>
          </a:p>
          <a:p>
            <a:pPr marL="361950" lvl="2" indent="-180975">
              <a:buClr>
                <a:schemeClr val="accent5"/>
              </a:buClr>
              <a:buFont typeface="Wingdings" pitchFamily="2" charset="2"/>
              <a:buChar char="§"/>
            </a:pPr>
            <a:r>
              <a:rPr lang="en-US" sz="1000" dirty="0" smtClean="0">
                <a:solidFill>
                  <a:schemeClr val="tx2">
                    <a:lumMod val="50000"/>
                  </a:schemeClr>
                </a:solidFill>
              </a:rPr>
              <a:t>All processes related to infrastructure comply with our high security (governmental) customer processes</a:t>
            </a:r>
          </a:p>
          <a:p>
            <a:pPr marL="180975" indent="-180975">
              <a:buClr>
                <a:schemeClr val="accent5"/>
              </a:buClr>
              <a:buFont typeface="Wingdings" pitchFamily="2" charset="2"/>
              <a:buChar char="§"/>
            </a:pPr>
            <a:r>
              <a:rPr lang="en-US" sz="1200" dirty="0" smtClean="0">
                <a:solidFill>
                  <a:schemeClr val="tx2">
                    <a:lumMod val="50000"/>
                  </a:schemeClr>
                </a:solidFill>
              </a:rPr>
              <a:t>Infrastructure as a Code</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41" name="Rounded Rectangle 40"/>
          <p:cNvSpPr/>
          <p:nvPr/>
        </p:nvSpPr>
        <p:spPr>
          <a:xfrm>
            <a:off x="8811473" y="201880"/>
            <a:ext cx="451263" cy="605642"/>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0" name="Rectangle 29"/>
          <p:cNvSpPr/>
          <p:nvPr/>
        </p:nvSpPr>
        <p:spPr>
          <a:xfrm>
            <a:off x="3823799" y="5690651"/>
            <a:ext cx="2273378" cy="307777"/>
          </a:xfrm>
          <a:prstGeom prst="rect">
            <a:avLst/>
          </a:prstGeom>
        </p:spPr>
        <p:txBody>
          <a:bodyPr wrap="none">
            <a:spAutoFit/>
          </a:bodyPr>
          <a:lstStyle/>
          <a:p>
            <a:pPr algn="ctr"/>
            <a:r>
              <a:rPr lang="en-US" sz="1400" b="1" i="1" dirty="0" err="1" smtClean="0">
                <a:solidFill>
                  <a:schemeClr val="accent4"/>
                </a:solidFill>
              </a:rPr>
              <a:t>Capgemini</a:t>
            </a:r>
            <a:r>
              <a:rPr lang="en-US" sz="1400" b="1" i="1" dirty="0" smtClean="0">
                <a:solidFill>
                  <a:schemeClr val="accent4"/>
                </a:solidFill>
              </a:rPr>
              <a:t> Nordic Cloud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0274" name="think-cell Slide" r:id="rId4" imgW="270" imgH="270" progId="">
              <p:embed/>
            </p:oleObj>
          </a:graphicData>
        </a:graphic>
      </p:graphicFrame>
      <p:sp>
        <p:nvSpPr>
          <p:cNvPr id="4" name="Rounded Rectangle 3"/>
          <p:cNvSpPr/>
          <p:nvPr/>
        </p:nvSpPr>
        <p:spPr>
          <a:xfrm>
            <a:off x="3082636" y="1442609"/>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903605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401410" name="think-cell Slide" r:id="rId4" imgW="270" imgH="270" progId="">
              <p:embed/>
            </p:oleObj>
          </a:graphicData>
        </a:graphic>
      </p:graphicFrame>
      <p:sp>
        <p:nvSpPr>
          <p:cNvPr id="2" name="Title 1"/>
          <p:cNvSpPr>
            <a:spLocks noGrp="1"/>
          </p:cNvSpPr>
          <p:nvPr>
            <p:ph type="title"/>
          </p:nvPr>
        </p:nvSpPr>
        <p:spPr/>
        <p:txBody>
          <a:bodyPr/>
          <a:lstStyle/>
          <a:p>
            <a:r>
              <a:rPr lang="en-US" sz="2800" dirty="0" err="1" smtClean="0"/>
              <a:t>DynApplication</a:t>
            </a:r>
            <a:r>
              <a:rPr lang="en-US" sz="2800" dirty="0" smtClean="0"/>
              <a:t> Performance Management </a:t>
            </a:r>
            <a:br>
              <a:rPr lang="en-US" sz="2800" dirty="0" smtClean="0"/>
            </a:br>
            <a:r>
              <a:rPr lang="en-US" sz="2800" dirty="0" smtClean="0"/>
              <a:t>(APM)</a:t>
            </a:r>
            <a:r>
              <a:rPr lang="en-US" sz="2800" dirty="0" err="1" smtClean="0"/>
              <a:t>amic</a:t>
            </a:r>
            <a:r>
              <a:rPr lang="en-US" sz="2800" dirty="0" smtClean="0"/>
              <a:t> Infrastructure Capacity</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3661372"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600" dirty="0" smtClean="0">
                <a:solidFill>
                  <a:srgbClr val="00264A"/>
                </a:solidFill>
              </a:rPr>
              <a:t>Goal for Application Performance Management (APM) is to ensure availability and optimal performance of applications. This is accomplished by monitoring problems, early warning signs (e.g. trends) of issues and user </a:t>
            </a:r>
            <a:r>
              <a:rPr lang="en-US" sz="1600" dirty="0" err="1" smtClean="0">
                <a:solidFill>
                  <a:srgbClr val="00264A"/>
                </a:solidFill>
              </a:rPr>
              <a:t>behaviour</a:t>
            </a:r>
            <a:r>
              <a:rPr lang="en-US" sz="1600" dirty="0" smtClean="0">
                <a:solidFill>
                  <a:srgbClr val="00264A"/>
                </a:solidFill>
              </a:rPr>
              <a:t>.</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Utilize the feedback loop for application technical performance and user behavior for optimization and development</a:t>
            </a:r>
          </a:p>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APM tools alert IT staff to disruptions in availability and/or quality</a:t>
            </a:r>
          </a:p>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Monitor the IT stack from infrastructure to applications</a:t>
            </a:r>
          </a:p>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Detect security breaches, Plan &amp; budget for IT upgrades</a:t>
            </a:r>
          </a:p>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Automatically collects normal metrics for normal application performance and compares those to the current state in real time</a:t>
            </a:r>
          </a:p>
        </p:txBody>
      </p:sp>
      <p:sp>
        <p:nvSpPr>
          <p:cNvPr id="42" name="Isosceles Triangle 41"/>
          <p:cNvSpPr/>
          <p:nvPr/>
        </p:nvSpPr>
        <p:spPr>
          <a:xfrm flipV="1">
            <a:off x="2461110" y="4828848"/>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28" name="Rounded Rectangle 27"/>
          <p:cNvSpPr/>
          <p:nvPr/>
        </p:nvSpPr>
        <p:spPr>
          <a:xfrm>
            <a:off x="9048973" y="427505"/>
            <a:ext cx="451263" cy="320633"/>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29" name="Picture 4" descr="image001"/>
          <p:cNvPicPr>
            <a:picLocks noChangeAspect="1" noChangeArrowheads="1"/>
          </p:cNvPicPr>
          <p:nvPr/>
        </p:nvPicPr>
        <p:blipFill>
          <a:blip r:embed="rId6" cstate="print"/>
          <a:srcRect/>
          <a:stretch>
            <a:fillRect/>
          </a:stretch>
        </p:blipFill>
        <p:spPr bwMode="auto">
          <a:xfrm>
            <a:off x="7564582" y="5370073"/>
            <a:ext cx="1667411" cy="956568"/>
          </a:xfrm>
          <a:prstGeom prst="rect">
            <a:avLst/>
          </a:prstGeom>
          <a:noFill/>
          <a:ln w="9525">
            <a:noFill/>
            <a:miter lim="800000"/>
            <a:headEnd/>
            <a:tailEnd/>
          </a:ln>
        </p:spPr>
      </p:pic>
      <p:pic>
        <p:nvPicPr>
          <p:cNvPr id="31" name="Picture 2" descr="https://xebialabs.com/assets/files/plugins/nagios.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146396" y="5365750"/>
            <a:ext cx="1103563" cy="827673"/>
          </a:xfrm>
          <a:prstGeom prst="rect">
            <a:avLst/>
          </a:prstGeom>
          <a:noFill/>
        </p:spPr>
      </p:pic>
      <p:pic>
        <p:nvPicPr>
          <p:cNvPr id="32" name="Picture 4" descr="AppDynamics"/>
          <p:cNvPicPr>
            <a:picLocks noChangeAspect="1" noChangeArrowheads="1"/>
          </p:cNvPicPr>
          <p:nvPr/>
        </p:nvPicPr>
        <p:blipFill>
          <a:blip r:embed="rId8" cstate="print">
            <a:clrChange>
              <a:clrFrom>
                <a:srgbClr val="000000">
                  <a:alpha val="0"/>
                </a:srgbClr>
              </a:clrFrom>
              <a:clrTo>
                <a:srgbClr val="000000">
                  <a:alpha val="0"/>
                </a:srgbClr>
              </a:clrTo>
            </a:clrChange>
          </a:blip>
          <a:stretch>
            <a:fillRect/>
          </a:stretch>
        </p:blipFill>
        <p:spPr bwMode="auto">
          <a:xfrm>
            <a:off x="2393262" y="5667808"/>
            <a:ext cx="1889772" cy="219214"/>
          </a:xfrm>
          <a:prstGeom prst="rect">
            <a:avLst/>
          </a:prstGeom>
          <a:solidFill>
            <a:srgbClr val="000000">
              <a:shade val="95000"/>
            </a:srgbClr>
          </a:solidFill>
          <a:ln w="444500" cap="sq">
            <a:noFill/>
            <a:miter lim="800000"/>
          </a:ln>
          <a:effectLst/>
        </p:spPr>
      </p:pic>
      <p:pic>
        <p:nvPicPr>
          <p:cNvPr id="33" name="Picture 2"/>
          <p:cNvPicPr>
            <a:picLocks noChangeAspect="1" noChangeArrowheads="1"/>
          </p:cNvPicPr>
          <p:nvPr/>
        </p:nvPicPr>
        <p:blipFill>
          <a:blip r:embed="rId9" cstate="print"/>
          <a:srcRect/>
          <a:stretch>
            <a:fillRect/>
          </a:stretch>
        </p:blipFill>
        <p:spPr bwMode="auto">
          <a:xfrm>
            <a:off x="4876800" y="5654997"/>
            <a:ext cx="1020728" cy="391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Example of an APM dashboard with Business and IT KPI’s</a:t>
            </a:r>
            <a:endParaRPr lang="en-US" sz="2800" dirty="0"/>
          </a:p>
        </p:txBody>
      </p:sp>
      <p:sp>
        <p:nvSpPr>
          <p:cNvPr id="3" name="Content Placeholder 2"/>
          <p:cNvSpPr>
            <a:spLocks noGrp="1"/>
          </p:cNvSpPr>
          <p:nvPr>
            <p:ph idx="1"/>
          </p:nvPr>
        </p:nvSpPr>
        <p:spPr/>
        <p:txBody>
          <a:bodyPr/>
          <a:lstStyle/>
          <a:p>
            <a:endParaRPr lang="en-US"/>
          </a:p>
        </p:txBody>
      </p:sp>
      <p:pic>
        <p:nvPicPr>
          <p:cNvPr id="293890" name="Picture 4" descr="image001"/>
          <p:cNvPicPr>
            <a:picLocks noChangeAspect="1" noChangeArrowheads="1"/>
          </p:cNvPicPr>
          <p:nvPr/>
        </p:nvPicPr>
        <p:blipFill>
          <a:blip r:embed="rId2" cstate="print"/>
          <a:srcRect/>
          <a:stretch>
            <a:fillRect/>
          </a:stretch>
        </p:blipFill>
        <p:spPr bwMode="auto">
          <a:xfrm>
            <a:off x="-2679" y="1152040"/>
            <a:ext cx="9906000" cy="568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57200" y="5372398"/>
            <a:ext cx="4419600" cy="918039"/>
          </a:xfrm>
          <a:prstGeom prst="roundRect">
            <a:avLst>
              <a:gd name="adj" fmla="val 14549"/>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aphicFrame>
        <p:nvGraphicFramePr>
          <p:cNvPr id="37" name="Object 36" hidden="1"/>
          <p:cNvGraphicFramePr>
            <a:graphicFrameLocks noChangeAspect="1"/>
          </p:cNvGraphicFramePr>
          <p:nvPr/>
        </p:nvGraphicFramePr>
        <p:xfrm>
          <a:off x="1587" y="1588"/>
          <a:ext cx="1587" cy="1587"/>
        </p:xfrm>
        <a:graphic>
          <a:graphicData uri="http://schemas.openxmlformats.org/presentationml/2006/ole">
            <p:oleObj spid="_x0000_s402434" name="think-cell Slide" r:id="rId4" imgW="270" imgH="270" progId="">
              <p:embed/>
            </p:oleObj>
          </a:graphicData>
        </a:graphic>
      </p:graphicFrame>
      <p:sp>
        <p:nvSpPr>
          <p:cNvPr id="2" name="Title 1"/>
          <p:cNvSpPr>
            <a:spLocks noGrp="1"/>
          </p:cNvSpPr>
          <p:nvPr>
            <p:ph type="title"/>
          </p:nvPr>
        </p:nvSpPr>
        <p:spPr/>
        <p:txBody>
          <a:bodyPr/>
          <a:lstStyle/>
          <a:p>
            <a:r>
              <a:rPr lang="en-US" sz="2800" dirty="0" smtClean="0"/>
              <a:t>Delivery Orchestration</a:t>
            </a:r>
            <a:endParaRPr lang="en-US" sz="2800" dirty="0"/>
          </a:p>
        </p:txBody>
      </p:sp>
      <p:sp>
        <p:nvSpPr>
          <p:cNvPr id="6" name="Rounded Rectangle 5"/>
          <p:cNvSpPr/>
          <p:nvPr/>
        </p:nvSpPr>
        <p:spPr>
          <a:xfrm>
            <a:off x="-8055175" y="7924800"/>
            <a:ext cx="4892676" cy="1811791"/>
          </a:xfrm>
          <a:prstGeom prst="roundRect">
            <a:avLst/>
          </a:prstGeom>
          <a:noFill/>
          <a:ln w="9525" cap="flat" cmpd="sng" algn="ctr">
            <a:solidFill>
              <a:schemeClr val="bg1">
                <a:lumMod val="85000"/>
              </a:schemeClr>
            </a:solidFill>
            <a:prstDash val="solid"/>
          </a:ln>
          <a:effectLst/>
        </p:spPr>
        <p:txBody>
          <a:bodyPr wrap="square" lIns="182880" tIns="182880" rIns="182880" bIns="182880" rtlCol="0" anchor="t" anchorCtr="0">
            <a:noAutofit/>
          </a:bodyPr>
          <a:lstStyle/>
          <a:p>
            <a:pPr lvl="0" indent="6350" defTabSz="914400">
              <a:spcBef>
                <a:spcPts val="300"/>
              </a:spcBef>
              <a:spcAft>
                <a:spcPts val="300"/>
              </a:spcAft>
              <a:buClr>
                <a:srgbClr val="0098CC"/>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lvl="0" indent="6350" defTabSz="914400">
              <a:spcBef>
                <a:spcPts val="300"/>
              </a:spcBef>
              <a:spcAft>
                <a:spcPts val="300"/>
              </a:spcAft>
              <a:buClr>
                <a:srgbClr val="0098CC"/>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a:p>
            <a:pPr algn="ctr" defTabSz="914400" fontAlgn="base">
              <a:spcBef>
                <a:spcPct val="0"/>
              </a:spcBef>
              <a:spcAft>
                <a:spcPct val="0"/>
              </a:spcAft>
              <a:defRPr/>
            </a:pPr>
            <a:endParaRPr lang="en-US" sz="1600" b="1" kern="0" dirty="0" smtClean="0">
              <a:latin typeface="Arial"/>
              <a:cs typeface="Arial"/>
            </a:endParaRPr>
          </a:p>
        </p:txBody>
      </p:sp>
      <p:sp>
        <p:nvSpPr>
          <p:cNvPr id="14" name="Rectangle 13"/>
          <p:cNvSpPr/>
          <p:nvPr/>
        </p:nvSpPr>
        <p:spPr>
          <a:xfrm>
            <a:off x="-6880699" y="10177597"/>
            <a:ext cx="5760000" cy="161639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indent="6350" defTabSz="914400">
              <a:spcBef>
                <a:spcPts val="300"/>
              </a:spcBef>
              <a:spcAft>
                <a:spcPts val="300"/>
              </a:spcAft>
              <a:buClr>
                <a:schemeClr val="accent5"/>
              </a:buClr>
              <a:defRPr/>
            </a:pPr>
            <a:r>
              <a:rPr lang="en-US" sz="1400" kern="0" dirty="0" smtClean="0">
                <a:solidFill>
                  <a:sysClr val="windowText" lastClr="000000"/>
                </a:solidFill>
              </a:rPr>
              <a:t>Agile development is an effective development model without communication silos, ability to react to changing business needs and enable short lead time for features.</a:t>
            </a:r>
          </a:p>
          <a:p>
            <a:pPr indent="6350" defTabSz="914400">
              <a:spcBef>
                <a:spcPts val="300"/>
              </a:spcBef>
              <a:spcAft>
                <a:spcPts val="300"/>
              </a:spcAft>
              <a:buClr>
                <a:schemeClr val="accent5"/>
              </a:buClr>
              <a:defRPr/>
            </a:pPr>
            <a:r>
              <a:rPr lang="en-US" sz="1400" kern="0" dirty="0" smtClean="0">
                <a:solidFill>
                  <a:sysClr val="windowText" lastClr="000000"/>
                </a:solidFill>
              </a:rPr>
              <a:t>Agile development promotes adaptive planning, evolutionary development, early delivery, continuous improvement, and encourages rapid and flexible response to change.</a:t>
            </a:r>
            <a:endParaRPr lang="en-GB" sz="1400" kern="0" dirty="0" smtClean="0">
              <a:solidFill>
                <a:sysClr val="windowText" lastClr="000000"/>
              </a:solidFill>
            </a:endParaRPr>
          </a:p>
        </p:txBody>
      </p:sp>
      <p:sp>
        <p:nvSpPr>
          <p:cNvPr id="296962" name="AutoShape 2"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6964" name="AutoShape 4" descr="Kuvahaun tulos haulle jira"/>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5524699" y="9965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sp>
        <p:nvSpPr>
          <p:cNvPr id="17" name="Rectangle 16"/>
          <p:cNvSpPr/>
          <p:nvPr/>
        </p:nvSpPr>
        <p:spPr>
          <a:xfrm>
            <a:off x="-7061399" y="7679191"/>
            <a:ext cx="27559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n-US" sz="1600" b="1" kern="0" dirty="0" smtClean="0">
                <a:solidFill>
                  <a:schemeClr val="tx1"/>
                </a:solidFill>
                <a:cs typeface="Arial"/>
              </a:rPr>
              <a:t>Purpose</a:t>
            </a:r>
          </a:p>
        </p:txBody>
      </p:sp>
      <p:grpSp>
        <p:nvGrpSpPr>
          <p:cNvPr id="3" name="Group 22"/>
          <p:cNvGrpSpPr/>
          <p:nvPr/>
        </p:nvGrpSpPr>
        <p:grpSpPr>
          <a:xfrm>
            <a:off x="-9296400" y="1458881"/>
            <a:ext cx="3081939" cy="4510576"/>
            <a:chOff x="428229" y="1486463"/>
            <a:chExt cx="3081939" cy="4510576"/>
          </a:xfrm>
        </p:grpSpPr>
        <p:sp>
          <p:nvSpPr>
            <p:cNvPr id="19"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4" name="Group 21"/>
            <p:cNvGrpSpPr/>
            <p:nvPr/>
          </p:nvGrpSpPr>
          <p:grpSpPr>
            <a:xfrm>
              <a:off x="818621" y="2297769"/>
              <a:ext cx="2691547" cy="2887964"/>
              <a:chOff x="818621" y="1967350"/>
              <a:chExt cx="2691547" cy="2887964"/>
            </a:xfrm>
          </p:grpSpPr>
          <p:sp>
            <p:nvSpPr>
              <p:cNvPr id="21"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22"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23"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34" name="ZoneTexte 57"/>
          <p:cNvSpPr txBox="1"/>
          <p:nvPr>
            <p:custDataLst>
              <p:tags r:id="rId2"/>
            </p:custDataLst>
          </p:nvPr>
        </p:nvSpPr>
        <p:spPr>
          <a:xfrm>
            <a:off x="1353147" y="5181600"/>
            <a:ext cx="2627707" cy="369332"/>
          </a:xfrm>
          <a:prstGeom prst="rect">
            <a:avLst/>
          </a:prstGeom>
          <a:solidFill>
            <a:schemeClr val="bg1"/>
          </a:solidFill>
          <a:ln w="25400" cap="flat" cmpd="sng" algn="ctr">
            <a:solidFill>
              <a:schemeClr val="bg1"/>
            </a:solidFill>
            <a:prstDash val="solid"/>
            <a:round/>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b="1" dirty="0" smtClean="0">
                <a:solidFill>
                  <a:schemeClr val="tx1"/>
                </a:solidFill>
                <a:latin typeface="Calibri"/>
                <a:cs typeface="+mn-cs"/>
              </a:rPr>
              <a:t>Capgemini choice of tools</a:t>
            </a:r>
          </a:p>
        </p:txBody>
      </p:sp>
      <p:sp>
        <p:nvSpPr>
          <p:cNvPr id="24" name="Rectangle 23"/>
          <p:cNvSpPr/>
          <p:nvPr/>
        </p:nvSpPr>
        <p:spPr>
          <a:xfrm>
            <a:off x="457200"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cs typeface="Arial"/>
              </a:rPr>
              <a:t>Purpose</a:t>
            </a:r>
            <a:endParaRPr lang="fi-FI" sz="1600" b="1" kern="0" dirty="0" smtClean="0">
              <a:solidFill>
                <a:schemeClr val="bg1"/>
              </a:solidFill>
              <a:cs typeface="Arial"/>
            </a:endParaRPr>
          </a:p>
        </p:txBody>
      </p:sp>
      <p:sp>
        <p:nvSpPr>
          <p:cNvPr id="25" name="Rectangle 24"/>
          <p:cNvSpPr/>
          <p:nvPr/>
        </p:nvSpPr>
        <p:spPr>
          <a:xfrm>
            <a:off x="457201" y="1981201"/>
            <a:ext cx="4415807" cy="282224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The purpose of the delivery orchestration is to manage the application life cycle across teams and environments end to end from the requirement identification to the ongoing production support including application, infra and tools.</a:t>
            </a:r>
          </a:p>
          <a:p>
            <a:pPr marL="192088" lvl="2" indent="-188913">
              <a:lnSpc>
                <a:spcPct val="90000"/>
              </a:lnSpc>
              <a:spcBef>
                <a:spcPct val="20000"/>
              </a:spcBef>
              <a:spcAft>
                <a:spcPts val="300"/>
              </a:spcAft>
              <a:buClr>
                <a:schemeClr val="accent5"/>
              </a:buClr>
              <a:buFont typeface="Wingdings" pitchFamily="2" charset="2"/>
              <a:buChar char="§"/>
              <a:defRPr/>
            </a:pPr>
            <a:r>
              <a:rPr lang="en-US" sz="1400" dirty="0" smtClean="0">
                <a:solidFill>
                  <a:srgbClr val="00264A"/>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26" name="Rectangle 25"/>
          <p:cNvSpPr/>
          <p:nvPr/>
        </p:nvSpPr>
        <p:spPr>
          <a:xfrm>
            <a:off x="5077443" y="1524000"/>
            <a:ext cx="4415807"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en-US" sz="1600" b="1" kern="0" dirty="0" smtClean="0">
                <a:solidFill>
                  <a:schemeClr val="bg1"/>
                </a:solidFill>
                <a:cs typeface="Arial"/>
              </a:rPr>
              <a:t>Key activities</a:t>
            </a:r>
          </a:p>
        </p:txBody>
      </p:sp>
      <p:sp>
        <p:nvSpPr>
          <p:cNvPr id="27" name="Rectangle 26"/>
          <p:cNvSpPr/>
          <p:nvPr/>
        </p:nvSpPr>
        <p:spPr>
          <a:xfrm>
            <a:off x="5077444" y="1981201"/>
            <a:ext cx="4415808" cy="43227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lvl="1" indent="-180975">
              <a:buClr>
                <a:schemeClr val="accent5"/>
              </a:buClr>
              <a:buFont typeface="Wingdings" pitchFamily="2" charset="2"/>
              <a:buChar char="§"/>
            </a:pPr>
            <a:r>
              <a:rPr lang="en-US" sz="1400" dirty="0" smtClean="0">
                <a:solidFill>
                  <a:schemeClr val="tx2">
                    <a:lumMod val="50000"/>
                  </a:schemeClr>
                </a:solidFill>
              </a:rPr>
              <a:t>Managing the lifecycle of changes:</a:t>
            </a:r>
            <a:endParaRPr lang="fi-FI" sz="140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Ensuring that changes are monitored, tracked and controlled from initial logging through to the production environment, </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Ensuring that all Changes are authorized by the required Change Authorizers</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Ensuring that changes are prioritized by the Client and managing back log</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Liaising, throughout the life cycle of a change, with Support Groups, Third Party Suppliers and Client</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Coordinating Change handlers and ensuring that agreed changes are delivered on-time and on agreed scope. </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Maintaining release plan and coordinating deployments and releases</a:t>
            </a:r>
            <a:endParaRPr lang="fi-FI" sz="1050" dirty="0" smtClean="0">
              <a:solidFill>
                <a:schemeClr val="tx2">
                  <a:lumMod val="50000"/>
                </a:schemeClr>
              </a:solidFill>
            </a:endParaRPr>
          </a:p>
          <a:p>
            <a:pPr marL="361950" lvl="3" indent="-180975">
              <a:buClr>
                <a:schemeClr val="accent5"/>
              </a:buClr>
              <a:buFont typeface="Wingdings" pitchFamily="2" charset="2"/>
              <a:buChar char="§"/>
            </a:pPr>
            <a:r>
              <a:rPr lang="en-US" sz="1050" dirty="0" smtClean="0">
                <a:solidFill>
                  <a:schemeClr val="tx2">
                    <a:lumMod val="50000"/>
                  </a:schemeClr>
                </a:solidFill>
              </a:rPr>
              <a:t>Runs daily stand-up meetings and weekly operation meetings</a:t>
            </a:r>
            <a:r>
              <a:rPr lang="en-US" sz="1400" dirty="0" smtClean="0">
                <a:solidFill>
                  <a:schemeClr val="tx2">
                    <a:lumMod val="50000"/>
                  </a:schemeClr>
                </a:solidFill>
              </a:rPr>
              <a:t>. </a:t>
            </a:r>
            <a:endParaRPr lang="fi-FI" sz="1400" dirty="0" smtClean="0">
              <a:solidFill>
                <a:schemeClr val="tx2">
                  <a:lumMod val="50000"/>
                </a:schemeClr>
              </a:solidFill>
            </a:endParaRPr>
          </a:p>
          <a:p>
            <a:pPr marL="180975" lvl="1" indent="-180975">
              <a:buClr>
                <a:schemeClr val="accent5"/>
              </a:buClr>
              <a:buFont typeface="Wingdings" pitchFamily="2" charset="2"/>
              <a:buChar char="§"/>
            </a:pPr>
            <a:r>
              <a:rPr lang="en-US" sz="1400" dirty="0" smtClean="0">
                <a:solidFill>
                  <a:schemeClr val="tx2">
                    <a:lumMod val="50000"/>
                  </a:schemeClr>
                </a:solidFill>
              </a:rPr>
              <a:t>Coordinating production support for application (monitoring and resolution)</a:t>
            </a:r>
            <a:endParaRPr lang="fi-FI" sz="1400" dirty="0" smtClean="0">
              <a:solidFill>
                <a:schemeClr val="tx2">
                  <a:lumMod val="50000"/>
                </a:schemeClr>
              </a:solidFill>
            </a:endParaRPr>
          </a:p>
          <a:p>
            <a:pPr marL="180975" lvl="1" indent="-180975">
              <a:buClr>
                <a:schemeClr val="accent5"/>
              </a:buClr>
              <a:buFont typeface="Wingdings" pitchFamily="2" charset="2"/>
              <a:buChar char="§"/>
            </a:pPr>
            <a:r>
              <a:rPr lang="en-US" sz="1400" dirty="0" smtClean="0">
                <a:solidFill>
                  <a:schemeClr val="tx2">
                    <a:lumMod val="50000"/>
                  </a:schemeClr>
                </a:solidFill>
              </a:rPr>
              <a:t>Routine tasks and ad hoc activities	 </a:t>
            </a:r>
            <a:endParaRPr lang="fi-FI" sz="1400" dirty="0" smtClean="0">
              <a:solidFill>
                <a:schemeClr val="tx2">
                  <a:lumMod val="50000"/>
                </a:schemeClr>
              </a:solidFill>
            </a:endParaRPr>
          </a:p>
          <a:p>
            <a:pPr marL="180975" lvl="1" indent="-180975">
              <a:buClr>
                <a:schemeClr val="accent5"/>
              </a:buClr>
              <a:buFont typeface="Wingdings" pitchFamily="2" charset="2"/>
              <a:buChar char="§"/>
            </a:pPr>
            <a:r>
              <a:rPr lang="en-US" sz="1400" dirty="0" smtClean="0">
                <a:solidFill>
                  <a:schemeClr val="tx2">
                    <a:lumMod val="50000"/>
                  </a:schemeClr>
                </a:solidFill>
              </a:rPr>
              <a:t>Configuration management</a:t>
            </a:r>
            <a:endParaRPr lang="fi-FI" sz="1400" dirty="0" smtClean="0">
              <a:solidFill>
                <a:schemeClr val="tx2">
                  <a:lumMod val="50000"/>
                </a:schemeClr>
              </a:solidFill>
            </a:endParaRPr>
          </a:p>
          <a:p>
            <a:pPr marL="180975" lvl="1" indent="-180975">
              <a:buClr>
                <a:schemeClr val="accent5"/>
              </a:buClr>
              <a:buFont typeface="Wingdings" pitchFamily="2" charset="2"/>
              <a:buChar char="§"/>
            </a:pPr>
            <a:r>
              <a:rPr lang="en-US" sz="1400" dirty="0" smtClean="0">
                <a:solidFill>
                  <a:schemeClr val="tx2">
                    <a:lumMod val="50000"/>
                  </a:schemeClr>
                </a:solidFill>
              </a:rPr>
              <a:t>Project management</a:t>
            </a:r>
            <a:endParaRPr lang="fi-FI" sz="1400" dirty="0" smtClean="0">
              <a:solidFill>
                <a:schemeClr val="tx2">
                  <a:lumMod val="50000"/>
                </a:schemeClr>
              </a:solidFill>
            </a:endParaRPr>
          </a:p>
          <a:p>
            <a:pPr marL="180975" lvl="1" indent="-180975">
              <a:buClr>
                <a:schemeClr val="accent5"/>
              </a:buClr>
              <a:buFont typeface="Wingdings" pitchFamily="2" charset="2"/>
              <a:buChar char="§"/>
            </a:pPr>
            <a:r>
              <a:rPr lang="en-US" sz="1400" dirty="0" smtClean="0">
                <a:solidFill>
                  <a:schemeClr val="tx2">
                    <a:lumMod val="50000"/>
                  </a:schemeClr>
                </a:solidFill>
              </a:rPr>
              <a:t>Continuous improvement of processes and procedures based on requirements from SOK, incidents and defects, other feedback</a:t>
            </a:r>
            <a:endParaRPr lang="fi-FI" sz="1400" dirty="0" smtClean="0">
              <a:solidFill>
                <a:schemeClr val="tx2">
                  <a:lumMod val="50000"/>
                </a:schemeClr>
              </a:solidFill>
            </a:endParaRPr>
          </a:p>
        </p:txBody>
      </p:sp>
      <p:sp>
        <p:nvSpPr>
          <p:cNvPr id="42" name="Isosceles Triangle 41"/>
          <p:cNvSpPr/>
          <p:nvPr/>
        </p:nvSpPr>
        <p:spPr>
          <a:xfrm flipV="1">
            <a:off x="122257" y="4819650"/>
            <a:ext cx="5028231" cy="428735"/>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9" name="Picture 5"/>
          <p:cNvPicPr>
            <a:picLocks noChangeAspect="1" noChangeArrowheads="1"/>
          </p:cNvPicPr>
          <p:nvPr/>
        </p:nvPicPr>
        <p:blipFill>
          <a:blip r:embed="rId5" cstate="print"/>
          <a:srcRect/>
          <a:stretch>
            <a:fillRect/>
          </a:stretch>
        </p:blipFill>
        <p:spPr bwMode="auto">
          <a:xfrm>
            <a:off x="7813475" y="67251"/>
            <a:ext cx="1652588" cy="854109"/>
          </a:xfrm>
          <a:prstGeom prst="rect">
            <a:avLst/>
          </a:prstGeom>
          <a:noFill/>
          <a:ln w="9525">
            <a:noFill/>
            <a:miter lim="800000"/>
            <a:headEnd/>
            <a:tailEnd/>
          </a:ln>
          <a:effectLst/>
        </p:spPr>
      </p:pic>
      <p:sp>
        <p:nvSpPr>
          <p:cNvPr id="28" name="Rounded Rectangle 27"/>
          <p:cNvSpPr/>
          <p:nvPr/>
        </p:nvSpPr>
        <p:spPr>
          <a:xfrm>
            <a:off x="7849591" y="23751"/>
            <a:ext cx="1643660" cy="213756"/>
          </a:xfrm>
          <a:prstGeom prst="round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0" name="Rectangle 29"/>
          <p:cNvSpPr/>
          <p:nvPr/>
        </p:nvSpPr>
        <p:spPr>
          <a:xfrm>
            <a:off x="728551" y="5460817"/>
            <a:ext cx="3471912" cy="307777"/>
          </a:xfrm>
          <a:prstGeom prst="rect">
            <a:avLst/>
          </a:prstGeom>
        </p:spPr>
        <p:txBody>
          <a:bodyPr wrap="none">
            <a:spAutoFit/>
          </a:bodyPr>
          <a:lstStyle/>
          <a:p>
            <a:pPr algn="ctr"/>
            <a:r>
              <a:rPr lang="en-US" sz="1400" b="1" i="1" dirty="0" smtClean="0">
                <a:solidFill>
                  <a:schemeClr val="accent4"/>
                </a:solidFill>
              </a:rPr>
              <a:t>Virtual Visual Management Confluence</a:t>
            </a:r>
          </a:p>
        </p:txBody>
      </p:sp>
      <p:pic>
        <p:nvPicPr>
          <p:cNvPr id="35" name="Picture 2" descr="ServiceNow"/>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541492" y="5365750"/>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38" name="Picture 2" descr="http://www.collab.net/sites/default/files/uploads/tfalm.png"/>
          <p:cNvPicPr>
            <a:picLocks noChangeAspect="1" noChangeArrowheads="1"/>
          </p:cNvPicPr>
          <p:nvPr/>
        </p:nvPicPr>
        <p:blipFill>
          <a:blip r:embed="rId7" cstate="print"/>
          <a:srcRect r="27186"/>
          <a:stretch>
            <a:fillRect/>
          </a:stretch>
        </p:blipFill>
        <p:spPr bwMode="auto">
          <a:xfrm>
            <a:off x="2763559" y="5976488"/>
            <a:ext cx="1142920" cy="231587"/>
          </a:xfrm>
          <a:prstGeom prst="rect">
            <a:avLst/>
          </a:prstGeom>
          <a:noFill/>
        </p:spPr>
      </p:pic>
      <p:pic>
        <p:nvPicPr>
          <p:cNvPr id="40" name="Picture 4" descr="AppDynamics"/>
          <p:cNvPicPr>
            <a:picLocks noChangeAspect="1" noChangeArrowheads="1"/>
          </p:cNvPicPr>
          <p:nvPr/>
        </p:nvPicPr>
        <p:blipFill>
          <a:blip r:embed="rId8" cstate="print">
            <a:clrChange>
              <a:clrFrom>
                <a:srgbClr val="000000">
                  <a:alpha val="0"/>
                </a:srgbClr>
              </a:clrFrom>
              <a:clrTo>
                <a:srgbClr val="000000">
                  <a:alpha val="0"/>
                </a:srgbClr>
              </a:clrTo>
            </a:clrChange>
          </a:blip>
          <a:stretch>
            <a:fillRect/>
          </a:stretch>
        </p:blipFill>
        <p:spPr bwMode="auto">
          <a:xfrm>
            <a:off x="932563" y="5884977"/>
            <a:ext cx="1666875" cy="193358"/>
          </a:xfrm>
          <a:prstGeom prst="rect">
            <a:avLst/>
          </a:prstGeom>
          <a:solidFill>
            <a:srgbClr val="000000">
              <a:shade val="95000"/>
            </a:srgbClr>
          </a:solidFill>
          <a:ln w="444500" cap="sq">
            <a:noFill/>
            <a:miter lim="800000"/>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2322" name="think-cell Slide" r:id="rId4" imgW="270" imgH="270" progId="">
              <p:embed/>
            </p:oleObj>
          </a:graphicData>
        </a:graphic>
      </p:graphicFrame>
      <p:sp>
        <p:nvSpPr>
          <p:cNvPr id="4" name="Rounded Rectangle 3"/>
          <p:cNvSpPr/>
          <p:nvPr/>
        </p:nvSpPr>
        <p:spPr>
          <a:xfrm>
            <a:off x="3082636" y="2199042"/>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One cross-functional team is responsible for the application product end-to-end</a:t>
            </a:r>
            <a:endParaRPr lang="en-US" sz="2800" dirty="0"/>
          </a:p>
        </p:txBody>
      </p:sp>
      <p:sp>
        <p:nvSpPr>
          <p:cNvPr id="5" name="Rectangle 4"/>
          <p:cNvSpPr/>
          <p:nvPr/>
        </p:nvSpPr>
        <p:spPr>
          <a:xfrm>
            <a:off x="914400" y="1295400"/>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Features</a:t>
            </a:r>
            <a:endParaRPr lang="fi-FI" sz="1600" b="1" kern="0" dirty="0" smtClean="0">
              <a:solidFill>
                <a:schemeClr val="bg1"/>
              </a:solidFill>
              <a:latin typeface="Arial"/>
              <a:cs typeface="Arial"/>
            </a:endParaRPr>
          </a:p>
        </p:txBody>
      </p:sp>
      <p:sp>
        <p:nvSpPr>
          <p:cNvPr id="6" name="Rectangle 5"/>
          <p:cNvSpPr/>
          <p:nvPr/>
        </p:nvSpPr>
        <p:spPr>
          <a:xfrm>
            <a:off x="914401" y="1752601"/>
            <a:ext cx="8077199" cy="1841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One team across borders despite the location or organization</a:t>
            </a:r>
          </a:p>
          <a:p>
            <a:pPr marL="192088" lvl="2" indent="-188913">
              <a:spcBef>
                <a:spcPct val="20000"/>
              </a:spcBef>
              <a:buFontTx/>
              <a:buChar char="•"/>
            </a:pPr>
            <a:r>
              <a:rPr lang="en-US" sz="1400" dirty="0" smtClean="0">
                <a:solidFill>
                  <a:srgbClr val="00264A"/>
                </a:solidFill>
              </a:rPr>
              <a:t>Traditional silos are destroyed and everybody has access to same dashboards and tools</a:t>
            </a:r>
          </a:p>
          <a:p>
            <a:pPr marL="192088" lvl="2" indent="-188913">
              <a:spcBef>
                <a:spcPct val="20000"/>
              </a:spcBef>
              <a:buFontTx/>
              <a:buChar char="•"/>
            </a:pPr>
            <a:r>
              <a:rPr lang="en-US" sz="1400" dirty="0" smtClean="0">
                <a:solidFill>
                  <a:srgbClr val="00264A"/>
                </a:solidFill>
              </a:rPr>
              <a:t>Multi-skilled teams enable efficient work flow</a:t>
            </a:r>
          </a:p>
          <a:p>
            <a:pPr marL="649261" lvl="3" indent="-188913">
              <a:spcBef>
                <a:spcPct val="20000"/>
              </a:spcBef>
              <a:buFontTx/>
              <a:buChar char="•"/>
            </a:pPr>
            <a:r>
              <a:rPr lang="en-US" sz="1400" dirty="0" smtClean="0">
                <a:solidFill>
                  <a:srgbClr val="00264A"/>
                </a:solidFill>
              </a:rPr>
              <a:t>Instead of each team focusing separately either on coding, testing or deploying everybody focuses on the product itself and strives for common goal</a:t>
            </a:r>
          </a:p>
        </p:txBody>
      </p:sp>
      <p:grpSp>
        <p:nvGrpSpPr>
          <p:cNvPr id="3" name="Group 15"/>
          <p:cNvGrpSpPr/>
          <p:nvPr/>
        </p:nvGrpSpPr>
        <p:grpSpPr>
          <a:xfrm>
            <a:off x="914400" y="4635156"/>
            <a:ext cx="8077199" cy="1537044"/>
            <a:chOff x="914400" y="4558956"/>
            <a:chExt cx="8077199" cy="1537044"/>
          </a:xfrm>
        </p:grpSpPr>
        <p:sp>
          <p:nvSpPr>
            <p:cNvPr id="9" name="Rectangle 8"/>
            <p:cNvSpPr/>
            <p:nvPr/>
          </p:nvSpPr>
          <p:spPr>
            <a:xfrm>
              <a:off x="914400" y="4558956"/>
              <a:ext cx="807719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0" name="Rectangle 9"/>
            <p:cNvSpPr/>
            <p:nvPr/>
          </p:nvSpPr>
          <p:spPr>
            <a:xfrm>
              <a:off x="914400" y="5016157"/>
              <a:ext cx="8077199" cy="107984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2088" lvl="2" indent="-188913">
                <a:spcBef>
                  <a:spcPct val="20000"/>
                </a:spcBef>
                <a:buFontTx/>
                <a:buChar char="•"/>
              </a:pPr>
              <a:r>
                <a:rPr lang="en-US" sz="1400" dirty="0" smtClean="0">
                  <a:solidFill>
                    <a:srgbClr val="00264A"/>
                  </a:solidFill>
                </a:rPr>
                <a:t>New approach improves efficiency and knowledge sharing</a:t>
              </a:r>
            </a:p>
            <a:p>
              <a:pPr marL="192088" lvl="2" indent="-188913">
                <a:spcBef>
                  <a:spcPct val="20000"/>
                </a:spcBef>
                <a:buFontTx/>
                <a:buChar char="•"/>
              </a:pPr>
              <a:r>
                <a:rPr lang="en-US" sz="1400" dirty="0" smtClean="0">
                  <a:solidFill>
                    <a:srgbClr val="00264A"/>
                  </a:solidFill>
                </a:rPr>
                <a:t>It tightly integrates business, development and operations to drive agility and delivery excellence across the entire lifecycle</a:t>
              </a:r>
            </a:p>
          </p:txBody>
        </p:sp>
      </p:grpSp>
      <p:sp>
        <p:nvSpPr>
          <p:cNvPr id="15" name="Isosceles Triangle 14"/>
          <p:cNvSpPr/>
          <p:nvPr/>
        </p:nvSpPr>
        <p:spPr>
          <a:xfrm flipH="1" flipV="1">
            <a:off x="913200" y="3760013"/>
            <a:ext cx="8078400" cy="70957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Certain roles are vital for successful implementation of agile methods throughout application lifecycle </a:t>
            </a:r>
            <a:endParaRPr lang="en-US" sz="2800"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analyzes, designs, and implements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3346" name="think-cell Slide" r:id="rId4" imgW="270" imgH="270" progId="">
              <p:embed/>
            </p:oleObj>
          </a:graphicData>
        </a:graphic>
      </p:graphicFrame>
      <p:sp>
        <p:nvSpPr>
          <p:cNvPr id="4" name="Rounded Rectangle 3"/>
          <p:cNvSpPr/>
          <p:nvPr/>
        </p:nvSpPr>
        <p:spPr>
          <a:xfrm>
            <a:off x="3082636" y="2583374"/>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a:t>
            </a:r>
            <a:r>
              <a:rPr lang="fi-FI" sz="2800" dirty="0" err="1" smtClean="0"/>
              <a:t>requires</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9" name="Rounded Rectangle 8"/>
          <p:cNvSpPr/>
          <p:nvPr/>
        </p:nvSpPr>
        <p:spPr>
          <a:xfrm>
            <a:off x="323392"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091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15991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1259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pipeline</a:t>
            </a:r>
            <a:r>
              <a:rPr lang="fi-FI" sz="1200" dirty="0" smtClean="0">
                <a:solidFill>
                  <a:schemeClr val="tx2">
                    <a:lumMod val="50000"/>
                  </a:schemeClr>
                </a:solidFill>
              </a:rPr>
              <a:t> 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”us” and ”</a:t>
            </a:r>
            <a:r>
              <a:rPr lang="fi-FI" sz="1200" dirty="0" err="1" smtClean="0">
                <a:solidFill>
                  <a:schemeClr val="tx2">
                    <a:lumMod val="50000"/>
                  </a:schemeClr>
                </a:solidFill>
              </a:rPr>
              <a:t>them</a:t>
            </a:r>
            <a:r>
              <a:rPr lang="fi-FI" sz="1200" dirty="0" smtClean="0">
                <a:solidFill>
                  <a:schemeClr val="tx2">
                    <a:lumMod val="50000"/>
                  </a:schemeClr>
                </a:solidFill>
              </a:rPr>
              <a:t>” –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solution</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6" name="ZoneTexte 58"/>
          <p:cNvSpPr txBox="1"/>
          <p:nvPr/>
        </p:nvSpPr>
        <p:spPr>
          <a:xfrm>
            <a:off x="290342" y="1480090"/>
            <a:ext cx="9463258"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fontAlgn="auto">
              <a:spcBef>
                <a:spcPts val="0"/>
              </a:spcBef>
              <a:spcAft>
                <a:spcPts val="0"/>
              </a:spcAft>
            </a:pPr>
            <a:r>
              <a:rPr lang="en-US" b="1" dirty="0" smtClean="0">
                <a:solidFill>
                  <a:schemeClr val="tx1"/>
                </a:solidFill>
                <a:latin typeface="Calibri"/>
              </a:rPr>
              <a:t>The seven critical success factors of a continuous deployment pipeline transformation</a:t>
            </a:r>
          </a:p>
        </p:txBody>
      </p:sp>
      <p:pic>
        <p:nvPicPr>
          <p:cNvPr id="304131" name="Picture 3"/>
          <p:cNvPicPr>
            <a:picLocks noChangeAspect="1" noChangeArrowheads="1"/>
          </p:cNvPicPr>
          <p:nvPr/>
        </p:nvPicPr>
        <p:blipFill>
          <a:blip r:embed="rId2" cstate="print"/>
          <a:srcRect/>
          <a:stretch>
            <a:fillRect/>
          </a:stretch>
        </p:blipFill>
        <p:spPr bwMode="auto">
          <a:xfrm>
            <a:off x="2500628" y="2133600"/>
            <a:ext cx="4925169" cy="917029"/>
          </a:xfrm>
          <a:prstGeom prst="rect">
            <a:avLst/>
          </a:prstGeom>
          <a:noFill/>
          <a:ln w="9525">
            <a:noFill/>
            <a:miter lim="800000"/>
            <a:headEnd/>
            <a:tailEnd/>
          </a:ln>
          <a:effectLst/>
        </p:spPr>
      </p:pic>
      <p:sp>
        <p:nvSpPr>
          <p:cNvPr id="57" name="Isosceles Triangle 56"/>
          <p:cNvSpPr/>
          <p:nvPr/>
        </p:nvSpPr>
        <p:spPr>
          <a:xfrm flipH="1" flipV="1">
            <a:off x="2504666" y="3337814"/>
            <a:ext cx="4943478" cy="416124"/>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4132" name="Picture 4"/>
          <p:cNvPicPr>
            <a:picLocks noChangeAspect="1" noChangeArrowheads="1"/>
          </p:cNvPicPr>
          <p:nvPr/>
        </p:nvPicPr>
        <p:blipFill>
          <a:blip r:embed="rId3" cstate="print"/>
          <a:srcRect/>
          <a:stretch>
            <a:fillRect/>
          </a:stretch>
        </p:blipFill>
        <p:spPr bwMode="auto">
          <a:xfrm>
            <a:off x="2500630" y="3912028"/>
            <a:ext cx="4952995" cy="917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Roadmap</a:t>
            </a:r>
            <a:r>
              <a:rPr lang="fi-FI" sz="2800" dirty="0" smtClean="0"/>
              <a:t> </a:t>
            </a:r>
            <a:r>
              <a:rPr lang="fi-FI" sz="2800" dirty="0" err="1" smtClean="0"/>
              <a:t>principles</a:t>
            </a:r>
            <a:r>
              <a:rPr lang="fi-FI" sz="2800" dirty="0" smtClean="0"/>
              <a:t>…</a:t>
            </a:r>
            <a:endParaRPr lang="fi-FI" sz="2800" dirty="0"/>
          </a:p>
        </p:txBody>
      </p:sp>
      <p:sp>
        <p:nvSpPr>
          <p:cNvPr id="21" name="Rectangle 20"/>
          <p:cNvSpPr/>
          <p:nvPr/>
        </p:nvSpPr>
        <p:spPr>
          <a:xfrm>
            <a:off x="1600200" y="1676400"/>
            <a:ext cx="6477000" cy="2438400"/>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dirty="0" smtClean="0">
                <a:solidFill>
                  <a:schemeClr val="tx2">
                    <a:lumMod val="50000"/>
                  </a:schemeClr>
                </a:solidFill>
              </a:rPr>
              <a:t>ROADMAP PLACEHOLDER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43042" name="think-cell Slide" r:id="rId4" imgW="270" imgH="270" progId="">
              <p:embed/>
            </p:oleObj>
          </a:graphicData>
        </a:graphic>
      </p:graphicFrame>
      <p:sp>
        <p:nvSpPr>
          <p:cNvPr id="4" name="Rounded Rectangle 3"/>
          <p:cNvSpPr/>
          <p:nvPr/>
        </p:nvSpPr>
        <p:spPr>
          <a:xfrm>
            <a:off x="3082636" y="2971800"/>
            <a:ext cx="4156364" cy="409942"/>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7" y="1442609"/>
            <a:ext cx="4441372" cy="3533155"/>
          </a:xfrm>
        </p:spPr>
        <p:txBody>
          <a:bodyPr/>
          <a:lstStyle/>
          <a:p>
            <a:r>
              <a:rPr lang="en-US" dirty="0" smtClean="0"/>
              <a:t>Solution approach</a:t>
            </a:r>
          </a:p>
          <a:p>
            <a:r>
              <a:rPr lang="en-US" dirty="0" smtClean="0"/>
              <a:t>Continuous deployment pipeline</a:t>
            </a:r>
          </a:p>
          <a:p>
            <a:r>
              <a:rPr lang="en-US" dirty="0" smtClean="0"/>
              <a:t>One cross-functional team</a:t>
            </a:r>
          </a:p>
          <a:p>
            <a:r>
              <a:rPr lang="en-US" dirty="0" smtClean="0"/>
              <a:t>Roadmap principles</a:t>
            </a:r>
          </a:p>
          <a:p>
            <a:r>
              <a:rPr lang="en-US" dirty="0" smtClean="0"/>
              <a:t>Analyst voice and 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87" y="1588"/>
          <a:ext cx="1587" cy="1587"/>
        </p:xfrm>
        <a:graphic>
          <a:graphicData uri="http://schemas.openxmlformats.org/presentationml/2006/ole">
            <p:oleObj spid="_x0000_s308226" name="think-cell Slide" r:id="rId4" imgW="270" imgH="270" progId="">
              <p:embed/>
            </p:oleObj>
          </a:graphicData>
        </a:graphic>
      </p:graphicFrame>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sp>
        <p:nvSpPr>
          <p:cNvPr id="6" name="Rectangle 5"/>
          <p:cNvSpPr/>
          <p:nvPr/>
        </p:nvSpPr>
        <p:spPr>
          <a:xfrm>
            <a:off x="250758" y="2055000"/>
            <a:ext cx="9404484" cy="3583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8228" name="Picture 4"/>
          <p:cNvPicPr>
            <a:picLocks noChangeAspect="1" noChangeArrowheads="1"/>
          </p:cNvPicPr>
          <p:nvPr/>
        </p:nvPicPr>
        <p:blipFill>
          <a:blip r:embed="rId5" cstate="print"/>
          <a:srcRect/>
          <a:stretch>
            <a:fillRect/>
          </a:stretch>
        </p:blipFill>
        <p:spPr bwMode="auto">
          <a:xfrm>
            <a:off x="5213285" y="2647973"/>
            <a:ext cx="4298339" cy="2397855"/>
          </a:xfrm>
          <a:prstGeom prst="rect">
            <a:avLst/>
          </a:prstGeom>
          <a:noFill/>
          <a:ln w="9525">
            <a:noFill/>
            <a:miter lim="800000"/>
            <a:headEnd/>
            <a:tailEnd/>
          </a:ln>
        </p:spPr>
      </p:pic>
      <p:sp>
        <p:nvSpPr>
          <p:cNvPr id="9" name="TextBox 8"/>
          <p:cNvSpPr txBox="1"/>
          <p:nvPr/>
        </p:nvSpPr>
        <p:spPr>
          <a:xfrm>
            <a:off x="2540320" y="1809690"/>
            <a:ext cx="5309467" cy="430887"/>
          </a:xfrm>
          <a:prstGeom prst="rect">
            <a:avLst/>
          </a:prstGeom>
          <a:solidFill>
            <a:schemeClr val="bg1"/>
          </a:solidFill>
        </p:spPr>
        <p:txBody>
          <a:bodyPr wrap="none" rtlCol="0">
            <a:spAutoFit/>
          </a:bodyPr>
          <a:lstStyle/>
          <a:p>
            <a:r>
              <a:rPr lang="fi-FI" sz="2200" b="1" dirty="0" smtClean="0"/>
              <a:t>Our approach and solution is built on:</a:t>
            </a:r>
          </a:p>
        </p:txBody>
      </p:sp>
      <p:sp>
        <p:nvSpPr>
          <p:cNvPr id="3" name="Content Placeholder 2"/>
          <p:cNvSpPr>
            <a:spLocks noGrp="1"/>
          </p:cNvSpPr>
          <p:nvPr>
            <p:ph idx="1"/>
          </p:nvPr>
        </p:nvSpPr>
        <p:spPr>
          <a:xfrm>
            <a:off x="297167" y="2738706"/>
            <a:ext cx="4770133" cy="2216388"/>
          </a:xfrm>
        </p:spPr>
        <p:txBody>
          <a:bodyPr vert="horz" lIns="108000" tIns="72000" rIns="72000" bIns="72000" rtlCol="0" anchor="t">
            <a:noAutofit/>
          </a:bodyPr>
          <a:lstStyle/>
          <a:p>
            <a:pPr marL="192088" lvl="2" indent="-188913" defTabSz="914347">
              <a:lnSpc>
                <a:spcPct val="100000"/>
              </a:lnSpc>
              <a:spcBef>
                <a:spcPct val="20000"/>
              </a:spcBef>
              <a:spcAft>
                <a:spcPts val="0"/>
              </a:spcAft>
              <a:buClrTx/>
              <a:buFontTx/>
              <a:buChar char="•"/>
            </a:pPr>
            <a:r>
              <a:rPr lang="en-US" sz="1400" dirty="0" smtClean="0">
                <a:solidFill>
                  <a:srgbClr val="00264A"/>
                </a:solidFill>
              </a:rPr>
              <a:t>Our wide experience of S Group Chains and Stores business and applications </a:t>
            </a:r>
          </a:p>
          <a:p>
            <a:pPr marL="366717" lvl="3" indent="-188913" defTabSz="914347">
              <a:lnSpc>
                <a:spcPct val="100000"/>
              </a:lnSpc>
              <a:spcBef>
                <a:spcPct val="20000"/>
              </a:spcBef>
              <a:spcAft>
                <a:spcPts val="0"/>
              </a:spcAft>
              <a:buClrTx/>
              <a:buFontTx/>
              <a:buChar char="•"/>
            </a:pPr>
            <a:r>
              <a:rPr lang="en-US" sz="1200" dirty="0" smtClean="0">
                <a:solidFill>
                  <a:srgbClr val="00264A"/>
                </a:solidFill>
              </a:rPr>
              <a:t>Understanding of SATO targets and vision</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deep understanding of modern, best in class, agile application development, application management and application operations delivery methods and practices</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delivery capabilities and proven tool set</a:t>
            </a:r>
          </a:p>
          <a:p>
            <a:pPr marL="192088" lvl="2" indent="-188913" defTabSz="914347">
              <a:lnSpc>
                <a:spcPct val="100000"/>
              </a:lnSpc>
              <a:spcBef>
                <a:spcPct val="20000"/>
              </a:spcBef>
              <a:spcAft>
                <a:spcPts val="0"/>
              </a:spcAft>
              <a:buClrTx/>
              <a:buFontTx/>
              <a:buChar char="•"/>
            </a:pPr>
            <a:r>
              <a:rPr lang="en-US" sz="1400" dirty="0" smtClean="0">
                <a:solidFill>
                  <a:srgbClr val="00264A"/>
                </a:solidFill>
              </a:rPr>
              <a:t>Our experiences of retail industry and similar services in several industries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case studies</a:t>
            </a:r>
            <a:endParaRPr lang="en-US" dirty="0"/>
          </a:p>
        </p:txBody>
      </p:sp>
      <p:sp>
        <p:nvSpPr>
          <p:cNvPr id="3" name="Content Placeholder 2"/>
          <p:cNvSpPr>
            <a:spLocks noGrp="1"/>
          </p:cNvSpPr>
          <p:nvPr>
            <p:ph idx="1"/>
          </p:nvPr>
        </p:nvSpPr>
        <p:spPr/>
        <p:txBody>
          <a:bodyPr/>
          <a:lstStyle/>
          <a:p>
            <a:r>
              <a:rPr lang="en-US" dirty="0" smtClean="0">
                <a:hlinkClick r:id="rId2"/>
              </a:rPr>
              <a:t>Coke</a:t>
            </a:r>
            <a:endParaRPr lang="en-US" dirty="0" smtClean="0"/>
          </a:p>
          <a:p>
            <a:r>
              <a:rPr lang="en-US" dirty="0" err="1" smtClean="0"/>
              <a:t>Thalys</a:t>
            </a:r>
            <a:endParaRPr lang="en-US" dirty="0" smtClean="0"/>
          </a:p>
          <a:p>
            <a:r>
              <a:rPr lang="en-US" dirty="0" smtClean="0">
                <a:hlinkClick r:id="rId3"/>
              </a:rPr>
              <a:t>Royal Mail</a:t>
            </a:r>
            <a:endParaRPr lang="en-US" dirty="0" smtClean="0"/>
          </a:p>
          <a:p>
            <a:r>
              <a:rPr lang="en-US" dirty="0" smtClean="0">
                <a:hlinkClick r:id="rId4"/>
              </a:rPr>
              <a:t>IBX</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2743260"/>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1302260" y="1809690"/>
            <a:ext cx="7301481" cy="430887"/>
          </a:xfrm>
          <a:prstGeom prst="rect">
            <a:avLst/>
          </a:prstGeom>
          <a:noFill/>
        </p:spPr>
        <p:txBody>
          <a:bodyPr wrap="square" rtlCol="0">
            <a:spAutoFit/>
          </a:bodyPr>
          <a:lstStyle/>
          <a:p>
            <a:r>
              <a:rPr lang="en-US" sz="2200" b="1" dirty="0" smtClean="0"/>
              <a:t>Required TOPSI 2.0 Application Lifecycle Elements:</a:t>
            </a:r>
          </a:p>
        </p:txBody>
      </p:sp>
      <p:sp>
        <p:nvSpPr>
          <p:cNvPr id="2" name="Title 1"/>
          <p:cNvSpPr>
            <a:spLocks noGrp="1"/>
          </p:cNvSpPr>
          <p:nvPr>
            <p:ph type="title"/>
          </p:nvPr>
        </p:nvSpPr>
        <p:spPr/>
        <p:txBody>
          <a:bodyPr/>
          <a:lstStyle/>
          <a:p>
            <a:r>
              <a:rPr lang="en-US" sz="2800" dirty="0" smtClean="0"/>
              <a:t>Our solution integrates development, operations, testing and infrastructure into one agile, end-to-end pipeline</a:t>
            </a:r>
            <a:endParaRPr lang="en-US" sz="2800" dirty="0"/>
          </a:p>
        </p:txBody>
      </p:sp>
      <p:sp>
        <p:nvSpPr>
          <p:cNvPr id="4" name="Rounded Rectangle 3"/>
          <p:cNvSpPr/>
          <p:nvPr/>
        </p:nvSpPr>
        <p:spPr>
          <a:xfrm>
            <a:off x="1151911"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4876800"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273138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3" name="Group 69"/>
          <p:cNvGrpSpPr/>
          <p:nvPr/>
        </p:nvGrpSpPr>
        <p:grpSpPr>
          <a:xfrm>
            <a:off x="1567093" y="2988789"/>
            <a:ext cx="893416" cy="697556"/>
            <a:chOff x="1567093" y="2988789"/>
            <a:chExt cx="893416" cy="697556"/>
          </a:xfrm>
        </p:grpSpPr>
        <p:grpSp>
          <p:nvGrpSpPr>
            <p:cNvPr id="8" name="Groupe 585"/>
            <p:cNvGrpSpPr/>
            <p:nvPr/>
          </p:nvGrpSpPr>
          <p:grpSpPr>
            <a:xfrm>
              <a:off x="1908954" y="3273307"/>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9" name="Groupe 587"/>
            <p:cNvGrpSpPr/>
            <p:nvPr/>
          </p:nvGrpSpPr>
          <p:grpSpPr>
            <a:xfrm rot="20880025">
              <a:off x="1567093" y="2988789"/>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10" name="Groupe 174"/>
          <p:cNvGrpSpPr/>
          <p:nvPr/>
        </p:nvGrpSpPr>
        <p:grpSpPr>
          <a:xfrm>
            <a:off x="3648829" y="3042915"/>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341"/>
          <p:cNvGrpSpPr>
            <a:grpSpLocks noChangeAspect="1"/>
          </p:cNvGrpSpPr>
          <p:nvPr/>
        </p:nvGrpSpPr>
        <p:grpSpPr>
          <a:xfrm>
            <a:off x="5448017" y="3137915"/>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e 566"/>
          <p:cNvGrpSpPr/>
          <p:nvPr/>
        </p:nvGrpSpPr>
        <p:grpSpPr>
          <a:xfrm>
            <a:off x="7449662" y="3088905"/>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3838264"/>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Agile Development – Continuous Integration – </a:t>
            </a:r>
          </a:p>
          <a:p>
            <a:pPr algn="ctr"/>
            <a:r>
              <a:rPr lang="en-US" sz="1600" b="1" dirty="0" smtClean="0">
                <a:solidFill>
                  <a:schemeClr val="tx1"/>
                </a:solidFill>
              </a:rPr>
              <a:t>Continuous Delivery – Automated Testing &amp; Security – </a:t>
            </a:r>
          </a:p>
          <a:p>
            <a:pPr algn="ctr"/>
            <a:r>
              <a:rPr lang="en-US" sz="1600" b="1" dirty="0" smtClean="0">
                <a:solidFill>
                  <a:schemeClr val="tx1"/>
                </a:solidFill>
              </a:rPr>
              <a:t>Application Performance Management &amp; Monitoring – </a:t>
            </a:r>
          </a:p>
          <a:p>
            <a:pPr algn="ctr"/>
            <a:r>
              <a:rPr lang="en-US" sz="1600" b="1" dirty="0" smtClean="0">
                <a:solidFill>
                  <a:schemeClr val="tx1"/>
                </a:solidFill>
              </a:rPr>
              <a:t>Delivery Orchestration – Scalable Infrastructure </a:t>
            </a:r>
            <a:endParaRPr lang="en-US" sz="1600" dirty="0" smtClean="0">
              <a:solidFill>
                <a:schemeClr val="tx2">
                  <a:lumMod val="50000"/>
                </a:schemeClr>
              </a:solidFill>
            </a:endParaRPr>
          </a:p>
        </p:txBody>
      </p:sp>
      <p:cxnSp>
        <p:nvCxnSpPr>
          <p:cNvPr id="63" name="Straight Arrow Connector 62"/>
          <p:cNvCxnSpPr/>
          <p:nvPr/>
        </p:nvCxnSpPr>
        <p:spPr>
          <a:xfrm flipH="1">
            <a:off x="7809194"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3838264"/>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58392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56017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310298"/>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309250" name="think-cell Slide" r:id="rId4" imgW="270" imgH="270" progId="">
              <p:embed/>
            </p:oleObj>
          </a:graphicData>
        </a:graphic>
      </p:graphicFrame>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5"/>
          <p:cNvGrpSpPr/>
          <p:nvPr/>
        </p:nvGrpSpPr>
        <p:grpSpPr>
          <a:xfrm>
            <a:off x="5276610" y="1496285"/>
            <a:ext cx="4251366" cy="4572000"/>
            <a:chOff x="5159843" y="1496285"/>
            <a:chExt cx="4251366" cy="4572000"/>
          </a:xfrm>
        </p:grpSpPr>
        <p:pic>
          <p:nvPicPr>
            <p:cNvPr id="9" name="Picture 2"/>
            <p:cNvPicPr>
              <a:picLocks noChangeArrowheads="1"/>
            </p:cNvPicPr>
            <p:nvPr/>
          </p:nvPicPr>
          <p:blipFill>
            <a:blip r:embed="rId5" cstate="email"/>
            <a:srcRect l="2854" r="4265"/>
            <a:stretch>
              <a:fillRect/>
            </a:stretch>
          </p:blipFill>
          <p:spPr bwMode="auto">
            <a:xfrm>
              <a:off x="5257800" y="2247406"/>
              <a:ext cx="4056616" cy="3339901"/>
            </a:xfrm>
            <a:prstGeom prst="rect">
              <a:avLst/>
            </a:prstGeom>
            <a:noFill/>
            <a:ln w="19050" cap="flat" cmpd="sng" algn="ctr">
              <a:noFill/>
              <a:prstDash val="solid"/>
              <a:miter lim="800000"/>
              <a:headEnd/>
              <a:tailEnd/>
            </a:ln>
          </p:spPr>
        </p:pic>
        <p:sp>
          <p:nvSpPr>
            <p:cNvPr id="12" name="Rectangle 11"/>
            <p:cNvSpPr/>
            <p:nvPr>
              <p:custDataLst>
                <p:tags r:id="rId2"/>
              </p:custDataLst>
            </p:nvPr>
          </p:nvSpPr>
          <p:spPr>
            <a:xfrm>
              <a:off x="5159843" y="1496285"/>
              <a:ext cx="4251366" cy="4572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11" name="Diagram 10"/>
            <p:cNvGraphicFramePr/>
            <p:nvPr>
              <p:extLst>
                <p:ext uri="{D42A27DB-BD31-4B8C-83A1-F6EECF244321}">
                  <p14:modId xmlns:p14="http://schemas.microsoft.com/office/powerpoint/2010/main" xmlns="" val="1817588001"/>
                </p:ext>
              </p:extLst>
            </p:nvPr>
          </p:nvGraphicFramePr>
          <p:xfrm>
            <a:off x="6308016" y="2961710"/>
            <a:ext cx="1956185" cy="1911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grpSp>
        <p:nvGrpSpPr>
          <p:cNvPr id="4" name="Group 16"/>
          <p:cNvGrpSpPr/>
          <p:nvPr/>
        </p:nvGrpSpPr>
        <p:grpSpPr>
          <a:xfrm>
            <a:off x="378024" y="1496291"/>
            <a:ext cx="4251366" cy="4572000"/>
            <a:chOff x="261257" y="1496291"/>
            <a:chExt cx="4251366" cy="4572000"/>
          </a:xfrm>
        </p:grpSpPr>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09250" name="Picture 2"/>
            <p:cNvPicPr>
              <a:picLocks noChangeAspect="1" noChangeArrowheads="1"/>
            </p:cNvPicPr>
            <p:nvPr/>
          </p:nvPicPr>
          <p:blipFill>
            <a:blip r:embed="rId11" cstate="print"/>
            <a:srcRect l="6096"/>
            <a:stretch>
              <a:fillRect/>
            </a:stretch>
          </p:blipFill>
          <p:spPr bwMode="auto">
            <a:xfrm>
              <a:off x="320632" y="2224564"/>
              <a:ext cx="4105471" cy="3471863"/>
            </a:xfrm>
            <a:prstGeom prst="rect">
              <a:avLst/>
            </a:prstGeom>
            <a:noFill/>
            <a:ln w="9525">
              <a:noFill/>
              <a:miter lim="800000"/>
              <a:headEnd/>
              <a:tailEnd/>
            </a:ln>
          </p:spPr>
        </p:pic>
      </p:grpSp>
      <p:sp>
        <p:nvSpPr>
          <p:cNvPr id="13" name="Isosceles Triangle 12"/>
          <p:cNvSpPr/>
          <p:nvPr/>
        </p:nvSpPr>
        <p:spPr>
          <a:xfrm rot="16200000" flipH="1" flipV="1">
            <a:off x="32934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141825" y="1557450"/>
          <a:ext cx="4421950" cy="4577080"/>
        </p:xfrm>
        <a:graphic>
          <a:graphicData uri="http://schemas.openxmlformats.org/drawingml/2006/table">
            <a:tbl>
              <a:tblPr firstRow="1" bandRow="1">
                <a:tableStyleId>{5C22544A-7EE6-4342-B048-85BDC9FD1C3A}</a:tableStyleId>
              </a:tblPr>
              <a:tblGrid>
                <a:gridCol w="4421950"/>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smtClean="0">
                          <a:solidFill>
                            <a:schemeClr val="tx1"/>
                          </a:solidFill>
                        </a:rPr>
                        <a:t>Manual Work</a:t>
                      </a:r>
                    </a:p>
                    <a:p>
                      <a:pPr marL="177800" indent="-177800">
                        <a:buFont typeface="Arial" pitchFamily="34" charset="0"/>
                        <a:buChar char="•"/>
                      </a:pPr>
                      <a:r>
                        <a:rPr lang="en-US" sz="1200" dirty="0" smtClean="0"/>
                        <a:t>Deployments </a:t>
                      </a:r>
                      <a:r>
                        <a:rPr lang="en-US" sz="1200" kern="1200" dirty="0" smtClean="0">
                          <a:solidFill>
                            <a:schemeClr val="dk1"/>
                          </a:solidFill>
                          <a:latin typeface="+mn-lt"/>
                          <a:ea typeface="+mn-ea"/>
                          <a:cs typeface="+mn-cs"/>
                        </a:rPr>
                        <a:t>require human intervention and actions</a:t>
                      </a:r>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250626"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Isosceles Triangle 7"/>
          <p:cNvSpPr/>
          <p:nvPr/>
        </p:nvSpPr>
        <p:spPr>
          <a:xfrm rot="16200000" flipH="1" flipV="1">
            <a:off x="324760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sz="2800" dirty="0" smtClean="0"/>
              <a:t>The </a:t>
            </a:r>
            <a:r>
              <a:rPr lang="fi-FI" sz="2800" dirty="0" err="1" smtClean="0"/>
              <a:t>savings</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achieved</a:t>
            </a:r>
            <a:r>
              <a:rPr lang="fi-FI" sz="2800" dirty="0" smtClean="0"/>
              <a:t>: Capgemini </a:t>
            </a:r>
            <a:r>
              <a:rPr lang="fi-FI" sz="2800" dirty="0" err="1" smtClean="0"/>
              <a:t>has</a:t>
            </a:r>
            <a:r>
              <a:rPr lang="fi-FI" sz="2800" dirty="0" smtClean="0"/>
              <a:t> </a:t>
            </a:r>
            <a:r>
              <a:rPr lang="fi-FI" sz="2800" dirty="0" err="1" smtClean="0"/>
              <a:t>implemented</a:t>
            </a:r>
            <a:r>
              <a:rPr lang="fi-FI" sz="2800" dirty="0" smtClean="0"/>
              <a:t> </a:t>
            </a:r>
            <a:r>
              <a:rPr lang="fi-FI" sz="2800" dirty="0" err="1" smtClean="0"/>
              <a:t>DevOps</a:t>
            </a:r>
            <a:r>
              <a:rPr lang="fi-FI" sz="2800" dirty="0" smtClean="0"/>
              <a:t> into an </a:t>
            </a:r>
            <a:r>
              <a:rPr lang="fi-FI" sz="2800" dirty="0" err="1" smtClean="0"/>
              <a:t>application</a:t>
            </a:r>
            <a:r>
              <a:rPr lang="fi-FI" sz="2800" dirty="0" smtClean="0"/>
              <a:t> </a:t>
            </a:r>
            <a:r>
              <a:rPr lang="fi-FI" sz="2800" dirty="0" err="1" smtClean="0"/>
              <a:t>landscape</a:t>
            </a:r>
            <a:r>
              <a:rPr lang="fi-FI" sz="2800" dirty="0" smtClean="0"/>
              <a:t> of 50 </a:t>
            </a:r>
            <a:r>
              <a:rPr lang="fi-FI" sz="2800" dirty="0" err="1" smtClean="0"/>
              <a:t>applications</a:t>
            </a:r>
            <a:r>
              <a:rPr lang="fi-FI" sz="2800" dirty="0" smtClean="0"/>
              <a:t> </a:t>
            </a:r>
            <a:endParaRPr lang="fi-FI" sz="2800" dirty="0"/>
          </a:p>
        </p:txBody>
      </p:sp>
      <p:graphicFrame>
        <p:nvGraphicFramePr>
          <p:cNvPr id="13" name="Content Placeholder 12"/>
          <p:cNvGraphicFramePr>
            <a:graphicFrameLocks noGrp="1"/>
          </p:cNvGraphicFramePr>
          <p:nvPr>
            <p:ph sz="half" idx="2"/>
          </p:nvPr>
        </p:nvGraphicFramePr>
        <p:xfrm>
          <a:off x="685800" y="1557450"/>
          <a:ext cx="4138180" cy="1871550"/>
        </p:xfrm>
        <a:graphic>
          <a:graphicData uri="http://schemas.openxmlformats.org/drawingml/2006/table">
            <a:tbl>
              <a:tblPr firstRow="1" bandRow="1">
                <a:tableStyleId>{5C22544A-7EE6-4342-B048-85BDC9FD1C3A}</a:tableStyleId>
              </a:tblPr>
              <a:tblGrid>
                <a:gridCol w="4138180"/>
              </a:tblGrid>
              <a:tr h="311925">
                <a:tc>
                  <a:txBody>
                    <a:bodyPr/>
                    <a:lstStyle/>
                    <a:p>
                      <a:r>
                        <a:rPr lang="fi-FI" sz="1200" dirty="0" err="1" smtClean="0"/>
                        <a:t>Before</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en-US" sz="1200" b="0" dirty="0" smtClean="0"/>
                        <a:t>Deployment of solution: </a:t>
                      </a:r>
                      <a:r>
                        <a:rPr lang="en-US" sz="1200" b="1" dirty="0" smtClean="0"/>
                        <a:t>6h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Creating a new environment</a:t>
                      </a:r>
                      <a:r>
                        <a:rPr lang="en-US" sz="1200" b="0" baseline="0" dirty="0" smtClean="0"/>
                        <a:t> </a:t>
                      </a:r>
                      <a:r>
                        <a:rPr lang="en-US" sz="1200" b="0" dirty="0" smtClean="0"/>
                        <a:t>(e.g. for testing): </a:t>
                      </a:r>
                      <a:r>
                        <a:rPr lang="en-US" sz="1200" b="1" dirty="0" smtClean="0"/>
                        <a:t>4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 </a:t>
                      </a:r>
                      <a:r>
                        <a:rPr lang="en-US" sz="1200" b="1" dirty="0" smtClean="0"/>
                        <a:t>&lt; 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en-US" sz="1200" b="0" dirty="0" smtClean="0"/>
                        <a:t>Knowledge restricted to one</a:t>
                      </a:r>
                      <a:r>
                        <a:rPr lang="en-US" sz="1200" b="0" baseline="0" dirty="0" smtClean="0"/>
                        <a:t> </a:t>
                      </a:r>
                      <a:r>
                        <a:rPr lang="en-US" sz="1200" b="0" dirty="0" smtClean="0"/>
                        <a:t>critical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mn-lt"/>
                          <a:ea typeface="+mn-ea"/>
                          <a:cs typeface="+mn-cs"/>
                        </a:rPr>
                        <a:t>Static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14" name="Content Placeholder 13"/>
          <p:cNvGraphicFramePr>
            <a:graphicFrameLocks noGrp="1"/>
          </p:cNvGraphicFramePr>
          <p:nvPr>
            <p:ph sz="quarter" idx="4"/>
          </p:nvPr>
        </p:nvGraphicFramePr>
        <p:xfrm>
          <a:off x="5479802" y="1557450"/>
          <a:ext cx="4139595" cy="187155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After</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r>
                        <a:rPr lang="fi-FI" sz="1200" kern="1200" baseline="0" dirty="0" err="1" smtClean="0">
                          <a:solidFill>
                            <a:schemeClr val="dk1"/>
                          </a:solidFill>
                          <a:latin typeface="+mn-lt"/>
                          <a:ea typeface="+mn-ea"/>
                          <a:cs typeface="+mn-cs"/>
                        </a:rPr>
                        <a:t>Deployment</a:t>
                      </a:r>
                      <a:r>
                        <a:rPr lang="fi-FI" sz="1200" kern="1200" baseline="0" dirty="0" smtClean="0">
                          <a:solidFill>
                            <a:schemeClr val="dk1"/>
                          </a:solidFill>
                          <a:latin typeface="+mn-lt"/>
                          <a:ea typeface="+mn-ea"/>
                          <a:cs typeface="+mn-cs"/>
                        </a:rPr>
                        <a:t> of </a:t>
                      </a:r>
                      <a:r>
                        <a:rPr lang="fi-FI" sz="1200" kern="1200" baseline="0" dirty="0" err="1" smtClean="0">
                          <a:solidFill>
                            <a:schemeClr val="dk1"/>
                          </a:solidFill>
                          <a:latin typeface="+mn-lt"/>
                          <a:ea typeface="+mn-ea"/>
                          <a:cs typeface="+mn-cs"/>
                        </a:rPr>
                        <a:t>solution</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2h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err="1" smtClean="0">
                          <a:solidFill>
                            <a:schemeClr val="dk1"/>
                          </a:solidFill>
                          <a:latin typeface="+mn-lt"/>
                          <a:ea typeface="+mn-ea"/>
                          <a:cs typeface="+mn-cs"/>
                        </a:rPr>
                        <a:t>Creating</a:t>
                      </a:r>
                      <a:r>
                        <a:rPr lang="fi-FI" sz="1200" kern="1200" baseline="0" dirty="0" smtClean="0">
                          <a:solidFill>
                            <a:schemeClr val="dk1"/>
                          </a:solidFill>
                          <a:latin typeface="+mn-lt"/>
                          <a:ea typeface="+mn-ea"/>
                          <a:cs typeface="+mn-cs"/>
                        </a:rPr>
                        <a:t> a new </a:t>
                      </a:r>
                      <a:r>
                        <a:rPr lang="fi-FI" sz="1200" kern="1200" baseline="0" dirty="0" err="1" smtClean="0">
                          <a:solidFill>
                            <a:schemeClr val="dk1"/>
                          </a:solidFill>
                          <a:latin typeface="+mn-lt"/>
                          <a:ea typeface="+mn-ea"/>
                          <a:cs typeface="+mn-cs"/>
                        </a:rPr>
                        <a:t>environment</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6 </a:t>
                      </a:r>
                      <a:r>
                        <a:rPr lang="fi-FI" sz="1200" b="1" kern="1200" baseline="0" dirty="0" err="1" smtClean="0">
                          <a:solidFill>
                            <a:schemeClr val="dk1"/>
                          </a:solidFill>
                          <a:latin typeface="+mn-lt"/>
                          <a:ea typeface="+mn-ea"/>
                          <a:cs typeface="+mn-cs"/>
                        </a:rPr>
                        <a:t>hours</a:t>
                      </a:r>
                      <a:endParaRPr lang="fi-FI"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en-US" sz="1200" b="0" dirty="0" smtClean="0"/>
                        <a:t>Application availability:</a:t>
                      </a:r>
                      <a:r>
                        <a:rPr lang="fi-FI" sz="1200" kern="1200" baseline="0" dirty="0" smtClean="0">
                          <a:solidFill>
                            <a:schemeClr val="dk1"/>
                          </a:solidFill>
                          <a:latin typeface="+mn-lt"/>
                          <a:ea typeface="+mn-ea"/>
                          <a:cs typeface="+mn-cs"/>
                        </a:rPr>
                        <a:t> </a:t>
                      </a:r>
                      <a:r>
                        <a:rPr lang="fi-FI" sz="1200" b="1" kern="1200" baseline="0" dirty="0" smtClean="0">
                          <a:solidFill>
                            <a:schemeClr val="dk1"/>
                          </a:solidFill>
                          <a:latin typeface="+mn-lt"/>
                          <a:ea typeface="+mn-ea"/>
                          <a:cs typeface="+mn-cs"/>
                        </a:rPr>
                        <a:t>&gt;99,6%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r>
                        <a:rPr lang="fi-FI" sz="1200" kern="1200" baseline="0" dirty="0" smtClean="0">
                          <a:solidFill>
                            <a:schemeClr val="dk1"/>
                          </a:solidFill>
                          <a:latin typeface="+mn-lt"/>
                          <a:ea typeface="+mn-ea"/>
                          <a:cs typeface="+mn-cs"/>
                        </a:rPr>
                        <a:t>Knowledge </a:t>
                      </a:r>
                      <a:r>
                        <a:rPr lang="fi-FI" sz="1200" kern="1200" baseline="0" dirty="0" err="1" smtClean="0">
                          <a:solidFill>
                            <a:schemeClr val="dk1"/>
                          </a:solidFill>
                          <a:latin typeface="+mn-lt"/>
                          <a:ea typeface="+mn-ea"/>
                          <a:cs typeface="+mn-cs"/>
                        </a:rPr>
                        <a:t>spread</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among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team</a:t>
                      </a:r>
                      <a:endParaRPr lang="fi-FI" sz="12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r>
                        <a:rPr lang="fi-FI" sz="1200" kern="1200" baseline="0" dirty="0" err="1" smtClean="0">
                          <a:solidFill>
                            <a:schemeClr val="dk1"/>
                          </a:solidFill>
                          <a:latin typeface="+mn-lt"/>
                          <a:ea typeface="+mn-ea"/>
                          <a:cs typeface="+mn-cs"/>
                        </a:rPr>
                        <a:t>Dynamic</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everything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including</a:t>
                      </a:r>
                      <a:r>
                        <a:rPr lang="fi-FI" sz="1200" kern="1200" baseline="0" dirty="0" smtClean="0">
                          <a:solidFill>
                            <a:schemeClr val="dk1"/>
                          </a:solidFill>
                          <a:latin typeface="+mn-lt"/>
                          <a:ea typeface="+mn-ea"/>
                          <a:cs typeface="+mn-cs"/>
                        </a:rPr>
                        <a:t> </a:t>
                      </a:r>
                      <a:r>
                        <a:rPr lang="fi-FI" sz="1200" kern="1200" baseline="0" dirty="0" err="1" smtClean="0">
                          <a:solidFill>
                            <a:schemeClr val="dk1"/>
                          </a:solidFill>
                          <a:latin typeface="+mn-lt"/>
                          <a:ea typeface="+mn-ea"/>
                          <a:cs typeface="+mn-cs"/>
                        </a:rPr>
                        <a:t>documentation</a:t>
                      </a:r>
                      <a:r>
                        <a:rPr lang="fi-FI" sz="1200" kern="1200" baseline="0" dirty="0" smtClean="0">
                          <a:solidFill>
                            <a:schemeClr val="dk1"/>
                          </a:solidFill>
                          <a:latin typeface="+mn-lt"/>
                          <a:ea typeface="+mn-ea"/>
                          <a:cs typeface="+mn-cs"/>
                        </a:rPr>
                        <a:t> “as </a:t>
                      </a:r>
                      <a:r>
                        <a:rPr lang="fi-FI" sz="1200" kern="1200" baseline="0" dirty="0" err="1" smtClean="0">
                          <a:solidFill>
                            <a:schemeClr val="dk1"/>
                          </a:solidFill>
                          <a:latin typeface="+mn-lt"/>
                          <a:ea typeface="+mn-ea"/>
                          <a:cs typeface="+mn-cs"/>
                        </a:rPr>
                        <a:t>code</a:t>
                      </a:r>
                      <a:r>
                        <a:rPr lang="fi-FI" sz="1200" kern="1200" baseline="0" dirty="0" smtClean="0">
                          <a:solidFill>
                            <a:schemeClr val="dk1"/>
                          </a:solidFill>
                          <a:latin typeface="+mn-lt"/>
                          <a:ea typeface="+mn-ea"/>
                          <a:cs typeface="+mn-cs"/>
                        </a:rPr>
                        <a: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bl>
          </a:graphicData>
        </a:graphic>
      </p:graphicFrame>
      <p:graphicFrame>
        <p:nvGraphicFramePr>
          <p:cNvPr id="7" name="Content Placeholder 12"/>
          <p:cNvGraphicFramePr>
            <a:graphicFrameLocks noGrp="1"/>
          </p:cNvGraphicFramePr>
          <p:nvPr>
            <p:ph sz="half" idx="2"/>
          </p:nvPr>
        </p:nvGraphicFramePr>
        <p:xfrm>
          <a:off x="685800" y="3562350"/>
          <a:ext cx="4138180" cy="2526030"/>
        </p:xfrm>
        <a:graphic>
          <a:graphicData uri="http://schemas.openxmlformats.org/drawingml/2006/table">
            <a:tbl>
              <a:tblPr firstRow="1" bandRow="1">
                <a:tableStyleId>{5C22544A-7EE6-4342-B048-85BDC9FD1C3A}</a:tableStyleId>
              </a:tblPr>
              <a:tblGrid>
                <a:gridCol w="4138180"/>
              </a:tblGrid>
              <a:tr h="326325">
                <a:tc>
                  <a:txBody>
                    <a:bodyPr/>
                    <a:lstStyle/>
                    <a:p>
                      <a:pPr>
                        <a:buFont typeface="Arial" pitchFamily="34" charset="0"/>
                        <a:buNone/>
                      </a:pPr>
                      <a:r>
                        <a:rPr lang="fi-FI" sz="1200" b="1" dirty="0" err="1" smtClean="0"/>
                        <a:t>January</a:t>
                      </a:r>
                      <a:r>
                        <a:rPr lang="fi-FI" sz="1200" b="1" dirty="0" smtClean="0"/>
                        <a:t> 2014</a:t>
                      </a:r>
                      <a:endParaRPr lang="fi-FI"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20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44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38 manual applications</a:t>
                      </a:r>
                    </a:p>
                    <a:p>
                      <a:pPr>
                        <a:buFont typeface="Arial" pitchFamily="34" charset="0"/>
                        <a:buNone/>
                      </a:pPr>
                      <a:r>
                        <a:rPr lang="en-US" sz="1200" b="0" dirty="0" smtClean="0"/>
                        <a:t>• 6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13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15+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0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13"/>
          <p:cNvGraphicFramePr>
            <a:graphicFrameLocks noGrp="1"/>
          </p:cNvGraphicFramePr>
          <p:nvPr>
            <p:ph sz="quarter" idx="4"/>
          </p:nvPr>
        </p:nvGraphicFramePr>
        <p:xfrm>
          <a:off x="5479802" y="3576750"/>
          <a:ext cx="4139595" cy="2511630"/>
        </p:xfrm>
        <a:graphic>
          <a:graphicData uri="http://schemas.openxmlformats.org/drawingml/2006/table">
            <a:tbl>
              <a:tblPr firstRow="1" bandRow="1">
                <a:tableStyleId>{5C22544A-7EE6-4342-B048-85BDC9FD1C3A}</a:tableStyleId>
              </a:tblPr>
              <a:tblGrid>
                <a:gridCol w="4139595"/>
              </a:tblGrid>
              <a:tr h="311925">
                <a:tc>
                  <a:txBody>
                    <a:bodyPr/>
                    <a:lstStyle/>
                    <a:p>
                      <a:r>
                        <a:rPr lang="fi-FI" sz="1200" dirty="0" err="1" smtClean="0"/>
                        <a:t>December</a:t>
                      </a:r>
                      <a:r>
                        <a:rPr lang="fi-FI" sz="1200" dirty="0" smtClean="0"/>
                        <a:t> 2014</a:t>
                      </a:r>
                      <a:endParaRPr lang="fi-FI"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11925">
                <a:tc>
                  <a:txBody>
                    <a:bodyPr/>
                    <a:lstStyle/>
                    <a:p>
                      <a:pPr>
                        <a:buFont typeface="Arial" pitchFamily="34" charset="0"/>
                        <a:buNone/>
                      </a:pPr>
                      <a:r>
                        <a:rPr lang="en-US" sz="1200" b="0" dirty="0" smtClean="0"/>
                        <a:t>16 FTE in Operations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50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Deployments in production</a:t>
                      </a:r>
                    </a:p>
                    <a:p>
                      <a:pPr>
                        <a:buFont typeface="Arial" pitchFamily="34" charset="0"/>
                        <a:buNone/>
                      </a:pPr>
                      <a:r>
                        <a:rPr lang="en-US" sz="1200" b="0" dirty="0" smtClean="0"/>
                        <a:t>• 27 manual applications</a:t>
                      </a:r>
                    </a:p>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 23 automated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a:buFont typeface="Arial" pitchFamily="34" charset="0"/>
                        <a:buNone/>
                      </a:pPr>
                      <a:r>
                        <a:rPr lang="en-US" sz="1200" b="0" dirty="0" smtClean="0"/>
                        <a:t>10 FTE in Infrastructure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1925">
                <a:tc>
                  <a:txBody>
                    <a:bodyPr/>
                    <a:lstStyle/>
                    <a:p>
                      <a:pPr>
                        <a:buFont typeface="Arial" pitchFamily="34" charset="0"/>
                        <a:buNone/>
                      </a:pPr>
                      <a:r>
                        <a:rPr lang="en-US" sz="1200" b="0" dirty="0" smtClean="0"/>
                        <a:t>8+ manual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11925">
                <a:tc>
                  <a:txBody>
                    <a:bodyPr/>
                    <a:lstStyle/>
                    <a:p>
                      <a:pPr marL="0" marR="0" indent="0" algn="l" defTabSz="914365" rtl="0" eaLnBrk="1" fontAlgn="auto" latinLnBrk="0" hangingPunct="1">
                        <a:lnSpc>
                          <a:spcPct val="100000"/>
                        </a:lnSpc>
                        <a:spcBef>
                          <a:spcPts val="0"/>
                        </a:spcBef>
                        <a:spcAft>
                          <a:spcPts val="0"/>
                        </a:spcAft>
                        <a:buClrTx/>
                        <a:buSzTx/>
                        <a:buFont typeface="Arial" pitchFamily="34" charset="0"/>
                        <a:buNone/>
                        <a:tabLst/>
                        <a:defRPr/>
                      </a:pPr>
                      <a:r>
                        <a:rPr lang="en-US" sz="1200" b="0" dirty="0" smtClean="0"/>
                        <a:t>7 automated processes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rot="16200000">
            <a:off x="-346349" y="2484526"/>
            <a:ext cx="1548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Situation</a:t>
            </a:r>
            <a:endParaRPr lang="fi-FI" sz="1200" b="1" dirty="0" smtClean="0">
              <a:solidFill>
                <a:schemeClr val="bg1"/>
              </a:solidFill>
            </a:endParaRPr>
          </a:p>
        </p:txBody>
      </p:sp>
      <p:sp>
        <p:nvSpPr>
          <p:cNvPr id="10" name="Rectangle 9"/>
          <p:cNvSpPr/>
          <p:nvPr/>
        </p:nvSpPr>
        <p:spPr>
          <a:xfrm rot="16200000">
            <a:off x="-672561" y="4801463"/>
            <a:ext cx="2181374"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Results</a:t>
            </a:r>
            <a:endParaRPr lang="fi-FI" sz="1200" b="1" dirty="0" smtClean="0">
              <a:solidFill>
                <a:schemeClr val="bg1"/>
              </a:solidFill>
            </a:endParaRPr>
          </a:p>
        </p:txBody>
      </p:sp>
      <p:sp>
        <p:nvSpPr>
          <p:cNvPr id="11" name="Oval 10"/>
          <p:cNvSpPr/>
          <p:nvPr/>
        </p:nvSpPr>
        <p:spPr>
          <a:xfrm>
            <a:off x="7791450" y="3890776"/>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-20% in AO</a:t>
            </a: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2" name="Oval 11"/>
          <p:cNvSpPr/>
          <p:nvPr/>
        </p:nvSpPr>
        <p:spPr>
          <a:xfrm>
            <a:off x="7791450" y="4200525"/>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+14% </a:t>
            </a:r>
            <a:r>
              <a:rPr lang="fi-FI" sz="800" dirty="0" err="1" smtClean="0">
                <a:solidFill>
                  <a:schemeClr val="tx2">
                    <a:lumMod val="50000"/>
                  </a:schemeClr>
                </a:solidFill>
              </a:rPr>
              <a:t>more</a:t>
            </a:r>
            <a:r>
              <a:rPr lang="fi-FI" sz="800" dirty="0" smtClean="0">
                <a:solidFill>
                  <a:schemeClr val="tx2">
                    <a:lumMod val="50000"/>
                  </a:schemeClr>
                </a:solidFill>
              </a:rPr>
              <a:t> </a:t>
            </a:r>
            <a:r>
              <a:rPr lang="fi-FI" sz="800" dirty="0" err="1" smtClean="0">
                <a:solidFill>
                  <a:schemeClr val="tx2">
                    <a:lumMod val="50000"/>
                  </a:schemeClr>
                </a:solidFill>
              </a:rPr>
              <a:t>applications</a:t>
            </a:r>
            <a:endParaRPr lang="fi-FI" sz="800" dirty="0" smtClean="0">
              <a:solidFill>
                <a:schemeClr val="tx2">
                  <a:lumMod val="50000"/>
                </a:schemeClr>
              </a:solidFill>
            </a:endParaRPr>
          </a:p>
        </p:txBody>
      </p:sp>
      <p:sp>
        <p:nvSpPr>
          <p:cNvPr id="15" name="Oval 14"/>
          <p:cNvSpPr/>
          <p:nvPr/>
        </p:nvSpPr>
        <p:spPr>
          <a:xfrm>
            <a:off x="7781925" y="458152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r>
              <a:rPr lang="fi-FI" sz="800" dirty="0" err="1" smtClean="0">
                <a:solidFill>
                  <a:schemeClr val="tx2">
                    <a:lumMod val="50000"/>
                  </a:schemeClr>
                </a:solidFill>
              </a:rPr>
              <a:t>deployments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6" name="Oval 15"/>
          <p:cNvSpPr/>
          <p:nvPr/>
        </p:nvSpPr>
        <p:spPr>
          <a:xfrm>
            <a:off x="7791450" y="5157601"/>
            <a:ext cx="1190625" cy="300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-13% in </a:t>
            </a:r>
            <a:r>
              <a:rPr lang="fi-FI" sz="800" dirty="0" err="1" smtClean="0">
                <a:solidFill>
                  <a:schemeClr val="tx2">
                    <a:lumMod val="50000"/>
                  </a:schemeClr>
                </a:solidFill>
              </a:rPr>
              <a:t>infra</a:t>
            </a:r>
            <a:endParaRPr lang="fi-FI" sz="800" dirty="0" smtClean="0">
              <a:solidFill>
                <a:schemeClr val="tx2">
                  <a:lumMod val="50000"/>
                </a:schemeClr>
              </a:solidFill>
            </a:endParaRPr>
          </a:p>
          <a:p>
            <a:pPr algn="ctr"/>
            <a:r>
              <a:rPr lang="fi-FI" sz="800" dirty="0" err="1" smtClean="0">
                <a:solidFill>
                  <a:schemeClr val="tx2">
                    <a:lumMod val="50000"/>
                  </a:schemeClr>
                </a:solidFill>
              </a:rPr>
              <a:t>labor</a:t>
            </a:r>
            <a:r>
              <a:rPr lang="fi-FI" sz="800" dirty="0" smtClean="0">
                <a:solidFill>
                  <a:schemeClr val="tx2">
                    <a:lumMod val="50000"/>
                  </a:schemeClr>
                </a:solidFill>
              </a:rPr>
              <a:t> </a:t>
            </a:r>
            <a:r>
              <a:rPr lang="fi-FI" sz="800" dirty="0" err="1" smtClean="0">
                <a:solidFill>
                  <a:schemeClr val="tx2">
                    <a:lumMod val="50000"/>
                  </a:schemeClr>
                </a:solidFill>
              </a:rPr>
              <a:t>cost</a:t>
            </a:r>
            <a:endParaRPr lang="fi-FI" sz="800" dirty="0" smtClean="0">
              <a:solidFill>
                <a:schemeClr val="tx2">
                  <a:lumMod val="50000"/>
                </a:schemeClr>
              </a:solidFill>
            </a:endParaRPr>
          </a:p>
        </p:txBody>
      </p:sp>
      <p:sp>
        <p:nvSpPr>
          <p:cNvPr id="18" name="Oval 17"/>
          <p:cNvSpPr/>
          <p:nvPr/>
        </p:nvSpPr>
        <p:spPr>
          <a:xfrm>
            <a:off x="7800975" y="5553074"/>
            <a:ext cx="1190625" cy="466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800" dirty="0" smtClean="0">
                <a:solidFill>
                  <a:schemeClr val="tx2">
                    <a:lumMod val="50000"/>
                  </a:schemeClr>
                </a:solidFill>
              </a:rPr>
              <a:t>46% of </a:t>
            </a:r>
          </a:p>
          <a:p>
            <a:pPr algn="ctr"/>
            <a:r>
              <a:rPr lang="fi-FI" sz="800" dirty="0" err="1" smtClean="0">
                <a:solidFill>
                  <a:schemeClr val="tx2">
                    <a:lumMod val="50000"/>
                  </a:schemeClr>
                </a:solidFill>
              </a:rPr>
              <a:t>processes</a:t>
            </a:r>
            <a:r>
              <a:rPr lang="fi-FI" sz="800" dirty="0" smtClean="0">
                <a:solidFill>
                  <a:schemeClr val="tx2">
                    <a:lumMod val="50000"/>
                  </a:schemeClr>
                </a:solidFill>
              </a:rPr>
              <a:t> </a:t>
            </a:r>
            <a:r>
              <a:rPr lang="fi-FI" sz="800" dirty="0" err="1" smtClean="0">
                <a:solidFill>
                  <a:schemeClr val="tx2">
                    <a:lumMod val="50000"/>
                  </a:schemeClr>
                </a:solidFill>
              </a:rPr>
              <a:t>automated</a:t>
            </a:r>
            <a:endParaRPr lang="fi-FI" sz="800" dirty="0" smtClean="0">
              <a:solidFill>
                <a:schemeClr val="tx2">
                  <a:lumMod val="50000"/>
                </a:schemeClr>
              </a:solidFill>
            </a:endParaRPr>
          </a:p>
        </p:txBody>
      </p:sp>
      <p:sp>
        <p:nvSpPr>
          <p:cNvPr id="19" name="TextBox 18"/>
          <p:cNvSpPr txBox="1"/>
          <p:nvPr/>
        </p:nvSpPr>
        <p:spPr>
          <a:xfrm>
            <a:off x="0" y="6115050"/>
            <a:ext cx="2291012" cy="246221"/>
          </a:xfrm>
          <a:prstGeom prst="rect">
            <a:avLst/>
          </a:prstGeom>
          <a:noFill/>
        </p:spPr>
        <p:txBody>
          <a:bodyPr wrap="none" rtlCol="0">
            <a:spAutoFit/>
          </a:bodyPr>
          <a:lstStyle/>
          <a:p>
            <a:r>
              <a:rPr lang="fi-FI" sz="1000" dirty="0" err="1" smtClean="0">
                <a:solidFill>
                  <a:schemeClr val="tx2">
                    <a:lumMod val="50000"/>
                  </a:schemeClr>
                </a:solidFill>
              </a:rPr>
              <a:t>Source</a:t>
            </a:r>
            <a:r>
              <a:rPr lang="fi-FI" sz="1000" dirty="0" smtClean="0">
                <a:solidFill>
                  <a:schemeClr val="tx2">
                    <a:lumMod val="50000"/>
                  </a:schemeClr>
                </a:solidFill>
              </a:rPr>
              <a:t>: Capgemini </a:t>
            </a:r>
            <a:r>
              <a:rPr lang="fi-FI" sz="1000" dirty="0" err="1" smtClean="0">
                <a:solidFill>
                  <a:schemeClr val="tx2">
                    <a:lumMod val="50000"/>
                  </a:schemeClr>
                </a:solidFill>
              </a:rPr>
              <a:t>service</a:t>
            </a:r>
            <a:r>
              <a:rPr lang="fi-FI" sz="1000" dirty="0" smtClean="0">
                <a:solidFill>
                  <a:schemeClr val="tx2">
                    <a:lumMod val="50000"/>
                  </a:schemeClr>
                </a:solidFill>
              </a:rPr>
              <a:t> in Europe</a:t>
            </a:r>
          </a:p>
        </p:txBody>
      </p:sp>
      <p:sp>
        <p:nvSpPr>
          <p:cNvPr id="20" name="Isosceles Triangle 19"/>
          <p:cNvSpPr/>
          <p:nvPr/>
        </p:nvSpPr>
        <p:spPr>
          <a:xfrm rot="16200000" flipH="1" flipV="1">
            <a:off x="3491850" y="3536151"/>
            <a:ext cx="3319200" cy="403200"/>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grpSp>
        <p:nvGrpSpPr>
          <p:cNvPr id="2" name="Group 22"/>
          <p:cNvGrpSpPr/>
          <p:nvPr/>
        </p:nvGrpSpPr>
        <p:grpSpPr>
          <a:xfrm>
            <a:off x="428229" y="1458881"/>
            <a:ext cx="3081939" cy="4510576"/>
            <a:chOff x="428229" y="1486463"/>
            <a:chExt cx="3081939" cy="4510576"/>
          </a:xfrm>
        </p:grpSpPr>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grpSp>
      </p:grpSp>
      <p:sp>
        <p:nvSpPr>
          <p:cNvPr id="11" name="Rectangle 10"/>
          <p:cNvSpPr/>
          <p:nvPr/>
        </p:nvSpPr>
        <p:spPr>
          <a:xfrm>
            <a:off x="4115792" y="1907422"/>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3" name="Rectangle 12"/>
          <p:cNvSpPr/>
          <p:nvPr/>
        </p:nvSpPr>
        <p:spPr>
          <a:xfrm>
            <a:off x="4115793" y="2364624"/>
            <a:ext cx="5146959" cy="315629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Easy and faster access to new features and business functionalities</a:t>
            </a:r>
            <a:r>
              <a:rPr lang="en-US" sz="1400" dirty="0" smtClean="0">
                <a:solidFill>
                  <a:srgbClr val="00264A"/>
                </a:solidFill>
              </a:rPr>
              <a:t>: capability to meet the constantly changing business requirements</a:t>
            </a:r>
          </a:p>
          <a:p>
            <a:pPr marL="192088" lvl="2" indent="-188913">
              <a:spcBef>
                <a:spcPct val="20000"/>
              </a:spcBef>
              <a:buFontTx/>
              <a:buChar char="•"/>
            </a:pPr>
            <a:r>
              <a:rPr lang="en-US" sz="1400" b="1" dirty="0" smtClean="0">
                <a:solidFill>
                  <a:srgbClr val="00264A"/>
                </a:solidFill>
              </a:rPr>
              <a:t>Higher end-to-end availability</a:t>
            </a:r>
            <a:r>
              <a:rPr lang="en-US" sz="1400" dirty="0" smtClean="0">
                <a:solidFill>
                  <a:srgbClr val="00264A"/>
                </a:solidFill>
              </a:rPr>
              <a:t> and successful days at business processes due to:</a:t>
            </a:r>
          </a:p>
          <a:p>
            <a:pPr marL="649261" lvl="3" indent="-188913">
              <a:spcBef>
                <a:spcPct val="20000"/>
              </a:spcBef>
              <a:buFontTx/>
              <a:buChar char="•"/>
            </a:pPr>
            <a:r>
              <a:rPr lang="en-US" sz="1400" dirty="0" smtClean="0">
                <a:solidFill>
                  <a:srgbClr val="00264A"/>
                </a:solidFill>
              </a:rPr>
              <a:t>Less disruptive upgrades </a:t>
            </a:r>
          </a:p>
          <a:p>
            <a:pPr marL="649261" lvl="3" indent="-188913">
              <a:spcBef>
                <a:spcPct val="20000"/>
              </a:spcBef>
              <a:buFontTx/>
              <a:buChar char="•"/>
            </a:pPr>
            <a:r>
              <a:rPr lang="en-US" sz="1400" dirty="0" smtClean="0">
                <a:solidFill>
                  <a:srgbClr val="00264A"/>
                </a:solidFill>
              </a:rPr>
              <a:t>Less hand-</a:t>
            </a:r>
            <a:r>
              <a:rPr lang="en-US" sz="1400" dirty="0" err="1" smtClean="0">
                <a:solidFill>
                  <a:srgbClr val="00264A"/>
                </a:solidFill>
              </a:rPr>
              <a:t>overs</a:t>
            </a:r>
            <a:r>
              <a:rPr lang="en-US" sz="1400" dirty="0" smtClean="0">
                <a:solidFill>
                  <a:srgbClr val="00264A"/>
                </a:solidFill>
              </a:rPr>
              <a:t> within release deployments</a:t>
            </a:r>
          </a:p>
          <a:p>
            <a:pPr marL="649261" lvl="3" indent="-188913">
              <a:spcBef>
                <a:spcPct val="20000"/>
              </a:spcBef>
              <a:buFontTx/>
              <a:buChar char="•"/>
            </a:pPr>
            <a:r>
              <a:rPr lang="en-US" sz="1400" dirty="0" smtClean="0">
                <a:solidFill>
                  <a:srgbClr val="00264A"/>
                </a:solidFill>
              </a:rPr>
              <a:t>Automated provisioning</a:t>
            </a:r>
          </a:p>
          <a:p>
            <a:pPr marL="649261" lvl="3" indent="-188913">
              <a:spcBef>
                <a:spcPct val="20000"/>
              </a:spcBef>
              <a:buFontTx/>
              <a:buChar char="•"/>
            </a:pPr>
            <a:r>
              <a:rPr lang="en-US" sz="1400" dirty="0" smtClean="0">
                <a:solidFill>
                  <a:srgbClr val="00264A"/>
                </a:solidFill>
              </a:rPr>
              <a:t>Automated testing</a:t>
            </a:r>
          </a:p>
          <a:p>
            <a:pPr marL="649261" lvl="3" indent="-188913">
              <a:spcBef>
                <a:spcPct val="20000"/>
              </a:spcBef>
              <a:buFontTx/>
              <a:buChar char="•"/>
            </a:pPr>
            <a:r>
              <a:rPr lang="en-US" sz="1400" dirty="0" smtClean="0">
                <a:solidFill>
                  <a:srgbClr val="00264A"/>
                </a:solidFill>
              </a:rPr>
              <a:t>Automated deployments</a:t>
            </a:r>
          </a:p>
          <a:p>
            <a:pPr marL="192088" lvl="2" indent="-188913">
              <a:spcBef>
                <a:spcPct val="20000"/>
              </a:spcBef>
              <a:buFontTx/>
              <a:buChar char="•"/>
            </a:pPr>
            <a:r>
              <a:rPr lang="en-US" sz="1400" b="1" dirty="0" smtClean="0">
                <a:solidFill>
                  <a:srgbClr val="00264A"/>
                </a:solidFill>
              </a:rPr>
              <a:t>Better change management</a:t>
            </a:r>
            <a:r>
              <a:rPr lang="en-US" sz="1400" dirty="0" smtClean="0">
                <a:solidFill>
                  <a:srgbClr val="00264A"/>
                </a:solidFill>
              </a:rPr>
              <a:t> in the whole environment</a:t>
            </a:r>
          </a:p>
          <a:p>
            <a:pPr marL="192088" lvl="2" indent="-188913">
              <a:spcBef>
                <a:spcPct val="20000"/>
              </a:spcBef>
              <a:buFontTx/>
              <a:buChar char="•"/>
            </a:pPr>
            <a:r>
              <a:rPr lang="en-US" sz="1400" b="1" dirty="0" smtClean="0">
                <a:solidFill>
                  <a:srgbClr val="00264A"/>
                </a:solidFill>
              </a:rPr>
              <a:t>Improved security.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grpSp>
        <p:nvGrpSpPr>
          <p:cNvPr id="2" name="Group 22"/>
          <p:cNvGrpSpPr/>
          <p:nvPr/>
        </p:nvGrpSpPr>
        <p:grpSpPr>
          <a:xfrm>
            <a:off x="428229" y="1458882"/>
            <a:ext cx="3081939" cy="4510576"/>
            <a:chOff x="428229" y="1486463"/>
            <a:chExt cx="3081939" cy="4510576"/>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grpSp>
          <p:nvGrpSpPr>
            <p:cNvPr id="3" name="Group 21"/>
            <p:cNvGrpSpPr/>
            <p:nvPr/>
          </p:nvGrpSpPr>
          <p:grpSpPr>
            <a:xfrm>
              <a:off x="818621" y="2297769"/>
              <a:ext cx="2691547" cy="2887964"/>
              <a:chOff x="818621" y="1967350"/>
              <a:chExt cx="2691547" cy="2887964"/>
            </a:xfrm>
          </p:grpSpPr>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5017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grpSp>
      </p:grpSp>
      <p:grpSp>
        <p:nvGrpSpPr>
          <p:cNvPr id="4" name="Group 20"/>
          <p:cNvGrpSpPr/>
          <p:nvPr/>
        </p:nvGrpSpPr>
        <p:grpSpPr>
          <a:xfrm>
            <a:off x="4115792" y="1369260"/>
            <a:ext cx="5146960" cy="4689819"/>
            <a:chOff x="4115792" y="1434756"/>
            <a:chExt cx="5146960" cy="4689819"/>
          </a:xfrm>
        </p:grpSpPr>
        <p:sp>
          <p:nvSpPr>
            <p:cNvPr id="15" name="Rectangle 14"/>
            <p:cNvSpPr/>
            <p:nvPr/>
          </p:nvSpPr>
          <p:spPr>
            <a:xfrm>
              <a:off x="4115792" y="1434756"/>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6" name="Rectangle 15"/>
            <p:cNvSpPr/>
            <p:nvPr/>
          </p:nvSpPr>
          <p:spPr>
            <a:xfrm>
              <a:off x="4115793" y="1891957"/>
              <a:ext cx="5146959" cy="423261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2088" lvl="2" indent="-188913">
                <a:spcBef>
                  <a:spcPct val="20000"/>
                </a:spcBef>
                <a:buFontTx/>
                <a:buChar char="•"/>
              </a:pPr>
              <a:r>
                <a:rPr lang="en-US" sz="1400" b="1" dirty="0" smtClean="0">
                  <a:solidFill>
                    <a:srgbClr val="00264A"/>
                  </a:solidFill>
                </a:rPr>
                <a:t>Faster time-to-market </a:t>
              </a:r>
              <a:r>
                <a:rPr lang="en-US" sz="1400" dirty="0" smtClean="0">
                  <a:solidFill>
                    <a:srgbClr val="00264A"/>
                  </a:solidFill>
                </a:rPr>
                <a:t>of solutions that meet changing business needs due to:</a:t>
              </a:r>
            </a:p>
            <a:p>
              <a:pPr marL="649261" lvl="3" indent="-188913">
                <a:spcBef>
                  <a:spcPct val="20000"/>
                </a:spcBef>
                <a:buFontTx/>
                <a:buChar char="•"/>
              </a:pPr>
              <a:r>
                <a:rPr lang="en-US" sz="1400" dirty="0" smtClean="0">
                  <a:solidFill>
                    <a:srgbClr val="00264A"/>
                  </a:solidFill>
                </a:rPr>
                <a:t>Built-in flexibility when moving from Waterfall IT to Agile IT </a:t>
              </a:r>
            </a:p>
            <a:p>
              <a:pPr marL="649261" lvl="3" indent="-188913">
                <a:spcBef>
                  <a:spcPct val="20000"/>
                </a:spcBef>
                <a:buFontTx/>
                <a:buChar char="•"/>
              </a:pPr>
              <a:r>
                <a:rPr lang="en-US" sz="1400" dirty="0" smtClean="0">
                  <a:solidFill>
                    <a:srgbClr val="00264A"/>
                  </a:solidFill>
                </a:rPr>
                <a:t>Acceptance of changes in smaller, granular and manageable portions</a:t>
              </a:r>
            </a:p>
            <a:p>
              <a:pPr marL="649261" lvl="3" indent="-188913">
                <a:spcBef>
                  <a:spcPct val="20000"/>
                </a:spcBef>
                <a:buFontTx/>
                <a:buChar char="•"/>
              </a:pPr>
              <a:r>
                <a:rPr lang="en-US" sz="1400" dirty="0" smtClean="0">
                  <a:solidFill>
                    <a:srgbClr val="00264A"/>
                  </a:solidFill>
                </a:rPr>
                <a:t>Shorter development-to-production lifecycle</a:t>
              </a:r>
            </a:p>
            <a:p>
              <a:pPr marL="649261" lvl="3" indent="-188913">
                <a:spcBef>
                  <a:spcPct val="20000"/>
                </a:spcBef>
                <a:buFontTx/>
                <a:buChar char="•"/>
              </a:pPr>
              <a:r>
                <a:rPr lang="en-US" sz="1400" dirty="0" smtClean="0">
                  <a:solidFill>
                    <a:srgbClr val="00264A"/>
                  </a:solidFill>
                </a:rPr>
                <a:t>Increased automation level in </a:t>
              </a:r>
            </a:p>
            <a:p>
              <a:pPr marL="1106435" lvl="4" indent="-188913">
                <a:spcBef>
                  <a:spcPct val="20000"/>
                </a:spcBef>
                <a:buFontTx/>
                <a:buChar char="•"/>
              </a:pPr>
              <a:r>
                <a:rPr lang="en-US" sz="1400" dirty="0" smtClean="0">
                  <a:solidFill>
                    <a:srgbClr val="00264A"/>
                  </a:solidFill>
                </a:rPr>
                <a:t>Continuous integration</a:t>
              </a:r>
            </a:p>
            <a:p>
              <a:pPr marL="1106435" lvl="4" indent="-188913">
                <a:spcBef>
                  <a:spcPct val="20000"/>
                </a:spcBef>
                <a:buFontTx/>
                <a:buChar char="•"/>
              </a:pPr>
              <a:r>
                <a:rPr lang="en-US" sz="1400" dirty="0" smtClean="0">
                  <a:solidFill>
                    <a:srgbClr val="00264A"/>
                  </a:solidFill>
                </a:rPr>
                <a:t>Testing</a:t>
              </a:r>
            </a:p>
            <a:p>
              <a:pPr marL="1106435" lvl="4" indent="-188913">
                <a:spcBef>
                  <a:spcPct val="20000"/>
                </a:spcBef>
                <a:buFontTx/>
                <a:buChar char="•"/>
              </a:pPr>
              <a:r>
                <a:rPr lang="en-US" sz="1400" dirty="0" smtClean="0">
                  <a:solidFill>
                    <a:srgbClr val="00264A"/>
                  </a:solidFill>
                </a:rPr>
                <a:t>Continuous deployment</a:t>
              </a:r>
            </a:p>
            <a:p>
              <a:pPr marL="1106435" lvl="4" indent="-188913">
                <a:spcBef>
                  <a:spcPct val="20000"/>
                </a:spcBef>
                <a:buFontTx/>
                <a:buChar char="•"/>
              </a:pPr>
              <a:r>
                <a:rPr lang="en-US" sz="1400" dirty="0" smtClean="0">
                  <a:solidFill>
                    <a:srgbClr val="00264A"/>
                  </a:solidFill>
                </a:rPr>
                <a:t>Infrastructure provisioning</a:t>
              </a:r>
            </a:p>
            <a:p>
              <a:pPr marL="192088" lvl="2" indent="-188913">
                <a:spcBef>
                  <a:spcPct val="20000"/>
                </a:spcBef>
                <a:buFontTx/>
                <a:buChar char="•"/>
              </a:pPr>
              <a:r>
                <a:rPr lang="en-US" sz="1400" b="1" dirty="0" smtClean="0">
                  <a:solidFill>
                    <a:srgbClr val="00264A"/>
                  </a:solidFill>
                </a:rPr>
                <a:t>Improved capability to cope with changes in application landscape</a:t>
              </a:r>
              <a:r>
                <a:rPr lang="en-US" sz="1400" dirty="0" smtClean="0">
                  <a:solidFill>
                    <a:srgbClr val="00264A"/>
                  </a:solidFill>
                </a:rPr>
                <a:t> and support </a:t>
              </a:r>
              <a:r>
                <a:rPr lang="en-US" sz="1400" b="1" dirty="0" smtClean="0">
                  <a:solidFill>
                    <a:srgbClr val="00264A"/>
                  </a:solidFill>
                </a:rPr>
                <a:t>introduction of new technologies</a:t>
              </a:r>
              <a:r>
                <a:rPr lang="en-US" sz="1400" dirty="0" smtClean="0">
                  <a:solidFill>
                    <a:srgbClr val="00264A"/>
                  </a:solidFill>
                </a:rPr>
                <a:t>:</a:t>
              </a:r>
            </a:p>
            <a:p>
              <a:pPr marL="649261" lvl="3" indent="-188913">
                <a:spcBef>
                  <a:spcPct val="20000"/>
                </a:spcBef>
                <a:buFontTx/>
                <a:buChar char="•"/>
              </a:pPr>
              <a:r>
                <a:rPr lang="en-US" sz="1400" dirty="0" smtClean="0">
                  <a:solidFill>
                    <a:srgbClr val="00264A"/>
                  </a:solidFill>
                </a:rPr>
                <a:t>Our agile pipeline model supports SATO transitions</a:t>
              </a:r>
            </a:p>
            <a:p>
              <a:pPr marL="649261" lvl="3" indent="-188913">
                <a:spcBef>
                  <a:spcPct val="20000"/>
                </a:spcBef>
                <a:buFontTx/>
                <a:buChar char="•"/>
              </a:pPr>
              <a:r>
                <a:rPr lang="en-US" sz="1400" dirty="0" smtClean="0">
                  <a:solidFill>
                    <a:srgbClr val="00264A"/>
                  </a:solidFill>
                </a:rPr>
                <a:t>Our model is not applicable only to current application landscape but can also be applied to SATO</a:t>
              </a: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14"/>
</p:tagLst>
</file>

<file path=ppt/tags/tag57.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58.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59.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0.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1.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2.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3.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4.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65.xml><?xml version="1.0" encoding="utf-8"?>
<p:tagLst xmlns:a="http://schemas.openxmlformats.org/drawingml/2006/main" xmlns:r="http://schemas.openxmlformats.org/officeDocument/2006/relationships" xmlns:p="http://schemas.openxmlformats.org/presentationml/2006/main">
  <p:tag name="FILLFORECOLOR" val="16777215"/>
  <p:tag name="FILLFORESCHEMECOLOR"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4001</TotalTime>
  <Words>3968</Words>
  <Application>Microsoft Office PowerPoint</Application>
  <PresentationFormat>A4 Paper (210x297 mm)</PresentationFormat>
  <Paragraphs>511</Paragraphs>
  <Slides>37</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solution integrates development, operations, testing and infrastructure into one agile, end-to-end pipeline</vt:lpstr>
      <vt:lpstr>The objective is to simplify and streamline the application lifecycle management from development to operations</vt:lpstr>
      <vt:lpstr>Today waste is generated in many areas but it can be removed radically</vt:lpstr>
      <vt:lpstr>The savings can be achieved: Capgemini has implemented DevOps into an application landscape of 50 applications </vt:lpstr>
      <vt:lpstr>Our solution brings several benefits in terms of improved quality…</vt:lpstr>
      <vt:lpstr>… increased flexibility and agility throughout the pipeline…</vt:lpstr>
      <vt:lpstr>…and remarkable overall cost savings</vt:lpstr>
      <vt:lpstr>Slide 11</vt:lpstr>
      <vt:lpstr>We will create one continuous deployment pipeline </vt:lpstr>
      <vt:lpstr>Capgemini’s integrated solution optimizes the time-to-market and enables constant flow of value</vt:lpstr>
      <vt:lpstr>Agile Development</vt:lpstr>
      <vt:lpstr>Continuous Integration</vt:lpstr>
      <vt:lpstr>Continuous Delivery</vt:lpstr>
      <vt:lpstr>Automated Testing</vt:lpstr>
      <vt:lpstr>Service Virtualization</vt:lpstr>
      <vt:lpstr>Dynamic Infrastructure Capacity</vt:lpstr>
      <vt:lpstr>DynApplication Performance Management  (APM)amic Infrastructure Capacity</vt:lpstr>
      <vt:lpstr>Example of an APM dashboard with Business and IT KPI’s</vt:lpstr>
      <vt:lpstr>Delivery Orchestration</vt:lpstr>
      <vt:lpstr>Slide 23</vt:lpstr>
      <vt:lpstr>One cross-functional team is responsible for the application product end-to-end</vt:lpstr>
      <vt:lpstr>Certain roles are vital for successful implementation of agile methods throughout application lifecycle </vt:lpstr>
      <vt:lpstr>Slide 26</vt:lpstr>
      <vt:lpstr>The transformation from silos to one application lifecycle management pipeline requires major changes</vt:lpstr>
      <vt:lpstr>Roadmap principles…</vt:lpstr>
      <vt:lpstr>Slide 29</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Benefits of DevOps are real and measurable</vt:lpstr>
      <vt:lpstr>This is not only theoretical approach, this is real life</vt:lpstr>
      <vt:lpstr>Capgemini case studies</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1115</cp:revision>
  <dcterms:created xsi:type="dcterms:W3CDTF">2011-01-05T12:56:36Z</dcterms:created>
  <dcterms:modified xsi:type="dcterms:W3CDTF">2015-09-04T08:08:49Z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