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gif" ContentType="image/gif"/>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72" r:id="rId5"/>
  </p:sldMasterIdLst>
  <p:notesMasterIdLst>
    <p:notesMasterId r:id="rId30"/>
  </p:notesMasterIdLst>
  <p:handoutMasterIdLst>
    <p:handoutMasterId r:id="rId31"/>
  </p:handoutMasterIdLst>
  <p:sldIdLst>
    <p:sldId id="311" r:id="rId6"/>
    <p:sldId id="396" r:id="rId7"/>
    <p:sldId id="371" r:id="rId8"/>
    <p:sldId id="374" r:id="rId9"/>
    <p:sldId id="395" r:id="rId10"/>
    <p:sldId id="375" r:id="rId11"/>
    <p:sldId id="390" r:id="rId12"/>
    <p:sldId id="376" r:id="rId13"/>
    <p:sldId id="377" r:id="rId14"/>
    <p:sldId id="379" r:id="rId15"/>
    <p:sldId id="380" r:id="rId16"/>
    <p:sldId id="393" r:id="rId17"/>
    <p:sldId id="381" r:id="rId18"/>
    <p:sldId id="384" r:id="rId19"/>
    <p:sldId id="385" r:id="rId20"/>
    <p:sldId id="386" r:id="rId21"/>
    <p:sldId id="387" r:id="rId22"/>
    <p:sldId id="388" r:id="rId23"/>
    <p:sldId id="389" r:id="rId24"/>
    <p:sldId id="397" r:id="rId25"/>
    <p:sldId id="398" r:id="rId26"/>
    <p:sldId id="399" r:id="rId27"/>
    <p:sldId id="400" r:id="rId28"/>
    <p:sldId id="343" r:id="rId29"/>
  </p:sldIdLst>
  <p:sldSz cx="9906000" cy="6858000" type="A4"/>
  <p:notesSz cx="6797675" cy="9926638"/>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42">
          <p15:clr>
            <a:srgbClr val="A4A3A4"/>
          </p15:clr>
        </p15:guide>
        <p15:guide id="2" orient="horz" pos="3951">
          <p15:clr>
            <a:srgbClr val="A4A3A4"/>
          </p15:clr>
        </p15:guide>
        <p15:guide id="3" pos="228">
          <p15:clr>
            <a:srgbClr val="A4A3A4"/>
          </p15:clr>
        </p15:guide>
        <p15:guide id="4" pos="6015">
          <p15:clr>
            <a:srgbClr val="A4A3A4"/>
          </p15:clr>
        </p15:guide>
        <p15:guide id="5" pos="252">
          <p15:clr>
            <a:srgbClr val="A4A3A4"/>
          </p15:clr>
        </p15:guide>
      </p15:sldGuideLst>
    </p:ext>
    <p:ext uri="{2D200454-40CA-4A62-9FC3-DE9A4176ACB9}">
      <p15:notesGuideLst xmlns="" xmlns:p15="http://schemas.microsoft.com/office/powerpoint/2012/main">
        <p15:guide id="1" orient="horz" pos="3104" userDrawn="1">
          <p15:clr>
            <a:srgbClr val="A4A3A4"/>
          </p15:clr>
        </p15:guide>
        <p15:guide id="2" pos="2122" userDrawn="1">
          <p15:clr>
            <a:srgbClr val="A4A3A4"/>
          </p15:clr>
        </p15:guide>
        <p15:guide id="3" orient="horz" pos="3127" userDrawn="1">
          <p15:clr>
            <a:srgbClr val="A4A3A4"/>
          </p15:clr>
        </p15:guide>
        <p15:guide id="4"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72C"/>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4493" autoAdjust="0"/>
  </p:normalViewPr>
  <p:slideViewPr>
    <p:cSldViewPr snapToGrid="0">
      <p:cViewPr>
        <p:scale>
          <a:sx n="66" d="100"/>
          <a:sy n="66" d="100"/>
        </p:scale>
        <p:origin x="-2052" y="-540"/>
      </p:cViewPr>
      <p:guideLst>
        <p:guide orient="horz" pos="3888"/>
        <p:guide orient="horz"/>
        <p:guide pos="200"/>
        <p:guide pos="602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47" d="100"/>
          <a:sy n="47" d="100"/>
        </p:scale>
        <p:origin x="-2988" y="-108"/>
      </p:cViewPr>
      <p:guideLst>
        <p:guide orient="horz" pos="3104"/>
        <p:guide orient="horz" pos="3127"/>
        <p:guide pos="2122"/>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797675" cy="495793"/>
          </a:xfrm>
          <a:prstGeom prst="rect">
            <a:avLst/>
          </a:prstGeom>
        </p:spPr>
        <p:txBody>
          <a:bodyPr vert="horz" lIns="34731" tIns="34731" rIns="243116" bIns="34731"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429305"/>
            <a:ext cx="2945862" cy="495793"/>
          </a:xfrm>
          <a:prstGeom prst="rect">
            <a:avLst/>
          </a:prstGeom>
        </p:spPr>
        <p:txBody>
          <a:bodyPr vert="horz" lIns="88217" tIns="44107" rIns="88217" bIns="44107"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5" y="9429305"/>
            <a:ext cx="2945862" cy="495793"/>
          </a:xfrm>
          <a:prstGeom prst="rect">
            <a:avLst/>
          </a:prstGeom>
        </p:spPr>
        <p:txBody>
          <a:bodyPr vert="horz" lIns="88217" tIns="44107" rIns="88217" bIns="44107" rtlCol="0" anchor="b"/>
          <a:lstStyle>
            <a:lvl1pPr algn="r">
              <a:defRPr sz="1200"/>
            </a:lvl1pPr>
          </a:lstStyle>
          <a:p>
            <a:fld id="{9EC16AE0-9542-4D5B-AF70-A50F5AFBFBE0}" type="slidenum">
              <a:rPr lang="de-DE" sz="80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913003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5556" tIns="47778" rIns="95556" bIns="47778" rtlCol="0"/>
          <a:lstStyle>
            <a:lvl1pPr algn="l">
              <a:defRPr sz="1300"/>
            </a:lvl1pPr>
          </a:lstStyle>
          <a:p>
            <a:endParaRPr lang="en-US" dirty="0"/>
          </a:p>
        </p:txBody>
      </p:sp>
      <p:sp>
        <p:nvSpPr>
          <p:cNvPr id="3" name="Date Placeholder 2"/>
          <p:cNvSpPr>
            <a:spLocks noGrp="1"/>
          </p:cNvSpPr>
          <p:nvPr>
            <p:ph type="dt" idx="1"/>
          </p:nvPr>
        </p:nvSpPr>
        <p:spPr>
          <a:xfrm>
            <a:off x="3850444" y="1"/>
            <a:ext cx="2945659" cy="496332"/>
          </a:xfrm>
          <a:prstGeom prst="rect">
            <a:avLst/>
          </a:prstGeom>
        </p:spPr>
        <p:txBody>
          <a:bodyPr vert="horz" lIns="95556" tIns="47778" rIns="95556" bIns="47778" rtlCol="0"/>
          <a:lstStyle>
            <a:lvl1pPr algn="r">
              <a:defRPr sz="1300"/>
            </a:lvl1pPr>
          </a:lstStyle>
          <a:p>
            <a:fld id="{2FB4FF29-EE9A-4D47-9F1A-289A80693C0F}" type="datetimeFigureOut">
              <a:rPr lang="en-US" smtClean="0"/>
              <a:pPr/>
              <a:t>5/5/2015</a:t>
            </a:fld>
            <a:endParaRPr lang="en-US"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56" tIns="47778" rIns="95556" bIns="47778" rtlCol="0" anchor="ctr"/>
          <a:lstStyle/>
          <a:p>
            <a:endParaRPr lang="de-D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5556" tIns="47778" rIns="95556" bIns="4777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5"/>
            <a:ext cx="2945659" cy="496332"/>
          </a:xfrm>
          <a:prstGeom prst="rect">
            <a:avLst/>
          </a:prstGeom>
        </p:spPr>
        <p:txBody>
          <a:bodyPr vert="horz" lIns="95556" tIns="47778" rIns="95556" bIns="47778"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4" y="9428585"/>
            <a:ext cx="2945659" cy="496332"/>
          </a:xfrm>
          <a:prstGeom prst="rect">
            <a:avLst/>
          </a:prstGeom>
        </p:spPr>
        <p:txBody>
          <a:bodyPr vert="horz" lIns="95556" tIns="47778" rIns="95556" bIns="47778"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298997469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xmlns="" val="197052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tags" Target="../tags/tag26.xml"/><Relationship Id="rId7" Type="http://schemas.openxmlformats.org/officeDocument/2006/relationships/hyperlink" Target="http://www.capgemini.com/about/how-we-work/rightshorer" TargetMode="Externa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hyperlink" Target="http://www.capgemini.com/about/how-we-work/the-collaborative-business-experiencetm" TargetMode="External"/><Relationship Id="rId5" Type="http://schemas.openxmlformats.org/officeDocument/2006/relationships/oleObject" Target="../embeddings/oleObject6.bin"/><Relationship Id="rId4" Type="http://schemas.openxmlformats.org/officeDocument/2006/relationships/slideMaster" Target="../slideMasters/slideMaster2.xml"/><Relationship Id="rId9"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27" name="Picture 3" descr="D:\Images\shopping.jpg"/>
          <p:cNvPicPr>
            <a:picLocks noChangeAspect="1" noChangeArrowheads="1"/>
          </p:cNvPicPr>
          <p:nvPr userDrawn="1"/>
        </p:nvPicPr>
        <p:blipFill>
          <a:blip r:embed="rId8" cstate="print"/>
          <a:srcRect l="3655" t="7785" b="12213"/>
          <a:stretch>
            <a:fillRect/>
          </a:stretch>
        </p:blipFill>
        <p:spPr bwMode="auto">
          <a:xfrm>
            <a:off x="0" y="1371600"/>
            <a:ext cx="9902952" cy="5486400"/>
          </a:xfrm>
          <a:prstGeom prst="rect">
            <a:avLst/>
          </a:prstGeom>
          <a:noFill/>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41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1" y="4037610"/>
            <a:ext cx="9904414" cy="1098157"/>
          </a:xfrm>
          <a:solidFill>
            <a:schemeClr val="bg1">
              <a:alpha val="48000"/>
            </a:schemeClr>
          </a:solidFill>
        </p:spPr>
        <p:txBody>
          <a:bodyPr lIns="365760" tIns="33059" rIns="33059" bIns="33059" anchor="ctr"/>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5202721"/>
            <a:ext cx="4933105" cy="947750"/>
          </a:xfrm>
          <a:solidFill>
            <a:schemeClr val="bg1">
              <a:alpha val="48000"/>
            </a:schemeClr>
          </a:solidFill>
        </p:spPr>
        <p:txBody>
          <a:bodyPr lIns="365760" tIns="33059" rIns="33059" bIns="33059"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224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Divider Slide 2">
    <p:spTree>
      <p:nvGrpSpPr>
        <p:cNvPr id="1" name=""/>
        <p:cNvGrpSpPr/>
        <p:nvPr/>
      </p:nvGrpSpPr>
      <p:grpSpPr>
        <a:xfrm>
          <a:off x="0" y="0"/>
          <a:ext cx="0" cy="0"/>
          <a:chOff x="0" y="0"/>
          <a:chExt cx="0" cy="0"/>
        </a:xfrm>
      </p:grpSpPr>
      <p:pic>
        <p:nvPicPr>
          <p:cNvPr id="6" name="Picture 3" descr="D:\Images\shopping.jpg"/>
          <p:cNvPicPr>
            <a:picLocks noChangeAspect="1" noChangeArrowheads="1"/>
          </p:cNvPicPr>
          <p:nvPr userDrawn="1"/>
        </p:nvPicPr>
        <p:blipFill>
          <a:blip r:embed="rId5" cstate="print"/>
          <a:srcRect l="3655" t="7785" b="12213"/>
          <a:stretch>
            <a:fillRect/>
          </a:stretch>
        </p:blipFill>
        <p:spPr bwMode="auto">
          <a:xfrm>
            <a:off x="0" y="-1226"/>
            <a:ext cx="9902952" cy="5486400"/>
          </a:xfrm>
          <a:prstGeom prst="rect">
            <a:avLst/>
          </a:prstGeom>
          <a:noFill/>
        </p:spPr>
      </p:pic>
      <p:graphicFrame>
        <p:nvGraphicFramePr>
          <p:cNvPr id="5" name="Object 4" hidden="1"/>
          <p:cNvGraphicFramePr>
            <a:graphicFrameLocks noChangeAspect="1"/>
          </p:cNvGraphicFramePr>
          <p:nvPr/>
        </p:nvGraphicFramePr>
        <p:xfrm>
          <a:off x="0" y="0"/>
          <a:ext cx="158751" cy="158750"/>
        </p:xfrm>
        <a:graphic>
          <a:graphicData uri="http://schemas.openxmlformats.org/presentationml/2006/ole">
            <p:oleObj spid="_x0000_s179292" name="think-cell Slide" r:id="rId6" imgW="360" imgH="360" progId="">
              <p:embed/>
            </p:oleObj>
          </a:graphicData>
        </a:graphic>
      </p:graphicFrame>
      <p:sp>
        <p:nvSpPr>
          <p:cNvPr id="7" name="Rectangle 7"/>
          <p:cNvSpPr/>
          <p:nvPr userDrawn="1">
            <p:custDataLst>
              <p:tags r:id="rId2"/>
            </p:custDataLst>
          </p:nvPr>
        </p:nvSpPr>
        <p:spPr bwMode="auto">
          <a:xfrm flipV="1">
            <a:off x="-12297" y="3384913"/>
            <a:ext cx="9936000"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581025" dist="25400" dir="16200000" algn="tl" rotWithShape="0">
              <a:schemeClr val="accent5">
                <a:lumMod val="75000"/>
                <a:alpha val="20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5201120"/>
            <a:ext cx="9906000" cy="845755"/>
          </a:xfrm>
          <a:prstGeom prst="rect">
            <a:avLst/>
          </a:prstGeom>
        </p:spPr>
        <p:txBody>
          <a:bodyPr vert="horz" lIns="457200" tIns="91440" rIns="91440" bIns="91440" rtlCol="0" anchor="ctr" anchorCtr="0">
            <a:noAutofit/>
          </a:bodyPr>
          <a:lstStyle>
            <a:lvl1pPr marL="172727" indent="0" algn="l" defTabSz="872667" rtl="0" eaLnBrk="1" latinLnBrk="0" hangingPunct="1">
              <a:spcBef>
                <a:spcPct val="0"/>
              </a:spcBef>
              <a:buNone/>
              <a:defRPr lang="en-US" sz="3200" b="0" kern="1200" cap="none" baseline="0" dirty="0" smtClean="0">
                <a:solidFill>
                  <a:schemeClr val="tx1"/>
                </a:solidFill>
                <a:latin typeface="Arial"/>
                <a:ea typeface="+mj-ea"/>
                <a:cs typeface="Arial"/>
              </a:defRPr>
            </a:lvl1pPr>
          </a:lstStyle>
          <a:p>
            <a:pPr lvl="0"/>
            <a:r>
              <a:rPr lang="en-US" noProof="0" dirty="0" smtClean="0"/>
              <a:t>Click to edit Master text style</a:t>
            </a:r>
          </a:p>
        </p:txBody>
      </p:sp>
    </p:spTree>
    <p:extLst>
      <p:ext uri="{BB962C8B-B14F-4D97-AF65-F5344CB8AC3E}">
        <p14:creationId xmlns:p14="http://schemas.microsoft.com/office/powerpoint/2010/main" xmlns="" val="2728004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86382"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8" name="Rectangle 9"/>
          <p:cNvSpPr>
            <a:spLocks noChangeArrowheads="1"/>
          </p:cNvSpPr>
          <p:nvPr userDrawn="1">
            <p:custDataLst>
              <p:tags r:id="rId3"/>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a:t>
            </a:r>
            <a:r>
              <a:rPr lang="en-US" sz="1000" dirty="0" smtClean="0">
                <a:solidFill>
                  <a:schemeClr val="bg1"/>
                </a:solidFill>
                <a:latin typeface="Arial" pitchFamily="34" charset="0"/>
                <a:cs typeface="Arial" pitchFamily="34" charset="0"/>
                <a:hlinkClick r:id="rId6"/>
              </a:rPr>
              <a:t>Collaborative Business Experience</a:t>
            </a:r>
            <a:r>
              <a:rPr lang="en-US" sz="1000" baseline="30000" dirty="0" smtClean="0">
                <a:solidFill>
                  <a:schemeClr val="bg1"/>
                </a:solidFill>
                <a:latin typeface="Arial" pitchFamily="34" charset="0"/>
                <a:cs typeface="Arial" pitchFamily="34" charset="0"/>
                <a:hlinkClick r:id="rId6"/>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7"/>
              </a:rPr>
              <a:t>Rightshore</a:t>
            </a:r>
            <a:r>
              <a:rPr lang="en-US" sz="1000" baseline="30000" dirty="0" smtClean="0">
                <a:solidFill>
                  <a:schemeClr val="bg1"/>
                </a:solidFill>
                <a:latin typeface="Arial" pitchFamily="34" charset="0"/>
                <a:cs typeface="Arial" pitchFamily="34" charset="0"/>
                <a:hlinkClick r:id="rId7"/>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8"/>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9" cstate="email"/>
          <a:stretch>
            <a:fillRect/>
          </a:stretch>
        </p:blipFill>
        <p:spPr>
          <a:xfrm>
            <a:off x="814448" y="3458687"/>
            <a:ext cx="576000" cy="576000"/>
          </a:xfrm>
          <a:prstGeom prst="rect">
            <a:avLst/>
          </a:prstGeom>
        </p:spPr>
      </p:pic>
      <p:sp>
        <p:nvSpPr>
          <p:cNvPr id="10" name="TextBox 1"/>
          <p:cNvSpPr txBox="1">
            <a:spLocks noChangeArrowheads="1"/>
          </p:cNvSpPr>
          <p:nvPr userDrawn="1"/>
        </p:nvSpPr>
        <p:spPr bwMode="auto">
          <a:xfrm>
            <a:off x="5632450" y="3125788"/>
            <a:ext cx="3676650" cy="522287"/>
          </a:xfrm>
          <a:prstGeom prst="rect">
            <a:avLst/>
          </a:prstGeom>
          <a:noFill/>
          <a:ln w="9525">
            <a:noFill/>
            <a:miter lim="800000"/>
            <a:headEnd/>
            <a:tailEnd/>
          </a:ln>
        </p:spPr>
        <p:txBody>
          <a:bodyPr>
            <a:spAutoFit/>
          </a:bodyPr>
          <a:lstStyle/>
          <a:p>
            <a:pPr algn="r"/>
            <a:r>
              <a:rPr lang="en-US" sz="1400" b="1" dirty="0">
                <a:solidFill>
                  <a:schemeClr val="bg1"/>
                </a:solidFill>
              </a:rPr>
              <a:t>Additional information related to this presentation will be provided by:</a:t>
            </a:r>
          </a:p>
        </p:txBody>
      </p:sp>
      <p:sp>
        <p:nvSpPr>
          <p:cNvPr id="11" name="TextBox 2"/>
          <p:cNvSpPr txBox="1">
            <a:spLocks noChangeArrowheads="1"/>
          </p:cNvSpPr>
          <p:nvPr userDrawn="1"/>
        </p:nvSpPr>
        <p:spPr bwMode="auto">
          <a:xfrm>
            <a:off x="6230937" y="3686175"/>
            <a:ext cx="3078163" cy="1570038"/>
          </a:xfrm>
          <a:prstGeom prst="rect">
            <a:avLst/>
          </a:prstGeom>
          <a:noFill/>
          <a:ln w="9525">
            <a:noFill/>
            <a:miter lim="800000"/>
            <a:headEnd/>
            <a:tailEnd/>
          </a:ln>
        </p:spPr>
        <p:txBody>
          <a:bodyPr wrap="square">
            <a:spAutoFit/>
          </a:bodyPr>
          <a:lstStyle/>
          <a:p>
            <a:pPr algn="r"/>
            <a:r>
              <a:rPr lang="en-US" sz="1200" b="1" dirty="0">
                <a:solidFill>
                  <a:schemeClr val="bg1"/>
                </a:solidFill>
              </a:rPr>
              <a:t>Mika Koykka</a:t>
            </a:r>
          </a:p>
          <a:p>
            <a:pPr algn="r"/>
            <a:r>
              <a:rPr lang="en-US" sz="1200" dirty="0">
                <a:solidFill>
                  <a:schemeClr val="bg1"/>
                </a:solidFill>
              </a:rPr>
              <a:t>Account Manager</a:t>
            </a:r>
          </a:p>
          <a:p>
            <a:pPr algn="r"/>
            <a:r>
              <a:rPr lang="en-US" sz="1200" dirty="0">
                <a:solidFill>
                  <a:schemeClr val="bg1"/>
                </a:solidFill>
              </a:rPr>
              <a:t>Phone: +358 40 545 0668 	</a:t>
            </a:r>
          </a:p>
          <a:p>
            <a:pPr algn="r"/>
            <a:r>
              <a:rPr lang="en-US" sz="1200" dirty="0">
                <a:solidFill>
                  <a:schemeClr val="bg1"/>
                </a:solidFill>
              </a:rPr>
              <a:t>mikka.koykka@capgemini.com</a:t>
            </a:r>
          </a:p>
          <a:p>
            <a:pPr algn="r"/>
            <a:endParaRPr lang="en-US" sz="1200" dirty="0">
              <a:solidFill>
                <a:schemeClr val="bg1"/>
              </a:solidFill>
            </a:endParaRPr>
          </a:p>
          <a:p>
            <a:pPr algn="r"/>
            <a:r>
              <a:rPr lang="en-US" sz="1200" dirty="0">
                <a:solidFill>
                  <a:schemeClr val="bg1"/>
                </a:solidFill>
              </a:rPr>
              <a:t>Capgemini Finland Oy</a:t>
            </a:r>
          </a:p>
          <a:p>
            <a:pPr algn="r"/>
            <a:r>
              <a:rPr lang="en-US" sz="1200" dirty="0">
                <a:solidFill>
                  <a:schemeClr val="bg1"/>
                </a:solidFill>
              </a:rPr>
              <a:t>Niittymäentie 9</a:t>
            </a:r>
          </a:p>
          <a:p>
            <a:pPr algn="r"/>
            <a:r>
              <a:rPr lang="en-US" sz="1200" dirty="0">
                <a:solidFill>
                  <a:schemeClr val="bg1"/>
                </a:solidFill>
              </a:rPr>
              <a:t>02200 ESPOO</a:t>
            </a:r>
          </a:p>
        </p:txBody>
      </p:sp>
    </p:spTree>
    <p:extLst>
      <p:ext uri="{BB962C8B-B14F-4D97-AF65-F5344CB8AC3E}">
        <p14:creationId xmlns:p14="http://schemas.microsoft.com/office/powerpoint/2010/main" xmlns="" val="33069464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5.emf"/><Relationship Id="rId18" Type="http://schemas.openxmlformats.org/officeDocument/2006/relationships/hyperlink" Target="http://www.twitter.com/capgemini" TargetMode="External"/><Relationship Id="rId3" Type="http://schemas.openxmlformats.org/officeDocument/2006/relationships/vmlDrawing" Target="../drawings/vmlDrawing5.vml"/><Relationship Id="rId21" Type="http://schemas.openxmlformats.org/officeDocument/2006/relationships/image" Target="../media/image9.png"/><Relationship Id="rId7" Type="http://schemas.openxmlformats.org/officeDocument/2006/relationships/tags" Target="../tags/tag20.xml"/><Relationship Id="rId12" Type="http://schemas.openxmlformats.org/officeDocument/2006/relationships/oleObject" Target="../embeddings/oleObject5.bin"/><Relationship Id="rId17" Type="http://schemas.openxmlformats.org/officeDocument/2006/relationships/image" Target="../media/image7.png"/><Relationship Id="rId2" Type="http://schemas.openxmlformats.org/officeDocument/2006/relationships/theme" Target="../theme/theme2.xml"/><Relationship Id="rId16" Type="http://schemas.openxmlformats.org/officeDocument/2006/relationships/hyperlink" Target="http://www.linkedin.com/company/capgemini" TargetMode="External"/><Relationship Id="rId20" Type="http://schemas.openxmlformats.org/officeDocument/2006/relationships/hyperlink" Target="http://www.youtube.com/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4.jpeg"/><Relationship Id="rId5" Type="http://schemas.openxmlformats.org/officeDocument/2006/relationships/tags" Target="../tags/tag18.xml"/><Relationship Id="rId15" Type="http://schemas.openxmlformats.org/officeDocument/2006/relationships/image" Target="../media/image6.png"/><Relationship Id="rId23" Type="http://schemas.openxmlformats.org/officeDocument/2006/relationships/image" Target="../media/image10.gif"/><Relationship Id="rId10" Type="http://schemas.openxmlformats.org/officeDocument/2006/relationships/tags" Target="../tags/tag23.xml"/><Relationship Id="rId19" Type="http://schemas.openxmlformats.org/officeDocument/2006/relationships/image" Target="../media/image8.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hyperlink" Target="http://www.facebook.com/Capgemini" TargetMode="External"/><Relationship Id="rId22"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434" name="think-cell Slide" r:id="rId13"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7"/>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Dev Ops Approach Study | Jan 2015</a:t>
            </a:r>
            <a:endParaRPr lang="en-US" sz="700" dirty="0">
              <a:solidFill>
                <a:schemeClr val="tx2"/>
              </a:solidFill>
              <a:latin typeface="+mj-lt"/>
            </a:endParaRPr>
          </a:p>
        </p:txBody>
      </p:sp>
      <p:cxnSp>
        <p:nvCxnSpPr>
          <p:cNvPr id="15" name="Straight Connector 5"/>
          <p:cNvCxnSpPr/>
          <p:nvPr>
            <p:custDataLst>
              <p:tags r:id="rId12"/>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4"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64" r:id="rId2"/>
    <p:sldLayoutId id="2147483977" r:id="rId3"/>
  </p:sldLayoutIdLst>
  <p:timing>
    <p:tnLst>
      <p:par>
        <p:cTn id="1" dur="indefinite" restart="never" nodeType="tmRoot"/>
      </p:par>
    </p:tnLst>
  </p:timing>
  <p:txStyles>
    <p:titleStyle>
      <a:lvl1pPr marL="0" indent="0"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75438" name="think-cell Slide" r:id="rId12"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406875" y="1209254"/>
            <a:ext cx="2880000" cy="229353"/>
          </a:xfrm>
          <a:prstGeom prst="rect">
            <a:avLst/>
          </a:prstGeom>
          <a:noFill/>
        </p:spPr>
      </p:pic>
      <p:sp>
        <p:nvSpPr>
          <p:cNvPr id="15" name="Rectangle 14"/>
          <p:cNvSpPr/>
          <p:nvPr>
            <p:custDataLst>
              <p:tags r:id="rId6"/>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4"/>
          </p:cNvPr>
          <p:cNvPicPr>
            <a:picLocks noChangeAspect="1" noChangeArrowheads="1"/>
          </p:cNvPicPr>
          <p:nvPr>
            <p:custDataLst>
              <p:tags r:id="rId7"/>
            </p:custDataLst>
          </p:nvPr>
        </p:nvPicPr>
        <p:blipFill>
          <a:blip r:embed="rId15"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6"/>
          </p:cNvPr>
          <p:cNvPicPr>
            <a:picLocks noChangeAspect="1" noChangeArrowheads="1"/>
          </p:cNvPicPr>
          <p:nvPr>
            <p:custDataLst>
              <p:tags r:id="rId8"/>
            </p:custDataLst>
          </p:nvPr>
        </p:nvPicPr>
        <p:blipFill>
          <a:blip r:embed="rId17"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18"/>
          </p:cNvPr>
          <p:cNvPicPr>
            <a:picLocks noChangeAspect="1" noChangeArrowheads="1"/>
          </p:cNvPicPr>
          <p:nvPr>
            <p:custDataLst>
              <p:tags r:id="rId9"/>
            </p:custDataLst>
          </p:nvPr>
        </p:nvPicPr>
        <p:blipFill>
          <a:blip r:embed="rId19"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0"/>
          </p:cNvPr>
          <p:cNvPicPr>
            <a:picLocks noChangeAspect="1" noChangeArrowheads="1"/>
          </p:cNvPicPr>
          <p:nvPr>
            <p:custDataLst>
              <p:tags r:id="rId10"/>
            </p:custDataLst>
          </p:nvPr>
        </p:nvPicPr>
        <p:blipFill>
          <a:blip r:embed="rId21" cstate="email"/>
          <a:srcRect/>
          <a:stretch>
            <a:fillRect/>
          </a:stretch>
        </p:blipFill>
        <p:spPr bwMode="auto">
          <a:xfrm>
            <a:off x="8992848" y="5932547"/>
            <a:ext cx="281313" cy="266700"/>
          </a:xfrm>
          <a:prstGeom prst="rect">
            <a:avLst/>
          </a:prstGeom>
          <a:noFill/>
        </p:spPr>
      </p:pic>
      <p:pic>
        <p:nvPicPr>
          <p:cNvPr id="20" name="Image 22" descr="Picto_Slideshare.gif">
            <a:hlinkClick r:id="rId22"/>
          </p:cNvPr>
          <p:cNvPicPr preferRelativeResize="0">
            <a:picLocks/>
          </p:cNvPicPr>
          <p:nvPr>
            <p:custDataLst>
              <p:tags r:id="rId11"/>
            </p:custDataLst>
          </p:nvPr>
        </p:nvPicPr>
        <p:blipFill>
          <a:blip r:embed="rId23"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4" cstate="print"/>
          <a:stretch>
            <a:fillRect/>
          </a:stretch>
        </p:blipFill>
        <p:spPr>
          <a:xfrm>
            <a:off x="747567" y="1014965"/>
            <a:ext cx="2880000" cy="686046"/>
          </a:xfrm>
          <a:prstGeom prst="rect">
            <a:avLst/>
          </a:prstGeom>
        </p:spPr>
      </p:pic>
    </p:spTree>
    <p:extLst>
      <p:ext uri="{BB962C8B-B14F-4D97-AF65-F5344CB8AC3E}">
        <p14:creationId xmlns:p14="http://schemas.microsoft.com/office/powerpoint/2010/main" xmlns="" val="789816247"/>
      </p:ext>
    </p:extLst>
  </p:cSld>
  <p:clrMap bg1="lt1" tx1="dk1" bg2="lt2" tx2="dk2" accent1="accent1" accent2="accent2" accent3="accent3" accent4="accent4" accent5="accent5" accent6="accent6" hlink="hlink" folHlink="folHlink"/>
  <p:sldLayoutIdLst>
    <p:sldLayoutId id="2147483980" r:id="rId1"/>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artner.com/it-glossary/devops" TargetMode="External"/><Relationship Id="rId2" Type="http://schemas.openxmlformats.org/officeDocument/2006/relationships/hyperlink" Target="http://en.wikipedia.org/wiki/DevO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6161" name="think-cell Slide" r:id="rId6" imgW="360" imgH="360" progId="">
              <p:embed/>
            </p:oleObj>
          </a:graphicData>
        </a:graphic>
      </p:graphicFrame>
      <p:sp>
        <p:nvSpPr>
          <p:cNvPr id="10" name="Title 9"/>
          <p:cNvSpPr>
            <a:spLocks noGrp="1"/>
          </p:cNvSpPr>
          <p:nvPr>
            <p:ph type="ctrTitle"/>
            <p:custDataLst>
              <p:tags r:id="rId2"/>
            </p:custDataLst>
          </p:nvPr>
        </p:nvSpPr>
        <p:spPr>
          <a:xfrm>
            <a:off x="0" y="4689697"/>
            <a:ext cx="9906000" cy="899047"/>
          </a:xfrm>
        </p:spPr>
        <p:txBody>
          <a:bodyPr/>
          <a:lstStyle/>
          <a:p>
            <a:r>
              <a:rPr lang="en-US" dirty="0"/>
              <a:t>Dev Ops Approach Study</a:t>
            </a:r>
          </a:p>
        </p:txBody>
      </p:sp>
      <p:sp>
        <p:nvSpPr>
          <p:cNvPr id="13" name="Subtitle 12"/>
          <p:cNvSpPr>
            <a:spLocks noGrp="1"/>
          </p:cNvSpPr>
          <p:nvPr>
            <p:ph type="subTitle" idx="1"/>
            <p:custDataLst>
              <p:tags r:id="rId3"/>
            </p:custDataLst>
          </p:nvPr>
        </p:nvSpPr>
        <p:spPr>
          <a:xfrm>
            <a:off x="0" y="5638622"/>
            <a:ext cx="9906000" cy="633591"/>
          </a:xfrm>
        </p:spPr>
        <p:txBody>
          <a:bodyPr/>
          <a:lstStyle/>
          <a:p>
            <a:r>
              <a:rPr lang="en-US" dirty="0" smtClean="0"/>
              <a:t>January 19, </a:t>
            </a:r>
            <a:r>
              <a:rPr lang="en-US" dirty="0"/>
              <a:t>2015</a:t>
            </a:r>
          </a:p>
        </p:txBody>
      </p:sp>
      <p:sp>
        <p:nvSpPr>
          <p:cNvPr id="5" name="Title 3"/>
          <p:cNvSpPr txBox="1">
            <a:spLocks/>
          </p:cNvSpPr>
          <p:nvPr/>
        </p:nvSpPr>
        <p:spPr>
          <a:xfrm>
            <a:off x="5288280" y="152400"/>
            <a:ext cx="4260532" cy="1183958"/>
          </a:xfrm>
          <a:prstGeom prst="rect">
            <a:avLst/>
          </a:prstGeom>
          <a:solidFill>
            <a:schemeClr val="bg1">
              <a:alpha val="50000"/>
            </a:schemeClr>
          </a:solidFill>
        </p:spPr>
        <p:txBody>
          <a:bodyPr vert="horz" lIns="91440" tIns="91440" rIns="91440" bIns="91440" rtlCol="0" anchor="ctr" anchorCtr="0">
            <a:noAutofit/>
          </a:bodyPr>
          <a:lstStyle>
            <a:lvl1pPr marL="172727" indent="0" algn="l" defTabSz="872667" rtl="0" eaLnBrk="1" latinLnBrk="0" hangingPunct="1">
              <a:spcBef>
                <a:spcPct val="0"/>
              </a:spcBef>
              <a:buNone/>
              <a:defRPr lang="en-US" sz="3600" b="0" kern="1200" cap="none" baseline="0" dirty="0" smtClean="0">
                <a:solidFill>
                  <a:schemeClr val="tx1"/>
                </a:solidFill>
                <a:latin typeface="Arial"/>
                <a:ea typeface="+mj-ea"/>
                <a:cs typeface="Arial"/>
              </a:defRPr>
            </a:lvl1pPr>
          </a:lstStyle>
          <a:p>
            <a:pPr marL="0" defTabSz="388938"/>
            <a:r>
              <a:rPr lang="en-GB" sz="1600" i="1" dirty="0">
                <a:solidFill>
                  <a:schemeClr val="accent5">
                    <a:lumMod val="50000"/>
                  </a:schemeClr>
                </a:solidFill>
              </a:rPr>
              <a:t>"Now, here, you see, it takes all the running you can do, to keep in the same place. If you want to get somewhere else, you must run at least twice as fast as that!</a:t>
            </a:r>
            <a:r>
              <a:rPr lang="en-GB" sz="1600" i="1" dirty="0" smtClean="0">
                <a:solidFill>
                  <a:schemeClr val="accent5">
                    <a:lumMod val="50000"/>
                  </a:schemeClr>
                </a:solidFill>
              </a:rPr>
              <a:t>”</a:t>
            </a:r>
          </a:p>
          <a:p>
            <a:pPr algn="r" defTabSz="388938"/>
            <a:r>
              <a:rPr lang="en-GB" sz="2000" i="1" dirty="0" smtClean="0">
                <a:solidFill>
                  <a:schemeClr val="accent5">
                    <a:lumMod val="50000"/>
                  </a:schemeClr>
                </a:solidFill>
              </a:rPr>
              <a:t>- </a:t>
            </a:r>
            <a:r>
              <a:rPr lang="en-GB" sz="1200" b="1" i="1" dirty="0">
                <a:solidFill>
                  <a:schemeClr val="accent5">
                    <a:lumMod val="50000"/>
                  </a:schemeClr>
                </a:solidFill>
              </a:rPr>
              <a:t>Lewis </a:t>
            </a:r>
            <a:r>
              <a:rPr lang="en-GB" sz="1200" b="1" i="1" dirty="0" smtClean="0">
                <a:solidFill>
                  <a:schemeClr val="accent5">
                    <a:lumMod val="50000"/>
                  </a:schemeClr>
                </a:solidFill>
              </a:rPr>
              <a:t>Carroll</a:t>
            </a:r>
            <a:endParaRPr lang="en-GB" sz="1600" i="1" dirty="0">
              <a:solidFill>
                <a:schemeClr val="accent5">
                  <a:lumMod val="5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DevOps Implementation Framework (DIF)</a:t>
            </a:r>
            <a:endParaRPr lang="en-US" dirty="0"/>
          </a:p>
        </p:txBody>
      </p:sp>
      <p:sp>
        <p:nvSpPr>
          <p:cNvPr id="338946"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389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49189"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512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pSp>
        <p:nvGrpSpPr>
          <p:cNvPr id="3" name="Group 2"/>
          <p:cNvGrpSpPr/>
          <p:nvPr/>
        </p:nvGrpSpPr>
        <p:grpSpPr>
          <a:xfrm>
            <a:off x="71309" y="1451228"/>
            <a:ext cx="9487029" cy="4720972"/>
            <a:chOff x="71309" y="1451228"/>
            <a:chExt cx="9487029" cy="4459720"/>
          </a:xfrm>
        </p:grpSpPr>
        <p:sp>
          <p:nvSpPr>
            <p:cNvPr id="18" name="Rectangle 24"/>
            <p:cNvSpPr>
              <a:spLocks noChangeArrowheads="1"/>
            </p:cNvSpPr>
            <p:nvPr/>
          </p:nvSpPr>
          <p:spPr bwMode="auto">
            <a:xfrm>
              <a:off x="71309" y="4458420"/>
              <a:ext cx="739635" cy="261610"/>
            </a:xfrm>
            <a:prstGeom prst="rect">
              <a:avLst/>
            </a:prstGeom>
            <a:solidFill>
              <a:schemeClr val="bg1"/>
            </a:solidFill>
            <a:ln w="19050" algn="ctr">
              <a:noFill/>
              <a:miter lim="800000"/>
              <a:headEnd/>
              <a:tailEnd/>
            </a:ln>
            <a:effectLst/>
          </p:spPr>
          <p:txBody>
            <a:bodyPr anchor="ctr">
              <a:spAutoFit/>
            </a:bodyPr>
            <a:lstStyle/>
            <a:p>
              <a:pPr defTabSz="957756">
                <a:defRPr/>
              </a:pPr>
              <a:endParaRPr lang="en-GB" sz="1100" dirty="0">
                <a:solidFill>
                  <a:srgbClr val="263147"/>
                </a:solidFill>
              </a:endParaRPr>
            </a:p>
          </p:txBody>
        </p:sp>
        <p:pic>
          <p:nvPicPr>
            <p:cNvPr id="1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9321" y="2295888"/>
              <a:ext cx="2141135" cy="2174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5602" y="2287113"/>
              <a:ext cx="2308255" cy="2071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Freeform 26"/>
            <p:cNvSpPr>
              <a:spLocks/>
            </p:cNvSpPr>
            <p:nvPr/>
          </p:nvSpPr>
          <p:spPr bwMode="auto">
            <a:xfrm>
              <a:off x="4578033" y="2255521"/>
              <a:ext cx="1019273" cy="2144739"/>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12700">
              <a:noFill/>
              <a:miter lim="800000"/>
              <a:headEnd/>
              <a:tailEnd/>
            </a:ln>
            <a:effectLst/>
            <a:scene3d>
              <a:camera prst="orthographicFront">
                <a:rot lat="0" lon="0" rev="0"/>
              </a:camera>
              <a:lightRig rig="contrasting" dir="t">
                <a:rot lat="0" lon="0" rev="1500000"/>
              </a:lightRig>
            </a:scene3d>
            <a:sp3d prstMaterial="metal"/>
          </p:spPr>
          <p:txBody>
            <a:bodyPr wrap="square" lIns="0" rIns="0" anchor="t" anchorCtr="0">
              <a:noAutofit/>
            </a:bodyPr>
            <a:lstStyle/>
            <a:p>
              <a:pPr algn="ctr"/>
              <a:r>
                <a:rPr lang="en-GB" sz="1400" b="1" kern="0" dirty="0" smtClean="0">
                  <a:solidFill>
                    <a:srgbClr val="FFFFFF"/>
                  </a:solidFill>
                  <a:cs typeface="Times New Roman" pitchFamily="18" charset="0"/>
                </a:rPr>
                <a:t>Tomorrow</a:t>
              </a:r>
              <a:endParaRPr lang="en-GB" sz="1400" b="1" kern="0" dirty="0">
                <a:solidFill>
                  <a:srgbClr val="FFFFFF"/>
                </a:solidFill>
                <a:cs typeface="Times New Roman" pitchFamily="18" charset="0"/>
              </a:endParaRPr>
            </a:p>
          </p:txBody>
        </p:sp>
        <p:sp>
          <p:nvSpPr>
            <p:cNvPr id="16" name="Freeform 7"/>
            <p:cNvSpPr>
              <a:spLocks/>
            </p:cNvSpPr>
            <p:nvPr/>
          </p:nvSpPr>
          <p:spPr bwMode="auto">
            <a:xfrm>
              <a:off x="1637696" y="2260786"/>
              <a:ext cx="1015963" cy="2146495"/>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12700">
              <a:noFill/>
              <a:miter lim="800000"/>
              <a:headEnd/>
              <a:tailEnd/>
            </a:ln>
            <a:effectLst/>
            <a:scene3d>
              <a:camera prst="orthographicFront">
                <a:rot lat="0" lon="0" rev="0"/>
              </a:camera>
              <a:lightRig rig="contrasting" dir="t">
                <a:rot lat="0" lon="0" rev="1500000"/>
              </a:lightRig>
            </a:scene3d>
            <a:sp3d prstMaterial="metal"/>
          </p:spPr>
          <p:txBody>
            <a:bodyPr wrap="square" anchor="t" anchorCtr="0">
              <a:noAutofit/>
            </a:bodyPr>
            <a:lstStyle/>
            <a:p>
              <a:pPr algn="ctr"/>
              <a:r>
                <a:rPr lang="en-GB" sz="1400" b="1" kern="0" dirty="0" smtClean="0">
                  <a:solidFill>
                    <a:srgbClr val="FFFFFF"/>
                  </a:solidFill>
                  <a:cs typeface="Times New Roman" pitchFamily="18" charset="0"/>
                </a:rPr>
                <a:t>Today</a:t>
              </a:r>
              <a:endParaRPr lang="en-GB" sz="1400" b="1" kern="0" dirty="0">
                <a:solidFill>
                  <a:srgbClr val="FFFFFF"/>
                </a:solidFill>
                <a:cs typeface="Times New Roman" pitchFamily="18" charset="0"/>
              </a:endParaRPr>
            </a:p>
          </p:txBody>
        </p:sp>
        <p:sp>
          <p:nvSpPr>
            <p:cNvPr id="27" name="Text Box 30"/>
            <p:cNvSpPr txBox="1">
              <a:spLocks noChangeArrowheads="1"/>
            </p:cNvSpPr>
            <p:nvPr/>
          </p:nvSpPr>
          <p:spPr bwMode="auto">
            <a:xfrm>
              <a:off x="8631673" y="1451228"/>
              <a:ext cx="926665"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a:spAutoFit/>
            </a:bodyPr>
            <a:lstStyle>
              <a:lvl1pPr defTabSz="957263">
                <a:defRPr>
                  <a:solidFill>
                    <a:schemeClr val="tx1"/>
                  </a:solidFill>
                  <a:latin typeface="Calibri" pitchFamily="34" charset="0"/>
                </a:defRPr>
              </a:lvl1pPr>
              <a:lvl2pPr marL="742950" indent="-285750" defTabSz="957263">
                <a:defRPr>
                  <a:solidFill>
                    <a:schemeClr val="tx1"/>
                  </a:solidFill>
                  <a:latin typeface="Calibri" pitchFamily="34" charset="0"/>
                </a:defRPr>
              </a:lvl2pPr>
              <a:lvl3pPr marL="1143000" indent="-228600" defTabSz="957263">
                <a:defRPr>
                  <a:solidFill>
                    <a:schemeClr val="tx1"/>
                  </a:solidFill>
                  <a:latin typeface="Calibri" pitchFamily="34" charset="0"/>
                </a:defRPr>
              </a:lvl3pPr>
              <a:lvl4pPr marL="1600200" indent="-228600" defTabSz="957263">
                <a:defRPr>
                  <a:solidFill>
                    <a:schemeClr val="tx1"/>
                  </a:solidFill>
                  <a:latin typeface="Calibri" pitchFamily="34" charset="0"/>
                </a:defRPr>
              </a:lvl4pPr>
              <a:lvl5pPr marL="2057400" indent="-228600" defTabSz="957263">
                <a:defRPr>
                  <a:solidFill>
                    <a:schemeClr val="tx1"/>
                  </a:solidFill>
                  <a:latin typeface="Calibri" pitchFamily="34" charset="0"/>
                </a:defRPr>
              </a:lvl5pPr>
              <a:lvl6pPr marL="2514600" indent="-228600" defTabSz="957263" eaLnBrk="0" fontAlgn="base" hangingPunct="0">
                <a:spcBef>
                  <a:spcPct val="0"/>
                </a:spcBef>
                <a:spcAft>
                  <a:spcPct val="0"/>
                </a:spcAft>
                <a:defRPr>
                  <a:solidFill>
                    <a:schemeClr val="tx1"/>
                  </a:solidFill>
                  <a:latin typeface="Calibri" pitchFamily="34" charset="0"/>
                </a:defRPr>
              </a:lvl6pPr>
              <a:lvl7pPr marL="2971800" indent="-228600" defTabSz="957263" eaLnBrk="0" fontAlgn="base" hangingPunct="0">
                <a:spcBef>
                  <a:spcPct val="0"/>
                </a:spcBef>
                <a:spcAft>
                  <a:spcPct val="0"/>
                </a:spcAft>
                <a:defRPr>
                  <a:solidFill>
                    <a:schemeClr val="tx1"/>
                  </a:solidFill>
                  <a:latin typeface="Calibri" pitchFamily="34" charset="0"/>
                </a:defRPr>
              </a:lvl7pPr>
              <a:lvl8pPr marL="3429000" indent="-228600" defTabSz="957263" eaLnBrk="0" fontAlgn="base" hangingPunct="0">
                <a:spcBef>
                  <a:spcPct val="0"/>
                </a:spcBef>
                <a:spcAft>
                  <a:spcPct val="0"/>
                </a:spcAft>
                <a:defRPr>
                  <a:solidFill>
                    <a:schemeClr val="tx1"/>
                  </a:solidFill>
                  <a:latin typeface="Calibri" pitchFamily="34" charset="0"/>
                </a:defRPr>
              </a:lvl8pPr>
              <a:lvl9pPr marL="3886200" indent="-228600" defTabSz="957263" eaLnBrk="0" fontAlgn="base" hangingPunct="0">
                <a:spcBef>
                  <a:spcPct val="0"/>
                </a:spcBef>
                <a:spcAft>
                  <a:spcPct val="0"/>
                </a:spcAft>
                <a:defRPr>
                  <a:solidFill>
                    <a:schemeClr val="tx1"/>
                  </a:solidFill>
                  <a:latin typeface="Calibri" pitchFamily="34" charset="0"/>
                </a:defRPr>
              </a:lvl9pPr>
            </a:lstStyle>
            <a:p>
              <a:pPr algn="ctr"/>
              <a:r>
                <a:rPr lang="en-GB" altLang="en-US" sz="1200" b="1" dirty="0">
                  <a:solidFill>
                    <a:srgbClr val="FFFFFF"/>
                  </a:solidFill>
                  <a:latin typeface="+mn-lt"/>
                </a:rPr>
                <a:t>Tomorrow</a:t>
              </a:r>
            </a:p>
          </p:txBody>
        </p:sp>
        <p:sp>
          <p:nvSpPr>
            <p:cNvPr id="33" name="Freeform 36"/>
            <p:cNvSpPr>
              <a:spLocks/>
            </p:cNvSpPr>
            <p:nvPr/>
          </p:nvSpPr>
          <p:spPr bwMode="auto">
            <a:xfrm>
              <a:off x="7306573" y="2229194"/>
              <a:ext cx="1017619" cy="2146495"/>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12700">
              <a:noFill/>
              <a:miter lim="800000"/>
              <a:headEnd/>
              <a:tailEnd/>
            </a:ln>
            <a:effectLst/>
            <a:scene3d>
              <a:camera prst="orthographicFront">
                <a:rot lat="0" lon="0" rev="0"/>
              </a:camera>
              <a:lightRig rig="contrasting" dir="t">
                <a:rot lat="0" lon="0" rev="1500000"/>
              </a:lightRig>
            </a:scene3d>
            <a:sp3d prstMaterial="metal"/>
          </p:spPr>
          <p:txBody>
            <a:bodyPr wrap="square" anchor="t" anchorCtr="0">
              <a:noAutofit/>
            </a:bodyPr>
            <a:lstStyle/>
            <a:p>
              <a:pPr algn="ctr" defTabSz="957756">
                <a:defRPr/>
              </a:pPr>
              <a:r>
                <a:rPr lang="en-GB" sz="1400" b="1" kern="0" dirty="0" smtClean="0">
                  <a:solidFill>
                    <a:srgbClr val="FFFFFF"/>
                  </a:solidFill>
                  <a:cs typeface="Times New Roman" pitchFamily="18" charset="0"/>
                </a:rPr>
                <a:t>Target</a:t>
              </a:r>
              <a:endParaRPr lang="en-GB" sz="1400" b="1" kern="0" dirty="0">
                <a:solidFill>
                  <a:srgbClr val="FFFFFF"/>
                </a:solidFill>
                <a:cs typeface="Times New Roman" pitchFamily="18" charset="0"/>
              </a:endParaRPr>
            </a:p>
          </p:txBody>
        </p:sp>
        <p:sp>
          <p:nvSpPr>
            <p:cNvPr id="42" name="Freeform 7"/>
            <p:cNvSpPr>
              <a:spLocks/>
            </p:cNvSpPr>
            <p:nvPr/>
          </p:nvSpPr>
          <p:spPr bwMode="auto">
            <a:xfrm>
              <a:off x="1637696" y="1484157"/>
              <a:ext cx="6747945" cy="52318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19050">
              <a:noFill/>
              <a:miter lim="800000"/>
              <a:headEnd/>
              <a:tailEnd/>
            </a:ln>
            <a:effectLst/>
          </p:spPr>
          <p:txBody>
            <a:bodyPr wrap="none" anchor="ctr"/>
            <a:lstStyle/>
            <a:p>
              <a:pPr algn="ctr" defTabSz="957756">
                <a:defRPr/>
              </a:pPr>
              <a:r>
                <a:rPr lang="en-US" sz="1200" b="1" kern="0" dirty="0" smtClean="0">
                  <a:solidFill>
                    <a:srgbClr val="FFFFFF"/>
                  </a:solidFill>
                  <a:cs typeface="Times New Roman" pitchFamily="18" charset="0"/>
                </a:rPr>
                <a:t>Overall Client’s Business Objectives, Sector wide drivers, External Drivers. IT Strategy</a:t>
              </a:r>
              <a:endParaRPr lang="en-GB" sz="1200" b="1" kern="0" dirty="0">
                <a:solidFill>
                  <a:srgbClr val="FFFFFF"/>
                </a:solidFill>
                <a:cs typeface="Times New Roman" pitchFamily="18" charset="0"/>
              </a:endParaRPr>
            </a:p>
          </p:txBody>
        </p:sp>
        <p:sp>
          <p:nvSpPr>
            <p:cNvPr id="57" name="Rectangle 56"/>
            <p:cNvSpPr>
              <a:spLocks noChangeArrowheads="1"/>
            </p:cNvSpPr>
            <p:nvPr/>
          </p:nvSpPr>
          <p:spPr bwMode="auto">
            <a:xfrm>
              <a:off x="4676189" y="3524076"/>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Process</a:t>
              </a:r>
            </a:p>
          </p:txBody>
        </p:sp>
        <p:sp>
          <p:nvSpPr>
            <p:cNvPr id="58" name="Rectangle 57"/>
            <p:cNvSpPr>
              <a:spLocks noChangeArrowheads="1"/>
            </p:cNvSpPr>
            <p:nvPr/>
          </p:nvSpPr>
          <p:spPr bwMode="auto">
            <a:xfrm>
              <a:off x="4676189" y="3948475"/>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I </a:t>
              </a:r>
              <a:r>
                <a:rPr lang="en-GB" altLang="en-US" sz="1100" dirty="0">
                  <a:solidFill>
                    <a:srgbClr val="263147"/>
                  </a:solidFill>
                </a:rPr>
                <a:t>(IS/TI)</a:t>
              </a:r>
            </a:p>
          </p:txBody>
        </p:sp>
        <p:sp>
          <p:nvSpPr>
            <p:cNvPr id="59" name="Rectangle 58"/>
            <p:cNvSpPr>
              <a:spLocks noChangeArrowheads="1"/>
            </p:cNvSpPr>
            <p:nvPr/>
          </p:nvSpPr>
          <p:spPr bwMode="auto">
            <a:xfrm>
              <a:off x="4676189" y="3099677"/>
              <a:ext cx="822960" cy="261610"/>
            </a:xfrm>
            <a:prstGeom prst="rect">
              <a:avLst/>
            </a:prstGeom>
            <a:solidFill>
              <a:schemeClr val="bg1"/>
            </a:solidFill>
            <a:ln w="19050" algn="ctr">
              <a:noFill/>
              <a:miter lim="800000"/>
              <a:headEnd/>
              <a:tailEnd/>
            </a:ln>
            <a:effectLst/>
          </p:spPr>
          <p:txBody>
            <a:bodyPr anchor="ctr">
              <a:noAutofit/>
            </a:bodyPr>
            <a:lstStyle/>
            <a:p>
              <a:pPr algn="ctr" defTabSz="957756">
                <a:defRPr/>
              </a:pPr>
              <a:r>
                <a:rPr lang="en-GB" sz="1100" b="1" dirty="0" smtClean="0">
                  <a:solidFill>
                    <a:srgbClr val="263147"/>
                  </a:solidFill>
                </a:rPr>
                <a:t>Users </a:t>
              </a:r>
              <a:endParaRPr lang="en-GB" sz="1100" b="1" dirty="0">
                <a:solidFill>
                  <a:srgbClr val="263147"/>
                </a:solidFill>
              </a:endParaRPr>
            </a:p>
          </p:txBody>
        </p:sp>
        <p:sp>
          <p:nvSpPr>
            <p:cNvPr id="5" name="Rectangular Callout 4"/>
            <p:cNvSpPr/>
            <p:nvPr/>
          </p:nvSpPr>
          <p:spPr>
            <a:xfrm>
              <a:off x="8458200" y="1551638"/>
              <a:ext cx="1100138" cy="643751"/>
            </a:xfrm>
            <a:prstGeom prst="wedgeRectCallout">
              <a:avLst>
                <a:gd name="adj1" fmla="val -76910"/>
                <a:gd name="adj2" fmla="val 66720"/>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A view on the target future State…</a:t>
              </a:r>
            </a:p>
          </p:txBody>
        </p:sp>
        <p:sp>
          <p:nvSpPr>
            <p:cNvPr id="64" name="Rectangle 63"/>
            <p:cNvSpPr>
              <a:spLocks noChangeArrowheads="1"/>
            </p:cNvSpPr>
            <p:nvPr/>
          </p:nvSpPr>
          <p:spPr bwMode="auto">
            <a:xfrm>
              <a:off x="1734197" y="3524076"/>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Process</a:t>
              </a:r>
            </a:p>
          </p:txBody>
        </p:sp>
        <p:sp>
          <p:nvSpPr>
            <p:cNvPr id="65" name="Rectangle 64"/>
            <p:cNvSpPr>
              <a:spLocks noChangeArrowheads="1"/>
            </p:cNvSpPr>
            <p:nvPr/>
          </p:nvSpPr>
          <p:spPr bwMode="auto">
            <a:xfrm>
              <a:off x="1734197" y="3948475"/>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I </a:t>
              </a:r>
              <a:r>
                <a:rPr lang="en-GB" altLang="en-US" sz="1100" dirty="0">
                  <a:solidFill>
                    <a:srgbClr val="263147"/>
                  </a:solidFill>
                </a:rPr>
                <a:t>(IS/TI)</a:t>
              </a:r>
            </a:p>
          </p:txBody>
        </p:sp>
        <p:sp>
          <p:nvSpPr>
            <p:cNvPr id="66" name="Rectangle 65"/>
            <p:cNvSpPr>
              <a:spLocks noChangeArrowheads="1"/>
            </p:cNvSpPr>
            <p:nvPr/>
          </p:nvSpPr>
          <p:spPr bwMode="auto">
            <a:xfrm>
              <a:off x="1734197" y="3099677"/>
              <a:ext cx="822960" cy="261610"/>
            </a:xfrm>
            <a:prstGeom prst="rect">
              <a:avLst/>
            </a:prstGeom>
            <a:solidFill>
              <a:schemeClr val="bg1"/>
            </a:solidFill>
            <a:ln w="19050" algn="ctr">
              <a:noFill/>
              <a:miter lim="800000"/>
              <a:headEnd/>
              <a:tailEnd/>
            </a:ln>
            <a:effectLst/>
          </p:spPr>
          <p:txBody>
            <a:bodyPr anchor="ctr">
              <a:noAutofit/>
            </a:bodyPr>
            <a:lstStyle/>
            <a:p>
              <a:pPr algn="ctr" defTabSz="957756">
                <a:defRPr/>
              </a:pPr>
              <a:r>
                <a:rPr lang="en-GB" sz="1100" b="1" dirty="0" smtClean="0">
                  <a:solidFill>
                    <a:srgbClr val="263147"/>
                  </a:solidFill>
                </a:rPr>
                <a:t>Users </a:t>
              </a:r>
              <a:endParaRPr lang="en-GB" sz="1100" b="1" dirty="0">
                <a:solidFill>
                  <a:srgbClr val="263147"/>
                </a:solidFill>
              </a:endParaRPr>
            </a:p>
          </p:txBody>
        </p:sp>
        <p:sp>
          <p:nvSpPr>
            <p:cNvPr id="67" name="Rectangle 66"/>
            <p:cNvSpPr>
              <a:spLocks noChangeArrowheads="1"/>
            </p:cNvSpPr>
            <p:nvPr/>
          </p:nvSpPr>
          <p:spPr bwMode="auto">
            <a:xfrm>
              <a:off x="7403902" y="3524076"/>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Process</a:t>
              </a:r>
            </a:p>
          </p:txBody>
        </p:sp>
        <p:sp>
          <p:nvSpPr>
            <p:cNvPr id="68" name="Rectangle 67"/>
            <p:cNvSpPr>
              <a:spLocks noChangeArrowheads="1"/>
            </p:cNvSpPr>
            <p:nvPr/>
          </p:nvSpPr>
          <p:spPr bwMode="auto">
            <a:xfrm>
              <a:off x="7403902" y="3948475"/>
              <a:ext cx="822960" cy="261610"/>
            </a:xfrm>
            <a:prstGeom prst="rect">
              <a:avLst/>
            </a:prstGeom>
            <a:solidFill>
              <a:schemeClr val="bg1"/>
            </a:solidFill>
            <a:ln w="19050" algn="ctr">
              <a:noFill/>
              <a:miter lim="800000"/>
              <a:headEnd/>
              <a:tailEnd/>
            </a:ln>
            <a:effectLst/>
            <a:extLst>
              <a:ext uri="{91240B29-F687-4F45-9708-019B960494DF}">
                <a14:hiddenLine xmlns:a14="http://schemas.microsoft.com/office/drawing/2010/main" xmlns="" w="19050" algn="ctr">
                  <a:solidFill>
                    <a:srgbClr val="000000"/>
                  </a:solidFill>
                  <a:miter lim="800000"/>
                  <a:headEnd/>
                  <a:tailEnd/>
                </a14:hiddenLine>
              </a:ext>
            </a:extLst>
          </p:spPr>
          <p:txBody>
            <a:bodyPr anchor="ctr">
              <a:noAutofit/>
            </a:bodyPr>
            <a:lstStyle/>
            <a:p>
              <a:pPr algn="ctr"/>
              <a:r>
                <a:rPr lang="en-GB" altLang="en-US" sz="1100" b="1" dirty="0">
                  <a:solidFill>
                    <a:srgbClr val="263147"/>
                  </a:solidFill>
                </a:rPr>
                <a:t>I </a:t>
              </a:r>
              <a:r>
                <a:rPr lang="en-GB" altLang="en-US" sz="1100" dirty="0">
                  <a:solidFill>
                    <a:srgbClr val="263147"/>
                  </a:solidFill>
                </a:rPr>
                <a:t>(IS/TI)</a:t>
              </a:r>
            </a:p>
          </p:txBody>
        </p:sp>
        <p:sp>
          <p:nvSpPr>
            <p:cNvPr id="69" name="Rectangle 68"/>
            <p:cNvSpPr>
              <a:spLocks noChangeArrowheads="1"/>
            </p:cNvSpPr>
            <p:nvPr/>
          </p:nvSpPr>
          <p:spPr bwMode="auto">
            <a:xfrm>
              <a:off x="7403902" y="3099677"/>
              <a:ext cx="822960" cy="261610"/>
            </a:xfrm>
            <a:prstGeom prst="rect">
              <a:avLst/>
            </a:prstGeom>
            <a:solidFill>
              <a:schemeClr val="bg1"/>
            </a:solidFill>
            <a:ln w="19050" algn="ctr">
              <a:noFill/>
              <a:miter lim="800000"/>
              <a:headEnd/>
              <a:tailEnd/>
            </a:ln>
            <a:effectLst/>
          </p:spPr>
          <p:txBody>
            <a:bodyPr anchor="ctr">
              <a:noAutofit/>
            </a:bodyPr>
            <a:lstStyle/>
            <a:p>
              <a:pPr algn="ctr" defTabSz="957756">
                <a:defRPr/>
              </a:pPr>
              <a:r>
                <a:rPr lang="en-GB" sz="1100" b="1" dirty="0" smtClean="0">
                  <a:solidFill>
                    <a:srgbClr val="263147"/>
                  </a:solidFill>
                </a:rPr>
                <a:t>Users </a:t>
              </a:r>
              <a:endParaRPr lang="en-GB" sz="1100" b="1" dirty="0">
                <a:solidFill>
                  <a:srgbClr val="263147"/>
                </a:solidFill>
              </a:endParaRPr>
            </a:p>
          </p:txBody>
        </p:sp>
        <p:sp>
          <p:nvSpPr>
            <p:cNvPr id="61" name="Rectangular Callout 60"/>
            <p:cNvSpPr/>
            <p:nvPr/>
          </p:nvSpPr>
          <p:spPr>
            <a:xfrm>
              <a:off x="8458200" y="2362607"/>
              <a:ext cx="1100138" cy="643751"/>
            </a:xfrm>
            <a:prstGeom prst="wedgeRectCallout">
              <a:avLst>
                <a:gd name="adj1" fmla="val -78472"/>
                <a:gd name="adj2" fmla="val 87435"/>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…across all stakeholders…</a:t>
              </a:r>
            </a:p>
          </p:txBody>
        </p:sp>
        <p:sp>
          <p:nvSpPr>
            <p:cNvPr id="62" name="Rectangular Callout 61"/>
            <p:cNvSpPr/>
            <p:nvPr/>
          </p:nvSpPr>
          <p:spPr>
            <a:xfrm>
              <a:off x="8458200" y="3173576"/>
              <a:ext cx="1100138" cy="643751"/>
            </a:xfrm>
            <a:prstGeom prst="wedgeRectCallout">
              <a:avLst>
                <a:gd name="adj1" fmla="val -76129"/>
                <a:gd name="adj2" fmla="val 14933"/>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...covering end2end process and ...</a:t>
              </a:r>
            </a:p>
          </p:txBody>
        </p:sp>
        <p:sp>
          <p:nvSpPr>
            <p:cNvPr id="63" name="Rectangular Callout 62"/>
            <p:cNvSpPr/>
            <p:nvPr/>
          </p:nvSpPr>
          <p:spPr>
            <a:xfrm>
              <a:off x="8458200" y="3984544"/>
              <a:ext cx="1100138" cy="643751"/>
            </a:xfrm>
            <a:prstGeom prst="wedgeRectCallout">
              <a:avLst>
                <a:gd name="adj1" fmla="val -78472"/>
                <a:gd name="adj2" fmla="val -41292"/>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 Technology landscape</a:t>
              </a:r>
            </a:p>
          </p:txBody>
        </p:sp>
        <p:sp>
          <p:nvSpPr>
            <p:cNvPr id="70" name="Rectangular Callout 69"/>
            <p:cNvSpPr/>
            <p:nvPr/>
          </p:nvSpPr>
          <p:spPr>
            <a:xfrm>
              <a:off x="5979887" y="5267197"/>
              <a:ext cx="3563506" cy="643751"/>
            </a:xfrm>
            <a:prstGeom prst="wedgeRectCallout">
              <a:avLst>
                <a:gd name="adj1" fmla="val -49021"/>
                <a:gd name="adj2" fmla="val -232936"/>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The Programmes of change that are needed to move the As-Is to the To-Be</a:t>
              </a:r>
            </a:p>
          </p:txBody>
        </p:sp>
        <p:sp>
          <p:nvSpPr>
            <p:cNvPr id="43" name="Freeform 7"/>
            <p:cNvSpPr>
              <a:spLocks/>
            </p:cNvSpPr>
            <p:nvPr/>
          </p:nvSpPr>
          <p:spPr bwMode="auto">
            <a:xfrm>
              <a:off x="1637696" y="4571843"/>
              <a:ext cx="6747945" cy="52318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19050">
              <a:noFill/>
              <a:miter lim="800000"/>
              <a:headEnd/>
              <a:tailEnd/>
            </a:ln>
            <a:effectLst/>
            <a:scene3d>
              <a:camera prst="orthographicFront">
                <a:rot lat="0" lon="0" rev="0"/>
              </a:camera>
              <a:lightRig rig="contrasting" dir="t">
                <a:rot lat="0" lon="0" rev="1500000"/>
              </a:lightRig>
            </a:scene3d>
            <a:sp3d prstMaterial="metal"/>
          </p:spPr>
          <p:txBody>
            <a:bodyPr wrap="none" anchor="ctr"/>
            <a:lstStyle/>
            <a:p>
              <a:pPr algn="ctr" defTabSz="957756">
                <a:defRPr/>
              </a:pPr>
              <a:r>
                <a:rPr lang="en-GB" sz="1400" b="1" kern="0" dirty="0">
                  <a:solidFill>
                    <a:srgbClr val="FFFFFF"/>
                  </a:solidFill>
                  <a:cs typeface="Times New Roman" pitchFamily="18" charset="0"/>
                </a:rPr>
                <a:t>Issues, Risks, Challenges and constraints</a:t>
              </a:r>
            </a:p>
          </p:txBody>
        </p:sp>
        <p:sp>
          <p:nvSpPr>
            <p:cNvPr id="71" name="Rectangular Callout 70"/>
            <p:cNvSpPr/>
            <p:nvPr/>
          </p:nvSpPr>
          <p:spPr>
            <a:xfrm>
              <a:off x="1821246" y="5267197"/>
              <a:ext cx="3102611" cy="643751"/>
            </a:xfrm>
            <a:prstGeom prst="wedgeRectCallout">
              <a:avLst>
                <a:gd name="adj1" fmla="val -30756"/>
                <a:gd name="adj2" fmla="val -97657"/>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The elements that constrains the As-Is to move to the interim and the To-Be</a:t>
              </a:r>
            </a:p>
          </p:txBody>
        </p:sp>
        <p:sp>
          <p:nvSpPr>
            <p:cNvPr id="73" name="Rectangular Callout 72"/>
            <p:cNvSpPr/>
            <p:nvPr/>
          </p:nvSpPr>
          <p:spPr>
            <a:xfrm>
              <a:off x="317500" y="1551638"/>
              <a:ext cx="1103044" cy="643751"/>
            </a:xfrm>
            <a:prstGeom prst="wedgeRectCallout">
              <a:avLst>
                <a:gd name="adj1" fmla="val 81423"/>
                <a:gd name="adj2" fmla="val 75739"/>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The starting point </a:t>
              </a:r>
            </a:p>
          </p:txBody>
        </p:sp>
        <p:sp>
          <p:nvSpPr>
            <p:cNvPr id="74" name="Rectangular Callout 73"/>
            <p:cNvSpPr/>
            <p:nvPr/>
          </p:nvSpPr>
          <p:spPr>
            <a:xfrm>
              <a:off x="317500" y="2362608"/>
              <a:ext cx="1103044" cy="858332"/>
            </a:xfrm>
            <a:prstGeom prst="wedgeRectCallout">
              <a:avLst>
                <a:gd name="adj1" fmla="val 82614"/>
                <a:gd name="adj2" fmla="val 52065"/>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Business, Developers, Testers, Operations.</a:t>
              </a:r>
            </a:p>
          </p:txBody>
        </p:sp>
        <p:sp>
          <p:nvSpPr>
            <p:cNvPr id="75" name="Rectangular Callout 74"/>
            <p:cNvSpPr/>
            <p:nvPr/>
          </p:nvSpPr>
          <p:spPr>
            <a:xfrm>
              <a:off x="317500" y="3388158"/>
              <a:ext cx="1103044" cy="821927"/>
            </a:xfrm>
            <a:prstGeom prst="wedgeRectCallout">
              <a:avLst>
                <a:gd name="adj1" fmla="val 81423"/>
                <a:gd name="adj2" fmla="val 1335"/>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 Using the process(es) to develop, test, train ...</a:t>
              </a:r>
            </a:p>
          </p:txBody>
        </p:sp>
        <p:sp>
          <p:nvSpPr>
            <p:cNvPr id="76" name="Rectangular Callout 75"/>
            <p:cNvSpPr/>
            <p:nvPr/>
          </p:nvSpPr>
          <p:spPr>
            <a:xfrm>
              <a:off x="317500" y="4538643"/>
              <a:ext cx="1103044" cy="1013930"/>
            </a:xfrm>
            <a:prstGeom prst="wedgeRectCallout">
              <a:avLst>
                <a:gd name="adj1" fmla="val 80233"/>
                <a:gd name="adj2" fmla="val -87776"/>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solidFill>
                    <a:schemeClr val="tx2">
                      <a:lumMod val="50000"/>
                    </a:schemeClr>
                  </a:solidFill>
                </a:rPr>
                <a:t>... On application, middleware and infrastructure. </a:t>
              </a:r>
            </a:p>
          </p:txBody>
        </p:sp>
      </p:grpSp>
    </p:spTree>
    <p:extLst>
      <p:ext uri="{BB962C8B-B14F-4D97-AF65-F5344CB8AC3E}">
        <p14:creationId xmlns:p14="http://schemas.microsoft.com/office/powerpoint/2010/main" xmlns="" val="3849062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nvSpPr>
        <p:spPr>
          <a:xfrm>
            <a:off x="5063264" y="1651376"/>
            <a:ext cx="4480560" cy="4520824"/>
          </a:xfrm>
          <a:prstGeom prst="rect">
            <a:avLst/>
          </a:prstGeom>
          <a:noFill/>
          <a:ln>
            <a:solidFill>
              <a:schemeClr val="accent5"/>
            </a:solidFill>
          </a:ln>
        </p:spPr>
        <p:txBody>
          <a:bodyPr vert="horz" wrap="square" lIns="91440" tIns="365760" rIns="91440" bIns="91440" rtlCol="0" anchor="t">
            <a:noAutofit/>
          </a:bodyPr>
          <a:lstStyle/>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Check in code</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Pull code changes for build</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Run tests (continuous integration server to generate builds &amp; arrange releases): Test individual models, run integration tests, and run user acceptance tests.</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Store artifacts and build repository (repository for storing artifacts, results &amp; releases)</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Deploy and release (release automation product to deploy apps)</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Configure environment</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Update databases</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Update apps</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Push to users – who receive tested app updates frequently and without interruption</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Application &amp; Network Performance Monitoring (preventive safeguard)</a:t>
            </a:r>
          </a:p>
          <a:p>
            <a:pPr marL="274320" lvl="0" indent="-274320">
              <a:spcBef>
                <a:spcPts val="100"/>
              </a:spcBef>
              <a:spcAft>
                <a:spcPts val="100"/>
              </a:spcAft>
              <a:buClr>
                <a:schemeClr val="accent5"/>
              </a:buClr>
              <a:buFont typeface="Wingdings" pitchFamily="2" charset="2"/>
              <a:buChar char="§"/>
            </a:pPr>
            <a:r>
              <a:rPr lang="en-US" sz="1400" dirty="0" smtClean="0">
                <a:solidFill>
                  <a:schemeClr val="tx2">
                    <a:lumMod val="50000"/>
                  </a:schemeClr>
                </a:solidFill>
              </a:rPr>
              <a:t>Rinse and repeat</a:t>
            </a:r>
            <a:endParaRPr lang="en-US" sz="1400" dirty="0" smtClean="0">
              <a:solidFill>
                <a:schemeClr val="tx2">
                  <a:lumMod val="50000"/>
                </a:schemeClr>
              </a:solidFill>
              <a:latin typeface="Arial"/>
            </a:endParaRPr>
          </a:p>
        </p:txBody>
      </p:sp>
      <p:sp>
        <p:nvSpPr>
          <p:cNvPr id="5" name="Rectangle 4"/>
          <p:cNvSpPr>
            <a:spLocks/>
          </p:cNvSpPr>
          <p:nvPr/>
        </p:nvSpPr>
        <p:spPr>
          <a:xfrm>
            <a:off x="342900" y="1651376"/>
            <a:ext cx="4480560" cy="4520824"/>
          </a:xfrm>
          <a:prstGeom prst="rect">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DevOps Lifecycle</a:t>
            </a:r>
          </a:p>
        </p:txBody>
      </p:sp>
      <p:sp>
        <p:nvSpPr>
          <p:cNvPr id="4" name="TextBox 3"/>
          <p:cNvSpPr txBox="1">
            <a:spLocks/>
          </p:cNvSpPr>
          <p:nvPr/>
        </p:nvSpPr>
        <p:spPr>
          <a:xfrm>
            <a:off x="1749179" y="2022960"/>
            <a:ext cx="2449078" cy="1541083"/>
          </a:xfrm>
          <a:prstGeom prst="rect">
            <a:avLst/>
          </a:prstGeom>
          <a:noFill/>
        </p:spPr>
        <p:txBody>
          <a:bodyPr vert="horz" wrap="square" lIns="91440" tIns="35940" rIns="91440" bIns="35940" rtlCol="0" anchor="t">
            <a:noAutofit/>
          </a:bodyPr>
          <a:lstStyle/>
          <a:p>
            <a:pPr marL="274320" indent="-274320">
              <a:spcBef>
                <a:spcPts val="100"/>
              </a:spcBef>
              <a:spcAft>
                <a:spcPts val="100"/>
              </a:spcAft>
              <a:buClr>
                <a:schemeClr val="accent5"/>
              </a:buClr>
              <a:buSzPct val="100000"/>
              <a:buFont typeface="Wingdings" pitchFamily="2" charset="2"/>
              <a:buChar char="§"/>
            </a:pPr>
            <a:r>
              <a:rPr lang="en-US" sz="1600" b="1" dirty="0" smtClean="0">
                <a:solidFill>
                  <a:schemeClr val="tx2">
                    <a:lumMod val="50000"/>
                  </a:schemeClr>
                </a:solidFill>
              </a:rPr>
              <a:t>C</a:t>
            </a:r>
            <a:r>
              <a:rPr lang="en-US" sz="1600" dirty="0" smtClean="0">
                <a:solidFill>
                  <a:schemeClr val="tx2">
                    <a:lumMod val="50000"/>
                  </a:schemeClr>
                </a:solidFill>
              </a:rPr>
              <a:t> – Culture</a:t>
            </a:r>
          </a:p>
          <a:p>
            <a:pPr marL="274320" indent="-274320">
              <a:spcBef>
                <a:spcPts val="100"/>
              </a:spcBef>
              <a:spcAft>
                <a:spcPts val="100"/>
              </a:spcAft>
              <a:buClr>
                <a:schemeClr val="accent5"/>
              </a:buClr>
              <a:buSzPct val="100000"/>
              <a:buFont typeface="Wingdings" pitchFamily="2" charset="2"/>
              <a:buChar char="§"/>
            </a:pPr>
            <a:r>
              <a:rPr lang="en-US" sz="1600" b="1" dirty="0" smtClean="0">
                <a:solidFill>
                  <a:schemeClr val="tx2">
                    <a:lumMod val="50000"/>
                  </a:schemeClr>
                </a:solidFill>
              </a:rPr>
              <a:t>A</a:t>
            </a:r>
            <a:r>
              <a:rPr lang="en-US" sz="1600" dirty="0" smtClean="0">
                <a:solidFill>
                  <a:schemeClr val="tx2">
                    <a:lumMod val="50000"/>
                  </a:schemeClr>
                </a:solidFill>
              </a:rPr>
              <a:t> – Automation</a:t>
            </a:r>
          </a:p>
          <a:p>
            <a:pPr marL="274320" indent="-274320">
              <a:spcBef>
                <a:spcPts val="100"/>
              </a:spcBef>
              <a:spcAft>
                <a:spcPts val="100"/>
              </a:spcAft>
              <a:buClr>
                <a:schemeClr val="accent5"/>
              </a:buClr>
              <a:buSzPct val="100000"/>
              <a:buFont typeface="Wingdings" pitchFamily="2" charset="2"/>
              <a:buChar char="§"/>
            </a:pPr>
            <a:r>
              <a:rPr lang="en-US" sz="1600" b="1" dirty="0" smtClean="0">
                <a:solidFill>
                  <a:schemeClr val="tx2">
                    <a:lumMod val="50000"/>
                  </a:schemeClr>
                </a:solidFill>
              </a:rPr>
              <a:t>L</a:t>
            </a:r>
            <a:r>
              <a:rPr lang="en-US" sz="1600" dirty="0" smtClean="0">
                <a:solidFill>
                  <a:schemeClr val="tx2">
                    <a:lumMod val="50000"/>
                  </a:schemeClr>
                </a:solidFill>
              </a:rPr>
              <a:t> – Lean</a:t>
            </a:r>
          </a:p>
          <a:p>
            <a:pPr marL="274320" indent="-274320">
              <a:spcBef>
                <a:spcPts val="100"/>
              </a:spcBef>
              <a:spcAft>
                <a:spcPts val="100"/>
              </a:spcAft>
              <a:buClr>
                <a:schemeClr val="accent5"/>
              </a:buClr>
              <a:buSzPct val="100000"/>
              <a:buFont typeface="Wingdings" pitchFamily="2" charset="2"/>
              <a:buChar char="§"/>
            </a:pPr>
            <a:r>
              <a:rPr lang="en-US" sz="1600" b="1" dirty="0" smtClean="0">
                <a:solidFill>
                  <a:schemeClr val="tx2">
                    <a:lumMod val="50000"/>
                  </a:schemeClr>
                </a:solidFill>
              </a:rPr>
              <a:t>M</a:t>
            </a:r>
            <a:r>
              <a:rPr lang="en-US" sz="1600" dirty="0" smtClean="0">
                <a:solidFill>
                  <a:schemeClr val="tx2">
                    <a:lumMod val="50000"/>
                  </a:schemeClr>
                </a:solidFill>
              </a:rPr>
              <a:t> – Measurement</a:t>
            </a:r>
          </a:p>
          <a:p>
            <a:pPr marL="274320" indent="-274320">
              <a:spcBef>
                <a:spcPts val="100"/>
              </a:spcBef>
              <a:spcAft>
                <a:spcPts val="100"/>
              </a:spcAft>
              <a:buClr>
                <a:schemeClr val="accent5"/>
              </a:buClr>
              <a:buSzPct val="100000"/>
              <a:buFont typeface="Wingdings" pitchFamily="2" charset="2"/>
              <a:buChar char="§"/>
            </a:pPr>
            <a:r>
              <a:rPr lang="en-US" sz="1600" b="1" dirty="0" smtClean="0">
                <a:solidFill>
                  <a:schemeClr val="tx2">
                    <a:lumMod val="50000"/>
                  </a:schemeClr>
                </a:solidFill>
              </a:rPr>
              <a:t>S</a:t>
            </a:r>
            <a:r>
              <a:rPr lang="en-US" sz="1600" dirty="0" smtClean="0">
                <a:solidFill>
                  <a:schemeClr val="tx2">
                    <a:lumMod val="50000"/>
                  </a:schemeClr>
                </a:solidFill>
              </a:rPr>
              <a:t> – Sharing</a:t>
            </a:r>
            <a:endParaRPr lang="en-US" sz="1600" dirty="0" smtClean="0">
              <a:solidFill>
                <a:schemeClr val="tx2">
                  <a:lumMod val="50000"/>
                </a:schemeClr>
              </a:solidFill>
              <a:latin typeface="Arial"/>
            </a:endParaRPr>
          </a:p>
        </p:txBody>
      </p:sp>
      <p:pic>
        <p:nvPicPr>
          <p:cNvPr id="360450" name="Picture 2" descr="KEEP C.A.L.M.S."/>
          <p:cNvPicPr>
            <a:picLocks noChangeArrowheads="1"/>
          </p:cNvPicPr>
          <p:nvPr/>
        </p:nvPicPr>
        <p:blipFill>
          <a:blip r:embed="rId2" cstate="print"/>
          <a:srcRect/>
          <a:stretch>
            <a:fillRect/>
          </a:stretch>
        </p:blipFill>
        <p:spPr bwMode="auto">
          <a:xfrm>
            <a:off x="616417" y="2022960"/>
            <a:ext cx="1132762" cy="1541083"/>
          </a:xfrm>
          <a:prstGeom prst="rect">
            <a:avLst/>
          </a:prstGeom>
          <a:noFill/>
        </p:spPr>
      </p:pic>
      <p:sp>
        <p:nvSpPr>
          <p:cNvPr id="7" name="TextBox 6"/>
          <p:cNvSpPr txBox="1">
            <a:spLocks/>
          </p:cNvSpPr>
          <p:nvPr/>
        </p:nvSpPr>
        <p:spPr>
          <a:xfrm>
            <a:off x="342900" y="1468496"/>
            <a:ext cx="4480560" cy="457200"/>
          </a:xfrm>
          <a:prstGeom prst="roundRect">
            <a:avLst>
              <a:gd name="adj" fmla="val 50000"/>
            </a:avLst>
          </a:prstGeom>
          <a:gradFill flip="none" rotWithShape="1">
            <a:gsLst>
              <a:gs pos="0">
                <a:schemeClr val="accent5">
                  <a:shade val="30000"/>
                  <a:satMod val="115000"/>
                </a:schemeClr>
              </a:gs>
              <a:gs pos="50000">
                <a:schemeClr val="accent5"/>
              </a:gs>
              <a:gs pos="100000">
                <a:schemeClr val="accent5">
                  <a:lumMod val="75000"/>
                </a:schemeClr>
              </a:gs>
            </a:gsLst>
            <a:lin ang="5400000" scaled="1"/>
            <a:tileRect/>
          </a:gradFill>
          <a:ln w="9525">
            <a:solidFill>
              <a:schemeClr val="accent5"/>
            </a:solidFill>
          </a:ln>
        </p:spPr>
        <p:txBody>
          <a:bodyPr vert="horz" wrap="square" lIns="91440" tIns="45720" rIns="91440" bIns="45720" rtlCol="0" anchor="ctr">
            <a:noAutofit/>
          </a:bodyPr>
          <a:lstStyle/>
          <a:p>
            <a:pPr marL="190500" indent="-190500" algn="ctr">
              <a:buClr>
                <a:srgbClr val="E47E1A"/>
              </a:buClr>
              <a:buSzPct val="80000"/>
            </a:pPr>
            <a:r>
              <a:rPr lang="en-US" sz="1400" b="1" dirty="0" smtClean="0">
                <a:solidFill>
                  <a:schemeClr val="bg1"/>
                </a:solidFill>
              </a:rPr>
              <a:t>DevOps Lifecycle can be summed as:</a:t>
            </a:r>
            <a:endParaRPr lang="en-US" sz="1400" b="1" dirty="0" smtClean="0">
              <a:solidFill>
                <a:schemeClr val="bg1"/>
              </a:solidFill>
              <a:latin typeface="Arial"/>
            </a:endParaRPr>
          </a:p>
        </p:txBody>
      </p:sp>
      <p:pic>
        <p:nvPicPr>
          <p:cNvPr id="360451" name="Picture 3" descr="http://1.bp.blogspot.com/-QAtUr0F_on8/UwHzC4nsA3I/AAAAAAAAAy8/LgvFpGi9xYc/s1600/DevOps-infinity-loop,png.png"/>
          <p:cNvPicPr>
            <a:picLocks noChangeArrowheads="1"/>
          </p:cNvPicPr>
          <p:nvPr/>
        </p:nvPicPr>
        <p:blipFill>
          <a:blip r:embed="rId3" cstate="print"/>
          <a:srcRect/>
          <a:stretch>
            <a:fillRect/>
          </a:stretch>
        </p:blipFill>
        <p:spPr bwMode="auto">
          <a:xfrm>
            <a:off x="464457" y="3644976"/>
            <a:ext cx="4266474" cy="2241462"/>
          </a:xfrm>
          <a:prstGeom prst="rect">
            <a:avLst/>
          </a:prstGeom>
          <a:noFill/>
        </p:spPr>
      </p:pic>
      <p:sp>
        <p:nvSpPr>
          <p:cNvPr id="10" name="TextBox 9"/>
          <p:cNvSpPr txBox="1">
            <a:spLocks/>
          </p:cNvSpPr>
          <p:nvPr/>
        </p:nvSpPr>
        <p:spPr>
          <a:xfrm>
            <a:off x="5063264" y="1468496"/>
            <a:ext cx="4480560" cy="457200"/>
          </a:xfrm>
          <a:prstGeom prst="roundRect">
            <a:avLst>
              <a:gd name="adj" fmla="val 50000"/>
            </a:avLst>
          </a:prstGeom>
          <a:gradFill flip="none" rotWithShape="1">
            <a:gsLst>
              <a:gs pos="0">
                <a:schemeClr val="accent5">
                  <a:shade val="30000"/>
                  <a:satMod val="115000"/>
                </a:schemeClr>
              </a:gs>
              <a:gs pos="50000">
                <a:schemeClr val="accent5"/>
              </a:gs>
              <a:gs pos="100000">
                <a:schemeClr val="accent5">
                  <a:lumMod val="75000"/>
                </a:schemeClr>
              </a:gs>
            </a:gsLst>
            <a:lin ang="5400000" scaled="1"/>
            <a:tileRect/>
          </a:gradFill>
          <a:ln w="9525">
            <a:solidFill>
              <a:schemeClr val="accent5"/>
            </a:solidFill>
          </a:ln>
        </p:spPr>
        <p:txBody>
          <a:bodyPr vert="horz" wrap="square" lIns="91440" tIns="45720" rIns="91440" bIns="45720" rtlCol="0" anchor="ctr">
            <a:noAutofit/>
          </a:bodyPr>
          <a:lstStyle/>
          <a:p>
            <a:pPr marL="190500" indent="-190500" algn="ctr">
              <a:buClr>
                <a:srgbClr val="E47E1A"/>
              </a:buClr>
              <a:buSzPct val="80000"/>
            </a:pPr>
            <a:r>
              <a:rPr lang="en-US" sz="1400" b="1" dirty="0" smtClean="0">
                <a:solidFill>
                  <a:schemeClr val="bg1"/>
                </a:solidFill>
              </a:rPr>
              <a:t>The DevOps Lifecycle can be summarized as:</a:t>
            </a:r>
            <a:endParaRPr lang="en-US" sz="1400" b="1" dirty="0" smtClean="0">
              <a:solidFill>
                <a:schemeClr val="bg1"/>
              </a:solidFill>
              <a:latin typeface="Arial"/>
            </a:endParaRPr>
          </a:p>
        </p:txBody>
      </p:sp>
    </p:spTree>
    <p:extLst>
      <p:ext uri="{BB962C8B-B14F-4D97-AF65-F5344CB8AC3E}">
        <p14:creationId xmlns:p14="http://schemas.microsoft.com/office/powerpoint/2010/main" xmlns="" val="2298086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998220" y="1313321"/>
            <a:ext cx="1996440" cy="222630"/>
          </a:xfrm>
          <a:prstGeom prst="roundRect">
            <a:avLst/>
          </a:prstGeom>
          <a:solidFill>
            <a:schemeClr val="bg1"/>
          </a:solidFill>
          <a:ln w="12700"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70000" lnSpcReduction="20000"/>
          </a:bodyPr>
          <a:lstStyle/>
          <a:p>
            <a:pPr algn="ctr" fontAlgn="base">
              <a:spcBef>
                <a:spcPct val="0"/>
              </a:spcBef>
              <a:spcAft>
                <a:spcPct val="0"/>
              </a:spcAft>
              <a:defRPr/>
            </a:pPr>
            <a:r>
              <a:rPr lang="en-US" sz="1200" b="1" kern="0" dirty="0" smtClean="0">
                <a:solidFill>
                  <a:schemeClr val="tx2">
                    <a:lumMod val="50000"/>
                  </a:schemeClr>
                </a:solidFill>
                <a:cs typeface="Arial" charset="0"/>
              </a:rPr>
              <a:t>Pre-sales and Start-up Activities</a:t>
            </a:r>
            <a:endParaRPr lang="en-US" sz="1200" b="1" kern="0" dirty="0">
              <a:solidFill>
                <a:schemeClr val="tx2">
                  <a:lumMod val="50000"/>
                </a:schemeClr>
              </a:solidFill>
              <a:cs typeface="Arial" charset="0"/>
            </a:endParaRPr>
          </a:p>
        </p:txBody>
      </p:sp>
      <p:sp>
        <p:nvSpPr>
          <p:cNvPr id="2" name="Title 1"/>
          <p:cNvSpPr>
            <a:spLocks noGrp="1"/>
          </p:cNvSpPr>
          <p:nvPr>
            <p:ph type="title"/>
          </p:nvPr>
        </p:nvSpPr>
        <p:spPr/>
        <p:txBody>
          <a:bodyPr/>
          <a:lstStyle/>
          <a:p>
            <a:r>
              <a:rPr lang="en-US" dirty="0" smtClean="0"/>
              <a:t>DevOps Advisory Services</a:t>
            </a:r>
            <a:endParaRPr lang="en-US" dirty="0"/>
          </a:p>
        </p:txBody>
      </p:sp>
      <p:sp>
        <p:nvSpPr>
          <p:cNvPr id="86" name="Rectangle 85"/>
          <p:cNvSpPr/>
          <p:nvPr/>
        </p:nvSpPr>
        <p:spPr>
          <a:xfrm>
            <a:off x="7425369" y="242371"/>
            <a:ext cx="1685580" cy="52881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New</a:t>
            </a:r>
          </a:p>
        </p:txBody>
      </p:sp>
      <p:grpSp>
        <p:nvGrpSpPr>
          <p:cNvPr id="184" name="Group 183"/>
          <p:cNvGrpSpPr/>
          <p:nvPr/>
        </p:nvGrpSpPr>
        <p:grpSpPr>
          <a:xfrm>
            <a:off x="317500" y="1509713"/>
            <a:ext cx="9240839" cy="4805362"/>
            <a:chOff x="317500" y="1509713"/>
            <a:chExt cx="9240839" cy="4805362"/>
          </a:xfrm>
        </p:grpSpPr>
        <p:sp>
          <p:nvSpPr>
            <p:cNvPr id="69" name="Round Same Side Corner Rectangle 68"/>
            <p:cNvSpPr/>
            <p:nvPr/>
          </p:nvSpPr>
          <p:spPr>
            <a:xfrm>
              <a:off x="933451" y="1509713"/>
              <a:ext cx="2127346" cy="4510087"/>
            </a:xfrm>
            <a:prstGeom prst="round2SameRect">
              <a:avLst>
                <a:gd name="adj1" fmla="val 7189"/>
                <a:gd name="adj2" fmla="val 0"/>
              </a:avLst>
            </a:prstGeom>
            <a:gradFill flip="none" rotWithShape="1">
              <a:gsLst>
                <a:gs pos="0">
                  <a:schemeClr val="accent5"/>
                </a:gs>
                <a:gs pos="16000">
                  <a:schemeClr val="accent5">
                    <a:tint val="44500"/>
                    <a:satMod val="160000"/>
                  </a:schemeClr>
                </a:gs>
                <a:gs pos="100000">
                  <a:schemeClr val="accent5">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bg1"/>
                  </a:solidFill>
                </a:rPr>
                <a:t>Phase 1 </a:t>
              </a:r>
              <a:r>
                <a:rPr lang="en-US" sz="1000" b="1" dirty="0" smtClean="0">
                  <a:solidFill>
                    <a:schemeClr val="bg1"/>
                  </a:solidFill>
                </a:rPr>
                <a:t>Mobilize</a:t>
              </a:r>
              <a:endParaRPr lang="en-US" sz="1000" b="1" dirty="0">
                <a:solidFill>
                  <a:schemeClr val="bg1"/>
                </a:solidFill>
              </a:endParaRPr>
            </a:p>
          </p:txBody>
        </p:sp>
        <p:sp>
          <p:nvSpPr>
            <p:cNvPr id="90" name="Round Same Side Corner Rectangle 89"/>
            <p:cNvSpPr/>
            <p:nvPr/>
          </p:nvSpPr>
          <p:spPr>
            <a:xfrm>
              <a:off x="7430993" y="1509713"/>
              <a:ext cx="2127346" cy="4510087"/>
            </a:xfrm>
            <a:prstGeom prst="round2SameRect">
              <a:avLst>
                <a:gd name="adj1" fmla="val 7189"/>
                <a:gd name="adj2" fmla="val 0"/>
              </a:avLst>
            </a:prstGeom>
            <a:gradFill flip="none" rotWithShape="1">
              <a:gsLst>
                <a:gs pos="0">
                  <a:schemeClr val="accent5"/>
                </a:gs>
                <a:gs pos="16000">
                  <a:schemeClr val="accent5">
                    <a:tint val="44500"/>
                    <a:satMod val="160000"/>
                  </a:schemeClr>
                </a:gs>
                <a:gs pos="100000">
                  <a:schemeClr val="accent5">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bg1"/>
                  </a:solidFill>
                </a:rPr>
                <a:t>Phase 4</a:t>
              </a:r>
            </a:p>
            <a:p>
              <a:pPr algn="ctr"/>
              <a:r>
                <a:rPr lang="en-US" sz="1000" b="1" dirty="0">
                  <a:solidFill>
                    <a:schemeClr val="bg1"/>
                  </a:solidFill>
                </a:rPr>
                <a:t>Finalize &amp; Present</a:t>
              </a:r>
            </a:p>
          </p:txBody>
        </p:sp>
        <p:sp>
          <p:nvSpPr>
            <p:cNvPr id="91" name="Round Same Side Corner Rectangle 90"/>
            <p:cNvSpPr/>
            <p:nvPr/>
          </p:nvSpPr>
          <p:spPr>
            <a:xfrm>
              <a:off x="5265145" y="1509713"/>
              <a:ext cx="2127346" cy="4510087"/>
            </a:xfrm>
            <a:prstGeom prst="round2SameRect">
              <a:avLst>
                <a:gd name="adj1" fmla="val 7189"/>
                <a:gd name="adj2" fmla="val 0"/>
              </a:avLst>
            </a:prstGeom>
            <a:gradFill flip="none" rotWithShape="1">
              <a:gsLst>
                <a:gs pos="0">
                  <a:schemeClr val="accent5"/>
                </a:gs>
                <a:gs pos="16000">
                  <a:schemeClr val="accent5">
                    <a:tint val="44500"/>
                    <a:satMod val="160000"/>
                  </a:schemeClr>
                </a:gs>
                <a:gs pos="100000">
                  <a:schemeClr val="accent5">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bg1"/>
                  </a:solidFill>
                </a:rPr>
                <a:t>Phase 3</a:t>
              </a:r>
            </a:p>
            <a:p>
              <a:pPr algn="ctr"/>
              <a:r>
                <a:rPr lang="en-US" sz="1000" b="1" dirty="0">
                  <a:solidFill>
                    <a:schemeClr val="bg1"/>
                  </a:solidFill>
                </a:rPr>
                <a:t>Analyze &amp;Recommend</a:t>
              </a:r>
            </a:p>
          </p:txBody>
        </p:sp>
        <p:sp>
          <p:nvSpPr>
            <p:cNvPr id="92" name="Round Same Side Corner Rectangle 91"/>
            <p:cNvSpPr/>
            <p:nvPr/>
          </p:nvSpPr>
          <p:spPr>
            <a:xfrm>
              <a:off x="3099298" y="1509713"/>
              <a:ext cx="2127346" cy="4510087"/>
            </a:xfrm>
            <a:prstGeom prst="round2SameRect">
              <a:avLst>
                <a:gd name="adj1" fmla="val 7189"/>
                <a:gd name="adj2" fmla="val 0"/>
              </a:avLst>
            </a:prstGeom>
            <a:gradFill flip="none" rotWithShape="1">
              <a:gsLst>
                <a:gs pos="0">
                  <a:schemeClr val="accent5"/>
                </a:gs>
                <a:gs pos="16000">
                  <a:schemeClr val="accent5">
                    <a:tint val="44500"/>
                    <a:satMod val="160000"/>
                  </a:schemeClr>
                </a:gs>
                <a:gs pos="100000">
                  <a:schemeClr val="accent5">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bg1"/>
                  </a:solidFill>
                </a:rPr>
                <a:t>Phase </a:t>
              </a:r>
              <a:r>
                <a:rPr lang="en-US" sz="1000" b="1" dirty="0" smtClean="0">
                  <a:solidFill>
                    <a:schemeClr val="bg1"/>
                  </a:solidFill>
                </a:rPr>
                <a:t>2 </a:t>
              </a:r>
              <a:endParaRPr lang="en-US" sz="1000" b="1" dirty="0">
                <a:solidFill>
                  <a:schemeClr val="bg1"/>
                </a:solidFill>
              </a:endParaRPr>
            </a:p>
            <a:p>
              <a:pPr algn="ctr"/>
              <a:r>
                <a:rPr lang="en-US" sz="1000" b="1" dirty="0">
                  <a:solidFill>
                    <a:schemeClr val="bg1"/>
                  </a:solidFill>
                </a:rPr>
                <a:t>Prepare and Discover</a:t>
              </a:r>
            </a:p>
          </p:txBody>
        </p:sp>
        <p:sp>
          <p:nvSpPr>
            <p:cNvPr id="97" name="Round Same Side Corner Rectangle 96"/>
            <p:cNvSpPr/>
            <p:nvPr/>
          </p:nvSpPr>
          <p:spPr>
            <a:xfrm rot="5400000">
              <a:off x="4617879" y="-2359722"/>
              <a:ext cx="640080" cy="9240838"/>
            </a:xfrm>
            <a:prstGeom prst="round2SameRect">
              <a:avLst/>
            </a:prstGeom>
            <a:solidFill>
              <a:schemeClr val="bg1">
                <a:lumMod val="95000"/>
                <a:alpha val="40000"/>
              </a:schemeClr>
            </a:solidFill>
            <a:ln w="9525" cap="flat" cmpd="sng" algn="ctr">
              <a:solidFill>
                <a:schemeClr val="accent5">
                  <a:alpha val="90000"/>
                </a:schemeClr>
              </a:solidFill>
              <a:prstDash val="solid"/>
            </a:ln>
            <a:effectLst/>
          </p:spPr>
          <p:txBody>
            <a:bodyPr vert="vert270" anchor="ctr" anchorCtr="0"/>
            <a:lstStyle/>
            <a:p>
              <a:r>
                <a:rPr lang="en-US" sz="1000" b="1" dirty="0" smtClean="0">
                  <a:solidFill>
                    <a:schemeClr val="tx2">
                      <a:lumMod val="50000"/>
                    </a:schemeClr>
                  </a:solidFill>
                </a:rPr>
                <a:t>STRAT</a:t>
              </a:r>
              <a:endParaRPr lang="en-US" sz="1000" b="1" dirty="0">
                <a:solidFill>
                  <a:schemeClr val="tx2">
                    <a:lumMod val="50000"/>
                  </a:schemeClr>
                </a:solidFill>
              </a:endParaRPr>
            </a:p>
          </p:txBody>
        </p:sp>
        <p:sp>
          <p:nvSpPr>
            <p:cNvPr id="99" name="Round Same Side Corner Rectangle 98"/>
            <p:cNvSpPr/>
            <p:nvPr/>
          </p:nvSpPr>
          <p:spPr>
            <a:xfrm rot="5400000">
              <a:off x="4617879" y="1012128"/>
              <a:ext cx="640080" cy="9240838"/>
            </a:xfrm>
            <a:prstGeom prst="round2SameRect">
              <a:avLst/>
            </a:prstGeom>
            <a:solidFill>
              <a:schemeClr val="bg1">
                <a:lumMod val="95000"/>
                <a:alpha val="40000"/>
              </a:schemeClr>
            </a:solidFill>
            <a:ln w="9525" cap="flat" cmpd="sng" algn="ctr">
              <a:solidFill>
                <a:schemeClr val="accent5">
                  <a:alpha val="90000"/>
                </a:schemeClr>
              </a:solidFill>
              <a:prstDash val="solid"/>
            </a:ln>
            <a:effectLst/>
          </p:spPr>
          <p:txBody>
            <a:bodyPr vert="vert270" anchor="ctr" anchorCtr="0"/>
            <a:lstStyle/>
            <a:p>
              <a:r>
                <a:rPr lang="en-US" sz="1000" b="1" dirty="0" smtClean="0">
                  <a:solidFill>
                    <a:schemeClr val="tx2">
                      <a:lumMod val="50000"/>
                    </a:schemeClr>
                  </a:solidFill>
                </a:rPr>
                <a:t>APPS</a:t>
              </a:r>
              <a:endParaRPr lang="en-US" sz="1000" b="1" dirty="0">
                <a:solidFill>
                  <a:schemeClr val="tx2">
                    <a:lumMod val="50000"/>
                  </a:schemeClr>
                </a:solidFill>
              </a:endParaRPr>
            </a:p>
          </p:txBody>
        </p:sp>
        <p:sp>
          <p:nvSpPr>
            <p:cNvPr id="100" name="Round Same Side Corner Rectangle 99"/>
            <p:cNvSpPr/>
            <p:nvPr/>
          </p:nvSpPr>
          <p:spPr>
            <a:xfrm rot="5400000">
              <a:off x="4617879" y="337758"/>
              <a:ext cx="640080" cy="9240838"/>
            </a:xfrm>
            <a:prstGeom prst="round2SameRect">
              <a:avLst/>
            </a:prstGeom>
            <a:solidFill>
              <a:schemeClr val="bg1">
                <a:lumMod val="95000"/>
                <a:alpha val="40000"/>
              </a:schemeClr>
            </a:solidFill>
            <a:ln w="28575" cap="flat" cmpd="sng" algn="ctr">
              <a:solidFill>
                <a:schemeClr val="accent3">
                  <a:alpha val="90000"/>
                </a:schemeClr>
              </a:solidFill>
              <a:prstDash val="solid"/>
            </a:ln>
            <a:effectLst/>
          </p:spPr>
          <p:txBody>
            <a:bodyPr vert="vert270" anchor="ctr" anchorCtr="0"/>
            <a:lstStyle/>
            <a:p>
              <a:r>
                <a:rPr lang="en-US" sz="1000" b="1" dirty="0" smtClean="0">
                  <a:solidFill>
                    <a:schemeClr val="tx2">
                      <a:lumMod val="50000"/>
                    </a:schemeClr>
                  </a:solidFill>
                </a:rPr>
                <a:t>CLOUD</a:t>
              </a:r>
              <a:endParaRPr lang="en-US" sz="1000" b="1" dirty="0">
                <a:solidFill>
                  <a:schemeClr val="tx2">
                    <a:lumMod val="50000"/>
                  </a:schemeClr>
                </a:solidFill>
              </a:endParaRPr>
            </a:p>
          </p:txBody>
        </p:sp>
        <p:sp>
          <p:nvSpPr>
            <p:cNvPr id="101" name="Round Same Side Corner Rectangle 100"/>
            <p:cNvSpPr/>
            <p:nvPr/>
          </p:nvSpPr>
          <p:spPr>
            <a:xfrm rot="5400000">
              <a:off x="4617879" y="-336612"/>
              <a:ext cx="640080" cy="9240838"/>
            </a:xfrm>
            <a:prstGeom prst="round2SameRect">
              <a:avLst/>
            </a:prstGeom>
            <a:solidFill>
              <a:schemeClr val="bg1">
                <a:lumMod val="95000"/>
                <a:alpha val="40000"/>
              </a:schemeClr>
            </a:solidFill>
            <a:ln w="9525" cap="flat" cmpd="sng" algn="ctr">
              <a:solidFill>
                <a:schemeClr val="accent5">
                  <a:alpha val="90000"/>
                </a:schemeClr>
              </a:solidFill>
              <a:prstDash val="solid"/>
            </a:ln>
            <a:effectLst/>
          </p:spPr>
          <p:txBody>
            <a:bodyPr vert="vert270" anchor="ctr" anchorCtr="0"/>
            <a:lstStyle/>
            <a:p>
              <a:r>
                <a:rPr lang="en-US" sz="1000" b="1" dirty="0" smtClean="0">
                  <a:solidFill>
                    <a:schemeClr val="tx2">
                      <a:lumMod val="50000"/>
                    </a:schemeClr>
                  </a:solidFill>
                </a:rPr>
                <a:t>PLAN</a:t>
              </a:r>
              <a:endParaRPr lang="en-US" sz="1000" b="1" dirty="0">
                <a:solidFill>
                  <a:schemeClr val="tx2">
                    <a:lumMod val="50000"/>
                  </a:schemeClr>
                </a:solidFill>
              </a:endParaRPr>
            </a:p>
          </p:txBody>
        </p:sp>
        <p:sp>
          <p:nvSpPr>
            <p:cNvPr id="102" name="Round Same Side Corner Rectangle 101"/>
            <p:cNvSpPr/>
            <p:nvPr/>
          </p:nvSpPr>
          <p:spPr>
            <a:xfrm rot="5400000">
              <a:off x="4617879" y="-1010982"/>
              <a:ext cx="640080" cy="9240838"/>
            </a:xfrm>
            <a:prstGeom prst="round2SameRect">
              <a:avLst/>
            </a:prstGeom>
            <a:solidFill>
              <a:schemeClr val="bg1">
                <a:lumMod val="95000"/>
                <a:alpha val="40000"/>
              </a:schemeClr>
            </a:solidFill>
            <a:ln w="9525" cap="flat" cmpd="sng" algn="ctr">
              <a:solidFill>
                <a:schemeClr val="accent5">
                  <a:alpha val="90000"/>
                </a:schemeClr>
              </a:solidFill>
              <a:prstDash val="solid"/>
            </a:ln>
            <a:effectLst/>
          </p:spPr>
          <p:txBody>
            <a:bodyPr vert="vert270" anchor="ctr" anchorCtr="0"/>
            <a:lstStyle/>
            <a:p>
              <a:r>
                <a:rPr lang="en-US" sz="1000" b="1" dirty="0" smtClean="0">
                  <a:solidFill>
                    <a:schemeClr val="tx2">
                      <a:lumMod val="50000"/>
                    </a:schemeClr>
                  </a:solidFill>
                </a:rPr>
                <a:t>CASE</a:t>
              </a:r>
              <a:endParaRPr lang="en-US" sz="1000" b="1" dirty="0">
                <a:solidFill>
                  <a:schemeClr val="tx2">
                    <a:lumMod val="50000"/>
                  </a:schemeClr>
                </a:solidFill>
              </a:endParaRPr>
            </a:p>
          </p:txBody>
        </p:sp>
        <p:sp>
          <p:nvSpPr>
            <p:cNvPr id="103" name="Round Same Side Corner Rectangle 102"/>
            <p:cNvSpPr/>
            <p:nvPr/>
          </p:nvSpPr>
          <p:spPr>
            <a:xfrm rot="5400000">
              <a:off x="4617879" y="-1685352"/>
              <a:ext cx="640080" cy="9240838"/>
            </a:xfrm>
            <a:prstGeom prst="round2SameRect">
              <a:avLst/>
            </a:prstGeom>
            <a:solidFill>
              <a:schemeClr val="bg1">
                <a:lumMod val="95000"/>
                <a:alpha val="40000"/>
              </a:schemeClr>
            </a:solidFill>
            <a:ln w="9525" cap="flat" cmpd="sng" algn="ctr">
              <a:solidFill>
                <a:schemeClr val="accent5">
                  <a:alpha val="90000"/>
                </a:schemeClr>
              </a:solidFill>
              <a:prstDash val="solid"/>
            </a:ln>
            <a:effectLst/>
          </p:spPr>
          <p:txBody>
            <a:bodyPr vert="vert270" anchor="ctr" anchorCtr="0"/>
            <a:lstStyle/>
            <a:p>
              <a:r>
                <a:rPr lang="en-US" sz="1000" b="1" dirty="0" smtClean="0">
                  <a:solidFill>
                    <a:schemeClr val="tx2">
                      <a:lumMod val="50000"/>
                    </a:schemeClr>
                  </a:solidFill>
                </a:rPr>
                <a:t>ARCHI &amp; </a:t>
              </a:r>
              <a:endParaRPr lang="en-US" sz="1000" b="1" dirty="0">
                <a:solidFill>
                  <a:schemeClr val="tx2">
                    <a:lumMod val="50000"/>
                  </a:schemeClr>
                </a:solidFill>
              </a:endParaRPr>
            </a:p>
            <a:p>
              <a:r>
                <a:rPr lang="en-US" sz="1000" b="1" dirty="0" smtClean="0">
                  <a:solidFill>
                    <a:schemeClr val="tx2">
                      <a:lumMod val="50000"/>
                    </a:schemeClr>
                  </a:solidFill>
                </a:rPr>
                <a:t>INFRA</a:t>
              </a:r>
              <a:endParaRPr lang="en-US" sz="1000" b="1" dirty="0">
                <a:solidFill>
                  <a:schemeClr val="tx2">
                    <a:lumMod val="50000"/>
                  </a:schemeClr>
                </a:solidFill>
              </a:endParaRPr>
            </a:p>
          </p:txBody>
        </p:sp>
        <p:sp>
          <p:nvSpPr>
            <p:cNvPr id="108" name="Rectangle 107"/>
            <p:cNvSpPr/>
            <p:nvPr/>
          </p:nvSpPr>
          <p:spPr>
            <a:xfrm>
              <a:off x="1020814" y="1985756"/>
              <a:ext cx="842962" cy="185737"/>
            </a:xfrm>
            <a:prstGeom prst="rect">
              <a:avLst/>
            </a:prstGeom>
            <a:solidFill>
              <a:schemeClr val="accent4">
                <a:lumMod val="20000"/>
                <a:lumOff val="8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Due </a:t>
              </a:r>
              <a:r>
                <a:rPr lang="en-US" sz="800" dirty="0" smtClean="0">
                  <a:solidFill>
                    <a:schemeClr val="tx2">
                      <a:lumMod val="50000"/>
                    </a:schemeClr>
                  </a:solidFill>
                </a:rPr>
                <a:t>Diligence</a:t>
              </a:r>
              <a:endParaRPr lang="en-US" sz="800" dirty="0">
                <a:solidFill>
                  <a:schemeClr val="tx2">
                    <a:lumMod val="50000"/>
                  </a:schemeClr>
                </a:solidFill>
              </a:endParaRPr>
            </a:p>
          </p:txBody>
        </p:sp>
        <p:sp>
          <p:nvSpPr>
            <p:cNvPr id="109" name="Rectangle 108"/>
            <p:cNvSpPr/>
            <p:nvPr/>
          </p:nvSpPr>
          <p:spPr>
            <a:xfrm>
              <a:off x="2135235" y="1985756"/>
              <a:ext cx="842962" cy="185737"/>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Workshops/ ASE</a:t>
              </a:r>
            </a:p>
          </p:txBody>
        </p:sp>
        <p:sp>
          <p:nvSpPr>
            <p:cNvPr id="110" name="Rectangle 109"/>
            <p:cNvSpPr/>
            <p:nvPr/>
          </p:nvSpPr>
          <p:spPr>
            <a:xfrm>
              <a:off x="2135235" y="2274019"/>
              <a:ext cx="842962" cy="274320"/>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Select </a:t>
              </a:r>
            </a:p>
            <a:p>
              <a:pPr algn="ctr"/>
              <a:r>
                <a:rPr lang="en-US" sz="800" dirty="0">
                  <a:solidFill>
                    <a:schemeClr val="tx2">
                      <a:lumMod val="50000"/>
                    </a:schemeClr>
                  </a:solidFill>
                </a:rPr>
                <a:t>Hypotheses</a:t>
              </a:r>
            </a:p>
          </p:txBody>
        </p:sp>
        <p:sp>
          <p:nvSpPr>
            <p:cNvPr id="111" name="Rectangle 110"/>
            <p:cNvSpPr/>
            <p:nvPr/>
          </p:nvSpPr>
          <p:spPr>
            <a:xfrm>
              <a:off x="1016051" y="2274019"/>
              <a:ext cx="842962" cy="274320"/>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Identify </a:t>
              </a:r>
            </a:p>
            <a:p>
              <a:pPr algn="ctr"/>
              <a:r>
                <a:rPr lang="en-US" sz="800" dirty="0">
                  <a:solidFill>
                    <a:schemeClr val="tx2">
                      <a:lumMod val="50000"/>
                    </a:schemeClr>
                  </a:solidFill>
                </a:rPr>
                <a:t>Stakeholders</a:t>
              </a:r>
            </a:p>
          </p:txBody>
        </p:sp>
        <p:sp>
          <p:nvSpPr>
            <p:cNvPr id="113" name="Rectangle 112"/>
            <p:cNvSpPr/>
            <p:nvPr/>
          </p:nvSpPr>
          <p:spPr>
            <a:xfrm>
              <a:off x="1020813" y="2708849"/>
              <a:ext cx="1957383" cy="185737"/>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Identify Data Sources</a:t>
              </a:r>
            </a:p>
          </p:txBody>
        </p:sp>
        <p:sp>
          <p:nvSpPr>
            <p:cNvPr id="114" name="Rectangle 113"/>
            <p:cNvSpPr/>
            <p:nvPr/>
          </p:nvSpPr>
          <p:spPr>
            <a:xfrm>
              <a:off x="1016051" y="2975549"/>
              <a:ext cx="1957383" cy="185737"/>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Install Data discovery tools</a:t>
              </a:r>
            </a:p>
          </p:txBody>
        </p:sp>
        <p:sp>
          <p:nvSpPr>
            <p:cNvPr id="115" name="Rectangle 114"/>
            <p:cNvSpPr/>
            <p:nvPr/>
          </p:nvSpPr>
          <p:spPr>
            <a:xfrm>
              <a:off x="1016050" y="3482486"/>
              <a:ext cx="1957383" cy="253903"/>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Select Business case Approach</a:t>
              </a:r>
            </a:p>
          </p:txBody>
        </p:sp>
        <p:sp>
          <p:nvSpPr>
            <p:cNvPr id="116" name="Rectangle 115"/>
            <p:cNvSpPr/>
            <p:nvPr/>
          </p:nvSpPr>
          <p:spPr>
            <a:xfrm>
              <a:off x="1016051" y="4155791"/>
              <a:ext cx="1957383"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Identify and Plan SME interviews</a:t>
              </a:r>
            </a:p>
          </p:txBody>
        </p:sp>
        <p:sp>
          <p:nvSpPr>
            <p:cNvPr id="117" name="Rectangle 116"/>
            <p:cNvSpPr/>
            <p:nvPr/>
          </p:nvSpPr>
          <p:spPr>
            <a:xfrm>
              <a:off x="1395487" y="4677324"/>
              <a:ext cx="1203274" cy="274320"/>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Select Assessment</a:t>
              </a:r>
            </a:p>
            <a:p>
              <a:pPr algn="ctr"/>
              <a:r>
                <a:rPr lang="en-US" sz="800" dirty="0">
                  <a:solidFill>
                    <a:schemeClr val="tx2">
                      <a:lumMod val="50000"/>
                    </a:schemeClr>
                  </a:solidFill>
                </a:rPr>
                <a:t> Approach</a:t>
              </a:r>
            </a:p>
          </p:txBody>
        </p:sp>
        <p:sp>
          <p:nvSpPr>
            <p:cNvPr id="118" name="Rectangle 117"/>
            <p:cNvSpPr/>
            <p:nvPr/>
          </p:nvSpPr>
          <p:spPr>
            <a:xfrm>
              <a:off x="1395487" y="4974919"/>
              <a:ext cx="1203274" cy="274320"/>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Data Sources</a:t>
              </a:r>
            </a:p>
            <a:p>
              <a:pPr algn="ctr"/>
              <a:r>
                <a:rPr lang="en-US" sz="800" dirty="0">
                  <a:solidFill>
                    <a:schemeClr val="tx2">
                      <a:lumMod val="50000"/>
                    </a:schemeClr>
                  </a:solidFill>
                </a:rPr>
                <a:t>Identification </a:t>
              </a:r>
            </a:p>
          </p:txBody>
        </p:sp>
        <p:sp>
          <p:nvSpPr>
            <p:cNvPr id="119" name="Rectangle 118"/>
            <p:cNvSpPr/>
            <p:nvPr/>
          </p:nvSpPr>
          <p:spPr>
            <a:xfrm>
              <a:off x="1016052" y="5357606"/>
              <a:ext cx="842962" cy="256032"/>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Identify App Owners</a:t>
              </a:r>
            </a:p>
          </p:txBody>
        </p:sp>
        <p:sp>
          <p:nvSpPr>
            <p:cNvPr id="120" name="Rectangle 119"/>
            <p:cNvSpPr/>
            <p:nvPr/>
          </p:nvSpPr>
          <p:spPr>
            <a:xfrm>
              <a:off x="2130471" y="5357606"/>
              <a:ext cx="842962"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App Scan</a:t>
              </a:r>
            </a:p>
          </p:txBody>
        </p:sp>
        <p:sp>
          <p:nvSpPr>
            <p:cNvPr id="121" name="Rectangle 120"/>
            <p:cNvSpPr/>
            <p:nvPr/>
          </p:nvSpPr>
          <p:spPr>
            <a:xfrm>
              <a:off x="1016051" y="5651456"/>
              <a:ext cx="1962145" cy="256032"/>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Automation Candidate</a:t>
              </a:r>
            </a:p>
            <a:p>
              <a:pPr algn="ctr"/>
              <a:r>
                <a:rPr lang="en-US" sz="800" dirty="0">
                  <a:solidFill>
                    <a:schemeClr val="tx2">
                      <a:lumMod val="50000"/>
                    </a:schemeClr>
                  </a:solidFill>
                </a:rPr>
                <a:t> </a:t>
              </a:r>
              <a:r>
                <a:rPr lang="en-US" sz="800" dirty="0" smtClean="0">
                  <a:solidFill>
                    <a:schemeClr val="tx2">
                      <a:lumMod val="50000"/>
                    </a:schemeClr>
                  </a:solidFill>
                </a:rPr>
                <a:t>Identification</a:t>
              </a:r>
              <a:endParaRPr lang="en-US" sz="800" dirty="0">
                <a:solidFill>
                  <a:schemeClr val="tx2">
                    <a:lumMod val="50000"/>
                  </a:schemeClr>
                </a:solidFill>
              </a:endParaRPr>
            </a:p>
          </p:txBody>
        </p:sp>
        <p:sp>
          <p:nvSpPr>
            <p:cNvPr id="124" name="Rectangle 123"/>
            <p:cNvSpPr/>
            <p:nvPr/>
          </p:nvSpPr>
          <p:spPr>
            <a:xfrm>
              <a:off x="3181900" y="1985756"/>
              <a:ext cx="6285950" cy="128016"/>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Storyboard and final presentation</a:t>
              </a:r>
            </a:p>
          </p:txBody>
        </p:sp>
        <p:sp>
          <p:nvSpPr>
            <p:cNvPr id="125" name="Rectangle 124"/>
            <p:cNvSpPr/>
            <p:nvPr/>
          </p:nvSpPr>
          <p:spPr>
            <a:xfrm>
              <a:off x="4296319" y="2144761"/>
              <a:ext cx="842962" cy="403578"/>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Business Drivers and Constraints</a:t>
              </a:r>
            </a:p>
          </p:txBody>
        </p:sp>
        <p:sp>
          <p:nvSpPr>
            <p:cNvPr id="126" name="Rectangle 125"/>
            <p:cNvSpPr/>
            <p:nvPr/>
          </p:nvSpPr>
          <p:spPr>
            <a:xfrm>
              <a:off x="3181899" y="2144761"/>
              <a:ext cx="981072" cy="403578"/>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GRC and Operational</a:t>
              </a:r>
            </a:p>
            <a:p>
              <a:pPr algn="ctr"/>
              <a:r>
                <a:rPr lang="en-US" sz="800" dirty="0">
                  <a:solidFill>
                    <a:schemeClr val="tx2">
                      <a:lumMod val="50000"/>
                    </a:schemeClr>
                  </a:solidFill>
                </a:rPr>
                <a:t>maturity</a:t>
              </a:r>
            </a:p>
          </p:txBody>
        </p:sp>
        <p:sp>
          <p:nvSpPr>
            <p:cNvPr id="131" name="Rectangle 130"/>
            <p:cNvSpPr/>
            <p:nvPr/>
          </p:nvSpPr>
          <p:spPr>
            <a:xfrm>
              <a:off x="8630395" y="2144761"/>
              <a:ext cx="842962" cy="403578"/>
            </a:xfrm>
            <a:prstGeom prst="rect">
              <a:avLst/>
            </a:prstGeom>
            <a:solidFill>
              <a:schemeClr val="accent2">
                <a:lumMod val="60000"/>
                <a:lumOff val="4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Next Steps</a:t>
              </a:r>
            </a:p>
          </p:txBody>
        </p:sp>
        <p:sp>
          <p:nvSpPr>
            <p:cNvPr id="132" name="Rectangle 131"/>
            <p:cNvSpPr/>
            <p:nvPr/>
          </p:nvSpPr>
          <p:spPr>
            <a:xfrm>
              <a:off x="7515975" y="2144761"/>
              <a:ext cx="981072" cy="403578"/>
            </a:xfrm>
            <a:prstGeom prst="rect">
              <a:avLst/>
            </a:prstGeom>
            <a:solidFill>
              <a:schemeClr val="accent6">
                <a:lumMod val="40000"/>
                <a:lumOff val="6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Transformation</a:t>
              </a:r>
            </a:p>
            <a:p>
              <a:pPr algn="ctr"/>
              <a:r>
                <a:rPr lang="en-US" sz="800" dirty="0">
                  <a:solidFill>
                    <a:schemeClr val="tx2">
                      <a:lumMod val="50000"/>
                    </a:schemeClr>
                  </a:solidFill>
                </a:rPr>
                <a:t>Strategy</a:t>
              </a:r>
            </a:p>
          </p:txBody>
        </p:sp>
        <p:sp>
          <p:nvSpPr>
            <p:cNvPr id="134" name="Rectangle 133"/>
            <p:cNvSpPr/>
            <p:nvPr/>
          </p:nvSpPr>
          <p:spPr>
            <a:xfrm>
              <a:off x="6464547" y="2144761"/>
              <a:ext cx="842962" cy="403578"/>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Risk Analysis and</a:t>
              </a:r>
            </a:p>
            <a:p>
              <a:pPr algn="ctr"/>
              <a:r>
                <a:rPr lang="en-US" sz="800" dirty="0">
                  <a:solidFill>
                    <a:schemeClr val="tx2">
                      <a:lumMod val="50000"/>
                    </a:schemeClr>
                  </a:solidFill>
                </a:rPr>
                <a:t> Probability model</a:t>
              </a:r>
            </a:p>
          </p:txBody>
        </p:sp>
        <p:sp>
          <p:nvSpPr>
            <p:cNvPr id="135" name="Rectangle 134"/>
            <p:cNvSpPr/>
            <p:nvPr/>
          </p:nvSpPr>
          <p:spPr>
            <a:xfrm>
              <a:off x="5350127" y="2144761"/>
              <a:ext cx="981072" cy="403578"/>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Gap Analysis</a:t>
              </a:r>
            </a:p>
          </p:txBody>
        </p:sp>
        <p:sp>
          <p:nvSpPr>
            <p:cNvPr id="137" name="Flowchart: Document 136"/>
            <p:cNvSpPr/>
            <p:nvPr/>
          </p:nvSpPr>
          <p:spPr>
            <a:xfrm>
              <a:off x="3186661" y="2708849"/>
              <a:ext cx="1957383" cy="185737"/>
            </a:xfrm>
            <a:prstGeom prst="flowChartDocumen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Data Gathering</a:t>
              </a:r>
            </a:p>
          </p:txBody>
        </p:sp>
        <p:sp>
          <p:nvSpPr>
            <p:cNvPr id="138" name="Rectangle 137"/>
            <p:cNvSpPr/>
            <p:nvPr/>
          </p:nvSpPr>
          <p:spPr>
            <a:xfrm>
              <a:off x="4162971" y="2975549"/>
              <a:ext cx="3144538" cy="185737"/>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DevOps Transformation Roadmap</a:t>
              </a:r>
            </a:p>
          </p:txBody>
        </p:sp>
        <p:sp>
          <p:nvSpPr>
            <p:cNvPr id="139" name="Rectangle 138"/>
            <p:cNvSpPr/>
            <p:nvPr/>
          </p:nvSpPr>
          <p:spPr>
            <a:xfrm>
              <a:off x="5350127" y="2708849"/>
              <a:ext cx="1957382" cy="182880"/>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smtClean="0">
                  <a:solidFill>
                    <a:schemeClr val="tx2">
                      <a:lumMod val="50000"/>
                    </a:schemeClr>
                  </a:solidFill>
                </a:rPr>
                <a:t>Target platform &amp; </a:t>
              </a:r>
              <a:r>
                <a:rPr lang="en-US" sz="800" dirty="0">
                  <a:solidFill>
                    <a:schemeClr val="tx2">
                      <a:lumMod val="50000"/>
                    </a:schemeClr>
                  </a:solidFill>
                </a:rPr>
                <a:t>Migration plan</a:t>
              </a:r>
            </a:p>
          </p:txBody>
        </p:sp>
        <p:sp>
          <p:nvSpPr>
            <p:cNvPr id="141" name="Rectangle 140"/>
            <p:cNvSpPr/>
            <p:nvPr/>
          </p:nvSpPr>
          <p:spPr>
            <a:xfrm>
              <a:off x="3181900" y="3334496"/>
              <a:ext cx="842962"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Benefits logic</a:t>
              </a:r>
            </a:p>
          </p:txBody>
        </p:sp>
        <p:sp>
          <p:nvSpPr>
            <p:cNvPr id="142" name="Rectangle 141"/>
            <p:cNvSpPr/>
            <p:nvPr/>
          </p:nvSpPr>
          <p:spPr>
            <a:xfrm>
              <a:off x="4296319" y="3334496"/>
              <a:ext cx="842962"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Contracts and</a:t>
              </a:r>
            </a:p>
            <a:p>
              <a:pPr algn="ctr"/>
              <a:r>
                <a:rPr lang="en-US" sz="800" dirty="0">
                  <a:solidFill>
                    <a:schemeClr val="tx2">
                      <a:lumMod val="50000"/>
                    </a:schemeClr>
                  </a:solidFill>
                </a:rPr>
                <a:t>License Costs</a:t>
              </a:r>
            </a:p>
          </p:txBody>
        </p:sp>
        <p:sp>
          <p:nvSpPr>
            <p:cNvPr id="143" name="Rectangle 142"/>
            <p:cNvSpPr/>
            <p:nvPr/>
          </p:nvSpPr>
          <p:spPr>
            <a:xfrm>
              <a:off x="3181899" y="3628346"/>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TCO and As-Is costs baseline</a:t>
              </a:r>
            </a:p>
          </p:txBody>
        </p:sp>
        <p:sp>
          <p:nvSpPr>
            <p:cNvPr id="145" name="Rectangle 144"/>
            <p:cNvSpPr/>
            <p:nvPr/>
          </p:nvSpPr>
          <p:spPr>
            <a:xfrm>
              <a:off x="7513594" y="3334496"/>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Business case</a:t>
              </a:r>
            </a:p>
          </p:txBody>
        </p:sp>
        <p:sp>
          <p:nvSpPr>
            <p:cNvPr id="147" name="Rectangle 146"/>
            <p:cNvSpPr/>
            <p:nvPr/>
          </p:nvSpPr>
          <p:spPr>
            <a:xfrm>
              <a:off x="7513594" y="3628346"/>
              <a:ext cx="1962145" cy="256032"/>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Cloud Transformation </a:t>
              </a:r>
            </a:p>
            <a:p>
              <a:pPr algn="ctr"/>
              <a:r>
                <a:rPr lang="en-US" sz="800" dirty="0">
                  <a:solidFill>
                    <a:schemeClr val="tx2">
                      <a:lumMod val="50000"/>
                    </a:schemeClr>
                  </a:solidFill>
                </a:rPr>
                <a:t>Cost structure</a:t>
              </a:r>
            </a:p>
          </p:txBody>
        </p:sp>
        <p:sp>
          <p:nvSpPr>
            <p:cNvPr id="148" name="Rectangle 147"/>
            <p:cNvSpPr/>
            <p:nvPr/>
          </p:nvSpPr>
          <p:spPr>
            <a:xfrm>
              <a:off x="7513594" y="2807051"/>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Future Architecture Model</a:t>
              </a:r>
            </a:p>
          </p:txBody>
        </p:sp>
        <p:sp>
          <p:nvSpPr>
            <p:cNvPr id="151" name="Rectangle 150"/>
            <p:cNvSpPr/>
            <p:nvPr/>
          </p:nvSpPr>
          <p:spPr>
            <a:xfrm>
              <a:off x="5347747" y="3334496"/>
              <a:ext cx="842962"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Target</a:t>
              </a:r>
            </a:p>
            <a:p>
              <a:pPr algn="ctr"/>
              <a:r>
                <a:rPr lang="en-US" sz="800" dirty="0">
                  <a:solidFill>
                    <a:schemeClr val="tx2">
                      <a:lumMod val="50000"/>
                    </a:schemeClr>
                  </a:solidFill>
                </a:rPr>
                <a:t>Run Costs</a:t>
              </a:r>
            </a:p>
          </p:txBody>
        </p:sp>
        <p:sp>
          <p:nvSpPr>
            <p:cNvPr id="152" name="Rectangle 151"/>
            <p:cNvSpPr/>
            <p:nvPr/>
          </p:nvSpPr>
          <p:spPr>
            <a:xfrm>
              <a:off x="6462166" y="3334496"/>
              <a:ext cx="842962"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Transformation </a:t>
              </a:r>
            </a:p>
            <a:p>
              <a:pPr algn="ctr"/>
              <a:r>
                <a:rPr lang="en-US" sz="800" dirty="0">
                  <a:solidFill>
                    <a:schemeClr val="tx2">
                      <a:lumMod val="50000"/>
                    </a:schemeClr>
                  </a:solidFill>
                </a:rPr>
                <a:t>Costs</a:t>
              </a:r>
            </a:p>
          </p:txBody>
        </p:sp>
        <p:sp>
          <p:nvSpPr>
            <p:cNvPr id="153" name="Rectangle 152"/>
            <p:cNvSpPr/>
            <p:nvPr/>
          </p:nvSpPr>
          <p:spPr>
            <a:xfrm>
              <a:off x="5347746" y="3628346"/>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Direct and Indirect </a:t>
              </a:r>
            </a:p>
            <a:p>
              <a:pPr algn="ctr"/>
              <a:r>
                <a:rPr lang="en-US" sz="800" dirty="0">
                  <a:solidFill>
                    <a:schemeClr val="tx2">
                      <a:lumMod val="50000"/>
                    </a:schemeClr>
                  </a:solidFill>
                </a:rPr>
                <a:t>IT and Biz Benefits</a:t>
              </a:r>
            </a:p>
          </p:txBody>
        </p:sp>
        <p:sp>
          <p:nvSpPr>
            <p:cNvPr id="155" name="Rectangle 154"/>
            <p:cNvSpPr/>
            <p:nvPr/>
          </p:nvSpPr>
          <p:spPr>
            <a:xfrm>
              <a:off x="7513594" y="4155791"/>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Transformation road map</a:t>
              </a:r>
            </a:p>
          </p:txBody>
        </p:sp>
        <p:sp>
          <p:nvSpPr>
            <p:cNvPr id="156" name="Rectangle 155"/>
            <p:cNvSpPr/>
            <p:nvPr/>
          </p:nvSpPr>
          <p:spPr>
            <a:xfrm>
              <a:off x="3178724" y="4155791"/>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Business Priority mapping</a:t>
              </a:r>
            </a:p>
          </p:txBody>
        </p:sp>
        <p:sp>
          <p:nvSpPr>
            <p:cNvPr id="157" name="Rectangle 156"/>
            <p:cNvSpPr/>
            <p:nvPr/>
          </p:nvSpPr>
          <p:spPr>
            <a:xfrm>
              <a:off x="5346159" y="4155791"/>
              <a:ext cx="1962145" cy="25603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Transformation Planning</a:t>
              </a:r>
            </a:p>
          </p:txBody>
        </p:sp>
        <p:sp>
          <p:nvSpPr>
            <p:cNvPr id="158" name="Rectangle 157"/>
            <p:cNvSpPr/>
            <p:nvPr/>
          </p:nvSpPr>
          <p:spPr>
            <a:xfrm>
              <a:off x="3186661" y="4677324"/>
              <a:ext cx="1957383" cy="185737"/>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Data Gathering</a:t>
              </a:r>
            </a:p>
          </p:txBody>
        </p:sp>
        <p:sp>
          <p:nvSpPr>
            <p:cNvPr id="159" name="Rectangle 158"/>
            <p:cNvSpPr/>
            <p:nvPr/>
          </p:nvSpPr>
          <p:spPr>
            <a:xfrm>
              <a:off x="5350126" y="4677324"/>
              <a:ext cx="3144539" cy="185737"/>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DevOps Accelerator and DevOps Workbench</a:t>
              </a:r>
            </a:p>
          </p:txBody>
        </p:sp>
        <p:sp>
          <p:nvSpPr>
            <p:cNvPr id="160" name="Flowchart: Magnetic Disk 159"/>
            <p:cNvSpPr/>
            <p:nvPr/>
          </p:nvSpPr>
          <p:spPr>
            <a:xfrm>
              <a:off x="3186661" y="4953000"/>
              <a:ext cx="1957383" cy="286031"/>
            </a:xfrm>
            <a:prstGeom prst="flowChartMagneticDisk">
              <a:avLst/>
            </a:prstGeom>
            <a:solidFill>
              <a:schemeClr val="accent6">
                <a:lumMod val="40000"/>
                <a:lumOff val="6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Inventory Data</a:t>
              </a:r>
            </a:p>
          </p:txBody>
        </p:sp>
        <p:sp>
          <p:nvSpPr>
            <p:cNvPr id="161" name="Rectangle 160"/>
            <p:cNvSpPr/>
            <p:nvPr/>
          </p:nvSpPr>
          <p:spPr>
            <a:xfrm>
              <a:off x="5346159" y="4952999"/>
              <a:ext cx="1962145" cy="286031"/>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Itrace Analyzer</a:t>
              </a:r>
            </a:p>
          </p:txBody>
        </p:sp>
        <p:sp>
          <p:nvSpPr>
            <p:cNvPr id="166" name="Rectangle 165"/>
            <p:cNvSpPr/>
            <p:nvPr/>
          </p:nvSpPr>
          <p:spPr>
            <a:xfrm>
              <a:off x="8630395" y="4953000"/>
              <a:ext cx="842962" cy="286031"/>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smtClean="0">
                  <a:solidFill>
                    <a:schemeClr val="tx2">
                      <a:lumMod val="50000"/>
                    </a:schemeClr>
                  </a:solidFill>
                </a:rPr>
                <a:t>DevOps Suitability Report</a:t>
              </a:r>
              <a:endParaRPr lang="en-US" sz="800" dirty="0">
                <a:solidFill>
                  <a:schemeClr val="tx2">
                    <a:lumMod val="50000"/>
                  </a:schemeClr>
                </a:solidFill>
              </a:endParaRPr>
            </a:p>
          </p:txBody>
        </p:sp>
        <p:sp>
          <p:nvSpPr>
            <p:cNvPr id="167" name="Rectangle 166"/>
            <p:cNvSpPr/>
            <p:nvPr/>
          </p:nvSpPr>
          <p:spPr>
            <a:xfrm>
              <a:off x="7515975" y="4953000"/>
              <a:ext cx="981072" cy="286031"/>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800" dirty="0">
                  <a:solidFill>
                    <a:schemeClr val="tx2">
                      <a:lumMod val="50000"/>
                    </a:schemeClr>
                  </a:solidFill>
                </a:rPr>
                <a:t>Cloud Affinity</a:t>
              </a:r>
            </a:p>
            <a:p>
              <a:pPr algn="ctr"/>
              <a:r>
                <a:rPr lang="en-US" sz="800" dirty="0">
                  <a:solidFill>
                    <a:schemeClr val="tx2">
                      <a:lumMod val="50000"/>
                    </a:schemeClr>
                  </a:solidFill>
                </a:rPr>
                <a:t>Report</a:t>
              </a:r>
            </a:p>
          </p:txBody>
        </p:sp>
        <p:sp>
          <p:nvSpPr>
            <p:cNvPr id="168" name="Rectangle 167"/>
            <p:cNvSpPr/>
            <p:nvPr/>
          </p:nvSpPr>
          <p:spPr>
            <a:xfrm>
              <a:off x="3178724" y="5445319"/>
              <a:ext cx="1962145" cy="374456"/>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fr-FR" sz="800" dirty="0">
                  <a:solidFill>
                    <a:schemeClr val="tx2">
                      <a:lumMod val="50000"/>
                    </a:schemeClr>
                  </a:solidFill>
                </a:rPr>
                <a:t>App data collection, </a:t>
              </a:r>
            </a:p>
            <a:p>
              <a:pPr algn="ctr"/>
              <a:r>
                <a:rPr lang="fr-FR" sz="800" dirty="0">
                  <a:solidFill>
                    <a:schemeClr val="tx2">
                      <a:lumMod val="50000"/>
                    </a:schemeClr>
                  </a:solidFill>
                </a:rPr>
                <a:t>catalogue population, and validation</a:t>
              </a:r>
            </a:p>
          </p:txBody>
        </p:sp>
        <p:sp>
          <p:nvSpPr>
            <p:cNvPr id="169" name="Rectangle 168"/>
            <p:cNvSpPr/>
            <p:nvPr/>
          </p:nvSpPr>
          <p:spPr>
            <a:xfrm>
              <a:off x="5346159" y="5357606"/>
              <a:ext cx="1962145" cy="256032"/>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fr-FR" sz="800" dirty="0">
                  <a:solidFill>
                    <a:schemeClr val="tx2">
                      <a:lumMod val="50000"/>
                    </a:schemeClr>
                  </a:solidFill>
                </a:rPr>
                <a:t>App Disposition</a:t>
              </a:r>
            </a:p>
          </p:txBody>
        </p:sp>
        <p:sp>
          <p:nvSpPr>
            <p:cNvPr id="170" name="Rectangle 169"/>
            <p:cNvSpPr/>
            <p:nvPr/>
          </p:nvSpPr>
          <p:spPr>
            <a:xfrm>
              <a:off x="5346159" y="5651456"/>
              <a:ext cx="1962145" cy="256032"/>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fr-FR" sz="800" dirty="0">
                  <a:solidFill>
                    <a:schemeClr val="tx2">
                      <a:lumMod val="50000"/>
                    </a:schemeClr>
                  </a:solidFill>
                </a:rPr>
                <a:t>DevOps Release Cycle</a:t>
              </a:r>
            </a:p>
          </p:txBody>
        </p:sp>
        <p:sp>
          <p:nvSpPr>
            <p:cNvPr id="171" name="Rectangle 170"/>
            <p:cNvSpPr/>
            <p:nvPr/>
          </p:nvSpPr>
          <p:spPr>
            <a:xfrm>
              <a:off x="7511212" y="5357606"/>
              <a:ext cx="1962145" cy="256032"/>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fr-FR" sz="800" dirty="0">
                  <a:solidFill>
                    <a:schemeClr val="tx2">
                      <a:lumMod val="50000"/>
                    </a:schemeClr>
                  </a:solidFill>
                </a:rPr>
                <a:t>App Rationalization Report</a:t>
              </a:r>
            </a:p>
          </p:txBody>
        </p:sp>
        <p:sp>
          <p:nvSpPr>
            <p:cNvPr id="172" name="Rectangle 171"/>
            <p:cNvSpPr/>
            <p:nvPr/>
          </p:nvSpPr>
          <p:spPr>
            <a:xfrm>
              <a:off x="7511212" y="5651456"/>
              <a:ext cx="1962145" cy="256032"/>
            </a:xfrm>
            <a:prstGeom prst="rec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fr-FR" sz="800" dirty="0">
                  <a:solidFill>
                    <a:schemeClr val="tx2">
                      <a:lumMod val="50000"/>
                    </a:schemeClr>
                  </a:solidFill>
                </a:rPr>
                <a:t>DevOps Readiness Report</a:t>
              </a:r>
            </a:p>
          </p:txBody>
        </p:sp>
        <p:sp>
          <p:nvSpPr>
            <p:cNvPr id="175" name="TextBox 174"/>
            <p:cNvSpPr txBox="1"/>
            <p:nvPr/>
          </p:nvSpPr>
          <p:spPr>
            <a:xfrm>
              <a:off x="2544575" y="6065171"/>
              <a:ext cx="832876" cy="249904"/>
            </a:xfrm>
            <a:prstGeom prst="rect">
              <a:avLst/>
            </a:prstGeom>
            <a:solidFill>
              <a:schemeClr val="accent4">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defPPr>
                <a:defRPr lang="de-DE"/>
              </a:defPPr>
              <a:lvl1pPr algn="ctr">
                <a:defRPr sz="8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t>DevOps Analysis</a:t>
              </a:r>
            </a:p>
          </p:txBody>
        </p:sp>
        <p:sp>
          <p:nvSpPr>
            <p:cNvPr id="179" name="TextBox 178"/>
            <p:cNvSpPr txBox="1"/>
            <p:nvPr/>
          </p:nvSpPr>
          <p:spPr>
            <a:xfrm>
              <a:off x="3540569" y="6065171"/>
              <a:ext cx="832876" cy="249904"/>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defPPr>
                <a:defRPr lang="de-DE"/>
              </a:defPPr>
              <a:lvl1pPr algn="ctr">
                <a:defRPr sz="800">
                  <a:solidFill>
                    <a:schemeClr val="tx2">
                      <a:lumMod val="50000"/>
                    </a:schemeClr>
                  </a:solidFill>
                </a:defRPr>
              </a:lvl1pPr>
            </a:lstStyle>
            <a:p>
              <a:r>
                <a:rPr lang="en-US" sz="700" dirty="0"/>
                <a:t>ITRACE &amp; </a:t>
              </a:r>
            </a:p>
            <a:p>
              <a:r>
                <a:rPr lang="en-US" sz="700" dirty="0"/>
                <a:t> CG methodology</a:t>
              </a:r>
            </a:p>
          </p:txBody>
        </p:sp>
        <p:sp>
          <p:nvSpPr>
            <p:cNvPr id="180" name="TextBox 179"/>
            <p:cNvSpPr txBox="1"/>
            <p:nvPr/>
          </p:nvSpPr>
          <p:spPr>
            <a:xfrm>
              <a:off x="4536563" y="6065171"/>
              <a:ext cx="832876" cy="249904"/>
            </a:xfrm>
            <a:prstGeom prst="rect">
              <a:avLst/>
            </a:prstGeom>
            <a:solidFill>
              <a:schemeClr val="accent5">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defPPr>
                <a:defRPr lang="de-DE"/>
              </a:defPPr>
              <a:lvl1pPr algn="ctr">
                <a:defRPr sz="8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t>Common</a:t>
              </a:r>
            </a:p>
          </p:txBody>
        </p:sp>
        <p:sp>
          <p:nvSpPr>
            <p:cNvPr id="181" name="TextBox 180"/>
            <p:cNvSpPr txBox="1"/>
            <p:nvPr/>
          </p:nvSpPr>
          <p:spPr>
            <a:xfrm>
              <a:off x="5532557" y="6065171"/>
              <a:ext cx="832876" cy="249904"/>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defPPr>
                <a:defRPr lang="de-DE"/>
              </a:defPPr>
              <a:lvl1pPr algn="ctr">
                <a:defRPr sz="8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t>New </a:t>
              </a:r>
            </a:p>
          </p:txBody>
        </p:sp>
        <p:sp>
          <p:nvSpPr>
            <p:cNvPr id="182" name="TextBox 181"/>
            <p:cNvSpPr txBox="1"/>
            <p:nvPr/>
          </p:nvSpPr>
          <p:spPr>
            <a:xfrm>
              <a:off x="6528549" y="6065171"/>
              <a:ext cx="832876" cy="249904"/>
            </a:xfrm>
            <a:prstGeom prst="rect">
              <a:avLst/>
            </a:prstGeom>
            <a:noFill/>
            <a:ln w="19050" cap="flat" cmpd="sng" algn="ctr">
              <a:solidFill>
                <a:schemeClr val="accent3"/>
              </a:solidFill>
              <a:prstDash val="solid"/>
            </a:ln>
            <a:effectLst/>
          </p:spPr>
          <p:txBody>
            <a:bodyPr wrap="square" lIns="18288" tIns="18288" rIns="18288" bIns="18288" rtlCol="0" anchor="ctr" anchorCtr="0">
              <a:noAutofit/>
            </a:bodyPr>
            <a:lstStyle>
              <a:defPPr>
                <a:defRPr lang="en-US"/>
              </a:defPPr>
              <a:lvl1pPr algn="ctr">
                <a:defRPr sz="1050" kern="0">
                  <a:solidFill>
                    <a:srgbClr val="595959"/>
                  </a:solidFill>
                  <a:latin typeface="Arial Narrow"/>
                  <a:cs typeface="Arial"/>
                </a:defRPr>
              </a:lvl1pPr>
            </a:lstStyle>
            <a:p>
              <a:r>
                <a:rPr lang="en-US" sz="700" dirty="0">
                  <a:solidFill>
                    <a:schemeClr val="tx2">
                      <a:lumMod val="50000"/>
                    </a:schemeClr>
                  </a:solidFill>
                  <a:latin typeface="+mj-lt"/>
                </a:rPr>
                <a:t>Mandatory</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Preparation workshops(Management awareness, sponsorship and active involvement is required)</a:t>
            </a:r>
          </a:p>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Stakeholder huddle and DevOps Team identification</a:t>
            </a:r>
          </a:p>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ITRACE DevOps analysis</a:t>
            </a:r>
          </a:p>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Transformation approach and solution outline</a:t>
            </a:r>
          </a:p>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Automation candidate identification.</a:t>
            </a:r>
          </a:p>
          <a:p>
            <a:pPr marL="228600" lvl="0" indent="-228600">
              <a:spcBef>
                <a:spcPts val="300"/>
              </a:spcBef>
              <a:spcAft>
                <a:spcPts val="300"/>
              </a:spcAft>
              <a:buClr>
                <a:schemeClr val="accent5"/>
              </a:buClr>
              <a:buFont typeface="Wingdings" pitchFamily="2" charset="2"/>
              <a:buChar char="§"/>
              <a:defRPr/>
            </a:pPr>
            <a:r>
              <a:rPr lang="en-US" sz="1200" kern="0" dirty="0" smtClean="0">
                <a:solidFill>
                  <a:schemeClr val="tx2">
                    <a:lumMod val="50000"/>
                  </a:schemeClr>
                </a:solidFill>
              </a:rPr>
              <a:t>Automation capability demonstration on existing AIX platform.</a:t>
            </a:r>
          </a:p>
        </p:txBody>
      </p:sp>
      <p:sp>
        <p:nvSpPr>
          <p:cNvPr id="13"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Automation of application Deployment and configuration on AIX</a:t>
            </a:r>
          </a:p>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Re-platforming from AIX to x86 Architecture Solution (Application and platform)</a:t>
            </a:r>
          </a:p>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DevOps Transformation Process(Repository Creation &amp; Training)</a:t>
            </a:r>
          </a:p>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Achieve Continuous integration and Continuous delivery</a:t>
            </a:r>
          </a:p>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Automate and improve the process of software delivery, including integration and acceptance testing</a:t>
            </a:r>
          </a:p>
          <a:p>
            <a:pPr marL="228600" indent="-228600">
              <a:lnSpc>
                <a:spcPct val="90000"/>
              </a:lnSpc>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Adoption of an approach in which teams ensure that every change to the system is releasable, and that we can release any version at the push of a button</a:t>
            </a:r>
          </a:p>
        </p:txBody>
      </p:sp>
      <p:sp>
        <p:nvSpPr>
          <p:cNvPr id="14"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28600" indent="-228600">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Private Cloud migration on x86 Platform </a:t>
            </a:r>
          </a:p>
          <a:p>
            <a:pPr marL="228600" indent="-228600">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Automated Provisioning, Deployment of </a:t>
            </a:r>
            <a:r>
              <a:rPr lang="en-US" sz="1200" kern="0" dirty="0" smtClean="0">
                <a:solidFill>
                  <a:schemeClr val="tx2">
                    <a:lumMod val="50000"/>
                  </a:schemeClr>
                </a:solidFill>
              </a:rPr>
              <a:t>Infrastructure (</a:t>
            </a:r>
            <a:r>
              <a:rPr lang="en-US" sz="1200" kern="0" dirty="0">
                <a:solidFill>
                  <a:schemeClr val="tx2">
                    <a:lumMod val="50000"/>
                  </a:schemeClr>
                </a:solidFill>
              </a:rPr>
              <a:t>Infrastructure as code, Automated infrastructure, Release Management)</a:t>
            </a:r>
          </a:p>
          <a:p>
            <a:pPr marL="228600" indent="-228600">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DevOps Release cycle adoption (extension of Continuous Integration and Continuous Delivery)</a:t>
            </a:r>
          </a:p>
          <a:p>
            <a:pPr marL="228600" indent="-228600">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Automate the deployment of delivered software</a:t>
            </a:r>
          </a:p>
          <a:p>
            <a:pPr marL="228600" indent="-228600">
              <a:spcBef>
                <a:spcPts val="300"/>
              </a:spcBef>
              <a:spcAft>
                <a:spcPts val="300"/>
              </a:spcAft>
              <a:buClr>
                <a:schemeClr val="accent5"/>
              </a:buClr>
              <a:buFont typeface="Wingdings" pitchFamily="2" charset="2"/>
              <a:buChar char="§"/>
              <a:defRPr/>
            </a:pPr>
            <a:r>
              <a:rPr lang="en-US" sz="1200" kern="0" dirty="0">
                <a:solidFill>
                  <a:schemeClr val="tx2">
                    <a:lumMod val="50000"/>
                  </a:schemeClr>
                </a:solidFill>
              </a:rPr>
              <a:t>Enable deployment after each </a:t>
            </a:r>
            <a:r>
              <a:rPr lang="en-US" sz="1200" kern="0" dirty="0" smtClean="0">
                <a:solidFill>
                  <a:schemeClr val="tx2">
                    <a:lumMod val="50000"/>
                  </a:schemeClr>
                </a:solidFill>
              </a:rPr>
              <a:t>sprint</a:t>
            </a:r>
            <a:endParaRPr lang="en-GB" sz="1200" kern="0" dirty="0">
              <a:solidFill>
                <a:schemeClr val="tx2">
                  <a:lumMod val="50000"/>
                </a:schemeClr>
              </a:solidFill>
            </a:endParaRPr>
          </a:p>
          <a:p>
            <a:pPr marL="228600" indent="-228600">
              <a:spcBef>
                <a:spcPts val="300"/>
              </a:spcBef>
              <a:spcAft>
                <a:spcPts val="300"/>
              </a:spcAft>
              <a:buClr>
                <a:schemeClr val="accent5"/>
              </a:buClr>
              <a:buFont typeface="Wingdings" pitchFamily="2" charset="2"/>
              <a:buChar char="§"/>
              <a:defRPr/>
            </a:pPr>
            <a:endParaRPr lang="en-GB" sz="1200" kern="0" dirty="0">
              <a:solidFill>
                <a:schemeClr val="tx2">
                  <a:lumMod val="50000"/>
                </a:schemeClr>
              </a:solidFill>
            </a:endParaRPr>
          </a:p>
        </p:txBody>
      </p:sp>
      <p:sp>
        <p:nvSpPr>
          <p:cNvPr id="2" name="Title 1"/>
          <p:cNvSpPr>
            <a:spLocks noGrp="1"/>
          </p:cNvSpPr>
          <p:nvPr>
            <p:ph type="title"/>
          </p:nvPr>
        </p:nvSpPr>
        <p:spPr/>
        <p:txBody>
          <a:bodyPr/>
          <a:lstStyle/>
          <a:p>
            <a:r>
              <a:rPr lang="en-US" dirty="0" smtClean="0"/>
              <a:t>DevOps Solution Approach</a:t>
            </a:r>
          </a:p>
        </p:txBody>
      </p:sp>
      <p:sp>
        <p:nvSpPr>
          <p:cNvPr id="9"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Initiation</a:t>
            </a:r>
          </a:p>
        </p:txBody>
      </p:sp>
      <p:sp>
        <p:nvSpPr>
          <p:cNvPr id="10" name="AutoShape 7"/>
          <p:cNvSpPr>
            <a:spLocks noChangeArrowheads="1"/>
          </p:cNvSpPr>
          <p:nvPr>
            <p:custDataLst>
              <p:tags r:id="rId2"/>
            </p:custDataLst>
          </p:nvPr>
        </p:nvSpPr>
        <p:spPr bwMode="auto">
          <a:xfrm>
            <a:off x="6522166" y="1514404"/>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Phase II</a:t>
            </a:r>
            <a:endParaRPr kumimoji="0" lang="en-GB" sz="1600" b="1" i="0" u="none" strike="noStrike" kern="0" cap="none" spc="0" normalizeH="0" baseline="0" noProof="0" dirty="0" smtClean="0">
              <a:ln>
                <a:noFill/>
              </a:ln>
              <a:solidFill>
                <a:schemeClr val="bg1"/>
              </a:solidFill>
              <a:effectLst/>
              <a:uLnTx/>
              <a:uFillTx/>
            </a:endParaRPr>
          </a:p>
        </p:txBody>
      </p:sp>
      <p:sp>
        <p:nvSpPr>
          <p:cNvPr id="11" name="AutoShape 6"/>
          <p:cNvSpPr>
            <a:spLocks noChangeArrowheads="1"/>
          </p:cNvSpPr>
          <p:nvPr>
            <p:custDataLst>
              <p:tags r:id="rId3"/>
            </p:custDataLst>
          </p:nvPr>
        </p:nvSpPr>
        <p:spPr bwMode="auto">
          <a:xfrm>
            <a:off x="3432533" y="1514404"/>
            <a:ext cx="3017520"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Phase I</a:t>
            </a:r>
          </a:p>
        </p:txBody>
      </p:sp>
      <p:grpSp>
        <p:nvGrpSpPr>
          <p:cNvPr id="6" name="Group 5"/>
          <p:cNvGrpSpPr/>
          <p:nvPr/>
        </p:nvGrpSpPr>
        <p:grpSpPr>
          <a:xfrm>
            <a:off x="361985" y="1576533"/>
            <a:ext cx="331748" cy="331328"/>
            <a:chOff x="361985" y="1576533"/>
            <a:chExt cx="331748" cy="331328"/>
          </a:xfrm>
        </p:grpSpPr>
        <p:sp>
          <p:nvSpPr>
            <p:cNvPr id="4" name="Teardrop 3"/>
            <p:cNvSpPr/>
            <p:nvPr/>
          </p:nvSpPr>
          <p:spPr>
            <a:xfrm rot="8340000">
              <a:off x="361985" y="1576533"/>
              <a:ext cx="331748" cy="331328"/>
            </a:xfrm>
            <a:prstGeom prst="teardrop">
              <a:avLst>
                <a:gd name="adj" fmla="val 122969"/>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5" name="TextBox 4"/>
            <p:cNvSpPr txBox="1"/>
            <p:nvPr/>
          </p:nvSpPr>
          <p:spPr>
            <a:xfrm>
              <a:off x="465133" y="1642902"/>
              <a:ext cx="152400" cy="215444"/>
            </a:xfrm>
            <a:prstGeom prst="rect">
              <a:avLst/>
            </a:prstGeom>
            <a:noFill/>
          </p:spPr>
          <p:txBody>
            <a:bodyPr wrap="square" lIns="0" tIns="0" rIns="0" bIns="0" rtlCol="0">
              <a:spAutoFit/>
            </a:bodyPr>
            <a:lstStyle/>
            <a:p>
              <a:pPr algn="ctr"/>
              <a:r>
                <a:rPr lang="en-US" sz="1400" b="1" dirty="0" smtClean="0">
                  <a:solidFill>
                    <a:schemeClr val="tx2">
                      <a:lumMod val="50000"/>
                    </a:schemeClr>
                  </a:solidFill>
                </a:rPr>
                <a:t>1</a:t>
              </a:r>
            </a:p>
          </p:txBody>
        </p:sp>
      </p:grpSp>
      <p:grpSp>
        <p:nvGrpSpPr>
          <p:cNvPr id="18" name="Group 17"/>
          <p:cNvGrpSpPr/>
          <p:nvPr/>
        </p:nvGrpSpPr>
        <p:grpSpPr>
          <a:xfrm>
            <a:off x="3579466" y="1576533"/>
            <a:ext cx="331748" cy="331328"/>
            <a:chOff x="361985" y="1576533"/>
            <a:chExt cx="331748" cy="331328"/>
          </a:xfrm>
        </p:grpSpPr>
        <p:sp>
          <p:nvSpPr>
            <p:cNvPr id="19" name="Teardrop 18"/>
            <p:cNvSpPr/>
            <p:nvPr/>
          </p:nvSpPr>
          <p:spPr>
            <a:xfrm rot="8340000">
              <a:off x="361985" y="1576533"/>
              <a:ext cx="331748" cy="331328"/>
            </a:xfrm>
            <a:prstGeom prst="teardrop">
              <a:avLst>
                <a:gd name="adj" fmla="val 122969"/>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0" name="TextBox 19"/>
            <p:cNvSpPr txBox="1"/>
            <p:nvPr/>
          </p:nvSpPr>
          <p:spPr>
            <a:xfrm>
              <a:off x="465133" y="1642902"/>
              <a:ext cx="152400" cy="215444"/>
            </a:xfrm>
            <a:prstGeom prst="rect">
              <a:avLst/>
            </a:prstGeom>
            <a:noFill/>
          </p:spPr>
          <p:txBody>
            <a:bodyPr wrap="square" lIns="0" tIns="0" rIns="0" bIns="0" rtlCol="0">
              <a:spAutoFit/>
            </a:bodyPr>
            <a:lstStyle/>
            <a:p>
              <a:pPr algn="ctr"/>
              <a:r>
                <a:rPr lang="en-US" sz="1400" b="1" dirty="0" smtClean="0">
                  <a:solidFill>
                    <a:schemeClr val="tx2">
                      <a:lumMod val="50000"/>
                    </a:schemeClr>
                  </a:solidFill>
                </a:rPr>
                <a:t>2</a:t>
              </a:r>
            </a:p>
          </p:txBody>
        </p:sp>
      </p:grpSp>
      <p:sp>
        <p:nvSpPr>
          <p:cNvPr id="22" name="Teardrop 21"/>
          <p:cNvSpPr/>
          <p:nvPr/>
        </p:nvSpPr>
        <p:spPr>
          <a:xfrm rot="8340000">
            <a:off x="6688426" y="1576533"/>
            <a:ext cx="331748" cy="331328"/>
          </a:xfrm>
          <a:prstGeom prst="teardrop">
            <a:avLst>
              <a:gd name="adj" fmla="val 122969"/>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3" name="TextBox 22"/>
          <p:cNvSpPr txBox="1"/>
          <p:nvPr/>
        </p:nvSpPr>
        <p:spPr>
          <a:xfrm>
            <a:off x="6791574" y="1642902"/>
            <a:ext cx="152400" cy="215444"/>
          </a:xfrm>
          <a:prstGeom prst="rect">
            <a:avLst/>
          </a:prstGeom>
          <a:noFill/>
        </p:spPr>
        <p:txBody>
          <a:bodyPr wrap="square" lIns="0" tIns="0" rIns="0" bIns="0" rtlCol="0">
            <a:spAutoFit/>
          </a:bodyPr>
          <a:lstStyle/>
          <a:p>
            <a:pPr algn="ctr"/>
            <a:r>
              <a:rPr lang="en-US" sz="1400" b="1" dirty="0" smtClean="0">
                <a:solidFill>
                  <a:schemeClr val="tx2">
                    <a:lumMod val="50000"/>
                  </a:schemeClr>
                </a:solidFill>
              </a:rPr>
              <a:t>3</a:t>
            </a:r>
          </a:p>
        </p:txBody>
      </p:sp>
    </p:spTree>
    <p:extLst>
      <p:ext uri="{BB962C8B-B14F-4D97-AF65-F5344CB8AC3E}">
        <p14:creationId xmlns:p14="http://schemas.microsoft.com/office/powerpoint/2010/main" xmlns="" val="2853540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Success Story (CMU Case Study)</a:t>
            </a:r>
            <a:endParaRPr lang="en-US" dirty="0"/>
          </a:p>
        </p:txBody>
      </p:sp>
    </p:spTree>
    <p:extLst>
      <p:ext uri="{BB962C8B-B14F-4D97-AF65-F5344CB8AC3E}">
        <p14:creationId xmlns:p14="http://schemas.microsoft.com/office/powerpoint/2010/main" xmlns="" val="4010630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Strategy Foundations</a:t>
            </a:r>
            <a:endParaRPr lang="en-US" dirty="0"/>
          </a:p>
        </p:txBody>
      </p:sp>
      <p:sp>
        <p:nvSpPr>
          <p:cNvPr id="8" name="Rectangle 7"/>
          <p:cNvSpPr/>
          <p:nvPr/>
        </p:nvSpPr>
        <p:spPr bwMode="auto">
          <a:xfrm>
            <a:off x="7885794" y="2571373"/>
            <a:ext cx="3657600" cy="909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7907" tIns="38953" rIns="77907" bIns="38953" anchor="ctr"/>
          <a:lstStyle/>
          <a:p>
            <a:pPr marL="0" lvl="1" algn="ctr" defTabSz="389467" fontAlgn="auto">
              <a:spcBef>
                <a:spcPts val="0"/>
              </a:spcBef>
              <a:spcAft>
                <a:spcPts val="0"/>
              </a:spcAft>
              <a:defRPr/>
            </a:pPr>
            <a:endParaRPr lang="en-US" sz="1400" dirty="0">
              <a:solidFill>
                <a:schemeClr val="tx2">
                  <a:lumMod val="50000"/>
                </a:schemeClr>
              </a:solidFill>
              <a:latin typeface="Calibri" pitchFamily="34" charset="0"/>
            </a:endParaRPr>
          </a:p>
        </p:txBody>
      </p:sp>
      <p:grpSp>
        <p:nvGrpSpPr>
          <p:cNvPr id="53" name="Group 52"/>
          <p:cNvGrpSpPr/>
          <p:nvPr/>
        </p:nvGrpSpPr>
        <p:grpSpPr>
          <a:xfrm>
            <a:off x="317500" y="1510447"/>
            <a:ext cx="9240837" cy="1046527"/>
            <a:chOff x="317500" y="1510447"/>
            <a:chExt cx="9240837" cy="1046527"/>
          </a:xfrm>
        </p:grpSpPr>
        <p:sp>
          <p:nvSpPr>
            <p:cNvPr id="9" name="Rectangle 8"/>
            <p:cNvSpPr>
              <a:spLocks/>
            </p:cNvSpPr>
            <p:nvPr/>
          </p:nvSpPr>
          <p:spPr>
            <a:xfrm>
              <a:off x="317500" y="1510447"/>
              <a:ext cx="2000031" cy="1046527"/>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2" name="Rectangle 21"/>
            <p:cNvSpPr>
              <a:spLocks/>
            </p:cNvSpPr>
            <p:nvPr/>
          </p:nvSpPr>
          <p:spPr>
            <a:xfrm>
              <a:off x="2317530" y="1510447"/>
              <a:ext cx="7240807" cy="1046527"/>
            </a:xfrm>
            <a:prstGeom prst="rect">
              <a:avLst/>
            </a:prstGeom>
            <a:solidFill>
              <a:schemeClr val="accent5">
                <a:lumMod val="20000"/>
                <a:lumOff val="80000"/>
              </a:schemeClr>
            </a:solidFill>
            <a:ln w="9525">
              <a:solidFill>
                <a:schemeClr val="accent5"/>
              </a:solidFill>
            </a:ln>
            <a:effectLst>
              <a:outerShdw blurRad="50800" dist="38100" dir="2700000" algn="tl" rotWithShape="0">
                <a:prstClr val="black">
                  <a:alpha val="40000"/>
                </a:prstClr>
              </a:outerShdw>
            </a:effectLst>
          </p:spPr>
          <p:txBody>
            <a:bodyPr wrap="square" lIns="182880" anchor="ctr">
              <a:noAutofit/>
            </a:bodyPr>
            <a:lstStyle/>
            <a:p>
              <a:pPr marL="0" lvl="1" defTabSz="389467" fontAlgn="auto">
                <a:spcBef>
                  <a:spcPts val="0"/>
                </a:spcBef>
                <a:spcAft>
                  <a:spcPts val="0"/>
                </a:spcAft>
                <a:defRPr/>
              </a:pPr>
              <a:r>
                <a:rPr lang="en-US" b="1" dirty="0">
                  <a:solidFill>
                    <a:schemeClr val="tx2">
                      <a:lumMod val="50000"/>
                    </a:schemeClr>
                  </a:solidFill>
                </a:rPr>
                <a:t>Continued Client Focus</a:t>
              </a:r>
            </a:p>
            <a:p>
              <a:pPr marL="0" lvl="1" defTabSz="389467">
                <a:defRPr/>
              </a:pPr>
              <a:r>
                <a:rPr lang="en-US" sz="1200" dirty="0">
                  <a:solidFill>
                    <a:schemeClr val="tx2">
                      <a:lumMod val="50000"/>
                    </a:schemeClr>
                  </a:solidFill>
                </a:rPr>
                <a:t>Client Centricity drives our Service Value Chain</a:t>
              </a:r>
            </a:p>
          </p:txBody>
        </p:sp>
        <p:grpSp>
          <p:nvGrpSpPr>
            <p:cNvPr id="2" name="Group 4"/>
            <p:cNvGrpSpPr>
              <a:grpSpLocks noChangeAspect="1"/>
            </p:cNvGrpSpPr>
            <p:nvPr/>
          </p:nvGrpSpPr>
          <p:grpSpPr bwMode="auto">
            <a:xfrm>
              <a:off x="370571" y="1865316"/>
              <a:ext cx="1893888" cy="347663"/>
              <a:chOff x="200" y="1175"/>
              <a:chExt cx="1193" cy="219"/>
            </a:xfrm>
          </p:grpSpPr>
          <p:sp>
            <p:nvSpPr>
              <p:cNvPr id="5" name="Freeform 5"/>
              <p:cNvSpPr>
                <a:spLocks/>
              </p:cNvSpPr>
              <p:nvPr/>
            </p:nvSpPr>
            <p:spPr bwMode="auto">
              <a:xfrm>
                <a:off x="1327" y="1177"/>
                <a:ext cx="66" cy="194"/>
              </a:xfrm>
              <a:custGeom>
                <a:avLst/>
                <a:gdLst>
                  <a:gd name="T0" fmla="*/ 137 w 137"/>
                  <a:gd name="T1" fmla="*/ 0 h 307"/>
                  <a:gd name="T2" fmla="*/ 137 w 137"/>
                  <a:gd name="T3" fmla="*/ 0 h 307"/>
                  <a:gd name="T4" fmla="*/ 0 w 137"/>
                  <a:gd name="T5" fmla="*/ 53 h 307"/>
                  <a:gd name="T6" fmla="*/ 90 w 137"/>
                  <a:gd name="T7" fmla="*/ 307 h 307"/>
                  <a:gd name="T8" fmla="*/ 117 w 137"/>
                  <a:gd name="T9" fmla="*/ 297 h 307"/>
                  <a:gd name="T10" fmla="*/ 137 w 137"/>
                  <a:gd name="T11" fmla="*/ 290 h 307"/>
                </a:gdLst>
                <a:ahLst/>
                <a:cxnLst>
                  <a:cxn ang="0">
                    <a:pos x="T0" y="T1"/>
                  </a:cxn>
                  <a:cxn ang="0">
                    <a:pos x="T2" y="T3"/>
                  </a:cxn>
                  <a:cxn ang="0">
                    <a:pos x="T4" y="T5"/>
                  </a:cxn>
                  <a:cxn ang="0">
                    <a:pos x="T6" y="T7"/>
                  </a:cxn>
                  <a:cxn ang="0">
                    <a:pos x="T8" y="T9"/>
                  </a:cxn>
                  <a:cxn ang="0">
                    <a:pos x="T10" y="T11"/>
                  </a:cxn>
                </a:cxnLst>
                <a:rect l="0" t="0" r="r" b="b"/>
                <a:pathLst>
                  <a:path w="137" h="307">
                    <a:moveTo>
                      <a:pt x="137" y="0"/>
                    </a:moveTo>
                    <a:lnTo>
                      <a:pt x="137" y="0"/>
                    </a:lnTo>
                    <a:lnTo>
                      <a:pt x="0" y="53"/>
                    </a:lnTo>
                    <a:lnTo>
                      <a:pt x="90" y="307"/>
                    </a:lnTo>
                    <a:lnTo>
                      <a:pt x="117" y="297"/>
                    </a:lnTo>
                    <a:lnTo>
                      <a:pt x="137" y="29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1061" y="1345"/>
                <a:ext cx="31" cy="26"/>
              </a:xfrm>
              <a:custGeom>
                <a:avLst/>
                <a:gdLst>
                  <a:gd name="T0" fmla="*/ 0 w 64"/>
                  <a:gd name="T1" fmla="*/ 23 h 40"/>
                  <a:gd name="T2" fmla="*/ 0 w 64"/>
                  <a:gd name="T3" fmla="*/ 23 h 40"/>
                  <a:gd name="T4" fmla="*/ 50 w 64"/>
                  <a:gd name="T5" fmla="*/ 40 h 40"/>
                  <a:gd name="T6" fmla="*/ 64 w 64"/>
                  <a:gd name="T7" fmla="*/ 0 h 40"/>
                </a:gdLst>
                <a:ahLst/>
                <a:cxnLst>
                  <a:cxn ang="0">
                    <a:pos x="T0" y="T1"/>
                  </a:cxn>
                  <a:cxn ang="0">
                    <a:pos x="T2" y="T3"/>
                  </a:cxn>
                  <a:cxn ang="0">
                    <a:pos x="T4" y="T5"/>
                  </a:cxn>
                  <a:cxn ang="0">
                    <a:pos x="T6" y="T7"/>
                  </a:cxn>
                </a:cxnLst>
                <a:rect l="0" t="0" r="r" b="b"/>
                <a:pathLst>
                  <a:path w="64" h="40">
                    <a:moveTo>
                      <a:pt x="0" y="23"/>
                    </a:moveTo>
                    <a:lnTo>
                      <a:pt x="0" y="23"/>
                    </a:lnTo>
                    <a:lnTo>
                      <a:pt x="50" y="40"/>
                    </a:lnTo>
                    <a:lnTo>
                      <a:pt x="64"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1063" y="1175"/>
                <a:ext cx="66" cy="31"/>
              </a:xfrm>
              <a:custGeom>
                <a:avLst/>
                <a:gdLst>
                  <a:gd name="T0" fmla="*/ 136 w 136"/>
                  <a:gd name="T1" fmla="*/ 50 h 50"/>
                  <a:gd name="T2" fmla="*/ 136 w 136"/>
                  <a:gd name="T3" fmla="*/ 50 h 50"/>
                  <a:gd name="T4" fmla="*/ 0 w 136"/>
                  <a:gd name="T5" fmla="*/ 0 h 50"/>
                </a:gdLst>
                <a:ahLst/>
                <a:cxnLst>
                  <a:cxn ang="0">
                    <a:pos x="T0" y="T1"/>
                  </a:cxn>
                  <a:cxn ang="0">
                    <a:pos x="T2" y="T3"/>
                  </a:cxn>
                  <a:cxn ang="0">
                    <a:pos x="T4" y="T5"/>
                  </a:cxn>
                </a:cxnLst>
                <a:rect l="0" t="0" r="r" b="b"/>
                <a:pathLst>
                  <a:path w="136" h="50">
                    <a:moveTo>
                      <a:pt x="136" y="50"/>
                    </a:moveTo>
                    <a:lnTo>
                      <a:pt x="136" y="50"/>
                    </a:lnTo>
                    <a:lnTo>
                      <a:pt x="0"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1109" y="1204"/>
                <a:ext cx="94" cy="126"/>
              </a:xfrm>
              <a:custGeom>
                <a:avLst/>
                <a:gdLst>
                  <a:gd name="T0" fmla="*/ 192 w 192"/>
                  <a:gd name="T1" fmla="*/ 0 h 200"/>
                  <a:gd name="T2" fmla="*/ 192 w 192"/>
                  <a:gd name="T3" fmla="*/ 0 h 200"/>
                  <a:gd name="T4" fmla="*/ 60 w 192"/>
                  <a:gd name="T5" fmla="*/ 24 h 200"/>
                  <a:gd name="T6" fmla="*/ 0 w 192"/>
                  <a:gd name="T7" fmla="*/ 197 h 200"/>
                  <a:gd name="T8" fmla="*/ 27 w 192"/>
                  <a:gd name="T9" fmla="*/ 200 h 200"/>
                </a:gdLst>
                <a:ahLst/>
                <a:cxnLst>
                  <a:cxn ang="0">
                    <a:pos x="T0" y="T1"/>
                  </a:cxn>
                  <a:cxn ang="0">
                    <a:pos x="T2" y="T3"/>
                  </a:cxn>
                  <a:cxn ang="0">
                    <a:pos x="T4" y="T5"/>
                  </a:cxn>
                  <a:cxn ang="0">
                    <a:pos x="T6" y="T7"/>
                  </a:cxn>
                  <a:cxn ang="0">
                    <a:pos x="T8" y="T9"/>
                  </a:cxn>
                </a:cxnLst>
                <a:rect l="0" t="0" r="r" b="b"/>
                <a:pathLst>
                  <a:path w="192" h="200">
                    <a:moveTo>
                      <a:pt x="192" y="0"/>
                    </a:moveTo>
                    <a:lnTo>
                      <a:pt x="192" y="0"/>
                    </a:lnTo>
                    <a:cubicBezTo>
                      <a:pt x="159" y="0"/>
                      <a:pt x="67" y="2"/>
                      <a:pt x="60" y="24"/>
                    </a:cubicBezTo>
                    <a:cubicBezTo>
                      <a:pt x="41" y="82"/>
                      <a:pt x="21" y="139"/>
                      <a:pt x="0" y="197"/>
                    </a:cubicBezTo>
                    <a:cubicBezTo>
                      <a:pt x="9" y="198"/>
                      <a:pt x="18" y="199"/>
                      <a:pt x="27" y="200"/>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1238" y="1301"/>
                <a:ext cx="101" cy="91"/>
              </a:xfrm>
              <a:custGeom>
                <a:avLst/>
                <a:gdLst>
                  <a:gd name="T0" fmla="*/ 0 w 209"/>
                  <a:gd name="T1" fmla="*/ 90 h 143"/>
                  <a:gd name="T2" fmla="*/ 0 w 209"/>
                  <a:gd name="T3" fmla="*/ 90 h 143"/>
                  <a:gd name="T4" fmla="*/ 48 w 209"/>
                  <a:gd name="T5" fmla="*/ 131 h 143"/>
                  <a:gd name="T6" fmla="*/ 71 w 209"/>
                  <a:gd name="T7" fmla="*/ 143 h 143"/>
                  <a:gd name="T8" fmla="*/ 94 w 209"/>
                  <a:gd name="T9" fmla="*/ 130 h 143"/>
                  <a:gd name="T10" fmla="*/ 66 w 209"/>
                  <a:gd name="T11" fmla="*/ 80 h 143"/>
                  <a:gd name="T12" fmla="*/ 20 w 209"/>
                  <a:gd name="T13" fmla="*/ 36 h 143"/>
                  <a:gd name="T14" fmla="*/ 80 w 209"/>
                  <a:gd name="T15" fmla="*/ 86 h 143"/>
                  <a:gd name="T16" fmla="*/ 136 w 209"/>
                  <a:gd name="T17" fmla="*/ 112 h 143"/>
                  <a:gd name="T18" fmla="*/ 149 w 209"/>
                  <a:gd name="T19" fmla="*/ 81 h 143"/>
                  <a:gd name="T20" fmla="*/ 131 w 209"/>
                  <a:gd name="T21" fmla="*/ 58 h 143"/>
                  <a:gd name="T22" fmla="*/ 73 w 209"/>
                  <a:gd name="T23" fmla="*/ 0 h 143"/>
                  <a:gd name="T24" fmla="*/ 138 w 209"/>
                  <a:gd name="T25" fmla="*/ 58 h 143"/>
                  <a:gd name="T26" fmla="*/ 169 w 209"/>
                  <a:gd name="T27" fmla="*/ 73 h 143"/>
                  <a:gd name="T28" fmla="*/ 177 w 209"/>
                  <a:gd name="T29" fmla="*/ 1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143">
                    <a:moveTo>
                      <a:pt x="0" y="90"/>
                    </a:moveTo>
                    <a:lnTo>
                      <a:pt x="0" y="90"/>
                    </a:lnTo>
                    <a:cubicBezTo>
                      <a:pt x="16" y="103"/>
                      <a:pt x="33" y="116"/>
                      <a:pt x="48" y="131"/>
                    </a:cubicBezTo>
                    <a:cubicBezTo>
                      <a:pt x="55" y="138"/>
                      <a:pt x="61" y="143"/>
                      <a:pt x="71" y="143"/>
                    </a:cubicBezTo>
                    <a:cubicBezTo>
                      <a:pt x="84" y="143"/>
                      <a:pt x="87" y="140"/>
                      <a:pt x="94" y="130"/>
                    </a:cubicBezTo>
                    <a:cubicBezTo>
                      <a:pt x="107" y="110"/>
                      <a:pt x="78" y="92"/>
                      <a:pt x="66" y="80"/>
                    </a:cubicBezTo>
                    <a:cubicBezTo>
                      <a:pt x="53" y="68"/>
                      <a:pt x="34" y="51"/>
                      <a:pt x="20" y="36"/>
                    </a:cubicBezTo>
                    <a:cubicBezTo>
                      <a:pt x="23" y="33"/>
                      <a:pt x="67" y="75"/>
                      <a:pt x="80" y="86"/>
                    </a:cubicBezTo>
                    <a:cubicBezTo>
                      <a:pt x="94" y="99"/>
                      <a:pt x="116" y="126"/>
                      <a:pt x="136" y="112"/>
                    </a:cubicBezTo>
                    <a:cubicBezTo>
                      <a:pt x="147" y="104"/>
                      <a:pt x="155" y="94"/>
                      <a:pt x="149" y="81"/>
                    </a:cubicBezTo>
                    <a:cubicBezTo>
                      <a:pt x="144" y="72"/>
                      <a:pt x="138" y="65"/>
                      <a:pt x="131" y="58"/>
                    </a:cubicBezTo>
                    <a:cubicBezTo>
                      <a:pt x="118" y="46"/>
                      <a:pt x="68" y="4"/>
                      <a:pt x="73" y="0"/>
                    </a:cubicBezTo>
                    <a:cubicBezTo>
                      <a:pt x="94" y="19"/>
                      <a:pt x="116" y="39"/>
                      <a:pt x="138" y="58"/>
                    </a:cubicBezTo>
                    <a:cubicBezTo>
                      <a:pt x="148" y="66"/>
                      <a:pt x="157" y="73"/>
                      <a:pt x="169" y="73"/>
                    </a:cubicBezTo>
                    <a:cubicBezTo>
                      <a:pt x="176" y="73"/>
                      <a:pt x="209" y="51"/>
                      <a:pt x="177" y="19"/>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1193" y="1201"/>
                <a:ext cx="157" cy="144"/>
              </a:xfrm>
              <a:custGeom>
                <a:avLst/>
                <a:gdLst>
                  <a:gd name="T0" fmla="*/ 247 w 321"/>
                  <a:gd name="T1" fmla="*/ 12 h 229"/>
                  <a:gd name="T2" fmla="*/ 247 w 321"/>
                  <a:gd name="T3" fmla="*/ 12 h 229"/>
                  <a:gd name="T4" fmla="*/ 65 w 321"/>
                  <a:gd name="T5" fmla="*/ 5 h 229"/>
                  <a:gd name="T6" fmla="*/ 49 w 321"/>
                  <a:gd name="T7" fmla="*/ 19 h 229"/>
                  <a:gd name="T8" fmla="*/ 4 w 321"/>
                  <a:gd name="T9" fmla="*/ 110 h 229"/>
                  <a:gd name="T10" fmla="*/ 12 w 321"/>
                  <a:gd name="T11" fmla="*/ 128 h 229"/>
                  <a:gd name="T12" fmla="*/ 37 w 321"/>
                  <a:gd name="T13" fmla="*/ 131 h 229"/>
                  <a:gd name="T14" fmla="*/ 90 w 321"/>
                  <a:gd name="T15" fmla="*/ 60 h 229"/>
                  <a:gd name="T16" fmla="*/ 146 w 321"/>
                  <a:gd name="T17" fmla="*/ 61 h 229"/>
                  <a:gd name="T18" fmla="*/ 321 w 321"/>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29">
                    <a:moveTo>
                      <a:pt x="247" y="12"/>
                    </a:moveTo>
                    <a:lnTo>
                      <a:pt x="247" y="12"/>
                    </a:lnTo>
                    <a:cubicBezTo>
                      <a:pt x="201" y="9"/>
                      <a:pt x="79" y="0"/>
                      <a:pt x="65" y="5"/>
                    </a:cubicBezTo>
                    <a:cubicBezTo>
                      <a:pt x="55" y="8"/>
                      <a:pt x="53" y="10"/>
                      <a:pt x="49" y="19"/>
                    </a:cubicBezTo>
                    <a:cubicBezTo>
                      <a:pt x="44" y="29"/>
                      <a:pt x="13" y="89"/>
                      <a:pt x="4" y="110"/>
                    </a:cubicBezTo>
                    <a:cubicBezTo>
                      <a:pt x="0" y="120"/>
                      <a:pt x="2" y="123"/>
                      <a:pt x="12" y="128"/>
                    </a:cubicBezTo>
                    <a:cubicBezTo>
                      <a:pt x="20" y="132"/>
                      <a:pt x="29" y="133"/>
                      <a:pt x="37" y="131"/>
                    </a:cubicBezTo>
                    <a:cubicBezTo>
                      <a:pt x="60" y="123"/>
                      <a:pt x="86" y="69"/>
                      <a:pt x="90" y="60"/>
                    </a:cubicBezTo>
                    <a:cubicBezTo>
                      <a:pt x="96" y="48"/>
                      <a:pt x="138" y="53"/>
                      <a:pt x="146" y="61"/>
                    </a:cubicBezTo>
                    <a:cubicBezTo>
                      <a:pt x="153" y="67"/>
                      <a:pt x="283" y="192"/>
                      <a:pt x="321" y="229"/>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1147" y="1302"/>
                <a:ext cx="37" cy="71"/>
              </a:xfrm>
              <a:custGeom>
                <a:avLst/>
                <a:gdLst>
                  <a:gd name="T0" fmla="*/ 59 w 76"/>
                  <a:gd name="T1" fmla="*/ 4 h 112"/>
                  <a:gd name="T2" fmla="*/ 59 w 76"/>
                  <a:gd name="T3" fmla="*/ 4 h 112"/>
                  <a:gd name="T4" fmla="*/ 76 w 76"/>
                  <a:gd name="T5" fmla="*/ 31 h 112"/>
                  <a:gd name="T6" fmla="*/ 51 w 76"/>
                  <a:gd name="T7" fmla="*/ 100 h 112"/>
                  <a:gd name="T8" fmla="*/ 22 w 76"/>
                  <a:gd name="T9" fmla="*/ 108 h 112"/>
                  <a:gd name="T10" fmla="*/ 3 w 76"/>
                  <a:gd name="T11" fmla="*/ 84 h 112"/>
                  <a:gd name="T12" fmla="*/ 28 w 76"/>
                  <a:gd name="T13" fmla="*/ 14 h 112"/>
                  <a:gd name="T14" fmla="*/ 59 w 76"/>
                  <a:gd name="T15" fmla="*/ 4 h 112"/>
                  <a:gd name="T16" fmla="*/ 59 w 76"/>
                  <a:gd name="T17"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12">
                    <a:moveTo>
                      <a:pt x="59" y="4"/>
                    </a:moveTo>
                    <a:lnTo>
                      <a:pt x="59" y="4"/>
                    </a:lnTo>
                    <a:cubicBezTo>
                      <a:pt x="71" y="8"/>
                      <a:pt x="76" y="19"/>
                      <a:pt x="76" y="31"/>
                    </a:cubicBezTo>
                    <a:cubicBezTo>
                      <a:pt x="76" y="43"/>
                      <a:pt x="59" y="90"/>
                      <a:pt x="51" y="100"/>
                    </a:cubicBezTo>
                    <a:cubicBezTo>
                      <a:pt x="44" y="108"/>
                      <a:pt x="35" y="112"/>
                      <a:pt x="22" y="108"/>
                    </a:cubicBezTo>
                    <a:cubicBezTo>
                      <a:pt x="13" y="105"/>
                      <a:pt x="0" y="95"/>
                      <a:pt x="3" y="84"/>
                    </a:cubicBezTo>
                    <a:cubicBezTo>
                      <a:pt x="8" y="72"/>
                      <a:pt x="24" y="25"/>
                      <a:pt x="28" y="14"/>
                    </a:cubicBezTo>
                    <a:cubicBezTo>
                      <a:pt x="32" y="2"/>
                      <a:pt x="47" y="0"/>
                      <a:pt x="59" y="4"/>
                    </a:cubicBezTo>
                    <a:lnTo>
                      <a:pt x="59" y="4"/>
                    </a:lnTo>
                    <a:close/>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p:nvSpPr>
            <p:spPr bwMode="auto">
              <a:xfrm>
                <a:off x="1123" y="1294"/>
                <a:ext cx="36" cy="63"/>
              </a:xfrm>
              <a:custGeom>
                <a:avLst/>
                <a:gdLst>
                  <a:gd name="T0" fmla="*/ 49 w 75"/>
                  <a:gd name="T1" fmla="*/ 8 h 100"/>
                  <a:gd name="T2" fmla="*/ 49 w 75"/>
                  <a:gd name="T3" fmla="*/ 8 h 100"/>
                  <a:gd name="T4" fmla="*/ 62 w 75"/>
                  <a:gd name="T5" fmla="*/ 55 h 100"/>
                  <a:gd name="T6" fmla="*/ 22 w 75"/>
                  <a:gd name="T7" fmla="*/ 92 h 100"/>
                  <a:gd name="T8" fmla="*/ 10 w 75"/>
                  <a:gd name="T9" fmla="*/ 45 h 100"/>
                  <a:gd name="T10" fmla="*/ 49 w 75"/>
                  <a:gd name="T11" fmla="*/ 8 h 100"/>
                  <a:gd name="T12" fmla="*/ 49 w 75"/>
                  <a:gd name="T13" fmla="*/ 8 h 100"/>
                </a:gdLst>
                <a:ahLst/>
                <a:cxnLst>
                  <a:cxn ang="0">
                    <a:pos x="T0" y="T1"/>
                  </a:cxn>
                  <a:cxn ang="0">
                    <a:pos x="T2" y="T3"/>
                  </a:cxn>
                  <a:cxn ang="0">
                    <a:pos x="T4" y="T5"/>
                  </a:cxn>
                  <a:cxn ang="0">
                    <a:pos x="T6" y="T7"/>
                  </a:cxn>
                  <a:cxn ang="0">
                    <a:pos x="T8" y="T9"/>
                  </a:cxn>
                  <a:cxn ang="0">
                    <a:pos x="T10" y="T11"/>
                  </a:cxn>
                  <a:cxn ang="0">
                    <a:pos x="T12" y="T13"/>
                  </a:cxn>
                </a:cxnLst>
                <a:rect l="0" t="0" r="r" b="b"/>
                <a:pathLst>
                  <a:path w="75" h="100">
                    <a:moveTo>
                      <a:pt x="49" y="8"/>
                    </a:moveTo>
                    <a:lnTo>
                      <a:pt x="49" y="8"/>
                    </a:lnTo>
                    <a:cubicBezTo>
                      <a:pt x="75" y="17"/>
                      <a:pt x="64" y="47"/>
                      <a:pt x="62" y="55"/>
                    </a:cubicBezTo>
                    <a:cubicBezTo>
                      <a:pt x="56" y="75"/>
                      <a:pt x="48" y="100"/>
                      <a:pt x="22" y="92"/>
                    </a:cubicBezTo>
                    <a:cubicBezTo>
                      <a:pt x="0" y="84"/>
                      <a:pt x="4" y="64"/>
                      <a:pt x="10" y="45"/>
                    </a:cubicBezTo>
                    <a:cubicBezTo>
                      <a:pt x="16" y="25"/>
                      <a:pt x="23" y="0"/>
                      <a:pt x="49" y="8"/>
                    </a:cubicBezTo>
                    <a:lnTo>
                      <a:pt x="49" y="8"/>
                    </a:lnTo>
                    <a:close/>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1172" y="1312"/>
                <a:ext cx="43" cy="78"/>
              </a:xfrm>
              <a:custGeom>
                <a:avLst/>
                <a:gdLst>
                  <a:gd name="T0" fmla="*/ 62 w 89"/>
                  <a:gd name="T1" fmla="*/ 9 h 123"/>
                  <a:gd name="T2" fmla="*/ 62 w 89"/>
                  <a:gd name="T3" fmla="*/ 9 h 123"/>
                  <a:gd name="T4" fmla="*/ 71 w 89"/>
                  <a:gd name="T5" fmla="*/ 64 h 123"/>
                  <a:gd name="T6" fmla="*/ 29 w 89"/>
                  <a:gd name="T7" fmla="*/ 114 h 123"/>
                  <a:gd name="T8" fmla="*/ 18 w 89"/>
                  <a:gd name="T9" fmla="*/ 54 h 123"/>
                  <a:gd name="T10" fmla="*/ 62 w 89"/>
                  <a:gd name="T11" fmla="*/ 9 h 123"/>
                  <a:gd name="T12" fmla="*/ 62 w 89"/>
                  <a:gd name="T13" fmla="*/ 9 h 123"/>
                </a:gdLst>
                <a:ahLst/>
                <a:cxnLst>
                  <a:cxn ang="0">
                    <a:pos x="T0" y="T1"/>
                  </a:cxn>
                  <a:cxn ang="0">
                    <a:pos x="T2" y="T3"/>
                  </a:cxn>
                  <a:cxn ang="0">
                    <a:pos x="T4" y="T5"/>
                  </a:cxn>
                  <a:cxn ang="0">
                    <a:pos x="T6" y="T7"/>
                  </a:cxn>
                  <a:cxn ang="0">
                    <a:pos x="T8" y="T9"/>
                  </a:cxn>
                  <a:cxn ang="0">
                    <a:pos x="T10" y="T11"/>
                  </a:cxn>
                  <a:cxn ang="0">
                    <a:pos x="T12" y="T13"/>
                  </a:cxn>
                </a:cxnLst>
                <a:rect l="0" t="0" r="r" b="b"/>
                <a:pathLst>
                  <a:path w="89" h="123">
                    <a:moveTo>
                      <a:pt x="62" y="9"/>
                    </a:moveTo>
                    <a:lnTo>
                      <a:pt x="62" y="9"/>
                    </a:lnTo>
                    <a:cubicBezTo>
                      <a:pt x="89" y="18"/>
                      <a:pt x="78" y="44"/>
                      <a:pt x="71" y="64"/>
                    </a:cubicBezTo>
                    <a:cubicBezTo>
                      <a:pt x="64" y="82"/>
                      <a:pt x="57" y="123"/>
                      <a:pt x="29" y="114"/>
                    </a:cubicBezTo>
                    <a:cubicBezTo>
                      <a:pt x="0" y="104"/>
                      <a:pt x="11" y="75"/>
                      <a:pt x="18" y="54"/>
                    </a:cubicBezTo>
                    <a:cubicBezTo>
                      <a:pt x="26" y="33"/>
                      <a:pt x="34" y="0"/>
                      <a:pt x="62" y="9"/>
                    </a:cubicBezTo>
                    <a:lnTo>
                      <a:pt x="62" y="9"/>
                    </a:lnTo>
                    <a:close/>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1202" y="1332"/>
                <a:ext cx="34" cy="62"/>
              </a:xfrm>
              <a:custGeom>
                <a:avLst/>
                <a:gdLst>
                  <a:gd name="T0" fmla="*/ 54 w 71"/>
                  <a:gd name="T1" fmla="*/ 4 h 98"/>
                  <a:gd name="T2" fmla="*/ 54 w 71"/>
                  <a:gd name="T3" fmla="*/ 4 h 98"/>
                  <a:gd name="T4" fmla="*/ 70 w 71"/>
                  <a:gd name="T5" fmla="*/ 27 h 98"/>
                  <a:gd name="T6" fmla="*/ 62 w 71"/>
                  <a:gd name="T7" fmla="*/ 57 h 98"/>
                  <a:gd name="T8" fmla="*/ 23 w 71"/>
                  <a:gd name="T9" fmla="*/ 90 h 98"/>
                  <a:gd name="T10" fmla="*/ 13 w 71"/>
                  <a:gd name="T11" fmla="*/ 42 h 98"/>
                  <a:gd name="T12" fmla="*/ 26 w 71"/>
                  <a:gd name="T13" fmla="*/ 13 h 98"/>
                  <a:gd name="T14" fmla="*/ 54 w 71"/>
                  <a:gd name="T15" fmla="*/ 4 h 98"/>
                  <a:gd name="T16" fmla="*/ 54 w 71"/>
                  <a:gd name="T17"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98">
                    <a:moveTo>
                      <a:pt x="54" y="4"/>
                    </a:moveTo>
                    <a:lnTo>
                      <a:pt x="54" y="4"/>
                    </a:lnTo>
                    <a:cubicBezTo>
                      <a:pt x="62" y="7"/>
                      <a:pt x="70" y="17"/>
                      <a:pt x="70" y="27"/>
                    </a:cubicBezTo>
                    <a:cubicBezTo>
                      <a:pt x="71" y="36"/>
                      <a:pt x="65" y="49"/>
                      <a:pt x="62" y="57"/>
                    </a:cubicBezTo>
                    <a:cubicBezTo>
                      <a:pt x="53" y="78"/>
                      <a:pt x="47" y="98"/>
                      <a:pt x="23" y="90"/>
                    </a:cubicBezTo>
                    <a:cubicBezTo>
                      <a:pt x="0" y="83"/>
                      <a:pt x="6" y="60"/>
                      <a:pt x="13" y="42"/>
                    </a:cubicBezTo>
                    <a:cubicBezTo>
                      <a:pt x="16" y="35"/>
                      <a:pt x="22" y="20"/>
                      <a:pt x="26" y="13"/>
                    </a:cubicBezTo>
                    <a:cubicBezTo>
                      <a:pt x="33" y="4"/>
                      <a:pt x="44" y="0"/>
                      <a:pt x="54" y="4"/>
                    </a:cubicBezTo>
                    <a:lnTo>
                      <a:pt x="54" y="4"/>
                    </a:lnTo>
                    <a:close/>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00" y="1360"/>
                <a:ext cx="861" cy="29"/>
              </a:xfrm>
              <a:custGeom>
                <a:avLst/>
                <a:gdLst>
                  <a:gd name="T0" fmla="*/ 0 w 1949"/>
                  <a:gd name="T1" fmla="*/ 0 w 1949"/>
                  <a:gd name="T2" fmla="*/ 1949 w 1949"/>
                </a:gdLst>
                <a:ahLst/>
                <a:cxnLst>
                  <a:cxn ang="0">
                    <a:pos x="T0" y="0"/>
                  </a:cxn>
                  <a:cxn ang="0">
                    <a:pos x="T1" y="0"/>
                  </a:cxn>
                  <a:cxn ang="0">
                    <a:pos x="T2" y="0"/>
                  </a:cxn>
                </a:cxnLst>
                <a:rect l="0" t="0" r="r" b="b"/>
                <a:pathLst>
                  <a:path w="1949">
                    <a:moveTo>
                      <a:pt x="0" y="0"/>
                    </a:moveTo>
                    <a:lnTo>
                      <a:pt x="0" y="0"/>
                    </a:lnTo>
                    <a:lnTo>
                      <a:pt x="1949"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p:cNvGrpSpPr/>
          <p:nvPr/>
        </p:nvGrpSpPr>
        <p:grpSpPr>
          <a:xfrm>
            <a:off x="317500" y="2706752"/>
            <a:ext cx="9240837" cy="1046527"/>
            <a:chOff x="317500" y="2706752"/>
            <a:chExt cx="9240837" cy="1046527"/>
          </a:xfrm>
        </p:grpSpPr>
        <p:sp>
          <p:nvSpPr>
            <p:cNvPr id="18" name="Rectangle 17"/>
            <p:cNvSpPr>
              <a:spLocks/>
            </p:cNvSpPr>
            <p:nvPr/>
          </p:nvSpPr>
          <p:spPr>
            <a:xfrm>
              <a:off x="317500" y="2706752"/>
              <a:ext cx="2000031" cy="1046527"/>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3" name="Rectangle 22"/>
            <p:cNvSpPr>
              <a:spLocks/>
            </p:cNvSpPr>
            <p:nvPr/>
          </p:nvSpPr>
          <p:spPr>
            <a:xfrm>
              <a:off x="2317530" y="2706752"/>
              <a:ext cx="7240807" cy="1046527"/>
            </a:xfrm>
            <a:prstGeom prst="rect">
              <a:avLst/>
            </a:prstGeom>
            <a:solidFill>
              <a:schemeClr val="accent5">
                <a:lumMod val="20000"/>
                <a:lumOff val="80000"/>
              </a:schemeClr>
            </a:solidFill>
            <a:ln w="9525">
              <a:solidFill>
                <a:schemeClr val="accent5"/>
              </a:solidFill>
            </a:ln>
            <a:effectLst>
              <a:outerShdw blurRad="50800" dist="38100" dir="2700000" algn="tl" rotWithShape="0">
                <a:prstClr val="black">
                  <a:alpha val="40000"/>
                </a:prstClr>
              </a:outerShdw>
            </a:effectLst>
          </p:spPr>
          <p:txBody>
            <a:bodyPr wrap="square" lIns="182880" anchor="ctr">
              <a:noAutofit/>
            </a:bodyPr>
            <a:lstStyle/>
            <a:p>
              <a:pPr marL="0" lvl="1" defTabSz="389467" fontAlgn="auto">
                <a:spcBef>
                  <a:spcPts val="0"/>
                </a:spcBef>
                <a:spcAft>
                  <a:spcPts val="0"/>
                </a:spcAft>
                <a:defRPr/>
              </a:pPr>
              <a:r>
                <a:rPr lang="en-US" b="1" dirty="0" smtClean="0">
                  <a:solidFill>
                    <a:schemeClr val="tx2">
                      <a:lumMod val="50000"/>
                    </a:schemeClr>
                  </a:solidFill>
                </a:rPr>
                <a:t>Services Evolution</a:t>
              </a:r>
              <a:endParaRPr lang="en-US" b="1" dirty="0">
                <a:solidFill>
                  <a:schemeClr val="tx2">
                    <a:lumMod val="50000"/>
                  </a:schemeClr>
                </a:solidFill>
              </a:endParaRPr>
            </a:p>
            <a:p>
              <a:pPr marL="0" lvl="1" defTabSz="389467" fontAlgn="auto">
                <a:spcBef>
                  <a:spcPts val="0"/>
                </a:spcBef>
                <a:spcAft>
                  <a:spcPts val="0"/>
                </a:spcAft>
                <a:defRPr/>
              </a:pPr>
              <a:r>
                <a:rPr lang="en-US" sz="1200" dirty="0">
                  <a:solidFill>
                    <a:schemeClr val="tx2">
                      <a:lumMod val="50000"/>
                    </a:schemeClr>
                  </a:solidFill>
                </a:rPr>
                <a:t>‘End to end’ Services Catalogue based on a sound strategy and deep Sector expertise </a:t>
              </a:r>
            </a:p>
          </p:txBody>
        </p:sp>
        <p:grpSp>
          <p:nvGrpSpPr>
            <p:cNvPr id="21" name="Group 18"/>
            <p:cNvGrpSpPr>
              <a:grpSpLocks noChangeAspect="1"/>
            </p:cNvGrpSpPr>
            <p:nvPr/>
          </p:nvGrpSpPr>
          <p:grpSpPr bwMode="auto">
            <a:xfrm>
              <a:off x="381001" y="2879726"/>
              <a:ext cx="1836738" cy="679450"/>
              <a:chOff x="240" y="1814"/>
              <a:chExt cx="1157" cy="428"/>
            </a:xfrm>
          </p:grpSpPr>
          <p:sp>
            <p:nvSpPr>
              <p:cNvPr id="31" name="Freeform 19"/>
              <p:cNvSpPr>
                <a:spLocks/>
              </p:cNvSpPr>
              <p:nvPr/>
            </p:nvSpPr>
            <p:spPr bwMode="auto">
              <a:xfrm>
                <a:off x="1191" y="2069"/>
                <a:ext cx="206" cy="173"/>
              </a:xfrm>
              <a:custGeom>
                <a:avLst/>
                <a:gdLst>
                  <a:gd name="T0" fmla="*/ 0 w 428"/>
                  <a:gd name="T1" fmla="*/ 5 h 283"/>
                  <a:gd name="T2" fmla="*/ 0 w 428"/>
                  <a:gd name="T3" fmla="*/ 5 h 283"/>
                  <a:gd name="T4" fmla="*/ 104 w 428"/>
                  <a:gd name="T5" fmla="*/ 33 h 283"/>
                  <a:gd name="T6" fmla="*/ 149 w 428"/>
                  <a:gd name="T7" fmla="*/ 33 h 283"/>
                  <a:gd name="T8" fmla="*/ 193 w 428"/>
                  <a:gd name="T9" fmla="*/ 85 h 283"/>
                  <a:gd name="T10" fmla="*/ 286 w 428"/>
                  <a:gd name="T11" fmla="*/ 267 h 283"/>
                  <a:gd name="T12" fmla="*/ 414 w 428"/>
                  <a:gd name="T13" fmla="*/ 121 h 283"/>
                  <a:gd name="T14" fmla="*/ 226 w 428"/>
                  <a:gd name="T15" fmla="*/ 55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283">
                    <a:moveTo>
                      <a:pt x="0" y="5"/>
                    </a:moveTo>
                    <a:lnTo>
                      <a:pt x="0" y="5"/>
                    </a:lnTo>
                    <a:cubicBezTo>
                      <a:pt x="28" y="39"/>
                      <a:pt x="64" y="46"/>
                      <a:pt x="104" y="33"/>
                    </a:cubicBezTo>
                    <a:cubicBezTo>
                      <a:pt x="127" y="25"/>
                      <a:pt x="131" y="14"/>
                      <a:pt x="149" y="33"/>
                    </a:cubicBezTo>
                    <a:cubicBezTo>
                      <a:pt x="156" y="41"/>
                      <a:pt x="197" y="75"/>
                      <a:pt x="193" y="85"/>
                    </a:cubicBezTo>
                    <a:cubicBezTo>
                      <a:pt x="165" y="169"/>
                      <a:pt x="193" y="248"/>
                      <a:pt x="286" y="267"/>
                    </a:cubicBezTo>
                    <a:cubicBezTo>
                      <a:pt x="367" y="283"/>
                      <a:pt x="428" y="193"/>
                      <a:pt x="414" y="121"/>
                    </a:cubicBezTo>
                    <a:cubicBezTo>
                      <a:pt x="397" y="36"/>
                      <a:pt x="291" y="0"/>
                      <a:pt x="226" y="55"/>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0"/>
              <p:cNvSpPr>
                <a:spLocks/>
              </p:cNvSpPr>
              <p:nvPr/>
            </p:nvSpPr>
            <p:spPr bwMode="auto">
              <a:xfrm>
                <a:off x="1061" y="1814"/>
                <a:ext cx="277" cy="330"/>
              </a:xfrm>
              <a:custGeom>
                <a:avLst/>
                <a:gdLst>
                  <a:gd name="T0" fmla="*/ 451 w 576"/>
                  <a:gd name="T1" fmla="*/ 191 h 538"/>
                  <a:gd name="T2" fmla="*/ 451 w 576"/>
                  <a:gd name="T3" fmla="*/ 191 h 538"/>
                  <a:gd name="T4" fmla="*/ 410 w 576"/>
                  <a:gd name="T5" fmla="*/ 55 h 538"/>
                  <a:gd name="T6" fmla="*/ 407 w 576"/>
                  <a:gd name="T7" fmla="*/ 176 h 538"/>
                  <a:gd name="T8" fmla="*/ 378 w 576"/>
                  <a:gd name="T9" fmla="*/ 247 h 538"/>
                  <a:gd name="T10" fmla="*/ 315 w 576"/>
                  <a:gd name="T11" fmla="*/ 262 h 538"/>
                  <a:gd name="T12" fmla="*/ 244 w 576"/>
                  <a:gd name="T13" fmla="*/ 376 h 538"/>
                  <a:gd name="T14" fmla="*/ 181 w 576"/>
                  <a:gd name="T15" fmla="*/ 413 h 538"/>
                  <a:gd name="T16" fmla="*/ 126 w 576"/>
                  <a:gd name="T17" fmla="*/ 373 h 538"/>
                  <a:gd name="T18" fmla="*/ 16 w 576"/>
                  <a:gd name="T19" fmla="*/ 430 h 538"/>
                  <a:gd name="T20" fmla="*/ 85 w 576"/>
                  <a:gd name="T21" fmla="*/ 534 h 538"/>
                  <a:gd name="T22" fmla="*/ 180 w 576"/>
                  <a:gd name="T23" fmla="*/ 47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6" h="538">
                    <a:moveTo>
                      <a:pt x="451" y="191"/>
                    </a:moveTo>
                    <a:lnTo>
                      <a:pt x="451" y="191"/>
                    </a:lnTo>
                    <a:cubicBezTo>
                      <a:pt x="576" y="167"/>
                      <a:pt x="509" y="0"/>
                      <a:pt x="410" y="55"/>
                    </a:cubicBezTo>
                    <a:cubicBezTo>
                      <a:pt x="363" y="82"/>
                      <a:pt x="368" y="144"/>
                      <a:pt x="407" y="176"/>
                    </a:cubicBezTo>
                    <a:cubicBezTo>
                      <a:pt x="423" y="189"/>
                      <a:pt x="387" y="231"/>
                      <a:pt x="378" y="247"/>
                    </a:cubicBezTo>
                    <a:cubicBezTo>
                      <a:pt x="364" y="272"/>
                      <a:pt x="343" y="255"/>
                      <a:pt x="315" y="262"/>
                    </a:cubicBezTo>
                    <a:cubicBezTo>
                      <a:pt x="268" y="274"/>
                      <a:pt x="232" y="327"/>
                      <a:pt x="244" y="376"/>
                    </a:cubicBezTo>
                    <a:cubicBezTo>
                      <a:pt x="250" y="402"/>
                      <a:pt x="202" y="406"/>
                      <a:pt x="181" y="413"/>
                    </a:cubicBezTo>
                    <a:cubicBezTo>
                      <a:pt x="163" y="420"/>
                      <a:pt x="149" y="379"/>
                      <a:pt x="126" y="373"/>
                    </a:cubicBezTo>
                    <a:cubicBezTo>
                      <a:pt x="75" y="360"/>
                      <a:pt x="33" y="378"/>
                      <a:pt x="16" y="430"/>
                    </a:cubicBezTo>
                    <a:cubicBezTo>
                      <a:pt x="0" y="475"/>
                      <a:pt x="36" y="530"/>
                      <a:pt x="85" y="534"/>
                    </a:cubicBezTo>
                    <a:cubicBezTo>
                      <a:pt x="129" y="538"/>
                      <a:pt x="164" y="510"/>
                      <a:pt x="180" y="471"/>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1"/>
              <p:cNvSpPr>
                <a:spLocks/>
              </p:cNvSpPr>
              <p:nvPr/>
            </p:nvSpPr>
            <p:spPr bwMode="auto">
              <a:xfrm>
                <a:off x="1258" y="1989"/>
                <a:ext cx="14" cy="55"/>
              </a:xfrm>
              <a:custGeom>
                <a:avLst/>
                <a:gdLst>
                  <a:gd name="T0" fmla="*/ 27 w 28"/>
                  <a:gd name="T1" fmla="*/ 90 h 90"/>
                  <a:gd name="T2" fmla="*/ 27 w 28"/>
                  <a:gd name="T3" fmla="*/ 90 h 90"/>
                  <a:gd name="T4" fmla="*/ 0 w 28"/>
                  <a:gd name="T5" fmla="*/ 0 h 90"/>
                </a:gdLst>
                <a:ahLst/>
                <a:cxnLst>
                  <a:cxn ang="0">
                    <a:pos x="T0" y="T1"/>
                  </a:cxn>
                  <a:cxn ang="0">
                    <a:pos x="T2" y="T3"/>
                  </a:cxn>
                  <a:cxn ang="0">
                    <a:pos x="T4" y="T5"/>
                  </a:cxn>
                </a:cxnLst>
                <a:rect l="0" t="0" r="r" b="b"/>
                <a:pathLst>
                  <a:path w="28" h="90">
                    <a:moveTo>
                      <a:pt x="27" y="90"/>
                    </a:moveTo>
                    <a:lnTo>
                      <a:pt x="27" y="90"/>
                    </a:lnTo>
                    <a:cubicBezTo>
                      <a:pt x="28" y="57"/>
                      <a:pt x="22" y="25"/>
                      <a:pt x="0" y="0"/>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2"/>
              <p:cNvSpPr>
                <a:spLocks/>
              </p:cNvSpPr>
              <p:nvPr/>
            </p:nvSpPr>
            <p:spPr bwMode="auto">
              <a:xfrm flipV="1">
                <a:off x="240" y="2088"/>
                <a:ext cx="829" cy="29"/>
              </a:xfrm>
              <a:custGeom>
                <a:avLst/>
                <a:gdLst>
                  <a:gd name="T0" fmla="*/ 2018 w 2018"/>
                  <a:gd name="T1" fmla="*/ 2018 w 2018"/>
                  <a:gd name="T2" fmla="*/ 0 w 2018"/>
                </a:gdLst>
                <a:ahLst/>
                <a:cxnLst>
                  <a:cxn ang="0">
                    <a:pos x="T0" y="0"/>
                  </a:cxn>
                  <a:cxn ang="0">
                    <a:pos x="T1" y="0"/>
                  </a:cxn>
                  <a:cxn ang="0">
                    <a:pos x="T2" y="0"/>
                  </a:cxn>
                </a:cxnLst>
                <a:rect l="0" t="0" r="r" b="b"/>
                <a:pathLst>
                  <a:path w="2018">
                    <a:moveTo>
                      <a:pt x="2018" y="0"/>
                    </a:moveTo>
                    <a:lnTo>
                      <a:pt x="2018" y="0"/>
                    </a:lnTo>
                    <a:lnTo>
                      <a:pt x="0" y="0"/>
                    </a:lnTo>
                  </a:path>
                </a:pathLst>
              </a:custGeom>
              <a:noFill/>
              <a:ln w="19050" cap="rnd">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5" name="Group 54"/>
          <p:cNvGrpSpPr/>
          <p:nvPr/>
        </p:nvGrpSpPr>
        <p:grpSpPr>
          <a:xfrm>
            <a:off x="317500" y="3903057"/>
            <a:ext cx="9240837" cy="1046527"/>
            <a:chOff x="317500" y="3903057"/>
            <a:chExt cx="9240837" cy="1046527"/>
          </a:xfrm>
        </p:grpSpPr>
        <p:sp>
          <p:nvSpPr>
            <p:cNvPr id="19" name="Rectangle 18"/>
            <p:cNvSpPr>
              <a:spLocks/>
            </p:cNvSpPr>
            <p:nvPr/>
          </p:nvSpPr>
          <p:spPr>
            <a:xfrm>
              <a:off x="317500" y="3903057"/>
              <a:ext cx="2000031" cy="1046527"/>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4" name="Rectangle 23"/>
            <p:cNvSpPr>
              <a:spLocks/>
            </p:cNvSpPr>
            <p:nvPr/>
          </p:nvSpPr>
          <p:spPr>
            <a:xfrm>
              <a:off x="2317530" y="3903057"/>
              <a:ext cx="7240807" cy="1046527"/>
            </a:xfrm>
            <a:prstGeom prst="rect">
              <a:avLst/>
            </a:prstGeom>
            <a:solidFill>
              <a:schemeClr val="accent5">
                <a:lumMod val="20000"/>
                <a:lumOff val="80000"/>
              </a:schemeClr>
            </a:solidFill>
            <a:ln w="9525">
              <a:solidFill>
                <a:schemeClr val="accent5"/>
              </a:solidFill>
            </a:ln>
            <a:effectLst>
              <a:outerShdw blurRad="50800" dist="38100" dir="2700000" algn="tl" rotWithShape="0">
                <a:prstClr val="black">
                  <a:alpha val="40000"/>
                </a:prstClr>
              </a:outerShdw>
            </a:effectLst>
          </p:spPr>
          <p:txBody>
            <a:bodyPr wrap="square" lIns="182880" anchor="ctr">
              <a:noAutofit/>
            </a:bodyPr>
            <a:lstStyle/>
            <a:p>
              <a:pPr marL="0" lvl="1" defTabSz="389467" fontAlgn="auto">
                <a:spcBef>
                  <a:spcPts val="0"/>
                </a:spcBef>
                <a:spcAft>
                  <a:spcPts val="0"/>
                </a:spcAft>
                <a:defRPr/>
              </a:pPr>
              <a:r>
                <a:rPr lang="en-US" b="1" dirty="0">
                  <a:solidFill>
                    <a:schemeClr val="tx2">
                      <a:lumMod val="50000"/>
                    </a:schemeClr>
                  </a:solidFill>
                </a:rPr>
                <a:t>Delivery Excellence</a:t>
              </a:r>
            </a:p>
            <a:p>
              <a:pPr marL="0" lvl="1" defTabSz="389467" fontAlgn="auto">
                <a:spcBef>
                  <a:spcPts val="0"/>
                </a:spcBef>
                <a:spcAft>
                  <a:spcPts val="0"/>
                </a:spcAft>
                <a:defRPr/>
              </a:pPr>
              <a:r>
                <a:rPr lang="en-US" sz="1200" dirty="0">
                  <a:solidFill>
                    <a:schemeClr val="tx2">
                      <a:lumMod val="50000"/>
                    </a:schemeClr>
                  </a:solidFill>
                </a:rPr>
                <a:t>Sound foundations based on trust and keeping our promises</a:t>
              </a:r>
            </a:p>
          </p:txBody>
        </p:sp>
        <p:grpSp>
          <p:nvGrpSpPr>
            <p:cNvPr id="35" name="Group 25"/>
            <p:cNvGrpSpPr>
              <a:grpSpLocks noChangeAspect="1"/>
            </p:cNvGrpSpPr>
            <p:nvPr/>
          </p:nvGrpSpPr>
          <p:grpSpPr bwMode="auto">
            <a:xfrm>
              <a:off x="381001" y="4214813"/>
              <a:ext cx="1830388" cy="425450"/>
              <a:chOff x="240" y="2655"/>
              <a:chExt cx="1153" cy="268"/>
            </a:xfrm>
          </p:grpSpPr>
          <p:sp>
            <p:nvSpPr>
              <p:cNvPr id="37" name="Freeform 26"/>
              <p:cNvSpPr>
                <a:spLocks/>
              </p:cNvSpPr>
              <p:nvPr/>
            </p:nvSpPr>
            <p:spPr bwMode="auto">
              <a:xfrm>
                <a:off x="1087" y="2655"/>
                <a:ext cx="306" cy="268"/>
              </a:xfrm>
              <a:custGeom>
                <a:avLst/>
                <a:gdLst>
                  <a:gd name="T0" fmla="*/ 0 w 627"/>
                  <a:gd name="T1" fmla="*/ 0 h 434"/>
                  <a:gd name="T2" fmla="*/ 0 w 627"/>
                  <a:gd name="T3" fmla="*/ 0 h 434"/>
                  <a:gd name="T4" fmla="*/ 0 w 627"/>
                  <a:gd name="T5" fmla="*/ 434 h 434"/>
                  <a:gd name="T6" fmla="*/ 627 w 627"/>
                  <a:gd name="T7" fmla="*/ 434 h 434"/>
                </a:gdLst>
                <a:ahLst/>
                <a:cxnLst>
                  <a:cxn ang="0">
                    <a:pos x="T0" y="T1"/>
                  </a:cxn>
                  <a:cxn ang="0">
                    <a:pos x="T2" y="T3"/>
                  </a:cxn>
                  <a:cxn ang="0">
                    <a:pos x="T4" y="T5"/>
                  </a:cxn>
                  <a:cxn ang="0">
                    <a:pos x="T6" y="T7"/>
                  </a:cxn>
                </a:cxnLst>
                <a:rect l="0" t="0" r="r" b="b"/>
                <a:pathLst>
                  <a:path w="627" h="434">
                    <a:moveTo>
                      <a:pt x="0" y="0"/>
                    </a:moveTo>
                    <a:lnTo>
                      <a:pt x="0" y="0"/>
                    </a:lnTo>
                    <a:lnTo>
                      <a:pt x="0" y="434"/>
                    </a:lnTo>
                    <a:lnTo>
                      <a:pt x="627" y="434"/>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7"/>
              <p:cNvSpPr>
                <a:spLocks/>
              </p:cNvSpPr>
              <p:nvPr/>
            </p:nvSpPr>
            <p:spPr bwMode="auto">
              <a:xfrm>
                <a:off x="1121" y="2690"/>
                <a:ext cx="244" cy="198"/>
              </a:xfrm>
              <a:custGeom>
                <a:avLst/>
                <a:gdLst>
                  <a:gd name="T0" fmla="*/ 0 w 499"/>
                  <a:gd name="T1" fmla="*/ 322 h 322"/>
                  <a:gd name="T2" fmla="*/ 0 w 499"/>
                  <a:gd name="T3" fmla="*/ 322 h 322"/>
                  <a:gd name="T4" fmla="*/ 150 w 499"/>
                  <a:gd name="T5" fmla="*/ 171 h 322"/>
                  <a:gd name="T6" fmla="*/ 236 w 499"/>
                  <a:gd name="T7" fmla="*/ 257 h 322"/>
                  <a:gd name="T8" fmla="*/ 499 w 499"/>
                  <a:gd name="T9" fmla="*/ 0 h 322"/>
                </a:gdLst>
                <a:ahLst/>
                <a:cxnLst>
                  <a:cxn ang="0">
                    <a:pos x="T0" y="T1"/>
                  </a:cxn>
                  <a:cxn ang="0">
                    <a:pos x="T2" y="T3"/>
                  </a:cxn>
                  <a:cxn ang="0">
                    <a:pos x="T4" y="T5"/>
                  </a:cxn>
                  <a:cxn ang="0">
                    <a:pos x="T6" y="T7"/>
                  </a:cxn>
                  <a:cxn ang="0">
                    <a:pos x="T8" y="T9"/>
                  </a:cxn>
                </a:cxnLst>
                <a:rect l="0" t="0" r="r" b="b"/>
                <a:pathLst>
                  <a:path w="499" h="322">
                    <a:moveTo>
                      <a:pt x="0" y="322"/>
                    </a:moveTo>
                    <a:lnTo>
                      <a:pt x="0" y="322"/>
                    </a:lnTo>
                    <a:lnTo>
                      <a:pt x="150" y="171"/>
                    </a:lnTo>
                    <a:lnTo>
                      <a:pt x="236" y="257"/>
                    </a:lnTo>
                    <a:lnTo>
                      <a:pt x="499"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8"/>
              <p:cNvSpPr>
                <a:spLocks/>
              </p:cNvSpPr>
              <p:nvPr/>
            </p:nvSpPr>
            <p:spPr bwMode="auto">
              <a:xfrm>
                <a:off x="1325" y="2663"/>
                <a:ext cx="68" cy="93"/>
              </a:xfrm>
              <a:custGeom>
                <a:avLst/>
                <a:gdLst>
                  <a:gd name="T0" fmla="*/ 0 w 139"/>
                  <a:gd name="T1" fmla="*/ 0 h 150"/>
                  <a:gd name="T2" fmla="*/ 0 w 139"/>
                  <a:gd name="T3" fmla="*/ 0 h 150"/>
                  <a:gd name="T4" fmla="*/ 139 w 139"/>
                  <a:gd name="T5" fmla="*/ 0 h 150"/>
                  <a:gd name="T6" fmla="*/ 139 w 139"/>
                  <a:gd name="T7" fmla="*/ 150 h 150"/>
                </a:gdLst>
                <a:ahLst/>
                <a:cxnLst>
                  <a:cxn ang="0">
                    <a:pos x="T0" y="T1"/>
                  </a:cxn>
                  <a:cxn ang="0">
                    <a:pos x="T2" y="T3"/>
                  </a:cxn>
                  <a:cxn ang="0">
                    <a:pos x="T4" y="T5"/>
                  </a:cxn>
                  <a:cxn ang="0">
                    <a:pos x="T6" y="T7"/>
                  </a:cxn>
                </a:cxnLst>
                <a:rect l="0" t="0" r="r" b="b"/>
                <a:pathLst>
                  <a:path w="139" h="150">
                    <a:moveTo>
                      <a:pt x="0" y="0"/>
                    </a:moveTo>
                    <a:lnTo>
                      <a:pt x="0" y="0"/>
                    </a:lnTo>
                    <a:lnTo>
                      <a:pt x="139" y="0"/>
                    </a:lnTo>
                    <a:lnTo>
                      <a:pt x="139" y="15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9"/>
              <p:cNvSpPr>
                <a:spLocks/>
              </p:cNvSpPr>
              <p:nvPr/>
            </p:nvSpPr>
            <p:spPr bwMode="auto">
              <a:xfrm>
                <a:off x="240" y="2655"/>
                <a:ext cx="847" cy="268"/>
              </a:xfrm>
              <a:custGeom>
                <a:avLst/>
                <a:gdLst>
                  <a:gd name="T0" fmla="*/ 1966 w 1966"/>
                  <a:gd name="T1" fmla="*/ 0 h 434"/>
                  <a:gd name="T2" fmla="*/ 1966 w 1966"/>
                  <a:gd name="T3" fmla="*/ 0 h 434"/>
                  <a:gd name="T4" fmla="*/ 1966 w 1966"/>
                  <a:gd name="T5" fmla="*/ 434 h 434"/>
                  <a:gd name="T6" fmla="*/ 0 w 1966"/>
                  <a:gd name="T7" fmla="*/ 434 h 434"/>
                </a:gdLst>
                <a:ahLst/>
                <a:cxnLst>
                  <a:cxn ang="0">
                    <a:pos x="T0" y="T1"/>
                  </a:cxn>
                  <a:cxn ang="0">
                    <a:pos x="T2" y="T3"/>
                  </a:cxn>
                  <a:cxn ang="0">
                    <a:pos x="T4" y="T5"/>
                  </a:cxn>
                  <a:cxn ang="0">
                    <a:pos x="T6" y="T7"/>
                  </a:cxn>
                </a:cxnLst>
                <a:rect l="0" t="0" r="r" b="b"/>
                <a:pathLst>
                  <a:path w="1966" h="434">
                    <a:moveTo>
                      <a:pt x="1966" y="0"/>
                    </a:moveTo>
                    <a:lnTo>
                      <a:pt x="1966" y="0"/>
                    </a:lnTo>
                    <a:lnTo>
                      <a:pt x="1966" y="434"/>
                    </a:lnTo>
                    <a:lnTo>
                      <a:pt x="0" y="434"/>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0"/>
              <p:cNvSpPr>
                <a:spLocks/>
              </p:cNvSpPr>
              <p:nvPr/>
            </p:nvSpPr>
            <p:spPr bwMode="auto">
              <a:xfrm>
                <a:off x="1121" y="2690"/>
                <a:ext cx="244" cy="198"/>
              </a:xfrm>
              <a:custGeom>
                <a:avLst/>
                <a:gdLst>
                  <a:gd name="T0" fmla="*/ 0 w 499"/>
                  <a:gd name="T1" fmla="*/ 322 h 322"/>
                  <a:gd name="T2" fmla="*/ 0 w 499"/>
                  <a:gd name="T3" fmla="*/ 322 h 322"/>
                  <a:gd name="T4" fmla="*/ 150 w 499"/>
                  <a:gd name="T5" fmla="*/ 171 h 322"/>
                  <a:gd name="T6" fmla="*/ 236 w 499"/>
                  <a:gd name="T7" fmla="*/ 257 h 322"/>
                  <a:gd name="T8" fmla="*/ 499 w 499"/>
                  <a:gd name="T9" fmla="*/ 0 h 322"/>
                </a:gdLst>
                <a:ahLst/>
                <a:cxnLst>
                  <a:cxn ang="0">
                    <a:pos x="T0" y="T1"/>
                  </a:cxn>
                  <a:cxn ang="0">
                    <a:pos x="T2" y="T3"/>
                  </a:cxn>
                  <a:cxn ang="0">
                    <a:pos x="T4" y="T5"/>
                  </a:cxn>
                  <a:cxn ang="0">
                    <a:pos x="T6" y="T7"/>
                  </a:cxn>
                  <a:cxn ang="0">
                    <a:pos x="T8" y="T9"/>
                  </a:cxn>
                </a:cxnLst>
                <a:rect l="0" t="0" r="r" b="b"/>
                <a:pathLst>
                  <a:path w="499" h="322">
                    <a:moveTo>
                      <a:pt x="0" y="322"/>
                    </a:moveTo>
                    <a:lnTo>
                      <a:pt x="0" y="322"/>
                    </a:lnTo>
                    <a:lnTo>
                      <a:pt x="150" y="171"/>
                    </a:lnTo>
                    <a:lnTo>
                      <a:pt x="236" y="257"/>
                    </a:lnTo>
                    <a:lnTo>
                      <a:pt x="499"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1"/>
              <p:cNvSpPr>
                <a:spLocks/>
              </p:cNvSpPr>
              <p:nvPr/>
            </p:nvSpPr>
            <p:spPr bwMode="auto">
              <a:xfrm>
                <a:off x="1325" y="2663"/>
                <a:ext cx="68" cy="93"/>
              </a:xfrm>
              <a:custGeom>
                <a:avLst/>
                <a:gdLst>
                  <a:gd name="T0" fmla="*/ 0 w 139"/>
                  <a:gd name="T1" fmla="*/ 0 h 150"/>
                  <a:gd name="T2" fmla="*/ 0 w 139"/>
                  <a:gd name="T3" fmla="*/ 0 h 150"/>
                  <a:gd name="T4" fmla="*/ 139 w 139"/>
                  <a:gd name="T5" fmla="*/ 0 h 150"/>
                  <a:gd name="T6" fmla="*/ 139 w 139"/>
                  <a:gd name="T7" fmla="*/ 150 h 150"/>
                </a:gdLst>
                <a:ahLst/>
                <a:cxnLst>
                  <a:cxn ang="0">
                    <a:pos x="T0" y="T1"/>
                  </a:cxn>
                  <a:cxn ang="0">
                    <a:pos x="T2" y="T3"/>
                  </a:cxn>
                  <a:cxn ang="0">
                    <a:pos x="T4" y="T5"/>
                  </a:cxn>
                  <a:cxn ang="0">
                    <a:pos x="T6" y="T7"/>
                  </a:cxn>
                </a:cxnLst>
                <a:rect l="0" t="0" r="r" b="b"/>
                <a:pathLst>
                  <a:path w="139" h="150">
                    <a:moveTo>
                      <a:pt x="0" y="0"/>
                    </a:moveTo>
                    <a:lnTo>
                      <a:pt x="0" y="0"/>
                    </a:lnTo>
                    <a:lnTo>
                      <a:pt x="139" y="0"/>
                    </a:lnTo>
                    <a:lnTo>
                      <a:pt x="139" y="15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p:cNvGrpSpPr/>
          <p:nvPr/>
        </p:nvGrpSpPr>
        <p:grpSpPr>
          <a:xfrm>
            <a:off x="317500" y="5099362"/>
            <a:ext cx="9240837" cy="1046527"/>
            <a:chOff x="317500" y="5099362"/>
            <a:chExt cx="9240837" cy="1046527"/>
          </a:xfrm>
        </p:grpSpPr>
        <p:sp>
          <p:nvSpPr>
            <p:cNvPr id="20" name="Rectangle 19"/>
            <p:cNvSpPr>
              <a:spLocks/>
            </p:cNvSpPr>
            <p:nvPr/>
          </p:nvSpPr>
          <p:spPr>
            <a:xfrm>
              <a:off x="317500" y="5099362"/>
              <a:ext cx="2000031" cy="1046527"/>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5" name="Rectangle 24"/>
            <p:cNvSpPr>
              <a:spLocks/>
            </p:cNvSpPr>
            <p:nvPr/>
          </p:nvSpPr>
          <p:spPr>
            <a:xfrm>
              <a:off x="2317530" y="5099362"/>
              <a:ext cx="7240807" cy="1046527"/>
            </a:xfrm>
            <a:prstGeom prst="rect">
              <a:avLst/>
            </a:prstGeom>
            <a:solidFill>
              <a:schemeClr val="accent5">
                <a:lumMod val="20000"/>
                <a:lumOff val="80000"/>
              </a:schemeClr>
            </a:solidFill>
            <a:ln w="9525">
              <a:solidFill>
                <a:schemeClr val="accent5"/>
              </a:solidFill>
            </a:ln>
            <a:effectLst>
              <a:outerShdw blurRad="50800" dist="38100" dir="2700000" algn="tl" rotWithShape="0">
                <a:prstClr val="black">
                  <a:alpha val="40000"/>
                </a:prstClr>
              </a:outerShdw>
            </a:effectLst>
          </p:spPr>
          <p:txBody>
            <a:bodyPr wrap="square" lIns="182880" anchor="ctr">
              <a:noAutofit/>
            </a:bodyPr>
            <a:lstStyle/>
            <a:p>
              <a:pPr marL="0" lvl="1" defTabSz="389467" fontAlgn="auto">
                <a:spcBef>
                  <a:spcPts val="0"/>
                </a:spcBef>
                <a:spcAft>
                  <a:spcPts val="0"/>
                </a:spcAft>
                <a:defRPr/>
              </a:pPr>
              <a:r>
                <a:rPr lang="en-US" b="1" dirty="0">
                  <a:solidFill>
                    <a:schemeClr val="tx2">
                      <a:lumMod val="50000"/>
                    </a:schemeClr>
                  </a:solidFill>
                </a:rPr>
                <a:t>Embedded Innovation</a:t>
              </a:r>
            </a:p>
            <a:p>
              <a:pPr marL="0" lvl="1" defTabSz="389467" fontAlgn="auto">
                <a:spcBef>
                  <a:spcPts val="0"/>
                </a:spcBef>
                <a:spcAft>
                  <a:spcPts val="0"/>
                </a:spcAft>
                <a:defRPr/>
              </a:pPr>
              <a:r>
                <a:rPr lang="en-US" sz="1200" dirty="0">
                  <a:solidFill>
                    <a:schemeClr val="tx2">
                      <a:lumMod val="50000"/>
                    </a:schemeClr>
                  </a:solidFill>
                </a:rPr>
                <a:t>Leveraging our passion for technology</a:t>
              </a:r>
              <a:r>
                <a:rPr lang="en-US" sz="1200" dirty="0" smtClean="0">
                  <a:solidFill>
                    <a:schemeClr val="tx2">
                      <a:lumMod val="50000"/>
                    </a:schemeClr>
                  </a:solidFill>
                </a:rPr>
                <a:t>, our </a:t>
              </a:r>
              <a:r>
                <a:rPr lang="en-US" sz="1200" dirty="0">
                  <a:solidFill>
                    <a:schemeClr val="tx2">
                      <a:lumMod val="50000"/>
                    </a:schemeClr>
                  </a:solidFill>
                </a:rPr>
                <a:t>Partnerships and our People</a:t>
              </a:r>
            </a:p>
          </p:txBody>
        </p:sp>
        <p:grpSp>
          <p:nvGrpSpPr>
            <p:cNvPr id="43" name="Group 34"/>
            <p:cNvGrpSpPr>
              <a:grpSpLocks noChangeAspect="1"/>
            </p:cNvGrpSpPr>
            <p:nvPr/>
          </p:nvGrpSpPr>
          <p:grpSpPr bwMode="auto">
            <a:xfrm>
              <a:off x="381001" y="5303874"/>
              <a:ext cx="1830388" cy="684217"/>
              <a:chOff x="240" y="3341"/>
              <a:chExt cx="1153" cy="431"/>
            </a:xfrm>
          </p:grpSpPr>
          <p:sp>
            <p:nvSpPr>
              <p:cNvPr id="45" name="Freeform 35"/>
              <p:cNvSpPr>
                <a:spLocks/>
              </p:cNvSpPr>
              <p:nvPr/>
            </p:nvSpPr>
            <p:spPr bwMode="auto">
              <a:xfrm>
                <a:off x="1187" y="3442"/>
                <a:ext cx="147" cy="303"/>
              </a:xfrm>
              <a:custGeom>
                <a:avLst/>
                <a:gdLst>
                  <a:gd name="T0" fmla="*/ 220 w 298"/>
                  <a:gd name="T1" fmla="*/ 281 h 490"/>
                  <a:gd name="T2" fmla="*/ 220 w 298"/>
                  <a:gd name="T3" fmla="*/ 281 h 490"/>
                  <a:gd name="T4" fmla="*/ 298 w 298"/>
                  <a:gd name="T5" fmla="*/ 149 h 490"/>
                  <a:gd name="T6" fmla="*/ 149 w 298"/>
                  <a:gd name="T7" fmla="*/ 0 h 490"/>
                  <a:gd name="T8" fmla="*/ 0 w 298"/>
                  <a:gd name="T9" fmla="*/ 149 h 490"/>
                  <a:gd name="T10" fmla="*/ 78 w 298"/>
                  <a:gd name="T11" fmla="*/ 281 h 490"/>
                  <a:gd name="T12" fmla="*/ 78 w 298"/>
                  <a:gd name="T13" fmla="*/ 352 h 490"/>
                  <a:gd name="T14" fmla="*/ 220 w 298"/>
                  <a:gd name="T15" fmla="*/ 352 h 490"/>
                  <a:gd name="T16" fmla="*/ 220 w 298"/>
                  <a:gd name="T17" fmla="*/ 430 h 490"/>
                  <a:gd name="T18" fmla="*/ 190 w 298"/>
                  <a:gd name="T19" fmla="*/ 464 h 490"/>
                  <a:gd name="T20" fmla="*/ 190 w 298"/>
                  <a:gd name="T21" fmla="*/ 466 h 490"/>
                  <a:gd name="T22" fmla="*/ 149 w 298"/>
                  <a:gd name="T23"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490">
                    <a:moveTo>
                      <a:pt x="220" y="281"/>
                    </a:moveTo>
                    <a:lnTo>
                      <a:pt x="220" y="281"/>
                    </a:lnTo>
                    <a:cubicBezTo>
                      <a:pt x="267" y="255"/>
                      <a:pt x="298" y="206"/>
                      <a:pt x="298" y="149"/>
                    </a:cubicBezTo>
                    <a:cubicBezTo>
                      <a:pt x="298" y="67"/>
                      <a:pt x="232" y="0"/>
                      <a:pt x="149" y="0"/>
                    </a:cubicBezTo>
                    <a:cubicBezTo>
                      <a:pt x="66" y="0"/>
                      <a:pt x="0" y="67"/>
                      <a:pt x="0" y="149"/>
                    </a:cubicBezTo>
                    <a:cubicBezTo>
                      <a:pt x="0" y="206"/>
                      <a:pt x="31" y="255"/>
                      <a:pt x="78" y="281"/>
                    </a:cubicBezTo>
                    <a:lnTo>
                      <a:pt x="78" y="352"/>
                    </a:lnTo>
                    <a:lnTo>
                      <a:pt x="220" y="352"/>
                    </a:lnTo>
                    <a:lnTo>
                      <a:pt x="220" y="430"/>
                    </a:lnTo>
                    <a:cubicBezTo>
                      <a:pt x="220" y="444"/>
                      <a:pt x="208" y="456"/>
                      <a:pt x="190" y="464"/>
                    </a:cubicBezTo>
                    <a:cubicBezTo>
                      <a:pt x="190" y="464"/>
                      <a:pt x="190" y="465"/>
                      <a:pt x="190" y="466"/>
                    </a:cubicBezTo>
                    <a:cubicBezTo>
                      <a:pt x="190" y="479"/>
                      <a:pt x="172" y="490"/>
                      <a:pt x="149" y="490"/>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6"/>
              <p:cNvSpPr>
                <a:spLocks/>
              </p:cNvSpPr>
              <p:nvPr/>
            </p:nvSpPr>
            <p:spPr bwMode="auto">
              <a:xfrm>
                <a:off x="1216" y="3474"/>
                <a:ext cx="52" cy="65"/>
              </a:xfrm>
              <a:custGeom>
                <a:avLst/>
                <a:gdLst>
                  <a:gd name="T0" fmla="*/ 0 w 105"/>
                  <a:gd name="T1" fmla="*/ 105 h 105"/>
                  <a:gd name="T2" fmla="*/ 0 w 105"/>
                  <a:gd name="T3" fmla="*/ 105 h 105"/>
                  <a:gd name="T4" fmla="*/ 105 w 105"/>
                  <a:gd name="T5" fmla="*/ 0 h 105"/>
                </a:gdLst>
                <a:ahLst/>
                <a:cxnLst>
                  <a:cxn ang="0">
                    <a:pos x="T0" y="T1"/>
                  </a:cxn>
                  <a:cxn ang="0">
                    <a:pos x="T2" y="T3"/>
                  </a:cxn>
                  <a:cxn ang="0">
                    <a:pos x="T4" y="T5"/>
                  </a:cxn>
                </a:cxnLst>
                <a:rect l="0" t="0" r="r" b="b"/>
                <a:pathLst>
                  <a:path w="105" h="105">
                    <a:moveTo>
                      <a:pt x="0" y="105"/>
                    </a:moveTo>
                    <a:lnTo>
                      <a:pt x="0" y="105"/>
                    </a:lnTo>
                    <a:cubicBezTo>
                      <a:pt x="0" y="47"/>
                      <a:pt x="47" y="0"/>
                      <a:pt x="105" y="0"/>
                    </a:cubicBez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
              <p:cNvSpPr>
                <a:spLocks/>
              </p:cNvSpPr>
              <p:nvPr/>
            </p:nvSpPr>
            <p:spPr bwMode="auto">
              <a:xfrm>
                <a:off x="1261" y="3341"/>
                <a:ext cx="0" cy="67"/>
              </a:xfrm>
              <a:custGeom>
                <a:avLst/>
                <a:gdLst>
                  <a:gd name="T0" fmla="*/ 109 h 109"/>
                  <a:gd name="T1" fmla="*/ 109 h 109"/>
                  <a:gd name="T2" fmla="*/ 0 h 109"/>
                </a:gdLst>
                <a:ahLst/>
                <a:cxnLst>
                  <a:cxn ang="0">
                    <a:pos x="0" y="T0"/>
                  </a:cxn>
                  <a:cxn ang="0">
                    <a:pos x="0" y="T1"/>
                  </a:cxn>
                  <a:cxn ang="0">
                    <a:pos x="0" y="T2"/>
                  </a:cxn>
                </a:cxnLst>
                <a:rect l="0" t="0" r="r" b="b"/>
                <a:pathLst>
                  <a:path h="109">
                    <a:moveTo>
                      <a:pt x="0" y="109"/>
                    </a:moveTo>
                    <a:lnTo>
                      <a:pt x="0" y="109"/>
                    </a:lnTo>
                    <a:lnTo>
                      <a:pt x="0"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8"/>
              <p:cNvSpPr>
                <a:spLocks/>
              </p:cNvSpPr>
              <p:nvPr/>
            </p:nvSpPr>
            <p:spPr bwMode="auto">
              <a:xfrm>
                <a:off x="1126" y="3435"/>
                <a:ext cx="47" cy="34"/>
              </a:xfrm>
              <a:custGeom>
                <a:avLst/>
                <a:gdLst>
                  <a:gd name="T0" fmla="*/ 95 w 95"/>
                  <a:gd name="T1" fmla="*/ 55 h 55"/>
                  <a:gd name="T2" fmla="*/ 95 w 95"/>
                  <a:gd name="T3" fmla="*/ 55 h 55"/>
                  <a:gd name="T4" fmla="*/ 0 w 95"/>
                  <a:gd name="T5" fmla="*/ 0 h 55"/>
                </a:gdLst>
                <a:ahLst/>
                <a:cxnLst>
                  <a:cxn ang="0">
                    <a:pos x="T0" y="T1"/>
                  </a:cxn>
                  <a:cxn ang="0">
                    <a:pos x="T2" y="T3"/>
                  </a:cxn>
                  <a:cxn ang="0">
                    <a:pos x="T4" y="T5"/>
                  </a:cxn>
                </a:cxnLst>
                <a:rect l="0" t="0" r="r" b="b"/>
                <a:pathLst>
                  <a:path w="95" h="55">
                    <a:moveTo>
                      <a:pt x="95" y="55"/>
                    </a:moveTo>
                    <a:lnTo>
                      <a:pt x="95" y="55"/>
                    </a:lnTo>
                    <a:lnTo>
                      <a:pt x="0"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9"/>
              <p:cNvSpPr>
                <a:spLocks/>
              </p:cNvSpPr>
              <p:nvPr/>
            </p:nvSpPr>
            <p:spPr bwMode="auto">
              <a:xfrm>
                <a:off x="1124" y="3595"/>
                <a:ext cx="46" cy="34"/>
              </a:xfrm>
              <a:custGeom>
                <a:avLst/>
                <a:gdLst>
                  <a:gd name="T0" fmla="*/ 95 w 95"/>
                  <a:gd name="T1" fmla="*/ 0 h 54"/>
                  <a:gd name="T2" fmla="*/ 95 w 95"/>
                  <a:gd name="T3" fmla="*/ 0 h 54"/>
                  <a:gd name="T4" fmla="*/ 0 w 95"/>
                  <a:gd name="T5" fmla="*/ 54 h 54"/>
                </a:gdLst>
                <a:ahLst/>
                <a:cxnLst>
                  <a:cxn ang="0">
                    <a:pos x="T0" y="T1"/>
                  </a:cxn>
                  <a:cxn ang="0">
                    <a:pos x="T2" y="T3"/>
                  </a:cxn>
                  <a:cxn ang="0">
                    <a:pos x="T4" y="T5"/>
                  </a:cxn>
                </a:cxnLst>
                <a:rect l="0" t="0" r="r" b="b"/>
                <a:pathLst>
                  <a:path w="95" h="54">
                    <a:moveTo>
                      <a:pt x="95" y="0"/>
                    </a:moveTo>
                    <a:lnTo>
                      <a:pt x="95" y="0"/>
                    </a:lnTo>
                    <a:lnTo>
                      <a:pt x="0" y="54"/>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0"/>
              <p:cNvSpPr>
                <a:spLocks/>
              </p:cNvSpPr>
              <p:nvPr/>
            </p:nvSpPr>
            <p:spPr bwMode="auto">
              <a:xfrm>
                <a:off x="1345" y="3601"/>
                <a:ext cx="46" cy="33"/>
              </a:xfrm>
              <a:custGeom>
                <a:avLst/>
                <a:gdLst>
                  <a:gd name="T0" fmla="*/ 0 w 94"/>
                  <a:gd name="T1" fmla="*/ 0 h 54"/>
                  <a:gd name="T2" fmla="*/ 0 w 94"/>
                  <a:gd name="T3" fmla="*/ 0 h 54"/>
                  <a:gd name="T4" fmla="*/ 94 w 94"/>
                  <a:gd name="T5" fmla="*/ 54 h 54"/>
                </a:gdLst>
                <a:ahLst/>
                <a:cxnLst>
                  <a:cxn ang="0">
                    <a:pos x="T0" y="T1"/>
                  </a:cxn>
                  <a:cxn ang="0">
                    <a:pos x="T2" y="T3"/>
                  </a:cxn>
                  <a:cxn ang="0">
                    <a:pos x="T4" y="T5"/>
                  </a:cxn>
                </a:cxnLst>
                <a:rect l="0" t="0" r="r" b="b"/>
                <a:pathLst>
                  <a:path w="94" h="54">
                    <a:moveTo>
                      <a:pt x="0" y="0"/>
                    </a:moveTo>
                    <a:lnTo>
                      <a:pt x="0" y="0"/>
                    </a:lnTo>
                    <a:lnTo>
                      <a:pt x="94" y="54"/>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1"/>
              <p:cNvSpPr>
                <a:spLocks/>
              </p:cNvSpPr>
              <p:nvPr/>
            </p:nvSpPr>
            <p:spPr bwMode="auto">
              <a:xfrm>
                <a:off x="1347" y="3440"/>
                <a:ext cx="46" cy="34"/>
              </a:xfrm>
              <a:custGeom>
                <a:avLst/>
                <a:gdLst>
                  <a:gd name="T0" fmla="*/ 0 w 94"/>
                  <a:gd name="T1" fmla="*/ 54 h 54"/>
                  <a:gd name="T2" fmla="*/ 0 w 94"/>
                  <a:gd name="T3" fmla="*/ 54 h 54"/>
                  <a:gd name="T4" fmla="*/ 94 w 94"/>
                  <a:gd name="T5" fmla="*/ 0 h 54"/>
                </a:gdLst>
                <a:ahLst/>
                <a:cxnLst>
                  <a:cxn ang="0">
                    <a:pos x="T0" y="T1"/>
                  </a:cxn>
                  <a:cxn ang="0">
                    <a:pos x="T2" y="T3"/>
                  </a:cxn>
                  <a:cxn ang="0">
                    <a:pos x="T4" y="T5"/>
                  </a:cxn>
                </a:cxnLst>
                <a:rect l="0" t="0" r="r" b="b"/>
                <a:pathLst>
                  <a:path w="94" h="54">
                    <a:moveTo>
                      <a:pt x="0" y="54"/>
                    </a:moveTo>
                    <a:lnTo>
                      <a:pt x="0" y="54"/>
                    </a:lnTo>
                    <a:lnTo>
                      <a:pt x="94"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2"/>
              <p:cNvSpPr>
                <a:spLocks/>
              </p:cNvSpPr>
              <p:nvPr/>
            </p:nvSpPr>
            <p:spPr bwMode="auto">
              <a:xfrm>
                <a:off x="240" y="3743"/>
                <a:ext cx="1021" cy="29"/>
              </a:xfrm>
              <a:custGeom>
                <a:avLst/>
                <a:gdLst>
                  <a:gd name="T0" fmla="*/ 0 w 2325"/>
                  <a:gd name="T1" fmla="*/ 0 w 2325"/>
                  <a:gd name="T2" fmla="*/ 2325 w 2325"/>
                </a:gdLst>
                <a:ahLst/>
                <a:cxnLst>
                  <a:cxn ang="0">
                    <a:pos x="T0" y="0"/>
                  </a:cxn>
                  <a:cxn ang="0">
                    <a:pos x="T1" y="0"/>
                  </a:cxn>
                  <a:cxn ang="0">
                    <a:pos x="T2" y="0"/>
                  </a:cxn>
                </a:cxnLst>
                <a:rect l="0" t="0" r="r" b="b"/>
                <a:pathLst>
                  <a:path w="2325">
                    <a:moveTo>
                      <a:pt x="0" y="0"/>
                    </a:moveTo>
                    <a:lnTo>
                      <a:pt x="0" y="0"/>
                    </a:lnTo>
                    <a:lnTo>
                      <a:pt x="2325" y="0"/>
                    </a:lnTo>
                  </a:path>
                </a:pathLst>
              </a:custGeom>
              <a:noFill/>
              <a:ln w="19050"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xmlns="" val="2046054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 Solution Architecture</a:t>
            </a:r>
            <a:endParaRPr lang="en-US" dirty="0"/>
          </a:p>
        </p:txBody>
      </p:sp>
      <p:pic>
        <p:nvPicPr>
          <p:cNvPr id="82" name="Picture 13" descr="http://www.corserva.com/sites/default/files/privatecloud_icon.png"/>
          <p:cNvPicPr>
            <a:picLocks noChangeAspect="1" noChangeArrowheads="1"/>
          </p:cNvPicPr>
          <p:nvPr/>
        </p:nvPicPr>
        <p:blipFill>
          <a:blip r:embed="rId2" cstate="print"/>
          <a:srcRect/>
          <a:stretch>
            <a:fillRect/>
          </a:stretch>
        </p:blipFill>
        <p:spPr bwMode="auto">
          <a:xfrm>
            <a:off x="3859090" y="5205550"/>
            <a:ext cx="1143000" cy="1143000"/>
          </a:xfrm>
          <a:prstGeom prst="rect">
            <a:avLst/>
          </a:prstGeom>
          <a:noFill/>
        </p:spPr>
      </p:pic>
      <p:sp>
        <p:nvSpPr>
          <p:cNvPr id="58" name="Rectangle 57"/>
          <p:cNvSpPr/>
          <p:nvPr/>
        </p:nvSpPr>
        <p:spPr>
          <a:xfrm>
            <a:off x="1145749" y="2647104"/>
            <a:ext cx="7892672" cy="21506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 name="Rectangle 2"/>
          <p:cNvSpPr>
            <a:spLocks/>
          </p:cNvSpPr>
          <p:nvPr/>
        </p:nvSpPr>
        <p:spPr>
          <a:xfrm>
            <a:off x="4971388" y="2716926"/>
            <a:ext cx="3684924" cy="1928439"/>
          </a:xfrm>
          <a:prstGeom prst="rect">
            <a:avLst/>
          </a:prstGeom>
          <a:solidFill>
            <a:schemeClr val="accent6"/>
          </a:solidFill>
          <a:ln w="12700"/>
        </p:spPr>
        <p:style>
          <a:lnRef idx="3">
            <a:schemeClr val="lt1"/>
          </a:lnRef>
          <a:fillRef idx="1">
            <a:schemeClr val="accent1"/>
          </a:fillRef>
          <a:effectRef idx="1">
            <a:schemeClr val="accent1"/>
          </a:effectRef>
          <a:fontRef idx="minor">
            <a:schemeClr val="lt1"/>
          </a:fontRef>
        </p:style>
        <p:txBody>
          <a:bodyPr rtlCol="0" anchor="t" anchorCtr="1"/>
          <a:lstStyle/>
          <a:p>
            <a:pPr algn="ctr"/>
            <a:r>
              <a:rPr lang="en-US" sz="1600" b="1" dirty="0" smtClean="0">
                <a:solidFill>
                  <a:schemeClr val="tx2">
                    <a:lumMod val="50000"/>
                  </a:schemeClr>
                </a:solidFill>
              </a:rPr>
              <a:t>SI Automation</a:t>
            </a:r>
          </a:p>
        </p:txBody>
      </p:sp>
      <p:sp>
        <p:nvSpPr>
          <p:cNvPr id="6" name="Rectangle 5"/>
          <p:cNvSpPr/>
          <p:nvPr/>
        </p:nvSpPr>
        <p:spPr>
          <a:xfrm>
            <a:off x="1145748" y="1474088"/>
            <a:ext cx="7892671" cy="840732"/>
          </a:xfrm>
          <a:prstGeom prst="rect">
            <a:avLst/>
          </a:prstGeom>
          <a:solidFill>
            <a:schemeClr val="accent5"/>
          </a:solidFill>
          <a:ln w="127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100" dirty="0" smtClean="0">
              <a:solidFill>
                <a:schemeClr val="tx2">
                  <a:lumMod val="50000"/>
                </a:schemeClr>
              </a:solidFill>
            </a:endParaRPr>
          </a:p>
        </p:txBody>
      </p:sp>
      <p:sp>
        <p:nvSpPr>
          <p:cNvPr id="7" name="Freeform 94"/>
          <p:cNvSpPr>
            <a:spLocks/>
          </p:cNvSpPr>
          <p:nvPr/>
        </p:nvSpPr>
        <p:spPr bwMode="auto">
          <a:xfrm>
            <a:off x="7024971" y="1880789"/>
            <a:ext cx="1590373" cy="350248"/>
          </a:xfrm>
          <a:custGeom>
            <a:avLst/>
            <a:gdLst/>
            <a:ahLst/>
            <a:cxnLst>
              <a:cxn ang="0">
                <a:pos x="0" y="224"/>
              </a:cxn>
              <a:cxn ang="0">
                <a:pos x="227" y="0"/>
              </a:cxn>
              <a:cxn ang="0">
                <a:pos x="1134" y="0"/>
              </a:cxn>
              <a:cxn ang="0">
                <a:pos x="1134" y="0"/>
              </a:cxn>
              <a:cxn ang="0">
                <a:pos x="1360" y="224"/>
              </a:cxn>
              <a:cxn ang="0">
                <a:pos x="1134" y="448"/>
              </a:cxn>
              <a:cxn ang="0">
                <a:pos x="1134" y="448"/>
              </a:cxn>
              <a:cxn ang="0">
                <a:pos x="1134" y="448"/>
              </a:cxn>
              <a:cxn ang="0">
                <a:pos x="227" y="448"/>
              </a:cxn>
              <a:cxn ang="0">
                <a:pos x="0" y="224"/>
              </a:cxn>
            </a:cxnLst>
            <a:rect l="0" t="0" r="r" b="b"/>
            <a:pathLst>
              <a:path w="1360" h="448">
                <a:moveTo>
                  <a:pt x="0" y="224"/>
                </a:moveTo>
                <a:lnTo>
                  <a:pt x="227" y="0"/>
                </a:lnTo>
                <a:lnTo>
                  <a:pt x="1134" y="0"/>
                </a:lnTo>
                <a:lnTo>
                  <a:pt x="1134" y="0"/>
                </a:lnTo>
                <a:cubicBezTo>
                  <a:pt x="1259" y="0"/>
                  <a:pt x="1360" y="101"/>
                  <a:pt x="1360" y="224"/>
                </a:cubicBezTo>
                <a:cubicBezTo>
                  <a:pt x="1360" y="348"/>
                  <a:pt x="1259" y="448"/>
                  <a:pt x="1134" y="448"/>
                </a:cubicBezTo>
                <a:cubicBezTo>
                  <a:pt x="1134" y="448"/>
                  <a:pt x="1134" y="448"/>
                  <a:pt x="1134" y="448"/>
                </a:cubicBezTo>
                <a:lnTo>
                  <a:pt x="1134" y="448"/>
                </a:lnTo>
                <a:lnTo>
                  <a:pt x="227" y="448"/>
                </a:lnTo>
                <a:lnTo>
                  <a:pt x="0" y="224"/>
                </a:lnTo>
                <a:close/>
              </a:path>
            </a:pathLst>
          </a:custGeom>
          <a:solidFill>
            <a:srgbClr val="FFFFFF"/>
          </a:solidFill>
          <a:ln w="0">
            <a:noFill/>
            <a:prstDash val="solid"/>
            <a:round/>
            <a:headEnd/>
            <a:tailEnd/>
          </a:ln>
        </p:spPr>
        <p:txBody>
          <a:bodyPr vert="horz" wrap="square" lIns="91440" tIns="45720" rIns="91440" bIns="45720" numCol="1" anchor="ctr" anchorCtr="1" compatLnSpc="1">
            <a:prstTxWarp prst="textNoShape">
              <a:avLst/>
            </a:prstTxWarp>
          </a:bodyPr>
          <a:lstStyle/>
          <a:p>
            <a:r>
              <a:rPr lang="en-US" sz="1400" b="1" dirty="0" smtClean="0">
                <a:solidFill>
                  <a:schemeClr val="tx2">
                    <a:lumMod val="50000"/>
                  </a:schemeClr>
                </a:solidFill>
              </a:rPr>
              <a:t>Service Desk</a:t>
            </a:r>
            <a:endParaRPr lang="en-US" sz="1400" b="1" dirty="0">
              <a:solidFill>
                <a:schemeClr val="tx2">
                  <a:lumMod val="50000"/>
                </a:schemeClr>
              </a:solidFill>
            </a:endParaRPr>
          </a:p>
        </p:txBody>
      </p:sp>
      <p:sp>
        <p:nvSpPr>
          <p:cNvPr id="8" name="Rectangle 102"/>
          <p:cNvSpPr>
            <a:spLocks noChangeArrowheads="1"/>
          </p:cNvSpPr>
          <p:nvPr/>
        </p:nvSpPr>
        <p:spPr bwMode="auto">
          <a:xfrm>
            <a:off x="1448718" y="1880790"/>
            <a:ext cx="1557392" cy="350248"/>
          </a:xfrm>
          <a:prstGeom prst="rect">
            <a:avLst/>
          </a:prstGeom>
          <a:solidFill>
            <a:srgbClr val="FFFFFF"/>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400" b="1" dirty="0" smtClean="0">
                <a:solidFill>
                  <a:schemeClr val="tx2">
                    <a:lumMod val="50000"/>
                  </a:schemeClr>
                </a:solidFill>
              </a:rPr>
              <a:t>Orchestration</a:t>
            </a:r>
            <a:endParaRPr lang="en-US" sz="1400" b="1" dirty="0">
              <a:solidFill>
                <a:schemeClr val="tx2">
                  <a:lumMod val="50000"/>
                </a:schemeClr>
              </a:solidFill>
            </a:endParaRPr>
          </a:p>
        </p:txBody>
      </p:sp>
      <p:sp>
        <p:nvSpPr>
          <p:cNvPr id="13" name="Freeform 68"/>
          <p:cNvSpPr>
            <a:spLocks/>
          </p:cNvSpPr>
          <p:nvPr/>
        </p:nvSpPr>
        <p:spPr bwMode="auto">
          <a:xfrm>
            <a:off x="1486724" y="2716926"/>
            <a:ext cx="2406502" cy="1928439"/>
          </a:xfrm>
          <a:prstGeom prst="rect">
            <a:avLst/>
          </a:prstGeom>
          <a:solidFill>
            <a:schemeClr val="bg2">
              <a:lumMod val="60000"/>
              <a:lumOff val="40000"/>
            </a:schemeClr>
          </a:solidFill>
          <a:ln w="12700"/>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100" dirty="0" smtClean="0">
              <a:solidFill>
                <a:schemeClr val="tx2">
                  <a:lumMod val="50000"/>
                </a:schemeClr>
              </a:solidFill>
            </a:endParaRPr>
          </a:p>
        </p:txBody>
      </p:sp>
      <p:sp>
        <p:nvSpPr>
          <p:cNvPr id="14" name="Rectangle 89"/>
          <p:cNvSpPr>
            <a:spLocks noChangeArrowheads="1"/>
          </p:cNvSpPr>
          <p:nvPr/>
        </p:nvSpPr>
        <p:spPr bwMode="auto">
          <a:xfrm>
            <a:off x="3654991" y="1488813"/>
            <a:ext cx="2874185"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cs typeface="Arial" pitchFamily="34" charset="0"/>
              </a:rPr>
              <a:t>Service Orchestration Engine</a:t>
            </a:r>
          </a:p>
        </p:txBody>
      </p:sp>
      <p:sp>
        <p:nvSpPr>
          <p:cNvPr id="24" name="Rectangle 89"/>
          <p:cNvSpPr>
            <a:spLocks noChangeArrowheads="1"/>
          </p:cNvSpPr>
          <p:nvPr/>
        </p:nvSpPr>
        <p:spPr bwMode="auto">
          <a:xfrm>
            <a:off x="1717275" y="2764068"/>
            <a:ext cx="1933135"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ctr" defTabSz="914400" fontAlgn="base">
              <a:spcBef>
                <a:spcPct val="0"/>
              </a:spcBef>
              <a:spcAft>
                <a:spcPct val="0"/>
              </a:spcAft>
            </a:pPr>
            <a:r>
              <a:rPr lang="en-US" sz="1600" b="1" dirty="0" smtClean="0">
                <a:solidFill>
                  <a:schemeClr val="tx2">
                    <a:lumMod val="50000"/>
                  </a:schemeClr>
                </a:solidFill>
                <a:cs typeface="Arial" pitchFamily="34" charset="0"/>
              </a:rPr>
              <a:t>Provisioning</a:t>
            </a:r>
          </a:p>
        </p:txBody>
      </p:sp>
      <p:sp>
        <p:nvSpPr>
          <p:cNvPr id="30" name="Up-Down Arrow 29"/>
          <p:cNvSpPr>
            <a:spLocks/>
          </p:cNvSpPr>
          <p:nvPr/>
        </p:nvSpPr>
        <p:spPr>
          <a:xfrm rot="10800000">
            <a:off x="2598543" y="2345475"/>
            <a:ext cx="243798" cy="27432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smtClean="0">
              <a:solidFill>
                <a:schemeClr val="tx2">
                  <a:lumMod val="50000"/>
                </a:schemeClr>
              </a:solidFill>
            </a:endParaRPr>
          </a:p>
        </p:txBody>
      </p:sp>
      <p:sp>
        <p:nvSpPr>
          <p:cNvPr id="31" name="Rectangle 102"/>
          <p:cNvSpPr>
            <a:spLocks noChangeArrowheads="1"/>
          </p:cNvSpPr>
          <p:nvPr/>
        </p:nvSpPr>
        <p:spPr bwMode="auto">
          <a:xfrm>
            <a:off x="3197934" y="1869414"/>
            <a:ext cx="1268486" cy="350248"/>
          </a:xfrm>
          <a:prstGeom prst="rect">
            <a:avLst/>
          </a:prstGeom>
          <a:solidFill>
            <a:srgbClr val="FFFFFF"/>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400" b="1" dirty="0" smtClean="0">
                <a:solidFill>
                  <a:schemeClr val="tx2">
                    <a:lumMod val="50000"/>
                  </a:schemeClr>
                </a:solidFill>
              </a:rPr>
              <a:t>Dispatcher</a:t>
            </a:r>
            <a:endParaRPr lang="en-US" sz="1400" b="1" dirty="0">
              <a:solidFill>
                <a:schemeClr val="tx2">
                  <a:lumMod val="50000"/>
                </a:schemeClr>
              </a:solidFill>
            </a:endParaRPr>
          </a:p>
        </p:txBody>
      </p:sp>
      <p:sp>
        <p:nvSpPr>
          <p:cNvPr id="33" name="Rectangle 102"/>
          <p:cNvSpPr>
            <a:spLocks noChangeArrowheads="1"/>
          </p:cNvSpPr>
          <p:nvPr/>
        </p:nvSpPr>
        <p:spPr bwMode="auto">
          <a:xfrm>
            <a:off x="4658270" y="1869414"/>
            <a:ext cx="1227517" cy="350248"/>
          </a:xfrm>
          <a:prstGeom prst="rect">
            <a:avLst/>
          </a:prstGeom>
          <a:solidFill>
            <a:srgbClr val="FFFFFF"/>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400" b="1" dirty="0" smtClean="0">
                <a:solidFill>
                  <a:schemeClr val="tx2">
                    <a:lumMod val="50000"/>
                  </a:schemeClr>
                </a:solidFill>
              </a:rPr>
              <a:t>Scheduler</a:t>
            </a:r>
            <a:endParaRPr lang="en-US" sz="1400" b="1" dirty="0">
              <a:solidFill>
                <a:schemeClr val="tx2">
                  <a:lumMod val="50000"/>
                </a:schemeClr>
              </a:solidFill>
            </a:endParaRPr>
          </a:p>
        </p:txBody>
      </p:sp>
      <p:sp>
        <p:nvSpPr>
          <p:cNvPr id="35" name="Rectangle 102"/>
          <p:cNvSpPr>
            <a:spLocks noChangeArrowheads="1"/>
          </p:cNvSpPr>
          <p:nvPr/>
        </p:nvSpPr>
        <p:spPr bwMode="auto">
          <a:xfrm>
            <a:off x="6076857" y="1871686"/>
            <a:ext cx="900752" cy="350248"/>
          </a:xfrm>
          <a:prstGeom prst="rect">
            <a:avLst/>
          </a:prstGeom>
          <a:solidFill>
            <a:srgbClr val="FFFFFF"/>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400" b="1" dirty="0" smtClean="0">
                <a:solidFill>
                  <a:schemeClr val="tx2">
                    <a:lumMod val="50000"/>
                  </a:schemeClr>
                </a:solidFill>
              </a:rPr>
              <a:t>Portal</a:t>
            </a:r>
            <a:endParaRPr lang="en-US" sz="1400" b="1" dirty="0">
              <a:solidFill>
                <a:schemeClr val="tx2">
                  <a:lumMod val="50000"/>
                </a:schemeClr>
              </a:solidFill>
            </a:endParaRPr>
          </a:p>
        </p:txBody>
      </p:sp>
      <p:sp>
        <p:nvSpPr>
          <p:cNvPr id="37" name="Rectangle 36"/>
          <p:cNvSpPr>
            <a:spLocks/>
          </p:cNvSpPr>
          <p:nvPr/>
        </p:nvSpPr>
        <p:spPr>
          <a:xfrm>
            <a:off x="1667284" y="3118777"/>
            <a:ext cx="2143125" cy="304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Deployment</a:t>
            </a:r>
          </a:p>
        </p:txBody>
      </p:sp>
      <p:sp>
        <p:nvSpPr>
          <p:cNvPr id="39" name="Rectangle 38"/>
          <p:cNvSpPr>
            <a:spLocks/>
          </p:cNvSpPr>
          <p:nvPr/>
        </p:nvSpPr>
        <p:spPr>
          <a:xfrm>
            <a:off x="1667284" y="3535010"/>
            <a:ext cx="2143125" cy="5962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Configuration Management</a:t>
            </a:r>
          </a:p>
        </p:txBody>
      </p:sp>
      <p:sp>
        <p:nvSpPr>
          <p:cNvPr id="41" name="Rectangle 40"/>
          <p:cNvSpPr>
            <a:spLocks/>
          </p:cNvSpPr>
          <p:nvPr/>
        </p:nvSpPr>
        <p:spPr>
          <a:xfrm>
            <a:off x="1667284" y="4242689"/>
            <a:ext cx="2143125" cy="304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 Boot/Install</a:t>
            </a:r>
            <a:endParaRPr lang="en-US" sz="1600" b="1" dirty="0">
              <a:solidFill>
                <a:schemeClr val="bg1"/>
              </a:solidFill>
            </a:endParaRPr>
          </a:p>
        </p:txBody>
      </p:sp>
      <p:sp>
        <p:nvSpPr>
          <p:cNvPr id="50" name="Rectangle 102"/>
          <p:cNvSpPr>
            <a:spLocks noChangeArrowheads="1"/>
          </p:cNvSpPr>
          <p:nvPr/>
        </p:nvSpPr>
        <p:spPr bwMode="auto">
          <a:xfrm>
            <a:off x="5126056" y="3172329"/>
            <a:ext cx="1615819" cy="454900"/>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600" b="1" dirty="0" smtClean="0">
                <a:solidFill>
                  <a:schemeClr val="tx2">
                    <a:lumMod val="50000"/>
                  </a:schemeClr>
                </a:solidFill>
              </a:rPr>
              <a:t>Puppet Master</a:t>
            </a:r>
            <a:endParaRPr lang="en-US" sz="1600" b="1" dirty="0">
              <a:solidFill>
                <a:schemeClr val="tx2">
                  <a:lumMod val="50000"/>
                </a:schemeClr>
              </a:solidFill>
            </a:endParaRPr>
          </a:p>
        </p:txBody>
      </p:sp>
      <p:sp>
        <p:nvSpPr>
          <p:cNvPr id="56" name="Up-Down Arrow 55"/>
          <p:cNvSpPr>
            <a:spLocks/>
          </p:cNvSpPr>
          <p:nvPr/>
        </p:nvSpPr>
        <p:spPr>
          <a:xfrm rot="10800000">
            <a:off x="6585964" y="2345475"/>
            <a:ext cx="243798" cy="27432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smtClean="0">
              <a:solidFill>
                <a:schemeClr val="tx2">
                  <a:lumMod val="50000"/>
                </a:schemeClr>
              </a:solidFill>
            </a:endParaRPr>
          </a:p>
        </p:txBody>
      </p:sp>
      <p:sp>
        <p:nvSpPr>
          <p:cNvPr id="57" name="Rounded Rectangle 56"/>
          <p:cNvSpPr/>
          <p:nvPr/>
        </p:nvSpPr>
        <p:spPr>
          <a:xfrm>
            <a:off x="2773072" y="5098176"/>
            <a:ext cx="4149945" cy="251413"/>
          </a:xfrm>
          <a:prstGeom prst="roundRect">
            <a:avLst>
              <a:gd name="adj" fmla="val 0"/>
            </a:avLst>
          </a:prstGeom>
          <a:solidFill>
            <a:schemeClr val="bg2">
              <a:lumMod val="20000"/>
              <a:lumOff val="80000"/>
              <a:alpha val="35000"/>
            </a:schemeClr>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8317" fontAlgn="auto">
              <a:spcBef>
                <a:spcPts val="0"/>
              </a:spcBef>
              <a:spcAft>
                <a:spcPts val="0"/>
              </a:spcAft>
              <a:defRPr/>
            </a:pPr>
            <a:r>
              <a:rPr lang="en-GB" sz="1600" b="1" dirty="0">
                <a:solidFill>
                  <a:srgbClr val="4A5663"/>
                </a:solidFill>
              </a:rPr>
              <a:t>APIs / Integrations</a:t>
            </a:r>
          </a:p>
        </p:txBody>
      </p:sp>
      <p:sp>
        <p:nvSpPr>
          <p:cNvPr id="59" name="Isosceles Triangle 58"/>
          <p:cNvSpPr/>
          <p:nvPr/>
        </p:nvSpPr>
        <p:spPr>
          <a:xfrm rot="10800000">
            <a:off x="4535067" y="4819438"/>
            <a:ext cx="304792" cy="262752"/>
          </a:xfrm>
          <a:prstGeom prst="triangle">
            <a:avLst/>
          </a:prstGeom>
          <a:solidFill>
            <a:srgbClr val="E47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0" name="Isosceles Triangle 59"/>
          <p:cNvSpPr/>
          <p:nvPr/>
        </p:nvSpPr>
        <p:spPr>
          <a:xfrm>
            <a:off x="5139990" y="4819438"/>
            <a:ext cx="304792" cy="26275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1" name="TextBox 60"/>
          <p:cNvSpPr txBox="1"/>
          <p:nvPr/>
        </p:nvSpPr>
        <p:spPr>
          <a:xfrm>
            <a:off x="2768815" y="4827704"/>
            <a:ext cx="1784242" cy="246221"/>
          </a:xfrm>
          <a:prstGeom prst="rect">
            <a:avLst/>
          </a:prstGeom>
          <a:noFill/>
        </p:spPr>
        <p:txBody>
          <a:bodyPr wrap="square" rtlCol="0">
            <a:spAutoFit/>
          </a:bodyPr>
          <a:lstStyle/>
          <a:p>
            <a:pPr algn="r"/>
            <a:r>
              <a:rPr lang="en-US" sz="1000" b="1" i="1" dirty="0">
                <a:solidFill>
                  <a:srgbClr val="E47E1A"/>
                </a:solidFill>
              </a:rPr>
              <a:t>Deployment Blueprints</a:t>
            </a:r>
            <a:endParaRPr lang="en-US" sz="1000" b="1" i="1" dirty="0" smtClean="0">
              <a:solidFill>
                <a:srgbClr val="E47E1A"/>
              </a:solidFill>
            </a:endParaRPr>
          </a:p>
        </p:txBody>
      </p:sp>
      <p:sp>
        <p:nvSpPr>
          <p:cNvPr id="62" name="TextBox 61"/>
          <p:cNvSpPr txBox="1"/>
          <p:nvPr/>
        </p:nvSpPr>
        <p:spPr>
          <a:xfrm>
            <a:off x="5428745" y="4827704"/>
            <a:ext cx="1313131" cy="246221"/>
          </a:xfrm>
          <a:prstGeom prst="rect">
            <a:avLst/>
          </a:prstGeom>
          <a:noFill/>
        </p:spPr>
        <p:txBody>
          <a:bodyPr wrap="square" rtlCol="0">
            <a:spAutoFit/>
          </a:bodyPr>
          <a:lstStyle/>
          <a:p>
            <a:r>
              <a:rPr lang="en-US" sz="1000" b="1" i="1" dirty="0">
                <a:solidFill>
                  <a:srgbClr val="E47E1A"/>
                </a:solidFill>
              </a:rPr>
              <a:t>Reporting</a:t>
            </a:r>
            <a:endParaRPr lang="en-US" sz="1000" b="1" i="1" dirty="0" smtClean="0">
              <a:solidFill>
                <a:srgbClr val="E47E1A"/>
              </a:solidFill>
            </a:endParaRPr>
          </a:p>
        </p:txBody>
      </p:sp>
      <p:cxnSp>
        <p:nvCxnSpPr>
          <p:cNvPr id="63" name="Straight Connector 62"/>
          <p:cNvCxnSpPr/>
          <p:nvPr/>
        </p:nvCxnSpPr>
        <p:spPr>
          <a:xfrm flipH="1">
            <a:off x="454646" y="5432637"/>
            <a:ext cx="8994273" cy="0"/>
          </a:xfrm>
          <a:prstGeom prst="line">
            <a:avLst/>
          </a:prstGeom>
          <a:ln w="22225">
            <a:solidFill>
              <a:schemeClr val="tx1"/>
            </a:solidFill>
            <a:prstDash val="dot"/>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29291" y="5114417"/>
            <a:ext cx="1052986" cy="261610"/>
          </a:xfrm>
          <a:prstGeom prst="rect">
            <a:avLst/>
          </a:prstGeom>
          <a:noFill/>
        </p:spPr>
        <p:txBody>
          <a:bodyPr wrap="square" rtlCol="0">
            <a:spAutoFit/>
          </a:bodyPr>
          <a:lstStyle/>
          <a:p>
            <a:pPr algn="ctr"/>
            <a:r>
              <a:rPr lang="en-US" sz="1100" dirty="0" smtClean="0">
                <a:solidFill>
                  <a:srgbClr val="263147"/>
                </a:solidFill>
              </a:rPr>
              <a:t>Integrate</a:t>
            </a:r>
          </a:p>
        </p:txBody>
      </p:sp>
      <p:pic>
        <p:nvPicPr>
          <p:cNvPr id="78" name="Picture 15" descr="http://datacenterpost.com/wp-content/uploads/2014/03/public-cloud.png"/>
          <p:cNvPicPr>
            <a:picLocks noChangeAspect="1" noChangeArrowheads="1"/>
          </p:cNvPicPr>
          <p:nvPr/>
        </p:nvPicPr>
        <p:blipFill>
          <a:blip r:embed="rId3" cstate="print"/>
          <a:srcRect/>
          <a:stretch>
            <a:fillRect/>
          </a:stretch>
        </p:blipFill>
        <p:spPr bwMode="auto">
          <a:xfrm>
            <a:off x="857642" y="5469053"/>
            <a:ext cx="685800" cy="533399"/>
          </a:xfrm>
          <a:prstGeom prst="rect">
            <a:avLst/>
          </a:prstGeom>
          <a:noFill/>
        </p:spPr>
      </p:pic>
      <p:sp>
        <p:nvSpPr>
          <p:cNvPr id="79" name="TextBox 78"/>
          <p:cNvSpPr txBox="1"/>
          <p:nvPr/>
        </p:nvSpPr>
        <p:spPr>
          <a:xfrm>
            <a:off x="781442" y="6043397"/>
            <a:ext cx="838200" cy="228600"/>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sz="900" b="1" i="1" dirty="0" smtClean="0">
                <a:solidFill>
                  <a:srgbClr val="0070C0"/>
                </a:solidFill>
              </a:rPr>
              <a:t>Public Cloud</a:t>
            </a:r>
          </a:p>
        </p:txBody>
      </p:sp>
      <p:pic>
        <p:nvPicPr>
          <p:cNvPr id="80" name="Picture 17" descr="http://everycity.co.uk/wp-content/uploads/2013/08/hybrid_cloud_300_300.png"/>
          <p:cNvPicPr>
            <a:picLocks noChangeAspect="1" noChangeArrowheads="1"/>
          </p:cNvPicPr>
          <p:nvPr/>
        </p:nvPicPr>
        <p:blipFill>
          <a:blip r:embed="rId4" cstate="print"/>
          <a:srcRect/>
          <a:stretch>
            <a:fillRect/>
          </a:stretch>
        </p:blipFill>
        <p:spPr bwMode="auto">
          <a:xfrm>
            <a:off x="2430578" y="5357581"/>
            <a:ext cx="685800" cy="685800"/>
          </a:xfrm>
          <a:prstGeom prst="rect">
            <a:avLst/>
          </a:prstGeom>
          <a:noFill/>
        </p:spPr>
      </p:pic>
      <p:sp>
        <p:nvSpPr>
          <p:cNvPr id="81" name="TextBox 80"/>
          <p:cNvSpPr txBox="1"/>
          <p:nvPr/>
        </p:nvSpPr>
        <p:spPr>
          <a:xfrm>
            <a:off x="2354378" y="6043397"/>
            <a:ext cx="838200" cy="228600"/>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sz="900" b="1" i="1" dirty="0" smtClean="0">
                <a:solidFill>
                  <a:srgbClr val="0070C0"/>
                </a:solidFill>
              </a:rPr>
              <a:t>Hybrid Cloud</a:t>
            </a:r>
          </a:p>
        </p:txBody>
      </p:sp>
      <p:sp>
        <p:nvSpPr>
          <p:cNvPr id="83" name="TextBox 82"/>
          <p:cNvSpPr txBox="1"/>
          <p:nvPr/>
        </p:nvSpPr>
        <p:spPr>
          <a:xfrm>
            <a:off x="4087690" y="6043397"/>
            <a:ext cx="838200" cy="228600"/>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sz="900" b="1" i="1" dirty="0" smtClean="0">
                <a:solidFill>
                  <a:srgbClr val="0070C0"/>
                </a:solidFill>
              </a:rPr>
              <a:t>Private Cloud</a:t>
            </a:r>
          </a:p>
        </p:txBody>
      </p:sp>
      <p:pic>
        <p:nvPicPr>
          <p:cNvPr id="84" name="Picture 19" descr="http://beta.route7.net/wp-content/uploads/2013/09/Virtualization-Picture-resized-600.png"/>
          <p:cNvPicPr>
            <a:picLocks noChangeAspect="1" noChangeArrowheads="1"/>
          </p:cNvPicPr>
          <p:nvPr/>
        </p:nvPicPr>
        <p:blipFill>
          <a:blip r:embed="rId5" cstate="print"/>
          <a:srcRect/>
          <a:stretch>
            <a:fillRect/>
          </a:stretch>
        </p:blipFill>
        <p:spPr bwMode="auto">
          <a:xfrm>
            <a:off x="6148554" y="5474725"/>
            <a:ext cx="729021" cy="533400"/>
          </a:xfrm>
          <a:prstGeom prst="rect">
            <a:avLst/>
          </a:prstGeom>
          <a:noFill/>
        </p:spPr>
      </p:pic>
      <p:sp>
        <p:nvSpPr>
          <p:cNvPr id="85" name="TextBox 84"/>
          <p:cNvSpPr txBox="1"/>
          <p:nvPr/>
        </p:nvSpPr>
        <p:spPr>
          <a:xfrm>
            <a:off x="5855130" y="6043397"/>
            <a:ext cx="1524000" cy="228600"/>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sz="900" b="1" i="1" dirty="0" smtClean="0">
                <a:solidFill>
                  <a:srgbClr val="0070C0"/>
                </a:solidFill>
              </a:rPr>
              <a:t>Virtualized Data-Centre</a:t>
            </a:r>
          </a:p>
        </p:txBody>
      </p:sp>
      <p:pic>
        <p:nvPicPr>
          <p:cNvPr id="86" name="Picture 11" descr="http://www.galaxyvisions.com/images/uploads/home/load-balancing.png"/>
          <p:cNvPicPr>
            <a:picLocks noChangeAspect="1" noChangeArrowheads="1"/>
          </p:cNvPicPr>
          <p:nvPr/>
        </p:nvPicPr>
        <p:blipFill>
          <a:blip r:embed="rId6" cstate="print"/>
          <a:srcRect/>
          <a:stretch>
            <a:fillRect/>
          </a:stretch>
        </p:blipFill>
        <p:spPr bwMode="auto">
          <a:xfrm>
            <a:off x="8232154" y="5433797"/>
            <a:ext cx="609600" cy="609600"/>
          </a:xfrm>
          <a:prstGeom prst="rect">
            <a:avLst/>
          </a:prstGeom>
          <a:noFill/>
        </p:spPr>
      </p:pic>
      <p:sp>
        <p:nvSpPr>
          <p:cNvPr id="87" name="TextBox 86"/>
          <p:cNvSpPr txBox="1"/>
          <p:nvPr/>
        </p:nvSpPr>
        <p:spPr>
          <a:xfrm>
            <a:off x="7927354" y="6043397"/>
            <a:ext cx="1524000" cy="228600"/>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sz="900" b="1" i="1" dirty="0" smtClean="0">
                <a:solidFill>
                  <a:srgbClr val="0070C0"/>
                </a:solidFill>
              </a:rPr>
              <a:t>Traditional Data-Centre</a:t>
            </a:r>
          </a:p>
        </p:txBody>
      </p:sp>
      <p:sp>
        <p:nvSpPr>
          <p:cNvPr id="64" name="Rectangle 102"/>
          <p:cNvSpPr>
            <a:spLocks noChangeArrowheads="1"/>
          </p:cNvSpPr>
          <p:nvPr/>
        </p:nvSpPr>
        <p:spPr bwMode="auto">
          <a:xfrm>
            <a:off x="6921135" y="3172329"/>
            <a:ext cx="1615819" cy="454900"/>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1600" b="1" dirty="0" smtClean="0">
                <a:solidFill>
                  <a:schemeClr val="tx2">
                    <a:lumMod val="50000"/>
                  </a:schemeClr>
                </a:solidFill>
              </a:rPr>
              <a:t>Foreman</a:t>
            </a:r>
            <a:endParaRPr lang="en-US" sz="1600" b="1" dirty="0">
              <a:solidFill>
                <a:schemeClr val="tx2">
                  <a:lumMod val="50000"/>
                </a:schemeClr>
              </a:solidFill>
            </a:endParaRPr>
          </a:p>
        </p:txBody>
      </p:sp>
      <p:sp>
        <p:nvSpPr>
          <p:cNvPr id="65" name="Rectangle 102"/>
          <p:cNvSpPr>
            <a:spLocks noChangeArrowheads="1"/>
          </p:cNvSpPr>
          <p:nvPr/>
        </p:nvSpPr>
        <p:spPr bwMode="auto">
          <a:xfrm>
            <a:off x="5126056" y="3824741"/>
            <a:ext cx="1615819" cy="707508"/>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1" compatLnSpc="1">
            <a:prstTxWarp prst="textNoShape">
              <a:avLst/>
            </a:prstTxWarp>
          </a:bodyPr>
          <a:lstStyle/>
          <a:p>
            <a:pPr algn="ctr"/>
            <a:r>
              <a:rPr lang="en-US" sz="1600" b="1" dirty="0" smtClean="0">
                <a:solidFill>
                  <a:schemeClr val="tx2">
                    <a:lumMod val="50000"/>
                  </a:schemeClr>
                </a:solidFill>
              </a:rPr>
              <a:t>Binary Repository</a:t>
            </a:r>
            <a:endParaRPr lang="en-US" sz="1600" b="1" dirty="0">
              <a:solidFill>
                <a:schemeClr val="tx2">
                  <a:lumMod val="50000"/>
                </a:schemeClr>
              </a:solidFill>
            </a:endParaRPr>
          </a:p>
        </p:txBody>
      </p:sp>
      <p:sp>
        <p:nvSpPr>
          <p:cNvPr id="66" name="Rectangle 102"/>
          <p:cNvSpPr>
            <a:spLocks noChangeArrowheads="1"/>
          </p:cNvSpPr>
          <p:nvPr/>
        </p:nvSpPr>
        <p:spPr bwMode="auto">
          <a:xfrm>
            <a:off x="6921135" y="3824741"/>
            <a:ext cx="1615819" cy="707508"/>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1" compatLnSpc="1">
            <a:prstTxWarp prst="textNoShape">
              <a:avLst/>
            </a:prstTxWarp>
          </a:bodyPr>
          <a:lstStyle/>
          <a:p>
            <a:pPr algn="ctr"/>
            <a:r>
              <a:rPr lang="en-US" sz="1600" b="1" dirty="0" smtClean="0">
                <a:solidFill>
                  <a:schemeClr val="tx2">
                    <a:lumMod val="50000"/>
                  </a:schemeClr>
                </a:solidFill>
              </a:rPr>
              <a:t>Code Repository</a:t>
            </a:r>
            <a:endParaRPr lang="en-US" sz="1600" b="1" dirty="0">
              <a:solidFill>
                <a:schemeClr val="tx2">
                  <a:lumMod val="50000"/>
                </a:schemeClr>
              </a:solidFill>
            </a:endParaRPr>
          </a:p>
        </p:txBody>
      </p:sp>
    </p:spTree>
    <p:extLst>
      <p:ext uri="{BB962C8B-B14F-4D97-AF65-F5344CB8AC3E}">
        <p14:creationId xmlns:p14="http://schemas.microsoft.com/office/powerpoint/2010/main" xmlns="" val="1366963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CMU Solution Overview</a:t>
            </a:r>
            <a:endParaRPr lang="en-US" dirty="0"/>
          </a:p>
        </p:txBody>
      </p:sp>
      <p:sp>
        <p:nvSpPr>
          <p:cNvPr id="3" name="TextBox 2"/>
          <p:cNvSpPr txBox="1"/>
          <p:nvPr/>
        </p:nvSpPr>
        <p:spPr>
          <a:xfrm>
            <a:off x="317737" y="1640340"/>
            <a:ext cx="9240602" cy="4252458"/>
          </a:xfrm>
          <a:prstGeom prst="roundRect">
            <a:avLst>
              <a:gd name="adj" fmla="val 3259"/>
            </a:avLst>
          </a:prstGeom>
          <a:solidFill>
            <a:schemeClr val="bg1"/>
          </a:solidFill>
          <a:ln>
            <a:solidFill>
              <a:schemeClr val="accent5"/>
            </a:solidFill>
          </a:ln>
          <a:effectLst>
            <a:outerShdw blurRad="50800" dist="38100" dir="2700000" algn="tl" rotWithShape="0">
              <a:prstClr val="black">
                <a:alpha val="40000"/>
              </a:prstClr>
            </a:outerShdw>
          </a:effectLst>
        </p:spPr>
        <p:txBody>
          <a:bodyPr wrap="square" rIns="6309360" rtlCol="0">
            <a:noAutofit/>
          </a:bodyPr>
          <a:lstStyle/>
          <a:p>
            <a:pPr algn="just"/>
            <a:r>
              <a:rPr lang="en-GB" sz="1200" dirty="0" smtClean="0">
                <a:solidFill>
                  <a:schemeClr val="tx2">
                    <a:lumMod val="50000"/>
                  </a:schemeClr>
                </a:solidFill>
              </a:rPr>
              <a:t>In Capgemini’s CMU (Cloud Management Unit), we have successfully implemented Infrastructure Automation and Infrastructure Orchestration for our tenant services. </a:t>
            </a:r>
            <a:r>
              <a:rPr lang="en-US" sz="1200" dirty="0" smtClean="0">
                <a:solidFill>
                  <a:schemeClr val="tx2">
                    <a:lumMod val="50000"/>
                  </a:schemeClr>
                </a:solidFill>
              </a:rPr>
              <a:t>In order to meet CMU's strategic business needs, the automation team has explored open source tools that will complement our existing VMware products by enabling Lifecycle management, B2B InterOp, and virtual machine Configuration management. </a:t>
            </a:r>
            <a:r>
              <a:rPr lang="en-GB" sz="1200" dirty="0" smtClean="0">
                <a:solidFill>
                  <a:schemeClr val="tx2">
                    <a:lumMod val="50000"/>
                  </a:schemeClr>
                </a:solidFill>
              </a:rPr>
              <a:t>Puppet and Foreman are under a GPL Open Source License. They are complementary to the VMware Tools, and add further capability to the infra automation tool set. </a:t>
            </a:r>
            <a:r>
              <a:rPr lang="en-US" sz="1200" dirty="0" smtClean="0">
                <a:solidFill>
                  <a:schemeClr val="tx2">
                    <a:lumMod val="50000"/>
                  </a:schemeClr>
                </a:solidFill>
              </a:rPr>
              <a:t>The following logical diagram illustrates the</a:t>
            </a:r>
            <a:r>
              <a:rPr lang="en-US" sz="1200" i="1" dirty="0" smtClean="0">
                <a:solidFill>
                  <a:schemeClr val="tx2">
                    <a:lumMod val="50000"/>
                  </a:schemeClr>
                </a:solidFill>
              </a:rPr>
              <a:t> </a:t>
            </a:r>
            <a:r>
              <a:rPr lang="en-US" sz="1200" dirty="0" smtClean="0">
                <a:solidFill>
                  <a:schemeClr val="tx2">
                    <a:lumMod val="50000"/>
                  </a:schemeClr>
                </a:solidFill>
              </a:rPr>
              <a:t>CMU platform components of vCO, vCAC, vAppD, and vCD that have been complemented by the additional infrastructure automation tools</a:t>
            </a:r>
            <a:r>
              <a:rPr lang="en-GB" sz="1200" dirty="0" smtClean="0">
                <a:solidFill>
                  <a:schemeClr val="tx2">
                    <a:lumMod val="50000"/>
                  </a:schemeClr>
                </a:solidFill>
              </a:rPr>
              <a:t>:</a:t>
            </a:r>
            <a:endParaRPr lang="en-US" sz="1400" dirty="0" smtClean="0">
              <a:solidFill>
                <a:schemeClr val="tx2">
                  <a:lumMod val="50000"/>
                </a:schemeClr>
              </a:solidFill>
            </a:endParaRPr>
          </a:p>
        </p:txBody>
      </p:sp>
      <p:pic>
        <p:nvPicPr>
          <p:cNvPr id="4" name="Picture 3"/>
          <p:cNvPicPr>
            <a:picLocks noChangeAspect="1"/>
          </p:cNvPicPr>
          <p:nvPr/>
        </p:nvPicPr>
        <p:blipFill>
          <a:blip r:embed="rId2" cstate="print"/>
          <a:stretch>
            <a:fillRect/>
          </a:stretch>
        </p:blipFill>
        <p:spPr>
          <a:xfrm>
            <a:off x="3427029" y="1754413"/>
            <a:ext cx="6027412" cy="402431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2882960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CMU Solution Components</a:t>
            </a:r>
            <a:endParaRPr lang="en-US" dirty="0"/>
          </a:p>
        </p:txBody>
      </p:sp>
      <p:sp>
        <p:nvSpPr>
          <p:cNvPr id="13" name="Rectangle 12"/>
          <p:cNvSpPr>
            <a:spLocks/>
          </p:cNvSpPr>
          <p:nvPr/>
        </p:nvSpPr>
        <p:spPr>
          <a:xfrm>
            <a:off x="1470137" y="1512568"/>
            <a:ext cx="8058038" cy="135310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0" rtlCol="0" anchor="ctr" anchorCtr="0"/>
          <a:lstStyle/>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Foreman is a life-cycle management tool that is used in conjunction with Puppet. Foreman acts as a centralized orchestration broker of workflow operations updates.</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Foreman is also a STATEFUL repository of all work done by automations, and provides the capability of audit tracking of changes to virtual machines. </a:t>
            </a:r>
            <a:endParaRPr lang="en-US" sz="1400" dirty="0">
              <a:solidFill>
                <a:schemeClr val="tx2">
                  <a:lumMod val="50000"/>
                </a:schemeClr>
              </a:solidFill>
            </a:endParaRPr>
          </a:p>
        </p:txBody>
      </p:sp>
      <p:sp>
        <p:nvSpPr>
          <p:cNvPr id="14" name="Freeform 13"/>
          <p:cNvSpPr>
            <a:spLocks/>
          </p:cNvSpPr>
          <p:nvPr/>
        </p:nvSpPr>
        <p:spPr>
          <a:xfrm flipH="1">
            <a:off x="320675" y="1512568"/>
            <a:ext cx="2298441" cy="1353106"/>
          </a:xfrm>
          <a:custGeom>
            <a:avLst/>
            <a:gdLst>
              <a:gd name="connsiteX0" fmla="*/ 0 w 2529840"/>
              <a:gd name="connsiteY0" fmla="*/ 0 h 1042988"/>
              <a:gd name="connsiteX1" fmla="*/ 2529840 w 2529840"/>
              <a:gd name="connsiteY1" fmla="*/ 0 h 1042988"/>
              <a:gd name="connsiteX2" fmla="*/ 2529840 w 2529840"/>
              <a:gd name="connsiteY2" fmla="*/ 1042988 h 1042988"/>
              <a:gd name="connsiteX3" fmla="*/ 0 w 2529840"/>
              <a:gd name="connsiteY3" fmla="*/ 1042988 h 1042988"/>
              <a:gd name="connsiteX4" fmla="*/ 0 w 2529840"/>
              <a:gd name="connsiteY4" fmla="*/ 0 h 1042988"/>
              <a:gd name="connsiteX0" fmla="*/ 0 w 2529840"/>
              <a:gd name="connsiteY0" fmla="*/ 4763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0 w 2529840"/>
              <a:gd name="connsiteY5" fmla="*/ 4763 h 1047751"/>
              <a:gd name="connsiteX0" fmla="*/ 585788 w 2529840"/>
              <a:gd name="connsiteY0" fmla="*/ 514350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585788 w 2529840"/>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638335 w 2572862"/>
              <a:gd name="connsiteY0" fmla="*/ 523875 h 1047751"/>
              <a:gd name="connsiteX1" fmla="*/ 1090772 w 2572862"/>
              <a:gd name="connsiteY1" fmla="*/ 0 h 1047751"/>
              <a:gd name="connsiteX2" fmla="*/ 2572862 w 2572862"/>
              <a:gd name="connsiteY2" fmla="*/ 4763 h 1047751"/>
              <a:gd name="connsiteX3" fmla="*/ 2572862 w 2572862"/>
              <a:gd name="connsiteY3" fmla="*/ 1047751 h 1047751"/>
              <a:gd name="connsiteX4" fmla="*/ 43022 w 2572862"/>
              <a:gd name="connsiteY4" fmla="*/ 1047751 h 1047751"/>
              <a:gd name="connsiteX5" fmla="*/ 638335 w 2572862"/>
              <a:gd name="connsiteY5"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98249 w 2916158"/>
              <a:gd name="connsiteY5" fmla="*/ 711995 h 1047751"/>
              <a:gd name="connsiteX6" fmla="*/ 981631 w 2916158"/>
              <a:gd name="connsiteY6"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72056 w 2916158"/>
              <a:gd name="connsiteY5" fmla="*/ 650083 h 1047751"/>
              <a:gd name="connsiteX6" fmla="*/ 981631 w 2916158"/>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0395" h="1047751">
                <a:moveTo>
                  <a:pt x="595868" y="523875"/>
                </a:moveTo>
                <a:cubicBezTo>
                  <a:pt x="925275" y="470693"/>
                  <a:pt x="1038621" y="187325"/>
                  <a:pt x="1048305" y="0"/>
                </a:cubicBezTo>
                <a:lnTo>
                  <a:pt x="2530395" y="4763"/>
                </a:lnTo>
                <a:lnTo>
                  <a:pt x="2530395" y="1047751"/>
                </a:lnTo>
                <a:lnTo>
                  <a:pt x="555" y="1047751"/>
                </a:lnTo>
                <a:cubicBezTo>
                  <a:pt x="0" y="884636"/>
                  <a:pt x="87074" y="737396"/>
                  <a:pt x="186293" y="650083"/>
                </a:cubicBezTo>
                <a:cubicBezTo>
                  <a:pt x="295036" y="569915"/>
                  <a:pt x="323611" y="536576"/>
                  <a:pt x="595868" y="523875"/>
                </a:cubicBezTo>
                <a:close/>
              </a:path>
            </a:pathLst>
          </a:custGeom>
          <a:solidFill>
            <a:schemeClr val="accent5"/>
          </a:solidFill>
          <a:ln w="3175">
            <a:noFill/>
          </a:ln>
          <a:effectLst>
            <a:outerShdw dist="114300" dir="600000" algn="l" rotWithShape="0">
              <a:schemeClr val="accent5">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5" name="Rectangle 14"/>
          <p:cNvSpPr/>
          <p:nvPr/>
        </p:nvSpPr>
        <p:spPr>
          <a:xfrm>
            <a:off x="320676" y="2865479"/>
            <a:ext cx="6651624" cy="14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p:cNvSpPr>
          <p:nvPr/>
        </p:nvSpPr>
        <p:spPr>
          <a:xfrm>
            <a:off x="393586" y="1866699"/>
            <a:ext cx="1416346" cy="738664"/>
          </a:xfrm>
          <a:prstGeom prst="rect">
            <a:avLst/>
          </a:prstGeom>
        </p:spPr>
        <p:txBody>
          <a:bodyPr wrap="square" lIns="0" tIns="0" rIns="0" bIns="0">
            <a:spAutoFit/>
          </a:bodyPr>
          <a:lstStyle/>
          <a:p>
            <a:r>
              <a:rPr lang="en-US" sz="1600" b="1" dirty="0" smtClean="0">
                <a:solidFill>
                  <a:schemeClr val="bg1"/>
                </a:solidFill>
              </a:rPr>
              <a:t>Foreman – Lifecycle Manager</a:t>
            </a:r>
            <a:endParaRPr lang="en-US" sz="1600" b="1" dirty="0">
              <a:solidFill>
                <a:schemeClr val="bg1"/>
              </a:solidFill>
              <a:latin typeface="+mn-lt"/>
            </a:endParaRPr>
          </a:p>
        </p:txBody>
      </p:sp>
      <p:sp>
        <p:nvSpPr>
          <p:cNvPr id="18" name="Rectangle 17"/>
          <p:cNvSpPr>
            <a:spLocks/>
          </p:cNvSpPr>
          <p:nvPr/>
        </p:nvSpPr>
        <p:spPr>
          <a:xfrm>
            <a:off x="1470137" y="2982315"/>
            <a:ext cx="8058038" cy="14236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0" rtlCol="0" anchor="ctr" anchorCtr="0"/>
          <a:lstStyle/>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Puppet DB - Local cached database of artifacts </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Puppet Master - Policy and Configuration enforcement engine</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Puppet agent - Embedded O/S that checks in with Puppet Master and applies pending updates</a:t>
            </a:r>
            <a:endParaRPr lang="en-US" sz="1400" dirty="0">
              <a:solidFill>
                <a:schemeClr val="tx2">
                  <a:lumMod val="50000"/>
                </a:schemeClr>
              </a:solidFill>
            </a:endParaRPr>
          </a:p>
        </p:txBody>
      </p:sp>
      <p:sp>
        <p:nvSpPr>
          <p:cNvPr id="19" name="Freeform 18"/>
          <p:cNvSpPr>
            <a:spLocks/>
          </p:cNvSpPr>
          <p:nvPr/>
        </p:nvSpPr>
        <p:spPr>
          <a:xfrm flipH="1">
            <a:off x="320675" y="2982315"/>
            <a:ext cx="2298441" cy="1423608"/>
          </a:xfrm>
          <a:custGeom>
            <a:avLst/>
            <a:gdLst>
              <a:gd name="connsiteX0" fmla="*/ 0 w 2529840"/>
              <a:gd name="connsiteY0" fmla="*/ 0 h 1042988"/>
              <a:gd name="connsiteX1" fmla="*/ 2529840 w 2529840"/>
              <a:gd name="connsiteY1" fmla="*/ 0 h 1042988"/>
              <a:gd name="connsiteX2" fmla="*/ 2529840 w 2529840"/>
              <a:gd name="connsiteY2" fmla="*/ 1042988 h 1042988"/>
              <a:gd name="connsiteX3" fmla="*/ 0 w 2529840"/>
              <a:gd name="connsiteY3" fmla="*/ 1042988 h 1042988"/>
              <a:gd name="connsiteX4" fmla="*/ 0 w 2529840"/>
              <a:gd name="connsiteY4" fmla="*/ 0 h 1042988"/>
              <a:gd name="connsiteX0" fmla="*/ 0 w 2529840"/>
              <a:gd name="connsiteY0" fmla="*/ 4763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0 w 2529840"/>
              <a:gd name="connsiteY5" fmla="*/ 4763 h 1047751"/>
              <a:gd name="connsiteX0" fmla="*/ 585788 w 2529840"/>
              <a:gd name="connsiteY0" fmla="*/ 514350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585788 w 2529840"/>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638335 w 2572862"/>
              <a:gd name="connsiteY0" fmla="*/ 523875 h 1047751"/>
              <a:gd name="connsiteX1" fmla="*/ 1090772 w 2572862"/>
              <a:gd name="connsiteY1" fmla="*/ 0 h 1047751"/>
              <a:gd name="connsiteX2" fmla="*/ 2572862 w 2572862"/>
              <a:gd name="connsiteY2" fmla="*/ 4763 h 1047751"/>
              <a:gd name="connsiteX3" fmla="*/ 2572862 w 2572862"/>
              <a:gd name="connsiteY3" fmla="*/ 1047751 h 1047751"/>
              <a:gd name="connsiteX4" fmla="*/ 43022 w 2572862"/>
              <a:gd name="connsiteY4" fmla="*/ 1047751 h 1047751"/>
              <a:gd name="connsiteX5" fmla="*/ 638335 w 2572862"/>
              <a:gd name="connsiteY5"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98249 w 2916158"/>
              <a:gd name="connsiteY5" fmla="*/ 711995 h 1047751"/>
              <a:gd name="connsiteX6" fmla="*/ 981631 w 2916158"/>
              <a:gd name="connsiteY6"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72056 w 2916158"/>
              <a:gd name="connsiteY5" fmla="*/ 650083 h 1047751"/>
              <a:gd name="connsiteX6" fmla="*/ 981631 w 2916158"/>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0395" h="1047751">
                <a:moveTo>
                  <a:pt x="595868" y="523875"/>
                </a:moveTo>
                <a:cubicBezTo>
                  <a:pt x="925275" y="470693"/>
                  <a:pt x="1038621" y="187325"/>
                  <a:pt x="1048305" y="0"/>
                </a:cubicBezTo>
                <a:lnTo>
                  <a:pt x="2530395" y="4763"/>
                </a:lnTo>
                <a:lnTo>
                  <a:pt x="2530395" y="1047751"/>
                </a:lnTo>
                <a:lnTo>
                  <a:pt x="555" y="1047751"/>
                </a:lnTo>
                <a:cubicBezTo>
                  <a:pt x="0" y="884636"/>
                  <a:pt x="87074" y="737396"/>
                  <a:pt x="186293" y="650083"/>
                </a:cubicBezTo>
                <a:cubicBezTo>
                  <a:pt x="295036" y="569915"/>
                  <a:pt x="323611" y="536576"/>
                  <a:pt x="595868" y="523875"/>
                </a:cubicBezTo>
                <a:close/>
              </a:path>
            </a:pathLst>
          </a:custGeom>
          <a:solidFill>
            <a:schemeClr val="tx2"/>
          </a:solidFill>
          <a:ln w="3175">
            <a:noFill/>
          </a:ln>
          <a:effectLst>
            <a:outerShdw dist="114300" dir="600000" algn="l" rotWithShape="0">
              <a:schemeClr val="tx2">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2">
                  <a:lumMod val="50000"/>
                </a:schemeClr>
              </a:solidFill>
            </a:endParaRPr>
          </a:p>
        </p:txBody>
      </p:sp>
      <p:sp>
        <p:nvSpPr>
          <p:cNvPr id="20" name="Rectangle 19"/>
          <p:cNvSpPr>
            <a:spLocks/>
          </p:cNvSpPr>
          <p:nvPr/>
        </p:nvSpPr>
        <p:spPr>
          <a:xfrm>
            <a:off x="408826" y="3334936"/>
            <a:ext cx="1599226" cy="776332"/>
          </a:xfrm>
          <a:prstGeom prst="rect">
            <a:avLst/>
          </a:prstGeom>
        </p:spPr>
        <p:txBody>
          <a:bodyPr wrap="square" lIns="0" tIns="0" rIns="0" bIns="0">
            <a:noAutofit/>
          </a:bodyPr>
          <a:lstStyle/>
          <a:p>
            <a:r>
              <a:rPr lang="en-US" sz="1600" b="1" dirty="0" smtClean="0">
                <a:solidFill>
                  <a:schemeClr val="bg1"/>
                </a:solidFill>
              </a:rPr>
              <a:t>Puppet – Configuration Manager</a:t>
            </a:r>
            <a:endParaRPr lang="en-US" sz="1600" b="1" dirty="0">
              <a:solidFill>
                <a:schemeClr val="bg1"/>
              </a:solidFill>
              <a:latin typeface="+mn-lt"/>
            </a:endParaRPr>
          </a:p>
        </p:txBody>
      </p:sp>
      <p:sp>
        <p:nvSpPr>
          <p:cNvPr id="21" name="Rectangle 20"/>
          <p:cNvSpPr/>
          <p:nvPr/>
        </p:nvSpPr>
        <p:spPr>
          <a:xfrm>
            <a:off x="320676" y="4395884"/>
            <a:ext cx="6651624" cy="14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p:cNvSpPr>
          <p:nvPr/>
        </p:nvSpPr>
        <p:spPr>
          <a:xfrm>
            <a:off x="1470137" y="4513132"/>
            <a:ext cx="8058038" cy="13531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54480" rtlCol="0" anchor="ctr" anchorCtr="0"/>
          <a:lstStyle/>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VCloud Director (vCD)</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VCloud Application Director (vAppD)</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VCloud Automation Center (vCAC)</a:t>
            </a:r>
          </a:p>
          <a:p>
            <a:pPr marL="182880" lvl="1" indent="-182880">
              <a:spcBef>
                <a:spcPts val="200"/>
              </a:spcBef>
              <a:spcAft>
                <a:spcPts val="200"/>
              </a:spcAft>
              <a:buClr>
                <a:schemeClr val="accent5"/>
              </a:buClr>
              <a:buFont typeface="Wingdings" pitchFamily="2" charset="2"/>
              <a:buChar char="§"/>
            </a:pPr>
            <a:r>
              <a:rPr lang="en-US" sz="1400" dirty="0" smtClean="0">
                <a:solidFill>
                  <a:schemeClr val="tx2">
                    <a:lumMod val="50000"/>
                  </a:schemeClr>
                </a:solidFill>
              </a:rPr>
              <a:t>VCenter Orchestrator (vCO)</a:t>
            </a:r>
            <a:endParaRPr lang="en-US" sz="1400" dirty="0">
              <a:solidFill>
                <a:schemeClr val="tx2">
                  <a:lumMod val="50000"/>
                </a:schemeClr>
              </a:solidFill>
            </a:endParaRPr>
          </a:p>
        </p:txBody>
      </p:sp>
      <p:sp>
        <p:nvSpPr>
          <p:cNvPr id="23" name="Freeform 22"/>
          <p:cNvSpPr>
            <a:spLocks/>
          </p:cNvSpPr>
          <p:nvPr/>
        </p:nvSpPr>
        <p:spPr>
          <a:xfrm flipH="1">
            <a:off x="320675" y="4513132"/>
            <a:ext cx="2298441" cy="1353106"/>
          </a:xfrm>
          <a:custGeom>
            <a:avLst/>
            <a:gdLst>
              <a:gd name="connsiteX0" fmla="*/ 0 w 2529840"/>
              <a:gd name="connsiteY0" fmla="*/ 0 h 1042988"/>
              <a:gd name="connsiteX1" fmla="*/ 2529840 w 2529840"/>
              <a:gd name="connsiteY1" fmla="*/ 0 h 1042988"/>
              <a:gd name="connsiteX2" fmla="*/ 2529840 w 2529840"/>
              <a:gd name="connsiteY2" fmla="*/ 1042988 h 1042988"/>
              <a:gd name="connsiteX3" fmla="*/ 0 w 2529840"/>
              <a:gd name="connsiteY3" fmla="*/ 1042988 h 1042988"/>
              <a:gd name="connsiteX4" fmla="*/ 0 w 2529840"/>
              <a:gd name="connsiteY4" fmla="*/ 0 h 1042988"/>
              <a:gd name="connsiteX0" fmla="*/ 0 w 2529840"/>
              <a:gd name="connsiteY0" fmla="*/ 4763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0 w 2529840"/>
              <a:gd name="connsiteY5" fmla="*/ 4763 h 1047751"/>
              <a:gd name="connsiteX0" fmla="*/ 585788 w 2529840"/>
              <a:gd name="connsiteY0" fmla="*/ 514350 h 1047751"/>
              <a:gd name="connsiteX1" fmla="*/ 1047750 w 2529840"/>
              <a:gd name="connsiteY1" fmla="*/ 0 h 1047751"/>
              <a:gd name="connsiteX2" fmla="*/ 2529840 w 2529840"/>
              <a:gd name="connsiteY2" fmla="*/ 4763 h 1047751"/>
              <a:gd name="connsiteX3" fmla="*/ 2529840 w 2529840"/>
              <a:gd name="connsiteY3" fmla="*/ 1047751 h 1047751"/>
              <a:gd name="connsiteX4" fmla="*/ 0 w 2529840"/>
              <a:gd name="connsiteY4" fmla="*/ 1047751 h 1047751"/>
              <a:gd name="connsiteX5" fmla="*/ 585788 w 2529840"/>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09797 w 2853849"/>
              <a:gd name="connsiteY0" fmla="*/ 514350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09797 w 2853849"/>
              <a:gd name="connsiteY5" fmla="*/ 514350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919322 w 2853849"/>
              <a:gd name="connsiteY0" fmla="*/ 523875 h 1047751"/>
              <a:gd name="connsiteX1" fmla="*/ 1371759 w 2853849"/>
              <a:gd name="connsiteY1" fmla="*/ 0 h 1047751"/>
              <a:gd name="connsiteX2" fmla="*/ 2853849 w 2853849"/>
              <a:gd name="connsiteY2" fmla="*/ 4763 h 1047751"/>
              <a:gd name="connsiteX3" fmla="*/ 2853849 w 2853849"/>
              <a:gd name="connsiteY3" fmla="*/ 1047751 h 1047751"/>
              <a:gd name="connsiteX4" fmla="*/ 324009 w 2853849"/>
              <a:gd name="connsiteY4" fmla="*/ 1047751 h 1047751"/>
              <a:gd name="connsiteX5" fmla="*/ 919322 w 2853849"/>
              <a:gd name="connsiteY5" fmla="*/ 523875 h 1047751"/>
              <a:gd name="connsiteX0" fmla="*/ 638335 w 2572862"/>
              <a:gd name="connsiteY0" fmla="*/ 523875 h 1047751"/>
              <a:gd name="connsiteX1" fmla="*/ 1090772 w 2572862"/>
              <a:gd name="connsiteY1" fmla="*/ 0 h 1047751"/>
              <a:gd name="connsiteX2" fmla="*/ 2572862 w 2572862"/>
              <a:gd name="connsiteY2" fmla="*/ 4763 h 1047751"/>
              <a:gd name="connsiteX3" fmla="*/ 2572862 w 2572862"/>
              <a:gd name="connsiteY3" fmla="*/ 1047751 h 1047751"/>
              <a:gd name="connsiteX4" fmla="*/ 43022 w 2572862"/>
              <a:gd name="connsiteY4" fmla="*/ 1047751 h 1047751"/>
              <a:gd name="connsiteX5" fmla="*/ 638335 w 2572862"/>
              <a:gd name="connsiteY5"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98249 w 2916158"/>
              <a:gd name="connsiteY5" fmla="*/ 711995 h 1047751"/>
              <a:gd name="connsiteX6" fmla="*/ 981631 w 2916158"/>
              <a:gd name="connsiteY6" fmla="*/ 523875 h 1047751"/>
              <a:gd name="connsiteX0" fmla="*/ 981631 w 2916158"/>
              <a:gd name="connsiteY0" fmla="*/ 523875 h 1047751"/>
              <a:gd name="connsiteX1" fmla="*/ 1434068 w 2916158"/>
              <a:gd name="connsiteY1" fmla="*/ 0 h 1047751"/>
              <a:gd name="connsiteX2" fmla="*/ 2916158 w 2916158"/>
              <a:gd name="connsiteY2" fmla="*/ 4763 h 1047751"/>
              <a:gd name="connsiteX3" fmla="*/ 2916158 w 2916158"/>
              <a:gd name="connsiteY3" fmla="*/ 1047751 h 1047751"/>
              <a:gd name="connsiteX4" fmla="*/ 386318 w 2916158"/>
              <a:gd name="connsiteY4" fmla="*/ 1047751 h 1047751"/>
              <a:gd name="connsiteX5" fmla="*/ 572056 w 2916158"/>
              <a:gd name="connsiteY5" fmla="*/ 650083 h 1047751"/>
              <a:gd name="connsiteX6" fmla="*/ 981631 w 2916158"/>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 name="connsiteX0" fmla="*/ 595868 w 2530395"/>
              <a:gd name="connsiteY0" fmla="*/ 523875 h 1047751"/>
              <a:gd name="connsiteX1" fmla="*/ 1048305 w 2530395"/>
              <a:gd name="connsiteY1" fmla="*/ 0 h 1047751"/>
              <a:gd name="connsiteX2" fmla="*/ 2530395 w 2530395"/>
              <a:gd name="connsiteY2" fmla="*/ 4763 h 1047751"/>
              <a:gd name="connsiteX3" fmla="*/ 2530395 w 2530395"/>
              <a:gd name="connsiteY3" fmla="*/ 1047751 h 1047751"/>
              <a:gd name="connsiteX4" fmla="*/ 555 w 2530395"/>
              <a:gd name="connsiteY4" fmla="*/ 1047751 h 1047751"/>
              <a:gd name="connsiteX5" fmla="*/ 186293 w 2530395"/>
              <a:gd name="connsiteY5" fmla="*/ 650083 h 1047751"/>
              <a:gd name="connsiteX6" fmla="*/ 595868 w 2530395"/>
              <a:gd name="connsiteY6" fmla="*/ 523875 h 104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0395" h="1047751">
                <a:moveTo>
                  <a:pt x="595868" y="523875"/>
                </a:moveTo>
                <a:cubicBezTo>
                  <a:pt x="925275" y="470693"/>
                  <a:pt x="1038621" y="187325"/>
                  <a:pt x="1048305" y="0"/>
                </a:cubicBezTo>
                <a:lnTo>
                  <a:pt x="2530395" y="4763"/>
                </a:lnTo>
                <a:lnTo>
                  <a:pt x="2530395" y="1047751"/>
                </a:lnTo>
                <a:lnTo>
                  <a:pt x="555" y="1047751"/>
                </a:lnTo>
                <a:cubicBezTo>
                  <a:pt x="0" y="884636"/>
                  <a:pt x="87074" y="737396"/>
                  <a:pt x="186293" y="650083"/>
                </a:cubicBezTo>
                <a:cubicBezTo>
                  <a:pt x="295036" y="569915"/>
                  <a:pt x="323611" y="536576"/>
                  <a:pt x="595868" y="523875"/>
                </a:cubicBezTo>
                <a:close/>
              </a:path>
            </a:pathLst>
          </a:custGeom>
          <a:solidFill>
            <a:schemeClr val="accent1"/>
          </a:solidFill>
          <a:ln w="3175">
            <a:noFill/>
          </a:ln>
          <a:effectLst>
            <a:outerShdw dist="114300" dir="600000" algn="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4" name="Rectangle 23"/>
          <p:cNvSpPr>
            <a:spLocks/>
          </p:cNvSpPr>
          <p:nvPr/>
        </p:nvSpPr>
        <p:spPr>
          <a:xfrm>
            <a:off x="393586" y="5019663"/>
            <a:ext cx="1523026" cy="492443"/>
          </a:xfrm>
          <a:prstGeom prst="rect">
            <a:avLst/>
          </a:prstGeom>
        </p:spPr>
        <p:txBody>
          <a:bodyPr wrap="square" lIns="0" tIns="0" rIns="0" bIns="0">
            <a:spAutoFit/>
          </a:bodyPr>
          <a:lstStyle/>
          <a:p>
            <a:r>
              <a:rPr lang="en-US" sz="1600" b="1" dirty="0" smtClean="0">
                <a:solidFill>
                  <a:schemeClr val="bg1"/>
                </a:solidFill>
              </a:rPr>
              <a:t>VMware Components</a:t>
            </a:r>
            <a:endParaRPr lang="en-US" sz="1600" b="1" dirty="0">
              <a:solidFill>
                <a:schemeClr val="bg1"/>
              </a:solidFill>
              <a:latin typeface="+mn-lt"/>
            </a:endParaRPr>
          </a:p>
        </p:txBody>
      </p:sp>
      <p:sp>
        <p:nvSpPr>
          <p:cNvPr id="25" name="Rectangle 24"/>
          <p:cNvSpPr/>
          <p:nvPr/>
        </p:nvSpPr>
        <p:spPr>
          <a:xfrm>
            <a:off x="320676" y="5848324"/>
            <a:ext cx="6651624" cy="140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44547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vCO to Foreman Workflow</a:t>
            </a:r>
          </a:p>
        </p:txBody>
      </p:sp>
      <p:sp>
        <p:nvSpPr>
          <p:cNvPr id="219137" name="Rectangle 1"/>
          <p:cNvSpPr>
            <a:spLocks noChangeArrowheads="1"/>
          </p:cNvSpPr>
          <p:nvPr/>
        </p:nvSpPr>
        <p:spPr bwMode="auto">
          <a:xfrm>
            <a:off x="317501" y="1425565"/>
            <a:ext cx="9240838" cy="548640"/>
          </a:xfrm>
          <a:prstGeom prst="round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algn="ctr" defTabSz="914400" fontAlgn="base">
              <a:spcBef>
                <a:spcPct val="0"/>
              </a:spcBef>
              <a:spcAft>
                <a:spcPct val="0"/>
              </a:spcAft>
            </a:pPr>
            <a:r>
              <a:rPr lang="en-GB" sz="1000" b="1" dirty="0" smtClean="0">
                <a:solidFill>
                  <a:schemeClr val="tx2">
                    <a:lumMod val="50000"/>
                  </a:schemeClr>
                </a:solidFill>
              </a:rPr>
              <a:t>Foreman will act as a RESTful “wrapper” around the Puppet provisioning tool, thereby enabling vCO workflows, real world life cycle management capabilities today. VCO work flows will coordinate activities (Puppet RESTful Functions lifecycle managed by Foreman Tools) which will completely document and validate all steps of a de-provision/provision for any requested workflow. </a:t>
            </a:r>
          </a:p>
        </p:txBody>
      </p:sp>
      <p:sp>
        <p:nvSpPr>
          <p:cNvPr id="219139" name="Rectangle 3"/>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3"/>
          <p:cNvSpPr/>
          <p:nvPr/>
        </p:nvSpPr>
        <p:spPr>
          <a:xfrm>
            <a:off x="518160" y="2061094"/>
            <a:ext cx="841966"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Infra Admin</a:t>
            </a:r>
            <a:endParaRPr lang="en-US" sz="1000" b="1" dirty="0" smtClean="0">
              <a:solidFill>
                <a:schemeClr val="bg1"/>
              </a:solidFill>
            </a:endParaRPr>
          </a:p>
        </p:txBody>
      </p:sp>
      <p:sp>
        <p:nvSpPr>
          <p:cNvPr id="9" name="Rectangle 8"/>
          <p:cNvSpPr/>
          <p:nvPr/>
        </p:nvSpPr>
        <p:spPr>
          <a:xfrm>
            <a:off x="1869663" y="2061094"/>
            <a:ext cx="1243286"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Portal (</a:t>
            </a:r>
            <a:r>
              <a:rPr lang="en-US" sz="1000" b="1" dirty="0">
                <a:solidFill>
                  <a:schemeClr val="bg1"/>
                </a:solidFill>
              </a:rPr>
              <a:t>Mendix)</a:t>
            </a:r>
            <a:endParaRPr lang="en-US" sz="1000" b="1" dirty="0" smtClean="0">
              <a:solidFill>
                <a:schemeClr val="bg1"/>
              </a:solidFill>
            </a:endParaRPr>
          </a:p>
        </p:txBody>
      </p:sp>
      <p:sp>
        <p:nvSpPr>
          <p:cNvPr id="10" name="Rectangle 9"/>
          <p:cNvSpPr/>
          <p:nvPr/>
        </p:nvSpPr>
        <p:spPr>
          <a:xfrm>
            <a:off x="3421826" y="2061094"/>
            <a:ext cx="1243286"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F&amp;S (</a:t>
            </a:r>
            <a:r>
              <a:rPr lang="en-US" sz="1000" b="1" dirty="0">
                <a:solidFill>
                  <a:schemeClr val="bg1"/>
                </a:solidFill>
              </a:rPr>
              <a:t>Java)</a:t>
            </a:r>
            <a:endParaRPr lang="en-US" sz="1000" b="1" dirty="0" smtClean="0">
              <a:solidFill>
                <a:schemeClr val="bg1"/>
              </a:solidFill>
            </a:endParaRPr>
          </a:p>
        </p:txBody>
      </p:sp>
      <p:sp>
        <p:nvSpPr>
          <p:cNvPr id="11" name="Rectangle 10"/>
          <p:cNvSpPr/>
          <p:nvPr/>
        </p:nvSpPr>
        <p:spPr>
          <a:xfrm>
            <a:off x="4973989" y="2061094"/>
            <a:ext cx="1243286"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Infra Orch(VCO)</a:t>
            </a:r>
            <a:endParaRPr lang="en-US" sz="1000" b="1" dirty="0" smtClean="0">
              <a:solidFill>
                <a:schemeClr val="bg1"/>
              </a:solidFill>
            </a:endParaRPr>
          </a:p>
        </p:txBody>
      </p:sp>
      <p:sp>
        <p:nvSpPr>
          <p:cNvPr id="12" name="Rectangle 11"/>
          <p:cNvSpPr/>
          <p:nvPr/>
        </p:nvSpPr>
        <p:spPr>
          <a:xfrm>
            <a:off x="6649977" y="2061094"/>
            <a:ext cx="1480026"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solidFill>
                  <a:schemeClr val="bg1"/>
                </a:solidFill>
              </a:rPr>
              <a:t>Infra Auto </a:t>
            </a:r>
            <a:br>
              <a:rPr lang="en-US" sz="1000" b="1" dirty="0" smtClean="0">
                <a:solidFill>
                  <a:schemeClr val="bg1"/>
                </a:solidFill>
              </a:rPr>
            </a:br>
            <a:r>
              <a:rPr lang="en-US" sz="1000" b="1" dirty="0" smtClean="0">
                <a:solidFill>
                  <a:schemeClr val="bg1"/>
                </a:solidFill>
              </a:rPr>
              <a:t>(Foreman/Puppet</a:t>
            </a:r>
            <a:r>
              <a:rPr lang="en-US" sz="1000" b="1" dirty="0">
                <a:solidFill>
                  <a:schemeClr val="bg1"/>
                </a:solidFill>
              </a:rPr>
              <a:t>)</a:t>
            </a:r>
            <a:endParaRPr lang="en-US" sz="1000" b="1" dirty="0" smtClean="0">
              <a:solidFill>
                <a:schemeClr val="bg1"/>
              </a:solidFill>
            </a:endParaRPr>
          </a:p>
        </p:txBody>
      </p:sp>
      <p:sp>
        <p:nvSpPr>
          <p:cNvPr id="13" name="Rectangle 12"/>
          <p:cNvSpPr/>
          <p:nvPr/>
        </p:nvSpPr>
        <p:spPr>
          <a:xfrm>
            <a:off x="8548417" y="2061094"/>
            <a:ext cx="1005158" cy="36576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Infra Cloud</a:t>
            </a:r>
            <a:endParaRPr lang="en-US" sz="1000" b="1" dirty="0" smtClean="0">
              <a:solidFill>
                <a:schemeClr val="bg1"/>
              </a:solidFill>
            </a:endParaRPr>
          </a:p>
        </p:txBody>
      </p:sp>
      <p:grpSp>
        <p:nvGrpSpPr>
          <p:cNvPr id="219147" name="Group 219146"/>
          <p:cNvGrpSpPr/>
          <p:nvPr/>
        </p:nvGrpSpPr>
        <p:grpSpPr>
          <a:xfrm>
            <a:off x="154283" y="2084381"/>
            <a:ext cx="443843" cy="304800"/>
            <a:chOff x="786743" y="1972102"/>
            <a:chExt cx="443843" cy="304800"/>
          </a:xfrm>
        </p:grpSpPr>
        <p:pic>
          <p:nvPicPr>
            <p:cNvPr id="184339" name="Picture 19" descr="D:\Srini\Backup\Icons Bay\Icons 1\business_us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6743" y="1972102"/>
              <a:ext cx="304800" cy="3048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9" descr="D:\Srini\Backup\Icons Bay\Icons 1\business_us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5786" y="1972102"/>
              <a:ext cx="304800" cy="30480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7" name="Straight Connector 6"/>
          <p:cNvCxnSpPr>
            <a:cxnSpLocks/>
          </p:cNvCxnSpPr>
          <p:nvPr/>
        </p:nvCxnSpPr>
        <p:spPr>
          <a:xfrm>
            <a:off x="939143" y="2360179"/>
            <a:ext cx="0" cy="388822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2491306" y="2451619"/>
            <a:ext cx="0" cy="384048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4043469" y="2451619"/>
            <a:ext cx="0" cy="384048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5595632" y="2451619"/>
            <a:ext cx="0" cy="384048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389990" y="2451619"/>
            <a:ext cx="0" cy="384048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9050996" y="2451619"/>
            <a:ext cx="0" cy="384048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39143" y="2588988"/>
            <a:ext cx="8111853"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75394" y="2501402"/>
            <a:ext cx="1891543" cy="123111"/>
          </a:xfrm>
          <a:prstGeom prst="rect">
            <a:avLst/>
          </a:prstGeom>
          <a:solidFill>
            <a:schemeClr val="bg1"/>
          </a:solidFill>
        </p:spPr>
        <p:txBody>
          <a:bodyPr wrap="none" lIns="0" tIns="0" rIns="0" bIns="0">
            <a:spAutoFit/>
          </a:bodyPr>
          <a:lstStyle/>
          <a:p>
            <a:r>
              <a:rPr lang="en-US" sz="800" dirty="0">
                <a:solidFill>
                  <a:schemeClr val="tx2">
                    <a:lumMod val="50000"/>
                  </a:schemeClr>
                </a:solidFill>
              </a:rPr>
              <a:t>Intiaize Organzaiton(e.g. create OrgVDC)</a:t>
            </a:r>
          </a:p>
        </p:txBody>
      </p:sp>
      <p:cxnSp>
        <p:nvCxnSpPr>
          <p:cNvPr id="28" name="Straight Arrow Connector 27"/>
          <p:cNvCxnSpPr/>
          <p:nvPr/>
        </p:nvCxnSpPr>
        <p:spPr>
          <a:xfrm>
            <a:off x="939143" y="2781393"/>
            <a:ext cx="8100082"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491306" y="2932023"/>
            <a:ext cx="1552163" cy="123111"/>
            <a:chOff x="2491306" y="3913096"/>
            <a:chExt cx="1552163" cy="123111"/>
          </a:xfrm>
        </p:grpSpPr>
        <p:cxnSp>
          <p:nvCxnSpPr>
            <p:cNvPr id="30" name="Straight Arrow Connector 29"/>
            <p:cNvCxnSpPr/>
            <p:nvPr/>
          </p:nvCxnSpPr>
          <p:spPr>
            <a:xfrm>
              <a:off x="2491306" y="3970111"/>
              <a:ext cx="1552163"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01914" y="3913096"/>
              <a:ext cx="1130946" cy="123111"/>
            </a:xfrm>
            <a:prstGeom prst="rect">
              <a:avLst/>
            </a:prstGeom>
            <a:solidFill>
              <a:schemeClr val="bg1"/>
            </a:solidFill>
          </p:spPr>
          <p:txBody>
            <a:bodyPr wrap="square" lIns="0" tIns="0" rIns="0" bIns="0">
              <a:spAutoFit/>
            </a:bodyPr>
            <a:lstStyle/>
            <a:p>
              <a:pPr algn="ctr"/>
              <a:r>
                <a:rPr lang="en-US" sz="800" dirty="0" smtClean="0">
                  <a:solidFill>
                    <a:schemeClr val="tx2">
                      <a:lumMod val="50000"/>
                    </a:schemeClr>
                  </a:solidFill>
                </a:rPr>
                <a:t>OrderCatalog (</a:t>
              </a:r>
              <a:r>
                <a:rPr lang="en-US" sz="800" dirty="0">
                  <a:solidFill>
                    <a:schemeClr val="tx2">
                      <a:lumMod val="50000"/>
                    </a:schemeClr>
                  </a:solidFill>
                </a:rPr>
                <a:t>SI Small)</a:t>
              </a:r>
            </a:p>
          </p:txBody>
        </p:sp>
      </p:grpSp>
      <p:grpSp>
        <p:nvGrpSpPr>
          <p:cNvPr id="34" name="Group 33"/>
          <p:cNvGrpSpPr/>
          <p:nvPr/>
        </p:nvGrpSpPr>
        <p:grpSpPr>
          <a:xfrm>
            <a:off x="4043469" y="3000254"/>
            <a:ext cx="1552163" cy="246221"/>
            <a:chOff x="2491306" y="3845786"/>
            <a:chExt cx="1552163" cy="246221"/>
          </a:xfrm>
        </p:grpSpPr>
        <p:cxnSp>
          <p:nvCxnSpPr>
            <p:cNvPr id="35" name="Straight Arrow Connector 34"/>
            <p:cNvCxnSpPr/>
            <p:nvPr/>
          </p:nvCxnSpPr>
          <p:spPr>
            <a:xfrm>
              <a:off x="2491306" y="3970111"/>
              <a:ext cx="1552163"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643001" y="3845786"/>
              <a:ext cx="1210672" cy="246221"/>
            </a:xfrm>
            <a:prstGeom prst="rect">
              <a:avLst/>
            </a:prstGeom>
            <a:solidFill>
              <a:schemeClr val="bg1"/>
            </a:solidFill>
          </p:spPr>
          <p:txBody>
            <a:bodyPr wrap="square" lIns="0" tIns="0" rIns="0" bIns="0">
              <a:spAutoFit/>
            </a:bodyPr>
            <a:lstStyle/>
            <a:p>
              <a:pPr algn="ctr"/>
              <a:r>
                <a:rPr lang="en-US" sz="800" dirty="0" smtClean="0">
                  <a:solidFill>
                    <a:schemeClr val="tx2">
                      <a:lumMod val="50000"/>
                    </a:schemeClr>
                  </a:solidFill>
                </a:rPr>
                <a:t>Provision </a:t>
              </a:r>
            </a:p>
            <a:p>
              <a:pPr algn="ctr"/>
              <a:r>
                <a:rPr lang="en-US" sz="800" dirty="0" smtClean="0">
                  <a:solidFill>
                    <a:schemeClr val="tx2">
                      <a:lumMod val="50000"/>
                    </a:schemeClr>
                  </a:solidFill>
                </a:rPr>
                <a:t>SharePoint- Small</a:t>
              </a:r>
              <a:endParaRPr lang="en-US" sz="800" dirty="0">
                <a:solidFill>
                  <a:schemeClr val="tx2">
                    <a:lumMod val="50000"/>
                  </a:schemeClr>
                </a:solidFill>
              </a:endParaRPr>
            </a:p>
          </p:txBody>
        </p:sp>
      </p:grpSp>
      <p:sp>
        <p:nvSpPr>
          <p:cNvPr id="37" name="Rectangle 36"/>
          <p:cNvSpPr/>
          <p:nvPr/>
        </p:nvSpPr>
        <p:spPr>
          <a:xfrm>
            <a:off x="3929470" y="2718322"/>
            <a:ext cx="1476366" cy="123111"/>
          </a:xfrm>
          <a:prstGeom prst="rect">
            <a:avLst/>
          </a:prstGeom>
          <a:solidFill>
            <a:schemeClr val="bg1"/>
          </a:solidFill>
        </p:spPr>
        <p:txBody>
          <a:bodyPr wrap="none" lIns="0" tIns="0" rIns="0" bIns="0">
            <a:spAutoFit/>
          </a:bodyPr>
          <a:lstStyle/>
          <a:p>
            <a:r>
              <a:rPr lang="en-US" sz="800" dirty="0">
                <a:solidFill>
                  <a:schemeClr val="tx2">
                    <a:lumMod val="50000"/>
                  </a:schemeClr>
                </a:solidFill>
              </a:rPr>
              <a:t>CreateVMs using VMware Tools</a:t>
            </a:r>
          </a:p>
        </p:txBody>
      </p:sp>
      <p:grpSp>
        <p:nvGrpSpPr>
          <p:cNvPr id="31" name="Group 30"/>
          <p:cNvGrpSpPr/>
          <p:nvPr/>
        </p:nvGrpSpPr>
        <p:grpSpPr>
          <a:xfrm>
            <a:off x="5605569" y="3144811"/>
            <a:ext cx="1784421" cy="123111"/>
            <a:chOff x="5605569" y="3144811"/>
            <a:chExt cx="1784421" cy="123111"/>
          </a:xfrm>
        </p:grpSpPr>
        <p:cxnSp>
          <p:nvCxnSpPr>
            <p:cNvPr id="41" name="Straight Arrow Connector 40"/>
            <p:cNvCxnSpPr/>
            <p:nvPr/>
          </p:nvCxnSpPr>
          <p:spPr>
            <a:xfrm>
              <a:off x="5605569" y="3206366"/>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41940" y="3144811"/>
              <a:ext cx="772647"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WebProxy</a:t>
              </a:r>
            </a:p>
          </p:txBody>
        </p:sp>
      </p:grpSp>
      <p:grpSp>
        <p:nvGrpSpPr>
          <p:cNvPr id="27" name="Group 26"/>
          <p:cNvGrpSpPr/>
          <p:nvPr/>
        </p:nvGrpSpPr>
        <p:grpSpPr>
          <a:xfrm>
            <a:off x="5605569" y="3294883"/>
            <a:ext cx="1784421" cy="123111"/>
            <a:chOff x="5605569" y="3294883"/>
            <a:chExt cx="1784421" cy="123111"/>
          </a:xfrm>
        </p:grpSpPr>
        <p:cxnSp>
          <p:nvCxnSpPr>
            <p:cNvPr id="46" name="Straight Arrow Connector 45"/>
            <p:cNvCxnSpPr/>
            <p:nvPr/>
          </p:nvCxnSpPr>
          <p:spPr>
            <a:xfrm>
              <a:off x="5605569" y="3356438"/>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067400" y="3294883"/>
              <a:ext cx="921727"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CentralAdmin</a:t>
              </a:r>
            </a:p>
          </p:txBody>
        </p:sp>
      </p:grpSp>
      <p:grpSp>
        <p:nvGrpSpPr>
          <p:cNvPr id="25" name="Group 24"/>
          <p:cNvGrpSpPr/>
          <p:nvPr/>
        </p:nvGrpSpPr>
        <p:grpSpPr>
          <a:xfrm>
            <a:off x="5605569" y="3444955"/>
            <a:ext cx="1784421" cy="123111"/>
            <a:chOff x="5605569" y="3444955"/>
            <a:chExt cx="1784421" cy="123111"/>
          </a:xfrm>
        </p:grpSpPr>
        <p:cxnSp>
          <p:nvCxnSpPr>
            <p:cNvPr id="49" name="Straight Arrow Connector 48"/>
            <p:cNvCxnSpPr/>
            <p:nvPr/>
          </p:nvCxnSpPr>
          <p:spPr>
            <a:xfrm>
              <a:off x="5605569" y="3506510"/>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165184" y="3444955"/>
              <a:ext cx="726160"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Small DB</a:t>
              </a:r>
            </a:p>
          </p:txBody>
        </p:sp>
      </p:grpSp>
      <p:grpSp>
        <p:nvGrpSpPr>
          <p:cNvPr id="20" name="Group 19"/>
          <p:cNvGrpSpPr/>
          <p:nvPr/>
        </p:nvGrpSpPr>
        <p:grpSpPr>
          <a:xfrm>
            <a:off x="5605569" y="3595026"/>
            <a:ext cx="1784421" cy="123111"/>
            <a:chOff x="5605569" y="3595026"/>
            <a:chExt cx="1784421" cy="123111"/>
          </a:xfrm>
        </p:grpSpPr>
        <p:cxnSp>
          <p:nvCxnSpPr>
            <p:cNvPr id="52" name="Straight Arrow Connector 51"/>
            <p:cNvCxnSpPr/>
            <p:nvPr/>
          </p:nvCxnSpPr>
          <p:spPr>
            <a:xfrm>
              <a:off x="5605569" y="3656581"/>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23776" y="3595026"/>
              <a:ext cx="1306448" cy="123111"/>
            </a:xfrm>
            <a:prstGeom prst="rect">
              <a:avLst/>
            </a:prstGeom>
            <a:solidFill>
              <a:schemeClr val="bg1"/>
            </a:solidFill>
          </p:spPr>
          <p:txBody>
            <a:bodyPr wrap="none" lIns="0" tIns="0" rIns="0" bIns="0">
              <a:spAutoFit/>
            </a:bodyPr>
            <a:lstStyle/>
            <a:p>
              <a:pPr algn="ctr"/>
              <a:r>
                <a:rPr lang="en-US" sz="800" dirty="0" smtClean="0">
                  <a:solidFill>
                    <a:schemeClr val="tx2">
                      <a:lumMod val="50000"/>
                    </a:schemeClr>
                  </a:solidFill>
                </a:rPr>
                <a:t>PostInstall SharePoint-Small</a:t>
              </a:r>
              <a:endParaRPr lang="en-US" sz="800" dirty="0">
                <a:solidFill>
                  <a:schemeClr val="tx2">
                    <a:lumMod val="50000"/>
                  </a:schemeClr>
                </a:solidFill>
              </a:endParaRPr>
            </a:p>
          </p:txBody>
        </p:sp>
      </p:grpSp>
      <p:grpSp>
        <p:nvGrpSpPr>
          <p:cNvPr id="73" name="Group 72"/>
          <p:cNvGrpSpPr/>
          <p:nvPr/>
        </p:nvGrpSpPr>
        <p:grpSpPr>
          <a:xfrm>
            <a:off x="5605569" y="4414411"/>
            <a:ext cx="1784421" cy="123111"/>
            <a:chOff x="5605569" y="4480214"/>
            <a:chExt cx="1784421" cy="123111"/>
          </a:xfrm>
        </p:grpSpPr>
        <p:cxnSp>
          <p:nvCxnSpPr>
            <p:cNvPr id="74" name="Straight Arrow Connector 73"/>
            <p:cNvCxnSpPr/>
            <p:nvPr/>
          </p:nvCxnSpPr>
          <p:spPr>
            <a:xfrm>
              <a:off x="5605569" y="4541769"/>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083430" y="4480214"/>
              <a:ext cx="889667"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Component1</a:t>
              </a:r>
            </a:p>
          </p:txBody>
        </p:sp>
      </p:grpSp>
      <p:grpSp>
        <p:nvGrpSpPr>
          <p:cNvPr id="76" name="Group 75"/>
          <p:cNvGrpSpPr/>
          <p:nvPr/>
        </p:nvGrpSpPr>
        <p:grpSpPr>
          <a:xfrm>
            <a:off x="5605569" y="4601101"/>
            <a:ext cx="1784421" cy="123111"/>
            <a:chOff x="5605569" y="4480214"/>
            <a:chExt cx="1784421" cy="123111"/>
          </a:xfrm>
        </p:grpSpPr>
        <p:cxnSp>
          <p:nvCxnSpPr>
            <p:cNvPr id="77" name="Straight Arrow Connector 76"/>
            <p:cNvCxnSpPr/>
            <p:nvPr/>
          </p:nvCxnSpPr>
          <p:spPr>
            <a:xfrm>
              <a:off x="5605569" y="4541769"/>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083430" y="4480214"/>
              <a:ext cx="889667"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Component2</a:t>
              </a:r>
            </a:p>
          </p:txBody>
        </p:sp>
      </p:grpSp>
      <p:grpSp>
        <p:nvGrpSpPr>
          <p:cNvPr id="219144" name="Group 219143"/>
          <p:cNvGrpSpPr/>
          <p:nvPr/>
        </p:nvGrpSpPr>
        <p:grpSpPr>
          <a:xfrm>
            <a:off x="5605569" y="4795411"/>
            <a:ext cx="1784421" cy="123111"/>
            <a:chOff x="5605569" y="4935109"/>
            <a:chExt cx="1784421" cy="123111"/>
          </a:xfrm>
        </p:grpSpPr>
        <p:cxnSp>
          <p:nvCxnSpPr>
            <p:cNvPr id="79" name="Straight Arrow Connector 78"/>
            <p:cNvCxnSpPr/>
            <p:nvPr/>
          </p:nvCxnSpPr>
          <p:spPr>
            <a:xfrm>
              <a:off x="5605569" y="4996664"/>
              <a:ext cx="17844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083430" y="4935109"/>
              <a:ext cx="889667"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Install </a:t>
              </a:r>
              <a:r>
                <a:rPr lang="en-US" sz="800" dirty="0" smtClean="0">
                  <a:solidFill>
                    <a:schemeClr val="tx2">
                      <a:lumMod val="50000"/>
                    </a:schemeClr>
                  </a:solidFill>
                </a:rPr>
                <a:t>Component3</a:t>
              </a:r>
              <a:endParaRPr lang="en-US" sz="800" dirty="0">
                <a:solidFill>
                  <a:schemeClr val="tx2">
                    <a:lumMod val="50000"/>
                  </a:schemeClr>
                </a:solidFill>
              </a:endParaRPr>
            </a:p>
          </p:txBody>
        </p:sp>
      </p:grpSp>
      <p:grpSp>
        <p:nvGrpSpPr>
          <p:cNvPr id="219145" name="Group 219144"/>
          <p:cNvGrpSpPr/>
          <p:nvPr/>
        </p:nvGrpSpPr>
        <p:grpSpPr>
          <a:xfrm>
            <a:off x="5605569" y="4928942"/>
            <a:ext cx="3433656" cy="123111"/>
            <a:chOff x="5605569" y="5132140"/>
            <a:chExt cx="3433656" cy="123111"/>
          </a:xfrm>
        </p:grpSpPr>
        <p:cxnSp>
          <p:nvCxnSpPr>
            <p:cNvPr id="82" name="Straight Arrow Connector 81"/>
            <p:cNvCxnSpPr/>
            <p:nvPr/>
          </p:nvCxnSpPr>
          <p:spPr>
            <a:xfrm>
              <a:off x="5605569" y="5193695"/>
              <a:ext cx="3433656"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500506" y="5132140"/>
              <a:ext cx="1152836" cy="123111"/>
            </a:xfrm>
            <a:prstGeom prst="rect">
              <a:avLst/>
            </a:prstGeom>
            <a:solidFill>
              <a:schemeClr val="bg1"/>
            </a:solidFill>
          </p:spPr>
          <p:txBody>
            <a:bodyPr wrap="square" lIns="0" tIns="0" rIns="0" bIns="0">
              <a:spAutoFit/>
            </a:bodyPr>
            <a:lstStyle/>
            <a:p>
              <a:pPr algn="ctr"/>
              <a:r>
                <a:rPr lang="en-US" sz="800" dirty="0" smtClean="0">
                  <a:solidFill>
                    <a:schemeClr val="tx2">
                      <a:lumMod val="50000"/>
                    </a:schemeClr>
                  </a:solidFill>
                </a:rPr>
                <a:t>PostInstall ITBM-Small</a:t>
              </a:r>
              <a:endParaRPr lang="en-US" sz="800" dirty="0">
                <a:solidFill>
                  <a:schemeClr val="tx2">
                    <a:lumMod val="50000"/>
                  </a:schemeClr>
                </a:solidFill>
              </a:endParaRPr>
            </a:p>
          </p:txBody>
        </p:sp>
      </p:grpSp>
      <p:grpSp>
        <p:nvGrpSpPr>
          <p:cNvPr id="219146" name="Group 219145"/>
          <p:cNvGrpSpPr/>
          <p:nvPr/>
        </p:nvGrpSpPr>
        <p:grpSpPr>
          <a:xfrm>
            <a:off x="4043469" y="3687870"/>
            <a:ext cx="1747749" cy="736181"/>
            <a:chOff x="4043469" y="3789468"/>
            <a:chExt cx="1747749" cy="736181"/>
          </a:xfrm>
        </p:grpSpPr>
        <p:cxnSp>
          <p:nvCxnSpPr>
            <p:cNvPr id="43" name="Elbow Connector 42"/>
            <p:cNvCxnSpPr/>
            <p:nvPr/>
          </p:nvCxnSpPr>
          <p:spPr>
            <a:xfrm>
              <a:off x="5588790" y="3789468"/>
              <a:ext cx="12700" cy="205893"/>
            </a:xfrm>
            <a:prstGeom prst="bentConnector3">
              <a:avLst>
                <a:gd name="adj1" fmla="val 1800000"/>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969822" y="3831822"/>
              <a:ext cx="821396" cy="123111"/>
            </a:xfrm>
            <a:prstGeom prst="rect">
              <a:avLst/>
            </a:prstGeom>
            <a:solidFill>
              <a:schemeClr val="bg1"/>
            </a:solidFill>
          </p:spPr>
          <p:txBody>
            <a:bodyPr wrap="square" lIns="0" tIns="0" rIns="0" bIns="0">
              <a:spAutoFit/>
            </a:bodyPr>
            <a:lstStyle/>
            <a:p>
              <a:pPr algn="ctr"/>
              <a:r>
                <a:rPr lang="en-US" sz="800" dirty="0">
                  <a:solidFill>
                    <a:schemeClr val="tx2">
                      <a:lumMod val="50000"/>
                    </a:schemeClr>
                  </a:solidFill>
                </a:rPr>
                <a:t>Handle Exception</a:t>
              </a:r>
            </a:p>
          </p:txBody>
        </p:sp>
        <p:grpSp>
          <p:nvGrpSpPr>
            <p:cNvPr id="219143" name="Group 219142"/>
            <p:cNvGrpSpPr/>
            <p:nvPr/>
          </p:nvGrpSpPr>
          <p:grpSpPr>
            <a:xfrm>
              <a:off x="4043469" y="4203190"/>
              <a:ext cx="1554482" cy="123111"/>
              <a:chOff x="4043469" y="4206524"/>
              <a:chExt cx="1554482" cy="123111"/>
            </a:xfrm>
          </p:grpSpPr>
          <p:cxnSp>
            <p:nvCxnSpPr>
              <p:cNvPr id="65" name="Straight Arrow Connector 64"/>
              <p:cNvCxnSpPr/>
              <p:nvPr/>
            </p:nvCxnSpPr>
            <p:spPr>
              <a:xfrm flipH="1">
                <a:off x="4043469" y="4268079"/>
                <a:ext cx="1554482" cy="0"/>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261041" y="4206524"/>
                <a:ext cx="1139736"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Returns Attributes </a:t>
                </a:r>
                <a:r>
                  <a:rPr lang="en-US" sz="800" dirty="0" smtClean="0">
                    <a:solidFill>
                      <a:schemeClr val="tx2">
                        <a:lumMod val="50000"/>
                      </a:schemeClr>
                    </a:solidFill>
                  </a:rPr>
                  <a:t>/ </a:t>
                </a:r>
                <a:r>
                  <a:rPr lang="en-US" sz="800" dirty="0">
                    <a:solidFill>
                      <a:schemeClr val="tx2">
                        <a:lumMod val="50000"/>
                      </a:schemeClr>
                    </a:solidFill>
                  </a:rPr>
                  <a:t>Error</a:t>
                </a:r>
              </a:p>
            </p:txBody>
          </p:sp>
        </p:grpSp>
        <p:grpSp>
          <p:nvGrpSpPr>
            <p:cNvPr id="219141" name="Group 219140"/>
            <p:cNvGrpSpPr/>
            <p:nvPr/>
          </p:nvGrpSpPr>
          <p:grpSpPr>
            <a:xfrm>
              <a:off x="4043469" y="4402538"/>
              <a:ext cx="1552163" cy="123111"/>
              <a:chOff x="4043469" y="4402538"/>
              <a:chExt cx="1552163" cy="123111"/>
            </a:xfrm>
          </p:grpSpPr>
          <p:cxnSp>
            <p:nvCxnSpPr>
              <p:cNvPr id="71" name="Straight Arrow Connector 70"/>
              <p:cNvCxnSpPr/>
              <p:nvPr/>
            </p:nvCxnSpPr>
            <p:spPr>
              <a:xfrm>
                <a:off x="4043469" y="4469713"/>
                <a:ext cx="1552163"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309180" y="4402538"/>
                <a:ext cx="982640" cy="123111"/>
              </a:xfrm>
              <a:prstGeom prst="rect">
                <a:avLst/>
              </a:prstGeom>
              <a:solidFill>
                <a:schemeClr val="bg1"/>
              </a:solidFill>
            </p:spPr>
            <p:txBody>
              <a:bodyPr wrap="none" lIns="0" tIns="0" rIns="0" bIns="0">
                <a:spAutoFit/>
              </a:bodyPr>
              <a:lstStyle/>
              <a:p>
                <a:pPr algn="ctr"/>
                <a:r>
                  <a:rPr lang="en-US" sz="800" dirty="0" smtClean="0">
                    <a:solidFill>
                      <a:schemeClr val="tx2">
                        <a:lumMod val="50000"/>
                      </a:schemeClr>
                    </a:solidFill>
                  </a:rPr>
                  <a:t>Provision ITBM </a:t>
                </a:r>
                <a:r>
                  <a:rPr lang="en-US" sz="800" dirty="0">
                    <a:solidFill>
                      <a:schemeClr val="tx2">
                        <a:lumMod val="50000"/>
                      </a:schemeClr>
                    </a:solidFill>
                  </a:rPr>
                  <a:t>Small</a:t>
                </a:r>
              </a:p>
            </p:txBody>
          </p:sp>
        </p:grpSp>
        <p:grpSp>
          <p:nvGrpSpPr>
            <p:cNvPr id="219142" name="Group 219141"/>
            <p:cNvGrpSpPr/>
            <p:nvPr/>
          </p:nvGrpSpPr>
          <p:grpSpPr>
            <a:xfrm>
              <a:off x="4043469" y="4003842"/>
              <a:ext cx="1545321" cy="123111"/>
              <a:chOff x="4043469" y="4003842"/>
              <a:chExt cx="1545321" cy="123111"/>
            </a:xfrm>
          </p:grpSpPr>
          <p:cxnSp>
            <p:nvCxnSpPr>
              <p:cNvPr id="93" name="Straight Arrow Connector 92"/>
              <p:cNvCxnSpPr/>
              <p:nvPr/>
            </p:nvCxnSpPr>
            <p:spPr>
              <a:xfrm>
                <a:off x="4043469" y="4065397"/>
                <a:ext cx="15453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281127" y="4003842"/>
                <a:ext cx="1038746"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CheckExecutionStatus</a:t>
                </a:r>
              </a:p>
            </p:txBody>
          </p:sp>
        </p:grpSp>
      </p:grpSp>
      <p:cxnSp>
        <p:nvCxnSpPr>
          <p:cNvPr id="104" name="Elbow Connector 103"/>
          <p:cNvCxnSpPr/>
          <p:nvPr/>
        </p:nvCxnSpPr>
        <p:spPr>
          <a:xfrm>
            <a:off x="5588790" y="5035329"/>
            <a:ext cx="12700" cy="205893"/>
          </a:xfrm>
          <a:prstGeom prst="bentConnector3">
            <a:avLst>
              <a:gd name="adj1" fmla="val 1800000"/>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969822" y="5077683"/>
            <a:ext cx="821396" cy="123111"/>
          </a:xfrm>
          <a:prstGeom prst="rect">
            <a:avLst/>
          </a:prstGeom>
          <a:solidFill>
            <a:schemeClr val="bg1"/>
          </a:solidFill>
        </p:spPr>
        <p:txBody>
          <a:bodyPr wrap="square" lIns="0" tIns="0" rIns="0" bIns="0">
            <a:spAutoFit/>
          </a:bodyPr>
          <a:lstStyle/>
          <a:p>
            <a:pPr algn="ctr"/>
            <a:r>
              <a:rPr lang="en-US" sz="800" dirty="0">
                <a:solidFill>
                  <a:schemeClr val="tx2">
                    <a:lumMod val="50000"/>
                  </a:schemeClr>
                </a:solidFill>
              </a:rPr>
              <a:t>Handle Exception</a:t>
            </a:r>
          </a:p>
        </p:txBody>
      </p:sp>
      <p:grpSp>
        <p:nvGrpSpPr>
          <p:cNvPr id="106" name="Group 105"/>
          <p:cNvGrpSpPr/>
          <p:nvPr/>
        </p:nvGrpSpPr>
        <p:grpSpPr>
          <a:xfrm>
            <a:off x="4043469" y="5449051"/>
            <a:ext cx="1554482" cy="123111"/>
            <a:chOff x="4043469" y="4206524"/>
            <a:chExt cx="1554482" cy="123111"/>
          </a:xfrm>
        </p:grpSpPr>
        <p:cxnSp>
          <p:nvCxnSpPr>
            <p:cNvPr id="113" name="Straight Arrow Connector 112"/>
            <p:cNvCxnSpPr/>
            <p:nvPr/>
          </p:nvCxnSpPr>
          <p:spPr>
            <a:xfrm flipH="1">
              <a:off x="4043469" y="4268079"/>
              <a:ext cx="1554482" cy="0"/>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261041" y="4206524"/>
              <a:ext cx="1139736"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Returns Attributes </a:t>
              </a:r>
              <a:r>
                <a:rPr lang="en-US" sz="800" dirty="0" smtClean="0">
                  <a:solidFill>
                    <a:schemeClr val="tx2">
                      <a:lumMod val="50000"/>
                    </a:schemeClr>
                  </a:solidFill>
                </a:rPr>
                <a:t>/ </a:t>
              </a:r>
              <a:r>
                <a:rPr lang="en-US" sz="800" dirty="0">
                  <a:solidFill>
                    <a:schemeClr val="tx2">
                      <a:lumMod val="50000"/>
                    </a:schemeClr>
                  </a:solidFill>
                </a:rPr>
                <a:t>Error</a:t>
              </a:r>
            </a:p>
          </p:txBody>
        </p:sp>
      </p:grpSp>
      <p:grpSp>
        <p:nvGrpSpPr>
          <p:cNvPr id="108" name="Group 107"/>
          <p:cNvGrpSpPr/>
          <p:nvPr/>
        </p:nvGrpSpPr>
        <p:grpSpPr>
          <a:xfrm>
            <a:off x="4043469" y="5249703"/>
            <a:ext cx="1545321" cy="123111"/>
            <a:chOff x="4043469" y="4003842"/>
            <a:chExt cx="1545321" cy="123111"/>
          </a:xfrm>
        </p:grpSpPr>
        <p:cxnSp>
          <p:nvCxnSpPr>
            <p:cNvPr id="109" name="Straight Arrow Connector 108"/>
            <p:cNvCxnSpPr/>
            <p:nvPr/>
          </p:nvCxnSpPr>
          <p:spPr>
            <a:xfrm>
              <a:off x="4043469" y="4065397"/>
              <a:ext cx="15453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4281127" y="4003842"/>
              <a:ext cx="1038746" cy="123111"/>
            </a:xfrm>
            <a:prstGeom prst="rect">
              <a:avLst/>
            </a:prstGeom>
            <a:solidFill>
              <a:schemeClr val="bg1"/>
            </a:solidFill>
          </p:spPr>
          <p:txBody>
            <a:bodyPr wrap="none" lIns="0" tIns="0" rIns="0" bIns="0">
              <a:spAutoFit/>
            </a:bodyPr>
            <a:lstStyle/>
            <a:p>
              <a:pPr algn="ctr"/>
              <a:r>
                <a:rPr lang="en-US" sz="800" dirty="0">
                  <a:solidFill>
                    <a:schemeClr val="tx2">
                      <a:lumMod val="50000"/>
                    </a:schemeClr>
                  </a:solidFill>
                </a:rPr>
                <a:t>CheckExecutionStatus</a:t>
              </a:r>
            </a:p>
          </p:txBody>
        </p:sp>
      </p:grpSp>
      <p:grpSp>
        <p:nvGrpSpPr>
          <p:cNvPr id="115" name="Group 114"/>
          <p:cNvGrpSpPr/>
          <p:nvPr/>
        </p:nvGrpSpPr>
        <p:grpSpPr>
          <a:xfrm>
            <a:off x="4043469" y="5706903"/>
            <a:ext cx="1551671" cy="123111"/>
            <a:chOff x="4043469" y="4003842"/>
            <a:chExt cx="1551671" cy="123111"/>
          </a:xfrm>
        </p:grpSpPr>
        <p:cxnSp>
          <p:nvCxnSpPr>
            <p:cNvPr id="116" name="Straight Arrow Connector 115"/>
            <p:cNvCxnSpPr/>
            <p:nvPr/>
          </p:nvCxnSpPr>
          <p:spPr>
            <a:xfrm>
              <a:off x="4043469" y="4065397"/>
              <a:ext cx="155167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4139999" y="4003842"/>
              <a:ext cx="1321002" cy="123111"/>
            </a:xfrm>
            <a:prstGeom prst="rect">
              <a:avLst/>
            </a:prstGeom>
            <a:solidFill>
              <a:schemeClr val="bg1"/>
            </a:solidFill>
          </p:spPr>
          <p:txBody>
            <a:bodyPr wrap="square" lIns="0" tIns="0" rIns="0" bIns="0">
              <a:spAutoFit/>
            </a:bodyPr>
            <a:lstStyle/>
            <a:p>
              <a:pPr algn="ctr"/>
              <a:r>
                <a:rPr lang="en-US" sz="800" dirty="0">
                  <a:solidFill>
                    <a:schemeClr val="tx2">
                      <a:lumMod val="50000"/>
                    </a:schemeClr>
                  </a:solidFill>
                </a:rPr>
                <a:t>Contine </a:t>
              </a:r>
              <a:r>
                <a:rPr lang="en-US" sz="800" dirty="0" smtClean="0">
                  <a:solidFill>
                    <a:schemeClr val="tx2">
                      <a:lumMod val="50000"/>
                    </a:schemeClr>
                  </a:solidFill>
                </a:rPr>
                <a:t>with Application </a:t>
              </a:r>
              <a:r>
                <a:rPr lang="en-US" sz="800" dirty="0">
                  <a:solidFill>
                    <a:schemeClr val="tx2">
                      <a:lumMod val="50000"/>
                    </a:schemeClr>
                  </a:solidFill>
                </a:rPr>
                <a:t>3</a:t>
              </a:r>
            </a:p>
          </p:txBody>
        </p:sp>
      </p:grpSp>
      <p:grpSp>
        <p:nvGrpSpPr>
          <p:cNvPr id="118" name="Group 117"/>
          <p:cNvGrpSpPr/>
          <p:nvPr/>
        </p:nvGrpSpPr>
        <p:grpSpPr>
          <a:xfrm>
            <a:off x="4043469" y="5893035"/>
            <a:ext cx="1545321" cy="123111"/>
            <a:chOff x="4043469" y="4003842"/>
            <a:chExt cx="1545321" cy="123111"/>
          </a:xfrm>
        </p:grpSpPr>
        <p:cxnSp>
          <p:nvCxnSpPr>
            <p:cNvPr id="119" name="Straight Arrow Connector 118"/>
            <p:cNvCxnSpPr/>
            <p:nvPr/>
          </p:nvCxnSpPr>
          <p:spPr>
            <a:xfrm>
              <a:off x="4043469" y="4065397"/>
              <a:ext cx="1545321" cy="0"/>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144762" y="4003842"/>
              <a:ext cx="1321002" cy="123111"/>
            </a:xfrm>
            <a:prstGeom prst="rect">
              <a:avLst/>
            </a:prstGeom>
            <a:solidFill>
              <a:schemeClr val="bg1"/>
            </a:solidFill>
          </p:spPr>
          <p:txBody>
            <a:bodyPr wrap="square" lIns="0" tIns="0" rIns="0" bIns="0">
              <a:spAutoFit/>
            </a:bodyPr>
            <a:lstStyle/>
            <a:p>
              <a:pPr algn="ctr"/>
              <a:r>
                <a:rPr lang="en-US" sz="800" dirty="0">
                  <a:solidFill>
                    <a:schemeClr val="tx2">
                      <a:lumMod val="50000"/>
                    </a:schemeClr>
                  </a:solidFill>
                </a:rPr>
                <a:t>Contine </a:t>
              </a:r>
              <a:r>
                <a:rPr lang="en-US" sz="800" dirty="0" smtClean="0">
                  <a:solidFill>
                    <a:schemeClr val="tx2">
                      <a:lumMod val="50000"/>
                    </a:schemeClr>
                  </a:solidFill>
                </a:rPr>
                <a:t>with Application </a:t>
              </a:r>
              <a:r>
                <a:rPr lang="en-US" sz="800" dirty="0">
                  <a:solidFill>
                    <a:schemeClr val="tx2">
                      <a:lumMod val="50000"/>
                    </a:schemeClr>
                  </a:solidFill>
                </a:rPr>
                <a:t>4...</a:t>
              </a:r>
            </a:p>
          </p:txBody>
        </p:sp>
      </p:grpSp>
      <p:cxnSp>
        <p:nvCxnSpPr>
          <p:cNvPr id="123" name="Straight Arrow Connector 122"/>
          <p:cNvCxnSpPr/>
          <p:nvPr/>
        </p:nvCxnSpPr>
        <p:spPr>
          <a:xfrm flipH="1">
            <a:off x="2481367" y="6237939"/>
            <a:ext cx="1562102" cy="0"/>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3276395" y="6139103"/>
            <a:ext cx="64" cy="123111"/>
          </a:xfrm>
          <a:prstGeom prst="rect">
            <a:avLst/>
          </a:prstGeom>
          <a:solidFill>
            <a:schemeClr val="bg1"/>
          </a:solidFill>
        </p:spPr>
        <p:txBody>
          <a:bodyPr wrap="none" lIns="0" tIns="0" rIns="0" bIns="0">
            <a:spAutoFit/>
          </a:bodyPr>
          <a:lstStyle/>
          <a:p>
            <a:pPr algn="ctr"/>
            <a:endParaRPr lang="en-US" sz="800" dirty="0">
              <a:solidFill>
                <a:schemeClr val="tx2">
                  <a:lumMod val="50000"/>
                </a:schemeClr>
              </a:solidFill>
            </a:endParaRPr>
          </a:p>
        </p:txBody>
      </p:sp>
    </p:spTree>
    <p:extLst>
      <p:ext uri="{BB962C8B-B14F-4D97-AF65-F5344CB8AC3E}">
        <p14:creationId xmlns:p14="http://schemas.microsoft.com/office/powerpoint/2010/main" xmlns="" val="343893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and Disclosure of Information</a:t>
            </a:r>
          </a:p>
        </p:txBody>
      </p:sp>
      <p:grpSp>
        <p:nvGrpSpPr>
          <p:cNvPr id="47" name="Group 46"/>
          <p:cNvGrpSpPr/>
          <p:nvPr/>
        </p:nvGrpSpPr>
        <p:grpSpPr>
          <a:xfrm>
            <a:off x="317499" y="1336675"/>
            <a:ext cx="9283701" cy="4843643"/>
            <a:chOff x="317499" y="1336675"/>
            <a:chExt cx="9283701" cy="4843643"/>
          </a:xfrm>
        </p:grpSpPr>
        <p:sp>
          <p:nvSpPr>
            <p:cNvPr id="3" name="Rounded Rectangle 2"/>
            <p:cNvSpPr/>
            <p:nvPr/>
          </p:nvSpPr>
          <p:spPr>
            <a:xfrm>
              <a:off x="4833937" y="1612899"/>
              <a:ext cx="317500" cy="45466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 name="Round Single Corner Rectangle 3"/>
            <p:cNvSpPr>
              <a:spLocks/>
            </p:cNvSpPr>
            <p:nvPr/>
          </p:nvSpPr>
          <p:spPr>
            <a:xfrm>
              <a:off x="9220200" y="1625599"/>
              <a:ext cx="381000" cy="4432301"/>
            </a:xfrm>
            <a:prstGeom prst="round1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Freeform 4"/>
            <p:cNvSpPr/>
            <p:nvPr/>
          </p:nvSpPr>
          <p:spPr>
            <a:xfrm>
              <a:off x="5083177" y="5319381"/>
              <a:ext cx="4475162" cy="860769"/>
            </a:xfrm>
            <a:custGeom>
              <a:avLst/>
              <a:gdLst>
                <a:gd name="connsiteX0" fmla="*/ 0 w 2232025"/>
                <a:gd name="connsiteY0" fmla="*/ 44229 h 719286"/>
                <a:gd name="connsiteX1" fmla="*/ 2232025 w 2232025"/>
                <a:gd name="connsiteY1" fmla="*/ 44229 h 719286"/>
                <a:gd name="connsiteX2" fmla="*/ 2232025 w 2232025"/>
                <a:gd name="connsiteY2" fmla="*/ 675057 h 719286"/>
                <a:gd name="connsiteX3" fmla="*/ 0 w 2232025"/>
                <a:gd name="connsiteY3" fmla="*/ 675057 h 719286"/>
                <a:gd name="connsiteX4" fmla="*/ 0 w 2232025"/>
                <a:gd name="connsiteY4" fmla="*/ 44229 h 719286"/>
                <a:gd name="connsiteX0" fmla="*/ 0 w 2529205"/>
                <a:gd name="connsiteY0" fmla="*/ 147430 h 895208"/>
                <a:gd name="connsiteX1" fmla="*/ 2232025 w 2529205"/>
                <a:gd name="connsiteY1" fmla="*/ 14743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32025 w 2529205"/>
                <a:gd name="connsiteY1" fmla="*/ 34555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16785 w 2529205"/>
                <a:gd name="connsiteY1" fmla="*/ 299830 h 895208"/>
                <a:gd name="connsiteX2" fmla="*/ 2529205 w 2529205"/>
                <a:gd name="connsiteY2" fmla="*/ 747778 h 895208"/>
                <a:gd name="connsiteX3" fmla="*/ 0 w 2529205"/>
                <a:gd name="connsiteY3" fmla="*/ 778258 h 895208"/>
                <a:gd name="connsiteX4" fmla="*/ 0 w 2529205"/>
                <a:gd name="connsiteY4" fmla="*/ 147430 h 895208"/>
                <a:gd name="connsiteX0" fmla="*/ 0 w 2635015"/>
                <a:gd name="connsiteY0" fmla="*/ 147430 h 838349"/>
                <a:gd name="connsiteX1" fmla="*/ 2216785 w 2635015"/>
                <a:gd name="connsiteY1" fmla="*/ 299830 h 838349"/>
                <a:gd name="connsiteX2" fmla="*/ 2635015 w 2635015"/>
                <a:gd name="connsiteY2" fmla="*/ 690919 h 838349"/>
                <a:gd name="connsiteX3" fmla="*/ 0 w 2635015"/>
                <a:gd name="connsiteY3" fmla="*/ 778258 h 838349"/>
                <a:gd name="connsiteX4" fmla="*/ 0 w 2635015"/>
                <a:gd name="connsiteY4" fmla="*/ 147430 h 838349"/>
                <a:gd name="connsiteX0" fmla="*/ 0 w 2618362"/>
                <a:gd name="connsiteY0" fmla="*/ 147430 h 865372"/>
                <a:gd name="connsiteX1" fmla="*/ 2216785 w 2618362"/>
                <a:gd name="connsiteY1" fmla="*/ 299830 h 865372"/>
                <a:gd name="connsiteX2" fmla="*/ 2618362 w 2618362"/>
                <a:gd name="connsiteY2" fmla="*/ 717942 h 865372"/>
                <a:gd name="connsiteX3" fmla="*/ 0 w 2618362"/>
                <a:gd name="connsiteY3" fmla="*/ 778258 h 865372"/>
                <a:gd name="connsiteX4" fmla="*/ 0 w 2618362"/>
                <a:gd name="connsiteY4" fmla="*/ 147430 h 865372"/>
                <a:gd name="connsiteX0" fmla="*/ 0 w 2645314"/>
                <a:gd name="connsiteY0" fmla="*/ 147430 h 866657"/>
                <a:gd name="connsiteX1" fmla="*/ 2216785 w 2645314"/>
                <a:gd name="connsiteY1" fmla="*/ 299830 h 866657"/>
                <a:gd name="connsiteX2" fmla="*/ 2645314 w 2645314"/>
                <a:gd name="connsiteY2" fmla="*/ 719227 h 866657"/>
                <a:gd name="connsiteX3" fmla="*/ 0 w 2645314"/>
                <a:gd name="connsiteY3" fmla="*/ 778258 h 866657"/>
                <a:gd name="connsiteX4" fmla="*/ 0 w 2645314"/>
                <a:gd name="connsiteY4" fmla="*/ 147430 h 866657"/>
                <a:gd name="connsiteX0" fmla="*/ 0 w 2645314"/>
                <a:gd name="connsiteY0" fmla="*/ 147430 h 866657"/>
                <a:gd name="connsiteX1" fmla="*/ 2216785 w 2645314"/>
                <a:gd name="connsiteY1" fmla="*/ 299830 h 866657"/>
                <a:gd name="connsiteX2" fmla="*/ 2645314 w 2645314"/>
                <a:gd name="connsiteY2" fmla="*/ 719227 h 866657"/>
                <a:gd name="connsiteX3" fmla="*/ 0 w 2645314"/>
                <a:gd name="connsiteY3" fmla="*/ 778258 h 866657"/>
                <a:gd name="connsiteX4" fmla="*/ 0 w 2645314"/>
                <a:gd name="connsiteY4" fmla="*/ 147430 h 866657"/>
                <a:gd name="connsiteX0" fmla="*/ 0 w 2621328"/>
                <a:gd name="connsiteY0" fmla="*/ 147430 h 851311"/>
                <a:gd name="connsiteX1" fmla="*/ 2216785 w 2621328"/>
                <a:gd name="connsiteY1" fmla="*/ 299830 h 851311"/>
                <a:gd name="connsiteX2" fmla="*/ 2621328 w 2621328"/>
                <a:gd name="connsiteY2" fmla="*/ 703881 h 851311"/>
                <a:gd name="connsiteX3" fmla="*/ 0 w 2621328"/>
                <a:gd name="connsiteY3" fmla="*/ 778258 h 851311"/>
                <a:gd name="connsiteX4" fmla="*/ 0 w 2621328"/>
                <a:gd name="connsiteY4" fmla="*/ 147430 h 851311"/>
                <a:gd name="connsiteX0" fmla="*/ 0 w 2631322"/>
                <a:gd name="connsiteY0" fmla="*/ 147430 h 844917"/>
                <a:gd name="connsiteX1" fmla="*/ 2216785 w 2631322"/>
                <a:gd name="connsiteY1" fmla="*/ 299830 h 844917"/>
                <a:gd name="connsiteX2" fmla="*/ 2631322 w 2631322"/>
                <a:gd name="connsiteY2" fmla="*/ 697487 h 844917"/>
                <a:gd name="connsiteX3" fmla="*/ 0 w 2631322"/>
                <a:gd name="connsiteY3" fmla="*/ 778258 h 844917"/>
                <a:gd name="connsiteX4" fmla="*/ 0 w 2631322"/>
                <a:gd name="connsiteY4" fmla="*/ 147430 h 844917"/>
                <a:gd name="connsiteX0" fmla="*/ 0 w 2623327"/>
                <a:gd name="connsiteY0" fmla="*/ 147430 h 840654"/>
                <a:gd name="connsiteX1" fmla="*/ 2216785 w 2623327"/>
                <a:gd name="connsiteY1" fmla="*/ 299830 h 840654"/>
                <a:gd name="connsiteX2" fmla="*/ 2623327 w 2623327"/>
                <a:gd name="connsiteY2" fmla="*/ 693224 h 840654"/>
                <a:gd name="connsiteX3" fmla="*/ 0 w 2623327"/>
                <a:gd name="connsiteY3" fmla="*/ 778258 h 840654"/>
                <a:gd name="connsiteX4" fmla="*/ 0 w 2623327"/>
                <a:gd name="connsiteY4" fmla="*/ 147430 h 840654"/>
                <a:gd name="connsiteX0" fmla="*/ 0 w 2623327"/>
                <a:gd name="connsiteY0" fmla="*/ 32660 h 663488"/>
                <a:gd name="connsiteX1" fmla="*/ 2321011 w 2623327"/>
                <a:gd name="connsiteY1" fmla="*/ 145903 h 663488"/>
                <a:gd name="connsiteX2" fmla="*/ 2623327 w 2623327"/>
                <a:gd name="connsiteY2" fmla="*/ 578454 h 663488"/>
                <a:gd name="connsiteX3" fmla="*/ 0 w 2623327"/>
                <a:gd name="connsiteY3" fmla="*/ 663488 h 663488"/>
                <a:gd name="connsiteX4" fmla="*/ 0 w 2623327"/>
                <a:gd name="connsiteY4" fmla="*/ 32660 h 663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327" h="663488">
                  <a:moveTo>
                    <a:pt x="0" y="32660"/>
                  </a:moveTo>
                  <a:cubicBezTo>
                    <a:pt x="744008" y="-114770"/>
                    <a:pt x="1577002" y="293333"/>
                    <a:pt x="2321011" y="145903"/>
                  </a:cubicBezTo>
                  <a:cubicBezTo>
                    <a:pt x="2456525" y="277034"/>
                    <a:pt x="2487813" y="447323"/>
                    <a:pt x="2623327" y="578454"/>
                  </a:cubicBezTo>
                  <a:cubicBezTo>
                    <a:pt x="1879318" y="725884"/>
                    <a:pt x="744008" y="516058"/>
                    <a:pt x="0" y="663488"/>
                  </a:cubicBezTo>
                  <a:lnTo>
                    <a:pt x="0" y="32660"/>
                  </a:lnTo>
                  <a:close/>
                </a:path>
              </a:pathLst>
            </a:cu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6" name="Wave 5"/>
            <p:cNvSpPr/>
            <p:nvPr/>
          </p:nvSpPr>
          <p:spPr>
            <a:xfrm>
              <a:off x="5070476" y="1336675"/>
              <a:ext cx="4144963" cy="4613274"/>
            </a:xfrm>
            <a:prstGeom prst="wave">
              <a:avLst>
                <a:gd name="adj1" fmla="val 6149"/>
                <a:gd name="adj2"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7" name="Round Single Corner Rectangle 6"/>
            <p:cNvSpPr>
              <a:spLocks/>
            </p:cNvSpPr>
            <p:nvPr/>
          </p:nvSpPr>
          <p:spPr>
            <a:xfrm flipH="1">
              <a:off x="317500" y="1625600"/>
              <a:ext cx="368298" cy="4432300"/>
            </a:xfrm>
            <a:prstGeom prst="round1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8" name="Freeform 7"/>
            <p:cNvSpPr/>
            <p:nvPr/>
          </p:nvSpPr>
          <p:spPr>
            <a:xfrm flipH="1">
              <a:off x="317499" y="5322537"/>
              <a:ext cx="4575174" cy="857781"/>
            </a:xfrm>
            <a:custGeom>
              <a:avLst/>
              <a:gdLst>
                <a:gd name="connsiteX0" fmla="*/ 0 w 2232025"/>
                <a:gd name="connsiteY0" fmla="*/ 44229 h 719286"/>
                <a:gd name="connsiteX1" fmla="*/ 2232025 w 2232025"/>
                <a:gd name="connsiteY1" fmla="*/ 44229 h 719286"/>
                <a:gd name="connsiteX2" fmla="*/ 2232025 w 2232025"/>
                <a:gd name="connsiteY2" fmla="*/ 675057 h 719286"/>
                <a:gd name="connsiteX3" fmla="*/ 0 w 2232025"/>
                <a:gd name="connsiteY3" fmla="*/ 675057 h 719286"/>
                <a:gd name="connsiteX4" fmla="*/ 0 w 2232025"/>
                <a:gd name="connsiteY4" fmla="*/ 44229 h 719286"/>
                <a:gd name="connsiteX0" fmla="*/ 0 w 2529205"/>
                <a:gd name="connsiteY0" fmla="*/ 147430 h 895208"/>
                <a:gd name="connsiteX1" fmla="*/ 2232025 w 2529205"/>
                <a:gd name="connsiteY1" fmla="*/ 14743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32025 w 2529205"/>
                <a:gd name="connsiteY1" fmla="*/ 34555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16785 w 2529205"/>
                <a:gd name="connsiteY1" fmla="*/ 299830 h 895208"/>
                <a:gd name="connsiteX2" fmla="*/ 2529205 w 2529205"/>
                <a:gd name="connsiteY2" fmla="*/ 747778 h 895208"/>
                <a:gd name="connsiteX3" fmla="*/ 0 w 2529205"/>
                <a:gd name="connsiteY3" fmla="*/ 778258 h 895208"/>
                <a:gd name="connsiteX4" fmla="*/ 0 w 2529205"/>
                <a:gd name="connsiteY4" fmla="*/ 147430 h 895208"/>
                <a:gd name="connsiteX0" fmla="*/ 0 w 2635015"/>
                <a:gd name="connsiteY0" fmla="*/ 147430 h 838349"/>
                <a:gd name="connsiteX1" fmla="*/ 2216785 w 2635015"/>
                <a:gd name="connsiteY1" fmla="*/ 299830 h 838349"/>
                <a:gd name="connsiteX2" fmla="*/ 2635015 w 2635015"/>
                <a:gd name="connsiteY2" fmla="*/ 690919 h 838349"/>
                <a:gd name="connsiteX3" fmla="*/ 0 w 2635015"/>
                <a:gd name="connsiteY3" fmla="*/ 778258 h 838349"/>
                <a:gd name="connsiteX4" fmla="*/ 0 w 2635015"/>
                <a:gd name="connsiteY4" fmla="*/ 147430 h 838349"/>
                <a:gd name="connsiteX0" fmla="*/ 0 w 2618362"/>
                <a:gd name="connsiteY0" fmla="*/ 147430 h 865372"/>
                <a:gd name="connsiteX1" fmla="*/ 2216785 w 2618362"/>
                <a:gd name="connsiteY1" fmla="*/ 299830 h 865372"/>
                <a:gd name="connsiteX2" fmla="*/ 2618362 w 2618362"/>
                <a:gd name="connsiteY2" fmla="*/ 717942 h 865372"/>
                <a:gd name="connsiteX3" fmla="*/ 0 w 2618362"/>
                <a:gd name="connsiteY3" fmla="*/ 778258 h 865372"/>
                <a:gd name="connsiteX4" fmla="*/ 0 w 2618362"/>
                <a:gd name="connsiteY4" fmla="*/ 147430 h 865372"/>
                <a:gd name="connsiteX0" fmla="*/ 0 w 2630355"/>
                <a:gd name="connsiteY0" fmla="*/ 147430 h 850452"/>
                <a:gd name="connsiteX1" fmla="*/ 2216785 w 2630355"/>
                <a:gd name="connsiteY1" fmla="*/ 299830 h 850452"/>
                <a:gd name="connsiteX2" fmla="*/ 2630355 w 2630355"/>
                <a:gd name="connsiteY2" fmla="*/ 703022 h 850452"/>
                <a:gd name="connsiteX3" fmla="*/ 0 w 2630355"/>
                <a:gd name="connsiteY3" fmla="*/ 778258 h 850452"/>
                <a:gd name="connsiteX4" fmla="*/ 0 w 2630355"/>
                <a:gd name="connsiteY4" fmla="*/ 147430 h 850452"/>
                <a:gd name="connsiteX0" fmla="*/ 0 w 2630355"/>
                <a:gd name="connsiteY0" fmla="*/ 30248 h 661076"/>
                <a:gd name="connsiteX1" fmla="*/ 2326307 w 2630355"/>
                <a:gd name="connsiteY1" fmla="*/ 182648 h 661076"/>
                <a:gd name="connsiteX2" fmla="*/ 2630355 w 2630355"/>
                <a:gd name="connsiteY2" fmla="*/ 585840 h 661076"/>
                <a:gd name="connsiteX3" fmla="*/ 0 w 2630355"/>
                <a:gd name="connsiteY3" fmla="*/ 661076 h 661076"/>
                <a:gd name="connsiteX4" fmla="*/ 0 w 2630355"/>
                <a:gd name="connsiteY4" fmla="*/ 30248 h 661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355" h="661076">
                  <a:moveTo>
                    <a:pt x="0" y="30248"/>
                  </a:moveTo>
                  <a:cubicBezTo>
                    <a:pt x="744008" y="-117182"/>
                    <a:pt x="1582298" y="330078"/>
                    <a:pt x="2326307" y="182648"/>
                  </a:cubicBezTo>
                  <a:cubicBezTo>
                    <a:pt x="2464164" y="317045"/>
                    <a:pt x="2492498" y="451443"/>
                    <a:pt x="2630355" y="585840"/>
                  </a:cubicBezTo>
                  <a:cubicBezTo>
                    <a:pt x="1886346" y="733270"/>
                    <a:pt x="744008" y="513646"/>
                    <a:pt x="0" y="661076"/>
                  </a:cubicBezTo>
                  <a:lnTo>
                    <a:pt x="0" y="30248"/>
                  </a:lnTo>
                  <a:close/>
                </a:path>
              </a:pathLst>
            </a:cu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9" name="Wave 8"/>
            <p:cNvSpPr/>
            <p:nvPr/>
          </p:nvSpPr>
          <p:spPr>
            <a:xfrm flipH="1">
              <a:off x="685800" y="1349375"/>
              <a:ext cx="4206875" cy="4600574"/>
            </a:xfrm>
            <a:prstGeom prst="wave">
              <a:avLst>
                <a:gd name="adj1" fmla="val 6149"/>
                <a:gd name="adj2"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0" name="Oval 9"/>
            <p:cNvSpPr>
              <a:spLocks/>
            </p:cNvSpPr>
            <p:nvPr/>
          </p:nvSpPr>
          <p:spPr>
            <a:xfrm>
              <a:off x="4493088" y="1657815"/>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1" name="Oval 10"/>
            <p:cNvSpPr>
              <a:spLocks/>
            </p:cNvSpPr>
            <p:nvPr/>
          </p:nvSpPr>
          <p:spPr>
            <a:xfrm>
              <a:off x="5216511" y="1669690"/>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2" name="Oval 11"/>
            <p:cNvSpPr>
              <a:spLocks/>
            </p:cNvSpPr>
            <p:nvPr/>
          </p:nvSpPr>
          <p:spPr>
            <a:xfrm>
              <a:off x="4493088" y="5227351"/>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3" name="Oval 12"/>
            <p:cNvSpPr>
              <a:spLocks/>
            </p:cNvSpPr>
            <p:nvPr/>
          </p:nvSpPr>
          <p:spPr>
            <a:xfrm>
              <a:off x="5216511" y="5239226"/>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Oval 13"/>
            <p:cNvSpPr>
              <a:spLocks/>
            </p:cNvSpPr>
            <p:nvPr/>
          </p:nvSpPr>
          <p:spPr>
            <a:xfrm>
              <a:off x="4493088" y="2104006"/>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5" name="Oval 14"/>
            <p:cNvSpPr>
              <a:spLocks/>
            </p:cNvSpPr>
            <p:nvPr/>
          </p:nvSpPr>
          <p:spPr>
            <a:xfrm>
              <a:off x="5216511" y="2115882"/>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6" name="Oval 15"/>
            <p:cNvSpPr>
              <a:spLocks/>
            </p:cNvSpPr>
            <p:nvPr/>
          </p:nvSpPr>
          <p:spPr>
            <a:xfrm>
              <a:off x="4493088" y="2550199"/>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7" name="Oval 16"/>
            <p:cNvSpPr>
              <a:spLocks/>
            </p:cNvSpPr>
            <p:nvPr/>
          </p:nvSpPr>
          <p:spPr>
            <a:xfrm>
              <a:off x="5216511" y="2562074"/>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8" name="Oval 17"/>
            <p:cNvSpPr>
              <a:spLocks/>
            </p:cNvSpPr>
            <p:nvPr/>
          </p:nvSpPr>
          <p:spPr>
            <a:xfrm>
              <a:off x="4493088" y="2996391"/>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9" name="Oval 18"/>
            <p:cNvSpPr>
              <a:spLocks/>
            </p:cNvSpPr>
            <p:nvPr/>
          </p:nvSpPr>
          <p:spPr>
            <a:xfrm>
              <a:off x="5216511" y="3008266"/>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0" name="Oval 19"/>
            <p:cNvSpPr>
              <a:spLocks/>
            </p:cNvSpPr>
            <p:nvPr/>
          </p:nvSpPr>
          <p:spPr>
            <a:xfrm>
              <a:off x="4493088" y="3442583"/>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1" name="Oval 20"/>
            <p:cNvSpPr>
              <a:spLocks/>
            </p:cNvSpPr>
            <p:nvPr/>
          </p:nvSpPr>
          <p:spPr>
            <a:xfrm>
              <a:off x="5216511" y="3454459"/>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2" name="Oval 21"/>
            <p:cNvSpPr>
              <a:spLocks/>
            </p:cNvSpPr>
            <p:nvPr/>
          </p:nvSpPr>
          <p:spPr>
            <a:xfrm>
              <a:off x="4493088" y="4334966"/>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3" name="Oval 22"/>
            <p:cNvSpPr>
              <a:spLocks/>
            </p:cNvSpPr>
            <p:nvPr/>
          </p:nvSpPr>
          <p:spPr>
            <a:xfrm>
              <a:off x="5216511" y="4346841"/>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4" name="Oval 23"/>
            <p:cNvSpPr>
              <a:spLocks/>
            </p:cNvSpPr>
            <p:nvPr/>
          </p:nvSpPr>
          <p:spPr>
            <a:xfrm>
              <a:off x="4493088" y="3888775"/>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5" name="Oval 24"/>
            <p:cNvSpPr>
              <a:spLocks/>
            </p:cNvSpPr>
            <p:nvPr/>
          </p:nvSpPr>
          <p:spPr>
            <a:xfrm>
              <a:off x="5216511" y="3900650"/>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6" name="Oval 25"/>
            <p:cNvSpPr>
              <a:spLocks/>
            </p:cNvSpPr>
            <p:nvPr/>
          </p:nvSpPr>
          <p:spPr>
            <a:xfrm>
              <a:off x="4493088" y="4781160"/>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Oval 26"/>
            <p:cNvSpPr>
              <a:spLocks/>
            </p:cNvSpPr>
            <p:nvPr/>
          </p:nvSpPr>
          <p:spPr>
            <a:xfrm>
              <a:off x="5216511" y="4793034"/>
              <a:ext cx="160482" cy="154445"/>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9" name="Arc 28"/>
            <p:cNvSpPr/>
            <p:nvPr/>
          </p:nvSpPr>
          <p:spPr bwMode="auto">
            <a:xfrm>
              <a:off x="4583112" y="1514475"/>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0" name="Arc 29"/>
            <p:cNvSpPr/>
            <p:nvPr/>
          </p:nvSpPr>
          <p:spPr bwMode="auto">
            <a:xfrm>
              <a:off x="4583112" y="5083432"/>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1" name="Arc 30"/>
            <p:cNvSpPr/>
            <p:nvPr/>
          </p:nvSpPr>
          <p:spPr bwMode="auto">
            <a:xfrm>
              <a:off x="4583112" y="1960594"/>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2" name="Arc 31"/>
            <p:cNvSpPr/>
            <p:nvPr/>
          </p:nvSpPr>
          <p:spPr bwMode="auto">
            <a:xfrm>
              <a:off x="4583112" y="2406714"/>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3" name="Arc 32"/>
            <p:cNvSpPr/>
            <p:nvPr/>
          </p:nvSpPr>
          <p:spPr bwMode="auto">
            <a:xfrm>
              <a:off x="4583112" y="2852833"/>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4" name="Arc 33"/>
            <p:cNvSpPr/>
            <p:nvPr/>
          </p:nvSpPr>
          <p:spPr bwMode="auto">
            <a:xfrm>
              <a:off x="4583112" y="3298953"/>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5" name="Arc 34"/>
            <p:cNvSpPr/>
            <p:nvPr/>
          </p:nvSpPr>
          <p:spPr bwMode="auto">
            <a:xfrm>
              <a:off x="4583112" y="4191192"/>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6" name="Arc 35"/>
            <p:cNvSpPr/>
            <p:nvPr/>
          </p:nvSpPr>
          <p:spPr bwMode="auto">
            <a:xfrm>
              <a:off x="4583112" y="3745072"/>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7" name="Arc 36"/>
            <p:cNvSpPr/>
            <p:nvPr/>
          </p:nvSpPr>
          <p:spPr bwMode="auto">
            <a:xfrm>
              <a:off x="4583112" y="4637312"/>
              <a:ext cx="749300" cy="355342"/>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9" name="Rectangle 38"/>
            <p:cNvSpPr>
              <a:spLocks/>
            </p:cNvSpPr>
            <p:nvPr/>
          </p:nvSpPr>
          <p:spPr>
            <a:xfrm>
              <a:off x="800099" y="2441575"/>
              <a:ext cx="3543300" cy="3105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1" algn="just">
                <a:spcBef>
                  <a:spcPts val="300"/>
                </a:spcBef>
                <a:defRPr/>
              </a:pPr>
              <a:r>
                <a:rPr lang="en-US" sz="1200" i="1" dirty="0">
                  <a:solidFill>
                    <a:schemeClr val="tx2">
                      <a:lumMod val="50000"/>
                    </a:schemeClr>
                  </a:solidFill>
                  <a:cs typeface="Arial" pitchFamily="34" charset="0"/>
                </a:rPr>
                <a:t>The information contained within this </a:t>
              </a:r>
              <a:r>
                <a:rPr lang="en-US" sz="1200" i="1" dirty="0" smtClean="0">
                  <a:solidFill>
                    <a:schemeClr val="tx2">
                      <a:lumMod val="50000"/>
                    </a:schemeClr>
                  </a:solidFill>
                  <a:cs typeface="Arial" pitchFamily="34" charset="0"/>
                </a:rPr>
                <a:t>Approach Paper is </a:t>
              </a:r>
              <a:r>
                <a:rPr lang="en-US" sz="1200" i="1" dirty="0">
                  <a:solidFill>
                    <a:schemeClr val="tx2">
                      <a:lumMod val="50000"/>
                    </a:schemeClr>
                  </a:solidFill>
                  <a:cs typeface="Arial" pitchFamily="34" charset="0"/>
                </a:rPr>
                <a:t>and shall remain the property of Capgemini Finland Oy. This </a:t>
              </a:r>
              <a:r>
                <a:rPr lang="en-US" sz="1200" i="1" dirty="0" smtClean="0">
                  <a:solidFill>
                    <a:schemeClr val="tx2">
                      <a:lumMod val="50000"/>
                    </a:schemeClr>
                  </a:solidFill>
                  <a:cs typeface="Arial" pitchFamily="34" charset="0"/>
                </a:rPr>
                <a:t>is an approach paper only </a:t>
              </a:r>
              <a:r>
                <a:rPr lang="en-US" sz="1200" i="1" dirty="0">
                  <a:solidFill>
                    <a:schemeClr val="tx2">
                      <a:lumMod val="50000"/>
                    </a:schemeClr>
                  </a:solidFill>
                  <a:cs typeface="Arial" pitchFamily="34" charset="0"/>
                </a:rPr>
                <a:t>and supplied in strict confidence and must not be produced in whole or in part, used in tendering or for manufacturing purposes or given or communicated to any third party without the prior consent of Capgemini Finland Oy. </a:t>
              </a:r>
            </a:p>
            <a:p>
              <a:pPr marL="0" lvl="1" algn="just">
                <a:spcBef>
                  <a:spcPts val="300"/>
                </a:spcBef>
                <a:defRPr/>
              </a:pPr>
              <a:r>
                <a:rPr lang="en-US" sz="1200" i="1" dirty="0">
                  <a:solidFill>
                    <a:schemeClr val="tx2">
                      <a:lumMod val="50000"/>
                    </a:schemeClr>
                  </a:solidFill>
                  <a:cs typeface="Arial" pitchFamily="34" charset="0"/>
                </a:rPr>
                <a:t>Any </a:t>
              </a:r>
              <a:r>
                <a:rPr lang="en-US" sz="1200" i="1" dirty="0" smtClean="0">
                  <a:solidFill>
                    <a:schemeClr val="tx2">
                      <a:lumMod val="50000"/>
                    </a:schemeClr>
                  </a:solidFill>
                  <a:cs typeface="Arial" pitchFamily="34" charset="0"/>
                </a:rPr>
                <a:t>information </a:t>
              </a:r>
              <a:r>
                <a:rPr lang="en-US" sz="1200" i="1" dirty="0">
                  <a:solidFill>
                    <a:schemeClr val="tx2">
                      <a:lumMod val="50000"/>
                    </a:schemeClr>
                  </a:solidFill>
                  <a:cs typeface="Arial" pitchFamily="34" charset="0"/>
                </a:rPr>
                <a:t>in this </a:t>
              </a:r>
              <a:r>
                <a:rPr lang="en-US" sz="1200" i="1" dirty="0" smtClean="0">
                  <a:solidFill>
                    <a:schemeClr val="tx2">
                      <a:lumMod val="50000"/>
                    </a:schemeClr>
                  </a:solidFill>
                  <a:cs typeface="Arial" pitchFamily="34" charset="0"/>
                </a:rPr>
                <a:t>Approach Paper is </a:t>
              </a:r>
              <a:r>
                <a:rPr lang="en-US" sz="1200" i="1" dirty="0">
                  <a:solidFill>
                    <a:schemeClr val="tx2">
                      <a:lumMod val="50000"/>
                    </a:schemeClr>
                  </a:solidFill>
                  <a:cs typeface="Arial" pitchFamily="34" charset="0"/>
                </a:rPr>
                <a:t>not, and shall not be construed as, a formal offer for acceptance. </a:t>
              </a:r>
            </a:p>
            <a:p>
              <a:pPr marL="0" lvl="1" algn="just">
                <a:spcBef>
                  <a:spcPts val="300"/>
                </a:spcBef>
                <a:defRPr/>
              </a:pPr>
              <a:r>
                <a:rPr lang="en-US" sz="1200" i="1" dirty="0">
                  <a:solidFill>
                    <a:schemeClr val="tx2">
                      <a:lumMod val="50000"/>
                    </a:schemeClr>
                  </a:solidFill>
                  <a:cs typeface="Arial" pitchFamily="34" charset="0"/>
                </a:rPr>
                <a:t>Assumptions and the scope for the services will be jointly verified during the LOI and contract negotiation phase</a:t>
              </a:r>
              <a:r>
                <a:rPr lang="en-US" sz="1200" i="1" dirty="0" smtClean="0">
                  <a:solidFill>
                    <a:schemeClr val="tx2">
                      <a:lumMod val="50000"/>
                    </a:schemeClr>
                  </a:solidFill>
                  <a:cs typeface="Arial" pitchFamily="34" charset="0"/>
                </a:rPr>
                <a:t>. Capgemini is happy to work with SOK to get to a final contract that replaces this Approach Paper. </a:t>
              </a:r>
              <a:endParaRPr lang="en-US" sz="1200" i="1" dirty="0">
                <a:solidFill>
                  <a:schemeClr val="tx2">
                    <a:lumMod val="50000"/>
                  </a:schemeClr>
                </a:solidFill>
                <a:cs typeface="Arial" pitchFamily="34" charset="0"/>
              </a:endParaRPr>
            </a:p>
          </p:txBody>
        </p:sp>
        <p:sp>
          <p:nvSpPr>
            <p:cNvPr id="41" name="Rectangle 40"/>
            <p:cNvSpPr>
              <a:spLocks/>
            </p:cNvSpPr>
            <p:nvPr/>
          </p:nvSpPr>
          <p:spPr>
            <a:xfrm>
              <a:off x="5562600" y="2441575"/>
              <a:ext cx="3543300" cy="3105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1" algn="just">
                <a:spcBef>
                  <a:spcPts val="300"/>
                </a:spcBef>
                <a:defRPr/>
              </a:pPr>
              <a:r>
                <a:rPr lang="en-US" sz="1200" i="1" dirty="0">
                  <a:solidFill>
                    <a:schemeClr val="tx2">
                      <a:lumMod val="50000"/>
                    </a:schemeClr>
                  </a:solidFill>
                  <a:cs typeface="Arial" pitchFamily="34" charset="0"/>
                </a:rPr>
                <a:t>This </a:t>
              </a:r>
              <a:r>
                <a:rPr lang="en-US" sz="1200" i="1" dirty="0"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is supplied in strict confidence and the information contained in this </a:t>
              </a:r>
              <a:r>
                <a:rPr lang="en-US" sz="1200" i="1" dirty="0"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includes information the disclosure of which would be likely to cause significant harm to Capgemini’s commercial interests. Therefore, information contained in this </a:t>
              </a:r>
              <a:r>
                <a:rPr lang="en-US" sz="1200" i="1" dirty="0"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must not be disclosed (in whole or in part) in response to any request for information without Capgemini’s prior written consent.</a:t>
              </a:r>
            </a:p>
            <a:p>
              <a:pPr marL="0" lvl="1">
                <a:spcBef>
                  <a:spcPts val="300"/>
                </a:spcBef>
                <a:defRPr/>
              </a:pPr>
              <a:endParaRPr lang="en-US" sz="1200" i="1" dirty="0">
                <a:solidFill>
                  <a:schemeClr val="tx2">
                    <a:lumMod val="50000"/>
                  </a:schemeClr>
                </a:solidFill>
                <a:cs typeface="Arial" pitchFamily="34" charset="0"/>
              </a:endParaRPr>
            </a:p>
            <a:p>
              <a:pPr marL="0" lvl="1" algn="r">
                <a:spcBef>
                  <a:spcPts val="300"/>
                </a:spcBef>
                <a:defRPr/>
              </a:pPr>
              <a:r>
                <a:rPr lang="en-US" sz="1200" i="1" dirty="0">
                  <a:solidFill>
                    <a:schemeClr val="tx2">
                      <a:lumMod val="50000"/>
                    </a:schemeClr>
                  </a:solidFill>
                  <a:cs typeface="Arial" pitchFamily="34" charset="0"/>
                </a:rPr>
                <a:t>© Capgemini </a:t>
              </a:r>
              <a:r>
                <a:rPr lang="en-US" sz="1200" i="1" dirty="0" smtClean="0">
                  <a:solidFill>
                    <a:schemeClr val="tx2">
                      <a:lumMod val="50000"/>
                    </a:schemeClr>
                  </a:solidFill>
                  <a:cs typeface="Arial" pitchFamily="34" charset="0"/>
                </a:rPr>
                <a:t>2015</a:t>
              </a:r>
              <a:endParaRPr lang="en-US" sz="1200" i="1" dirty="0">
                <a:solidFill>
                  <a:schemeClr val="tx2">
                    <a:lumMod val="50000"/>
                  </a:schemeClr>
                </a:solidFill>
                <a:cs typeface="Arial" pitchFamily="34" charset="0"/>
              </a:endParaRPr>
            </a:p>
          </p:txBody>
        </p:sp>
        <p:sp>
          <p:nvSpPr>
            <p:cNvPr id="43" name="Rectangle 42"/>
            <p:cNvSpPr>
              <a:spLocks/>
            </p:cNvSpPr>
            <p:nvPr/>
          </p:nvSpPr>
          <p:spPr>
            <a:xfrm>
              <a:off x="971549" y="2094870"/>
              <a:ext cx="3200400"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marL="0" lvl="1" algn="ctr">
                <a:spcBef>
                  <a:spcPts val="300"/>
                </a:spcBef>
                <a:defRPr/>
              </a:pPr>
              <a:r>
                <a:rPr lang="en-GB" sz="1400" b="1" dirty="0">
                  <a:solidFill>
                    <a:schemeClr val="accent5"/>
                  </a:solidFill>
                  <a:cs typeface="Arial" pitchFamily="34" charset="0"/>
                </a:rPr>
                <a:t>DISCLAIMER </a:t>
              </a:r>
            </a:p>
          </p:txBody>
        </p:sp>
        <p:sp>
          <p:nvSpPr>
            <p:cNvPr id="44" name="Rectangle 43"/>
            <p:cNvSpPr>
              <a:spLocks/>
            </p:cNvSpPr>
            <p:nvPr/>
          </p:nvSpPr>
          <p:spPr>
            <a:xfrm>
              <a:off x="5734050" y="2094870"/>
              <a:ext cx="3200400"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marL="0" lvl="1" algn="ctr">
                <a:spcBef>
                  <a:spcPts val="300"/>
                </a:spcBef>
                <a:defRPr/>
              </a:pPr>
              <a:r>
                <a:rPr lang="en-GB" sz="1400" b="1" dirty="0">
                  <a:solidFill>
                    <a:schemeClr val="accent5"/>
                  </a:solidFill>
                  <a:cs typeface="Arial" pitchFamily="34" charset="0"/>
                </a:rPr>
                <a:t>DISCLOSURE OF </a:t>
              </a:r>
              <a:r>
                <a:rPr lang="en-GB" sz="1400" b="1" dirty="0" smtClean="0">
                  <a:solidFill>
                    <a:schemeClr val="accent5"/>
                  </a:solidFill>
                  <a:cs typeface="Arial" pitchFamily="34" charset="0"/>
                </a:rPr>
                <a:t>INFORMATION</a:t>
              </a:r>
              <a:endParaRPr lang="en-GB" sz="1400" b="1" dirty="0">
                <a:solidFill>
                  <a:schemeClr val="accent5"/>
                </a:solidFill>
                <a:cs typeface="Arial" pitchFamily="34" charset="0"/>
              </a:endParaRPr>
            </a:p>
          </p:txBody>
        </p:sp>
      </p:grpSp>
    </p:spTree>
    <p:extLst>
      <p:ext uri="{BB962C8B-B14F-4D97-AF65-F5344CB8AC3E}">
        <p14:creationId xmlns:p14="http://schemas.microsoft.com/office/powerpoint/2010/main" xmlns="" val="3977230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SOK </a:t>
            </a:r>
            <a:r>
              <a:rPr lang="en-US" dirty="0" smtClean="0"/>
              <a:t>EAI – </a:t>
            </a:r>
            <a:r>
              <a:rPr lang="fi-FI" dirty="0" smtClean="0"/>
              <a:t>X86 Transformation</a:t>
            </a:r>
            <a:endParaRPr lang="en-US" dirty="0"/>
          </a:p>
        </p:txBody>
      </p:sp>
    </p:spTree>
    <p:extLst>
      <p:ext uri="{BB962C8B-B14F-4D97-AF65-F5344CB8AC3E}">
        <p14:creationId xmlns:p14="http://schemas.microsoft.com/office/powerpoint/2010/main" xmlns="" val="189731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x86 Transformation</a:t>
            </a:r>
          </a:p>
        </p:txBody>
      </p:sp>
      <p:cxnSp>
        <p:nvCxnSpPr>
          <p:cNvPr id="10" name="Straight Connector 9"/>
          <p:cNvCxnSpPr/>
          <p:nvPr/>
        </p:nvCxnSpPr>
        <p:spPr>
          <a:xfrm flipH="1">
            <a:off x="304800" y="2010461"/>
            <a:ext cx="7696200" cy="0"/>
          </a:xfrm>
          <a:prstGeom prst="line">
            <a:avLst/>
          </a:prstGeom>
          <a:ln w="28575">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884827" y="1248461"/>
            <a:ext cx="1792573" cy="1524000"/>
            <a:chOff x="7884827" y="1509713"/>
            <a:chExt cx="1792573" cy="1524000"/>
          </a:xfrm>
        </p:grpSpPr>
        <p:sp>
          <p:nvSpPr>
            <p:cNvPr id="14" name="Diamond 13"/>
            <p:cNvSpPr/>
            <p:nvPr/>
          </p:nvSpPr>
          <p:spPr>
            <a:xfrm>
              <a:off x="8153400" y="1509713"/>
              <a:ext cx="1524000" cy="1524000"/>
            </a:xfrm>
            <a:prstGeom prst="diamond">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chemeClr val="accent5">
                    <a:lumMod val="50000"/>
                  </a:schemeClr>
                </a:solidFill>
              </a:endParaRPr>
            </a:p>
          </p:txBody>
        </p:sp>
        <p:sp>
          <p:nvSpPr>
            <p:cNvPr id="15" name="Diamond 14"/>
            <p:cNvSpPr/>
            <p:nvPr/>
          </p:nvSpPr>
          <p:spPr>
            <a:xfrm>
              <a:off x="7884827" y="1509713"/>
              <a:ext cx="1524000" cy="1524000"/>
            </a:xfrm>
            <a:prstGeom prst="diamond">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5">
                      <a:lumMod val="50000"/>
                    </a:schemeClr>
                  </a:solidFill>
                </a:rPr>
                <a:t>1</a:t>
              </a:r>
            </a:p>
          </p:txBody>
        </p:sp>
      </p:grpSp>
      <p:sp>
        <p:nvSpPr>
          <p:cNvPr id="16" name="Rectangle 15"/>
          <p:cNvSpPr/>
          <p:nvPr/>
        </p:nvSpPr>
        <p:spPr>
          <a:xfrm>
            <a:off x="317500" y="1626274"/>
            <a:ext cx="2340705" cy="338554"/>
          </a:xfrm>
          <a:prstGeom prst="rect">
            <a:avLst/>
          </a:prstGeom>
        </p:spPr>
        <p:txBody>
          <a:bodyPr wrap="none">
            <a:spAutoFit/>
          </a:bodyPr>
          <a:lstStyle/>
          <a:p>
            <a:r>
              <a:rPr lang="fi-FI" sz="1600" b="1" dirty="0">
                <a:solidFill>
                  <a:schemeClr val="accent5">
                    <a:lumMod val="50000"/>
                  </a:schemeClr>
                </a:solidFill>
              </a:rPr>
              <a:t>Realize cloud benefits</a:t>
            </a:r>
          </a:p>
        </p:txBody>
      </p:sp>
      <p:sp>
        <p:nvSpPr>
          <p:cNvPr id="17" name="Rectangle 16"/>
          <p:cNvSpPr/>
          <p:nvPr/>
        </p:nvSpPr>
        <p:spPr>
          <a:xfrm>
            <a:off x="317500" y="2025998"/>
            <a:ext cx="4326826" cy="584775"/>
          </a:xfrm>
          <a:prstGeom prst="rect">
            <a:avLst/>
          </a:prstGeom>
        </p:spPr>
        <p:txBody>
          <a:bodyPr wrap="square">
            <a:noAutofit/>
          </a:bodyPr>
          <a:lstStyle/>
          <a:p>
            <a:pPr marL="274320" indent="-274320">
              <a:spcBef>
                <a:spcPts val="600"/>
              </a:spcBef>
              <a:buClr>
                <a:schemeClr val="accent5"/>
              </a:buClr>
              <a:buFont typeface="Wingdings" pitchFamily="2" charset="2"/>
              <a:buChar char="§"/>
            </a:pPr>
            <a:r>
              <a:rPr lang="en-US" sz="1600" dirty="0">
                <a:solidFill>
                  <a:schemeClr val="tx2">
                    <a:lumMod val="50000"/>
                  </a:schemeClr>
                </a:solidFill>
              </a:rPr>
              <a:t>License models with smart scaling support</a:t>
            </a:r>
          </a:p>
          <a:p>
            <a:pPr marL="274320" indent="-274320">
              <a:spcBef>
                <a:spcPts val="600"/>
              </a:spcBef>
              <a:buClr>
                <a:schemeClr val="accent5"/>
              </a:buClr>
              <a:buFont typeface="Wingdings" pitchFamily="2" charset="2"/>
              <a:buChar char="§"/>
            </a:pPr>
            <a:r>
              <a:rPr lang="en-US" sz="1600" dirty="0">
                <a:solidFill>
                  <a:schemeClr val="tx2">
                    <a:lumMod val="50000"/>
                  </a:schemeClr>
                </a:solidFill>
              </a:rPr>
              <a:t>Proven open-source technology available</a:t>
            </a:r>
          </a:p>
        </p:txBody>
      </p:sp>
      <p:cxnSp>
        <p:nvCxnSpPr>
          <p:cNvPr id="19" name="Straight Connector 18"/>
          <p:cNvCxnSpPr/>
          <p:nvPr/>
        </p:nvCxnSpPr>
        <p:spPr>
          <a:xfrm flipH="1">
            <a:off x="304800" y="3701148"/>
            <a:ext cx="7696200" cy="0"/>
          </a:xfrm>
          <a:prstGeom prst="line">
            <a:avLst/>
          </a:prstGeom>
          <a:ln w="28575">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884827" y="2939148"/>
            <a:ext cx="1792573" cy="1524000"/>
            <a:chOff x="7884827" y="1509713"/>
            <a:chExt cx="1792573" cy="1524000"/>
          </a:xfrm>
        </p:grpSpPr>
        <p:sp>
          <p:nvSpPr>
            <p:cNvPr id="21" name="Diamond 20"/>
            <p:cNvSpPr/>
            <p:nvPr/>
          </p:nvSpPr>
          <p:spPr>
            <a:xfrm>
              <a:off x="8153400" y="1509713"/>
              <a:ext cx="1524000" cy="1524000"/>
            </a:xfrm>
            <a:prstGeom prst="diamond">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chemeClr val="accent5">
                    <a:lumMod val="75000"/>
                  </a:schemeClr>
                </a:solidFill>
              </a:endParaRPr>
            </a:p>
          </p:txBody>
        </p:sp>
        <p:sp>
          <p:nvSpPr>
            <p:cNvPr id="22" name="Diamond 21"/>
            <p:cNvSpPr/>
            <p:nvPr/>
          </p:nvSpPr>
          <p:spPr>
            <a:xfrm>
              <a:off x="7884827" y="1509713"/>
              <a:ext cx="1524000" cy="1524000"/>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5">
                      <a:lumMod val="75000"/>
                    </a:schemeClr>
                  </a:solidFill>
                </a:rPr>
                <a:t>2</a:t>
              </a:r>
            </a:p>
          </p:txBody>
        </p:sp>
      </p:grpSp>
      <p:sp>
        <p:nvSpPr>
          <p:cNvPr id="23" name="Rectangle 22"/>
          <p:cNvSpPr/>
          <p:nvPr/>
        </p:nvSpPr>
        <p:spPr>
          <a:xfrm>
            <a:off x="317500" y="3316961"/>
            <a:ext cx="3187091" cy="338554"/>
          </a:xfrm>
          <a:prstGeom prst="rect">
            <a:avLst/>
          </a:prstGeom>
        </p:spPr>
        <p:txBody>
          <a:bodyPr wrap="none">
            <a:spAutoFit/>
          </a:bodyPr>
          <a:lstStyle/>
          <a:p>
            <a:r>
              <a:rPr lang="fi-FI" sz="1600" b="1" dirty="0">
                <a:solidFill>
                  <a:schemeClr val="accent5">
                    <a:lumMod val="75000"/>
                  </a:schemeClr>
                </a:solidFill>
              </a:rPr>
              <a:t>EAI alternative implementation</a:t>
            </a:r>
          </a:p>
        </p:txBody>
      </p:sp>
      <p:sp>
        <p:nvSpPr>
          <p:cNvPr id="24" name="Rectangle 23"/>
          <p:cNvSpPr/>
          <p:nvPr/>
        </p:nvSpPr>
        <p:spPr>
          <a:xfrm>
            <a:off x="317500" y="3716685"/>
            <a:ext cx="7721600" cy="2062103"/>
          </a:xfrm>
          <a:prstGeom prst="rect">
            <a:avLst/>
          </a:prstGeom>
        </p:spPr>
        <p:txBody>
          <a:bodyPr wrap="square">
            <a:noAutofit/>
          </a:bodyPr>
          <a:lstStyle/>
          <a:p>
            <a:pPr>
              <a:buClr>
                <a:schemeClr val="accent5"/>
              </a:buClr>
            </a:pPr>
            <a:r>
              <a:rPr lang="en-US" sz="1600" dirty="0">
                <a:solidFill>
                  <a:schemeClr val="tx2">
                    <a:lumMod val="50000"/>
                  </a:schemeClr>
                </a:solidFill>
              </a:rPr>
              <a:t>Many efficient enterprise-level open source solutions exist</a:t>
            </a:r>
          </a:p>
          <a:p>
            <a:pPr marL="274320" indent="-274320">
              <a:buClr>
                <a:schemeClr val="accent5"/>
              </a:buClr>
              <a:buFont typeface="Wingdings" pitchFamily="2" charset="2"/>
              <a:buChar char="§"/>
            </a:pPr>
            <a:r>
              <a:rPr lang="en-US" sz="1600" dirty="0">
                <a:solidFill>
                  <a:schemeClr val="tx2">
                    <a:lumMod val="50000"/>
                  </a:schemeClr>
                </a:solidFill>
              </a:rPr>
              <a:t>MuleESB: the most widely used open source ESB in the world, with over 3200 production deployments, including leading companies such as Walmart.com, Nestlé, Honeywell and DHL, as well as 85 in the Global 500 and 5 of the world’s top 10 banks.</a:t>
            </a:r>
          </a:p>
          <a:p>
            <a:pPr marL="274320" indent="-274320">
              <a:spcBef>
                <a:spcPts val="600"/>
              </a:spcBef>
              <a:buClr>
                <a:schemeClr val="accent5"/>
              </a:buClr>
              <a:buFont typeface="Wingdings" pitchFamily="2" charset="2"/>
              <a:buChar char="§"/>
            </a:pPr>
            <a:r>
              <a:rPr lang="en-US" sz="1600" dirty="0">
                <a:solidFill>
                  <a:schemeClr val="tx2">
                    <a:lumMod val="50000"/>
                  </a:schemeClr>
                </a:solidFill>
              </a:rPr>
              <a:t>Others:</a:t>
            </a:r>
          </a:p>
          <a:p>
            <a:pPr marL="548640" indent="-274320">
              <a:buClr>
                <a:schemeClr val="accent3"/>
              </a:buClr>
              <a:buFont typeface="Wingdings" pitchFamily="2" charset="2"/>
              <a:buChar char="§"/>
            </a:pPr>
            <a:r>
              <a:rPr lang="en-US" sz="1600" dirty="0">
                <a:solidFill>
                  <a:schemeClr val="tx2">
                    <a:lumMod val="50000"/>
                  </a:schemeClr>
                </a:solidFill>
              </a:rPr>
              <a:t>JBoss Fuse ESB</a:t>
            </a:r>
          </a:p>
          <a:p>
            <a:pPr marL="548640" indent="-274320">
              <a:buClr>
                <a:schemeClr val="accent3"/>
              </a:buClr>
              <a:buFont typeface="Wingdings" pitchFamily="2" charset="2"/>
              <a:buChar char="§"/>
            </a:pPr>
            <a:r>
              <a:rPr lang="en-US" sz="1600" dirty="0">
                <a:solidFill>
                  <a:schemeClr val="tx2">
                    <a:lumMod val="50000"/>
                  </a:schemeClr>
                </a:solidFill>
              </a:rPr>
              <a:t>WSO2</a:t>
            </a:r>
          </a:p>
          <a:p>
            <a:pPr marL="548640" indent="-274320">
              <a:buClr>
                <a:schemeClr val="accent3"/>
              </a:buClr>
              <a:buFont typeface="Wingdings" pitchFamily="2" charset="2"/>
              <a:buChar char="§"/>
            </a:pPr>
            <a:r>
              <a:rPr lang="en-US" sz="1600" dirty="0">
                <a:solidFill>
                  <a:schemeClr val="tx2">
                    <a:lumMod val="50000"/>
                  </a:schemeClr>
                </a:solidFill>
              </a:rPr>
              <a:t>Talend</a:t>
            </a:r>
          </a:p>
          <a:p>
            <a:pPr marL="548640" indent="-274320">
              <a:buClr>
                <a:schemeClr val="accent3"/>
              </a:buClr>
              <a:buFont typeface="Wingdings" pitchFamily="2" charset="2"/>
              <a:buChar char="§"/>
            </a:pPr>
            <a:r>
              <a:rPr lang="en-US" sz="1600" dirty="0">
                <a:solidFill>
                  <a:schemeClr val="tx2">
                    <a:lumMod val="50000"/>
                  </a:schemeClr>
                </a:solidFill>
              </a:rPr>
              <a:t>Apache Kafka and Zookeeper</a:t>
            </a:r>
          </a:p>
          <a:p>
            <a:pPr marL="548640" indent="-274320">
              <a:buClr>
                <a:schemeClr val="accent3"/>
              </a:buClr>
              <a:buFont typeface="Wingdings" pitchFamily="2" charset="2"/>
              <a:buChar char="§"/>
            </a:pPr>
            <a:endParaRPr lang="en-US" sz="1600" dirty="0">
              <a:solidFill>
                <a:schemeClr val="tx2">
                  <a:lumMod val="50000"/>
                </a:schemeClr>
              </a:solidFill>
            </a:endParaRPr>
          </a:p>
        </p:txBody>
      </p:sp>
    </p:spTree>
    <p:extLst>
      <p:ext uri="{BB962C8B-B14F-4D97-AF65-F5344CB8AC3E}">
        <p14:creationId xmlns:p14="http://schemas.microsoft.com/office/powerpoint/2010/main" xmlns="" val="331116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x86 Transformation</a:t>
            </a:r>
          </a:p>
        </p:txBody>
      </p:sp>
      <p:cxnSp>
        <p:nvCxnSpPr>
          <p:cNvPr id="3" name="Straight Connector 2"/>
          <p:cNvCxnSpPr/>
          <p:nvPr/>
        </p:nvCxnSpPr>
        <p:spPr>
          <a:xfrm flipH="1">
            <a:off x="304800" y="2010461"/>
            <a:ext cx="7696200" cy="0"/>
          </a:xfrm>
          <a:prstGeom prst="line">
            <a:avLst/>
          </a:prstGeom>
          <a:ln w="28575">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884827" y="1248461"/>
            <a:ext cx="1792573" cy="1524000"/>
            <a:chOff x="7884827" y="1509713"/>
            <a:chExt cx="1792573" cy="1524000"/>
          </a:xfrm>
        </p:grpSpPr>
        <p:sp>
          <p:nvSpPr>
            <p:cNvPr id="5" name="Diamond 4"/>
            <p:cNvSpPr/>
            <p:nvPr/>
          </p:nvSpPr>
          <p:spPr>
            <a:xfrm>
              <a:off x="8153400" y="1509713"/>
              <a:ext cx="1524000" cy="1524000"/>
            </a:xfrm>
            <a:prstGeom prst="diamond">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chemeClr val="accent5">
                    <a:lumMod val="50000"/>
                  </a:schemeClr>
                </a:solidFill>
              </a:endParaRPr>
            </a:p>
          </p:txBody>
        </p:sp>
        <p:sp>
          <p:nvSpPr>
            <p:cNvPr id="6" name="Diamond 5"/>
            <p:cNvSpPr/>
            <p:nvPr/>
          </p:nvSpPr>
          <p:spPr>
            <a:xfrm>
              <a:off x="7884827" y="1509713"/>
              <a:ext cx="1524000" cy="1524000"/>
            </a:xfrm>
            <a:prstGeom prst="diamond">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5">
                      <a:lumMod val="50000"/>
                    </a:schemeClr>
                  </a:solidFill>
                </a:rPr>
                <a:t>3</a:t>
              </a:r>
            </a:p>
          </p:txBody>
        </p:sp>
      </p:grpSp>
      <p:sp>
        <p:nvSpPr>
          <p:cNvPr id="7" name="Rectangle 6"/>
          <p:cNvSpPr/>
          <p:nvPr/>
        </p:nvSpPr>
        <p:spPr>
          <a:xfrm>
            <a:off x="317500" y="1626274"/>
            <a:ext cx="2592376" cy="338554"/>
          </a:xfrm>
          <a:prstGeom prst="rect">
            <a:avLst/>
          </a:prstGeom>
        </p:spPr>
        <p:txBody>
          <a:bodyPr wrap="none">
            <a:spAutoFit/>
          </a:bodyPr>
          <a:lstStyle/>
          <a:p>
            <a:r>
              <a:rPr lang="fi-FI" sz="1600" b="1" dirty="0">
                <a:solidFill>
                  <a:schemeClr val="accent5">
                    <a:lumMod val="50000"/>
                  </a:schemeClr>
                </a:solidFill>
              </a:rPr>
              <a:t>What defines the future?</a:t>
            </a:r>
          </a:p>
        </p:txBody>
      </p:sp>
      <p:sp>
        <p:nvSpPr>
          <p:cNvPr id="8" name="Rectangle 7"/>
          <p:cNvSpPr/>
          <p:nvPr/>
        </p:nvSpPr>
        <p:spPr>
          <a:xfrm>
            <a:off x="317499" y="2025998"/>
            <a:ext cx="6547757" cy="584775"/>
          </a:xfrm>
          <a:prstGeom prst="rect">
            <a:avLst/>
          </a:prstGeom>
        </p:spPr>
        <p:txBody>
          <a:bodyPr wrap="square">
            <a:noAutofit/>
          </a:bodyPr>
          <a:lstStyle/>
          <a:p>
            <a:pPr marL="274320" indent="-274320">
              <a:spcBef>
                <a:spcPts val="600"/>
              </a:spcBef>
              <a:buClr>
                <a:schemeClr val="accent5"/>
              </a:buClr>
              <a:buFont typeface="Wingdings" pitchFamily="2" charset="2"/>
              <a:buChar char="§"/>
            </a:pPr>
            <a:r>
              <a:rPr lang="en-US" sz="1600" dirty="0">
                <a:solidFill>
                  <a:schemeClr val="tx2">
                    <a:lumMod val="50000"/>
                  </a:schemeClr>
                </a:solidFill>
              </a:rPr>
              <a:t>Adapters required for SAP integrations, XML/EDI traffic?</a:t>
            </a:r>
          </a:p>
          <a:p>
            <a:pPr marL="274320" indent="-274320">
              <a:spcBef>
                <a:spcPts val="600"/>
              </a:spcBef>
              <a:buClr>
                <a:schemeClr val="accent5"/>
              </a:buClr>
              <a:buFont typeface="Wingdings" pitchFamily="2" charset="2"/>
              <a:buChar char="§"/>
            </a:pPr>
            <a:r>
              <a:rPr lang="en-US" sz="1600" dirty="0">
                <a:solidFill>
                  <a:schemeClr val="tx2">
                    <a:lumMod val="50000"/>
                  </a:schemeClr>
                </a:solidFill>
              </a:rPr>
              <a:t>New service integrations?</a:t>
            </a:r>
          </a:p>
        </p:txBody>
      </p:sp>
      <p:cxnSp>
        <p:nvCxnSpPr>
          <p:cNvPr id="9" name="Straight Connector 8"/>
          <p:cNvCxnSpPr/>
          <p:nvPr/>
        </p:nvCxnSpPr>
        <p:spPr>
          <a:xfrm flipH="1">
            <a:off x="304800" y="3701148"/>
            <a:ext cx="7696200" cy="0"/>
          </a:xfrm>
          <a:prstGeom prst="line">
            <a:avLst/>
          </a:prstGeom>
          <a:ln w="28575">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884827" y="2939148"/>
            <a:ext cx="1792573" cy="1524000"/>
            <a:chOff x="7884827" y="1509713"/>
            <a:chExt cx="1792573" cy="1524000"/>
          </a:xfrm>
        </p:grpSpPr>
        <p:sp>
          <p:nvSpPr>
            <p:cNvPr id="11" name="Diamond 10"/>
            <p:cNvSpPr/>
            <p:nvPr/>
          </p:nvSpPr>
          <p:spPr>
            <a:xfrm>
              <a:off x="8153400" y="1509713"/>
              <a:ext cx="1524000" cy="1524000"/>
            </a:xfrm>
            <a:prstGeom prst="diamond">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chemeClr val="accent5">
                    <a:lumMod val="75000"/>
                  </a:schemeClr>
                </a:solidFill>
              </a:endParaRPr>
            </a:p>
          </p:txBody>
        </p:sp>
        <p:sp>
          <p:nvSpPr>
            <p:cNvPr id="12" name="Diamond 11"/>
            <p:cNvSpPr/>
            <p:nvPr/>
          </p:nvSpPr>
          <p:spPr>
            <a:xfrm>
              <a:off x="7884827" y="1509713"/>
              <a:ext cx="1524000" cy="1524000"/>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5">
                      <a:lumMod val="75000"/>
                    </a:schemeClr>
                  </a:solidFill>
                </a:rPr>
                <a:t>4</a:t>
              </a:r>
            </a:p>
          </p:txBody>
        </p:sp>
      </p:grpSp>
      <p:sp>
        <p:nvSpPr>
          <p:cNvPr id="13" name="Rectangle 12"/>
          <p:cNvSpPr/>
          <p:nvPr/>
        </p:nvSpPr>
        <p:spPr>
          <a:xfrm>
            <a:off x="317500" y="3316961"/>
            <a:ext cx="5606022" cy="338554"/>
          </a:xfrm>
          <a:prstGeom prst="rect">
            <a:avLst/>
          </a:prstGeom>
        </p:spPr>
        <p:txBody>
          <a:bodyPr wrap="none">
            <a:spAutoFit/>
          </a:bodyPr>
          <a:lstStyle/>
          <a:p>
            <a:r>
              <a:rPr lang="en-US" sz="1600" b="1" dirty="0">
                <a:solidFill>
                  <a:schemeClr val="accent5">
                    <a:lumMod val="75000"/>
                  </a:schemeClr>
                </a:solidFill>
              </a:rPr>
              <a:t>EAI solutions have different strengths in different areas</a:t>
            </a:r>
          </a:p>
        </p:txBody>
      </p:sp>
      <p:sp>
        <p:nvSpPr>
          <p:cNvPr id="14" name="Rectangle 13"/>
          <p:cNvSpPr/>
          <p:nvPr/>
        </p:nvSpPr>
        <p:spPr>
          <a:xfrm>
            <a:off x="317500" y="3716686"/>
            <a:ext cx="7721600" cy="927886"/>
          </a:xfrm>
          <a:prstGeom prst="rect">
            <a:avLst/>
          </a:prstGeom>
        </p:spPr>
        <p:txBody>
          <a:bodyPr wrap="square">
            <a:noAutofit/>
          </a:bodyPr>
          <a:lstStyle/>
          <a:p>
            <a:pPr marL="274320" indent="-274320">
              <a:spcBef>
                <a:spcPts val="600"/>
              </a:spcBef>
              <a:buClr>
                <a:schemeClr val="accent5"/>
              </a:buClr>
              <a:buFont typeface="Wingdings" pitchFamily="2" charset="2"/>
              <a:buChar char="§"/>
            </a:pPr>
            <a:r>
              <a:rPr lang="en-US" sz="1600" dirty="0">
                <a:solidFill>
                  <a:schemeClr val="tx2">
                    <a:lumMod val="50000"/>
                  </a:schemeClr>
                </a:solidFill>
              </a:rPr>
              <a:t>Technology for purpose:</a:t>
            </a:r>
          </a:p>
          <a:p>
            <a:pPr marL="548640" indent="-274320">
              <a:spcBef>
                <a:spcPts val="600"/>
              </a:spcBef>
              <a:buClr>
                <a:schemeClr val="accent3"/>
              </a:buClr>
              <a:buFont typeface="Wingdings" pitchFamily="2" charset="2"/>
              <a:buChar char="§"/>
            </a:pPr>
            <a:r>
              <a:rPr lang="en-US" sz="1600" dirty="0">
                <a:solidFill>
                  <a:schemeClr val="tx2">
                    <a:lumMod val="50000"/>
                  </a:schemeClr>
                </a:solidFill>
              </a:rPr>
              <a:t>Files</a:t>
            </a:r>
          </a:p>
          <a:p>
            <a:pPr marL="548640" indent="-274320">
              <a:spcBef>
                <a:spcPts val="600"/>
              </a:spcBef>
              <a:buClr>
                <a:schemeClr val="accent3"/>
              </a:buClr>
              <a:buFont typeface="Wingdings" pitchFamily="2" charset="2"/>
              <a:buChar char="§"/>
            </a:pPr>
            <a:r>
              <a:rPr lang="en-US" sz="1600" dirty="0">
                <a:solidFill>
                  <a:schemeClr val="tx2">
                    <a:lumMod val="50000"/>
                  </a:schemeClr>
                </a:solidFill>
              </a:rPr>
              <a:t>Messaging and web service </a:t>
            </a:r>
            <a:r>
              <a:rPr lang="en-US" sz="1600" dirty="0" smtClean="0">
                <a:solidFill>
                  <a:schemeClr val="tx2">
                    <a:lumMod val="50000"/>
                  </a:schemeClr>
                </a:solidFill>
              </a:rPr>
              <a:t>traffic</a:t>
            </a:r>
            <a:endParaRPr lang="en-US" sz="1600" dirty="0">
              <a:solidFill>
                <a:schemeClr val="tx2">
                  <a:lumMod val="50000"/>
                </a:schemeClr>
              </a:solidFill>
            </a:endParaRPr>
          </a:p>
        </p:txBody>
      </p:sp>
    </p:spTree>
    <p:extLst>
      <p:ext uri="{BB962C8B-B14F-4D97-AF65-F5344CB8AC3E}">
        <p14:creationId xmlns:p14="http://schemas.microsoft.com/office/powerpoint/2010/main" xmlns="" val="55755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t>
            </a:r>
            <a:r>
              <a:rPr lang="en-US" dirty="0" smtClean="0"/>
              <a:t>Steps?</a:t>
            </a:r>
            <a:endParaRPr lang="en-US" dirty="0"/>
          </a:p>
        </p:txBody>
      </p:sp>
      <p:grpSp>
        <p:nvGrpSpPr>
          <p:cNvPr id="24" name="Group 23"/>
          <p:cNvGrpSpPr/>
          <p:nvPr/>
        </p:nvGrpSpPr>
        <p:grpSpPr>
          <a:xfrm>
            <a:off x="243115" y="1766427"/>
            <a:ext cx="9419770" cy="3869021"/>
            <a:chOff x="290286" y="2085741"/>
            <a:chExt cx="9419770" cy="3869021"/>
          </a:xfrm>
        </p:grpSpPr>
        <p:sp>
          <p:nvSpPr>
            <p:cNvPr id="17" name="Isosceles Triangle 16"/>
            <p:cNvSpPr/>
            <p:nvPr/>
          </p:nvSpPr>
          <p:spPr bwMode="auto">
            <a:xfrm rot="8231626">
              <a:off x="5722815" y="3122847"/>
              <a:ext cx="1262082" cy="585808"/>
            </a:xfrm>
            <a:prstGeom prst="triangle">
              <a:avLst/>
            </a:prstGeom>
            <a:solidFill>
              <a:schemeClr val="tx2">
                <a:alpha val="46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GB" sz="1400" b="1" kern="0" dirty="0">
                <a:solidFill>
                  <a:srgbClr val="000000"/>
                </a:solidFill>
                <a:latin typeface="Helvetica" pitchFamily="34" charset="0"/>
                <a:cs typeface="Helvetica" pitchFamily="34" charset="0"/>
              </a:endParaRPr>
            </a:p>
          </p:txBody>
        </p:sp>
        <p:sp>
          <p:nvSpPr>
            <p:cNvPr id="16" name="Isosceles Triangle 15"/>
            <p:cNvSpPr/>
            <p:nvPr/>
          </p:nvSpPr>
          <p:spPr bwMode="auto">
            <a:xfrm rot="8231626">
              <a:off x="2602243" y="4240447"/>
              <a:ext cx="1262082" cy="585808"/>
            </a:xfrm>
            <a:prstGeom prst="triangle">
              <a:avLst/>
            </a:prstGeom>
            <a:solidFill>
              <a:schemeClr val="tx2">
                <a:alpha val="46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GB" sz="1400" b="1" kern="0" dirty="0">
                <a:solidFill>
                  <a:srgbClr val="000000"/>
                </a:solidFill>
                <a:latin typeface="Helvetica" pitchFamily="34" charset="0"/>
                <a:cs typeface="Helvetica" pitchFamily="34" charset="0"/>
              </a:endParaRPr>
            </a:p>
          </p:txBody>
        </p:sp>
        <p:sp>
          <p:nvSpPr>
            <p:cNvPr id="15" name="Freeform 14"/>
            <p:cNvSpPr/>
            <p:nvPr/>
          </p:nvSpPr>
          <p:spPr>
            <a:xfrm>
              <a:off x="290286" y="2525486"/>
              <a:ext cx="9260114" cy="2177143"/>
            </a:xfrm>
            <a:custGeom>
              <a:avLst/>
              <a:gdLst>
                <a:gd name="connsiteX0" fmla="*/ 0 w 9260114"/>
                <a:gd name="connsiteY0" fmla="*/ 2177143 h 2177143"/>
                <a:gd name="connsiteX1" fmla="*/ 3135085 w 9260114"/>
                <a:gd name="connsiteY1" fmla="*/ 2177143 h 2177143"/>
                <a:gd name="connsiteX2" fmla="*/ 3135085 w 9260114"/>
                <a:gd name="connsiteY2" fmla="*/ 1103085 h 2177143"/>
                <a:gd name="connsiteX3" fmla="*/ 6270171 w 9260114"/>
                <a:gd name="connsiteY3" fmla="*/ 1103085 h 2177143"/>
                <a:gd name="connsiteX4" fmla="*/ 6270171 w 9260114"/>
                <a:gd name="connsiteY4" fmla="*/ 0 h 2177143"/>
                <a:gd name="connsiteX5" fmla="*/ 9260114 w 9260114"/>
                <a:gd name="connsiteY5" fmla="*/ 0 h 217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0114" h="2177143">
                  <a:moveTo>
                    <a:pt x="0" y="2177143"/>
                  </a:moveTo>
                  <a:lnTo>
                    <a:pt x="3135085" y="2177143"/>
                  </a:lnTo>
                  <a:lnTo>
                    <a:pt x="3135085" y="1103085"/>
                  </a:lnTo>
                  <a:lnTo>
                    <a:pt x="6270171" y="1103085"/>
                  </a:lnTo>
                  <a:lnTo>
                    <a:pt x="6270171" y="0"/>
                  </a:lnTo>
                  <a:lnTo>
                    <a:pt x="9260114" y="0"/>
                  </a:lnTo>
                </a:path>
              </a:pathLst>
            </a:custGeom>
            <a:noFill/>
            <a:ln w="127000" cap="flat" cmpd="sng" algn="ctr">
              <a:solidFill>
                <a:schemeClr val="tx2">
                  <a:lumMod val="75000"/>
                </a:schemeClr>
              </a:solidFill>
              <a:prstDash val="solid"/>
              <a:round/>
              <a:headEnd type="none" w="med" len="med"/>
              <a:tailEnd type="none" w="med" len="med"/>
            </a:ln>
            <a:effectLst>
              <a:outerShdw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1400" b="1" kern="0" dirty="0">
                <a:solidFill>
                  <a:srgbClr val="000000"/>
                </a:solidFill>
                <a:latin typeface="Helvetica" pitchFamily="34" charset="0"/>
                <a:cs typeface="Helvetica" pitchFamily="34" charset="0"/>
              </a:endParaRPr>
            </a:p>
          </p:txBody>
        </p:sp>
        <p:sp>
          <p:nvSpPr>
            <p:cNvPr id="18" name="Rectangle 17"/>
            <p:cNvSpPr/>
            <p:nvPr/>
          </p:nvSpPr>
          <p:spPr>
            <a:xfrm>
              <a:off x="317500" y="4260390"/>
              <a:ext cx="2258823" cy="338554"/>
            </a:xfrm>
            <a:prstGeom prst="rect">
              <a:avLst/>
            </a:prstGeom>
          </p:spPr>
          <p:txBody>
            <a:bodyPr wrap="none">
              <a:spAutoFit/>
            </a:bodyPr>
            <a:lstStyle/>
            <a:p>
              <a:r>
                <a:rPr lang="en-US" sz="1600" b="1" dirty="0">
                  <a:solidFill>
                    <a:schemeClr val="accent5">
                      <a:lumMod val="50000"/>
                    </a:schemeClr>
                  </a:solidFill>
                </a:rPr>
                <a:t>Value </a:t>
              </a:r>
              <a:r>
                <a:rPr lang="en-US" sz="1600" b="1" dirty="0" smtClean="0">
                  <a:solidFill>
                    <a:schemeClr val="accent5">
                      <a:lumMod val="50000"/>
                    </a:schemeClr>
                  </a:solidFill>
                </a:rPr>
                <a:t>Chain Mapping</a:t>
              </a:r>
              <a:endParaRPr lang="en-US" sz="1600" b="1" dirty="0">
                <a:solidFill>
                  <a:schemeClr val="accent5">
                    <a:lumMod val="50000"/>
                  </a:schemeClr>
                </a:solidFill>
              </a:endParaRPr>
            </a:p>
          </p:txBody>
        </p:sp>
        <p:sp>
          <p:nvSpPr>
            <p:cNvPr id="19" name="Rectangle 18"/>
            <p:cNvSpPr/>
            <p:nvPr/>
          </p:nvSpPr>
          <p:spPr>
            <a:xfrm>
              <a:off x="317500" y="4800600"/>
              <a:ext cx="3078843" cy="1154162"/>
            </a:xfrm>
            <a:prstGeom prst="rect">
              <a:avLst/>
            </a:prstGeom>
          </p:spPr>
          <p:txBody>
            <a:bodyPr wrap="square">
              <a:spAutoFit/>
            </a:bodyPr>
            <a:lstStyle/>
            <a:p>
              <a:pPr marL="274320" indent="-274320">
                <a:spcBef>
                  <a:spcPts val="600"/>
                </a:spcBef>
                <a:buClr>
                  <a:schemeClr val="accent5"/>
                </a:buClr>
                <a:buFont typeface="Wingdings" pitchFamily="2" charset="2"/>
                <a:buChar char="§"/>
              </a:pPr>
              <a:r>
                <a:rPr lang="en-US" sz="1600" dirty="0">
                  <a:solidFill>
                    <a:schemeClr val="tx2">
                      <a:lumMod val="50000"/>
                    </a:schemeClr>
                  </a:solidFill>
                </a:rPr>
                <a:t>What drives your business now and in the future?</a:t>
              </a:r>
            </a:p>
            <a:p>
              <a:pPr marL="274320" indent="-274320">
                <a:spcBef>
                  <a:spcPts val="600"/>
                </a:spcBef>
                <a:buClr>
                  <a:schemeClr val="accent5"/>
                </a:buClr>
                <a:buFont typeface="Wingdings" pitchFamily="2" charset="2"/>
                <a:buChar char="§"/>
              </a:pPr>
              <a:r>
                <a:rPr lang="en-US" sz="1600" dirty="0">
                  <a:solidFill>
                    <a:schemeClr val="tx2">
                      <a:lumMod val="50000"/>
                    </a:schemeClr>
                  </a:solidFill>
                </a:rPr>
                <a:t>Which processes does the EAI support?</a:t>
              </a:r>
            </a:p>
          </p:txBody>
        </p:sp>
        <p:sp>
          <p:nvSpPr>
            <p:cNvPr id="20" name="Rectangle 19"/>
            <p:cNvSpPr/>
            <p:nvPr/>
          </p:nvSpPr>
          <p:spPr>
            <a:xfrm>
              <a:off x="3510642" y="3145284"/>
              <a:ext cx="2452916" cy="338554"/>
            </a:xfrm>
            <a:prstGeom prst="rect">
              <a:avLst/>
            </a:prstGeom>
          </p:spPr>
          <p:txBody>
            <a:bodyPr wrap="none">
              <a:spAutoFit/>
            </a:bodyPr>
            <a:lstStyle/>
            <a:p>
              <a:r>
                <a:rPr lang="en-US" sz="1600" b="1" dirty="0">
                  <a:solidFill>
                    <a:schemeClr val="accent5">
                      <a:lumMod val="75000"/>
                    </a:schemeClr>
                  </a:solidFill>
                </a:rPr>
                <a:t>Prepare for the </a:t>
              </a:r>
              <a:r>
                <a:rPr lang="en-US" sz="1600" b="1" dirty="0" smtClean="0">
                  <a:solidFill>
                    <a:schemeClr val="accent5">
                      <a:lumMod val="75000"/>
                    </a:schemeClr>
                  </a:solidFill>
                </a:rPr>
                <a:t>Change</a:t>
              </a:r>
              <a:endParaRPr lang="en-US" sz="1600" b="1" dirty="0">
                <a:solidFill>
                  <a:schemeClr val="accent5">
                    <a:lumMod val="75000"/>
                  </a:schemeClr>
                </a:solidFill>
              </a:endParaRPr>
            </a:p>
          </p:txBody>
        </p:sp>
        <p:sp>
          <p:nvSpPr>
            <p:cNvPr id="21" name="Rectangle 20"/>
            <p:cNvSpPr/>
            <p:nvPr/>
          </p:nvSpPr>
          <p:spPr>
            <a:xfrm>
              <a:off x="3510642" y="3685494"/>
              <a:ext cx="3078843" cy="584775"/>
            </a:xfrm>
            <a:prstGeom prst="rect">
              <a:avLst/>
            </a:prstGeom>
          </p:spPr>
          <p:txBody>
            <a:bodyPr wrap="square">
              <a:spAutoFit/>
            </a:bodyPr>
            <a:lstStyle/>
            <a:p>
              <a:pPr marL="274320" indent="-274320">
                <a:spcBef>
                  <a:spcPts val="600"/>
                </a:spcBef>
                <a:buClr>
                  <a:schemeClr val="accent5"/>
                </a:buClr>
                <a:buFont typeface="Wingdings" pitchFamily="2" charset="2"/>
                <a:buChar char="§"/>
              </a:pPr>
              <a:r>
                <a:rPr lang="en-US" sz="1600" dirty="0" smtClean="0">
                  <a:solidFill>
                    <a:schemeClr val="tx2">
                      <a:lumMod val="50000"/>
                    </a:schemeClr>
                  </a:solidFill>
                </a:rPr>
                <a:t>Develops </a:t>
              </a:r>
              <a:r>
                <a:rPr lang="en-US" sz="1600" dirty="0">
                  <a:solidFill>
                    <a:schemeClr val="tx2">
                      <a:lumMod val="50000"/>
                    </a:schemeClr>
                  </a:solidFill>
                </a:rPr>
                <a:t>methodology for agile business</a:t>
              </a:r>
            </a:p>
          </p:txBody>
        </p:sp>
        <p:sp>
          <p:nvSpPr>
            <p:cNvPr id="22" name="Rectangle 21"/>
            <p:cNvSpPr/>
            <p:nvPr/>
          </p:nvSpPr>
          <p:spPr>
            <a:xfrm>
              <a:off x="6631213" y="2085741"/>
              <a:ext cx="2846420" cy="338554"/>
            </a:xfrm>
            <a:prstGeom prst="rect">
              <a:avLst/>
            </a:prstGeom>
          </p:spPr>
          <p:txBody>
            <a:bodyPr wrap="none">
              <a:spAutoFit/>
            </a:bodyPr>
            <a:lstStyle/>
            <a:p>
              <a:r>
                <a:rPr lang="en-US" sz="1600" b="1" dirty="0">
                  <a:solidFill>
                    <a:schemeClr val="accent5"/>
                  </a:solidFill>
                </a:rPr>
                <a:t>Process </a:t>
              </a:r>
              <a:r>
                <a:rPr lang="en-US" sz="1600" b="1" dirty="0" smtClean="0">
                  <a:solidFill>
                    <a:schemeClr val="accent5"/>
                  </a:solidFill>
                </a:rPr>
                <a:t>Driven Technology</a:t>
              </a:r>
              <a:endParaRPr lang="en-US" sz="1600" b="1" dirty="0">
                <a:solidFill>
                  <a:schemeClr val="accent5"/>
                </a:solidFill>
              </a:endParaRPr>
            </a:p>
          </p:txBody>
        </p:sp>
        <p:sp>
          <p:nvSpPr>
            <p:cNvPr id="23" name="Rectangle 22"/>
            <p:cNvSpPr/>
            <p:nvPr/>
          </p:nvSpPr>
          <p:spPr>
            <a:xfrm>
              <a:off x="6631213" y="2625951"/>
              <a:ext cx="3078843" cy="830997"/>
            </a:xfrm>
            <a:prstGeom prst="rect">
              <a:avLst/>
            </a:prstGeom>
          </p:spPr>
          <p:txBody>
            <a:bodyPr wrap="square">
              <a:spAutoFit/>
            </a:bodyPr>
            <a:lstStyle/>
            <a:p>
              <a:pPr marL="274320" indent="-274320">
                <a:spcBef>
                  <a:spcPts val="600"/>
                </a:spcBef>
                <a:buClr>
                  <a:schemeClr val="accent5"/>
                </a:buClr>
                <a:buFont typeface="Wingdings" pitchFamily="2" charset="2"/>
                <a:buChar char="§"/>
              </a:pPr>
              <a:r>
                <a:rPr lang="en-US" sz="1600" dirty="0">
                  <a:solidFill>
                    <a:schemeClr val="tx2">
                      <a:lumMod val="50000"/>
                    </a:schemeClr>
                  </a:solidFill>
                </a:rPr>
                <a:t>Right technology and solution to support the defined challenge scope</a:t>
              </a:r>
            </a:p>
          </p:txBody>
        </p:sp>
      </p:grpSp>
    </p:spTree>
    <p:extLst>
      <p:ext uri="{BB962C8B-B14F-4D97-AF65-F5344CB8AC3E}">
        <p14:creationId xmlns:p14="http://schemas.microsoft.com/office/powerpoint/2010/main" xmlns="" val="243917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ym typeface="45 Helvetica Light" charset="0"/>
              </a:rPr>
              <a:t>Abstract</a:t>
            </a:r>
            <a:endParaRPr lang="en-US" dirty="0"/>
          </a:p>
        </p:txBody>
      </p:sp>
      <p:sp>
        <p:nvSpPr>
          <p:cNvPr id="5" name="Round Diagonal Corner Rectangle 4"/>
          <p:cNvSpPr/>
          <p:nvPr/>
        </p:nvSpPr>
        <p:spPr>
          <a:xfrm>
            <a:off x="342900" y="1509712"/>
            <a:ext cx="9215438" cy="4388168"/>
          </a:xfrm>
          <a:prstGeom prst="round2DiagRect">
            <a:avLst>
              <a:gd name="adj1" fmla="val 17120"/>
              <a:gd name="adj2" fmla="val 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smtClean="0">
              <a:solidFill>
                <a:schemeClr val="tx2">
                  <a:lumMod val="50000"/>
                </a:schemeClr>
              </a:solidFill>
            </a:endParaRPr>
          </a:p>
        </p:txBody>
      </p:sp>
      <p:sp>
        <p:nvSpPr>
          <p:cNvPr id="4" name="TextBox 3"/>
          <p:cNvSpPr txBox="1"/>
          <p:nvPr/>
        </p:nvSpPr>
        <p:spPr>
          <a:xfrm>
            <a:off x="463008" y="1658554"/>
            <a:ext cx="8975223" cy="4090485"/>
          </a:xfrm>
          <a:prstGeom prst="round2DiagRect">
            <a:avLst/>
          </a:prstGeom>
          <a:solidFill>
            <a:schemeClr val="bg1"/>
          </a:solidFill>
          <a:effectLst>
            <a:outerShdw blurRad="63500" sx="102000" sy="102000" algn="ctr" rotWithShape="0">
              <a:prstClr val="black">
                <a:alpha val="40000"/>
              </a:prstClr>
            </a:outerShdw>
          </a:effectLst>
        </p:spPr>
        <p:txBody>
          <a:bodyPr vert="horz" wrap="square" lIns="35940" tIns="35940" rIns="35940" bIns="35940" rtlCol="0" anchor="ctr">
            <a:noAutofit/>
          </a:bodyPr>
          <a:lstStyle/>
          <a:p>
            <a:pPr lvl="0">
              <a:spcBef>
                <a:spcPts val="1200"/>
              </a:spcBef>
              <a:buClr>
                <a:srgbClr val="E47E1A"/>
              </a:buClr>
              <a:buSzPct val="80000"/>
            </a:pPr>
            <a:r>
              <a:rPr lang="en-US" sz="1800" dirty="0">
                <a:solidFill>
                  <a:schemeClr val="tx2">
                    <a:lumMod val="50000"/>
                  </a:schemeClr>
                </a:solidFill>
              </a:rPr>
              <a:t>Today we have a very dynamic IT infrastructure setup, with seamless integration of public, private and hybrid cloud with traditional datacenters as well as virtualized datacenters with mixed environments running Linux, UNIX and Microsoft operating systems. </a:t>
            </a:r>
          </a:p>
          <a:p>
            <a:pPr lvl="0">
              <a:spcBef>
                <a:spcPts val="1200"/>
              </a:spcBef>
              <a:buClr>
                <a:srgbClr val="E47E1A"/>
              </a:buClr>
              <a:buSzPct val="80000"/>
            </a:pPr>
            <a:r>
              <a:rPr lang="en-US" sz="1800" dirty="0">
                <a:solidFill>
                  <a:schemeClr val="tx2">
                    <a:lumMod val="50000"/>
                  </a:schemeClr>
                </a:solidFill>
              </a:rPr>
              <a:t>Rather than sacrificing quality or uptime because of avoidable human errors, DevOps methodology and practices of agility and automation aims to reduce human interaction with code and infrastructure, allowing development and other teams to focus on their primary objectives and business. </a:t>
            </a:r>
          </a:p>
          <a:p>
            <a:pPr lvl="0">
              <a:spcBef>
                <a:spcPts val="1200"/>
              </a:spcBef>
              <a:buClr>
                <a:srgbClr val="E47E1A"/>
              </a:buClr>
              <a:buSzPct val="80000"/>
            </a:pPr>
            <a:r>
              <a:rPr lang="en-US" sz="1800" dirty="0">
                <a:solidFill>
                  <a:schemeClr val="tx2">
                    <a:lumMod val="50000"/>
                  </a:schemeClr>
                </a:solidFill>
              </a:rPr>
              <a:t>DevOps approach aims to achieve continuous integration and continuous delivery, earlier delivery of new functionality, enabling shorter feedback loops.</a:t>
            </a:r>
            <a:endParaRPr lang="en-US" sz="1800" dirty="0" smtClean="0">
              <a:solidFill>
                <a:schemeClr val="tx2">
                  <a:lumMod val="50000"/>
                </a:schemeClr>
              </a:solidFill>
              <a:latin typeface="Arial"/>
            </a:endParaRPr>
          </a:p>
        </p:txBody>
      </p:sp>
    </p:spTree>
    <p:extLst>
      <p:ext uri="{BB962C8B-B14F-4D97-AF65-F5344CB8AC3E}">
        <p14:creationId xmlns:p14="http://schemas.microsoft.com/office/powerpoint/2010/main" xmlns="" val="2238437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45 Helvetica Light" charset="0"/>
              </a:rPr>
              <a:t>What are we Trying to Solve?</a:t>
            </a:r>
          </a:p>
        </p:txBody>
      </p:sp>
      <p:sp>
        <p:nvSpPr>
          <p:cNvPr id="21" name="TextBox 14"/>
          <p:cNvSpPr txBox="1">
            <a:spLocks noChangeArrowheads="1"/>
          </p:cNvSpPr>
          <p:nvPr/>
        </p:nvSpPr>
        <p:spPr bwMode="auto">
          <a:xfrm>
            <a:off x="4267201" y="1498287"/>
            <a:ext cx="5291138" cy="559113"/>
          </a:xfrm>
          <a:prstGeom prst="round2SameRect">
            <a:avLst>
              <a:gd name="adj1" fmla="val 50000"/>
              <a:gd name="adj2" fmla="val 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miter lim="800000"/>
            <a:headEnd/>
            <a:tailEnd/>
          </a:ln>
        </p:spPr>
        <p:txBody>
          <a:bodyPr wrap="square" lIns="91440" tIns="45720" rIns="91440" bIns="45720">
            <a:noAutofit/>
          </a:bodyPr>
          <a:lstStyle/>
          <a:p>
            <a:pPr algn="ctr"/>
            <a:r>
              <a:rPr lang="en-US" sz="1800" b="1" dirty="0" smtClean="0">
                <a:solidFill>
                  <a:schemeClr val="bg1"/>
                </a:solidFill>
              </a:rPr>
              <a:t>What are we Trying to Solve?</a:t>
            </a:r>
            <a:endParaRPr lang="en-US" sz="1800" dirty="0">
              <a:solidFill>
                <a:schemeClr val="bg1"/>
              </a:solidFill>
            </a:endParaRPr>
          </a:p>
        </p:txBody>
      </p:sp>
      <p:grpSp>
        <p:nvGrpSpPr>
          <p:cNvPr id="4" name="Group 3"/>
          <p:cNvGrpSpPr/>
          <p:nvPr/>
        </p:nvGrpSpPr>
        <p:grpSpPr>
          <a:xfrm>
            <a:off x="342900" y="1781226"/>
            <a:ext cx="3674286" cy="3674286"/>
            <a:chOff x="-1111410" y="1210020"/>
            <a:chExt cx="4796934" cy="4796934"/>
          </a:xfrm>
        </p:grpSpPr>
        <p:sp>
          <p:nvSpPr>
            <p:cNvPr id="19" name="Elipsa 2"/>
            <p:cNvSpPr/>
            <p:nvPr/>
          </p:nvSpPr>
          <p:spPr>
            <a:xfrm>
              <a:off x="-768604" y="1546348"/>
              <a:ext cx="4124278" cy="4124278"/>
            </a:xfrm>
            <a:prstGeom prst="ellipse">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latin typeface="Arial"/>
              </a:endParaRPr>
            </a:p>
          </p:txBody>
        </p:sp>
        <p:sp>
          <p:nvSpPr>
            <p:cNvPr id="30" name="Elipsa 24"/>
            <p:cNvSpPr/>
            <p:nvPr/>
          </p:nvSpPr>
          <p:spPr>
            <a:xfrm>
              <a:off x="-622882" y="1698548"/>
              <a:ext cx="3819878" cy="3819878"/>
            </a:xfrm>
            <a:prstGeom prst="ellipse">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latin typeface="Arial"/>
              </a:endParaRPr>
            </a:p>
          </p:txBody>
        </p:sp>
        <p:sp>
          <p:nvSpPr>
            <p:cNvPr id="31" name="Elipsa 25"/>
            <p:cNvSpPr/>
            <p:nvPr/>
          </p:nvSpPr>
          <p:spPr>
            <a:xfrm>
              <a:off x="-454184" y="1867246"/>
              <a:ext cx="3495439" cy="3495439"/>
            </a:xfrm>
            <a:prstGeom prst="ellipse">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latin typeface="Arial"/>
              </a:endParaRPr>
            </a:p>
          </p:txBody>
        </p:sp>
        <p:sp>
          <p:nvSpPr>
            <p:cNvPr id="32" name="Elipsa 26"/>
            <p:cNvSpPr/>
            <p:nvPr/>
          </p:nvSpPr>
          <p:spPr>
            <a:xfrm>
              <a:off x="-1111410" y="1210020"/>
              <a:ext cx="4796934" cy="4796934"/>
            </a:xfrm>
            <a:prstGeom prst="ellipse">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latin typeface="Arial"/>
              </a:endParaRPr>
            </a:p>
          </p:txBody>
        </p:sp>
        <p:pic>
          <p:nvPicPr>
            <p:cNvPr id="3" name="Picture 2" descr="time.png"/>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657217" y="2948810"/>
              <a:ext cx="1264691" cy="1256088"/>
            </a:xfrm>
            <a:prstGeom prst="rect">
              <a:avLst/>
            </a:prstGeom>
          </p:spPr>
        </p:pic>
      </p:grpSp>
      <p:sp>
        <p:nvSpPr>
          <p:cNvPr id="6" name="Rectangle 5"/>
          <p:cNvSpPr/>
          <p:nvPr/>
        </p:nvSpPr>
        <p:spPr>
          <a:xfrm>
            <a:off x="4267201" y="2057400"/>
            <a:ext cx="5291138" cy="411480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Large amount of time required to configure new environment.</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Manual configuration changes are prone to errors.</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Differences in configuration of each environment.</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Lack of version control for configuration</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Late delivery of new functionality, only three times a year</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No feedback on released functionality</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Number of incidents after a release</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People not satisfied, leaving, not willing to improve</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Handover instead of collaboration between IT operations and IT delivery</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Misunderstanding of each others responsibilities</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Different KPI’s</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Many manual steps in the release management process</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Achieve continuous integration and continuous delivery.</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Maximizing predictability, visibility, and flexibility, while maintaining stability and integrity.</a:t>
            </a:r>
          </a:p>
          <a:p>
            <a:pPr marL="182880" indent="-182880">
              <a:spcBef>
                <a:spcPts val="300"/>
              </a:spcBef>
              <a:spcAft>
                <a:spcPts val="300"/>
              </a:spcAft>
              <a:buClr>
                <a:schemeClr val="accent5"/>
              </a:buClr>
              <a:buFont typeface="Wingdings" pitchFamily="2" charset="2"/>
              <a:buChar char="§"/>
            </a:pPr>
            <a:r>
              <a:rPr lang="en-US" sz="1200" dirty="0">
                <a:solidFill>
                  <a:schemeClr val="tx2">
                    <a:lumMod val="50000"/>
                  </a:schemeClr>
                </a:solidFill>
              </a:rPr>
              <a:t>Transform transition, de-risk IT deployments, eliminate the excuse</a:t>
            </a:r>
          </a:p>
        </p:txBody>
      </p:sp>
    </p:spTree>
    <p:extLst>
      <p:ext uri="{BB962C8B-B14F-4D97-AF65-F5344CB8AC3E}">
        <p14:creationId xmlns:p14="http://schemas.microsoft.com/office/powerpoint/2010/main" xmlns="" val="3331999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your Business benefit?</a:t>
            </a:r>
            <a:endParaRPr lang="en-US" dirty="0"/>
          </a:p>
        </p:txBody>
      </p:sp>
      <p:grpSp>
        <p:nvGrpSpPr>
          <p:cNvPr id="61" name="Group 60"/>
          <p:cNvGrpSpPr/>
          <p:nvPr/>
        </p:nvGrpSpPr>
        <p:grpSpPr>
          <a:xfrm>
            <a:off x="366624" y="1404741"/>
            <a:ext cx="1978935" cy="3614017"/>
            <a:chOff x="313522" y="1614601"/>
            <a:chExt cx="1978935" cy="3614017"/>
          </a:xfrm>
        </p:grpSpPr>
        <p:sp>
          <p:nvSpPr>
            <p:cNvPr id="3" name="TextBox 10"/>
            <p:cNvSpPr txBox="1"/>
            <p:nvPr/>
          </p:nvSpPr>
          <p:spPr>
            <a:xfrm>
              <a:off x="313522" y="3853883"/>
              <a:ext cx="1978935" cy="1374735"/>
            </a:xfrm>
            <a:prstGeom prst="rect">
              <a:avLst/>
            </a:prstGeom>
            <a:noFill/>
            <a:effectLst/>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accent1">
                      <a:lumMod val="75000"/>
                    </a:schemeClr>
                  </a:solidFill>
                  <a:cs typeface="Avenir Book"/>
                </a:rPr>
                <a:t>Lower Cost</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Reducing infrastructure provisioning and system integration cost.</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Fewer employees working on developing and deployment</a:t>
              </a:r>
            </a:p>
          </p:txBody>
        </p:sp>
        <p:grpSp>
          <p:nvGrpSpPr>
            <p:cNvPr id="6" name="Group 7"/>
            <p:cNvGrpSpPr/>
            <p:nvPr/>
          </p:nvGrpSpPr>
          <p:grpSpPr>
            <a:xfrm>
              <a:off x="520201" y="1614601"/>
              <a:ext cx="1565576" cy="2072292"/>
              <a:chOff x="393700" y="2549321"/>
              <a:chExt cx="1565576" cy="2072292"/>
            </a:xfrm>
          </p:grpSpPr>
          <p:grpSp>
            <p:nvGrpSpPr>
              <p:cNvPr id="8" name="Group 109"/>
              <p:cNvGrpSpPr>
                <a:grpSpLocks/>
              </p:cNvGrpSpPr>
              <p:nvPr/>
            </p:nvGrpSpPr>
            <p:grpSpPr bwMode="auto">
              <a:xfrm>
                <a:off x="393698" y="2549320"/>
                <a:ext cx="1565575" cy="2072291"/>
                <a:chOff x="3367913" y="2619374"/>
                <a:chExt cx="1605277" cy="2125649"/>
              </a:xfrm>
            </p:grpSpPr>
            <p:sp>
              <p:nvSpPr>
                <p:cNvPr id="15" name="Isosceles Triangle 14"/>
                <p:cNvSpPr/>
                <p:nvPr/>
              </p:nvSpPr>
              <p:spPr>
                <a:xfrm flipV="1">
                  <a:off x="3873145" y="4216300"/>
                  <a:ext cx="623478" cy="528723"/>
                </a:xfrm>
                <a:prstGeom prst="triangle">
                  <a:avLst/>
                </a:prstGeom>
                <a:solidFill>
                  <a:schemeClr val="accent1"/>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b="1" kern="0" dirty="0">
                    <a:solidFill>
                      <a:srgbClr val="009BCC">
                        <a:lumMod val="50000"/>
                      </a:srgbClr>
                    </a:solidFill>
                    <a:latin typeface="Arial"/>
                    <a:cs typeface="+mn-cs"/>
                  </a:endParaRPr>
                </a:p>
              </p:txBody>
            </p:sp>
            <p:sp>
              <p:nvSpPr>
                <p:cNvPr id="16" name="Oval 15"/>
                <p:cNvSpPr/>
                <p:nvPr/>
              </p:nvSpPr>
              <p:spPr>
                <a:xfrm>
                  <a:off x="3367913" y="2619374"/>
                  <a:ext cx="1605277" cy="1605887"/>
                </a:xfrm>
                <a:prstGeom prst="ellipse">
                  <a:avLst/>
                </a:prstGeom>
                <a:solidFill>
                  <a:srgbClr val="FFFFFF"/>
                </a:solidFill>
                <a:ln w="127000" cap="flat" cmpd="sng" algn="ctr">
                  <a:solidFill>
                    <a:schemeClr val="accent1"/>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kern="0" dirty="0">
                    <a:solidFill>
                      <a:srgbClr val="009BCC">
                        <a:lumMod val="50000"/>
                      </a:srgbClr>
                    </a:solidFill>
                    <a:latin typeface="Arial"/>
                    <a:cs typeface="+mn-cs"/>
                  </a:endParaRPr>
                </a:p>
              </p:txBody>
            </p:sp>
          </p:grpSp>
          <p:grpSp>
            <p:nvGrpSpPr>
              <p:cNvPr id="9" name="Group 94"/>
              <p:cNvGrpSpPr/>
              <p:nvPr/>
            </p:nvGrpSpPr>
            <p:grpSpPr>
              <a:xfrm>
                <a:off x="735198" y="2962732"/>
                <a:ext cx="882580" cy="765113"/>
                <a:chOff x="4086458" y="6095114"/>
                <a:chExt cx="465146" cy="403238"/>
              </a:xfrm>
            </p:grpSpPr>
            <p:sp>
              <p:nvSpPr>
                <p:cNvPr id="11" name="Freeform 10"/>
                <p:cNvSpPr>
                  <a:spLocks/>
                </p:cNvSpPr>
                <p:nvPr/>
              </p:nvSpPr>
              <p:spPr bwMode="auto">
                <a:xfrm>
                  <a:off x="4335764" y="6254066"/>
                  <a:ext cx="110430" cy="194090"/>
                </a:xfrm>
                <a:custGeom>
                  <a:avLst/>
                  <a:gdLst/>
                  <a:ahLst/>
                  <a:cxnLst>
                    <a:cxn ang="0">
                      <a:pos x="27" y="67"/>
                    </a:cxn>
                    <a:cxn ang="0">
                      <a:pos x="40" y="76"/>
                    </a:cxn>
                    <a:cxn ang="0">
                      <a:pos x="30" y="83"/>
                    </a:cxn>
                    <a:cxn ang="0">
                      <a:pos x="9" y="78"/>
                    </a:cxn>
                    <a:cxn ang="0">
                      <a:pos x="8" y="78"/>
                    </a:cxn>
                    <a:cxn ang="0">
                      <a:pos x="5" y="80"/>
                    </a:cxn>
                    <a:cxn ang="0">
                      <a:pos x="1" y="94"/>
                    </a:cxn>
                    <a:cxn ang="0">
                      <a:pos x="3" y="98"/>
                    </a:cxn>
                    <a:cxn ang="0">
                      <a:pos x="24" y="103"/>
                    </a:cxn>
                    <a:cxn ang="0">
                      <a:pos x="24" y="113"/>
                    </a:cxn>
                    <a:cxn ang="0">
                      <a:pos x="28" y="116"/>
                    </a:cxn>
                    <a:cxn ang="0">
                      <a:pos x="39" y="116"/>
                    </a:cxn>
                    <a:cxn ang="0">
                      <a:pos x="43" y="112"/>
                    </a:cxn>
                    <a:cxn ang="0">
                      <a:pos x="42" y="101"/>
                    </a:cxn>
                    <a:cxn ang="0">
                      <a:pos x="66" y="74"/>
                    </a:cxn>
                    <a:cxn ang="0">
                      <a:pos x="41" y="47"/>
                    </a:cxn>
                    <a:cxn ang="0">
                      <a:pos x="26" y="38"/>
                    </a:cxn>
                    <a:cxn ang="0">
                      <a:pos x="35" y="32"/>
                    </a:cxn>
                    <a:cxn ang="0">
                      <a:pos x="53" y="36"/>
                    </a:cxn>
                    <a:cxn ang="0">
                      <a:pos x="54" y="36"/>
                    </a:cxn>
                    <a:cxn ang="0">
                      <a:pos x="57" y="33"/>
                    </a:cxn>
                    <a:cxn ang="0">
                      <a:pos x="60" y="20"/>
                    </a:cxn>
                    <a:cxn ang="0">
                      <a:pos x="58" y="16"/>
                    </a:cxn>
                    <a:cxn ang="0">
                      <a:pos x="41" y="12"/>
                    </a:cxn>
                    <a:cxn ang="0">
                      <a:pos x="41" y="4"/>
                    </a:cxn>
                    <a:cxn ang="0">
                      <a:pos x="37" y="0"/>
                    </a:cxn>
                    <a:cxn ang="0">
                      <a:pos x="37" y="0"/>
                    </a:cxn>
                    <a:cxn ang="0">
                      <a:pos x="26" y="0"/>
                    </a:cxn>
                    <a:cxn ang="0">
                      <a:pos x="23" y="4"/>
                    </a:cxn>
                    <a:cxn ang="0">
                      <a:pos x="23" y="14"/>
                    </a:cxn>
                    <a:cxn ang="0">
                      <a:pos x="1" y="41"/>
                    </a:cxn>
                    <a:cxn ang="0">
                      <a:pos x="27" y="67"/>
                    </a:cxn>
                  </a:cxnLst>
                  <a:rect l="0" t="0" r="r" b="b"/>
                  <a:pathLst>
                    <a:path w="66" h="116">
                      <a:moveTo>
                        <a:pt x="27" y="67"/>
                      </a:moveTo>
                      <a:cubicBezTo>
                        <a:pt x="38" y="70"/>
                        <a:pt x="40" y="73"/>
                        <a:pt x="40" y="76"/>
                      </a:cubicBezTo>
                      <a:cubicBezTo>
                        <a:pt x="40" y="81"/>
                        <a:pt x="35" y="82"/>
                        <a:pt x="30" y="83"/>
                      </a:cubicBezTo>
                      <a:cubicBezTo>
                        <a:pt x="21" y="83"/>
                        <a:pt x="14" y="80"/>
                        <a:pt x="9" y="78"/>
                      </a:cubicBezTo>
                      <a:cubicBezTo>
                        <a:pt x="9" y="78"/>
                        <a:pt x="8" y="78"/>
                        <a:pt x="8" y="78"/>
                      </a:cubicBezTo>
                      <a:cubicBezTo>
                        <a:pt x="6" y="78"/>
                        <a:pt x="5" y="79"/>
                        <a:pt x="5" y="80"/>
                      </a:cubicBezTo>
                      <a:cubicBezTo>
                        <a:pt x="1" y="94"/>
                        <a:pt x="1" y="94"/>
                        <a:pt x="1" y="94"/>
                      </a:cubicBezTo>
                      <a:cubicBezTo>
                        <a:pt x="1" y="96"/>
                        <a:pt x="2" y="97"/>
                        <a:pt x="3" y="98"/>
                      </a:cubicBezTo>
                      <a:cubicBezTo>
                        <a:pt x="9" y="101"/>
                        <a:pt x="17" y="103"/>
                        <a:pt x="24" y="103"/>
                      </a:cubicBezTo>
                      <a:cubicBezTo>
                        <a:pt x="24" y="113"/>
                        <a:pt x="24" y="113"/>
                        <a:pt x="24" y="113"/>
                      </a:cubicBezTo>
                      <a:cubicBezTo>
                        <a:pt x="24" y="115"/>
                        <a:pt x="26" y="116"/>
                        <a:pt x="28" y="116"/>
                      </a:cubicBezTo>
                      <a:cubicBezTo>
                        <a:pt x="39" y="116"/>
                        <a:pt x="39" y="116"/>
                        <a:pt x="39" y="116"/>
                      </a:cubicBezTo>
                      <a:cubicBezTo>
                        <a:pt x="41" y="116"/>
                        <a:pt x="43" y="114"/>
                        <a:pt x="43" y="112"/>
                      </a:cubicBezTo>
                      <a:cubicBezTo>
                        <a:pt x="42" y="101"/>
                        <a:pt x="42" y="101"/>
                        <a:pt x="42" y="101"/>
                      </a:cubicBezTo>
                      <a:cubicBezTo>
                        <a:pt x="57" y="98"/>
                        <a:pt x="66" y="87"/>
                        <a:pt x="66" y="74"/>
                      </a:cubicBezTo>
                      <a:cubicBezTo>
                        <a:pt x="65" y="60"/>
                        <a:pt x="58" y="52"/>
                        <a:pt x="41" y="47"/>
                      </a:cubicBezTo>
                      <a:cubicBezTo>
                        <a:pt x="30" y="43"/>
                        <a:pt x="26" y="40"/>
                        <a:pt x="26" y="38"/>
                      </a:cubicBezTo>
                      <a:cubicBezTo>
                        <a:pt x="26" y="33"/>
                        <a:pt x="32" y="32"/>
                        <a:pt x="35" y="32"/>
                      </a:cubicBezTo>
                      <a:cubicBezTo>
                        <a:pt x="43" y="32"/>
                        <a:pt x="49" y="34"/>
                        <a:pt x="53" y="36"/>
                      </a:cubicBezTo>
                      <a:cubicBezTo>
                        <a:pt x="53" y="36"/>
                        <a:pt x="54" y="36"/>
                        <a:pt x="54" y="36"/>
                      </a:cubicBezTo>
                      <a:cubicBezTo>
                        <a:pt x="56" y="36"/>
                        <a:pt x="57" y="35"/>
                        <a:pt x="57" y="33"/>
                      </a:cubicBezTo>
                      <a:cubicBezTo>
                        <a:pt x="60" y="20"/>
                        <a:pt x="60" y="20"/>
                        <a:pt x="60" y="20"/>
                      </a:cubicBezTo>
                      <a:cubicBezTo>
                        <a:pt x="61" y="18"/>
                        <a:pt x="60" y="17"/>
                        <a:pt x="58" y="16"/>
                      </a:cubicBezTo>
                      <a:cubicBezTo>
                        <a:pt x="53" y="14"/>
                        <a:pt x="47" y="12"/>
                        <a:pt x="41" y="12"/>
                      </a:cubicBezTo>
                      <a:cubicBezTo>
                        <a:pt x="41" y="4"/>
                        <a:pt x="41" y="4"/>
                        <a:pt x="41" y="4"/>
                      </a:cubicBezTo>
                      <a:cubicBezTo>
                        <a:pt x="41" y="2"/>
                        <a:pt x="39" y="0"/>
                        <a:pt x="37" y="0"/>
                      </a:cubicBezTo>
                      <a:cubicBezTo>
                        <a:pt x="37" y="0"/>
                        <a:pt x="37" y="0"/>
                        <a:pt x="37" y="0"/>
                      </a:cubicBezTo>
                      <a:cubicBezTo>
                        <a:pt x="26" y="0"/>
                        <a:pt x="26" y="0"/>
                        <a:pt x="26" y="0"/>
                      </a:cubicBezTo>
                      <a:cubicBezTo>
                        <a:pt x="24" y="0"/>
                        <a:pt x="23" y="2"/>
                        <a:pt x="23" y="4"/>
                      </a:cubicBezTo>
                      <a:cubicBezTo>
                        <a:pt x="23" y="14"/>
                        <a:pt x="23" y="14"/>
                        <a:pt x="23" y="14"/>
                      </a:cubicBezTo>
                      <a:cubicBezTo>
                        <a:pt x="9" y="18"/>
                        <a:pt x="0" y="28"/>
                        <a:pt x="1" y="41"/>
                      </a:cubicBezTo>
                      <a:cubicBezTo>
                        <a:pt x="1" y="57"/>
                        <a:pt x="15" y="63"/>
                        <a:pt x="27" y="67"/>
                      </a:cubicBezTo>
                      <a:close/>
                    </a:path>
                  </a:pathLst>
                </a:custGeom>
                <a:noFill/>
                <a:ln w="19050" cap="rnd">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4248757" y="6095114"/>
                  <a:ext cx="302847" cy="403238"/>
                </a:xfrm>
                <a:custGeom>
                  <a:avLst/>
                  <a:gdLst/>
                  <a:ahLst/>
                  <a:cxnLst>
                    <a:cxn ang="0">
                      <a:pos x="0" y="180"/>
                    </a:cxn>
                    <a:cxn ang="0">
                      <a:pos x="29" y="224"/>
                    </a:cxn>
                    <a:cxn ang="0">
                      <a:pos x="89" y="241"/>
                    </a:cxn>
                    <a:cxn ang="0">
                      <a:pos x="89" y="241"/>
                    </a:cxn>
                    <a:cxn ang="0">
                      <a:pos x="90" y="241"/>
                    </a:cxn>
                    <a:cxn ang="0">
                      <a:pos x="174" y="184"/>
                    </a:cxn>
                    <a:cxn ang="0">
                      <a:pos x="160" y="104"/>
                    </a:cxn>
                    <a:cxn ang="0">
                      <a:pos x="132" y="64"/>
                    </a:cxn>
                    <a:cxn ang="0">
                      <a:pos x="147" y="47"/>
                    </a:cxn>
                    <a:cxn ang="0">
                      <a:pos x="151" y="17"/>
                    </a:cxn>
                    <a:cxn ang="0">
                      <a:pos x="126" y="0"/>
                    </a:cxn>
                    <a:cxn ang="0">
                      <a:pos x="123" y="1"/>
                    </a:cxn>
                    <a:cxn ang="0">
                      <a:pos x="102" y="8"/>
                    </a:cxn>
                    <a:cxn ang="0">
                      <a:pos x="87" y="6"/>
                    </a:cxn>
                    <a:cxn ang="0">
                      <a:pos x="72" y="8"/>
                    </a:cxn>
                    <a:cxn ang="0">
                      <a:pos x="56" y="2"/>
                    </a:cxn>
                    <a:cxn ang="0">
                      <a:pos x="50" y="1"/>
                    </a:cxn>
                    <a:cxn ang="0">
                      <a:pos x="50" y="1"/>
                    </a:cxn>
                    <a:cxn ang="0">
                      <a:pos x="26" y="17"/>
                    </a:cxn>
                    <a:cxn ang="0">
                      <a:pos x="31" y="47"/>
                    </a:cxn>
                    <a:cxn ang="0">
                      <a:pos x="45" y="63"/>
                    </a:cxn>
                    <a:cxn ang="0">
                      <a:pos x="9" y="112"/>
                    </a:cxn>
                    <a:cxn ang="0">
                      <a:pos x="74" y="60"/>
                    </a:cxn>
                    <a:cxn ang="0">
                      <a:pos x="48" y="31"/>
                    </a:cxn>
                    <a:cxn ang="0">
                      <a:pos x="50" y="24"/>
                    </a:cxn>
                    <a:cxn ang="0">
                      <a:pos x="51" y="24"/>
                    </a:cxn>
                    <a:cxn ang="0">
                      <a:pos x="70" y="37"/>
                    </a:cxn>
                    <a:cxn ang="0">
                      <a:pos x="71" y="37"/>
                    </a:cxn>
                    <a:cxn ang="0">
                      <a:pos x="72" y="36"/>
                    </a:cxn>
                    <a:cxn ang="0">
                      <a:pos x="87" y="29"/>
                    </a:cxn>
                    <a:cxn ang="0">
                      <a:pos x="101" y="36"/>
                    </a:cxn>
                    <a:cxn ang="0">
                      <a:pos x="104" y="38"/>
                    </a:cxn>
                    <a:cxn ang="0">
                      <a:pos x="105" y="37"/>
                    </a:cxn>
                    <a:cxn ang="0">
                      <a:pos x="126" y="24"/>
                    </a:cxn>
                    <a:cxn ang="0">
                      <a:pos x="126" y="24"/>
                    </a:cxn>
                    <a:cxn ang="0">
                      <a:pos x="129" y="31"/>
                    </a:cxn>
                    <a:cxn ang="0">
                      <a:pos x="104" y="60"/>
                    </a:cxn>
                    <a:cxn ang="0">
                      <a:pos x="74" y="60"/>
                    </a:cxn>
                  </a:cxnLst>
                  <a:rect l="0" t="0" r="r" b="b"/>
                  <a:pathLst>
                    <a:path w="181" h="241">
                      <a:moveTo>
                        <a:pt x="0" y="180"/>
                      </a:moveTo>
                      <a:cubicBezTo>
                        <a:pt x="4" y="198"/>
                        <a:pt x="14" y="213"/>
                        <a:pt x="29" y="224"/>
                      </a:cubicBezTo>
                      <a:cubicBezTo>
                        <a:pt x="44" y="235"/>
                        <a:pt x="64" y="241"/>
                        <a:pt x="89" y="241"/>
                      </a:cubicBezTo>
                      <a:cubicBezTo>
                        <a:pt x="89" y="241"/>
                        <a:pt x="89" y="241"/>
                        <a:pt x="89" y="241"/>
                      </a:cubicBezTo>
                      <a:cubicBezTo>
                        <a:pt x="90" y="241"/>
                        <a:pt x="90" y="241"/>
                        <a:pt x="90" y="241"/>
                      </a:cubicBezTo>
                      <a:cubicBezTo>
                        <a:pt x="152" y="238"/>
                        <a:pt x="169" y="204"/>
                        <a:pt x="174" y="184"/>
                      </a:cubicBezTo>
                      <a:cubicBezTo>
                        <a:pt x="181" y="153"/>
                        <a:pt x="168" y="121"/>
                        <a:pt x="160" y="104"/>
                      </a:cubicBezTo>
                      <a:cubicBezTo>
                        <a:pt x="152" y="89"/>
                        <a:pt x="142" y="74"/>
                        <a:pt x="132" y="64"/>
                      </a:cubicBezTo>
                      <a:cubicBezTo>
                        <a:pt x="147" y="47"/>
                        <a:pt x="147" y="47"/>
                        <a:pt x="147" y="47"/>
                      </a:cubicBezTo>
                      <a:cubicBezTo>
                        <a:pt x="154" y="39"/>
                        <a:pt x="156" y="27"/>
                        <a:pt x="151" y="17"/>
                      </a:cubicBezTo>
                      <a:cubicBezTo>
                        <a:pt x="147" y="7"/>
                        <a:pt x="137" y="0"/>
                        <a:pt x="126" y="0"/>
                      </a:cubicBezTo>
                      <a:cubicBezTo>
                        <a:pt x="125" y="0"/>
                        <a:pt x="124" y="0"/>
                        <a:pt x="123" y="1"/>
                      </a:cubicBezTo>
                      <a:cubicBezTo>
                        <a:pt x="115" y="1"/>
                        <a:pt x="108" y="4"/>
                        <a:pt x="102" y="8"/>
                      </a:cubicBezTo>
                      <a:cubicBezTo>
                        <a:pt x="97" y="7"/>
                        <a:pt x="92" y="6"/>
                        <a:pt x="87" y="6"/>
                      </a:cubicBezTo>
                      <a:cubicBezTo>
                        <a:pt x="81" y="6"/>
                        <a:pt x="77" y="6"/>
                        <a:pt x="72" y="8"/>
                      </a:cubicBezTo>
                      <a:cubicBezTo>
                        <a:pt x="67" y="5"/>
                        <a:pt x="61" y="3"/>
                        <a:pt x="56" y="2"/>
                      </a:cubicBezTo>
                      <a:cubicBezTo>
                        <a:pt x="54" y="1"/>
                        <a:pt x="52" y="1"/>
                        <a:pt x="50" y="1"/>
                      </a:cubicBezTo>
                      <a:cubicBezTo>
                        <a:pt x="50" y="1"/>
                        <a:pt x="50" y="1"/>
                        <a:pt x="50" y="1"/>
                      </a:cubicBezTo>
                      <a:cubicBezTo>
                        <a:pt x="39" y="1"/>
                        <a:pt x="30" y="7"/>
                        <a:pt x="26" y="17"/>
                      </a:cubicBezTo>
                      <a:cubicBezTo>
                        <a:pt x="21" y="27"/>
                        <a:pt x="23" y="39"/>
                        <a:pt x="31" y="47"/>
                      </a:cubicBezTo>
                      <a:cubicBezTo>
                        <a:pt x="45" y="63"/>
                        <a:pt x="45" y="63"/>
                        <a:pt x="45" y="63"/>
                      </a:cubicBezTo>
                      <a:cubicBezTo>
                        <a:pt x="33" y="74"/>
                        <a:pt x="9" y="112"/>
                        <a:pt x="9" y="112"/>
                      </a:cubicBezTo>
                      <a:moveTo>
                        <a:pt x="74" y="60"/>
                      </a:moveTo>
                      <a:cubicBezTo>
                        <a:pt x="48" y="31"/>
                        <a:pt x="48" y="31"/>
                        <a:pt x="48" y="31"/>
                      </a:cubicBezTo>
                      <a:cubicBezTo>
                        <a:pt x="46" y="29"/>
                        <a:pt x="47" y="24"/>
                        <a:pt x="50" y="24"/>
                      </a:cubicBezTo>
                      <a:cubicBezTo>
                        <a:pt x="50" y="24"/>
                        <a:pt x="51" y="24"/>
                        <a:pt x="51" y="24"/>
                      </a:cubicBezTo>
                      <a:cubicBezTo>
                        <a:pt x="58" y="26"/>
                        <a:pt x="66" y="31"/>
                        <a:pt x="70" y="37"/>
                      </a:cubicBezTo>
                      <a:cubicBezTo>
                        <a:pt x="70" y="37"/>
                        <a:pt x="71" y="37"/>
                        <a:pt x="71" y="37"/>
                      </a:cubicBezTo>
                      <a:cubicBezTo>
                        <a:pt x="72" y="37"/>
                        <a:pt x="72" y="37"/>
                        <a:pt x="72" y="36"/>
                      </a:cubicBezTo>
                      <a:cubicBezTo>
                        <a:pt x="75" y="31"/>
                        <a:pt x="81" y="29"/>
                        <a:pt x="87" y="29"/>
                      </a:cubicBezTo>
                      <a:cubicBezTo>
                        <a:pt x="93" y="29"/>
                        <a:pt x="99" y="32"/>
                        <a:pt x="101" y="36"/>
                      </a:cubicBezTo>
                      <a:cubicBezTo>
                        <a:pt x="102" y="37"/>
                        <a:pt x="103" y="38"/>
                        <a:pt x="104" y="38"/>
                      </a:cubicBezTo>
                      <a:cubicBezTo>
                        <a:pt x="104" y="38"/>
                        <a:pt x="105" y="38"/>
                        <a:pt x="105" y="37"/>
                      </a:cubicBezTo>
                      <a:cubicBezTo>
                        <a:pt x="111" y="29"/>
                        <a:pt x="117" y="25"/>
                        <a:pt x="126" y="24"/>
                      </a:cubicBezTo>
                      <a:cubicBezTo>
                        <a:pt x="126" y="24"/>
                        <a:pt x="126" y="24"/>
                        <a:pt x="126" y="24"/>
                      </a:cubicBezTo>
                      <a:cubicBezTo>
                        <a:pt x="130" y="24"/>
                        <a:pt x="132" y="28"/>
                        <a:pt x="129" y="31"/>
                      </a:cubicBezTo>
                      <a:cubicBezTo>
                        <a:pt x="104" y="60"/>
                        <a:pt x="104" y="60"/>
                        <a:pt x="104" y="60"/>
                      </a:cubicBezTo>
                      <a:lnTo>
                        <a:pt x="74" y="60"/>
                      </a:lnTo>
                      <a:close/>
                    </a:path>
                  </a:pathLst>
                </a:custGeom>
                <a:noFill/>
                <a:ln w="19050" cap="rnd">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Line 12"/>
                <p:cNvSpPr>
                  <a:spLocks noChangeShapeType="1"/>
                </p:cNvSpPr>
                <p:nvPr/>
              </p:nvSpPr>
              <p:spPr bwMode="auto">
                <a:xfrm>
                  <a:off x="4145021" y="6125231"/>
                  <a:ext cx="836" cy="249305"/>
                </a:xfrm>
                <a:prstGeom prst="line">
                  <a:avLst/>
                </a:prstGeom>
                <a:noFill/>
                <a:ln w="19050" cap="rnd">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p:nvSpPr>
              <p:spPr bwMode="auto">
                <a:xfrm>
                  <a:off x="4086458" y="6332707"/>
                  <a:ext cx="118796" cy="145568"/>
                </a:xfrm>
                <a:custGeom>
                  <a:avLst/>
                  <a:gdLst/>
                  <a:ahLst/>
                  <a:cxnLst>
                    <a:cxn ang="0">
                      <a:pos x="70" y="174"/>
                    </a:cxn>
                    <a:cxn ang="0">
                      <a:pos x="142" y="0"/>
                    </a:cxn>
                    <a:cxn ang="0">
                      <a:pos x="70" y="42"/>
                    </a:cxn>
                    <a:cxn ang="0">
                      <a:pos x="0" y="0"/>
                    </a:cxn>
                    <a:cxn ang="0">
                      <a:pos x="70" y="174"/>
                    </a:cxn>
                  </a:cxnLst>
                  <a:rect l="0" t="0" r="r" b="b"/>
                  <a:pathLst>
                    <a:path w="142" h="174">
                      <a:moveTo>
                        <a:pt x="70" y="174"/>
                      </a:moveTo>
                      <a:lnTo>
                        <a:pt x="142" y="0"/>
                      </a:lnTo>
                      <a:lnTo>
                        <a:pt x="70" y="42"/>
                      </a:lnTo>
                      <a:lnTo>
                        <a:pt x="0" y="0"/>
                      </a:lnTo>
                      <a:lnTo>
                        <a:pt x="70" y="174"/>
                      </a:lnTo>
                      <a:close/>
                    </a:path>
                  </a:pathLst>
                </a:custGeom>
                <a:solidFill>
                  <a:schemeClr val="bg1"/>
                </a:solidFill>
                <a:ln w="19050">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4" name="Group 63"/>
          <p:cNvGrpSpPr/>
          <p:nvPr/>
        </p:nvGrpSpPr>
        <p:grpSpPr>
          <a:xfrm>
            <a:off x="7231741" y="1404741"/>
            <a:ext cx="2326597" cy="4829735"/>
            <a:chOff x="7429502" y="1614601"/>
            <a:chExt cx="2326597" cy="4829735"/>
          </a:xfrm>
        </p:grpSpPr>
        <p:sp>
          <p:nvSpPr>
            <p:cNvPr id="7" name="TextBox 39"/>
            <p:cNvSpPr txBox="1"/>
            <p:nvPr/>
          </p:nvSpPr>
          <p:spPr>
            <a:xfrm>
              <a:off x="7429502" y="3853883"/>
              <a:ext cx="2326597" cy="2590453"/>
            </a:xfrm>
            <a:prstGeom prst="rect">
              <a:avLst/>
            </a:prstGeom>
            <a:noFill/>
            <a:effectLst/>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accent5"/>
                  </a:solidFill>
                  <a:cs typeface="Avenir Book"/>
                </a:rPr>
                <a:t>Enterprise Security </a:t>
              </a:r>
              <a:br>
                <a:rPr lang="en-US" sz="1400" b="1" dirty="0" smtClean="0">
                  <a:solidFill>
                    <a:schemeClr val="accent5"/>
                  </a:solidFill>
                  <a:cs typeface="Avenir Book"/>
                </a:rPr>
              </a:br>
              <a:r>
                <a:rPr lang="en-US" sz="1400" b="1" dirty="0" smtClean="0">
                  <a:solidFill>
                    <a:schemeClr val="accent5"/>
                  </a:solidFill>
                  <a:cs typeface="Avenir Book"/>
                </a:rPr>
                <a:t>&amp; Assurance</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Maintaining enterprise level security, integrity and service </a:t>
              </a:r>
              <a:r>
                <a:rPr lang="en-US" sz="1200" dirty="0" smtClean="0">
                  <a:solidFill>
                    <a:schemeClr val="tx2">
                      <a:lumMod val="50000"/>
                    </a:schemeClr>
                  </a:solidFill>
                  <a:cs typeface="Avenir Book"/>
                </a:rPr>
                <a:t>levels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More time available to add value (rather than fix/maintain</a:t>
              </a:r>
              <a:r>
                <a:rPr lang="en-US" sz="1200" dirty="0" smtClean="0">
                  <a:solidFill>
                    <a:schemeClr val="tx2">
                      <a:lumMod val="50000"/>
                    </a:schemeClr>
                  </a:solidFill>
                  <a:cs typeface="Avenir Book"/>
                </a:rPr>
                <a:t>)</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Increased collaboration between </a:t>
              </a:r>
              <a:r>
                <a:rPr lang="en-US" sz="1200" dirty="0" smtClean="0">
                  <a:solidFill>
                    <a:schemeClr val="tx2">
                      <a:lumMod val="50000"/>
                    </a:schemeClr>
                  </a:solidFill>
                  <a:cs typeface="Avenir Book"/>
                </a:rPr>
                <a:t>departments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Improved quality of our deployed </a:t>
              </a:r>
              <a:r>
                <a:rPr lang="en-US" sz="1200" dirty="0" smtClean="0">
                  <a:solidFill>
                    <a:schemeClr val="tx2">
                      <a:lumMod val="50000"/>
                    </a:schemeClr>
                  </a:solidFill>
                  <a:cs typeface="Avenir Book"/>
                </a:rPr>
                <a:t>applications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Quicker service restoration after a failed </a:t>
              </a:r>
              <a:r>
                <a:rPr lang="en-US" sz="1200" dirty="0" smtClean="0">
                  <a:solidFill>
                    <a:schemeClr val="tx2">
                      <a:lumMod val="50000"/>
                    </a:schemeClr>
                  </a:solidFill>
                  <a:cs typeface="Avenir Book"/>
                </a:rPr>
                <a:t>deployment</a:t>
              </a:r>
              <a:endParaRPr lang="en-US" sz="1200" dirty="0">
                <a:solidFill>
                  <a:schemeClr val="tx2">
                    <a:lumMod val="50000"/>
                  </a:schemeClr>
                </a:solidFill>
                <a:cs typeface="Avenir Book"/>
              </a:endParaRPr>
            </a:p>
          </p:txBody>
        </p:sp>
        <p:grpSp>
          <p:nvGrpSpPr>
            <p:cNvPr id="10" name="Group 16"/>
            <p:cNvGrpSpPr/>
            <p:nvPr/>
          </p:nvGrpSpPr>
          <p:grpSpPr>
            <a:xfrm>
              <a:off x="7786082" y="1614601"/>
              <a:ext cx="1565576" cy="2072292"/>
              <a:chOff x="7838834" y="2549321"/>
              <a:chExt cx="1565576" cy="2072292"/>
            </a:xfrm>
          </p:grpSpPr>
          <p:sp>
            <p:nvSpPr>
              <p:cNvPr id="18" name="Isosceles Triangle 17"/>
              <p:cNvSpPr/>
              <p:nvPr/>
            </p:nvSpPr>
            <p:spPr bwMode="auto">
              <a:xfrm flipV="1">
                <a:off x="8371759" y="4106162"/>
                <a:ext cx="606312" cy="515451"/>
              </a:xfrm>
              <a:prstGeom prst="triangle">
                <a:avLst/>
              </a:prstGeom>
              <a:solidFill>
                <a:schemeClr val="accent5"/>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b="1" kern="0" dirty="0">
                  <a:solidFill>
                    <a:srgbClr val="009BCC">
                      <a:lumMod val="50000"/>
                    </a:srgbClr>
                  </a:solidFill>
                  <a:latin typeface="Arial"/>
                  <a:cs typeface="+mn-cs"/>
                </a:endParaRPr>
              </a:p>
            </p:txBody>
          </p:sp>
          <p:sp>
            <p:nvSpPr>
              <p:cNvPr id="19" name="Oval 18"/>
              <p:cNvSpPr/>
              <p:nvPr/>
            </p:nvSpPr>
            <p:spPr bwMode="auto">
              <a:xfrm>
                <a:off x="7838834" y="2549321"/>
                <a:ext cx="1565576" cy="1565577"/>
              </a:xfrm>
              <a:prstGeom prst="ellipse">
                <a:avLst/>
              </a:prstGeom>
              <a:solidFill>
                <a:srgbClr val="FFFFFF"/>
              </a:solidFill>
              <a:ln w="127000" cap="flat" cmpd="sng" algn="ctr">
                <a:solidFill>
                  <a:schemeClr val="accent5"/>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kern="0" dirty="0">
                  <a:solidFill>
                    <a:srgbClr val="009BCC">
                      <a:lumMod val="50000"/>
                    </a:srgbClr>
                  </a:solidFill>
                  <a:latin typeface="Arial"/>
                  <a:cs typeface="+mn-cs"/>
                </a:endParaRPr>
              </a:p>
            </p:txBody>
          </p:sp>
          <p:grpSp>
            <p:nvGrpSpPr>
              <p:cNvPr id="17" name="Group 93"/>
              <p:cNvGrpSpPr/>
              <p:nvPr/>
            </p:nvGrpSpPr>
            <p:grpSpPr>
              <a:xfrm>
                <a:off x="8304697" y="2836006"/>
                <a:ext cx="633850" cy="901900"/>
                <a:chOff x="2855829" y="6088421"/>
                <a:chExt cx="299856" cy="426663"/>
              </a:xfrm>
            </p:grpSpPr>
            <p:sp>
              <p:nvSpPr>
                <p:cNvPr id="21" name="Freeform 26"/>
                <p:cNvSpPr>
                  <a:spLocks/>
                </p:cNvSpPr>
                <p:nvPr/>
              </p:nvSpPr>
              <p:spPr bwMode="auto">
                <a:xfrm>
                  <a:off x="2855829" y="6088421"/>
                  <a:ext cx="299856" cy="426663"/>
                </a:xfrm>
                <a:custGeom>
                  <a:avLst/>
                  <a:gdLst>
                    <a:gd name="connsiteX0" fmla="*/ 2466 w 4050"/>
                    <a:gd name="connsiteY0" fmla="*/ 8941 h 10000"/>
                    <a:gd name="connsiteX1" fmla="*/ 1086 w 4050"/>
                    <a:gd name="connsiteY1" fmla="*/ 8941 h 10000"/>
                    <a:gd name="connsiteX2" fmla="*/ 1086 w 4050"/>
                    <a:gd name="connsiteY2" fmla="*/ 6627 h 10000"/>
                    <a:gd name="connsiteX3" fmla="*/ 2964 w 4050"/>
                    <a:gd name="connsiteY3" fmla="*/ 6627 h 10000"/>
                    <a:gd name="connsiteX4" fmla="*/ 2986 w 4050"/>
                    <a:gd name="connsiteY4" fmla="*/ 9882 h 10000"/>
                    <a:gd name="connsiteX5" fmla="*/ 0 w 4050"/>
                    <a:gd name="connsiteY5" fmla="*/ 9490 h 10000"/>
                    <a:gd name="connsiteX6" fmla="*/ 1584 w 4050"/>
                    <a:gd name="connsiteY6" fmla="*/ 4039 h 10000"/>
                    <a:gd name="connsiteX7" fmla="*/ 1041 w 4050"/>
                    <a:gd name="connsiteY7" fmla="*/ 2118 h 10000"/>
                    <a:gd name="connsiteX8" fmla="*/ 2036 w 4050"/>
                    <a:gd name="connsiteY8" fmla="*/ 0 h 10000"/>
                    <a:gd name="connsiteX9" fmla="*/ 3032 w 4050"/>
                    <a:gd name="connsiteY9" fmla="*/ 2118 h 10000"/>
                    <a:gd name="connsiteX10" fmla="*/ 2489 w 4050"/>
                    <a:gd name="connsiteY10" fmla="*/ 4039 h 10000"/>
                    <a:gd name="connsiteX11" fmla="*/ 4050 w 4050"/>
                    <a:gd name="connsiteY11" fmla="*/ 949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50" h="10000">
                      <a:moveTo>
                        <a:pt x="2466" y="8941"/>
                      </a:moveTo>
                      <a:lnTo>
                        <a:pt x="1086" y="8941"/>
                      </a:lnTo>
                      <a:lnTo>
                        <a:pt x="1086" y="6627"/>
                      </a:lnTo>
                      <a:lnTo>
                        <a:pt x="2964" y="6627"/>
                      </a:lnTo>
                      <a:lnTo>
                        <a:pt x="2986" y="9882"/>
                      </a:lnTo>
                      <a:cubicBezTo>
                        <a:pt x="1787" y="10000"/>
                        <a:pt x="0" y="9843"/>
                        <a:pt x="0" y="9490"/>
                      </a:cubicBezTo>
                      <a:cubicBezTo>
                        <a:pt x="0" y="6863"/>
                        <a:pt x="407" y="4627"/>
                        <a:pt x="1584" y="4039"/>
                      </a:cubicBezTo>
                      <a:cubicBezTo>
                        <a:pt x="1335" y="3608"/>
                        <a:pt x="1041" y="2863"/>
                        <a:pt x="1041" y="2118"/>
                      </a:cubicBezTo>
                      <a:cubicBezTo>
                        <a:pt x="1041" y="863"/>
                        <a:pt x="1471" y="0"/>
                        <a:pt x="2036" y="0"/>
                      </a:cubicBezTo>
                      <a:cubicBezTo>
                        <a:pt x="2579" y="0"/>
                        <a:pt x="3032" y="863"/>
                        <a:pt x="3032" y="2118"/>
                      </a:cubicBezTo>
                      <a:cubicBezTo>
                        <a:pt x="3032" y="2863"/>
                        <a:pt x="2715" y="3608"/>
                        <a:pt x="2489" y="4039"/>
                      </a:cubicBezTo>
                      <a:cubicBezTo>
                        <a:pt x="3643" y="4627"/>
                        <a:pt x="4050" y="6863"/>
                        <a:pt x="4050" y="949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7"/>
                <p:cNvSpPr>
                  <a:spLocks/>
                </p:cNvSpPr>
                <p:nvPr/>
              </p:nvSpPr>
              <p:spPr bwMode="auto">
                <a:xfrm>
                  <a:off x="2961240" y="6292550"/>
                  <a:ext cx="90352" cy="78640"/>
                </a:xfrm>
                <a:custGeom>
                  <a:avLst/>
                  <a:gdLst/>
                  <a:ahLst/>
                  <a:cxnLst>
                    <a:cxn ang="0">
                      <a:pos x="54" y="47"/>
                    </a:cxn>
                    <a:cxn ang="0">
                      <a:pos x="54" y="27"/>
                    </a:cxn>
                    <a:cxn ang="0">
                      <a:pos x="27" y="0"/>
                    </a:cxn>
                    <a:cxn ang="0">
                      <a:pos x="0" y="27"/>
                    </a:cxn>
                    <a:cxn ang="0">
                      <a:pos x="0" y="47"/>
                    </a:cxn>
                  </a:cxnLst>
                  <a:rect l="0" t="0" r="r" b="b"/>
                  <a:pathLst>
                    <a:path w="54" h="47">
                      <a:moveTo>
                        <a:pt x="54" y="47"/>
                      </a:moveTo>
                      <a:cubicBezTo>
                        <a:pt x="54" y="27"/>
                        <a:pt x="54" y="27"/>
                        <a:pt x="54" y="27"/>
                      </a:cubicBezTo>
                      <a:cubicBezTo>
                        <a:pt x="54" y="12"/>
                        <a:pt x="42" y="0"/>
                        <a:pt x="27" y="0"/>
                      </a:cubicBezTo>
                      <a:cubicBezTo>
                        <a:pt x="12" y="0"/>
                        <a:pt x="0" y="12"/>
                        <a:pt x="0" y="27"/>
                      </a:cubicBezTo>
                      <a:cubicBezTo>
                        <a:pt x="0" y="47"/>
                        <a:pt x="0" y="47"/>
                        <a:pt x="0" y="4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8"/>
                <p:cNvSpPr>
                  <a:spLocks/>
                </p:cNvSpPr>
                <p:nvPr/>
              </p:nvSpPr>
              <p:spPr bwMode="auto">
                <a:xfrm>
                  <a:off x="2991358" y="6391268"/>
                  <a:ext cx="28444" cy="51868"/>
                </a:xfrm>
                <a:custGeom>
                  <a:avLst/>
                  <a:gdLst/>
                  <a:ahLst/>
                  <a:cxnLst>
                    <a:cxn ang="0">
                      <a:pos x="0" y="9"/>
                    </a:cxn>
                    <a:cxn ang="0">
                      <a:pos x="9" y="0"/>
                    </a:cxn>
                    <a:cxn ang="0">
                      <a:pos x="17" y="9"/>
                    </a:cxn>
                    <a:cxn ang="0">
                      <a:pos x="12" y="16"/>
                    </a:cxn>
                    <a:cxn ang="0">
                      <a:pos x="14" y="31"/>
                    </a:cxn>
                    <a:cxn ang="0">
                      <a:pos x="4" y="31"/>
                    </a:cxn>
                    <a:cxn ang="0">
                      <a:pos x="6" y="16"/>
                    </a:cxn>
                    <a:cxn ang="0">
                      <a:pos x="0" y="9"/>
                    </a:cxn>
                  </a:cxnLst>
                  <a:rect l="0" t="0" r="r" b="b"/>
                  <a:pathLst>
                    <a:path w="17" h="31">
                      <a:moveTo>
                        <a:pt x="0" y="9"/>
                      </a:moveTo>
                      <a:cubicBezTo>
                        <a:pt x="0" y="4"/>
                        <a:pt x="4" y="0"/>
                        <a:pt x="9" y="0"/>
                      </a:cubicBezTo>
                      <a:cubicBezTo>
                        <a:pt x="13" y="0"/>
                        <a:pt x="17" y="4"/>
                        <a:pt x="17" y="9"/>
                      </a:cubicBezTo>
                      <a:cubicBezTo>
                        <a:pt x="17" y="12"/>
                        <a:pt x="15" y="15"/>
                        <a:pt x="12" y="16"/>
                      </a:cubicBezTo>
                      <a:cubicBezTo>
                        <a:pt x="14" y="31"/>
                        <a:pt x="14" y="31"/>
                        <a:pt x="14" y="31"/>
                      </a:cubicBezTo>
                      <a:cubicBezTo>
                        <a:pt x="4" y="31"/>
                        <a:pt x="4" y="31"/>
                        <a:pt x="4" y="31"/>
                      </a:cubicBezTo>
                      <a:cubicBezTo>
                        <a:pt x="6" y="16"/>
                        <a:pt x="6" y="16"/>
                        <a:pt x="6" y="16"/>
                      </a:cubicBezTo>
                      <a:cubicBezTo>
                        <a:pt x="3" y="15"/>
                        <a:pt x="0" y="12"/>
                        <a:pt x="0" y="9"/>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2" name="Group 61"/>
          <p:cNvGrpSpPr/>
          <p:nvPr/>
        </p:nvGrpSpPr>
        <p:grpSpPr>
          <a:xfrm>
            <a:off x="2558608" y="1404741"/>
            <a:ext cx="2268099" cy="4773309"/>
            <a:chOff x="2615561" y="1614601"/>
            <a:chExt cx="2268099" cy="4773309"/>
          </a:xfrm>
        </p:grpSpPr>
        <p:sp>
          <p:nvSpPr>
            <p:cNvPr id="4" name="TextBox 30"/>
            <p:cNvSpPr txBox="1"/>
            <p:nvPr/>
          </p:nvSpPr>
          <p:spPr>
            <a:xfrm>
              <a:off x="2615561" y="3853883"/>
              <a:ext cx="2268099" cy="2534027"/>
            </a:xfrm>
            <a:prstGeom prst="rect">
              <a:avLst/>
            </a:prstGeom>
            <a:noFill/>
            <a:effectLst/>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accent6"/>
                  </a:solidFill>
                  <a:cs typeface="Avenir Book"/>
                </a:rPr>
                <a:t>More Control</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Gain visibility of IT spend, ensure governance on IT services and budget management, &amp; reduce risk of overspend</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More stable operating environments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New software/services that would otherwise not be possible</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Software/services made available across more platform</a:t>
              </a:r>
            </a:p>
          </p:txBody>
        </p:sp>
        <p:grpSp>
          <p:nvGrpSpPr>
            <p:cNvPr id="20" name="Group 23"/>
            <p:cNvGrpSpPr/>
            <p:nvPr/>
          </p:nvGrpSpPr>
          <p:grpSpPr>
            <a:xfrm>
              <a:off x="2942161" y="1614601"/>
              <a:ext cx="1565576" cy="2072292"/>
              <a:chOff x="4116268" y="2549321"/>
              <a:chExt cx="1565576" cy="2072292"/>
            </a:xfrm>
          </p:grpSpPr>
          <p:grpSp>
            <p:nvGrpSpPr>
              <p:cNvPr id="24" name="Group 109"/>
              <p:cNvGrpSpPr>
                <a:grpSpLocks/>
              </p:cNvGrpSpPr>
              <p:nvPr/>
            </p:nvGrpSpPr>
            <p:grpSpPr bwMode="auto">
              <a:xfrm>
                <a:off x="4116266" y="2549320"/>
                <a:ext cx="1565575" cy="2072291"/>
                <a:chOff x="3367913" y="2619374"/>
                <a:chExt cx="1605277" cy="2125649"/>
              </a:xfrm>
            </p:grpSpPr>
            <p:sp>
              <p:nvSpPr>
                <p:cNvPr id="51" name="Isosceles Triangle 23"/>
                <p:cNvSpPr/>
                <p:nvPr/>
              </p:nvSpPr>
              <p:spPr>
                <a:xfrm flipV="1">
                  <a:off x="3873145" y="4216300"/>
                  <a:ext cx="623478" cy="528723"/>
                </a:xfrm>
                <a:prstGeom prst="triangle">
                  <a:avLst/>
                </a:prstGeom>
                <a:solidFill>
                  <a:srgbClr val="C8C500"/>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b="1" kern="0" dirty="0">
                    <a:solidFill>
                      <a:srgbClr val="009BCC">
                        <a:lumMod val="50000"/>
                      </a:srgbClr>
                    </a:solidFill>
                    <a:latin typeface="Arial"/>
                    <a:cs typeface="+mn-cs"/>
                  </a:endParaRPr>
                </a:p>
              </p:txBody>
            </p:sp>
            <p:sp>
              <p:nvSpPr>
                <p:cNvPr id="52" name="Oval 24"/>
                <p:cNvSpPr/>
                <p:nvPr/>
              </p:nvSpPr>
              <p:spPr>
                <a:xfrm>
                  <a:off x="3367913" y="2619374"/>
                  <a:ext cx="1605277" cy="1605887"/>
                </a:xfrm>
                <a:prstGeom prst="ellipse">
                  <a:avLst/>
                </a:prstGeom>
                <a:solidFill>
                  <a:srgbClr val="FFFFFF"/>
                </a:solidFill>
                <a:ln w="127000" cap="flat" cmpd="sng" algn="ctr">
                  <a:solidFill>
                    <a:srgbClr val="C8C500"/>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kern="0" dirty="0">
                    <a:solidFill>
                      <a:srgbClr val="009BCC">
                        <a:lumMod val="50000"/>
                      </a:srgbClr>
                    </a:solidFill>
                    <a:latin typeface="Arial"/>
                    <a:cs typeface="+mn-cs"/>
                  </a:endParaRPr>
                </a:p>
              </p:txBody>
            </p:sp>
          </p:grpSp>
          <p:grpSp>
            <p:nvGrpSpPr>
              <p:cNvPr id="25" name="Group 95"/>
              <p:cNvGrpSpPr/>
              <p:nvPr/>
            </p:nvGrpSpPr>
            <p:grpSpPr>
              <a:xfrm>
                <a:off x="4508357" y="2789902"/>
                <a:ext cx="781413" cy="1014820"/>
                <a:chOff x="3401289" y="5926122"/>
                <a:chExt cx="450923" cy="585615"/>
              </a:xfrm>
            </p:grpSpPr>
            <p:sp>
              <p:nvSpPr>
                <p:cNvPr id="27" name="Freeform 24"/>
                <p:cNvSpPr>
                  <a:spLocks/>
                </p:cNvSpPr>
                <p:nvPr/>
              </p:nvSpPr>
              <p:spPr bwMode="auto">
                <a:xfrm>
                  <a:off x="3401289" y="5926122"/>
                  <a:ext cx="125489" cy="147241"/>
                </a:xfrm>
                <a:custGeom>
                  <a:avLst/>
                  <a:gdLst/>
                  <a:ahLst/>
                  <a:cxnLst>
                    <a:cxn ang="0">
                      <a:pos x="75" y="15"/>
                    </a:cxn>
                    <a:cxn ang="0">
                      <a:pos x="0" y="88"/>
                    </a:cxn>
                  </a:cxnLst>
                  <a:rect l="0" t="0" r="r" b="b"/>
                  <a:pathLst>
                    <a:path w="75" h="88">
                      <a:moveTo>
                        <a:pt x="75" y="15"/>
                      </a:moveTo>
                      <a:cubicBezTo>
                        <a:pt x="75" y="15"/>
                        <a:pt x="12" y="0"/>
                        <a:pt x="0" y="88"/>
                      </a:cubicBezTo>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0"/>
                <p:cNvSpPr>
                  <a:spLocks/>
                </p:cNvSpPr>
                <p:nvPr/>
              </p:nvSpPr>
              <p:spPr bwMode="auto">
                <a:xfrm>
                  <a:off x="3596215" y="6453176"/>
                  <a:ext cx="180704" cy="58561"/>
                </a:xfrm>
                <a:custGeom>
                  <a:avLst/>
                  <a:gdLst/>
                  <a:ahLst/>
                  <a:cxnLst>
                    <a:cxn ang="0">
                      <a:pos x="0" y="18"/>
                    </a:cxn>
                    <a:cxn ang="0">
                      <a:pos x="17" y="35"/>
                    </a:cxn>
                    <a:cxn ang="0">
                      <a:pos x="91" y="35"/>
                    </a:cxn>
                    <a:cxn ang="0">
                      <a:pos x="108" y="18"/>
                    </a:cxn>
                    <a:cxn ang="0">
                      <a:pos x="108" y="18"/>
                    </a:cxn>
                    <a:cxn ang="0">
                      <a:pos x="91" y="0"/>
                    </a:cxn>
                    <a:cxn ang="0">
                      <a:pos x="17" y="0"/>
                    </a:cxn>
                    <a:cxn ang="0">
                      <a:pos x="0" y="18"/>
                    </a:cxn>
                  </a:cxnLst>
                  <a:rect l="0" t="0" r="r" b="b"/>
                  <a:pathLst>
                    <a:path w="108" h="35">
                      <a:moveTo>
                        <a:pt x="0" y="18"/>
                      </a:moveTo>
                      <a:cubicBezTo>
                        <a:pt x="0" y="27"/>
                        <a:pt x="7" y="35"/>
                        <a:pt x="17" y="35"/>
                      </a:cubicBezTo>
                      <a:cubicBezTo>
                        <a:pt x="91" y="35"/>
                        <a:pt x="91" y="35"/>
                        <a:pt x="91" y="35"/>
                      </a:cubicBezTo>
                      <a:cubicBezTo>
                        <a:pt x="100" y="35"/>
                        <a:pt x="108" y="27"/>
                        <a:pt x="108" y="18"/>
                      </a:cubicBezTo>
                      <a:cubicBezTo>
                        <a:pt x="108" y="18"/>
                        <a:pt x="108" y="18"/>
                        <a:pt x="108" y="18"/>
                      </a:cubicBezTo>
                      <a:cubicBezTo>
                        <a:pt x="108" y="8"/>
                        <a:pt x="100" y="0"/>
                        <a:pt x="91" y="0"/>
                      </a:cubicBezTo>
                      <a:cubicBezTo>
                        <a:pt x="17" y="0"/>
                        <a:pt x="17" y="0"/>
                        <a:pt x="17" y="0"/>
                      </a:cubicBezTo>
                      <a:cubicBezTo>
                        <a:pt x="7" y="0"/>
                        <a:pt x="0" y="8"/>
                        <a:pt x="0" y="18"/>
                      </a:cubicBezTo>
                      <a:close/>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1"/>
                <p:cNvSpPr>
                  <a:spLocks/>
                </p:cNvSpPr>
                <p:nvPr/>
              </p:nvSpPr>
              <p:spPr bwMode="auto">
                <a:xfrm>
                  <a:off x="3471562" y="6003088"/>
                  <a:ext cx="380650" cy="386506"/>
                </a:xfrm>
                <a:custGeom>
                  <a:avLst/>
                  <a:gdLst/>
                  <a:ahLst/>
                  <a:cxnLst>
                    <a:cxn ang="0">
                      <a:pos x="36" y="144"/>
                    </a:cxn>
                    <a:cxn ang="0">
                      <a:pos x="10" y="117"/>
                    </a:cxn>
                    <a:cxn ang="0">
                      <a:pos x="8" y="95"/>
                    </a:cxn>
                    <a:cxn ang="0">
                      <a:pos x="83" y="20"/>
                    </a:cxn>
                    <a:cxn ang="0">
                      <a:pos x="119" y="24"/>
                    </a:cxn>
                    <a:cxn ang="0">
                      <a:pos x="216" y="119"/>
                    </a:cxn>
                    <a:cxn ang="0">
                      <a:pos x="218" y="143"/>
                    </a:cxn>
                    <a:cxn ang="0">
                      <a:pos x="139" y="221"/>
                    </a:cxn>
                    <a:cxn ang="0">
                      <a:pos x="116" y="223"/>
                    </a:cxn>
                    <a:cxn ang="0">
                      <a:pos x="77" y="187"/>
                    </a:cxn>
                  </a:cxnLst>
                  <a:rect l="0" t="0" r="r" b="b"/>
                  <a:pathLst>
                    <a:path w="227" h="231">
                      <a:moveTo>
                        <a:pt x="36" y="144"/>
                      </a:moveTo>
                      <a:cubicBezTo>
                        <a:pt x="36" y="144"/>
                        <a:pt x="20" y="128"/>
                        <a:pt x="10" y="117"/>
                      </a:cubicBezTo>
                      <a:cubicBezTo>
                        <a:pt x="0" y="106"/>
                        <a:pt x="8" y="95"/>
                        <a:pt x="8" y="95"/>
                      </a:cubicBezTo>
                      <a:cubicBezTo>
                        <a:pt x="83" y="20"/>
                        <a:pt x="83" y="20"/>
                        <a:pt x="83" y="20"/>
                      </a:cubicBezTo>
                      <a:cubicBezTo>
                        <a:pt x="102" y="0"/>
                        <a:pt x="119" y="24"/>
                        <a:pt x="119" y="24"/>
                      </a:cubicBezTo>
                      <a:cubicBezTo>
                        <a:pt x="216" y="119"/>
                        <a:pt x="216" y="119"/>
                        <a:pt x="216" y="119"/>
                      </a:cubicBezTo>
                      <a:cubicBezTo>
                        <a:pt x="227" y="131"/>
                        <a:pt x="218" y="143"/>
                        <a:pt x="218" y="143"/>
                      </a:cubicBezTo>
                      <a:cubicBezTo>
                        <a:pt x="139" y="221"/>
                        <a:pt x="139" y="221"/>
                        <a:pt x="139" y="221"/>
                      </a:cubicBezTo>
                      <a:cubicBezTo>
                        <a:pt x="139" y="221"/>
                        <a:pt x="128" y="231"/>
                        <a:pt x="116" y="223"/>
                      </a:cubicBezTo>
                      <a:cubicBezTo>
                        <a:pt x="104" y="215"/>
                        <a:pt x="77" y="187"/>
                        <a:pt x="77" y="187"/>
                      </a:cubicBezTo>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2"/>
                <p:cNvSpPr>
                  <a:spLocks/>
                </p:cNvSpPr>
                <p:nvPr/>
              </p:nvSpPr>
              <p:spPr bwMode="auto">
                <a:xfrm>
                  <a:off x="3510046" y="6207217"/>
                  <a:ext cx="271893" cy="232573"/>
                </a:xfrm>
                <a:custGeom>
                  <a:avLst/>
                  <a:gdLst/>
                  <a:ahLst/>
                  <a:cxnLst>
                    <a:cxn ang="0">
                      <a:pos x="44" y="66"/>
                    </a:cxn>
                    <a:cxn ang="0">
                      <a:pos x="59" y="30"/>
                    </a:cxn>
                    <a:cxn ang="0">
                      <a:pos x="43" y="2"/>
                    </a:cxn>
                    <a:cxn ang="0">
                      <a:pos x="28" y="14"/>
                    </a:cxn>
                    <a:cxn ang="0">
                      <a:pos x="8" y="62"/>
                    </a:cxn>
                    <a:cxn ang="0">
                      <a:pos x="10" y="89"/>
                    </a:cxn>
                    <a:cxn ang="0">
                      <a:pos x="52" y="132"/>
                    </a:cxn>
                    <a:cxn ang="0">
                      <a:pos x="62" y="138"/>
                    </a:cxn>
                    <a:cxn ang="0">
                      <a:pos x="146" y="139"/>
                    </a:cxn>
                    <a:cxn ang="0">
                      <a:pos x="162" y="125"/>
                    </a:cxn>
                    <a:cxn ang="0">
                      <a:pos x="161" y="69"/>
                    </a:cxn>
                  </a:cxnLst>
                  <a:rect l="0" t="0" r="r" b="b"/>
                  <a:pathLst>
                    <a:path w="162" h="139">
                      <a:moveTo>
                        <a:pt x="44" y="66"/>
                      </a:moveTo>
                      <a:cubicBezTo>
                        <a:pt x="59" y="30"/>
                        <a:pt x="59" y="30"/>
                        <a:pt x="59" y="30"/>
                      </a:cubicBezTo>
                      <a:cubicBezTo>
                        <a:pt x="59" y="30"/>
                        <a:pt x="65" y="7"/>
                        <a:pt x="43" y="2"/>
                      </a:cubicBezTo>
                      <a:cubicBezTo>
                        <a:pt x="43" y="2"/>
                        <a:pt x="34" y="0"/>
                        <a:pt x="28" y="14"/>
                      </a:cubicBezTo>
                      <a:cubicBezTo>
                        <a:pt x="8" y="62"/>
                        <a:pt x="8" y="62"/>
                        <a:pt x="8" y="62"/>
                      </a:cubicBezTo>
                      <a:cubicBezTo>
                        <a:pt x="8" y="62"/>
                        <a:pt x="0" y="77"/>
                        <a:pt x="10" y="89"/>
                      </a:cubicBezTo>
                      <a:cubicBezTo>
                        <a:pt x="52" y="132"/>
                        <a:pt x="52" y="132"/>
                        <a:pt x="52" y="132"/>
                      </a:cubicBezTo>
                      <a:cubicBezTo>
                        <a:pt x="52" y="132"/>
                        <a:pt x="56" y="138"/>
                        <a:pt x="62" y="138"/>
                      </a:cubicBezTo>
                      <a:cubicBezTo>
                        <a:pt x="68" y="138"/>
                        <a:pt x="146" y="139"/>
                        <a:pt x="146" y="139"/>
                      </a:cubicBezTo>
                      <a:cubicBezTo>
                        <a:pt x="146" y="139"/>
                        <a:pt x="161" y="133"/>
                        <a:pt x="162" y="125"/>
                      </a:cubicBezTo>
                      <a:cubicBezTo>
                        <a:pt x="162" y="117"/>
                        <a:pt x="161" y="69"/>
                        <a:pt x="161" y="69"/>
                      </a:cubicBezTo>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3"/>
                <p:cNvSpPr>
                  <a:spLocks/>
                </p:cNvSpPr>
                <p:nvPr/>
              </p:nvSpPr>
              <p:spPr bwMode="auto">
                <a:xfrm>
                  <a:off x="3458177" y="5989703"/>
                  <a:ext cx="88679" cy="103738"/>
                </a:xfrm>
                <a:custGeom>
                  <a:avLst/>
                  <a:gdLst/>
                  <a:ahLst/>
                  <a:cxnLst>
                    <a:cxn ang="0">
                      <a:pos x="53" y="11"/>
                    </a:cxn>
                    <a:cxn ang="0">
                      <a:pos x="0" y="62"/>
                    </a:cxn>
                  </a:cxnLst>
                  <a:rect l="0" t="0" r="r" b="b"/>
                  <a:pathLst>
                    <a:path w="53" h="62">
                      <a:moveTo>
                        <a:pt x="53" y="11"/>
                      </a:moveTo>
                      <a:cubicBezTo>
                        <a:pt x="53" y="11"/>
                        <a:pt x="8" y="0"/>
                        <a:pt x="0" y="62"/>
                      </a:cubicBezTo>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5"/>
                <p:cNvSpPr>
                  <a:spLocks/>
                </p:cNvSpPr>
                <p:nvPr/>
              </p:nvSpPr>
              <p:spPr bwMode="auto">
                <a:xfrm>
                  <a:off x="3508373" y="6044919"/>
                  <a:ext cx="50195" cy="61908"/>
                </a:xfrm>
                <a:custGeom>
                  <a:avLst/>
                  <a:gdLst/>
                  <a:ahLst/>
                  <a:cxnLst>
                    <a:cxn ang="0">
                      <a:pos x="30" y="7"/>
                    </a:cxn>
                    <a:cxn ang="0">
                      <a:pos x="0" y="37"/>
                    </a:cxn>
                  </a:cxnLst>
                  <a:rect l="0" t="0" r="r" b="b"/>
                  <a:pathLst>
                    <a:path w="30" h="37">
                      <a:moveTo>
                        <a:pt x="30" y="7"/>
                      </a:moveTo>
                      <a:cubicBezTo>
                        <a:pt x="30" y="7"/>
                        <a:pt x="4" y="0"/>
                        <a:pt x="0" y="37"/>
                      </a:cubicBezTo>
                    </a:path>
                  </a:pathLst>
                </a:cu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Oval 31"/>
                <p:cNvSpPr>
                  <a:spLocks noChangeArrowheads="1"/>
                </p:cNvSpPr>
                <p:nvPr/>
              </p:nvSpPr>
              <p:spPr bwMode="auto">
                <a:xfrm>
                  <a:off x="3626332" y="6049937"/>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Oval 32"/>
                <p:cNvSpPr>
                  <a:spLocks noChangeArrowheads="1"/>
                </p:cNvSpPr>
                <p:nvPr/>
              </p:nvSpPr>
              <p:spPr bwMode="auto">
                <a:xfrm>
                  <a:off x="3582829" y="6093440"/>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Oval 33"/>
                <p:cNvSpPr>
                  <a:spLocks noChangeArrowheads="1"/>
                </p:cNvSpPr>
                <p:nvPr/>
              </p:nvSpPr>
              <p:spPr bwMode="auto">
                <a:xfrm>
                  <a:off x="3543509" y="613192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Oval 34"/>
                <p:cNvSpPr>
                  <a:spLocks noChangeArrowheads="1"/>
                </p:cNvSpPr>
                <p:nvPr/>
              </p:nvSpPr>
              <p:spPr bwMode="auto">
                <a:xfrm>
                  <a:off x="3506700" y="616873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Oval 35"/>
                <p:cNvSpPr>
                  <a:spLocks noChangeArrowheads="1"/>
                </p:cNvSpPr>
                <p:nvPr/>
              </p:nvSpPr>
              <p:spPr bwMode="auto">
                <a:xfrm>
                  <a:off x="3746802" y="616873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Oval 36"/>
                <p:cNvSpPr>
                  <a:spLocks noChangeArrowheads="1"/>
                </p:cNvSpPr>
                <p:nvPr/>
              </p:nvSpPr>
              <p:spPr bwMode="auto">
                <a:xfrm>
                  <a:off x="3703299" y="6212237"/>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Oval 37"/>
                <p:cNvSpPr>
                  <a:spLocks noChangeArrowheads="1"/>
                </p:cNvSpPr>
                <p:nvPr/>
              </p:nvSpPr>
              <p:spPr bwMode="auto">
                <a:xfrm>
                  <a:off x="3664815" y="6250721"/>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Oval 38"/>
                <p:cNvSpPr>
                  <a:spLocks noChangeArrowheads="1"/>
                </p:cNvSpPr>
                <p:nvPr/>
              </p:nvSpPr>
              <p:spPr bwMode="auto">
                <a:xfrm>
                  <a:off x="3626332" y="6289203"/>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Oval 39"/>
                <p:cNvSpPr>
                  <a:spLocks noChangeArrowheads="1"/>
                </p:cNvSpPr>
                <p:nvPr/>
              </p:nvSpPr>
              <p:spPr bwMode="auto">
                <a:xfrm>
                  <a:off x="3781938" y="620554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Oval 40"/>
                <p:cNvSpPr>
                  <a:spLocks noChangeArrowheads="1"/>
                </p:cNvSpPr>
                <p:nvPr/>
              </p:nvSpPr>
              <p:spPr bwMode="auto">
                <a:xfrm>
                  <a:off x="3738436" y="6249046"/>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Oval 41"/>
                <p:cNvSpPr>
                  <a:spLocks noChangeArrowheads="1"/>
                </p:cNvSpPr>
                <p:nvPr/>
              </p:nvSpPr>
              <p:spPr bwMode="auto">
                <a:xfrm>
                  <a:off x="3699952" y="6287530"/>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Oval 42"/>
                <p:cNvSpPr>
                  <a:spLocks noChangeArrowheads="1"/>
                </p:cNvSpPr>
                <p:nvPr/>
              </p:nvSpPr>
              <p:spPr bwMode="auto">
                <a:xfrm>
                  <a:off x="3663142" y="6324341"/>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Oval 43"/>
                <p:cNvSpPr>
                  <a:spLocks noChangeArrowheads="1"/>
                </p:cNvSpPr>
                <p:nvPr/>
              </p:nvSpPr>
              <p:spPr bwMode="auto">
                <a:xfrm>
                  <a:off x="3668161" y="609009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Oval 44"/>
                <p:cNvSpPr>
                  <a:spLocks noChangeArrowheads="1"/>
                </p:cNvSpPr>
                <p:nvPr/>
              </p:nvSpPr>
              <p:spPr bwMode="auto">
                <a:xfrm>
                  <a:off x="3624659" y="6133597"/>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Oval 45"/>
                <p:cNvSpPr>
                  <a:spLocks noChangeArrowheads="1"/>
                </p:cNvSpPr>
                <p:nvPr/>
              </p:nvSpPr>
              <p:spPr bwMode="auto">
                <a:xfrm>
                  <a:off x="3586175" y="6172080"/>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Oval 46"/>
                <p:cNvSpPr>
                  <a:spLocks noChangeArrowheads="1"/>
                </p:cNvSpPr>
                <p:nvPr/>
              </p:nvSpPr>
              <p:spPr bwMode="auto">
                <a:xfrm>
                  <a:off x="3709992" y="6131924"/>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Oval 47"/>
                <p:cNvSpPr>
                  <a:spLocks noChangeArrowheads="1"/>
                </p:cNvSpPr>
                <p:nvPr/>
              </p:nvSpPr>
              <p:spPr bwMode="auto">
                <a:xfrm>
                  <a:off x="3666488" y="6175426"/>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Oval 48"/>
                <p:cNvSpPr>
                  <a:spLocks noChangeArrowheads="1"/>
                </p:cNvSpPr>
                <p:nvPr/>
              </p:nvSpPr>
              <p:spPr bwMode="auto">
                <a:xfrm>
                  <a:off x="3628006" y="6213910"/>
                  <a:ext cx="35137" cy="35137"/>
                </a:xfrm>
                <a:prstGeom prst="ellipse">
                  <a:avLst/>
                </a:prstGeom>
                <a:noFill/>
                <a:ln w="1905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3" name="Group 62"/>
          <p:cNvGrpSpPr/>
          <p:nvPr/>
        </p:nvGrpSpPr>
        <p:grpSpPr>
          <a:xfrm>
            <a:off x="5039756" y="1418719"/>
            <a:ext cx="1978935" cy="4230981"/>
            <a:chOff x="5157442" y="1628579"/>
            <a:chExt cx="1978935" cy="4230981"/>
          </a:xfrm>
        </p:grpSpPr>
        <p:sp>
          <p:nvSpPr>
            <p:cNvPr id="5" name="TextBox 31"/>
            <p:cNvSpPr txBox="1"/>
            <p:nvPr/>
          </p:nvSpPr>
          <p:spPr>
            <a:xfrm>
              <a:off x="5157442" y="3853883"/>
              <a:ext cx="1978935" cy="2005677"/>
            </a:xfrm>
            <a:prstGeom prst="rect">
              <a:avLst/>
            </a:prstGeom>
            <a:noFill/>
            <a:effectLst/>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accent4"/>
                  </a:solidFill>
                  <a:cs typeface="Avenir Book"/>
                </a:rPr>
                <a:t>Greater Speed</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Faster order to market pathway</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Speed to generate business revenue</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Faster delivery of features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A reduction in spend on development and operations</a:t>
              </a:r>
            </a:p>
            <a:p>
              <a:pPr marL="182880" indent="-182880">
                <a:spcBef>
                  <a:spcPts val="200"/>
                </a:spcBef>
                <a:buClr>
                  <a:schemeClr val="accent5"/>
                </a:buClr>
                <a:buFont typeface="Wingdings" pitchFamily="2" charset="2"/>
                <a:buChar char="§"/>
              </a:pPr>
              <a:r>
                <a:rPr lang="en-US" sz="1200" dirty="0">
                  <a:solidFill>
                    <a:schemeClr val="tx2">
                      <a:lumMod val="50000"/>
                    </a:schemeClr>
                  </a:solidFill>
                  <a:cs typeface="Avenir Book"/>
                </a:rPr>
                <a:t>Reduced time-to-market </a:t>
              </a:r>
            </a:p>
          </p:txBody>
        </p:sp>
        <p:grpSp>
          <p:nvGrpSpPr>
            <p:cNvPr id="55" name="Group 54"/>
            <p:cNvGrpSpPr/>
            <p:nvPr/>
          </p:nvGrpSpPr>
          <p:grpSpPr>
            <a:xfrm>
              <a:off x="5364122" y="1628579"/>
              <a:ext cx="1565575" cy="2058314"/>
              <a:chOff x="5547494" y="2365179"/>
              <a:chExt cx="1565575" cy="2058314"/>
            </a:xfrm>
          </p:grpSpPr>
          <p:sp>
            <p:nvSpPr>
              <p:cNvPr id="59" name="Isosceles Triangle 58"/>
              <p:cNvSpPr/>
              <p:nvPr/>
            </p:nvSpPr>
            <p:spPr bwMode="auto">
              <a:xfrm flipV="1">
                <a:off x="6026252" y="3908040"/>
                <a:ext cx="608058" cy="515453"/>
              </a:xfrm>
              <a:prstGeom prst="triangle">
                <a:avLst/>
              </a:prstGeom>
              <a:solidFill>
                <a:schemeClr val="accent4"/>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b="1" kern="0" dirty="0">
                  <a:solidFill>
                    <a:srgbClr val="009BCC">
                      <a:lumMod val="50000"/>
                    </a:srgbClr>
                  </a:solidFill>
                  <a:latin typeface="Arial"/>
                  <a:cs typeface="+mn-cs"/>
                </a:endParaRPr>
              </a:p>
            </p:txBody>
          </p:sp>
          <p:sp>
            <p:nvSpPr>
              <p:cNvPr id="60" name="Oval 59"/>
              <p:cNvSpPr/>
              <p:nvPr/>
            </p:nvSpPr>
            <p:spPr bwMode="auto">
              <a:xfrm rot="10800000">
                <a:off x="5547494" y="2365179"/>
                <a:ext cx="1565575" cy="1565576"/>
              </a:xfrm>
              <a:prstGeom prst="ellipse">
                <a:avLst/>
              </a:prstGeom>
              <a:solidFill>
                <a:srgbClr val="FFFFFF"/>
              </a:solidFill>
              <a:ln w="127000" cap="flat" cmpd="sng" algn="ctr">
                <a:solidFill>
                  <a:schemeClr val="accent4"/>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buSzTx/>
                  <a:defRPr/>
                </a:pPr>
                <a:endParaRPr lang="en-US" sz="2400" kern="0" dirty="0">
                  <a:solidFill>
                    <a:srgbClr val="009BCC">
                      <a:lumMod val="50000"/>
                    </a:srgbClr>
                  </a:solidFill>
                  <a:latin typeface="Arial"/>
                  <a:cs typeface="+mn-cs"/>
                </a:endParaRPr>
              </a:p>
            </p:txBody>
          </p:sp>
          <p:grpSp>
            <p:nvGrpSpPr>
              <p:cNvPr id="54" name="Group 122"/>
              <p:cNvGrpSpPr/>
              <p:nvPr/>
            </p:nvGrpSpPr>
            <p:grpSpPr>
              <a:xfrm>
                <a:off x="5780180" y="2796334"/>
                <a:ext cx="1100217" cy="703264"/>
                <a:chOff x="-5629276" y="6091238"/>
                <a:chExt cx="2794000" cy="1785938"/>
              </a:xfrm>
            </p:grpSpPr>
            <p:sp>
              <p:nvSpPr>
                <p:cNvPr id="56" name="Freeform 23"/>
                <p:cNvSpPr>
                  <a:spLocks/>
                </p:cNvSpPr>
                <p:nvPr/>
              </p:nvSpPr>
              <p:spPr bwMode="auto">
                <a:xfrm>
                  <a:off x="-5453063" y="6242050"/>
                  <a:ext cx="2468563" cy="1635125"/>
                </a:xfrm>
                <a:custGeom>
                  <a:avLst/>
                  <a:gdLst/>
                  <a:ahLst/>
                  <a:cxnLst>
                    <a:cxn ang="0">
                      <a:pos x="469" y="377"/>
                    </a:cxn>
                    <a:cxn ang="0">
                      <a:pos x="329" y="283"/>
                    </a:cxn>
                    <a:cxn ang="0">
                      <a:pos x="276" y="294"/>
                    </a:cxn>
                    <a:cxn ang="0">
                      <a:pos x="177" y="170"/>
                    </a:cxn>
                    <a:cxn ang="0">
                      <a:pos x="235" y="316"/>
                    </a:cxn>
                    <a:cxn ang="0">
                      <a:pos x="206" y="350"/>
                    </a:cxn>
                    <a:cxn ang="0">
                      <a:pos x="178" y="435"/>
                    </a:cxn>
                    <a:cxn ang="0">
                      <a:pos x="28" y="435"/>
                    </a:cxn>
                    <a:cxn ang="0">
                      <a:pos x="28" y="209"/>
                    </a:cxn>
                    <a:cxn ang="0">
                      <a:pos x="178" y="38"/>
                    </a:cxn>
                    <a:cxn ang="0">
                      <a:pos x="330" y="1"/>
                    </a:cxn>
                    <a:cxn ang="0">
                      <a:pos x="481" y="38"/>
                    </a:cxn>
                    <a:cxn ang="0">
                      <a:pos x="632" y="209"/>
                    </a:cxn>
                    <a:cxn ang="0">
                      <a:pos x="632" y="435"/>
                    </a:cxn>
                    <a:cxn ang="0">
                      <a:pos x="257" y="436"/>
                    </a:cxn>
                    <a:cxn ang="0">
                      <a:pos x="257" y="379"/>
                    </a:cxn>
                    <a:cxn ang="0">
                      <a:pos x="415" y="379"/>
                    </a:cxn>
                    <a:cxn ang="0">
                      <a:pos x="415" y="401"/>
                    </a:cxn>
                  </a:cxnLst>
                  <a:rect l="0" t="0" r="r" b="b"/>
                  <a:pathLst>
                    <a:path w="658" h="436">
                      <a:moveTo>
                        <a:pt x="469" y="377"/>
                      </a:moveTo>
                      <a:cubicBezTo>
                        <a:pt x="453" y="331"/>
                        <a:pt x="390" y="283"/>
                        <a:pt x="329" y="283"/>
                      </a:cubicBezTo>
                      <a:cubicBezTo>
                        <a:pt x="307" y="284"/>
                        <a:pt x="298" y="285"/>
                        <a:pt x="276" y="294"/>
                      </a:cubicBezTo>
                      <a:cubicBezTo>
                        <a:pt x="241" y="254"/>
                        <a:pt x="209" y="213"/>
                        <a:pt x="177" y="170"/>
                      </a:cubicBezTo>
                      <a:cubicBezTo>
                        <a:pt x="200" y="234"/>
                        <a:pt x="225" y="287"/>
                        <a:pt x="235" y="316"/>
                      </a:cubicBezTo>
                      <a:cubicBezTo>
                        <a:pt x="222" y="331"/>
                        <a:pt x="215" y="333"/>
                        <a:pt x="206" y="350"/>
                      </a:cubicBezTo>
                      <a:cubicBezTo>
                        <a:pt x="197" y="362"/>
                        <a:pt x="178" y="397"/>
                        <a:pt x="178" y="435"/>
                      </a:cubicBezTo>
                      <a:cubicBezTo>
                        <a:pt x="28" y="435"/>
                        <a:pt x="28" y="435"/>
                        <a:pt x="28" y="435"/>
                      </a:cubicBezTo>
                      <a:cubicBezTo>
                        <a:pt x="6" y="359"/>
                        <a:pt x="0" y="282"/>
                        <a:pt x="28" y="209"/>
                      </a:cubicBezTo>
                      <a:cubicBezTo>
                        <a:pt x="54" y="142"/>
                        <a:pt x="106" y="78"/>
                        <a:pt x="178" y="38"/>
                      </a:cubicBezTo>
                      <a:cubicBezTo>
                        <a:pt x="226" y="15"/>
                        <a:pt x="270" y="0"/>
                        <a:pt x="330" y="1"/>
                      </a:cubicBezTo>
                      <a:cubicBezTo>
                        <a:pt x="383" y="0"/>
                        <a:pt x="445" y="16"/>
                        <a:pt x="481" y="38"/>
                      </a:cubicBezTo>
                      <a:cubicBezTo>
                        <a:pt x="517" y="59"/>
                        <a:pt x="598" y="117"/>
                        <a:pt x="632" y="209"/>
                      </a:cubicBezTo>
                      <a:cubicBezTo>
                        <a:pt x="658" y="281"/>
                        <a:pt x="653" y="365"/>
                        <a:pt x="632" y="435"/>
                      </a:cubicBezTo>
                      <a:cubicBezTo>
                        <a:pt x="257" y="436"/>
                        <a:pt x="257" y="436"/>
                        <a:pt x="257" y="436"/>
                      </a:cubicBezTo>
                      <a:cubicBezTo>
                        <a:pt x="257" y="379"/>
                        <a:pt x="257" y="379"/>
                        <a:pt x="257" y="379"/>
                      </a:cubicBezTo>
                      <a:cubicBezTo>
                        <a:pt x="415" y="379"/>
                        <a:pt x="415" y="379"/>
                        <a:pt x="415" y="379"/>
                      </a:cubicBezTo>
                      <a:cubicBezTo>
                        <a:pt x="415" y="401"/>
                        <a:pt x="415" y="401"/>
                        <a:pt x="415" y="401"/>
                      </a:cubicBezTo>
                    </a:path>
                  </a:pathLst>
                </a:custGeom>
                <a:noFill/>
                <a:ln w="12700" cap="rnd">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4"/>
                <p:cNvSpPr>
                  <a:spLocks/>
                </p:cNvSpPr>
                <p:nvPr/>
              </p:nvSpPr>
              <p:spPr bwMode="auto">
                <a:xfrm>
                  <a:off x="-5092700" y="6362700"/>
                  <a:ext cx="1897063" cy="1038225"/>
                </a:xfrm>
                <a:custGeom>
                  <a:avLst/>
                  <a:gdLst/>
                  <a:ahLst/>
                  <a:cxnLst>
                    <a:cxn ang="0">
                      <a:pos x="40" y="118"/>
                    </a:cxn>
                    <a:cxn ang="0">
                      <a:pos x="0" y="172"/>
                    </a:cxn>
                    <a:cxn ang="0">
                      <a:pos x="75" y="57"/>
                    </a:cxn>
                    <a:cxn ang="0">
                      <a:pos x="307" y="22"/>
                    </a:cxn>
                    <a:cxn ang="0">
                      <a:pos x="485" y="211"/>
                    </a:cxn>
                    <a:cxn ang="0">
                      <a:pos x="506" y="212"/>
                    </a:cxn>
                    <a:cxn ang="0">
                      <a:pos x="447" y="277"/>
                    </a:cxn>
                    <a:cxn ang="0">
                      <a:pos x="367" y="218"/>
                    </a:cxn>
                    <a:cxn ang="0">
                      <a:pos x="386" y="217"/>
                    </a:cxn>
                    <a:cxn ang="0">
                      <a:pos x="323" y="107"/>
                    </a:cxn>
                    <a:cxn ang="0">
                      <a:pos x="187" y="55"/>
                    </a:cxn>
                    <a:cxn ang="0">
                      <a:pos x="63" y="99"/>
                    </a:cxn>
                  </a:cxnLst>
                  <a:rect l="0" t="0" r="r" b="b"/>
                  <a:pathLst>
                    <a:path w="506" h="277">
                      <a:moveTo>
                        <a:pt x="40" y="118"/>
                      </a:moveTo>
                      <a:cubicBezTo>
                        <a:pt x="0" y="172"/>
                        <a:pt x="0" y="172"/>
                        <a:pt x="0" y="172"/>
                      </a:cubicBezTo>
                      <a:cubicBezTo>
                        <a:pt x="21" y="114"/>
                        <a:pt x="39" y="88"/>
                        <a:pt x="75" y="57"/>
                      </a:cubicBezTo>
                      <a:cubicBezTo>
                        <a:pt x="135" y="9"/>
                        <a:pt x="244" y="0"/>
                        <a:pt x="307" y="22"/>
                      </a:cubicBezTo>
                      <a:cubicBezTo>
                        <a:pt x="370" y="46"/>
                        <a:pt x="455" y="93"/>
                        <a:pt x="485" y="211"/>
                      </a:cubicBezTo>
                      <a:cubicBezTo>
                        <a:pt x="495" y="212"/>
                        <a:pt x="496" y="212"/>
                        <a:pt x="506" y="212"/>
                      </a:cubicBezTo>
                      <a:cubicBezTo>
                        <a:pt x="447" y="277"/>
                        <a:pt x="447" y="277"/>
                        <a:pt x="447" y="277"/>
                      </a:cubicBezTo>
                      <a:cubicBezTo>
                        <a:pt x="367" y="218"/>
                        <a:pt x="367" y="218"/>
                        <a:pt x="367" y="218"/>
                      </a:cubicBezTo>
                      <a:cubicBezTo>
                        <a:pt x="386" y="217"/>
                        <a:pt x="386" y="217"/>
                        <a:pt x="386" y="217"/>
                      </a:cubicBezTo>
                      <a:cubicBezTo>
                        <a:pt x="375" y="171"/>
                        <a:pt x="341" y="124"/>
                        <a:pt x="323" y="107"/>
                      </a:cubicBezTo>
                      <a:cubicBezTo>
                        <a:pt x="295" y="81"/>
                        <a:pt x="244" y="54"/>
                        <a:pt x="187" y="55"/>
                      </a:cubicBezTo>
                      <a:cubicBezTo>
                        <a:pt x="146" y="58"/>
                        <a:pt x="101" y="72"/>
                        <a:pt x="63" y="99"/>
                      </a:cubicBezTo>
                    </a:path>
                  </a:pathLst>
                </a:custGeom>
                <a:noFill/>
                <a:ln w="12700" cap="rnd">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5"/>
                <p:cNvSpPr>
                  <a:spLocks/>
                </p:cNvSpPr>
                <p:nvPr/>
              </p:nvSpPr>
              <p:spPr bwMode="auto">
                <a:xfrm>
                  <a:off x="-5629276" y="6091238"/>
                  <a:ext cx="2794000" cy="1785938"/>
                </a:xfrm>
                <a:custGeom>
                  <a:avLst/>
                  <a:gdLst/>
                  <a:ahLst/>
                  <a:cxnLst>
                    <a:cxn ang="0">
                      <a:pos x="31" y="476"/>
                    </a:cxn>
                    <a:cxn ang="0">
                      <a:pos x="31" y="229"/>
                    </a:cxn>
                    <a:cxn ang="0">
                      <a:pos x="201" y="42"/>
                    </a:cxn>
                    <a:cxn ang="0">
                      <a:pos x="373" y="1"/>
                    </a:cxn>
                    <a:cxn ang="0">
                      <a:pos x="545" y="42"/>
                    </a:cxn>
                    <a:cxn ang="0">
                      <a:pos x="715" y="229"/>
                    </a:cxn>
                    <a:cxn ang="0">
                      <a:pos x="715" y="476"/>
                    </a:cxn>
                  </a:cxnLst>
                  <a:rect l="0" t="0" r="r" b="b"/>
                  <a:pathLst>
                    <a:path w="745" h="476">
                      <a:moveTo>
                        <a:pt x="31" y="476"/>
                      </a:moveTo>
                      <a:cubicBezTo>
                        <a:pt x="6" y="393"/>
                        <a:pt x="0" y="309"/>
                        <a:pt x="31" y="229"/>
                      </a:cubicBezTo>
                      <a:cubicBezTo>
                        <a:pt x="61" y="156"/>
                        <a:pt x="120" y="86"/>
                        <a:pt x="201" y="42"/>
                      </a:cubicBezTo>
                      <a:cubicBezTo>
                        <a:pt x="256" y="16"/>
                        <a:pt x="306" y="0"/>
                        <a:pt x="373" y="1"/>
                      </a:cubicBezTo>
                      <a:cubicBezTo>
                        <a:pt x="433" y="1"/>
                        <a:pt x="504" y="17"/>
                        <a:pt x="545" y="42"/>
                      </a:cubicBezTo>
                      <a:cubicBezTo>
                        <a:pt x="585" y="64"/>
                        <a:pt x="676" y="129"/>
                        <a:pt x="715" y="229"/>
                      </a:cubicBezTo>
                      <a:cubicBezTo>
                        <a:pt x="745" y="308"/>
                        <a:pt x="739" y="400"/>
                        <a:pt x="715" y="476"/>
                      </a:cubicBezTo>
                    </a:path>
                  </a:pathLst>
                </a:custGeom>
                <a:noFill/>
                <a:ln w="12700" cap="rnd">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xmlns="" val="2588722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45 Helvetica Light" charset="0"/>
              </a:rPr>
              <a:t>What is DevOps?</a:t>
            </a:r>
            <a:endParaRPr lang="en-US" dirty="0"/>
          </a:p>
        </p:txBody>
      </p:sp>
      <p:sp>
        <p:nvSpPr>
          <p:cNvPr id="3" name="TextBox 2"/>
          <p:cNvSpPr txBox="1"/>
          <p:nvPr/>
        </p:nvSpPr>
        <p:spPr>
          <a:xfrm>
            <a:off x="317500" y="1497839"/>
            <a:ext cx="9240838" cy="1839128"/>
          </a:xfrm>
          <a:prstGeom prst="roundRect">
            <a:avLst>
              <a:gd name="adj" fmla="val 14329"/>
            </a:avLst>
          </a:prstGeom>
          <a:solidFill>
            <a:schemeClr val="bg1">
              <a:lumMod val="95000"/>
            </a:schemeClr>
          </a:solidFill>
          <a:effectLst>
            <a:outerShdw blurRad="50800" dist="38100" dir="2700000" algn="tl" rotWithShape="0">
              <a:prstClr val="black">
                <a:alpha val="40000"/>
              </a:prstClr>
            </a:outerShdw>
          </a:effectLst>
        </p:spPr>
        <p:txBody>
          <a:bodyPr wrap="square" rtlCol="0" anchor="ctr">
            <a:noAutofit/>
          </a:bodyPr>
          <a:lstStyle/>
          <a:p>
            <a:pPr indent="-457200">
              <a:buNone/>
            </a:pPr>
            <a:r>
              <a:rPr lang="en-GB" altLang="nl-NL" sz="1400" b="1" dirty="0" smtClean="0">
                <a:solidFill>
                  <a:schemeClr val="accent5"/>
                </a:solidFill>
              </a:rPr>
              <a:t>Wikipedia </a:t>
            </a:r>
            <a:r>
              <a:rPr lang="en-GB" altLang="nl-NL" sz="1400" dirty="0" smtClean="0">
                <a:solidFill>
                  <a:schemeClr val="tx2">
                    <a:lumMod val="50000"/>
                  </a:schemeClr>
                </a:solidFill>
              </a:rPr>
              <a:t>(</a:t>
            </a:r>
            <a:r>
              <a:rPr lang="en-GB" altLang="nl-NL" sz="1400" dirty="0" smtClean="0">
                <a:solidFill>
                  <a:schemeClr val="tx2">
                    <a:lumMod val="50000"/>
                  </a:schemeClr>
                </a:solidFill>
                <a:hlinkClick r:id="rId2"/>
              </a:rPr>
              <a:t>http://en.wikipedia.org/wiki/DevOps</a:t>
            </a:r>
            <a:r>
              <a:rPr lang="en-GB" altLang="nl-NL" sz="1400" dirty="0" smtClean="0">
                <a:solidFill>
                  <a:schemeClr val="tx2">
                    <a:lumMod val="50000"/>
                  </a:schemeClr>
                </a:solidFill>
              </a:rPr>
              <a:t>):</a:t>
            </a:r>
          </a:p>
          <a:p>
            <a:pPr indent="-265113"/>
            <a:r>
              <a:rPr lang="en-US" altLang="nl-NL" sz="1400" dirty="0" smtClean="0">
                <a:solidFill>
                  <a:schemeClr val="tx2">
                    <a:lumMod val="50000"/>
                  </a:schemeClr>
                </a:solidFill>
              </a:rPr>
              <a:t>a software development method that stresses communication, collaboration and integration between software developers and information technology professionals</a:t>
            </a:r>
          </a:p>
          <a:p>
            <a:pPr indent="-265113"/>
            <a:endParaRPr lang="en-US" altLang="nl-NL" sz="1400" dirty="0" smtClean="0">
              <a:solidFill>
                <a:schemeClr val="tx2">
                  <a:lumMod val="50000"/>
                </a:schemeClr>
              </a:solidFill>
            </a:endParaRPr>
          </a:p>
          <a:p>
            <a:r>
              <a:rPr lang="en-US" altLang="nl-NL" sz="1400" b="1" dirty="0" smtClean="0">
                <a:solidFill>
                  <a:schemeClr val="accent5"/>
                </a:solidFill>
              </a:rPr>
              <a:t>Gartner</a:t>
            </a:r>
            <a:r>
              <a:rPr lang="en-US" altLang="nl-NL" sz="1400" dirty="0" smtClean="0">
                <a:solidFill>
                  <a:schemeClr val="tx2">
                    <a:lumMod val="50000"/>
                  </a:schemeClr>
                </a:solidFill>
              </a:rPr>
              <a:t> (</a:t>
            </a:r>
            <a:r>
              <a:rPr lang="en-US" altLang="nl-NL" sz="1400" dirty="0" smtClean="0">
                <a:solidFill>
                  <a:schemeClr val="tx2">
                    <a:lumMod val="50000"/>
                  </a:schemeClr>
                </a:solidFill>
                <a:hlinkClick r:id="rId3"/>
              </a:rPr>
              <a:t>http://www.gartner.com/it-glossary/devops</a:t>
            </a:r>
            <a:r>
              <a:rPr lang="en-US" altLang="nl-NL" sz="1400" dirty="0" smtClean="0">
                <a:solidFill>
                  <a:schemeClr val="tx2">
                    <a:lumMod val="50000"/>
                  </a:schemeClr>
                </a:solidFill>
              </a:rPr>
              <a:t>):</a:t>
            </a:r>
          </a:p>
          <a:p>
            <a:pPr indent="-265113"/>
            <a:r>
              <a:rPr lang="en-US" altLang="nl-NL" sz="1400" dirty="0" smtClean="0">
                <a:solidFill>
                  <a:schemeClr val="tx2">
                    <a:lumMod val="50000"/>
                  </a:schemeClr>
                </a:solidFill>
              </a:rPr>
              <a:t>improve collaboration between operations and development teams; better utilize technology, especially automation tools</a:t>
            </a:r>
          </a:p>
        </p:txBody>
      </p:sp>
      <p:sp>
        <p:nvSpPr>
          <p:cNvPr id="201730" name="Rectangle 2"/>
          <p:cNvSpPr>
            <a:spLocks noChangeArrowheads="1"/>
          </p:cNvSpPr>
          <p:nvPr/>
        </p:nvSpPr>
        <p:spPr bwMode="auto">
          <a:xfrm>
            <a:off x="377371" y="3991667"/>
            <a:ext cx="8303921" cy="2180533"/>
          </a:xfrm>
          <a:prstGeom prst="round2DiagRect">
            <a:avLst>
              <a:gd name="adj1" fmla="val 20545"/>
              <a:gd name="adj2" fmla="val 0"/>
            </a:avLst>
          </a:prstGeom>
          <a:solidFill>
            <a:schemeClr val="bg1"/>
          </a:solidFill>
          <a:ln w="28575">
            <a:solidFill>
              <a:schemeClr val="accent5">
                <a:lumMod val="50000"/>
              </a:schemeClr>
            </a:solidFill>
            <a:miter lim="800000"/>
            <a:headEnd/>
            <a:tailEnd/>
          </a:ln>
          <a:effectLst>
            <a:outerShdw blurRad="50800" dist="38100" dir="2700000" algn="tl" rotWithShape="0">
              <a:prstClr val="black">
                <a:alpha val="40000"/>
              </a:prstClr>
            </a:outerShdw>
          </a:effectLst>
        </p:spPr>
        <p:txBody>
          <a:bodyPr vert="horz" wrap="square" lIns="91440" tIns="274320" rIns="91440" bIns="91440" numCol="1" anchor="t" anchorCtr="0" compatLnSpc="1">
            <a:prstTxWarp prst="textNoShape">
              <a:avLst/>
            </a:prstTxWarp>
            <a:noAutofit/>
          </a:bodyPr>
          <a:lstStyle/>
          <a:p>
            <a:pPr marL="274320" marR="0" lvl="0" indent="-274320" algn="l" defTabSz="914400" rtl="0" eaLnBrk="1" fontAlgn="base" latinLnBrk="0" hangingPunct="1">
              <a:spcBef>
                <a:spcPts val="600"/>
              </a:spcBef>
              <a:buClr>
                <a:schemeClr val="accent5"/>
              </a:buClr>
              <a:buSzTx/>
              <a:buFont typeface="Wingdings" pitchFamily="2" charset="2"/>
              <a:buChar char="ü"/>
              <a:tabLst/>
            </a:pPr>
            <a:r>
              <a:rPr lang="en-US" sz="1400" dirty="0" smtClean="0">
                <a:solidFill>
                  <a:schemeClr val="tx2">
                    <a:lumMod val="50000"/>
                  </a:schemeClr>
                </a:solidFill>
              </a:rPr>
              <a:t>Achieve efficiency in terms of Use of Time</a:t>
            </a:r>
          </a:p>
          <a:p>
            <a:pPr marL="274320" lvl="0" indent="-274320" defTabSz="914400" fontAlgn="base">
              <a:spcBef>
                <a:spcPts val="600"/>
              </a:spcBef>
              <a:buClr>
                <a:schemeClr val="accent5"/>
              </a:buClr>
              <a:buFont typeface="Wingdings" pitchFamily="2" charset="2"/>
              <a:buChar char="ü"/>
            </a:pPr>
            <a:r>
              <a:rPr lang="en-US" sz="1400" dirty="0" smtClean="0">
                <a:solidFill>
                  <a:schemeClr val="tx2">
                    <a:lumMod val="50000"/>
                  </a:schemeClr>
                </a:solidFill>
              </a:rPr>
              <a:t>Stability, Predictability and Testability</a:t>
            </a:r>
          </a:p>
          <a:p>
            <a:pPr marL="274320" lvl="0" indent="-274320" defTabSz="914400" fontAlgn="base">
              <a:spcBef>
                <a:spcPts val="600"/>
              </a:spcBef>
              <a:buClr>
                <a:schemeClr val="accent5"/>
              </a:buClr>
              <a:buFont typeface="Wingdings" pitchFamily="2" charset="2"/>
              <a:buChar char="ü"/>
            </a:pPr>
            <a:r>
              <a:rPr lang="en-US" sz="1400" dirty="0" smtClean="0">
                <a:solidFill>
                  <a:schemeClr val="tx2">
                    <a:lumMod val="50000"/>
                  </a:schemeClr>
                </a:solidFill>
                <a:cs typeface="Arial" pitchFamily="34" charset="0"/>
              </a:rPr>
              <a:t>Inventory of Code improves Efficiencies</a:t>
            </a:r>
          </a:p>
          <a:p>
            <a:pPr marL="274320" lvl="0" indent="-274320" defTabSz="914400" fontAlgn="base">
              <a:spcBef>
                <a:spcPts val="600"/>
              </a:spcBef>
              <a:buClr>
                <a:schemeClr val="accent5"/>
              </a:buClr>
              <a:buFont typeface="Wingdings" pitchFamily="2" charset="2"/>
              <a:buChar char="ü"/>
            </a:pPr>
            <a:r>
              <a:rPr lang="en-US" sz="1400" dirty="0" smtClean="0">
                <a:solidFill>
                  <a:schemeClr val="tx2">
                    <a:lumMod val="50000"/>
                  </a:schemeClr>
                </a:solidFill>
                <a:cs typeface="Arial" pitchFamily="34" charset="0"/>
              </a:rPr>
              <a:t>Earlier delivery of new functionality, enabling shorter feedback loops</a:t>
            </a:r>
          </a:p>
          <a:p>
            <a:pPr marL="274320" lvl="0" indent="-274320" defTabSz="914400" fontAlgn="base">
              <a:spcBef>
                <a:spcPts val="600"/>
              </a:spcBef>
              <a:buClr>
                <a:schemeClr val="accent5"/>
              </a:buClr>
              <a:buFont typeface="Wingdings" pitchFamily="2" charset="2"/>
              <a:buChar char="ü"/>
            </a:pPr>
            <a:r>
              <a:rPr lang="en-US" sz="1400" dirty="0" smtClean="0">
                <a:solidFill>
                  <a:schemeClr val="tx2">
                    <a:lumMod val="50000"/>
                  </a:schemeClr>
                </a:solidFill>
                <a:cs typeface="Arial" pitchFamily="34" charset="0"/>
              </a:rPr>
              <a:t>More functionality can be delivered</a:t>
            </a:r>
          </a:p>
          <a:p>
            <a:pPr marL="274320" lvl="0" indent="-274320" defTabSz="914400" fontAlgn="base">
              <a:spcBef>
                <a:spcPts val="600"/>
              </a:spcBef>
              <a:buClr>
                <a:schemeClr val="accent5"/>
              </a:buClr>
              <a:buFont typeface="Wingdings" pitchFamily="2" charset="2"/>
              <a:buChar char="ü"/>
            </a:pPr>
            <a:r>
              <a:rPr lang="en-US" sz="1400" dirty="0" smtClean="0">
                <a:solidFill>
                  <a:schemeClr val="tx2">
                    <a:lumMod val="50000"/>
                  </a:schemeClr>
                </a:solidFill>
                <a:cs typeface="Arial" pitchFamily="34" charset="0"/>
              </a:rPr>
              <a:t>Higher quality of solutions amongst others by automating as much as possible</a:t>
            </a:r>
          </a:p>
        </p:txBody>
      </p:sp>
      <p:sp>
        <p:nvSpPr>
          <p:cNvPr id="4" name="Rounded Rectangle 3"/>
          <p:cNvSpPr/>
          <p:nvPr/>
        </p:nvSpPr>
        <p:spPr>
          <a:xfrm>
            <a:off x="424729" y="3672989"/>
            <a:ext cx="5610311" cy="574298"/>
          </a:xfrm>
          <a:prstGeom prst="roundRect">
            <a:avLst>
              <a:gd name="adj" fmla="val 50000"/>
            </a:avLst>
          </a:prstGeom>
          <a:gradFill flip="none" rotWithShape="1">
            <a:gsLst>
              <a:gs pos="0">
                <a:schemeClr val="accent5">
                  <a:shade val="30000"/>
                  <a:satMod val="115000"/>
                </a:schemeClr>
              </a:gs>
              <a:gs pos="50000">
                <a:schemeClr val="accent5"/>
              </a:gs>
              <a:gs pos="100000">
                <a:schemeClr val="accent5">
                  <a:lumMod val="50000"/>
                </a:schemeClr>
              </a:gs>
            </a:gsLst>
            <a:lin ang="5400000" scaled="1"/>
            <a:tileRect/>
          </a:gradFill>
        </p:spPr>
        <p:txBody>
          <a:bodyPr wrap="square" anchor="ctr">
            <a:noAutofit/>
          </a:bodyPr>
          <a:lstStyle/>
          <a:p>
            <a:pPr algn="ctr"/>
            <a:r>
              <a:rPr lang="en-US" sz="1800" b="1" dirty="0" smtClean="0">
                <a:solidFill>
                  <a:schemeClr val="bg1"/>
                </a:solidFill>
                <a:latin typeface="Arial"/>
                <a:ea typeface="+mj-ea"/>
                <a:cs typeface="Arial"/>
                <a:sym typeface="45 Helvetica Light" charset="0"/>
              </a:rPr>
              <a:t>Why do we Need DevOps?</a:t>
            </a:r>
          </a:p>
        </p:txBody>
      </p:sp>
      <p:sp>
        <p:nvSpPr>
          <p:cNvPr id="6" name="Oval 5"/>
          <p:cNvSpPr/>
          <p:nvPr/>
        </p:nvSpPr>
        <p:spPr>
          <a:xfrm>
            <a:off x="316549" y="3586758"/>
            <a:ext cx="773111" cy="746760"/>
          </a:xfrm>
          <a:prstGeom prst="ellipse">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Tree>
    <p:extLst>
      <p:ext uri="{BB962C8B-B14F-4D97-AF65-F5344CB8AC3E}">
        <p14:creationId xmlns:p14="http://schemas.microsoft.com/office/powerpoint/2010/main" xmlns="" val="2870118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 Diagonal Corner Rectangle 25"/>
          <p:cNvSpPr/>
          <p:nvPr/>
        </p:nvSpPr>
        <p:spPr>
          <a:xfrm>
            <a:off x="317500" y="1509713"/>
            <a:ext cx="9240837" cy="4662487"/>
          </a:xfrm>
          <a:prstGeom prst="round2DiagRect">
            <a:avLst>
              <a:gd name="adj1" fmla="val 4205"/>
              <a:gd name="adj2" fmla="val 0"/>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DevOps – in more Detail</a:t>
            </a:r>
            <a:endParaRPr lang="en-US" dirty="0"/>
          </a:p>
        </p:txBody>
      </p:sp>
      <p:pic>
        <p:nvPicPr>
          <p:cNvPr id="5" name="Picture 3" descr="C:\Users\300229869\Documents\DevOps\Reference material\Collabnet\Session 1\AttendeeViewerImage002.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4388" t="700" r="4388" b="3376"/>
          <a:stretch/>
        </p:blipFill>
        <p:spPr bwMode="auto">
          <a:xfrm>
            <a:off x="2514600" y="1609724"/>
            <a:ext cx="4876800" cy="23622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7425369" y="242371"/>
            <a:ext cx="1685580" cy="52881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New</a:t>
            </a:r>
          </a:p>
        </p:txBody>
      </p:sp>
      <p:grpSp>
        <p:nvGrpSpPr>
          <p:cNvPr id="28" name="Group 27"/>
          <p:cNvGrpSpPr/>
          <p:nvPr/>
        </p:nvGrpSpPr>
        <p:grpSpPr>
          <a:xfrm>
            <a:off x="2788389" y="4152900"/>
            <a:ext cx="2011680" cy="1924050"/>
            <a:chOff x="2788389" y="4152900"/>
            <a:chExt cx="2011680" cy="1924050"/>
          </a:xfrm>
        </p:grpSpPr>
        <p:sp>
          <p:nvSpPr>
            <p:cNvPr id="19" name="Rounded Rectangle 18"/>
            <p:cNvSpPr/>
            <p:nvPr/>
          </p:nvSpPr>
          <p:spPr>
            <a:xfrm>
              <a:off x="2788389" y="4152900"/>
              <a:ext cx="2011680" cy="1924050"/>
            </a:xfrm>
            <a:prstGeom prst="roundRect">
              <a:avLst>
                <a:gd name="adj" fmla="val 8746"/>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r>
                <a:rPr lang="en-US" sz="1100" b="1" dirty="0">
                  <a:solidFill>
                    <a:schemeClr val="bg1"/>
                  </a:solidFill>
                </a:rPr>
                <a:t>Get rid of </a:t>
              </a:r>
            </a:p>
            <a:p>
              <a:pPr algn="ctr"/>
              <a:r>
                <a:rPr lang="en-US" sz="1100" b="1" dirty="0">
                  <a:solidFill>
                    <a:schemeClr val="bg1"/>
                  </a:solidFill>
                </a:rPr>
                <a:t>unplanned </a:t>
              </a:r>
              <a:r>
                <a:rPr lang="en-US" sz="1100" b="1" dirty="0" smtClean="0">
                  <a:solidFill>
                    <a:schemeClr val="bg1"/>
                  </a:solidFill>
                </a:rPr>
                <a:t>work</a:t>
              </a:r>
              <a:br>
                <a:rPr lang="en-US" sz="1100" b="1" dirty="0" smtClean="0">
                  <a:solidFill>
                    <a:schemeClr val="bg1"/>
                  </a:solidFill>
                </a:rPr>
              </a:br>
              <a:endParaRPr lang="en-US" sz="400" b="1" dirty="0">
                <a:solidFill>
                  <a:schemeClr val="bg1"/>
                </a:solidFill>
              </a:endParaRPr>
            </a:p>
          </p:txBody>
        </p:sp>
        <p:sp>
          <p:nvSpPr>
            <p:cNvPr id="24" name="Rounded Rectangle 23"/>
            <p:cNvSpPr/>
            <p:nvPr/>
          </p:nvSpPr>
          <p:spPr>
            <a:xfrm>
              <a:off x="2814742" y="4206875"/>
              <a:ext cx="1958975" cy="1241425"/>
            </a:xfrm>
            <a:prstGeom prst="roundRect">
              <a:avLst>
                <a:gd name="adj" fmla="val 8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chorCtr="0"/>
            <a:lstStyle/>
            <a:p>
              <a:pPr>
                <a:spcBef>
                  <a:spcPts val="300"/>
                </a:spcBef>
              </a:pPr>
              <a:r>
                <a:rPr lang="en-US" sz="1100" b="1" dirty="0">
                  <a:solidFill>
                    <a:schemeClr val="accent5"/>
                  </a:solidFill>
                </a:rPr>
                <a:t>Types of work:</a:t>
              </a:r>
            </a:p>
            <a:p>
              <a:pPr marL="171450" indent="-171450">
                <a:spcBef>
                  <a:spcPts val="300"/>
                </a:spcBef>
                <a:buClr>
                  <a:schemeClr val="accent5"/>
                </a:buClr>
                <a:buFont typeface="Wingdings" pitchFamily="2" charset="2"/>
                <a:buChar char="§"/>
              </a:pPr>
              <a:r>
                <a:rPr lang="en-US" sz="1100" b="1" dirty="0">
                  <a:solidFill>
                    <a:schemeClr val="tx2">
                      <a:lumMod val="50000"/>
                    </a:schemeClr>
                  </a:solidFill>
                </a:rPr>
                <a:t>Business projects</a:t>
              </a:r>
            </a:p>
            <a:p>
              <a:pPr marL="171450" indent="-171450">
                <a:spcBef>
                  <a:spcPts val="300"/>
                </a:spcBef>
                <a:buClr>
                  <a:schemeClr val="accent5"/>
                </a:buClr>
                <a:buFont typeface="Wingdings" pitchFamily="2" charset="2"/>
                <a:buChar char="§"/>
              </a:pPr>
              <a:r>
                <a:rPr lang="en-US" sz="1100" b="1" dirty="0">
                  <a:solidFill>
                    <a:schemeClr val="tx2">
                      <a:lumMod val="50000"/>
                    </a:schemeClr>
                  </a:solidFill>
                </a:rPr>
                <a:t>Internal IT projects</a:t>
              </a:r>
            </a:p>
            <a:p>
              <a:pPr marL="171450" indent="-171450">
                <a:spcBef>
                  <a:spcPts val="300"/>
                </a:spcBef>
                <a:buClr>
                  <a:schemeClr val="accent5"/>
                </a:buClr>
                <a:buFont typeface="Wingdings" pitchFamily="2" charset="2"/>
                <a:buChar char="§"/>
              </a:pPr>
              <a:r>
                <a:rPr lang="en-US" sz="1100" b="1" dirty="0">
                  <a:solidFill>
                    <a:schemeClr val="tx2">
                      <a:lumMod val="50000"/>
                    </a:schemeClr>
                  </a:solidFill>
                </a:rPr>
                <a:t>Changes</a:t>
              </a:r>
            </a:p>
            <a:p>
              <a:pPr marL="171450" indent="-171450">
                <a:spcBef>
                  <a:spcPts val="300"/>
                </a:spcBef>
                <a:buClr>
                  <a:schemeClr val="accent5"/>
                </a:buClr>
                <a:buFont typeface="Wingdings" pitchFamily="2" charset="2"/>
                <a:buChar char="§"/>
              </a:pPr>
              <a:r>
                <a:rPr lang="en-US" sz="1100" b="1" dirty="0">
                  <a:solidFill>
                    <a:schemeClr val="tx2">
                      <a:lumMod val="50000"/>
                    </a:schemeClr>
                  </a:solidFill>
                </a:rPr>
                <a:t>Unplanned </a:t>
              </a:r>
              <a:r>
                <a:rPr lang="en-US" sz="1100" b="1" dirty="0" smtClean="0">
                  <a:solidFill>
                    <a:schemeClr val="tx2">
                      <a:lumMod val="50000"/>
                    </a:schemeClr>
                  </a:solidFill>
                </a:rPr>
                <a:t>work</a:t>
              </a:r>
              <a:endParaRPr lang="en-US" sz="1100" b="1" dirty="0">
                <a:solidFill>
                  <a:schemeClr val="tx2">
                    <a:lumMod val="50000"/>
                  </a:schemeClr>
                </a:solidFill>
              </a:endParaRPr>
            </a:p>
          </p:txBody>
        </p:sp>
      </p:grpSp>
      <p:grpSp>
        <p:nvGrpSpPr>
          <p:cNvPr id="30" name="Group 29"/>
          <p:cNvGrpSpPr/>
          <p:nvPr/>
        </p:nvGrpSpPr>
        <p:grpSpPr>
          <a:xfrm>
            <a:off x="7425369" y="4152900"/>
            <a:ext cx="2011680" cy="1924050"/>
            <a:chOff x="7425369" y="4152900"/>
            <a:chExt cx="2011680" cy="1924050"/>
          </a:xfrm>
        </p:grpSpPr>
        <p:sp>
          <p:nvSpPr>
            <p:cNvPr id="18" name="Rounded Rectangle 17"/>
            <p:cNvSpPr/>
            <p:nvPr/>
          </p:nvSpPr>
          <p:spPr>
            <a:xfrm>
              <a:off x="7425369" y="4152900"/>
              <a:ext cx="2011680" cy="1924050"/>
            </a:xfrm>
            <a:prstGeom prst="roundRect">
              <a:avLst>
                <a:gd name="adj" fmla="val 8746"/>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r>
                <a:rPr lang="en-US" sz="1100" b="1" dirty="0">
                  <a:solidFill>
                    <a:schemeClr val="bg1"/>
                  </a:solidFill>
                </a:rPr>
                <a:t>Burn down the silos (Bus/Dev/Ops</a:t>
              </a:r>
              <a:r>
                <a:rPr lang="en-US" sz="1100" b="1" dirty="0" smtClean="0">
                  <a:solidFill>
                    <a:schemeClr val="bg1"/>
                  </a:solidFill>
                </a:rPr>
                <a:t>), Create shared responsibilities</a:t>
              </a:r>
              <a:endParaRPr lang="en-US" sz="1100" b="1" dirty="0">
                <a:solidFill>
                  <a:schemeClr val="bg1"/>
                </a:solidFill>
              </a:endParaRPr>
            </a:p>
          </p:txBody>
        </p:sp>
        <p:sp>
          <p:nvSpPr>
            <p:cNvPr id="22" name="Rounded Rectangle 21"/>
            <p:cNvSpPr/>
            <p:nvPr/>
          </p:nvSpPr>
          <p:spPr>
            <a:xfrm>
              <a:off x="7451722" y="4206875"/>
              <a:ext cx="1958975" cy="1241425"/>
            </a:xfrm>
            <a:prstGeom prst="roundRect">
              <a:avLst>
                <a:gd name="adj" fmla="val 8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endParaRPr lang="en-US" sz="1100" b="1" dirty="0">
                <a:solidFill>
                  <a:schemeClr val="bg1"/>
                </a:solidFill>
              </a:endParaRPr>
            </a:p>
          </p:txBody>
        </p:sp>
        <p:pic>
          <p:nvPicPr>
            <p:cNvPr id="1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96749" y="4248391"/>
              <a:ext cx="1668920" cy="1158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 name="Group 28"/>
          <p:cNvGrpSpPr/>
          <p:nvPr/>
        </p:nvGrpSpPr>
        <p:grpSpPr>
          <a:xfrm>
            <a:off x="5106879" y="4152900"/>
            <a:ext cx="2011680" cy="1924050"/>
            <a:chOff x="5106879" y="4152900"/>
            <a:chExt cx="2011680" cy="1924050"/>
          </a:xfrm>
        </p:grpSpPr>
        <p:sp>
          <p:nvSpPr>
            <p:cNvPr id="20" name="Rounded Rectangle 19"/>
            <p:cNvSpPr/>
            <p:nvPr/>
          </p:nvSpPr>
          <p:spPr>
            <a:xfrm>
              <a:off x="5106879" y="4152900"/>
              <a:ext cx="2011680" cy="1924050"/>
            </a:xfrm>
            <a:prstGeom prst="roundRect">
              <a:avLst>
                <a:gd name="adj" fmla="val 8746"/>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r>
                <a:rPr lang="en-US" sz="1100" b="1" dirty="0">
                  <a:solidFill>
                    <a:schemeClr val="bg1"/>
                  </a:solidFill>
                </a:rPr>
                <a:t>Remove </a:t>
              </a:r>
            </a:p>
            <a:p>
              <a:pPr algn="ctr"/>
              <a:r>
                <a:rPr lang="en-US" sz="1100" b="1" dirty="0" smtClean="0">
                  <a:solidFill>
                    <a:schemeClr val="bg1"/>
                  </a:solidFill>
                </a:rPr>
                <a:t>Bottlenecks</a:t>
              </a:r>
              <a:br>
                <a:rPr lang="en-US" sz="1100" b="1" dirty="0" smtClean="0">
                  <a:solidFill>
                    <a:schemeClr val="bg1"/>
                  </a:solidFill>
                </a:rPr>
              </a:br>
              <a:endParaRPr lang="en-US" sz="400" b="1" dirty="0">
                <a:solidFill>
                  <a:schemeClr val="bg1"/>
                </a:solidFill>
              </a:endParaRPr>
            </a:p>
          </p:txBody>
        </p:sp>
        <p:sp>
          <p:nvSpPr>
            <p:cNvPr id="25" name="Rounded Rectangle 24"/>
            <p:cNvSpPr/>
            <p:nvPr/>
          </p:nvSpPr>
          <p:spPr>
            <a:xfrm>
              <a:off x="5133232" y="4206875"/>
              <a:ext cx="1958975" cy="1241425"/>
            </a:xfrm>
            <a:prstGeom prst="roundRect">
              <a:avLst>
                <a:gd name="adj" fmla="val 8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endParaRPr lang="en-US" sz="1100" b="1" dirty="0">
                <a:solidFill>
                  <a:schemeClr val="bg1"/>
                </a:solidFill>
              </a:endParaRPr>
            </a:p>
          </p:txBody>
        </p:sp>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3624" y="4302736"/>
              <a:ext cx="1518191" cy="1049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7" name="Group 26"/>
          <p:cNvGrpSpPr/>
          <p:nvPr/>
        </p:nvGrpSpPr>
        <p:grpSpPr>
          <a:xfrm>
            <a:off x="469899" y="4152900"/>
            <a:ext cx="2011680" cy="1924050"/>
            <a:chOff x="469899" y="4152900"/>
            <a:chExt cx="2011680" cy="1924050"/>
          </a:xfrm>
        </p:grpSpPr>
        <p:sp>
          <p:nvSpPr>
            <p:cNvPr id="13" name="Rounded Rectangle 12"/>
            <p:cNvSpPr/>
            <p:nvPr/>
          </p:nvSpPr>
          <p:spPr>
            <a:xfrm>
              <a:off x="469899" y="4152900"/>
              <a:ext cx="2011680" cy="1924050"/>
            </a:xfrm>
            <a:prstGeom prst="roundRect">
              <a:avLst>
                <a:gd name="adj" fmla="val 8746"/>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r>
                <a:rPr lang="en-US" sz="1100" b="1" dirty="0">
                  <a:solidFill>
                    <a:schemeClr val="bg1"/>
                  </a:solidFill>
                </a:rPr>
                <a:t>Limit </a:t>
              </a:r>
            </a:p>
            <a:p>
              <a:pPr algn="ctr"/>
              <a:r>
                <a:rPr lang="en-US" sz="1100" b="1" dirty="0">
                  <a:solidFill>
                    <a:schemeClr val="bg1"/>
                  </a:solidFill>
                </a:rPr>
                <a:t>Technical </a:t>
              </a:r>
              <a:r>
                <a:rPr lang="en-US" sz="1100" b="1" dirty="0" smtClean="0">
                  <a:solidFill>
                    <a:schemeClr val="bg1"/>
                  </a:solidFill>
                </a:rPr>
                <a:t>Debt</a:t>
              </a:r>
              <a:br>
                <a:rPr lang="en-US" sz="1100" b="1" dirty="0" smtClean="0">
                  <a:solidFill>
                    <a:schemeClr val="bg1"/>
                  </a:solidFill>
                </a:rPr>
              </a:br>
              <a:endParaRPr lang="en-US" sz="400" b="1" dirty="0" smtClean="0">
                <a:solidFill>
                  <a:schemeClr val="bg1"/>
                </a:solidFill>
              </a:endParaRPr>
            </a:p>
          </p:txBody>
        </p:sp>
        <p:sp>
          <p:nvSpPr>
            <p:cNvPr id="23" name="Rounded Rectangle 22"/>
            <p:cNvSpPr/>
            <p:nvPr/>
          </p:nvSpPr>
          <p:spPr>
            <a:xfrm>
              <a:off x="496252" y="4206875"/>
              <a:ext cx="1958975" cy="1241425"/>
            </a:xfrm>
            <a:prstGeom prst="roundRect">
              <a:avLst>
                <a:gd name="adj" fmla="val 8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pPr algn="ctr"/>
              <a:endParaRPr lang="en-US" sz="1100" b="1" dirty="0">
                <a:solidFill>
                  <a:schemeClr val="bg1"/>
                </a:solidFill>
              </a:endParaRPr>
            </a:p>
          </p:txBody>
        </p:sp>
        <p:pic>
          <p:nvPicPr>
            <p:cNvPr id="4"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7995" y="4264024"/>
              <a:ext cx="1395488" cy="11271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45 Helvetica Light" charset="0"/>
              </a:rPr>
              <a:t>What is DevOps is not?</a:t>
            </a:r>
            <a:endParaRPr lang="en-US" dirty="0">
              <a:sym typeface="45 Helvetica Light" charset="0"/>
            </a:endParaRPr>
          </a:p>
        </p:txBody>
      </p:sp>
      <p:sp>
        <p:nvSpPr>
          <p:cNvPr id="17" name="Rounded Rectangle 16"/>
          <p:cNvSpPr/>
          <p:nvPr/>
        </p:nvSpPr>
        <p:spPr>
          <a:xfrm>
            <a:off x="333407" y="3872271"/>
            <a:ext cx="4598387" cy="2382403"/>
          </a:xfrm>
          <a:prstGeom prst="roundRect">
            <a:avLst>
              <a:gd name="adj" fmla="val 10606"/>
            </a:avLst>
          </a:prstGeom>
          <a:solidFill>
            <a:schemeClr val="accent3">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4935492" y="3872271"/>
            <a:ext cx="4613352" cy="2382403"/>
          </a:xfrm>
          <a:prstGeom prst="roundRect">
            <a:avLst>
              <a:gd name="adj" fmla="val 10606"/>
            </a:avLst>
          </a:prstGeom>
          <a:solidFill>
            <a:schemeClr val="accent2">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4935492" y="1499794"/>
            <a:ext cx="4613352" cy="2373830"/>
          </a:xfrm>
          <a:prstGeom prst="roundRect">
            <a:avLst>
              <a:gd name="adj" fmla="val 10606"/>
            </a:avLst>
          </a:prstGeom>
          <a:solidFill>
            <a:schemeClr val="tx2">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333407" y="1499794"/>
            <a:ext cx="4598387" cy="2373830"/>
          </a:xfrm>
          <a:prstGeom prst="roundRect">
            <a:avLst>
              <a:gd name="adj" fmla="val 10606"/>
            </a:avLst>
          </a:prstGeom>
          <a:solidFill>
            <a:schemeClr val="accent5">
              <a:lumMod val="20000"/>
              <a:lumOff val="8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6"/>
          <p:cNvSpPr>
            <a:spLocks/>
          </p:cNvSpPr>
          <p:nvPr/>
        </p:nvSpPr>
        <p:spPr bwMode="auto">
          <a:xfrm>
            <a:off x="4953000" y="2076894"/>
            <a:ext cx="1796796" cy="1796729"/>
          </a:xfrm>
          <a:custGeom>
            <a:avLst/>
            <a:gdLst/>
            <a:ahLst/>
            <a:cxnLst>
              <a:cxn ang="0">
                <a:pos x="2896" y="2896"/>
              </a:cxn>
              <a:cxn ang="0">
                <a:pos x="0" y="0"/>
              </a:cxn>
              <a:cxn ang="0">
                <a:pos x="0" y="0"/>
              </a:cxn>
              <a:cxn ang="0">
                <a:pos x="0" y="2896"/>
              </a:cxn>
              <a:cxn ang="0">
                <a:pos x="2896" y="2896"/>
              </a:cxn>
            </a:cxnLst>
            <a:rect l="0" t="0" r="r" b="b"/>
            <a:pathLst>
              <a:path w="2896" h="2896">
                <a:moveTo>
                  <a:pt x="2896" y="2896"/>
                </a:moveTo>
                <a:cubicBezTo>
                  <a:pt x="2896" y="1297"/>
                  <a:pt x="1600" y="0"/>
                  <a:pt x="0" y="0"/>
                </a:cubicBezTo>
                <a:cubicBezTo>
                  <a:pt x="0" y="0"/>
                  <a:pt x="0" y="0"/>
                  <a:pt x="0" y="0"/>
                </a:cubicBezTo>
                <a:lnTo>
                  <a:pt x="0" y="2896"/>
                </a:lnTo>
                <a:lnTo>
                  <a:pt x="2896" y="2896"/>
                </a:lnTo>
                <a:close/>
              </a:path>
            </a:pathLst>
          </a:custGeom>
          <a:solidFill>
            <a:schemeClr val="tx2">
              <a:alpha val="50000"/>
            </a:schemeClr>
          </a:solid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7"/>
          <p:cNvSpPr>
            <a:spLocks/>
          </p:cNvSpPr>
          <p:nvPr/>
        </p:nvSpPr>
        <p:spPr bwMode="auto">
          <a:xfrm>
            <a:off x="4953000" y="3873623"/>
            <a:ext cx="1796796" cy="1796729"/>
          </a:xfrm>
          <a:custGeom>
            <a:avLst/>
            <a:gdLst/>
            <a:ahLst/>
            <a:cxnLst>
              <a:cxn ang="0">
                <a:pos x="0" y="2896"/>
              </a:cxn>
              <a:cxn ang="0">
                <a:pos x="2896" y="0"/>
              </a:cxn>
              <a:cxn ang="0">
                <a:pos x="0" y="0"/>
              </a:cxn>
              <a:cxn ang="0">
                <a:pos x="0" y="2896"/>
              </a:cxn>
            </a:cxnLst>
            <a:rect l="0" t="0" r="r" b="b"/>
            <a:pathLst>
              <a:path w="2896" h="2896">
                <a:moveTo>
                  <a:pt x="0" y="2896"/>
                </a:moveTo>
                <a:cubicBezTo>
                  <a:pt x="1600" y="2896"/>
                  <a:pt x="2896" y="1600"/>
                  <a:pt x="2896" y="0"/>
                </a:cubicBezTo>
                <a:lnTo>
                  <a:pt x="0" y="0"/>
                </a:lnTo>
                <a:lnTo>
                  <a:pt x="0" y="2896"/>
                </a:lnTo>
                <a:close/>
              </a:path>
            </a:pathLst>
          </a:custGeom>
          <a:solidFill>
            <a:schemeClr val="accent2">
              <a:alpha val="75000"/>
            </a:schemeClr>
          </a:solid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8"/>
          <p:cNvSpPr>
            <a:spLocks/>
          </p:cNvSpPr>
          <p:nvPr/>
        </p:nvSpPr>
        <p:spPr bwMode="auto">
          <a:xfrm>
            <a:off x="3156204" y="3873623"/>
            <a:ext cx="1796796" cy="1796729"/>
          </a:xfrm>
          <a:custGeom>
            <a:avLst/>
            <a:gdLst/>
            <a:ahLst/>
            <a:cxnLst>
              <a:cxn ang="0">
                <a:pos x="0" y="0"/>
              </a:cxn>
              <a:cxn ang="0">
                <a:pos x="2896" y="2896"/>
              </a:cxn>
              <a:cxn ang="0">
                <a:pos x="2896" y="0"/>
              </a:cxn>
              <a:cxn ang="0">
                <a:pos x="0" y="0"/>
              </a:cxn>
            </a:cxnLst>
            <a:rect l="0" t="0" r="r" b="b"/>
            <a:pathLst>
              <a:path w="2896" h="2896">
                <a:moveTo>
                  <a:pt x="0" y="0"/>
                </a:moveTo>
                <a:cubicBezTo>
                  <a:pt x="0" y="1600"/>
                  <a:pt x="1297" y="2896"/>
                  <a:pt x="2896" y="2896"/>
                </a:cubicBezTo>
                <a:lnTo>
                  <a:pt x="2896" y="0"/>
                </a:lnTo>
                <a:lnTo>
                  <a:pt x="0" y="0"/>
                </a:lnTo>
                <a:close/>
              </a:path>
            </a:pathLst>
          </a:custGeom>
          <a:solidFill>
            <a:schemeClr val="accent3">
              <a:alpha val="75000"/>
            </a:schemeClr>
          </a:solid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9"/>
          <p:cNvSpPr>
            <a:spLocks/>
          </p:cNvSpPr>
          <p:nvPr/>
        </p:nvSpPr>
        <p:spPr bwMode="auto">
          <a:xfrm>
            <a:off x="3156204" y="2076894"/>
            <a:ext cx="1796796" cy="1796729"/>
          </a:xfrm>
          <a:custGeom>
            <a:avLst/>
            <a:gdLst/>
            <a:ahLst/>
            <a:cxnLst>
              <a:cxn ang="0">
                <a:pos x="2896" y="0"/>
              </a:cxn>
              <a:cxn ang="0">
                <a:pos x="0" y="2896"/>
              </a:cxn>
              <a:cxn ang="0">
                <a:pos x="2896" y="2896"/>
              </a:cxn>
              <a:cxn ang="0">
                <a:pos x="2896" y="0"/>
              </a:cxn>
            </a:cxnLst>
            <a:rect l="0" t="0" r="r" b="b"/>
            <a:pathLst>
              <a:path w="2896" h="2896">
                <a:moveTo>
                  <a:pt x="2896" y="0"/>
                </a:moveTo>
                <a:cubicBezTo>
                  <a:pt x="1297" y="0"/>
                  <a:pt x="0" y="1297"/>
                  <a:pt x="0" y="2896"/>
                </a:cubicBezTo>
                <a:lnTo>
                  <a:pt x="2896" y="2896"/>
                </a:lnTo>
                <a:lnTo>
                  <a:pt x="2896" y="0"/>
                </a:lnTo>
                <a:close/>
              </a:path>
            </a:pathLst>
          </a:custGeom>
          <a:solidFill>
            <a:schemeClr val="accent5">
              <a:alpha val="73000"/>
            </a:schemeClr>
          </a:solid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Oval 26"/>
          <p:cNvSpPr/>
          <p:nvPr/>
        </p:nvSpPr>
        <p:spPr>
          <a:xfrm>
            <a:off x="3841170" y="2761835"/>
            <a:ext cx="2223659" cy="22235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3764280" y="2697990"/>
            <a:ext cx="2377440" cy="2377440"/>
          </a:xfrm>
          <a:prstGeom prst="roundRect">
            <a:avLst>
              <a:gd name="adj" fmla="val 5000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50000" t="50000" r="50000" b="50000"/>
            </a:path>
            <a:tileRect/>
          </a:gradFill>
          <a:ln>
            <a:solidFill>
              <a:schemeClr val="bg1"/>
            </a:solidFill>
          </a:ln>
          <a:effectLst/>
        </p:spPr>
        <p:style>
          <a:lnRef idx="1">
            <a:schemeClr val="accent5"/>
          </a:lnRef>
          <a:fillRef idx="3">
            <a:schemeClr val="accent5"/>
          </a:fillRef>
          <a:effectRef idx="2">
            <a:schemeClr val="accent5"/>
          </a:effectRef>
          <a:fontRef idx="minor">
            <a:schemeClr val="lt1"/>
          </a:fontRef>
        </p:style>
        <p:txBody>
          <a:bodyPr wrap="square" lIns="34359" tIns="44667" rIns="34359" bIns="44667" rtlCol="0" anchor="ctr"/>
          <a:lstStyle/>
          <a:p>
            <a:pPr algn="ctr" defTabSz="872722"/>
            <a:endParaRPr lang="en-US" b="1" kern="0" dirty="0" smtClean="0">
              <a:solidFill>
                <a:srgbClr val="FFFFFF"/>
              </a:solidFill>
              <a:latin typeface="Calibri"/>
              <a:cs typeface="Calibri"/>
            </a:endParaRPr>
          </a:p>
          <a:p>
            <a:pPr algn="ctr" defTabSz="872722"/>
            <a:r>
              <a:rPr lang="en-US" b="1" kern="0" dirty="0" smtClean="0">
                <a:solidFill>
                  <a:srgbClr val="FFFFFF"/>
                </a:solidFill>
                <a:latin typeface="Calibri"/>
                <a:cs typeface="Calibri"/>
              </a:rPr>
              <a:t>DevOps “Myth-Busting”</a:t>
            </a:r>
          </a:p>
          <a:p>
            <a:pPr algn="ctr" defTabSz="872722"/>
            <a:endParaRPr lang="en-US" b="1" kern="0" dirty="0">
              <a:solidFill>
                <a:srgbClr val="FFFFFF"/>
              </a:solidFill>
              <a:latin typeface="Calibri"/>
              <a:cs typeface="Calibri"/>
            </a:endParaRPr>
          </a:p>
        </p:txBody>
      </p:sp>
      <p:sp>
        <p:nvSpPr>
          <p:cNvPr id="6" name="Content Placeholder 8"/>
          <p:cNvSpPr txBox="1">
            <a:spLocks/>
          </p:cNvSpPr>
          <p:nvPr/>
        </p:nvSpPr>
        <p:spPr>
          <a:xfrm>
            <a:off x="333407" y="1509934"/>
            <a:ext cx="4148138" cy="2357795"/>
          </a:xfrm>
          <a:prstGeom prst="rect">
            <a:avLst/>
          </a:prstGeom>
          <a:noFill/>
          <a:ln w="12700" cmpd="sng">
            <a:noFill/>
            <a:prstDash val="solid"/>
            <a:miter lim="800000"/>
            <a:headEnd/>
            <a:tailEnd/>
          </a:ln>
        </p:spPr>
        <p:txBody>
          <a:bodyPr vert="horz" wrap="square" lIns="182880" tIns="182880" rIns="91440" bIns="91440" numCol="1" anchor="t" anchorCtr="0" compatLnSpc="1">
            <a:prstTxWarp prst="textNoShape">
              <a:avLst/>
            </a:prstTxWarp>
            <a:noAutofit/>
          </a:bodyPr>
          <a:lstStyle/>
          <a:p>
            <a:pPr>
              <a:spcBef>
                <a:spcPts val="100"/>
              </a:spcBef>
              <a:spcAft>
                <a:spcPts val="100"/>
              </a:spcAft>
            </a:pPr>
            <a:r>
              <a:rPr lang="en-US" sz="1200" b="1" i="1" dirty="0" smtClean="0">
                <a:solidFill>
                  <a:schemeClr val="tx2">
                    <a:lumMod val="50000"/>
                  </a:schemeClr>
                </a:solidFill>
              </a:rPr>
              <a:t>“DevOps is NoOps”</a:t>
            </a:r>
          </a:p>
          <a:p>
            <a:pPr>
              <a:spcBef>
                <a:spcPts val="100"/>
              </a:spcBef>
              <a:spcAft>
                <a:spcPts val="100"/>
              </a:spcAft>
            </a:pPr>
            <a:r>
              <a:rPr lang="en-US" sz="1200" dirty="0" smtClean="0">
                <a:solidFill>
                  <a:schemeClr val="tx2">
                    <a:lumMod val="50000"/>
                  </a:schemeClr>
                </a:solidFill>
              </a:rPr>
              <a:t>There is a misconception that with emergence of </a:t>
            </a:r>
            <a:br>
              <a:rPr lang="en-US" sz="1200" dirty="0" smtClean="0">
                <a:solidFill>
                  <a:schemeClr val="tx2">
                    <a:lumMod val="50000"/>
                  </a:schemeClr>
                </a:solidFill>
              </a:rPr>
            </a:br>
            <a:r>
              <a:rPr lang="en-US" sz="1200" dirty="0" smtClean="0">
                <a:solidFill>
                  <a:schemeClr val="tx2">
                    <a:lumMod val="50000"/>
                  </a:schemeClr>
                </a:solidFill>
              </a:rPr>
              <a:t>DevOps the traditional operations folks become </a:t>
            </a:r>
            <a:br>
              <a:rPr lang="en-US" sz="1200" dirty="0" smtClean="0">
                <a:solidFill>
                  <a:schemeClr val="tx2">
                    <a:lumMod val="50000"/>
                  </a:schemeClr>
                </a:solidFill>
              </a:rPr>
            </a:br>
            <a:r>
              <a:rPr lang="en-US" sz="1200" dirty="0" smtClean="0">
                <a:solidFill>
                  <a:schemeClr val="tx2">
                    <a:lumMod val="50000"/>
                  </a:schemeClr>
                </a:solidFill>
              </a:rPr>
              <a:t>irrelevant and the developers takes over </a:t>
            </a:r>
            <a:br>
              <a:rPr lang="en-US" sz="1200" dirty="0" smtClean="0">
                <a:solidFill>
                  <a:schemeClr val="tx2">
                    <a:lumMod val="50000"/>
                  </a:schemeClr>
                </a:solidFill>
              </a:rPr>
            </a:br>
            <a:r>
              <a:rPr lang="en-US" sz="1200" dirty="0" smtClean="0">
                <a:solidFill>
                  <a:schemeClr val="tx2">
                    <a:lumMod val="50000"/>
                  </a:schemeClr>
                </a:solidFill>
              </a:rPr>
              <a:t>operations. This is entirely incorrect, </a:t>
            </a:r>
            <a:br>
              <a:rPr lang="en-US" sz="1200" dirty="0" smtClean="0">
                <a:solidFill>
                  <a:schemeClr val="tx2">
                    <a:lumMod val="50000"/>
                  </a:schemeClr>
                </a:solidFill>
              </a:rPr>
            </a:br>
            <a:r>
              <a:rPr lang="en-US" sz="1200" dirty="0" smtClean="0">
                <a:solidFill>
                  <a:schemeClr val="tx2">
                    <a:lumMod val="50000"/>
                  </a:schemeClr>
                </a:solidFill>
              </a:rPr>
              <a:t>DevOps and its antecedents in agile </a:t>
            </a:r>
            <a:br>
              <a:rPr lang="en-US" sz="1200" dirty="0" smtClean="0">
                <a:solidFill>
                  <a:schemeClr val="tx2">
                    <a:lumMod val="50000"/>
                  </a:schemeClr>
                </a:solidFill>
              </a:rPr>
            </a:br>
            <a:r>
              <a:rPr lang="en-US" sz="1200" dirty="0" smtClean="0">
                <a:solidFill>
                  <a:schemeClr val="tx2">
                    <a:lumMod val="50000"/>
                  </a:schemeClr>
                </a:solidFill>
              </a:rPr>
              <a:t>operations, are mostly initiated by </a:t>
            </a:r>
            <a:br>
              <a:rPr lang="en-US" sz="1200" dirty="0" smtClean="0">
                <a:solidFill>
                  <a:schemeClr val="tx2">
                    <a:lumMod val="50000"/>
                  </a:schemeClr>
                </a:solidFill>
              </a:rPr>
            </a:br>
            <a:r>
              <a:rPr lang="en-US" sz="1200" dirty="0" smtClean="0">
                <a:solidFill>
                  <a:schemeClr val="tx2">
                    <a:lumMod val="50000"/>
                  </a:schemeClr>
                </a:solidFill>
              </a:rPr>
              <a:t>operations teams.</a:t>
            </a:r>
            <a:endParaRPr lang="en-US" sz="1200" b="1" dirty="0">
              <a:solidFill>
                <a:schemeClr val="tx2">
                  <a:lumMod val="50000"/>
                </a:schemeClr>
              </a:solidFill>
            </a:endParaRPr>
          </a:p>
        </p:txBody>
      </p:sp>
      <p:sp>
        <p:nvSpPr>
          <p:cNvPr id="8" name="Content Placeholder 8"/>
          <p:cNvSpPr txBox="1">
            <a:spLocks/>
          </p:cNvSpPr>
          <p:nvPr/>
        </p:nvSpPr>
        <p:spPr>
          <a:xfrm>
            <a:off x="4935492" y="1528253"/>
            <a:ext cx="4613352" cy="2339475"/>
          </a:xfrm>
          <a:prstGeom prst="rect">
            <a:avLst/>
          </a:prstGeom>
          <a:noFill/>
          <a:ln w="12700" cmpd="sng">
            <a:noFill/>
            <a:prstDash val="solid"/>
            <a:miter lim="800000"/>
            <a:headEnd/>
            <a:tailEnd/>
          </a:ln>
        </p:spPr>
        <p:txBody>
          <a:bodyPr vert="horz" wrap="square" lIns="182880" tIns="182880" rIns="91440" bIns="91440" numCol="1" anchor="t" anchorCtr="0" compatLnSpc="1">
            <a:prstTxWarp prst="textNoShape">
              <a:avLst/>
            </a:prstTxWarp>
            <a:noAutofit/>
          </a:bodyPr>
          <a:lstStyle/>
          <a:p>
            <a:pPr>
              <a:spcBef>
                <a:spcPts val="100"/>
              </a:spcBef>
              <a:spcAft>
                <a:spcPts val="100"/>
              </a:spcAft>
            </a:pPr>
            <a:r>
              <a:rPr lang="en-US" sz="1200" b="1" dirty="0" smtClean="0">
                <a:solidFill>
                  <a:schemeClr val="tx2">
                    <a:lumMod val="50000"/>
                  </a:schemeClr>
                </a:solidFill>
              </a:rPr>
              <a:t>“DevOps is essentially Tools”</a:t>
            </a:r>
          </a:p>
          <a:p>
            <a:pPr>
              <a:spcBef>
                <a:spcPts val="100"/>
              </a:spcBef>
              <a:spcAft>
                <a:spcPts val="100"/>
              </a:spcAft>
            </a:pPr>
            <a:r>
              <a:rPr lang="en-US" sz="1200" dirty="0" smtClean="0">
                <a:solidFill>
                  <a:schemeClr val="tx2">
                    <a:lumMod val="50000"/>
                  </a:schemeClr>
                </a:solidFill>
              </a:rPr>
              <a:t>              It’s also not “about the tools.”  One reason why we            </a:t>
            </a:r>
            <a:br>
              <a:rPr lang="en-US" sz="1200" dirty="0" smtClean="0">
                <a:solidFill>
                  <a:schemeClr val="tx2">
                    <a:lumMod val="50000"/>
                  </a:schemeClr>
                </a:solidFill>
              </a:rPr>
            </a:br>
            <a:r>
              <a:rPr lang="en-US" sz="1200" dirty="0" smtClean="0">
                <a:solidFill>
                  <a:schemeClr val="tx2">
                    <a:lumMod val="50000"/>
                  </a:schemeClr>
                </a:solidFill>
              </a:rPr>
              <a:t>                   want to have a more common definition or even </a:t>
            </a:r>
            <a:br>
              <a:rPr lang="en-US" sz="1200" dirty="0" smtClean="0">
                <a:solidFill>
                  <a:schemeClr val="tx2">
                    <a:lumMod val="50000"/>
                  </a:schemeClr>
                </a:solidFill>
              </a:rPr>
            </a:br>
            <a:r>
              <a:rPr lang="en-US" sz="1200" dirty="0" smtClean="0">
                <a:solidFill>
                  <a:schemeClr val="tx2">
                    <a:lumMod val="50000"/>
                  </a:schemeClr>
                </a:solidFill>
              </a:rPr>
              <a:t>                            manifesto of DevOps is that the risk of having </a:t>
            </a:r>
            <a:br>
              <a:rPr lang="en-US" sz="1200" dirty="0" smtClean="0">
                <a:solidFill>
                  <a:schemeClr val="tx2">
                    <a:lumMod val="50000"/>
                  </a:schemeClr>
                </a:solidFill>
              </a:rPr>
            </a:br>
            <a:r>
              <a:rPr lang="en-US" sz="1200" dirty="0" smtClean="0">
                <a:solidFill>
                  <a:schemeClr val="tx2">
                    <a:lumMod val="50000"/>
                  </a:schemeClr>
                </a:solidFill>
              </a:rPr>
              <a:t>                                 various sub-definitions increases the risk </a:t>
            </a:r>
            <a:br>
              <a:rPr lang="en-US" sz="1200" dirty="0" smtClean="0">
                <a:solidFill>
                  <a:schemeClr val="tx2">
                    <a:lumMod val="50000"/>
                  </a:schemeClr>
                </a:solidFill>
              </a:rPr>
            </a:br>
            <a:r>
              <a:rPr lang="en-US" sz="1200" dirty="0" smtClean="0">
                <a:solidFill>
                  <a:schemeClr val="tx2">
                    <a:lumMod val="50000"/>
                  </a:schemeClr>
                </a:solidFill>
              </a:rPr>
              <a:t>                                       that people will implement the </a:t>
            </a:r>
            <a:br>
              <a:rPr lang="en-US" sz="1200" dirty="0" smtClean="0">
                <a:solidFill>
                  <a:schemeClr val="tx2">
                    <a:lumMod val="50000"/>
                  </a:schemeClr>
                </a:solidFill>
              </a:rPr>
            </a:br>
            <a:r>
              <a:rPr lang="en-US" sz="1200" dirty="0" smtClean="0">
                <a:solidFill>
                  <a:schemeClr val="tx2">
                    <a:lumMod val="50000"/>
                  </a:schemeClr>
                </a:solidFill>
              </a:rPr>
              <a:t>                                           processes or tools of DevOps </a:t>
            </a:r>
            <a:br>
              <a:rPr lang="en-US" sz="1200" dirty="0" smtClean="0">
                <a:solidFill>
                  <a:schemeClr val="tx2">
                    <a:lumMod val="50000"/>
                  </a:schemeClr>
                </a:solidFill>
              </a:rPr>
            </a:br>
            <a:r>
              <a:rPr lang="en-US" sz="1200" dirty="0" smtClean="0">
                <a:solidFill>
                  <a:schemeClr val="tx2">
                    <a:lumMod val="50000"/>
                  </a:schemeClr>
                </a:solidFill>
              </a:rPr>
              <a:t>                                           without the principles in mind, which </a:t>
            </a:r>
            <a:br>
              <a:rPr lang="en-US" sz="1200" dirty="0" smtClean="0">
                <a:solidFill>
                  <a:schemeClr val="tx2">
                    <a:lumMod val="50000"/>
                  </a:schemeClr>
                </a:solidFill>
              </a:rPr>
            </a:br>
            <a:r>
              <a:rPr lang="en-US" sz="1200" dirty="0" smtClean="0">
                <a:solidFill>
                  <a:schemeClr val="tx2">
                    <a:lumMod val="50000"/>
                  </a:schemeClr>
                </a:solidFill>
              </a:rPr>
              <a:t>                                             is definitely an anti-pattern.</a:t>
            </a:r>
          </a:p>
          <a:p>
            <a:pPr>
              <a:spcBef>
                <a:spcPts val="100"/>
              </a:spcBef>
              <a:spcAft>
                <a:spcPts val="100"/>
              </a:spcAft>
            </a:pPr>
            <a:endParaRPr lang="en-US" sz="1200" b="1" dirty="0">
              <a:solidFill>
                <a:schemeClr val="tx2">
                  <a:lumMod val="50000"/>
                </a:schemeClr>
              </a:solidFill>
            </a:endParaRPr>
          </a:p>
        </p:txBody>
      </p:sp>
      <p:sp>
        <p:nvSpPr>
          <p:cNvPr id="9" name="Content Placeholder 8"/>
          <p:cNvSpPr txBox="1">
            <a:spLocks/>
          </p:cNvSpPr>
          <p:nvPr/>
        </p:nvSpPr>
        <p:spPr>
          <a:xfrm>
            <a:off x="4931794" y="3970664"/>
            <a:ext cx="4617050" cy="2201535"/>
          </a:xfrm>
          <a:prstGeom prst="rect">
            <a:avLst/>
          </a:prstGeom>
          <a:noFill/>
          <a:ln w="12700" cmpd="sng">
            <a:noFill/>
            <a:prstDash val="solid"/>
            <a:miter lim="800000"/>
            <a:headEnd/>
            <a:tailEnd/>
          </a:ln>
        </p:spPr>
        <p:txBody>
          <a:bodyPr vert="horz" wrap="square" lIns="91440" tIns="182880" rIns="91440" bIns="91440" numCol="1" anchor="t" anchorCtr="0" compatLnSpc="1">
            <a:prstTxWarp prst="textNoShape">
              <a:avLst/>
            </a:prstTxWarp>
            <a:noAutofit/>
          </a:bodyPr>
          <a:lstStyle/>
          <a:p>
            <a:pPr fontAlgn="base">
              <a:spcBef>
                <a:spcPts val="100"/>
              </a:spcBef>
              <a:spcAft>
                <a:spcPts val="100"/>
              </a:spcAft>
              <a:buClr>
                <a:schemeClr val="accent5"/>
              </a:buClr>
              <a:defRPr/>
            </a:pPr>
            <a:r>
              <a:rPr lang="en-US" sz="1200" b="1" dirty="0" smtClean="0">
                <a:solidFill>
                  <a:schemeClr val="tx2">
                    <a:lumMod val="50000"/>
                  </a:schemeClr>
                </a:solidFill>
              </a:rPr>
              <a:t>		    “DevOps is (Just) a Culture”</a:t>
            </a:r>
          </a:p>
          <a:p>
            <a:pPr fontAlgn="base">
              <a:spcBef>
                <a:spcPts val="100"/>
              </a:spcBef>
              <a:spcAft>
                <a:spcPts val="100"/>
              </a:spcAft>
              <a:buClr>
                <a:schemeClr val="accent5"/>
              </a:buClr>
              <a:defRPr/>
            </a:pPr>
            <a:r>
              <a:rPr lang="en-US" sz="1200" dirty="0" smtClean="0">
                <a:solidFill>
                  <a:schemeClr val="tx2">
                    <a:lumMod val="50000"/>
                  </a:schemeClr>
                </a:solidFill>
              </a:rPr>
              <a:t>                                                Many people insist DevOps “is just </a:t>
            </a:r>
            <a:br>
              <a:rPr lang="en-US" sz="1200" dirty="0" smtClean="0">
                <a:solidFill>
                  <a:schemeClr val="tx2">
                    <a:lumMod val="50000"/>
                  </a:schemeClr>
                </a:solidFill>
              </a:rPr>
            </a:br>
            <a:r>
              <a:rPr lang="en-US" sz="1200" dirty="0" smtClean="0">
                <a:solidFill>
                  <a:schemeClr val="tx2">
                    <a:lumMod val="50000"/>
                  </a:schemeClr>
                </a:solidFill>
              </a:rPr>
              <a:t>                                              culture”, the culture of collaboration </a:t>
            </a:r>
            <a:br>
              <a:rPr lang="en-US" sz="1200" dirty="0" smtClean="0">
                <a:solidFill>
                  <a:schemeClr val="tx2">
                    <a:lumMod val="50000"/>
                  </a:schemeClr>
                </a:solidFill>
              </a:rPr>
            </a:br>
            <a:r>
              <a:rPr lang="en-US" sz="1200" dirty="0" smtClean="0">
                <a:solidFill>
                  <a:schemeClr val="tx2">
                    <a:lumMod val="50000"/>
                  </a:schemeClr>
                </a:solidFill>
              </a:rPr>
              <a:t>                                             alone can help us achieve agility it </a:t>
            </a:r>
            <a:br>
              <a:rPr lang="en-US" sz="1200" dirty="0" smtClean="0">
                <a:solidFill>
                  <a:schemeClr val="tx2">
                    <a:lumMod val="50000"/>
                  </a:schemeClr>
                </a:solidFill>
              </a:rPr>
            </a:br>
            <a:r>
              <a:rPr lang="en-US" sz="1200" dirty="0" smtClean="0">
                <a:solidFill>
                  <a:schemeClr val="tx2">
                    <a:lumMod val="50000"/>
                  </a:schemeClr>
                </a:solidFill>
              </a:rPr>
              <a:t>                                           needs to be supported by processes, </a:t>
            </a:r>
            <a:br>
              <a:rPr lang="en-US" sz="1200" dirty="0" smtClean="0">
                <a:solidFill>
                  <a:schemeClr val="tx2">
                    <a:lumMod val="50000"/>
                  </a:schemeClr>
                </a:solidFill>
              </a:rPr>
            </a:br>
            <a:r>
              <a:rPr lang="en-US" sz="1200" dirty="0" smtClean="0">
                <a:solidFill>
                  <a:schemeClr val="tx2">
                    <a:lumMod val="50000"/>
                  </a:schemeClr>
                </a:solidFill>
              </a:rPr>
              <a:t>                                        practices and methodologies in line with </a:t>
            </a:r>
            <a:br>
              <a:rPr lang="en-US" sz="1200" dirty="0" smtClean="0">
                <a:solidFill>
                  <a:schemeClr val="tx2">
                    <a:lumMod val="50000"/>
                  </a:schemeClr>
                </a:solidFill>
              </a:rPr>
            </a:br>
            <a:r>
              <a:rPr lang="en-US" sz="1200" dirty="0" smtClean="0">
                <a:solidFill>
                  <a:schemeClr val="tx2">
                    <a:lumMod val="50000"/>
                  </a:schemeClr>
                </a:solidFill>
              </a:rPr>
              <a:t>                                    the culture to achieve the end result.</a:t>
            </a:r>
          </a:p>
          <a:p>
            <a:pPr defTabSz="671511" eaLnBrk="0" fontAlgn="base" hangingPunct="0">
              <a:spcBef>
                <a:spcPts val="100"/>
              </a:spcBef>
              <a:spcAft>
                <a:spcPts val="100"/>
              </a:spcAft>
              <a:buClr>
                <a:schemeClr val="accent5"/>
              </a:buClr>
              <a:defRPr/>
            </a:pPr>
            <a:endParaRPr lang="en-US" sz="1200" dirty="0" smtClean="0">
              <a:solidFill>
                <a:schemeClr val="tx2">
                  <a:lumMod val="50000"/>
                </a:schemeClr>
              </a:solidFill>
            </a:endParaRPr>
          </a:p>
          <a:p>
            <a:pPr defTabSz="671511" eaLnBrk="0" fontAlgn="base" hangingPunct="0">
              <a:spcBef>
                <a:spcPts val="100"/>
              </a:spcBef>
              <a:spcAft>
                <a:spcPts val="100"/>
              </a:spcAft>
              <a:buClr>
                <a:schemeClr val="accent5"/>
              </a:buClr>
              <a:defRPr/>
            </a:pPr>
            <a:endParaRPr lang="en-GB" sz="1200" dirty="0">
              <a:solidFill>
                <a:schemeClr val="tx2">
                  <a:lumMod val="50000"/>
                </a:schemeClr>
              </a:solidFill>
              <a:cs typeface="Arial"/>
            </a:endParaRPr>
          </a:p>
        </p:txBody>
      </p:sp>
      <p:sp>
        <p:nvSpPr>
          <p:cNvPr id="10" name="Content Placeholder 8"/>
          <p:cNvSpPr txBox="1">
            <a:spLocks/>
          </p:cNvSpPr>
          <p:nvPr/>
        </p:nvSpPr>
        <p:spPr>
          <a:xfrm>
            <a:off x="333407" y="3970664"/>
            <a:ext cx="4148138" cy="2357795"/>
          </a:xfrm>
          <a:prstGeom prst="rect">
            <a:avLst/>
          </a:prstGeom>
          <a:noFill/>
          <a:ln w="12700" cmpd="sng">
            <a:noFill/>
            <a:prstDash val="solid"/>
            <a:miter lim="800000"/>
            <a:headEnd/>
            <a:tailEnd/>
          </a:ln>
        </p:spPr>
        <p:txBody>
          <a:bodyPr vert="horz" wrap="square" lIns="182880" tIns="182880" rIns="91440" bIns="91440" numCol="1" anchor="t" anchorCtr="0" compatLnSpc="1">
            <a:prstTxWarp prst="textNoShape">
              <a:avLst/>
            </a:prstTxWarp>
            <a:noAutofit/>
          </a:bodyPr>
          <a:lstStyle/>
          <a:p>
            <a:pPr>
              <a:spcBef>
                <a:spcPts val="100"/>
              </a:spcBef>
              <a:spcAft>
                <a:spcPts val="100"/>
              </a:spcAft>
            </a:pPr>
            <a:r>
              <a:rPr lang="en-US" sz="1200" b="1" dirty="0" smtClean="0">
                <a:solidFill>
                  <a:schemeClr val="tx2">
                    <a:lumMod val="50000"/>
                  </a:schemeClr>
                </a:solidFill>
              </a:rPr>
              <a:t>“DevOps is everything”</a:t>
            </a:r>
          </a:p>
          <a:p>
            <a:pPr>
              <a:spcBef>
                <a:spcPts val="100"/>
              </a:spcBef>
              <a:spcAft>
                <a:spcPts val="100"/>
              </a:spcAft>
            </a:pPr>
            <a:r>
              <a:rPr lang="en-US" sz="1200" dirty="0" smtClean="0">
                <a:solidFill>
                  <a:schemeClr val="tx2">
                    <a:lumMod val="50000"/>
                  </a:schemeClr>
                </a:solidFill>
              </a:rPr>
              <a:t>There are times when people </a:t>
            </a:r>
            <a:br>
              <a:rPr lang="en-US" sz="1200" dirty="0" smtClean="0">
                <a:solidFill>
                  <a:schemeClr val="tx2">
                    <a:lumMod val="50000"/>
                  </a:schemeClr>
                </a:solidFill>
              </a:rPr>
            </a:br>
            <a:r>
              <a:rPr lang="en-US" sz="1200" dirty="0" smtClean="0">
                <a:solidFill>
                  <a:schemeClr val="tx2">
                    <a:lumMod val="50000"/>
                  </a:schemeClr>
                </a:solidFill>
              </a:rPr>
              <a:t>tend to overestimate the capabilities</a:t>
            </a:r>
            <a:br>
              <a:rPr lang="en-US" sz="1200" dirty="0" smtClean="0">
                <a:solidFill>
                  <a:schemeClr val="tx2">
                    <a:lumMod val="50000"/>
                  </a:schemeClr>
                </a:solidFill>
              </a:rPr>
            </a:br>
            <a:r>
              <a:rPr lang="en-US" sz="1200" dirty="0" smtClean="0">
                <a:solidFill>
                  <a:schemeClr val="tx2">
                    <a:lumMod val="50000"/>
                  </a:schemeClr>
                </a:solidFill>
              </a:rPr>
              <a:t>of DevOps making grandiose </a:t>
            </a:r>
            <a:br>
              <a:rPr lang="en-US" sz="1200" dirty="0" smtClean="0">
                <a:solidFill>
                  <a:schemeClr val="tx2">
                    <a:lumMod val="50000"/>
                  </a:schemeClr>
                </a:solidFill>
              </a:rPr>
            </a:br>
            <a:r>
              <a:rPr lang="en-US" sz="1200" dirty="0" smtClean="0">
                <a:solidFill>
                  <a:schemeClr val="tx2">
                    <a:lumMod val="50000"/>
                  </a:schemeClr>
                </a:solidFill>
              </a:rPr>
              <a:t>claims that it is “everything everywhere”, </a:t>
            </a:r>
            <a:br>
              <a:rPr lang="en-US" sz="1200" dirty="0" smtClean="0">
                <a:solidFill>
                  <a:schemeClr val="tx2">
                    <a:lumMod val="50000"/>
                  </a:schemeClr>
                </a:solidFill>
              </a:rPr>
            </a:br>
            <a:r>
              <a:rPr lang="en-US" sz="1200" dirty="0" smtClean="0">
                <a:solidFill>
                  <a:schemeClr val="tx2">
                    <a:lumMod val="50000"/>
                  </a:schemeClr>
                </a:solidFill>
              </a:rPr>
              <a:t>which is inaccurate. It is a part of </a:t>
            </a:r>
            <a:br>
              <a:rPr lang="en-US" sz="1200" dirty="0" smtClean="0">
                <a:solidFill>
                  <a:schemeClr val="tx2">
                    <a:lumMod val="50000"/>
                  </a:schemeClr>
                </a:solidFill>
              </a:rPr>
            </a:br>
            <a:r>
              <a:rPr lang="en-US" sz="1200" dirty="0" smtClean="0">
                <a:solidFill>
                  <a:schemeClr val="tx2">
                    <a:lumMod val="50000"/>
                  </a:schemeClr>
                </a:solidFill>
              </a:rPr>
              <a:t>overall collaborative approach and agility in </a:t>
            </a:r>
            <a:br>
              <a:rPr lang="en-US" sz="1200" dirty="0" smtClean="0">
                <a:solidFill>
                  <a:schemeClr val="tx2">
                    <a:lumMod val="50000"/>
                  </a:schemeClr>
                </a:solidFill>
              </a:rPr>
            </a:br>
            <a:r>
              <a:rPr lang="en-US" sz="1200" dirty="0" smtClean="0">
                <a:solidFill>
                  <a:schemeClr val="tx2">
                    <a:lumMod val="50000"/>
                  </a:schemeClr>
                </a:solidFill>
              </a:rPr>
              <a:t>corporate culture and DevOps is only how the </a:t>
            </a:r>
            <a:br>
              <a:rPr lang="en-US" sz="1200" dirty="0" smtClean="0">
                <a:solidFill>
                  <a:schemeClr val="tx2">
                    <a:lumMod val="50000"/>
                  </a:schemeClr>
                </a:solidFill>
              </a:rPr>
            </a:br>
            <a:r>
              <a:rPr lang="en-US" sz="1200" dirty="0" smtClean="0">
                <a:solidFill>
                  <a:schemeClr val="tx2">
                    <a:lumMod val="50000"/>
                  </a:schemeClr>
                </a:solidFill>
              </a:rPr>
              <a:t>operations plugs into that whole approach.</a:t>
            </a:r>
          </a:p>
          <a:p>
            <a:pPr>
              <a:spcBef>
                <a:spcPts val="100"/>
              </a:spcBef>
              <a:spcAft>
                <a:spcPts val="100"/>
              </a:spcAft>
            </a:pPr>
            <a:endParaRPr lang="en-US" sz="1200" b="1" dirty="0">
              <a:solidFill>
                <a:schemeClr val="tx2">
                  <a:lumMod val="50000"/>
                </a:schemeClr>
              </a:solidFill>
            </a:endParaRPr>
          </a:p>
        </p:txBody>
      </p:sp>
      <p:sp>
        <p:nvSpPr>
          <p:cNvPr id="20" name="Rectangle 19"/>
          <p:cNvSpPr/>
          <p:nvPr/>
        </p:nvSpPr>
        <p:spPr>
          <a:xfrm>
            <a:off x="5497417" y="209320"/>
            <a:ext cx="4186409" cy="1068637"/>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Change color scheme only: needs to match the slides</a:t>
            </a:r>
          </a:p>
        </p:txBody>
      </p:sp>
    </p:spTree>
    <p:extLst>
      <p:ext uri="{BB962C8B-B14F-4D97-AF65-F5344CB8AC3E}">
        <p14:creationId xmlns:p14="http://schemas.microsoft.com/office/powerpoint/2010/main" xmlns="" val="2976251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a:xfrm>
            <a:off x="5931118" y="4274125"/>
            <a:ext cx="3623333" cy="1737360"/>
          </a:xfrm>
          <a:prstGeom prst="rect">
            <a:avLst/>
          </a:prstGeom>
          <a:solidFill>
            <a:schemeClr val="accent5">
              <a:lumMod val="20000"/>
              <a:lumOff val="80000"/>
            </a:schemeClr>
          </a:solidFill>
          <a:ln w="31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228600" rtlCol="0" anchor="t" anchorCtr="0"/>
          <a:lstStyle/>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Change culture</a:t>
            </a:r>
          </a:p>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One Development-to-Operations </a:t>
            </a:r>
            <a:br>
              <a:rPr lang="en-US" sz="1600" dirty="0">
                <a:solidFill>
                  <a:schemeClr val="tx2">
                    <a:lumMod val="50000"/>
                  </a:schemeClr>
                </a:solidFill>
              </a:rPr>
            </a:br>
            <a:r>
              <a:rPr lang="en-US" sz="1600" dirty="0">
                <a:solidFill>
                  <a:schemeClr val="tx2">
                    <a:lumMod val="50000"/>
                  </a:schemeClr>
                </a:solidFill>
              </a:rPr>
              <a:t>Lifecycle</a:t>
            </a:r>
          </a:p>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Common </a:t>
            </a:r>
            <a:r>
              <a:rPr lang="en-US" sz="1600" dirty="0" smtClean="0">
                <a:solidFill>
                  <a:schemeClr val="tx2">
                    <a:lumMod val="50000"/>
                  </a:schemeClr>
                </a:solidFill>
              </a:rPr>
              <a:t>Tooling</a:t>
            </a:r>
            <a:endParaRPr lang="en-US" sz="1600" dirty="0">
              <a:solidFill>
                <a:schemeClr val="tx2">
                  <a:lumMod val="50000"/>
                </a:schemeClr>
              </a:solidFill>
            </a:endParaRPr>
          </a:p>
        </p:txBody>
      </p:sp>
      <p:sp>
        <p:nvSpPr>
          <p:cNvPr id="8" name="Rectangle 7"/>
          <p:cNvSpPr>
            <a:spLocks/>
          </p:cNvSpPr>
          <p:nvPr/>
        </p:nvSpPr>
        <p:spPr>
          <a:xfrm>
            <a:off x="333375" y="4274125"/>
            <a:ext cx="5143500" cy="1737360"/>
          </a:xfrm>
          <a:prstGeom prst="rect">
            <a:avLst/>
          </a:prstGeom>
          <a:solidFill>
            <a:schemeClr val="accent5">
              <a:lumMod val="20000"/>
              <a:lumOff val="80000"/>
            </a:schemeClr>
          </a:solidFill>
          <a:ln w="31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228600" rtlCol="0" anchor="t" anchorCtr="0"/>
          <a:lstStyle/>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Complex Pre-production / production build and run</a:t>
            </a:r>
          </a:p>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Inefficient and complex error prevention and diagnosis</a:t>
            </a:r>
          </a:p>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Siloed setup and narrow thinking – Wall of confusion</a:t>
            </a:r>
          </a:p>
          <a:p>
            <a:pPr marL="182880" indent="-182880">
              <a:spcBef>
                <a:spcPts val="100"/>
              </a:spcBef>
              <a:spcAft>
                <a:spcPts val="100"/>
              </a:spcAft>
              <a:buClr>
                <a:schemeClr val="accent5"/>
              </a:buClr>
              <a:buFont typeface="Wingdings" pitchFamily="2" charset="2"/>
              <a:buChar char="§"/>
            </a:pPr>
            <a:r>
              <a:rPr lang="en-US" sz="1600" dirty="0">
                <a:solidFill>
                  <a:schemeClr val="tx2">
                    <a:lumMod val="50000"/>
                  </a:schemeClr>
                </a:solidFill>
              </a:rPr>
              <a:t>Increase in rate of change versus </a:t>
            </a:r>
            <a:r>
              <a:rPr lang="en-US" sz="1600" dirty="0" smtClean="0">
                <a:solidFill>
                  <a:schemeClr val="tx2">
                    <a:lumMod val="50000"/>
                  </a:schemeClr>
                </a:solidFill>
              </a:rPr>
              <a:t>stability</a:t>
            </a:r>
            <a:endParaRPr lang="en-US" sz="1600" dirty="0">
              <a:solidFill>
                <a:schemeClr val="tx2">
                  <a:lumMod val="50000"/>
                </a:schemeClr>
              </a:solidFill>
            </a:endParaRPr>
          </a:p>
        </p:txBody>
      </p:sp>
      <p:sp>
        <p:nvSpPr>
          <p:cNvPr id="2" name="Title 1"/>
          <p:cNvSpPr>
            <a:spLocks noGrp="1"/>
          </p:cNvSpPr>
          <p:nvPr>
            <p:ph type="title"/>
          </p:nvPr>
        </p:nvSpPr>
        <p:spPr/>
        <p:txBody>
          <a:bodyPr/>
          <a:lstStyle/>
          <a:p>
            <a:r>
              <a:rPr lang="en-US" dirty="0" smtClean="0">
                <a:sym typeface="45 Helvetica Light" charset="0"/>
              </a:rPr>
              <a:t>Conceptual Approach to DevOps</a:t>
            </a:r>
            <a:endParaRPr lang="en-US" dirty="0">
              <a:sym typeface="45 Helvetica Light" charset="0"/>
            </a:endParaRPr>
          </a:p>
        </p:txBody>
      </p:sp>
      <p:sp>
        <p:nvSpPr>
          <p:cNvPr id="338946"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6" name="TextBox 35"/>
          <p:cNvSpPr txBox="1"/>
          <p:nvPr/>
        </p:nvSpPr>
        <p:spPr>
          <a:xfrm>
            <a:off x="342900" y="3540918"/>
            <a:ext cx="9215437" cy="423081"/>
          </a:xfrm>
          <a:prstGeom prst="rect">
            <a:avLst/>
          </a:prstGeom>
          <a:noFill/>
        </p:spPr>
        <p:txBody>
          <a:bodyPr vert="horz" wrap="square" lIns="35940" tIns="35940" rIns="35940" bIns="35940" rtlCol="0" anchor="t">
            <a:noAutofit/>
          </a:bodyPr>
          <a:lstStyle/>
          <a:p>
            <a:pPr algn="ctr">
              <a:buClr>
                <a:srgbClr val="E47E1A"/>
              </a:buClr>
              <a:buSzPct val="80000"/>
            </a:pPr>
            <a:r>
              <a:rPr lang="en-GB" sz="1050" b="1" i="1" dirty="0" smtClean="0">
                <a:solidFill>
                  <a:schemeClr val="tx2">
                    <a:lumMod val="50000"/>
                  </a:schemeClr>
                </a:solidFill>
              </a:rPr>
              <a:t>This diagram illustrates a pure waterfall approach – this is for illustration only. DevOps “works” with multiple approaches –</a:t>
            </a:r>
            <a:br>
              <a:rPr lang="en-GB" sz="1050" b="1" i="1" dirty="0" smtClean="0">
                <a:solidFill>
                  <a:schemeClr val="tx2">
                    <a:lumMod val="50000"/>
                  </a:schemeClr>
                </a:solidFill>
              </a:rPr>
            </a:br>
            <a:r>
              <a:rPr lang="en-GB" sz="1050" b="1" i="1" dirty="0" smtClean="0">
                <a:solidFill>
                  <a:schemeClr val="tx2">
                    <a:lumMod val="50000"/>
                  </a:schemeClr>
                </a:solidFill>
              </a:rPr>
              <a:t> i.e. parallel software development lifecycles (rapid, agile etc)</a:t>
            </a:r>
            <a:endParaRPr lang="en-US" sz="1050" b="1" i="1" dirty="0" smtClean="0">
              <a:solidFill>
                <a:schemeClr val="tx2">
                  <a:lumMod val="50000"/>
                </a:schemeClr>
              </a:solidFill>
            </a:endParaRPr>
          </a:p>
          <a:p>
            <a:pPr algn="ctr">
              <a:buClr>
                <a:srgbClr val="E47E1A"/>
              </a:buClr>
              <a:buSzPct val="80000"/>
              <a:buFont typeface="Wingdings"/>
              <a:buChar char="n"/>
            </a:pPr>
            <a:endParaRPr lang="en-US" sz="1050" b="1" i="1" dirty="0" smtClean="0">
              <a:solidFill>
                <a:schemeClr val="tx2">
                  <a:lumMod val="50000"/>
                </a:schemeClr>
              </a:solidFill>
              <a:latin typeface="Arial"/>
            </a:endParaRPr>
          </a:p>
        </p:txBody>
      </p:sp>
      <p:sp>
        <p:nvSpPr>
          <p:cNvPr id="3389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7" name="Rectangle 36"/>
          <p:cNvSpPr/>
          <p:nvPr/>
        </p:nvSpPr>
        <p:spPr>
          <a:xfrm>
            <a:off x="346445" y="6018311"/>
            <a:ext cx="9211893" cy="261610"/>
          </a:xfrm>
          <a:prstGeom prst="rect">
            <a:avLst/>
          </a:prstGeom>
        </p:spPr>
        <p:txBody>
          <a:bodyPr wrap="square">
            <a:spAutoFit/>
          </a:bodyPr>
          <a:lstStyle/>
          <a:p>
            <a:r>
              <a:rPr lang="en-GB" sz="1100" b="1" i="1" dirty="0" smtClean="0">
                <a:solidFill>
                  <a:schemeClr val="tx2">
                    <a:lumMod val="50000"/>
                  </a:schemeClr>
                </a:solidFill>
              </a:rPr>
              <a:t>Development-to-Operation Challenges and DevOps "solutions"</a:t>
            </a:r>
            <a:endParaRPr lang="en-US" sz="1100" b="1" i="1" dirty="0" smtClean="0">
              <a:solidFill>
                <a:schemeClr val="tx2">
                  <a:lumMod val="50000"/>
                </a:schemeClr>
              </a:solidFill>
            </a:endParaRPr>
          </a:p>
        </p:txBody>
      </p:sp>
      <p:sp>
        <p:nvSpPr>
          <p:cNvPr id="11" name="Rectangle 10"/>
          <p:cNvSpPr/>
          <p:nvPr/>
        </p:nvSpPr>
        <p:spPr bwMode="auto">
          <a:xfrm>
            <a:off x="342900" y="1960648"/>
            <a:ext cx="11039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Development</a:t>
            </a:r>
          </a:p>
        </p:txBody>
      </p:sp>
      <p:sp>
        <p:nvSpPr>
          <p:cNvPr id="12" name="Rectangle 11"/>
          <p:cNvSpPr/>
          <p:nvPr/>
        </p:nvSpPr>
        <p:spPr bwMode="auto">
          <a:xfrm>
            <a:off x="1694017" y="1960648"/>
            <a:ext cx="11039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Unit Test</a:t>
            </a:r>
          </a:p>
        </p:txBody>
      </p:sp>
      <p:sp>
        <p:nvSpPr>
          <p:cNvPr id="13" name="Rectangle 12"/>
          <p:cNvSpPr/>
          <p:nvPr/>
        </p:nvSpPr>
        <p:spPr bwMode="auto">
          <a:xfrm>
            <a:off x="3047535" y="1960648"/>
            <a:ext cx="11015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Functional Test</a:t>
            </a:r>
          </a:p>
        </p:txBody>
      </p:sp>
      <p:sp>
        <p:nvSpPr>
          <p:cNvPr id="14" name="Rectangle 13"/>
          <p:cNvSpPr/>
          <p:nvPr/>
        </p:nvSpPr>
        <p:spPr bwMode="auto">
          <a:xfrm>
            <a:off x="4398653" y="1960648"/>
            <a:ext cx="11039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 Non Functional Test</a:t>
            </a:r>
          </a:p>
        </p:txBody>
      </p:sp>
      <p:sp>
        <p:nvSpPr>
          <p:cNvPr id="15" name="Rectangle 14"/>
          <p:cNvSpPr/>
          <p:nvPr/>
        </p:nvSpPr>
        <p:spPr bwMode="auto">
          <a:xfrm>
            <a:off x="5749770" y="1960648"/>
            <a:ext cx="11039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 User Acceptance Test</a:t>
            </a:r>
          </a:p>
        </p:txBody>
      </p:sp>
      <p:sp>
        <p:nvSpPr>
          <p:cNvPr id="16" name="Rectangle 15"/>
          <p:cNvSpPr/>
          <p:nvPr/>
        </p:nvSpPr>
        <p:spPr bwMode="auto">
          <a:xfrm>
            <a:off x="7103288" y="1960648"/>
            <a:ext cx="1102733" cy="71428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w="9525">
            <a:solidFill>
              <a:schemeClr val="accent5"/>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rIns="45720" anchor="ctr"/>
          <a:lstStyle/>
          <a:p>
            <a:pPr algn="ctr" eaLnBrk="1" fontAlgn="auto" hangingPunct="1">
              <a:spcBef>
                <a:spcPts val="0"/>
              </a:spcBef>
              <a:spcAft>
                <a:spcPts val="0"/>
              </a:spcAft>
              <a:defRPr/>
            </a:pPr>
            <a:r>
              <a:rPr lang="en-GB" sz="1200" b="1" dirty="0"/>
              <a:t> Operational Acceptance Test</a:t>
            </a:r>
          </a:p>
        </p:txBody>
      </p:sp>
      <p:sp>
        <p:nvSpPr>
          <p:cNvPr id="17" name="Rectangle 16"/>
          <p:cNvSpPr/>
          <p:nvPr/>
        </p:nvSpPr>
        <p:spPr bwMode="auto">
          <a:xfrm>
            <a:off x="8454405" y="1960648"/>
            <a:ext cx="1103933" cy="714282"/>
          </a:xfrm>
          <a:prstGeom prst="rect">
            <a:avLst/>
          </a:prstGeom>
          <a:solidFill>
            <a:schemeClr val="accent6"/>
          </a:solid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r>
              <a:rPr lang="en-GB" sz="1200" b="1" dirty="0"/>
              <a:t> Live </a:t>
            </a:r>
          </a:p>
        </p:txBody>
      </p:sp>
      <p:sp>
        <p:nvSpPr>
          <p:cNvPr id="18" name="Curved Down Arrow 17"/>
          <p:cNvSpPr/>
          <p:nvPr/>
        </p:nvSpPr>
        <p:spPr bwMode="auto">
          <a:xfrm>
            <a:off x="1004770" y="1609048"/>
            <a:ext cx="1484310" cy="359901"/>
          </a:xfrm>
          <a:prstGeom prst="curved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b="1" dirty="0">
              <a:solidFill>
                <a:schemeClr val="tx1"/>
              </a:solidFill>
            </a:endParaRPr>
          </a:p>
        </p:txBody>
      </p:sp>
      <p:sp>
        <p:nvSpPr>
          <p:cNvPr id="20" name="Curved Down Arrow 19"/>
          <p:cNvSpPr/>
          <p:nvPr/>
        </p:nvSpPr>
        <p:spPr bwMode="auto">
          <a:xfrm>
            <a:off x="3599501" y="1609048"/>
            <a:ext cx="1483109" cy="359901"/>
          </a:xfrm>
          <a:prstGeom prst="curved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b="1" dirty="0">
              <a:solidFill>
                <a:schemeClr val="tx1"/>
              </a:solidFill>
            </a:endParaRPr>
          </a:p>
        </p:txBody>
      </p:sp>
      <p:sp>
        <p:nvSpPr>
          <p:cNvPr id="22" name="Curved Down Arrow 21"/>
          <p:cNvSpPr/>
          <p:nvPr/>
        </p:nvSpPr>
        <p:spPr bwMode="auto">
          <a:xfrm>
            <a:off x="6263339" y="1609048"/>
            <a:ext cx="1483109" cy="359901"/>
          </a:xfrm>
          <a:prstGeom prst="curved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b="1" dirty="0">
              <a:solidFill>
                <a:schemeClr val="tx1"/>
              </a:solidFill>
            </a:endParaRPr>
          </a:p>
        </p:txBody>
      </p:sp>
      <p:sp>
        <p:nvSpPr>
          <p:cNvPr id="24" name="Rectangle 23"/>
          <p:cNvSpPr/>
          <p:nvPr/>
        </p:nvSpPr>
        <p:spPr bwMode="auto">
          <a:xfrm>
            <a:off x="342900" y="3062083"/>
            <a:ext cx="2113543" cy="458155"/>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solidFill>
              <a:schemeClr val="bg1">
                <a:lumMod val="50000"/>
              </a:schemeClr>
            </a:solidFill>
          </a:ln>
          <a:effectLst/>
          <a:sp3d/>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GB" sz="1200" b="1" dirty="0"/>
              <a:t>Seamless Environment Build</a:t>
            </a:r>
          </a:p>
        </p:txBody>
      </p:sp>
      <p:sp>
        <p:nvSpPr>
          <p:cNvPr id="25" name="Rectangle 24"/>
          <p:cNvSpPr/>
          <p:nvPr/>
        </p:nvSpPr>
        <p:spPr bwMode="auto">
          <a:xfrm>
            <a:off x="2711008" y="3062083"/>
            <a:ext cx="2112328" cy="458155"/>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solidFill>
              <a:schemeClr val="bg1">
                <a:lumMod val="50000"/>
              </a:schemeClr>
            </a:solidFill>
          </a:ln>
          <a:effectLst/>
          <a:sp3d/>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GB" sz="1200" b="1" dirty="0"/>
              <a:t>Continuous Integration</a:t>
            </a:r>
          </a:p>
        </p:txBody>
      </p:sp>
      <p:sp>
        <p:nvSpPr>
          <p:cNvPr id="26" name="Rectangle 25"/>
          <p:cNvSpPr/>
          <p:nvPr/>
        </p:nvSpPr>
        <p:spPr bwMode="auto">
          <a:xfrm>
            <a:off x="5077901" y="3062083"/>
            <a:ext cx="2112328" cy="458155"/>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solidFill>
              <a:schemeClr val="bg1">
                <a:lumMod val="50000"/>
              </a:schemeClr>
            </a:solidFill>
          </a:ln>
          <a:effectLst/>
          <a:sp3d/>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GB" sz="1200" b="1" dirty="0"/>
              <a:t>On-Demand Scalability</a:t>
            </a:r>
          </a:p>
        </p:txBody>
      </p:sp>
      <p:sp>
        <p:nvSpPr>
          <p:cNvPr id="27" name="Rectangle 26"/>
          <p:cNvSpPr/>
          <p:nvPr/>
        </p:nvSpPr>
        <p:spPr bwMode="auto">
          <a:xfrm>
            <a:off x="7444795" y="3062083"/>
            <a:ext cx="2113543" cy="457052"/>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solidFill>
              <a:schemeClr val="bg1">
                <a:lumMod val="50000"/>
              </a:schemeClr>
            </a:solidFill>
          </a:ln>
          <a:effectLst/>
          <a:sp3d/>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GB" sz="1200" b="1" dirty="0"/>
              <a:t>Quality and Compliance</a:t>
            </a:r>
          </a:p>
        </p:txBody>
      </p:sp>
      <p:sp>
        <p:nvSpPr>
          <p:cNvPr id="28" name="Curved Down Arrow 27"/>
          <p:cNvSpPr/>
          <p:nvPr/>
        </p:nvSpPr>
        <p:spPr bwMode="auto">
          <a:xfrm flipH="1">
            <a:off x="507289" y="1143000"/>
            <a:ext cx="8751010" cy="762449"/>
          </a:xfrm>
          <a:prstGeom prst="curvedDownArrow">
            <a:avLst>
              <a:gd name="adj1" fmla="val 34410"/>
              <a:gd name="adj2" fmla="val 62955"/>
              <a:gd name="adj3" fmla="val 148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b="1" dirty="0">
              <a:solidFill>
                <a:schemeClr val="tx1"/>
              </a:solidFill>
            </a:endParaRPr>
          </a:p>
        </p:txBody>
      </p:sp>
      <p:sp>
        <p:nvSpPr>
          <p:cNvPr id="5" name="Curved Up Arrow 4"/>
          <p:cNvSpPr/>
          <p:nvPr/>
        </p:nvSpPr>
        <p:spPr>
          <a:xfrm>
            <a:off x="2351168" y="2687433"/>
            <a:ext cx="1392733" cy="291292"/>
          </a:xfrm>
          <a:prstGeom prst="curved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8" name="Curved Up Arrow 37"/>
          <p:cNvSpPr/>
          <p:nvPr/>
        </p:nvSpPr>
        <p:spPr>
          <a:xfrm>
            <a:off x="5077901" y="2687433"/>
            <a:ext cx="1392733" cy="291292"/>
          </a:xfrm>
          <a:prstGeom prst="curved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9" name="Curved Up Arrow 38"/>
          <p:cNvSpPr/>
          <p:nvPr/>
        </p:nvSpPr>
        <p:spPr>
          <a:xfrm>
            <a:off x="7654654" y="2687433"/>
            <a:ext cx="1392733" cy="291292"/>
          </a:xfrm>
          <a:prstGeom prst="curved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Rounded Rectangle 5"/>
          <p:cNvSpPr>
            <a:spLocks/>
          </p:cNvSpPr>
          <p:nvPr/>
        </p:nvSpPr>
        <p:spPr>
          <a:xfrm>
            <a:off x="333375" y="3995531"/>
            <a:ext cx="5143500" cy="459569"/>
          </a:xfrm>
          <a:prstGeom prst="roundRect">
            <a:avLst>
              <a:gd name="adj" fmla="val 50000"/>
            </a:avLst>
          </a:prstGeom>
          <a:gradFill flip="none" rotWithShape="1">
            <a:gsLst>
              <a:gs pos="0">
                <a:schemeClr val="accent5">
                  <a:shade val="30000"/>
                  <a:satMod val="115000"/>
                </a:schemeClr>
              </a:gs>
              <a:gs pos="50000">
                <a:schemeClr val="accent5">
                  <a:shade val="67500"/>
                  <a:satMod val="115000"/>
                </a:schemeClr>
              </a:gs>
              <a:gs pos="100000">
                <a:schemeClr val="accent5">
                  <a:lumMod val="50000"/>
                </a:schemeClr>
              </a:gs>
            </a:gsLst>
            <a:lin ang="5400000" scaled="1"/>
            <a:tileRect/>
          </a:gradFill>
          <a:ln w="952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Development-to-Operations </a:t>
            </a:r>
            <a:r>
              <a:rPr lang="en-US" sz="1600" b="1" dirty="0" smtClean="0">
                <a:solidFill>
                  <a:schemeClr val="bg1"/>
                </a:solidFill>
              </a:rPr>
              <a:t>Challenges</a:t>
            </a:r>
            <a:endParaRPr lang="en-US" sz="1600" b="1" dirty="0">
              <a:solidFill>
                <a:schemeClr val="bg1"/>
              </a:solidFill>
            </a:endParaRPr>
          </a:p>
        </p:txBody>
      </p:sp>
      <p:sp>
        <p:nvSpPr>
          <p:cNvPr id="40" name="Rounded Rectangle 39"/>
          <p:cNvSpPr>
            <a:spLocks/>
          </p:cNvSpPr>
          <p:nvPr/>
        </p:nvSpPr>
        <p:spPr>
          <a:xfrm>
            <a:off x="5931118" y="3995531"/>
            <a:ext cx="3623333" cy="459569"/>
          </a:xfrm>
          <a:prstGeom prst="roundRect">
            <a:avLst>
              <a:gd name="adj" fmla="val 50000"/>
            </a:avLst>
          </a:prstGeom>
          <a:gradFill flip="none" rotWithShape="1">
            <a:gsLst>
              <a:gs pos="0">
                <a:schemeClr val="accent5">
                  <a:shade val="30000"/>
                  <a:satMod val="115000"/>
                </a:schemeClr>
              </a:gs>
              <a:gs pos="50000">
                <a:schemeClr val="accent5">
                  <a:shade val="67500"/>
                  <a:satMod val="115000"/>
                </a:schemeClr>
              </a:gs>
              <a:gs pos="100000">
                <a:schemeClr val="accent5">
                  <a:lumMod val="50000"/>
                </a:schemeClr>
              </a:gs>
            </a:gsLst>
            <a:lin ang="5400000" scaled="1"/>
            <a:tileRect/>
          </a:gradFill>
          <a:ln w="952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DevOps “solutions</a:t>
            </a:r>
            <a:r>
              <a:rPr lang="en-US" sz="1600" b="1" dirty="0" smtClean="0">
                <a:solidFill>
                  <a:schemeClr val="bg1"/>
                </a:solidFill>
              </a:rPr>
              <a:t>”</a:t>
            </a:r>
            <a:endParaRPr lang="en-US" sz="1600" b="1" dirty="0">
              <a:solidFill>
                <a:schemeClr val="bg1"/>
              </a:solidFill>
            </a:endParaRPr>
          </a:p>
        </p:txBody>
      </p:sp>
      <p:sp>
        <p:nvSpPr>
          <p:cNvPr id="43" name="Isosceles Triangle 42"/>
          <p:cNvSpPr/>
          <p:nvPr/>
        </p:nvSpPr>
        <p:spPr>
          <a:xfrm rot="5400000">
            <a:off x="4840079" y="4982785"/>
            <a:ext cx="1737360" cy="320040"/>
          </a:xfrm>
          <a:prstGeom prst="triangle">
            <a:avLst>
              <a:gd name="adj" fmla="val 49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anchor="ctr"/>
          <a:lstStyle/>
          <a:p>
            <a:pPr algn="ctr">
              <a:defRPr/>
            </a:pPr>
            <a:r>
              <a:rPr lang="en-GB" sz="900" b="1" dirty="0"/>
              <a:t>Addressed by </a:t>
            </a:r>
          </a:p>
        </p:txBody>
      </p:sp>
    </p:spTree>
    <p:extLst>
      <p:ext uri="{BB962C8B-B14F-4D97-AF65-F5344CB8AC3E}">
        <p14:creationId xmlns:p14="http://schemas.microsoft.com/office/powerpoint/2010/main" xmlns="" val="3050686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G PPT Template_2014_1">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G PDS Color Schem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BCBCBC"/>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D2921794D979499ACD74E7861C7A13" ma:contentTypeVersion="" ma:contentTypeDescription="Create a new document." ma:contentTypeScope="" ma:versionID="06b8edaa18942aa0451bde9bacab927e">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67D4A-C397-4BEA-B0FC-0DD21E548172}">
  <ds:schemaRefs>
    <ds:schemaRef ds:uri="http://purl.org/dc/term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DA8FE9-7B76-4245-8331-F2E5A1DBFE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95B71FB-FFFA-4FA2-9783-73D7E67F2E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CG PPT Template_2014_1</Template>
  <TotalTime>2024</TotalTime>
  <Words>2179</Words>
  <Application>Microsoft Office PowerPoint</Application>
  <PresentationFormat>A4 Paper (210x297 mm)</PresentationFormat>
  <Paragraphs>386</Paragraphs>
  <Slides>24</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27" baseType="lpstr">
      <vt:lpstr>CG PPT Template_2014_1</vt:lpstr>
      <vt:lpstr>1_Closing slides</vt:lpstr>
      <vt:lpstr>think-cell Slide</vt:lpstr>
      <vt:lpstr>Dev Ops Approach Study</vt:lpstr>
      <vt:lpstr>Disclaimer and Disclosure of Information</vt:lpstr>
      <vt:lpstr>Abstract</vt:lpstr>
      <vt:lpstr>What are we Trying to Solve?</vt:lpstr>
      <vt:lpstr>How does your Business benefit?</vt:lpstr>
      <vt:lpstr>What is DevOps?</vt:lpstr>
      <vt:lpstr>DevOps – in more Detail</vt:lpstr>
      <vt:lpstr>What is DevOps is not?</vt:lpstr>
      <vt:lpstr>Conceptual Approach to DevOps</vt:lpstr>
      <vt:lpstr>DevOps Implementation Framework (DIF)</vt:lpstr>
      <vt:lpstr>The DevOps Lifecycle</vt:lpstr>
      <vt:lpstr>DevOps Advisory Services</vt:lpstr>
      <vt:lpstr>DevOps Solution Approach</vt:lpstr>
      <vt:lpstr>Success Story (CMU Case Study)</vt:lpstr>
      <vt:lpstr>Our Strategy Foundations</vt:lpstr>
      <vt:lpstr>Conceptual Solution Architecture</vt:lpstr>
      <vt:lpstr>CMU Solution Overview</vt:lpstr>
      <vt:lpstr>CMU Solution Components</vt:lpstr>
      <vt:lpstr>Anatomy of vCO to Foreman Workflow</vt:lpstr>
      <vt:lpstr>SOK EAI – X86 Transformation</vt:lpstr>
      <vt:lpstr>x86 Transformation</vt:lpstr>
      <vt:lpstr>x86 Transformation</vt:lpstr>
      <vt:lpstr>Next Steps?</vt:lpstr>
      <vt:lpstr>Slide 24</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 EAI executive summary</dc:title>
  <dc:subject>ppt Template</dc:subject>
  <dc:creator>mkoykka</dc:creator>
  <cp:lastModifiedBy>sehindle</cp:lastModifiedBy>
  <cp:revision>362</cp:revision>
  <cp:lastPrinted>2014-09-29T12:24:06Z</cp:lastPrinted>
  <dcterms:created xsi:type="dcterms:W3CDTF">2014-07-16T11:49:58Z</dcterms:created>
  <dcterms:modified xsi:type="dcterms:W3CDTF">2015-05-05T08:00:19Z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0x010100F2D2921794D979499ACD74E7861C7A13</vt:lpwstr>
  </property>
</Properties>
</file>