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gif" ContentType="image/gif"/>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43"/>
  </p:notesMasterIdLst>
  <p:handoutMasterIdLst>
    <p:handoutMasterId r:id="rId44"/>
  </p:handoutMasterIdLst>
  <p:sldIdLst>
    <p:sldId id="580" r:id="rId6"/>
    <p:sldId id="587" r:id="rId7"/>
    <p:sldId id="627" r:id="rId8"/>
    <p:sldId id="628" r:id="rId9"/>
    <p:sldId id="672" r:id="rId10"/>
    <p:sldId id="659" r:id="rId11"/>
    <p:sldId id="688" r:id="rId12"/>
    <p:sldId id="630" r:id="rId13"/>
    <p:sldId id="636" r:id="rId14"/>
    <p:sldId id="632" r:id="rId15"/>
    <p:sldId id="654" r:id="rId16"/>
    <p:sldId id="660" r:id="rId17"/>
    <p:sldId id="677" r:id="rId18"/>
    <p:sldId id="681" r:id="rId19"/>
    <p:sldId id="682" r:id="rId20"/>
    <p:sldId id="683" r:id="rId21"/>
    <p:sldId id="684" r:id="rId22"/>
    <p:sldId id="686" r:id="rId23"/>
    <p:sldId id="687" r:id="rId24"/>
    <p:sldId id="685" r:id="rId25"/>
    <p:sldId id="689" r:id="rId26"/>
    <p:sldId id="690" r:id="rId27"/>
    <p:sldId id="669" r:id="rId28"/>
    <p:sldId id="655" r:id="rId29"/>
    <p:sldId id="619" r:id="rId30"/>
    <p:sldId id="620" r:id="rId31"/>
    <p:sldId id="656" r:id="rId32"/>
    <p:sldId id="661" r:id="rId33"/>
    <p:sldId id="657" r:id="rId34"/>
    <p:sldId id="604" r:id="rId35"/>
    <p:sldId id="637" r:id="rId36"/>
    <p:sldId id="640" r:id="rId37"/>
    <p:sldId id="606" r:id="rId38"/>
    <p:sldId id="641" r:id="rId39"/>
    <p:sldId id="638" r:id="rId40"/>
    <p:sldId id="605" r:id="rId41"/>
    <p:sldId id="612" r:id="rId42"/>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5" autoAdjust="0"/>
    <p:restoredTop sz="98986" autoAdjust="0"/>
  </p:normalViewPr>
  <p:slideViewPr>
    <p:cSldViewPr snapToGrid="0" snapToObjects="1">
      <p:cViewPr>
        <p:scale>
          <a:sx n="120" d="100"/>
          <a:sy n="120" d="100"/>
        </p:scale>
        <p:origin x="-1092" y="-78"/>
      </p:cViewPr>
      <p:guideLst>
        <p:guide orient="horz" pos="960"/>
        <p:guide pos="264"/>
        <p:guide pos="565"/>
        <p:guide pos="2040"/>
        <p:guide pos="5980"/>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90" d="100"/>
        <a:sy n="90" d="100"/>
      </p:scale>
      <p:origin x="0" y="1194"/>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273F5E91-E16B-482A-AC73-36E1EDA9C26B}" type="presOf" srcId="{B444B903-62DC-454D-A0AB-320B019DC46C}" destId="{2A4AF2C9-F841-4837-BA1E-80A1B8E700F9}" srcOrd="0" destOrd="0" presId="urn:microsoft.com/office/officeart/2005/8/layout/arrow1"/>
    <dgm:cxn modelId="{4E03A739-2490-482E-ADD2-22AB040823BF}" type="presOf" srcId="{8E9CBF88-790D-4FCA-8D49-2ACB69AAF365}" destId="{A4C95D05-1748-4D31-BD24-2C12331A11EB}" srcOrd="0" destOrd="0" presId="urn:microsoft.com/office/officeart/2005/8/layout/arrow1"/>
    <dgm:cxn modelId="{586DAEEF-68F0-4953-A0BD-3409AD1FF882}" type="presOf" srcId="{0A5D4EFA-7297-4669-980E-A3B7B12FAF74}" destId="{2A2425C7-EAD1-41E9-8ED5-F22DA4A9153B}"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AC9D1980-F207-4442-97F4-D99E67301F8F}" srcId="{0A5D4EFA-7297-4669-980E-A3B7B12FAF74}" destId="{47733865-2A7C-4F98-8125-8268B4F8FF12}" srcOrd="1" destOrd="0" parTransId="{863AD93B-2638-4727-B630-FB9DEA916A58}" sibTransId="{36EEB98D-E451-4EFD-93D6-94E59556A6D2}"/>
    <dgm:cxn modelId="{28B531A1-DD9B-4463-B70F-2F5D9EDD36D2}" srcId="{0A5D4EFA-7297-4669-980E-A3B7B12FAF74}" destId="{902D8312-036A-4A17-912B-097998BB372A}" srcOrd="2" destOrd="0" parTransId="{7AC3A0A3-0D71-4947-9988-955C957826E9}" sibTransId="{3F4EBA70-C1F6-41F9-B580-527E07344067}"/>
    <dgm:cxn modelId="{9AAFD299-49C5-47B5-BA73-E44AE70B284C}" srcId="{0A5D4EFA-7297-4669-980E-A3B7B12FAF74}" destId="{0A497A20-AF38-4389-AB18-088FAD09EF48}" srcOrd="4" destOrd="0" parTransId="{E9522AA7-EFD5-4021-AF77-C6D1B39A7A47}" sibTransId="{6165B691-D43F-4821-8055-4AFB5426042E}"/>
    <dgm:cxn modelId="{4E6F32B4-2CB8-49EA-AF40-52074BC642AD}" type="presOf" srcId="{5248C194-E9E8-48ED-B71A-ED6D349565D1}" destId="{EF5E8B6F-813E-402F-8C43-01FF0B1F500C}" srcOrd="0" destOrd="0" presId="urn:microsoft.com/office/officeart/2005/8/layout/arrow1"/>
    <dgm:cxn modelId="{6450A577-D337-4A84-A97C-E81C79E81573}" srcId="{0A5D4EFA-7297-4669-980E-A3B7B12FAF74}" destId="{95A916A5-88D4-449B-80BE-3849DB179FE9}" srcOrd="5" destOrd="0" parTransId="{0EC805CC-0A65-4DBD-9023-C2879D3B79B5}" sibTransId="{D112D115-CFE8-43B9-8A48-B3F9F16F6D65}"/>
    <dgm:cxn modelId="{C241809A-277C-430D-A1C9-99ED718A70D1}" srcId="{0A5D4EFA-7297-4669-980E-A3B7B12FAF74}" destId="{8E9CBF88-790D-4FCA-8D49-2ACB69AAF365}" srcOrd="0" destOrd="0" parTransId="{495269F1-98D9-4C1F-BF93-086E3CDE2F9D}" sibTransId="{4666F94F-5CB7-4C0C-AEE3-FF71290BB163}"/>
    <dgm:cxn modelId="{7040AA2B-E0A0-40BB-BD9C-110599F190BD}" srcId="{0A5D4EFA-7297-4669-980E-A3B7B12FAF74}" destId="{B444B903-62DC-454D-A0AB-320B019DC46C}" srcOrd="3" destOrd="0" parTransId="{CA55AA5A-A3C6-4FA8-BA2C-64ACFA88A434}" sibTransId="{5E79569C-FAC0-4274-B9B9-91B5B3D80EDF}"/>
    <dgm:cxn modelId="{DDE17D59-C0D7-49EC-8C1D-2F80BC2738AC}" type="presOf" srcId="{5349EC79-FCB4-44BE-9268-FEEA7631930F}" destId="{1C0A9EB7-9AB7-4650-A80A-C7D122311504}" srcOrd="0" destOrd="0" presId="urn:microsoft.com/office/officeart/2005/8/layout/arrow1"/>
    <dgm:cxn modelId="{68FE30B7-7C6E-4EE5-A632-455C6874E421}" type="presOf" srcId="{47733865-2A7C-4F98-8125-8268B4F8FF12}" destId="{61E00566-D221-49BA-9F21-9B5DF9CDEDEF}" srcOrd="0" destOrd="0" presId="urn:microsoft.com/office/officeart/2005/8/layout/arrow1"/>
    <dgm:cxn modelId="{52687CC5-D4A6-414A-8E16-CAEAC4012662}" type="presOf" srcId="{0A497A20-AF38-4389-AB18-088FAD09EF48}" destId="{71213DB7-95D6-4E01-8F95-F2CE6AAF74D5}"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0E66AA4E-8218-4E5D-A76C-E6A760A21C1E}" type="presOf" srcId="{95A916A5-88D4-449B-80BE-3849DB179FE9}" destId="{D2E31FCA-1A19-4B27-8A7F-22F608289349}" srcOrd="0" destOrd="0" presId="urn:microsoft.com/office/officeart/2005/8/layout/arrow1"/>
    <dgm:cxn modelId="{2EE6E980-E71B-4124-9DD8-D0E0640EF275}" type="presOf" srcId="{902D8312-036A-4A17-912B-097998BB372A}" destId="{CBEA9D6E-EB9E-4217-9FF1-51A0D6C3C5CE}" srcOrd="0" destOrd="0" presId="urn:microsoft.com/office/officeart/2005/8/layout/arrow1"/>
    <dgm:cxn modelId="{09FBD70E-99CB-4EA2-8ADB-059C4FF63645}" type="presParOf" srcId="{2A2425C7-EAD1-41E9-8ED5-F22DA4A9153B}" destId="{A4C95D05-1748-4D31-BD24-2C12331A11EB}" srcOrd="0" destOrd="0" presId="urn:microsoft.com/office/officeart/2005/8/layout/arrow1"/>
    <dgm:cxn modelId="{E6A53EF5-A705-4A68-BCD2-B0D071D191C3}" type="presParOf" srcId="{2A2425C7-EAD1-41E9-8ED5-F22DA4A9153B}" destId="{61E00566-D221-49BA-9F21-9B5DF9CDEDEF}" srcOrd="1" destOrd="0" presId="urn:microsoft.com/office/officeart/2005/8/layout/arrow1"/>
    <dgm:cxn modelId="{C5E27091-89CA-4629-917C-AB6935175706}" type="presParOf" srcId="{2A2425C7-EAD1-41E9-8ED5-F22DA4A9153B}" destId="{CBEA9D6E-EB9E-4217-9FF1-51A0D6C3C5CE}" srcOrd="2" destOrd="0" presId="urn:microsoft.com/office/officeart/2005/8/layout/arrow1"/>
    <dgm:cxn modelId="{0B60833F-3A3D-4548-8CAD-15BD072DA8C9}" type="presParOf" srcId="{2A2425C7-EAD1-41E9-8ED5-F22DA4A9153B}" destId="{2A4AF2C9-F841-4837-BA1E-80A1B8E700F9}" srcOrd="3" destOrd="0" presId="urn:microsoft.com/office/officeart/2005/8/layout/arrow1"/>
    <dgm:cxn modelId="{0ECB8CE2-0D9A-441A-BB02-C8930FB942FA}" type="presParOf" srcId="{2A2425C7-EAD1-41E9-8ED5-F22DA4A9153B}" destId="{71213DB7-95D6-4E01-8F95-F2CE6AAF74D5}" srcOrd="4" destOrd="0" presId="urn:microsoft.com/office/officeart/2005/8/layout/arrow1"/>
    <dgm:cxn modelId="{42566189-15E9-4C1A-8D63-29973B02E784}" type="presParOf" srcId="{2A2425C7-EAD1-41E9-8ED5-F22DA4A9153B}" destId="{D2E31FCA-1A19-4B27-8A7F-22F608289349}" srcOrd="5" destOrd="0" presId="urn:microsoft.com/office/officeart/2005/8/layout/arrow1"/>
    <dgm:cxn modelId="{43E98AC8-B0F8-47D8-A91C-6502DC64FE5E}" type="presParOf" srcId="{2A2425C7-EAD1-41E9-8ED5-F22DA4A9153B}" destId="{EF5E8B6F-813E-402F-8C43-01FF0B1F500C}" srcOrd="6" destOrd="0" presId="urn:microsoft.com/office/officeart/2005/8/layout/arrow1"/>
    <dgm:cxn modelId="{C14083AA-6D38-404F-B669-310D7B9A8E9B}"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758645" y="483"/>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1</a:t>
          </a:r>
          <a:endParaRPr lang="en-US" sz="1000" kern="1200" dirty="0"/>
        </a:p>
      </dsp:txBody>
      <dsp:txXfrm>
        <a:off x="758645" y="483"/>
        <a:ext cx="600917" cy="600917"/>
      </dsp:txXfrm>
    </dsp:sp>
    <dsp:sp modelId="{61E00566-D221-49BA-9F21-9B5DF9CDEDEF}">
      <dsp:nvSpPr>
        <dsp:cNvPr id="0" name=""/>
        <dsp:cNvSpPr/>
      </dsp:nvSpPr>
      <dsp:spPr>
        <a:xfrm rot="2700000">
          <a:off x="1277560" y="215425"/>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2</a:t>
          </a:r>
          <a:endParaRPr lang="en-US" sz="1000" kern="1200" dirty="0"/>
        </a:p>
      </dsp:txBody>
      <dsp:txXfrm rot="2700000">
        <a:off x="1277560" y="215425"/>
        <a:ext cx="600917" cy="600917"/>
      </dsp:txXfrm>
    </dsp:sp>
    <dsp:sp modelId="{CBEA9D6E-EB9E-4217-9FF1-51A0D6C3C5CE}">
      <dsp:nvSpPr>
        <dsp:cNvPr id="0" name=""/>
        <dsp:cNvSpPr/>
      </dsp:nvSpPr>
      <dsp:spPr>
        <a:xfrm rot="5400000">
          <a:off x="1492501" y="734339"/>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3</a:t>
          </a:r>
          <a:endParaRPr lang="en-US" sz="1000" kern="1200" dirty="0"/>
        </a:p>
      </dsp:txBody>
      <dsp:txXfrm rot="5400000">
        <a:off x="1492501" y="734339"/>
        <a:ext cx="600917" cy="600917"/>
      </dsp:txXfrm>
    </dsp:sp>
    <dsp:sp modelId="{2A4AF2C9-F841-4837-BA1E-80A1B8E700F9}">
      <dsp:nvSpPr>
        <dsp:cNvPr id="0" name=""/>
        <dsp:cNvSpPr/>
      </dsp:nvSpPr>
      <dsp:spPr>
        <a:xfrm rot="8100000">
          <a:off x="1277560" y="1253254"/>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4</a:t>
          </a:r>
          <a:endParaRPr lang="en-US" sz="1000" kern="1200" dirty="0"/>
        </a:p>
      </dsp:txBody>
      <dsp:txXfrm rot="8100000">
        <a:off x="1277560" y="1253254"/>
        <a:ext cx="600917" cy="600917"/>
      </dsp:txXfrm>
    </dsp:sp>
    <dsp:sp modelId="{71213DB7-95D6-4E01-8F95-F2CE6AAF74D5}">
      <dsp:nvSpPr>
        <dsp:cNvPr id="0" name=""/>
        <dsp:cNvSpPr/>
      </dsp:nvSpPr>
      <dsp:spPr>
        <a:xfrm rot="10800000">
          <a:off x="758645" y="1468196"/>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5</a:t>
          </a:r>
          <a:endParaRPr lang="en-US" sz="1000" kern="1200" dirty="0"/>
        </a:p>
      </dsp:txBody>
      <dsp:txXfrm rot="10800000">
        <a:off x="758645" y="1468196"/>
        <a:ext cx="600917" cy="600917"/>
      </dsp:txXfrm>
    </dsp:sp>
    <dsp:sp modelId="{D2E31FCA-1A19-4B27-8A7F-22F608289349}">
      <dsp:nvSpPr>
        <dsp:cNvPr id="0" name=""/>
        <dsp:cNvSpPr/>
      </dsp:nvSpPr>
      <dsp:spPr>
        <a:xfrm rot="13500000">
          <a:off x="239730" y="1253254"/>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6</a:t>
          </a:r>
          <a:endParaRPr lang="en-US" sz="1000" kern="1200" dirty="0"/>
        </a:p>
      </dsp:txBody>
      <dsp:txXfrm rot="13500000">
        <a:off x="239730" y="1253254"/>
        <a:ext cx="600917" cy="600917"/>
      </dsp:txXfrm>
    </dsp:sp>
    <dsp:sp modelId="{EF5E8B6F-813E-402F-8C43-01FF0B1F500C}">
      <dsp:nvSpPr>
        <dsp:cNvPr id="0" name=""/>
        <dsp:cNvSpPr/>
      </dsp:nvSpPr>
      <dsp:spPr>
        <a:xfrm rot="16200000">
          <a:off x="24789" y="734339"/>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7</a:t>
          </a:r>
          <a:endParaRPr lang="en-US" sz="1000" kern="1200" dirty="0"/>
        </a:p>
      </dsp:txBody>
      <dsp:txXfrm rot="16200000">
        <a:off x="24789" y="734339"/>
        <a:ext cx="600917" cy="600917"/>
      </dsp:txXfrm>
    </dsp:sp>
    <dsp:sp modelId="{1C0A9EB7-9AB7-4650-A80A-C7D122311504}">
      <dsp:nvSpPr>
        <dsp:cNvPr id="0" name=""/>
        <dsp:cNvSpPr/>
      </dsp:nvSpPr>
      <dsp:spPr>
        <a:xfrm rot="18900000">
          <a:off x="239730" y="215425"/>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8</a:t>
          </a:r>
          <a:endParaRPr lang="en-US" sz="1000" kern="1200" dirty="0"/>
        </a:p>
      </dsp:txBody>
      <dsp:txXfrm rot="18900000">
        <a:off x="239730" y="215425"/>
        <a:ext cx="600917" cy="600917"/>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 xmlns:p14="http://schemas.microsoft.com/office/powerpoint/2010/main"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 xmlns:p14="http://schemas.microsoft.com/office/powerpoint/2010/main"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 xmlns:p14="http://schemas.microsoft.com/office/powerpoint/2010/main"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11</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24</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27</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29</a:t>
            </a:fld>
            <a:endParaRPr lang="en-US"/>
          </a:p>
        </p:txBody>
      </p:sp>
    </p:spTree>
    <p:extLst>
      <p:ext uri="{BB962C8B-B14F-4D97-AF65-F5344CB8AC3E}">
        <p14:creationId xmlns="" xmlns:p14="http://schemas.microsoft.com/office/powerpoint/2010/main" val="1391575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3.xml"/><Relationship Id="rId7" Type="http://schemas.openxmlformats.org/officeDocument/2006/relationships/image" Target="../media/image6.png"/><Relationship Id="rId2" Type="http://schemas.openxmlformats.org/officeDocument/2006/relationships/tags" Target="../tags/tag42.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17.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9.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 xmlns:p14="http://schemas.microsoft.com/office/powerpoint/2010/main"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 xmlns:p14="http://schemas.microsoft.com/office/powerpoint/2010/main"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a:t>01_CONCEPT-TEMPLATE.PPT</a:t>
            </a:r>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 xmlns:p14="http://schemas.microsoft.com/office/powerpoint/2010/main"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 xmlns:p14="http://schemas.microsoft.com/office/powerpoint/2010/main"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 xmlns:p14="http://schemas.microsoft.com/office/powerpoint/2010/main"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5"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pic>
        <p:nvPicPr>
          <p:cNvPr id="12" name="Image 11" descr="HandsPanel_shutterstock_72073621.png"/>
          <p:cNvPicPr>
            <a:picLocks noChangeAspect="1"/>
          </p:cNvPicPr>
          <p:nvPr userDrawn="1"/>
        </p:nvPicPr>
        <p:blipFill>
          <a:blip r:embed="rId6"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3"/>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 xmlns:p14="http://schemas.microsoft.com/office/powerpoint/2010/main"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 xmlns:p14="http://schemas.microsoft.com/office/powerpoint/2010/main"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 xmlns:p14="http://schemas.microsoft.com/office/powerpoint/2010/main"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 xmlns:p14="http://schemas.microsoft.com/office/powerpoint/2010/main"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1.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0.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9" imgW="360" imgH="360" progId="">
              <p:embed/>
            </p:oleObj>
          </a:graphicData>
        </a:graphic>
      </p:graphicFrame>
      <p:sp>
        <p:nvSpPr>
          <p:cNvPr id="2" name="Title Placeholder 1"/>
          <p:cNvSpPr>
            <a:spLocks noGrp="1"/>
          </p:cNvSpPr>
          <p:nvPr>
            <p:ph type="title"/>
            <p:custDataLst>
              <p:tags r:id="rId14"/>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8"/>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0" cstate="print"/>
          <a:stretch>
            <a:fillRect/>
          </a:stretch>
        </p:blipFill>
        <p:spPr>
          <a:xfrm>
            <a:off x="118185" y="6419981"/>
            <a:ext cx="1440000" cy="343023"/>
          </a:xfrm>
          <a:prstGeom prst="rect">
            <a:avLst/>
          </a:prstGeom>
        </p:spPr>
      </p:pic>
    </p:spTree>
    <p:extLst>
      <p:ext uri="{BB962C8B-B14F-4D97-AF65-F5344CB8AC3E}">
        <p14:creationId xmlns="" xmlns:p14="http://schemas.microsoft.com/office/powerpoint/2010/main"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 xmlns:p14="http://schemas.microsoft.com/office/powerpoint/2010/main"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6.jpe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9"/>
          <p:cNvSpPr txBox="1">
            <a:spLocks/>
          </p:cNvSpPr>
          <p:nvPr>
            <p:custDataLst>
              <p:tags r:id="rId1"/>
            </p:custDataLst>
          </p:nvPr>
        </p:nvSpPr>
        <p:spPr bwMode="auto">
          <a:xfrm>
            <a:off x="0" y="2153063"/>
            <a:ext cx="64720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b="1" dirty="0" smtClean="0">
                <a:solidFill>
                  <a:schemeClr val="tx1"/>
                </a:solidFill>
                <a:latin typeface="Calibri" panose="020F0502020204030204"/>
              </a:rPr>
              <a:t>TOPSI 2.0 - </a:t>
            </a:r>
          </a:p>
          <a:p>
            <a:pPr eaLnBrk="1" hangingPunct="1">
              <a:defRPr/>
            </a:pPr>
            <a:r>
              <a:rPr lang="en-US" sz="4400" b="1" dirty="0" smtClean="0">
                <a:solidFill>
                  <a:schemeClr val="tx1"/>
                </a:solidFill>
                <a:latin typeface="Calibri" panose="020F0502020204030204"/>
              </a:rPr>
              <a:t>The </a:t>
            </a:r>
            <a:r>
              <a:rPr lang="en-US" sz="4400" b="1" dirty="0" smtClean="0">
                <a:solidFill>
                  <a:schemeClr val="tx1"/>
                </a:solidFill>
                <a:latin typeface="Calibri" panose="020F0502020204030204"/>
              </a:rPr>
              <a:t>future of SOK Stores and Chains </a:t>
            </a:r>
            <a:r>
              <a:rPr lang="en-US" sz="4400" b="1" dirty="0" smtClean="0">
                <a:solidFill>
                  <a:schemeClr val="tx1"/>
                </a:solidFill>
                <a:latin typeface="Calibri" panose="020F0502020204030204"/>
              </a:rPr>
              <a:t>applications</a:t>
            </a:r>
            <a:endParaRPr lang="en-US" sz="4400" b="1" dirty="0" smtClean="0">
              <a:solidFill>
                <a:schemeClr val="tx1"/>
              </a:solidFill>
              <a:latin typeface="Calibri" panose="020F0502020204030204"/>
            </a:endParaRPr>
          </a:p>
        </p:txBody>
      </p:sp>
      <p:sp>
        <p:nvSpPr>
          <p:cNvPr id="15" name="Subtitle 12"/>
          <p:cNvSpPr txBox="1">
            <a:spLocks/>
          </p:cNvSpPr>
          <p:nvPr>
            <p:custDataLst>
              <p:tags r:id="rId2"/>
            </p:custDataLst>
          </p:nvPr>
        </p:nvSpPr>
        <p:spPr bwMode="auto">
          <a:xfrm>
            <a:off x="0" y="4411274"/>
            <a:ext cx="4435522" cy="694126"/>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ffectLst>
                  <a:outerShdw blurRad="228600" dist="38100" dir="5160000" sx="104000" sy="104000" algn="t" rotWithShape="0">
                    <a:prstClr val="black"/>
                  </a:outerShdw>
                </a:effectLst>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smtClean="0">
                <a:solidFill>
                  <a:schemeClr val="tx1"/>
                </a:solidFill>
                <a:effectLst>
                  <a:outerShdw blurRad="228600" dist="38100" dir="5160000" sx="104000" sy="104000" algn="t" rotWithShape="0">
                    <a:prstClr val="black"/>
                  </a:outerShdw>
                </a:effectLst>
                <a:ea typeface="+mj-ea"/>
                <a:cs typeface="+mj-cs"/>
              </a:rPr>
              <a:t>21</a:t>
            </a:r>
            <a:r>
              <a:rPr lang="en-US" sz="2400" baseline="30000" dirty="0" smtClean="0">
                <a:solidFill>
                  <a:schemeClr val="tx1"/>
                </a:solidFill>
                <a:effectLst>
                  <a:outerShdw blurRad="228600" dist="38100" dir="5160000" sx="104000" sy="104000" algn="t" rotWithShape="0">
                    <a:prstClr val="black"/>
                  </a:outerShdw>
                </a:effectLst>
                <a:ea typeface="+mj-ea"/>
                <a:cs typeface="+mj-cs"/>
              </a:rPr>
              <a:t>st</a:t>
            </a:r>
            <a:r>
              <a:rPr lang="en-US" sz="2400" dirty="0" smtClean="0">
                <a:solidFill>
                  <a:schemeClr val="tx1"/>
                </a:solidFill>
                <a:effectLst>
                  <a:outerShdw blurRad="228600" dist="38100" dir="5160000" sx="104000" sy="104000" algn="t" rotWithShape="0">
                    <a:prstClr val="black"/>
                  </a:outerShdw>
                </a:effectLst>
                <a:ea typeface="+mj-ea"/>
                <a:cs typeface="+mj-cs"/>
              </a:rPr>
              <a:t> </a:t>
            </a:r>
            <a:r>
              <a:rPr lang="en-US" sz="2400" dirty="0" smtClean="0">
                <a:solidFill>
                  <a:schemeClr val="tx1"/>
                </a:solidFill>
                <a:effectLst>
                  <a:outerShdw blurRad="228600" dist="38100" dir="5160000" sx="104000" sy="104000" algn="t" rotWithShape="0">
                    <a:prstClr val="black"/>
                  </a:outerShdw>
                </a:effectLst>
                <a:ea typeface="+mj-ea"/>
                <a:cs typeface="+mj-cs"/>
              </a:rPr>
              <a:t>August 2015</a:t>
            </a: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lnSpc>
                <a:spcPct val="100000"/>
              </a:lnSpc>
              <a:spcBef>
                <a:spcPct val="0"/>
              </a:spcBef>
              <a:spcAft>
                <a:spcPct val="0"/>
              </a:spcAft>
              <a:defRPr/>
            </a:pPr>
            <a:r>
              <a:rPr lang="de-DE" sz="1600" b="1" kern="0" dirty="0" smtClean="0">
                <a:solidFill>
                  <a:schemeClr val="bg1"/>
                </a:solidFill>
                <a:latin typeface="Arial"/>
                <a:cs typeface="Arial"/>
              </a:rPr>
              <a:t>Lower Lifecycle Costs</a:t>
            </a:r>
            <a:endParaRPr lang="en-US" sz="1600" b="1" kern="0" dirty="0" smtClean="0">
              <a:solidFill>
                <a:schemeClr val="bg1"/>
              </a:solidFill>
              <a:latin typeface="Arial"/>
              <a:cs typeface="Arial"/>
            </a:endParaRPr>
          </a:p>
        </p:txBody>
      </p:sp>
      <p:sp>
        <p:nvSpPr>
          <p:cNvPr id="19" name="Rectangle 11"/>
          <p:cNvSpPr>
            <a:spLocks noChangeArrowheads="1"/>
          </p:cNvSpPr>
          <p:nvPr/>
        </p:nvSpPr>
        <p:spPr bwMode="auto">
          <a:xfrm>
            <a:off x="4215740" y="1975624"/>
            <a:ext cx="5047013" cy="2879689"/>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Significantly lower development costs </a:t>
            </a:r>
            <a:r>
              <a:rPr lang="en-US" sz="1400" dirty="0" smtClean="0"/>
              <a:t>due to </a:t>
            </a:r>
          </a:p>
          <a:p>
            <a:pPr marL="649261" lvl="3" indent="-188913">
              <a:spcBef>
                <a:spcPct val="20000"/>
              </a:spcBef>
              <a:buFontTx/>
              <a:buChar char="•"/>
            </a:pPr>
            <a:r>
              <a:rPr lang="en-US" sz="1400" dirty="0" smtClean="0"/>
              <a:t>Simplified and agile </a:t>
            </a:r>
            <a:r>
              <a:rPr lang="en-US" sz="1400" dirty="0" err="1" smtClean="0"/>
              <a:t>sw</a:t>
            </a:r>
            <a:r>
              <a:rPr lang="en-US" sz="1400" dirty="0" smtClean="0"/>
              <a:t>-development </a:t>
            </a:r>
            <a:r>
              <a:rPr lang="en-US" sz="1400" dirty="0" smtClean="0"/>
              <a:t>process (e.g. case </a:t>
            </a:r>
            <a:r>
              <a:rPr lang="en-US" sz="1400" dirty="0" err="1" smtClean="0"/>
              <a:t>Fosteri</a:t>
            </a:r>
            <a:r>
              <a:rPr lang="en-US" sz="1400" dirty="0" smtClean="0"/>
              <a:t>)</a:t>
            </a:r>
            <a:endParaRPr lang="en-US" sz="1400" dirty="0" smtClean="0"/>
          </a:p>
          <a:p>
            <a:pPr marL="649261" lvl="3" indent="-188913">
              <a:spcBef>
                <a:spcPct val="20000"/>
              </a:spcBef>
              <a:buFontTx/>
              <a:buChar char="•"/>
            </a:pPr>
            <a:r>
              <a:rPr lang="en-US" sz="1400" dirty="0" smtClean="0"/>
              <a:t>Efficient use of offshore also in development</a:t>
            </a:r>
          </a:p>
          <a:p>
            <a:pPr marL="192088" lvl="2" indent="-188913">
              <a:spcBef>
                <a:spcPct val="20000"/>
              </a:spcBef>
              <a:buFontTx/>
              <a:buChar char="•"/>
            </a:pPr>
            <a:r>
              <a:rPr lang="en-US" sz="1400" b="1" dirty="0" smtClean="0"/>
              <a:t>Less manual work</a:t>
            </a:r>
            <a:r>
              <a:rPr lang="en-US" sz="1400" dirty="0" smtClean="0"/>
              <a:t> in all phases due to increased automation</a:t>
            </a:r>
          </a:p>
          <a:p>
            <a:pPr marL="192088" lvl="2" indent="-188913">
              <a:spcBef>
                <a:spcPct val="20000"/>
              </a:spcBef>
              <a:buFontTx/>
              <a:buChar char="•"/>
            </a:pPr>
            <a:r>
              <a:rPr lang="en-US" sz="1400" b="1" dirty="0" smtClean="0"/>
              <a:t>Lower infrastructure costs</a:t>
            </a:r>
            <a:r>
              <a:rPr lang="en-US" sz="1400" dirty="0" smtClean="0"/>
              <a:t> due to dynamic, scalable capacity and resource scaling</a:t>
            </a:r>
          </a:p>
          <a:p>
            <a:pPr marL="192088" lvl="2" indent="-188913">
              <a:spcBef>
                <a:spcPct val="20000"/>
              </a:spcBef>
              <a:buFontTx/>
              <a:buChar char="•"/>
            </a:pPr>
            <a:r>
              <a:rPr lang="en-US" sz="1400" b="1" dirty="0" smtClean="0"/>
              <a:t>Lower license costs</a:t>
            </a:r>
            <a:r>
              <a:rPr lang="en-US" sz="1400" dirty="0" smtClean="0"/>
              <a:t> due to use of </a:t>
            </a:r>
            <a:r>
              <a:rPr lang="en-US" sz="1400" dirty="0" err="1" smtClean="0"/>
              <a:t>SaaS</a:t>
            </a:r>
            <a:r>
              <a:rPr lang="en-US" sz="1400" dirty="0" smtClean="0"/>
              <a:t> and Open-Source Software tools</a:t>
            </a:r>
          </a:p>
          <a:p>
            <a:pPr marL="192088" lvl="2" indent="-188913">
              <a:spcBef>
                <a:spcPct val="20000"/>
              </a:spcBef>
              <a:buFontTx/>
              <a:buChar char="•"/>
            </a:pPr>
            <a:r>
              <a:rPr lang="en-US" sz="1400" b="1" dirty="0" smtClean="0"/>
              <a:t>Less effort spent on wasteful deliveries</a:t>
            </a:r>
            <a:r>
              <a:rPr lang="en-US" sz="1400" dirty="0" smtClean="0"/>
              <a:t> due to stable and predictable releases.</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Solution approach</a:t>
            </a:r>
          </a:p>
          <a:p>
            <a:r>
              <a:rPr lang="en-US" dirty="0" smtClean="0"/>
              <a:t>Application </a:t>
            </a:r>
            <a:r>
              <a:rPr lang="en-US" dirty="0" smtClean="0"/>
              <a:t>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1834483"/>
            <a:ext cx="4156364" cy="706835"/>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Isosceles Triangle 36"/>
          <p:cNvSpPr/>
          <p:nvPr/>
        </p:nvSpPr>
        <p:spPr>
          <a:xfrm flipH="1" flipV="1">
            <a:off x="619123" y="3419433"/>
            <a:ext cx="8429625" cy="70957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nvGrpSpPr>
          <p:cNvPr id="3" name="Group 56"/>
          <p:cNvGrpSpPr/>
          <p:nvPr/>
        </p:nvGrpSpPr>
        <p:grpSpPr>
          <a:xfrm>
            <a:off x="1533896" y="1941527"/>
            <a:ext cx="7584187" cy="1318125"/>
            <a:chOff x="1686296" y="1198577"/>
            <a:chExt cx="7584187" cy="1318125"/>
          </a:xfrm>
        </p:grpSpPr>
        <p:grpSp>
          <p:nvGrpSpPr>
            <p:cNvPr id="5" name="Group 42"/>
            <p:cNvGrpSpPr/>
            <p:nvPr/>
          </p:nvGrpSpPr>
          <p:grpSpPr>
            <a:xfrm>
              <a:off x="1964808" y="1276227"/>
              <a:ext cx="7305675" cy="1181100"/>
              <a:chOff x="1964808" y="1276227"/>
              <a:chExt cx="7305675" cy="1181100"/>
            </a:xfrm>
          </p:grpSpPr>
          <p:pic>
            <p:nvPicPr>
              <p:cNvPr id="27" name="Picture 26"/>
              <p:cNvPicPr>
                <a:picLocks noChangeAspect="1" noChangeArrowheads="1"/>
              </p:cNvPicPr>
              <p:nvPr/>
            </p:nvPicPr>
            <p:blipFill>
              <a:blip r:embed="rId3" cstate="print"/>
              <a:srcRect/>
              <a:stretch>
                <a:fillRect/>
              </a:stretch>
            </p:blipFill>
            <p:spPr bwMode="auto">
              <a:xfrm>
                <a:off x="1964808" y="1276227"/>
                <a:ext cx="7305675" cy="1181100"/>
              </a:xfrm>
              <a:prstGeom prst="rect">
                <a:avLst/>
              </a:prstGeom>
              <a:noFill/>
              <a:ln w="9525">
                <a:noFill/>
                <a:miter lim="800000"/>
                <a:headEnd/>
                <a:tailEnd/>
              </a:ln>
            </p:spPr>
          </p:pic>
          <p:sp>
            <p:nvSpPr>
              <p:cNvPr id="35" name="Rounded Rectangle 34"/>
              <p:cNvSpPr/>
              <p:nvPr/>
            </p:nvSpPr>
            <p:spPr>
              <a:xfrm>
                <a:off x="5650027" y="182880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36" name="Rounded Rectangle 35"/>
              <p:cNvSpPr/>
              <p:nvPr/>
            </p:nvSpPr>
            <p:spPr>
              <a:xfrm>
                <a:off x="7856802" y="1826825"/>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grpSp>
        <p:sp>
          <p:nvSpPr>
            <p:cNvPr id="56" name="Rectangle 55"/>
            <p:cNvSpPr/>
            <p:nvPr/>
          </p:nvSpPr>
          <p:spPr>
            <a:xfrm>
              <a:off x="1686296" y="1198577"/>
              <a:ext cx="3245022" cy="131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grpSp>
        <p:nvGrpSpPr>
          <p:cNvPr id="8" name="Group 45"/>
          <p:cNvGrpSpPr/>
          <p:nvPr/>
        </p:nvGrpSpPr>
        <p:grpSpPr>
          <a:xfrm>
            <a:off x="1964808" y="4382627"/>
            <a:ext cx="7305675" cy="1181100"/>
            <a:chOff x="1964808" y="5105902"/>
            <a:chExt cx="7305675" cy="1181100"/>
          </a:xfrm>
        </p:grpSpPr>
        <p:pic>
          <p:nvPicPr>
            <p:cNvPr id="4" name="Picture 3"/>
            <p:cNvPicPr>
              <a:picLocks noChangeAspect="1" noChangeArrowheads="1"/>
            </p:cNvPicPr>
            <p:nvPr/>
          </p:nvPicPr>
          <p:blipFill>
            <a:blip r:embed="rId3" cstate="print"/>
            <a:srcRect/>
            <a:stretch>
              <a:fillRect/>
            </a:stretch>
          </p:blipFill>
          <p:spPr bwMode="auto">
            <a:xfrm>
              <a:off x="1964808" y="5105902"/>
              <a:ext cx="7305675" cy="1181100"/>
            </a:xfrm>
            <a:prstGeom prst="rect">
              <a:avLst/>
            </a:prstGeom>
            <a:noFill/>
            <a:ln w="9525">
              <a:noFill/>
              <a:miter lim="800000"/>
              <a:headEnd/>
              <a:tailEnd/>
            </a:ln>
          </p:spPr>
        </p:pic>
        <p:sp>
          <p:nvSpPr>
            <p:cNvPr id="41" name="Rounded Rectangle 40"/>
            <p:cNvSpPr/>
            <p:nvPr/>
          </p:nvSpPr>
          <p:spPr>
            <a:xfrm>
              <a:off x="5650027" y="565850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42" name="Rounded Rectangle 41"/>
            <p:cNvSpPr/>
            <p:nvPr/>
          </p:nvSpPr>
          <p:spPr>
            <a:xfrm>
              <a:off x="7856802" y="5656525"/>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grpSp>
      <p:sp>
        <p:nvSpPr>
          <p:cNvPr id="2" name="Title 1"/>
          <p:cNvSpPr>
            <a:spLocks noGrp="1"/>
          </p:cNvSpPr>
          <p:nvPr>
            <p:ph type="title"/>
          </p:nvPr>
        </p:nvSpPr>
        <p:spPr/>
        <p:txBody>
          <a:bodyPr/>
          <a:lstStyle/>
          <a:p>
            <a:r>
              <a:rPr lang="fi-FI" sz="2800" dirty="0" err="1" smtClean="0"/>
              <a:t>We</a:t>
            </a:r>
            <a:r>
              <a:rPr lang="fi-FI" sz="2800" dirty="0" smtClean="0"/>
              <a:t> </a:t>
            </a:r>
            <a:r>
              <a:rPr lang="fi-FI" sz="2800" dirty="0" err="1" smtClean="0"/>
              <a:t>will</a:t>
            </a:r>
            <a:r>
              <a:rPr lang="fi-FI" sz="2800" dirty="0" smtClean="0"/>
              <a:t> </a:t>
            </a:r>
            <a:r>
              <a:rPr lang="fi-FI" sz="2800" dirty="0" err="1" smtClean="0"/>
              <a:t>create</a:t>
            </a:r>
            <a:r>
              <a:rPr lang="fi-FI" sz="2800" dirty="0" smtClean="0"/>
              <a:t> </a:t>
            </a:r>
            <a:r>
              <a:rPr lang="fi-FI" sz="2800" dirty="0" err="1" smtClean="0"/>
              <a:t>one</a:t>
            </a:r>
            <a:r>
              <a:rPr lang="fi-FI" sz="2800" dirty="0" smtClean="0"/>
              <a:t> </a:t>
            </a:r>
            <a:r>
              <a:rPr lang="fi-FI" sz="2800" dirty="0" err="1" smtClean="0"/>
              <a:t>continuous</a:t>
            </a:r>
            <a:r>
              <a:rPr lang="fi-FI" sz="2800" dirty="0" smtClean="0"/>
              <a:t> </a:t>
            </a:r>
            <a:r>
              <a:rPr lang="fi-FI" sz="2800" dirty="0" err="1" smtClean="0"/>
              <a:t>deployment</a:t>
            </a:r>
            <a:r>
              <a:rPr lang="fi-FI" sz="2800" dirty="0" smtClean="0"/>
              <a:t> </a:t>
            </a:r>
            <a:r>
              <a:rPr lang="fi-FI" sz="2800" dirty="0" err="1" smtClean="0"/>
              <a:t>pipeline</a:t>
            </a:r>
            <a:r>
              <a:rPr lang="fi-FI" sz="2800" dirty="0" smtClean="0"/>
              <a:t> </a:t>
            </a:r>
            <a:endParaRPr lang="fi-FI" sz="2800" dirty="0"/>
          </a:p>
        </p:txBody>
      </p:sp>
      <p:sp>
        <p:nvSpPr>
          <p:cNvPr id="11" name="ZoneTexte 58"/>
          <p:cNvSpPr txBox="1"/>
          <p:nvPr/>
        </p:nvSpPr>
        <p:spPr>
          <a:xfrm>
            <a:off x="439429" y="4085141"/>
            <a:ext cx="2155203" cy="30777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fontAlgn="auto">
              <a:spcBef>
                <a:spcPts val="0"/>
              </a:spcBef>
              <a:spcAft>
                <a:spcPts val="0"/>
              </a:spcAft>
            </a:pPr>
            <a:r>
              <a:rPr lang="en-US" sz="1400" b="1" dirty="0" smtClean="0">
                <a:solidFill>
                  <a:schemeClr val="accent4"/>
                </a:solidFill>
                <a:latin typeface="Calibri"/>
                <a:cs typeface="+mn-cs"/>
              </a:rPr>
              <a:t>Deployment </a:t>
            </a:r>
            <a:r>
              <a:rPr lang="en-US" sz="1400" b="1" dirty="0" smtClean="0">
                <a:solidFill>
                  <a:schemeClr val="accent4"/>
                </a:solidFill>
                <a:latin typeface="Calibri"/>
                <a:cs typeface="+mn-cs"/>
              </a:rPr>
              <a:t>pipeline</a:t>
            </a:r>
            <a:endParaRPr lang="en-US" sz="1400" b="1" dirty="0" smtClean="0">
              <a:solidFill>
                <a:schemeClr val="accent4"/>
              </a:solidFill>
              <a:latin typeface="Calibri"/>
              <a:cs typeface="+mn-cs"/>
            </a:endParaRPr>
          </a:p>
        </p:txBody>
      </p:sp>
      <p:pic>
        <p:nvPicPr>
          <p:cNvPr id="21" name="Picture 8"/>
          <p:cNvPicPr>
            <a:picLocks noChangeAspect="1" noChangeArrowheads="1"/>
          </p:cNvPicPr>
          <p:nvPr/>
        </p:nvPicPr>
        <p:blipFill>
          <a:blip r:embed="rId4" cstate="print"/>
          <a:srcRect/>
          <a:stretch>
            <a:fillRect/>
          </a:stretch>
        </p:blipFill>
        <p:spPr bwMode="auto">
          <a:xfrm>
            <a:off x="4933293" y="4833589"/>
            <a:ext cx="624069" cy="576064"/>
          </a:xfrm>
          <a:prstGeom prst="rect">
            <a:avLst/>
          </a:prstGeom>
          <a:noFill/>
          <a:ln w="9525">
            <a:noFill/>
            <a:miter lim="800000"/>
            <a:headEnd/>
            <a:tailEnd/>
          </a:ln>
        </p:spPr>
      </p:pic>
      <p:pic>
        <p:nvPicPr>
          <p:cNvPr id="22" name="Picture 8"/>
          <p:cNvPicPr>
            <a:picLocks noChangeAspect="1" noChangeArrowheads="1"/>
          </p:cNvPicPr>
          <p:nvPr/>
        </p:nvPicPr>
        <p:blipFill>
          <a:blip r:embed="rId4" cstate="print"/>
          <a:srcRect/>
          <a:stretch>
            <a:fillRect/>
          </a:stretch>
        </p:blipFill>
        <p:spPr bwMode="auto">
          <a:xfrm>
            <a:off x="7131163" y="4833589"/>
            <a:ext cx="624069" cy="576064"/>
          </a:xfrm>
          <a:prstGeom prst="rect">
            <a:avLst/>
          </a:prstGeom>
          <a:noFill/>
          <a:ln w="9525">
            <a:noFill/>
            <a:miter lim="800000"/>
            <a:headEnd/>
            <a:tailEnd/>
          </a:ln>
        </p:spPr>
      </p:pic>
      <p:grpSp>
        <p:nvGrpSpPr>
          <p:cNvPr id="17" name="Group 46"/>
          <p:cNvGrpSpPr/>
          <p:nvPr/>
        </p:nvGrpSpPr>
        <p:grpSpPr>
          <a:xfrm>
            <a:off x="7003892" y="2061854"/>
            <a:ext cx="613410" cy="1090953"/>
            <a:chOff x="7136492" y="3911604"/>
            <a:chExt cx="613410" cy="1090953"/>
          </a:xfrm>
        </p:grpSpPr>
        <p:pic>
          <p:nvPicPr>
            <p:cNvPr id="48" name="Picture 6"/>
            <p:cNvPicPr>
              <a:picLocks noChangeAspect="1" noChangeArrowheads="1"/>
            </p:cNvPicPr>
            <p:nvPr/>
          </p:nvPicPr>
          <p:blipFill>
            <a:blip r:embed="rId5" cstate="print"/>
            <a:srcRect/>
            <a:stretch>
              <a:fillRect/>
            </a:stretch>
          </p:blipFill>
          <p:spPr bwMode="auto">
            <a:xfrm>
              <a:off x="7136492" y="3911604"/>
              <a:ext cx="613410" cy="449580"/>
            </a:xfrm>
            <a:prstGeom prst="rect">
              <a:avLst/>
            </a:prstGeom>
            <a:noFill/>
            <a:ln w="9525">
              <a:noFill/>
              <a:miter lim="800000"/>
              <a:headEnd/>
              <a:tailEnd/>
            </a:ln>
          </p:spPr>
        </p:pic>
        <p:pic>
          <p:nvPicPr>
            <p:cNvPr id="49" name="Picture 7"/>
            <p:cNvPicPr>
              <a:picLocks noChangeAspect="1" noChangeArrowheads="1"/>
            </p:cNvPicPr>
            <p:nvPr/>
          </p:nvPicPr>
          <p:blipFill>
            <a:blip r:embed="rId6" cstate="print"/>
            <a:srcRect/>
            <a:stretch>
              <a:fillRect/>
            </a:stretch>
          </p:blipFill>
          <p:spPr bwMode="auto">
            <a:xfrm>
              <a:off x="7219360" y="4402482"/>
              <a:ext cx="447675" cy="600075"/>
            </a:xfrm>
            <a:prstGeom prst="rect">
              <a:avLst/>
            </a:prstGeom>
            <a:noFill/>
            <a:ln w="9525">
              <a:noFill/>
              <a:miter lim="800000"/>
              <a:headEnd/>
              <a:tailEnd/>
            </a:ln>
          </p:spPr>
        </p:pic>
      </p:grpSp>
      <p:grpSp>
        <p:nvGrpSpPr>
          <p:cNvPr id="18" name="Group 49"/>
          <p:cNvGrpSpPr/>
          <p:nvPr/>
        </p:nvGrpSpPr>
        <p:grpSpPr>
          <a:xfrm>
            <a:off x="4805042" y="2061854"/>
            <a:ext cx="613410" cy="1090953"/>
            <a:chOff x="7136492" y="3911604"/>
            <a:chExt cx="613410" cy="1090953"/>
          </a:xfrm>
        </p:grpSpPr>
        <p:pic>
          <p:nvPicPr>
            <p:cNvPr id="51" name="Picture 6"/>
            <p:cNvPicPr>
              <a:picLocks noChangeAspect="1" noChangeArrowheads="1"/>
            </p:cNvPicPr>
            <p:nvPr/>
          </p:nvPicPr>
          <p:blipFill>
            <a:blip r:embed="rId5" cstate="print"/>
            <a:srcRect/>
            <a:stretch>
              <a:fillRect/>
            </a:stretch>
          </p:blipFill>
          <p:spPr bwMode="auto">
            <a:xfrm>
              <a:off x="7136492" y="3911604"/>
              <a:ext cx="613410" cy="449580"/>
            </a:xfrm>
            <a:prstGeom prst="rect">
              <a:avLst/>
            </a:prstGeom>
            <a:noFill/>
            <a:ln w="9525">
              <a:noFill/>
              <a:miter lim="800000"/>
              <a:headEnd/>
              <a:tailEnd/>
            </a:ln>
          </p:spPr>
        </p:pic>
        <p:pic>
          <p:nvPicPr>
            <p:cNvPr id="52" name="Picture 7"/>
            <p:cNvPicPr>
              <a:picLocks noChangeAspect="1" noChangeArrowheads="1"/>
            </p:cNvPicPr>
            <p:nvPr/>
          </p:nvPicPr>
          <p:blipFill>
            <a:blip r:embed="rId6" cstate="print"/>
            <a:srcRect/>
            <a:stretch>
              <a:fillRect/>
            </a:stretch>
          </p:blipFill>
          <p:spPr bwMode="auto">
            <a:xfrm>
              <a:off x="7219360" y="4402482"/>
              <a:ext cx="447675" cy="600075"/>
            </a:xfrm>
            <a:prstGeom prst="rect">
              <a:avLst/>
            </a:prstGeom>
            <a:noFill/>
            <a:ln w="9525">
              <a:noFill/>
              <a:miter lim="800000"/>
              <a:headEnd/>
              <a:tailEnd/>
            </a:ln>
          </p:spPr>
        </p:pic>
      </p:grpSp>
      <p:grpSp>
        <p:nvGrpSpPr>
          <p:cNvPr id="19" name="Group 52"/>
          <p:cNvGrpSpPr/>
          <p:nvPr/>
        </p:nvGrpSpPr>
        <p:grpSpPr>
          <a:xfrm>
            <a:off x="2511765" y="2061854"/>
            <a:ext cx="613410" cy="1090953"/>
            <a:chOff x="7136492" y="3911604"/>
            <a:chExt cx="613410" cy="1090953"/>
          </a:xfrm>
        </p:grpSpPr>
        <p:pic>
          <p:nvPicPr>
            <p:cNvPr id="54" name="Picture 6"/>
            <p:cNvPicPr>
              <a:picLocks noChangeAspect="1" noChangeArrowheads="1"/>
            </p:cNvPicPr>
            <p:nvPr/>
          </p:nvPicPr>
          <p:blipFill>
            <a:blip r:embed="rId5" cstate="print"/>
            <a:srcRect/>
            <a:stretch>
              <a:fillRect/>
            </a:stretch>
          </p:blipFill>
          <p:spPr bwMode="auto">
            <a:xfrm>
              <a:off x="7136492" y="3911604"/>
              <a:ext cx="613410" cy="449580"/>
            </a:xfrm>
            <a:prstGeom prst="rect">
              <a:avLst/>
            </a:prstGeom>
            <a:noFill/>
            <a:ln w="9525">
              <a:noFill/>
              <a:miter lim="800000"/>
              <a:headEnd/>
              <a:tailEnd/>
            </a:ln>
          </p:spPr>
        </p:pic>
        <p:pic>
          <p:nvPicPr>
            <p:cNvPr id="55" name="Picture 7"/>
            <p:cNvPicPr>
              <a:picLocks noChangeAspect="1" noChangeArrowheads="1"/>
            </p:cNvPicPr>
            <p:nvPr/>
          </p:nvPicPr>
          <p:blipFill>
            <a:blip r:embed="rId6" cstate="print"/>
            <a:srcRect/>
            <a:stretch>
              <a:fillRect/>
            </a:stretch>
          </p:blipFill>
          <p:spPr bwMode="auto">
            <a:xfrm>
              <a:off x="7219360" y="4402482"/>
              <a:ext cx="447675" cy="600075"/>
            </a:xfrm>
            <a:prstGeom prst="rect">
              <a:avLst/>
            </a:prstGeom>
            <a:noFill/>
            <a:ln w="9525">
              <a:noFill/>
              <a:miter lim="800000"/>
              <a:headEnd/>
              <a:tailEnd/>
            </a:ln>
          </p:spPr>
        </p:pic>
      </p:grpSp>
      <p:sp>
        <p:nvSpPr>
          <p:cNvPr id="59" name="Rounded Rectangle 58"/>
          <p:cNvSpPr/>
          <p:nvPr/>
        </p:nvSpPr>
        <p:spPr>
          <a:xfrm>
            <a:off x="722512" y="256780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Development</a:t>
            </a:r>
          </a:p>
        </p:txBody>
      </p:sp>
      <p:sp>
        <p:nvSpPr>
          <p:cNvPr id="62" name="Rounded Rectangle 61"/>
          <p:cNvSpPr/>
          <p:nvPr/>
        </p:nvSpPr>
        <p:spPr>
          <a:xfrm>
            <a:off x="437416" y="4382627"/>
            <a:ext cx="8856000" cy="122055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64" name="ZoneTexte 57"/>
          <p:cNvSpPr txBox="1"/>
          <p:nvPr/>
        </p:nvSpPr>
        <p:spPr>
          <a:xfrm>
            <a:off x="437416" y="1711400"/>
            <a:ext cx="532197" cy="307777"/>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sz="1400" b="1" dirty="0" smtClean="0">
                <a:solidFill>
                  <a:schemeClr val="accent4"/>
                </a:solidFill>
                <a:latin typeface="Calibri"/>
                <a:cs typeface="+mn-cs"/>
              </a:rPr>
              <a:t>Now</a:t>
            </a:r>
          </a:p>
        </p:txBody>
      </p:sp>
      <p:sp>
        <p:nvSpPr>
          <p:cNvPr id="70" name="Oval 69"/>
          <p:cNvSpPr/>
          <p:nvPr/>
        </p:nvSpPr>
        <p:spPr>
          <a:xfrm>
            <a:off x="3362695" y="2084027"/>
            <a:ext cx="1025238" cy="489715"/>
          </a:xfrm>
          <a:prstGeom prst="ellipse">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900" b="1" i="1" dirty="0" smtClean="0">
                <a:solidFill>
                  <a:schemeClr val="tx2">
                    <a:lumMod val="50000"/>
                  </a:schemeClr>
                </a:solidFill>
              </a:rPr>
              <a:t>570 </a:t>
            </a:r>
            <a:r>
              <a:rPr lang="fi-FI" sz="900" dirty="0" err="1" smtClean="0">
                <a:solidFill>
                  <a:schemeClr val="tx2">
                    <a:lumMod val="50000"/>
                  </a:schemeClr>
                </a:solidFill>
              </a:rPr>
              <a:t>deployments</a:t>
            </a:r>
            <a:r>
              <a:rPr lang="fi-FI" sz="900" dirty="0" smtClean="0">
                <a:solidFill>
                  <a:schemeClr val="tx2">
                    <a:lumMod val="50000"/>
                  </a:schemeClr>
                </a:solidFill>
              </a:rPr>
              <a:t> in 2014!</a:t>
            </a:r>
            <a:endParaRPr lang="fi-FI" sz="900" dirty="0" err="1" smtClean="0">
              <a:solidFill>
                <a:schemeClr val="tx2">
                  <a:lumMod val="50000"/>
                </a:schemeClr>
              </a:solidFill>
            </a:endParaRPr>
          </a:p>
        </p:txBody>
      </p:sp>
      <p:sp>
        <p:nvSpPr>
          <p:cNvPr id="65" name="Rectangle 64"/>
          <p:cNvSpPr/>
          <p:nvPr/>
        </p:nvSpPr>
        <p:spPr>
          <a:xfrm>
            <a:off x="3315195" y="2523309"/>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6" name="Rectangle 65"/>
          <p:cNvSpPr/>
          <p:nvPr/>
        </p:nvSpPr>
        <p:spPr>
          <a:xfrm>
            <a:off x="3426033" y="2625240"/>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7" name="Rectangle 66"/>
          <p:cNvSpPr/>
          <p:nvPr/>
        </p:nvSpPr>
        <p:spPr>
          <a:xfrm>
            <a:off x="3536871" y="2727171"/>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8" name="Rectangle 67"/>
          <p:cNvSpPr/>
          <p:nvPr/>
        </p:nvSpPr>
        <p:spPr>
          <a:xfrm>
            <a:off x="3647708" y="2829102"/>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9" name="Rectangle 68"/>
          <p:cNvSpPr/>
          <p:nvPr/>
        </p:nvSpPr>
        <p:spPr>
          <a:xfrm>
            <a:off x="3758545" y="2931034"/>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40" name="Rounded Rectangle 39"/>
          <p:cNvSpPr/>
          <p:nvPr/>
        </p:nvSpPr>
        <p:spPr>
          <a:xfrm>
            <a:off x="2476552" y="1955569"/>
            <a:ext cx="230236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3" name="Rounded Rectangle 42"/>
          <p:cNvSpPr/>
          <p:nvPr/>
        </p:nvSpPr>
        <p:spPr>
          <a:xfrm>
            <a:off x="4778918" y="1955569"/>
            <a:ext cx="2224974"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4" name="Rounded Rectangle 43"/>
          <p:cNvSpPr/>
          <p:nvPr/>
        </p:nvSpPr>
        <p:spPr>
          <a:xfrm>
            <a:off x="7003892" y="1955569"/>
            <a:ext cx="2239023"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5" name="Rounded Rectangle 44"/>
          <p:cNvSpPr/>
          <p:nvPr/>
        </p:nvSpPr>
        <p:spPr>
          <a:xfrm>
            <a:off x="437416" y="1955569"/>
            <a:ext cx="203913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p:cNvSpPr/>
          <p:nvPr/>
        </p:nvSpPr>
        <p:spPr>
          <a:xfrm>
            <a:off x="459047" y="1427176"/>
            <a:ext cx="8913553" cy="4848225"/>
          </a:xfrm>
          <a:prstGeom prst="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dirty="0" err="1" smtClean="0"/>
              <a:t>Capgemini’s</a:t>
            </a:r>
            <a:r>
              <a:rPr lang="en-US" dirty="0" smtClean="0"/>
              <a:t> integrated solution optimizes the time-to-market and enables constant flow of value</a:t>
            </a:r>
            <a:endParaRPr lang="fi-FI" dirty="0"/>
          </a:p>
        </p:txBody>
      </p:sp>
      <p:sp>
        <p:nvSpPr>
          <p:cNvPr id="178" name="Rounded Rectangle 177"/>
          <p:cNvSpPr/>
          <p:nvPr/>
        </p:nvSpPr>
        <p:spPr>
          <a:xfrm>
            <a:off x="506672" y="2173793"/>
            <a:ext cx="3588076" cy="186302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86" name="Rounded Rectangle 85"/>
          <p:cNvSpPr/>
          <p:nvPr/>
        </p:nvSpPr>
        <p:spPr>
          <a:xfrm>
            <a:off x="5830368" y="2467952"/>
            <a:ext cx="2002762" cy="344238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fi-FI" sz="2400" dirty="0" err="1" smtClean="0">
              <a:solidFill>
                <a:schemeClr val="bg1"/>
              </a:solidFill>
            </a:endParaRPr>
          </a:p>
        </p:txBody>
      </p:sp>
      <p:grpSp>
        <p:nvGrpSpPr>
          <p:cNvPr id="3" name="Groupe 664"/>
          <p:cNvGrpSpPr>
            <a:grpSpLocks noChangeAspect="1"/>
          </p:cNvGrpSpPr>
          <p:nvPr/>
        </p:nvGrpSpPr>
        <p:grpSpPr>
          <a:xfrm>
            <a:off x="869622" y="2746572"/>
            <a:ext cx="1511442" cy="1058972"/>
            <a:chOff x="3729038" y="2759075"/>
            <a:chExt cx="498475" cy="349250"/>
          </a:xfrm>
        </p:grpSpPr>
        <p:sp>
          <p:nvSpPr>
            <p:cNvPr id="5" name="Freeform 228"/>
            <p:cNvSpPr>
              <a:spLocks/>
            </p:cNvSpPr>
            <p:nvPr/>
          </p:nvSpPr>
          <p:spPr bwMode="auto">
            <a:xfrm>
              <a:off x="3795713" y="2759075"/>
              <a:ext cx="119063" cy="69850"/>
            </a:xfrm>
            <a:custGeom>
              <a:avLst/>
              <a:gdLst/>
              <a:ahLst/>
              <a:cxnLst>
                <a:cxn ang="0">
                  <a:pos x="0" y="36"/>
                </a:cxn>
                <a:cxn ang="0">
                  <a:pos x="61" y="7"/>
                </a:cxn>
              </a:cxnLst>
              <a:rect l="0" t="0" r="r" b="b"/>
              <a:pathLst>
                <a:path w="61" h="36">
                  <a:moveTo>
                    <a:pt x="0" y="36"/>
                  </a:moveTo>
                  <a:cubicBezTo>
                    <a:pt x="0" y="36"/>
                    <a:pt x="18" y="0"/>
                    <a:pt x="61" y="7"/>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6" name="Freeform 229"/>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 name="Freeform 230"/>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 name="Freeform 231"/>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 name="Freeform 232"/>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 name="Freeform 233"/>
            <p:cNvSpPr>
              <a:spLocks/>
            </p:cNvSpPr>
            <p:nvPr/>
          </p:nvSpPr>
          <p:spPr bwMode="auto">
            <a:xfrm>
              <a:off x="4051301" y="2857500"/>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1" name="Freeform 234"/>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 name="Freeform 235"/>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236"/>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237"/>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238"/>
            <p:cNvSpPr>
              <a:spLocks/>
            </p:cNvSpPr>
            <p:nvPr/>
          </p:nvSpPr>
          <p:spPr bwMode="auto">
            <a:xfrm>
              <a:off x="3941763" y="2897188"/>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Freeform 239"/>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240"/>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241"/>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Freeform 242"/>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Freeform 243"/>
            <p:cNvSpPr>
              <a:spLocks/>
            </p:cNvSpPr>
            <p:nvPr/>
          </p:nvSpPr>
          <p:spPr bwMode="auto">
            <a:xfrm>
              <a:off x="3752851" y="2928938"/>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244"/>
            <p:cNvSpPr>
              <a:spLocks/>
            </p:cNvSpPr>
            <p:nvPr/>
          </p:nvSpPr>
          <p:spPr bwMode="auto">
            <a:xfrm>
              <a:off x="3729038" y="2928938"/>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 name="Oval 245"/>
            <p:cNvSpPr>
              <a:spLocks noChangeArrowheads="1"/>
            </p:cNvSpPr>
            <p:nvPr/>
          </p:nvSpPr>
          <p:spPr bwMode="auto">
            <a:xfrm>
              <a:off x="3756026" y="2859088"/>
              <a:ext cx="61913" cy="76200"/>
            </a:xfrm>
            <a:prstGeom prst="ellipse">
              <a:avLst/>
            </a:pr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 name="Freeform 246"/>
            <p:cNvSpPr>
              <a:spLocks/>
            </p:cNvSpPr>
            <p:nvPr/>
          </p:nvSpPr>
          <p:spPr bwMode="auto">
            <a:xfrm>
              <a:off x="3944938" y="2828925"/>
              <a:ext cx="88900" cy="74613"/>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247"/>
            <p:cNvSpPr>
              <a:spLocks/>
            </p:cNvSpPr>
            <p:nvPr/>
          </p:nvSpPr>
          <p:spPr bwMode="auto">
            <a:xfrm>
              <a:off x="3922713" y="2828925"/>
              <a:ext cx="36513" cy="74613"/>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248"/>
            <p:cNvSpPr>
              <a:spLocks/>
            </p:cNvSpPr>
            <p:nvPr/>
          </p:nvSpPr>
          <p:spPr bwMode="auto">
            <a:xfrm>
              <a:off x="3949701" y="2759075"/>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249"/>
            <p:cNvSpPr>
              <a:spLocks/>
            </p:cNvSpPr>
            <p:nvPr/>
          </p:nvSpPr>
          <p:spPr bwMode="auto">
            <a:xfrm>
              <a:off x="4138613" y="2928938"/>
              <a:ext cx="88900" cy="79375"/>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250"/>
            <p:cNvSpPr>
              <a:spLocks/>
            </p:cNvSpPr>
            <p:nvPr/>
          </p:nvSpPr>
          <p:spPr bwMode="auto">
            <a:xfrm>
              <a:off x="4116388" y="293211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251"/>
            <p:cNvSpPr>
              <a:spLocks/>
            </p:cNvSpPr>
            <p:nvPr/>
          </p:nvSpPr>
          <p:spPr bwMode="auto">
            <a:xfrm>
              <a:off x="4141788" y="2859088"/>
              <a:ext cx="61913" cy="79375"/>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Freeform 252"/>
            <p:cNvSpPr>
              <a:spLocks/>
            </p:cNvSpPr>
            <p:nvPr/>
          </p:nvSpPr>
          <p:spPr bwMode="auto">
            <a:xfrm>
              <a:off x="4021138" y="3028950"/>
              <a:ext cx="88900" cy="74613"/>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253"/>
            <p:cNvSpPr>
              <a:spLocks/>
            </p:cNvSpPr>
            <p:nvPr/>
          </p:nvSpPr>
          <p:spPr bwMode="auto">
            <a:xfrm>
              <a:off x="3997326" y="3028950"/>
              <a:ext cx="36513" cy="74613"/>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254"/>
            <p:cNvSpPr>
              <a:spLocks/>
            </p:cNvSpPr>
            <p:nvPr/>
          </p:nvSpPr>
          <p:spPr bwMode="auto">
            <a:xfrm>
              <a:off x="4022726" y="2960688"/>
              <a:ext cx="60325" cy="73025"/>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Freeform 255"/>
            <p:cNvSpPr>
              <a:spLocks/>
            </p:cNvSpPr>
            <p:nvPr/>
          </p:nvSpPr>
          <p:spPr bwMode="auto">
            <a:xfrm>
              <a:off x="3871913" y="3032125"/>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Freeform 256"/>
            <p:cNvSpPr>
              <a:spLocks/>
            </p:cNvSpPr>
            <p:nvPr/>
          </p:nvSpPr>
          <p:spPr bwMode="auto">
            <a:xfrm>
              <a:off x="3846513" y="303212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Freeform 257"/>
            <p:cNvSpPr>
              <a:spLocks/>
            </p:cNvSpPr>
            <p:nvPr/>
          </p:nvSpPr>
          <p:spPr bwMode="auto">
            <a:xfrm>
              <a:off x="3873501" y="2962275"/>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58"/>
            <p:cNvSpPr>
              <a:spLocks/>
            </p:cNvSpPr>
            <p:nvPr/>
          </p:nvSpPr>
          <p:spPr bwMode="auto">
            <a:xfrm>
              <a:off x="4048126" y="2759075"/>
              <a:ext cx="114300" cy="69850"/>
            </a:xfrm>
            <a:custGeom>
              <a:avLst/>
              <a:gdLst/>
              <a:ahLst/>
              <a:cxnLst>
                <a:cxn ang="0">
                  <a:pos x="59" y="36"/>
                </a:cxn>
                <a:cxn ang="0">
                  <a:pos x="0" y="7"/>
                </a:cxn>
              </a:cxnLst>
              <a:rect l="0" t="0" r="r" b="b"/>
              <a:pathLst>
                <a:path w="59" h="36">
                  <a:moveTo>
                    <a:pt x="59" y="36"/>
                  </a:moveTo>
                  <a:cubicBezTo>
                    <a:pt x="59" y="36"/>
                    <a:pt x="42" y="0"/>
                    <a:pt x="0" y="7"/>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Freeform 259"/>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0"/>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1"/>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2"/>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3"/>
            <p:cNvSpPr>
              <a:spLocks/>
            </p:cNvSpPr>
            <p:nvPr/>
          </p:nvSpPr>
          <p:spPr bwMode="auto">
            <a:xfrm>
              <a:off x="3843338" y="2857500"/>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1" name="Freeform 264"/>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2" name="Freeform 265"/>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3" name="Freeform 266"/>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4"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3" name="Freeform 716"/>
          <p:cNvSpPr>
            <a:spLocks noChangeAspect="1"/>
          </p:cNvSpPr>
          <p:nvPr/>
        </p:nvSpPr>
        <p:spPr bwMode="auto">
          <a:xfrm>
            <a:off x="6125933" y="2679634"/>
            <a:ext cx="1411633" cy="873244"/>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nvGrpSpPr>
          <p:cNvPr id="4" name="Groupe 275"/>
          <p:cNvGrpSpPr>
            <a:grpSpLocks noChangeAspect="1"/>
          </p:cNvGrpSpPr>
          <p:nvPr/>
        </p:nvGrpSpPr>
        <p:grpSpPr>
          <a:xfrm>
            <a:off x="3151938" y="2985323"/>
            <a:ext cx="444382" cy="499419"/>
            <a:chOff x="485775" y="2794001"/>
            <a:chExt cx="346076" cy="388938"/>
          </a:xfrm>
        </p:grpSpPr>
        <p:sp>
          <p:nvSpPr>
            <p:cNvPr id="55"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6"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7"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8"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9"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0"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1"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2"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3"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4"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5"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6"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79" name="TextBox 78"/>
          <p:cNvSpPr txBox="1"/>
          <p:nvPr/>
        </p:nvSpPr>
        <p:spPr>
          <a:xfrm>
            <a:off x="733612" y="2418409"/>
            <a:ext cx="1783464" cy="291062"/>
          </a:xfrm>
          <a:prstGeom prst="rect">
            <a:avLst/>
          </a:prstGeom>
          <a:noFill/>
          <a:ln>
            <a:noFill/>
          </a:ln>
        </p:spPr>
        <p:txBody>
          <a:bodyPr wrap="square" rtlCol="0">
            <a:spAutoFit/>
          </a:bodyPr>
          <a:lstStyle/>
          <a:p>
            <a:pPr algn="ctr"/>
            <a:r>
              <a:rPr lang="en-GB" sz="1400" b="1" dirty="0" smtClean="0">
                <a:solidFill>
                  <a:schemeClr val="bg1"/>
                </a:solidFill>
              </a:rPr>
              <a:t>Agile Development</a:t>
            </a:r>
            <a:endParaRPr lang="en-GB" sz="1400" dirty="0" smtClean="0">
              <a:solidFill>
                <a:schemeClr val="bg1"/>
              </a:solidFill>
            </a:endParaRPr>
          </a:p>
        </p:txBody>
      </p:sp>
      <p:cxnSp>
        <p:nvCxnSpPr>
          <p:cNvPr id="83" name="Straight Arrow Connector 82"/>
          <p:cNvCxnSpPr/>
          <p:nvPr/>
        </p:nvCxnSpPr>
        <p:spPr>
          <a:xfrm>
            <a:off x="3827517" y="3276058"/>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flipV="1">
            <a:off x="2544099" y="3273652"/>
            <a:ext cx="240207" cy="4813"/>
          </a:xfrm>
          <a:prstGeom prst="straightConnector1">
            <a:avLst/>
          </a:prstGeom>
          <a:ln w="28575">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1075806" y="1891738"/>
            <a:ext cx="2847358" cy="291062"/>
          </a:xfrm>
          <a:prstGeom prst="rect">
            <a:avLst/>
          </a:prstGeom>
          <a:noFill/>
        </p:spPr>
        <p:txBody>
          <a:bodyPr wrap="square" rtlCol="0">
            <a:spAutoFit/>
          </a:bodyPr>
          <a:lstStyle/>
          <a:p>
            <a:pPr algn="ctr"/>
            <a:r>
              <a:rPr lang="en-GB" sz="1400" b="1" dirty="0" smtClean="0">
                <a:solidFill>
                  <a:schemeClr val="accent6"/>
                </a:solidFill>
              </a:rPr>
              <a:t>Continuous Integration</a:t>
            </a:r>
            <a:endParaRPr lang="en-GB" sz="1400" dirty="0" smtClean="0">
              <a:solidFill>
                <a:schemeClr val="accent6"/>
              </a:solidFill>
            </a:endParaRPr>
          </a:p>
        </p:txBody>
      </p:sp>
      <p:sp>
        <p:nvSpPr>
          <p:cNvPr id="105" name="Freeform 716"/>
          <p:cNvSpPr>
            <a:spLocks noChangeAspect="1"/>
          </p:cNvSpPr>
          <p:nvPr/>
        </p:nvSpPr>
        <p:spPr bwMode="auto">
          <a:xfrm>
            <a:off x="6125933" y="3729892"/>
            <a:ext cx="1411633" cy="873244"/>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06" name="Freeform 716"/>
          <p:cNvSpPr>
            <a:spLocks noChangeAspect="1"/>
          </p:cNvSpPr>
          <p:nvPr/>
        </p:nvSpPr>
        <p:spPr bwMode="auto">
          <a:xfrm>
            <a:off x="6125933" y="4780150"/>
            <a:ext cx="1411633" cy="873244"/>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nvGrpSpPr>
          <p:cNvPr id="45" name="Groupe 275"/>
          <p:cNvGrpSpPr>
            <a:grpSpLocks noChangeAspect="1"/>
          </p:cNvGrpSpPr>
          <p:nvPr/>
        </p:nvGrpSpPr>
        <p:grpSpPr>
          <a:xfrm>
            <a:off x="4558645" y="3026504"/>
            <a:ext cx="444382" cy="499419"/>
            <a:chOff x="485775" y="2794001"/>
            <a:chExt cx="346076" cy="388938"/>
          </a:xfrm>
        </p:grpSpPr>
        <p:sp>
          <p:nvSpPr>
            <p:cNvPr id="12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4"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5"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6"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7"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8"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9"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0"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1"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2"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3"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4"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135" name="Straight Arrow Connector 134"/>
          <p:cNvCxnSpPr/>
          <p:nvPr/>
        </p:nvCxnSpPr>
        <p:spPr>
          <a:xfrm>
            <a:off x="5148728" y="3274582"/>
            <a:ext cx="513672" cy="2953"/>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41" name="TextBox 140"/>
          <p:cNvSpPr txBox="1"/>
          <p:nvPr/>
        </p:nvSpPr>
        <p:spPr>
          <a:xfrm>
            <a:off x="6133684" y="3037326"/>
            <a:ext cx="1396131" cy="291062"/>
          </a:xfrm>
          <a:prstGeom prst="rect">
            <a:avLst/>
          </a:prstGeom>
          <a:noFill/>
        </p:spPr>
        <p:txBody>
          <a:bodyPr wrap="square" rtlCol="0">
            <a:spAutoFit/>
          </a:bodyPr>
          <a:lstStyle/>
          <a:p>
            <a:pPr algn="ctr"/>
            <a:r>
              <a:rPr lang="en-GB" sz="1400" b="1" dirty="0" smtClean="0">
                <a:solidFill>
                  <a:schemeClr val="bg1"/>
                </a:solidFill>
              </a:rPr>
              <a:t>DEV </a:t>
            </a:r>
          </a:p>
        </p:txBody>
      </p:sp>
      <p:sp>
        <p:nvSpPr>
          <p:cNvPr id="142" name="TextBox 141"/>
          <p:cNvSpPr txBox="1"/>
          <p:nvPr/>
        </p:nvSpPr>
        <p:spPr>
          <a:xfrm>
            <a:off x="6133684" y="5133534"/>
            <a:ext cx="1396131" cy="291062"/>
          </a:xfrm>
          <a:prstGeom prst="rect">
            <a:avLst/>
          </a:prstGeom>
          <a:noFill/>
        </p:spPr>
        <p:txBody>
          <a:bodyPr wrap="square" rtlCol="0">
            <a:spAutoFit/>
          </a:bodyPr>
          <a:lstStyle/>
          <a:p>
            <a:pPr algn="ctr"/>
            <a:r>
              <a:rPr lang="en-GB" sz="1400" b="1" dirty="0" smtClean="0">
                <a:solidFill>
                  <a:schemeClr val="bg1"/>
                </a:solidFill>
              </a:rPr>
              <a:t>PROD </a:t>
            </a:r>
          </a:p>
        </p:txBody>
      </p:sp>
      <p:sp>
        <p:nvSpPr>
          <p:cNvPr id="143" name="TextBox 142"/>
          <p:cNvSpPr txBox="1"/>
          <p:nvPr/>
        </p:nvSpPr>
        <p:spPr>
          <a:xfrm>
            <a:off x="6133684" y="4095537"/>
            <a:ext cx="1396131" cy="291062"/>
          </a:xfrm>
          <a:prstGeom prst="rect">
            <a:avLst/>
          </a:prstGeom>
          <a:noFill/>
        </p:spPr>
        <p:txBody>
          <a:bodyPr wrap="square" rtlCol="0">
            <a:spAutoFit/>
          </a:bodyPr>
          <a:lstStyle/>
          <a:p>
            <a:pPr algn="ctr"/>
            <a:r>
              <a:rPr lang="en-GB" sz="1400" b="1" dirty="0" smtClean="0">
                <a:solidFill>
                  <a:schemeClr val="bg1"/>
                </a:solidFill>
              </a:rPr>
              <a:t>TEST </a:t>
            </a:r>
          </a:p>
        </p:txBody>
      </p:sp>
      <p:sp>
        <p:nvSpPr>
          <p:cNvPr id="144" name="TextBox 143"/>
          <p:cNvSpPr txBox="1"/>
          <p:nvPr/>
        </p:nvSpPr>
        <p:spPr>
          <a:xfrm>
            <a:off x="5743469" y="2218832"/>
            <a:ext cx="2176559" cy="291062"/>
          </a:xfrm>
          <a:prstGeom prst="rect">
            <a:avLst/>
          </a:prstGeom>
          <a:noFill/>
        </p:spPr>
        <p:txBody>
          <a:bodyPr wrap="square" rtlCol="0">
            <a:spAutoFit/>
          </a:bodyPr>
          <a:lstStyle/>
          <a:p>
            <a:pPr algn="ctr"/>
            <a:r>
              <a:rPr lang="en-GB" sz="1400" b="1" dirty="0" smtClean="0">
                <a:solidFill>
                  <a:schemeClr val="accent5"/>
                </a:solidFill>
              </a:rPr>
              <a:t>Dynamic Capacity</a:t>
            </a:r>
            <a:endParaRPr lang="en-GB" sz="1400" dirty="0" smtClean="0">
              <a:solidFill>
                <a:schemeClr val="accent5"/>
              </a:solidFill>
            </a:endParaRPr>
          </a:p>
        </p:txBody>
      </p:sp>
      <p:sp>
        <p:nvSpPr>
          <p:cNvPr id="145" name="TextBox 144"/>
          <p:cNvSpPr txBox="1"/>
          <p:nvPr/>
        </p:nvSpPr>
        <p:spPr>
          <a:xfrm>
            <a:off x="7946534" y="4171673"/>
            <a:ext cx="1368551" cy="738664"/>
          </a:xfrm>
          <a:prstGeom prst="rect">
            <a:avLst/>
          </a:prstGeom>
          <a:noFill/>
        </p:spPr>
        <p:txBody>
          <a:bodyPr wrap="square" rtlCol="0">
            <a:spAutoFit/>
          </a:bodyPr>
          <a:lstStyle/>
          <a:p>
            <a:pPr algn="ctr"/>
            <a:r>
              <a:rPr lang="en-GB" sz="1400" b="1" dirty="0" smtClean="0"/>
              <a:t>Application Performance Monitoring</a:t>
            </a:r>
            <a:endParaRPr lang="en-GB" sz="1400" dirty="0" smtClean="0"/>
          </a:p>
        </p:txBody>
      </p:sp>
      <p:sp>
        <p:nvSpPr>
          <p:cNvPr id="146" name="Freeform 193"/>
          <p:cNvSpPr>
            <a:spLocks noChangeAspect="1"/>
          </p:cNvSpPr>
          <p:nvPr/>
        </p:nvSpPr>
        <p:spPr bwMode="auto">
          <a:xfrm>
            <a:off x="7964190" y="4946709"/>
            <a:ext cx="1360420" cy="848807"/>
          </a:xfrm>
          <a:custGeom>
            <a:avLst/>
            <a:gdLst/>
            <a:ahLst/>
            <a:cxnLst>
              <a:cxn ang="0">
                <a:pos x="234" y="130"/>
              </a:cxn>
              <a:cxn ang="0">
                <a:pos x="234" y="130"/>
              </a:cxn>
              <a:cxn ang="0">
                <a:pos x="231" y="136"/>
              </a:cxn>
              <a:cxn ang="0">
                <a:pos x="229" y="141"/>
              </a:cxn>
              <a:cxn ang="0">
                <a:pos x="224" y="145"/>
              </a:cxn>
              <a:cxn ang="0">
                <a:pos x="217" y="146"/>
              </a:cxn>
              <a:cxn ang="0">
                <a:pos x="15" y="146"/>
              </a:cxn>
              <a:cxn ang="0">
                <a:pos x="15" y="146"/>
              </a:cxn>
              <a:cxn ang="0">
                <a:pos x="9" y="145"/>
              </a:cxn>
              <a:cxn ang="0">
                <a:pos x="4" y="141"/>
              </a:cxn>
              <a:cxn ang="0">
                <a:pos x="1" y="136"/>
              </a:cxn>
              <a:cxn ang="0">
                <a:pos x="0" y="130"/>
              </a:cxn>
              <a:cxn ang="0">
                <a:pos x="212" y="130"/>
              </a:cxn>
              <a:cxn ang="0">
                <a:pos x="212" y="0"/>
              </a:cxn>
              <a:cxn ang="0">
                <a:pos x="20" y="0"/>
              </a:cxn>
              <a:cxn ang="0">
                <a:pos x="20" y="112"/>
              </a:cxn>
            </a:cxnLst>
            <a:rect l="0" t="0" r="r" b="b"/>
            <a:pathLst>
              <a:path w="234" h="146">
                <a:moveTo>
                  <a:pt x="234" y="130"/>
                </a:moveTo>
                <a:lnTo>
                  <a:pt x="234" y="130"/>
                </a:lnTo>
                <a:lnTo>
                  <a:pt x="231" y="136"/>
                </a:lnTo>
                <a:lnTo>
                  <a:pt x="229" y="141"/>
                </a:lnTo>
                <a:lnTo>
                  <a:pt x="224" y="145"/>
                </a:lnTo>
                <a:lnTo>
                  <a:pt x="217" y="146"/>
                </a:lnTo>
                <a:lnTo>
                  <a:pt x="15" y="146"/>
                </a:lnTo>
                <a:lnTo>
                  <a:pt x="15" y="146"/>
                </a:lnTo>
                <a:lnTo>
                  <a:pt x="9" y="145"/>
                </a:lnTo>
                <a:lnTo>
                  <a:pt x="4" y="141"/>
                </a:lnTo>
                <a:lnTo>
                  <a:pt x="1" y="136"/>
                </a:lnTo>
                <a:lnTo>
                  <a:pt x="0" y="130"/>
                </a:lnTo>
                <a:lnTo>
                  <a:pt x="212" y="130"/>
                </a:lnTo>
                <a:lnTo>
                  <a:pt x="212" y="0"/>
                </a:lnTo>
                <a:lnTo>
                  <a:pt x="20" y="0"/>
                </a:lnTo>
                <a:lnTo>
                  <a:pt x="20" y="112"/>
                </a:lnTo>
              </a:path>
            </a:pathLst>
          </a:custGeom>
          <a:noFill/>
          <a:ln w="19050" cap="sq">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9286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95939" y="4931520"/>
            <a:ext cx="738657" cy="695784"/>
          </a:xfrm>
          <a:prstGeom prst="rect">
            <a:avLst/>
          </a:prstGeom>
          <a:noFill/>
          <a:ln w="9525">
            <a:noFill/>
            <a:miter lim="800000"/>
            <a:headEnd/>
            <a:tailEnd/>
          </a:ln>
        </p:spPr>
      </p:pic>
      <p:grpSp>
        <p:nvGrpSpPr>
          <p:cNvPr id="46" name="Groupe 386"/>
          <p:cNvGrpSpPr>
            <a:grpSpLocks noChangeAspect="1"/>
          </p:cNvGrpSpPr>
          <p:nvPr/>
        </p:nvGrpSpPr>
        <p:grpSpPr>
          <a:xfrm>
            <a:off x="8162543" y="5062899"/>
            <a:ext cx="210180" cy="148185"/>
            <a:chOff x="5543551" y="3457575"/>
            <a:chExt cx="441325" cy="311151"/>
          </a:xfrm>
        </p:grpSpPr>
        <p:sp>
          <p:nvSpPr>
            <p:cNvPr id="16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e 386"/>
          <p:cNvGrpSpPr>
            <a:grpSpLocks noChangeAspect="1"/>
          </p:cNvGrpSpPr>
          <p:nvPr/>
        </p:nvGrpSpPr>
        <p:grpSpPr>
          <a:xfrm>
            <a:off x="8162543" y="5253787"/>
            <a:ext cx="210180" cy="148185"/>
            <a:chOff x="5543551" y="3457575"/>
            <a:chExt cx="441325" cy="311151"/>
          </a:xfrm>
        </p:grpSpPr>
        <p:sp>
          <p:nvSpPr>
            <p:cNvPr id="179"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8" name="Groupe 386"/>
          <p:cNvGrpSpPr>
            <a:grpSpLocks noChangeAspect="1"/>
          </p:cNvGrpSpPr>
          <p:nvPr/>
        </p:nvGrpSpPr>
        <p:grpSpPr>
          <a:xfrm>
            <a:off x="8162543" y="5444676"/>
            <a:ext cx="210180" cy="148185"/>
            <a:chOff x="5543551" y="3457575"/>
            <a:chExt cx="441325" cy="311151"/>
          </a:xfrm>
        </p:grpSpPr>
        <p:sp>
          <p:nvSpPr>
            <p:cNvPr id="19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 name="Freeform 220"/>
          <p:cNvSpPr/>
          <p:nvPr/>
        </p:nvSpPr>
        <p:spPr>
          <a:xfrm rot="6716994">
            <a:off x="5248045" y="3720411"/>
            <a:ext cx="846726"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sp>
        <p:nvSpPr>
          <p:cNvPr id="222" name="Freeform 221"/>
          <p:cNvSpPr/>
          <p:nvPr/>
        </p:nvSpPr>
        <p:spPr>
          <a:xfrm rot="6716994">
            <a:off x="5248045" y="4851056"/>
            <a:ext cx="846726"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49" name="Groupe 275"/>
          <p:cNvGrpSpPr>
            <a:grpSpLocks noChangeAspect="1"/>
          </p:cNvGrpSpPr>
          <p:nvPr/>
        </p:nvGrpSpPr>
        <p:grpSpPr>
          <a:xfrm>
            <a:off x="4902075" y="3771816"/>
            <a:ext cx="444382" cy="499419"/>
            <a:chOff x="485775" y="2794001"/>
            <a:chExt cx="346076" cy="388938"/>
          </a:xfrm>
        </p:grpSpPr>
        <p:sp>
          <p:nvSpPr>
            <p:cNvPr id="224"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6"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7"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8"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9"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0"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1"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2"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3"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4"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5"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36" name="TextBox 235"/>
          <p:cNvSpPr txBox="1"/>
          <p:nvPr/>
        </p:nvSpPr>
        <p:spPr>
          <a:xfrm>
            <a:off x="4358229" y="2536580"/>
            <a:ext cx="1280465" cy="523220"/>
          </a:xfrm>
          <a:prstGeom prst="rect">
            <a:avLst/>
          </a:prstGeom>
          <a:noFill/>
          <a:ln>
            <a:noFill/>
          </a:ln>
        </p:spPr>
        <p:txBody>
          <a:bodyPr wrap="square" rtlCol="0">
            <a:spAutoFit/>
          </a:bodyPr>
          <a:lstStyle/>
          <a:p>
            <a:pPr algn="ctr"/>
            <a:r>
              <a:rPr lang="en-GB" sz="1400" b="1" dirty="0" smtClean="0"/>
              <a:t>Continuous</a:t>
            </a:r>
          </a:p>
          <a:p>
            <a:pPr algn="ctr"/>
            <a:r>
              <a:rPr lang="en-GB" sz="1400" b="1" dirty="0" smtClean="0"/>
              <a:t> Delivery</a:t>
            </a:r>
            <a:endParaRPr lang="en-GB" sz="1400" dirty="0" smtClean="0"/>
          </a:p>
        </p:txBody>
      </p:sp>
      <p:grpSp>
        <p:nvGrpSpPr>
          <p:cNvPr id="50" name="Groupe 275"/>
          <p:cNvGrpSpPr>
            <a:grpSpLocks noChangeAspect="1"/>
          </p:cNvGrpSpPr>
          <p:nvPr/>
        </p:nvGrpSpPr>
        <p:grpSpPr>
          <a:xfrm>
            <a:off x="4902075" y="4901839"/>
            <a:ext cx="444382" cy="499419"/>
            <a:chOff x="485775" y="2794001"/>
            <a:chExt cx="346076" cy="388938"/>
          </a:xfrm>
        </p:grpSpPr>
        <p:sp>
          <p:nvSpPr>
            <p:cNvPr id="23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5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51" name="TextBox 250"/>
          <p:cNvSpPr txBox="1"/>
          <p:nvPr/>
        </p:nvSpPr>
        <p:spPr>
          <a:xfrm>
            <a:off x="7902013" y="2413963"/>
            <a:ext cx="1371759" cy="523220"/>
          </a:xfrm>
          <a:prstGeom prst="rect">
            <a:avLst/>
          </a:prstGeom>
          <a:noFill/>
        </p:spPr>
        <p:txBody>
          <a:bodyPr wrap="square" rtlCol="0">
            <a:spAutoFit/>
          </a:bodyPr>
          <a:lstStyle/>
          <a:p>
            <a:pPr algn="ctr"/>
            <a:r>
              <a:rPr lang="en-GB" sz="1400" b="1" dirty="0" smtClean="0"/>
              <a:t>Automated testing</a:t>
            </a:r>
            <a:endParaRPr lang="en-GB" sz="1400" dirty="0" smtClean="0"/>
          </a:p>
        </p:txBody>
      </p:sp>
      <p:sp>
        <p:nvSpPr>
          <p:cNvPr id="252" name="TextBox 251"/>
          <p:cNvSpPr txBox="1"/>
          <p:nvPr/>
        </p:nvSpPr>
        <p:spPr>
          <a:xfrm>
            <a:off x="3520015" y="1537650"/>
            <a:ext cx="2631652" cy="322026"/>
          </a:xfrm>
          <a:prstGeom prst="roundRect">
            <a:avLst/>
          </a:prstGeom>
          <a:noFill/>
          <a:ln w="19050">
            <a:solidFill>
              <a:schemeClr val="tx1"/>
            </a:solidFill>
            <a:prstDash val="lgDash"/>
          </a:ln>
        </p:spPr>
        <p:txBody>
          <a:bodyPr wrap="square" rtlCol="0">
            <a:spAutoFit/>
          </a:bodyPr>
          <a:lstStyle/>
          <a:p>
            <a:pPr algn="ctr"/>
            <a:r>
              <a:rPr lang="en-GB" sz="1400" b="1" dirty="0" smtClean="0"/>
              <a:t>Delivery Orchestration</a:t>
            </a:r>
            <a:endParaRPr lang="en-GB" sz="1400" dirty="0" smtClean="0"/>
          </a:p>
        </p:txBody>
      </p:sp>
      <p:sp>
        <p:nvSpPr>
          <p:cNvPr id="193" name="Rounded Rectangle 192"/>
          <p:cNvSpPr/>
          <p:nvPr/>
        </p:nvSpPr>
        <p:spPr>
          <a:xfrm>
            <a:off x="2974788" y="2746572"/>
            <a:ext cx="756714" cy="98332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cxnSp>
        <p:nvCxnSpPr>
          <p:cNvPr id="211" name="Straight Arrow Connector 210"/>
          <p:cNvCxnSpPr>
            <a:stCxn id="252" idx="3"/>
          </p:cNvCxnSpPr>
          <p:nvPr/>
        </p:nvCxnSpPr>
        <p:spPr>
          <a:xfrm>
            <a:off x="6151667" y="1698664"/>
            <a:ext cx="2030533" cy="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252" idx="1"/>
          </p:cNvCxnSpPr>
          <p:nvPr/>
        </p:nvCxnSpPr>
        <p:spPr>
          <a:xfrm flipH="1">
            <a:off x="2034494" y="1698663"/>
            <a:ext cx="1485521" cy="1"/>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78" name="Elbow Connector 277"/>
          <p:cNvCxnSpPr/>
          <p:nvPr/>
        </p:nvCxnSpPr>
        <p:spPr>
          <a:xfrm rot="10800000">
            <a:off x="1264008" y="4168920"/>
            <a:ext cx="6833886" cy="1873526"/>
          </a:xfrm>
          <a:prstGeom prst="bentConnector2">
            <a:avLst/>
          </a:prstGeom>
          <a:ln w="19050">
            <a:solidFill>
              <a:schemeClr val="tx1"/>
            </a:solidFill>
            <a:prstDash val="solid"/>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 name="TextBox 296"/>
          <p:cNvSpPr txBox="1"/>
          <p:nvPr/>
        </p:nvSpPr>
        <p:spPr>
          <a:xfrm>
            <a:off x="1359726" y="5762063"/>
            <a:ext cx="3036780" cy="261956"/>
          </a:xfrm>
          <a:prstGeom prst="rect">
            <a:avLst/>
          </a:prstGeom>
          <a:noFill/>
          <a:ln>
            <a:noFill/>
          </a:ln>
        </p:spPr>
        <p:txBody>
          <a:bodyPr wrap="square" rtlCol="0">
            <a:spAutoFit/>
          </a:bodyPr>
          <a:lstStyle/>
          <a:p>
            <a:pPr algn="ctr"/>
            <a:r>
              <a:rPr lang="en-GB" sz="1200" dirty="0" smtClean="0"/>
              <a:t>Continuous feedback loop</a:t>
            </a:r>
          </a:p>
        </p:txBody>
      </p:sp>
      <p:grpSp>
        <p:nvGrpSpPr>
          <p:cNvPr id="210" name="Groupe 341"/>
          <p:cNvGrpSpPr>
            <a:grpSpLocks noChangeAspect="1"/>
          </p:cNvGrpSpPr>
          <p:nvPr/>
        </p:nvGrpSpPr>
        <p:grpSpPr>
          <a:xfrm>
            <a:off x="8149124" y="2927761"/>
            <a:ext cx="813324" cy="512933"/>
            <a:chOff x="3967163" y="2006600"/>
            <a:chExt cx="455613" cy="287338"/>
          </a:xfrm>
        </p:grpSpPr>
        <p:sp>
          <p:nvSpPr>
            <p:cNvPr id="212"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3" name="Group 222"/>
          <p:cNvGrpSpPr/>
          <p:nvPr/>
        </p:nvGrpSpPr>
        <p:grpSpPr>
          <a:xfrm>
            <a:off x="3963224" y="4201359"/>
            <a:ext cx="1136581" cy="730161"/>
            <a:chOff x="-194755" y="4458786"/>
            <a:chExt cx="1136581" cy="916092"/>
          </a:xfrm>
        </p:grpSpPr>
        <p:sp>
          <p:nvSpPr>
            <p:cNvPr id="219" name="Curved Up Arrow 218"/>
            <p:cNvSpPr/>
            <p:nvPr/>
          </p:nvSpPr>
          <p:spPr>
            <a:xfrm>
              <a:off x="-129960" y="4931825"/>
              <a:ext cx="1071786" cy="443053"/>
            </a:xfrm>
            <a:prstGeom prst="curved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20" name="Curved Up Arrow 219"/>
            <p:cNvSpPr/>
            <p:nvPr/>
          </p:nvSpPr>
          <p:spPr>
            <a:xfrm flipH="1" flipV="1">
              <a:off x="-194755" y="4458786"/>
              <a:ext cx="1071786" cy="443053"/>
            </a:xfrm>
            <a:prstGeom prst="curved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sp>
        <p:nvSpPr>
          <p:cNvPr id="218" name="TextBox 217"/>
          <p:cNvSpPr txBox="1"/>
          <p:nvPr/>
        </p:nvSpPr>
        <p:spPr>
          <a:xfrm>
            <a:off x="3952993" y="4280293"/>
            <a:ext cx="1107820" cy="523220"/>
          </a:xfrm>
          <a:prstGeom prst="rect">
            <a:avLst/>
          </a:prstGeom>
          <a:noFill/>
        </p:spPr>
        <p:txBody>
          <a:bodyPr wrap="square" rtlCol="0">
            <a:spAutoFit/>
          </a:bodyPr>
          <a:lstStyle/>
          <a:p>
            <a:pPr algn="ctr"/>
            <a:r>
              <a:rPr lang="en-US" sz="1400" b="1" i="1" dirty="0" smtClean="0">
                <a:solidFill>
                  <a:schemeClr val="tx2">
                    <a:lumMod val="50000"/>
                  </a:schemeClr>
                </a:solidFill>
              </a:rPr>
              <a:t>Optimized cycle time</a:t>
            </a:r>
            <a:endParaRPr lang="en-US" sz="1400" b="1" i="1" dirty="0" smtClean="0">
              <a:solidFill>
                <a:schemeClr val="tx2">
                  <a:lumMod val="50000"/>
                </a:schemeClr>
              </a:solidFill>
            </a:endParaRPr>
          </a:p>
        </p:txBody>
      </p:sp>
      <p:grpSp>
        <p:nvGrpSpPr>
          <p:cNvPr id="276" name="Group 275"/>
          <p:cNvGrpSpPr/>
          <p:nvPr/>
        </p:nvGrpSpPr>
        <p:grpSpPr>
          <a:xfrm>
            <a:off x="2322440" y="4834732"/>
            <a:ext cx="850702" cy="664207"/>
            <a:chOff x="510333" y="1293868"/>
            <a:chExt cx="893416" cy="697556"/>
          </a:xfrm>
        </p:grpSpPr>
        <p:grpSp>
          <p:nvGrpSpPr>
            <p:cNvPr id="253" name="Groupe 585"/>
            <p:cNvGrpSpPr/>
            <p:nvPr/>
          </p:nvGrpSpPr>
          <p:grpSpPr>
            <a:xfrm>
              <a:off x="852194" y="1578386"/>
              <a:ext cx="551555" cy="413038"/>
              <a:chOff x="4467226" y="3211513"/>
              <a:chExt cx="347663" cy="260351"/>
            </a:xfrm>
          </p:grpSpPr>
          <p:sp>
            <p:nvSpPr>
              <p:cNvPr id="254"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7"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8"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9"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0" name="Rectangle 315"/>
              <p:cNvSpPr>
                <a:spLocks noChangeArrowheads="1"/>
              </p:cNvSpPr>
              <p:nvPr/>
            </p:nvSpPr>
            <p:spPr bwMode="auto">
              <a:xfrm>
                <a:off x="4683126" y="3340101"/>
                <a:ext cx="71438" cy="131763"/>
              </a:xfrm>
              <a:prstGeom prst="rect">
                <a:avLst/>
              </a:pr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1"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2"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3" name="Line 318"/>
              <p:cNvSpPr>
                <a:spLocks noChangeShapeType="1"/>
              </p:cNvSpPr>
              <p:nvPr/>
            </p:nvSpPr>
            <p:spPr bwMode="auto">
              <a:xfrm flipV="1">
                <a:off x="4549776" y="3365501"/>
                <a:ext cx="73025" cy="44450"/>
              </a:xfrm>
              <a:prstGeom prst="line">
                <a:avLst/>
              </a:pr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4" name="Line 319"/>
              <p:cNvSpPr>
                <a:spLocks noChangeShapeType="1"/>
              </p:cNvSpPr>
              <p:nvPr/>
            </p:nvSpPr>
            <p:spPr bwMode="auto">
              <a:xfrm flipV="1">
                <a:off x="4562476" y="3394076"/>
                <a:ext cx="74613" cy="44450"/>
              </a:xfrm>
              <a:prstGeom prst="line">
                <a:avLst/>
              </a:pr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5"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266" name="Groupe 587"/>
            <p:cNvGrpSpPr/>
            <p:nvPr/>
          </p:nvGrpSpPr>
          <p:grpSpPr>
            <a:xfrm rot="20880025">
              <a:off x="510333" y="1293868"/>
              <a:ext cx="595715" cy="473517"/>
              <a:chOff x="355601" y="3870326"/>
              <a:chExt cx="433388" cy="344488"/>
            </a:xfrm>
          </p:grpSpPr>
          <p:sp>
            <p:nvSpPr>
              <p:cNvPr id="267"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8"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9"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0"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1"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2" name="Line 333"/>
              <p:cNvSpPr>
                <a:spLocks noChangeShapeType="1"/>
              </p:cNvSpPr>
              <p:nvPr/>
            </p:nvSpPr>
            <p:spPr bwMode="auto">
              <a:xfrm>
                <a:off x="581026" y="3921126"/>
                <a:ext cx="109538" cy="55563"/>
              </a:xfrm>
              <a:prstGeom prst="line">
                <a:avLst/>
              </a:pr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3" name="Line 334"/>
              <p:cNvSpPr>
                <a:spLocks noChangeShapeType="1"/>
              </p:cNvSpPr>
              <p:nvPr/>
            </p:nvSpPr>
            <p:spPr bwMode="auto">
              <a:xfrm flipV="1">
                <a:off x="411164" y="3941763"/>
                <a:ext cx="71438" cy="87313"/>
              </a:xfrm>
              <a:prstGeom prst="line">
                <a:avLst/>
              </a:pr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4"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sp>
        <p:nvSpPr>
          <p:cNvPr id="277" name="TextBox 276"/>
          <p:cNvSpPr txBox="1"/>
          <p:nvPr/>
        </p:nvSpPr>
        <p:spPr>
          <a:xfrm>
            <a:off x="2270028" y="4632800"/>
            <a:ext cx="979755" cy="307777"/>
          </a:xfrm>
          <a:prstGeom prst="rect">
            <a:avLst/>
          </a:prstGeom>
          <a:noFill/>
        </p:spPr>
        <p:txBody>
          <a:bodyPr wrap="none" rtlCol="0">
            <a:spAutoFit/>
          </a:bodyPr>
          <a:lstStyle/>
          <a:p>
            <a:r>
              <a:rPr lang="en-US" sz="1400" b="1" kern="0" dirty="0" smtClean="0">
                <a:cs typeface="Arial"/>
              </a:rPr>
              <a:t>Business</a:t>
            </a:r>
            <a:endParaRPr lang="en-US" sz="1400" dirty="0" smtClean="0">
              <a:solidFill>
                <a:schemeClr val="tx2">
                  <a:lumMod val="50000"/>
                </a:schemeClr>
              </a:solidFill>
            </a:endParaRPr>
          </a:p>
        </p:txBody>
      </p:sp>
      <p:cxnSp>
        <p:nvCxnSpPr>
          <p:cNvPr id="281" name="Straight Arrow Connector 280"/>
          <p:cNvCxnSpPr/>
          <p:nvPr/>
        </p:nvCxnSpPr>
        <p:spPr>
          <a:xfrm flipV="1">
            <a:off x="2842204" y="5480210"/>
            <a:ext cx="11794" cy="275805"/>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V="1">
            <a:off x="2772512" y="4112236"/>
            <a:ext cx="11794" cy="580156"/>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Agile</a:t>
            </a:r>
            <a:r>
              <a:rPr lang="fi-FI" dirty="0" smtClean="0"/>
              <a:t> </a:t>
            </a:r>
            <a:r>
              <a:rPr lang="fi-FI" dirty="0" err="1" smtClean="0"/>
              <a:t>Development</a:t>
            </a:r>
            <a:endParaRPr lang="en-US" dirty="0"/>
          </a:p>
        </p:txBody>
      </p:sp>
      <p:sp>
        <p:nvSpPr>
          <p:cNvPr id="6" name="Rounded Rectangle 5"/>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8" name="Rounded Rectangle 7"/>
          <p:cNvSpPr/>
          <p:nvPr/>
        </p:nvSpPr>
        <p:spPr>
          <a:xfrm>
            <a:off x="409433" y="3286838"/>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activities</a:t>
            </a:r>
          </a:p>
        </p:txBody>
      </p:sp>
      <p:sp>
        <p:nvSpPr>
          <p:cNvPr id="14" name="Rectangle 13"/>
          <p:cNvSpPr/>
          <p:nvPr/>
        </p:nvSpPr>
        <p:spPr>
          <a:xfrm>
            <a:off x="3234521" y="1524000"/>
            <a:ext cx="6250673" cy="17018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a:t>
            </a:r>
            <a:r>
              <a:rPr lang="en-US" sz="1400" kern="0" dirty="0" smtClean="0">
                <a:solidFill>
                  <a:sysClr val="windowText" lastClr="000000"/>
                </a:solidFill>
              </a:rPr>
              <a:t>is an effective </a:t>
            </a:r>
            <a:r>
              <a:rPr lang="en-US" sz="1400" kern="0" dirty="0" smtClean="0">
                <a:solidFill>
                  <a:sysClr val="windowText" lastClr="000000"/>
                </a:solidFill>
              </a:rPr>
              <a:t>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It </a:t>
            </a:r>
            <a:r>
              <a:rPr lang="en-US" sz="1400" kern="0" dirty="0" smtClean="0">
                <a:solidFill>
                  <a:sysClr val="windowText" lastClr="000000"/>
                </a:solidFill>
              </a:rPr>
              <a:t>promotes adaptive planning, evolutionary development, early delivery, continuous improvement, and encourages rapid and flexible response to change. </a:t>
            </a:r>
            <a:endParaRPr lang="en-GB"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p:txBody>
      </p:sp>
      <p:sp>
        <p:nvSpPr>
          <p:cNvPr id="15" name="Rectangle 14"/>
          <p:cNvSpPr/>
          <p:nvPr/>
        </p:nvSpPr>
        <p:spPr>
          <a:xfrm>
            <a:off x="3234521" y="3305888"/>
            <a:ext cx="6250673" cy="272641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r>
              <a:rPr lang="en-US" sz="2000" b="1" i="1" dirty="0" smtClean="0">
                <a:solidFill>
                  <a:schemeClr val="tx2">
                    <a:lumMod val="50000"/>
                  </a:schemeClr>
                </a:solidFill>
              </a:rPr>
              <a:t>:</a:t>
            </a:r>
          </a:p>
        </p:txBody>
      </p:sp>
      <p:pic>
        <p:nvPicPr>
          <p:cNvPr id="291842"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510363" y="5151421"/>
            <a:ext cx="987425" cy="740569"/>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004076" y="5529657"/>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45812" y="5314120"/>
            <a:ext cx="957580" cy="718185"/>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Integration</a:t>
            </a:r>
            <a:endParaRPr lang="en-US" dirty="0"/>
          </a:p>
        </p:txBody>
      </p:sp>
      <p:sp>
        <p:nvSpPr>
          <p:cNvPr id="6" name="Rounded Rectangle 5"/>
          <p:cNvSpPr/>
          <p:nvPr/>
        </p:nvSpPr>
        <p:spPr>
          <a:xfrm>
            <a:off x="409433" y="1531120"/>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8" name="Rounded Rectangle 7"/>
          <p:cNvSpPr/>
          <p:nvPr/>
        </p:nvSpPr>
        <p:spPr>
          <a:xfrm>
            <a:off x="409433" y="3058238"/>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activities</a:t>
            </a:r>
          </a:p>
        </p:txBody>
      </p:sp>
      <p:sp>
        <p:nvSpPr>
          <p:cNvPr id="14" name="Rectangle 13"/>
          <p:cNvSpPr/>
          <p:nvPr/>
        </p:nvSpPr>
        <p:spPr>
          <a:xfrm>
            <a:off x="3234521" y="1531120"/>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Continuous Integration (CI) is a development practice with purpose of to surface any problems or inconsistency in code development immediately, so it can be fixed immediately. In other words ensure the quality early in the process. </a:t>
            </a:r>
          </a:p>
        </p:txBody>
      </p:sp>
      <p:sp>
        <p:nvSpPr>
          <p:cNvPr id="15" name="Rectangle 14"/>
          <p:cNvSpPr/>
          <p:nvPr/>
        </p:nvSpPr>
        <p:spPr>
          <a:xfrm>
            <a:off x="3227155" y="2845093"/>
            <a:ext cx="6250673" cy="3214331"/>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Developers integrate code into a shared repository several times a day. The code is automatically build and validated. The code that does not meet criteria cannot be committed further. </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Static code analysis and unit tests are run (automatically) to ensure quality</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binaries (war, ear) for deployments on to the Application Servers including packaging the different modules/applications</a:t>
            </a:r>
          </a:p>
        </p:txBody>
      </p:sp>
      <p:sp>
        <p:nvSpPr>
          <p:cNvPr id="12" name="Rounded Rectangular Callout 11"/>
          <p:cNvSpPr/>
          <p:nvPr/>
        </p:nvSpPr>
        <p:spPr>
          <a:xfrm>
            <a:off x="409433" y="4864608"/>
            <a:ext cx="2729552" cy="1194817"/>
          </a:xfrm>
          <a:prstGeom prst="wedgeRoundRectCallout">
            <a:avLst>
              <a:gd name="adj1" fmla="val 52894"/>
              <a:gd name="adj2" fmla="val -37900"/>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pic>
        <p:nvPicPr>
          <p:cNvPr id="11" name="Picture 2" descr="https://xebialabs.com/assets/files/plugins/jenkins.jpg"/>
          <p:cNvPicPr>
            <a:picLocks noChangeAspect="1" noChangeArrowheads="1"/>
          </p:cNvPicPr>
          <p:nvPr/>
        </p:nvPicPr>
        <p:blipFill>
          <a:blip r:embed="rId2" cstate="print">
            <a:clrChange>
              <a:clrFrom>
                <a:srgbClr val="FFFFFF"/>
              </a:clrFrom>
              <a:clrTo>
                <a:srgbClr val="FFFFFF">
                  <a:alpha val="0"/>
                </a:srgbClr>
              </a:clrTo>
            </a:clrChange>
          </a:blip>
          <a:srcRect t="27147" b="29671"/>
          <a:stretch>
            <a:fillRect/>
          </a:stretch>
        </p:blipFill>
        <p:spPr bwMode="auto">
          <a:xfrm>
            <a:off x="517525" y="5281788"/>
            <a:ext cx="1089829" cy="352956"/>
          </a:xfrm>
          <a:prstGeom prst="rect">
            <a:avLst/>
          </a:prstGeom>
          <a:noFill/>
        </p:spPr>
      </p:pic>
      <p:pic>
        <p:nvPicPr>
          <p:cNvPr id="13" name="Picture 2" descr="https://xebialabs.com/assets/files/plugins/git.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2517" y="5417319"/>
            <a:ext cx="1048841" cy="786631"/>
          </a:xfrm>
          <a:prstGeom prst="rect">
            <a:avLst/>
          </a:prstGeom>
          <a:noFill/>
        </p:spPr>
      </p:pic>
      <p:pic>
        <p:nvPicPr>
          <p:cNvPr id="16" name="Picture 4" descr="https://xebialabs.com/assets/files/plugins/maven.jpg"/>
          <p:cNvPicPr>
            <a:picLocks noChangeAspect="1" noChangeArrowheads="1"/>
          </p:cNvPicPr>
          <p:nvPr/>
        </p:nvPicPr>
        <p:blipFill>
          <a:blip r:embed="rId4" cstate="print">
            <a:clrChange>
              <a:clrFrom>
                <a:srgbClr val="FFFFFF"/>
              </a:clrFrom>
              <a:clrTo>
                <a:srgbClr val="FFFFFF">
                  <a:alpha val="0"/>
                </a:srgbClr>
              </a:clrTo>
            </a:clrChange>
          </a:blip>
          <a:srcRect t="16022" b="25223"/>
          <a:stretch>
            <a:fillRect/>
          </a:stretch>
        </p:blipFill>
        <p:spPr bwMode="auto">
          <a:xfrm>
            <a:off x="1884860" y="5137741"/>
            <a:ext cx="973200" cy="428852"/>
          </a:xfrm>
          <a:prstGeom prst="rect">
            <a:avLst/>
          </a:prstGeom>
          <a:noFill/>
        </p:spPr>
      </p:pic>
      <p:pic>
        <p:nvPicPr>
          <p:cNvPr id="17" name="Picture 2" descr="http://www.sonarqube.org/wp-content/themes/sonarsource.org/images/sonar.png"/>
          <p:cNvPicPr>
            <a:picLocks noChangeAspect="1" noChangeArrowheads="1"/>
          </p:cNvPicPr>
          <p:nvPr/>
        </p:nvPicPr>
        <p:blipFill>
          <a:blip r:embed="rId5" cstate="print"/>
          <a:srcRect/>
          <a:stretch>
            <a:fillRect/>
          </a:stretch>
        </p:blipFill>
        <p:spPr bwMode="auto">
          <a:xfrm>
            <a:off x="1607354" y="5718632"/>
            <a:ext cx="1242754" cy="298262"/>
          </a:xfrm>
          <a:prstGeom prst="rect">
            <a:avLst/>
          </a:prstGeom>
          <a:noFill/>
        </p:spPr>
      </p:pic>
      <p:pic>
        <p:nvPicPr>
          <p:cNvPr id="18" name="Picture 4" descr="Logo"/>
          <p:cNvPicPr>
            <a:picLocks noChangeAspect="1" noChangeArrowheads="1"/>
          </p:cNvPicPr>
          <p:nvPr/>
        </p:nvPicPr>
        <p:blipFill>
          <a:blip r:embed="rId6" cstate="print"/>
          <a:srcRect/>
          <a:stretch>
            <a:fillRect/>
          </a:stretch>
        </p:blipFill>
        <p:spPr bwMode="auto">
          <a:xfrm>
            <a:off x="1401260" y="5491009"/>
            <a:ext cx="1456800" cy="29136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p:cNvSpPr/>
          <p:nvPr/>
        </p:nvSpPr>
        <p:spPr>
          <a:xfrm>
            <a:off x="409433" y="4864608"/>
            <a:ext cx="2729552" cy="1194817"/>
          </a:xfrm>
          <a:prstGeom prst="wedgeRoundRectCallout">
            <a:avLst>
              <a:gd name="adj1" fmla="val 52894"/>
              <a:gd name="adj2" fmla="val -37900"/>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Delivery</a:t>
            </a:r>
            <a:endParaRPr lang="en-US" dirty="0"/>
          </a:p>
        </p:txBody>
      </p:sp>
      <p:sp>
        <p:nvSpPr>
          <p:cNvPr id="6" name="Rounded Rectangle 5"/>
          <p:cNvSpPr/>
          <p:nvPr/>
        </p:nvSpPr>
        <p:spPr>
          <a:xfrm>
            <a:off x="409433" y="1524262"/>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8" name="Rounded Rectangle 7"/>
          <p:cNvSpPr/>
          <p:nvPr/>
        </p:nvSpPr>
        <p:spPr>
          <a:xfrm>
            <a:off x="409433" y="3058238"/>
            <a:ext cx="2729552" cy="1379650"/>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activities</a:t>
            </a:r>
          </a:p>
        </p:txBody>
      </p:sp>
      <p:sp>
        <p:nvSpPr>
          <p:cNvPr id="14" name="Rectangle 13"/>
          <p:cNvSpPr/>
          <p:nvPr/>
        </p:nvSpPr>
        <p:spPr>
          <a:xfrm>
            <a:off x="3238500" y="1517903"/>
            <a:ext cx="6250673" cy="137769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Continuous Delivery (CD) automates and improves the process of software delivery. It provides the ability to rapidly, reliably and repeatedly push out enhancements and bug fixes to customers at low risk and with minimal manual overhead.</a:t>
            </a:r>
          </a:p>
        </p:txBody>
      </p:sp>
      <p:sp>
        <p:nvSpPr>
          <p:cNvPr id="15" name="Rectangle 14"/>
          <p:cNvSpPr/>
          <p:nvPr/>
        </p:nvSpPr>
        <p:spPr>
          <a:xfrm>
            <a:off x="3238500" y="3077288"/>
            <a:ext cx="6250673" cy="296324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lvl="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Manage, plan and control the storage and flow of binaries and configurations used for deployments relying on the software release cycles.</a:t>
            </a:r>
          </a:p>
          <a:p>
            <a:pPr marL="355600" lvl="0" indent="-355600" defTabSz="914400">
              <a:spcBef>
                <a:spcPts val="300"/>
              </a:spcBef>
              <a:spcAft>
                <a:spcPts val="300"/>
              </a:spcAft>
              <a:buClr>
                <a:schemeClr val="accent5"/>
              </a:buClr>
              <a:buFont typeface="Wingdings" pitchFamily="2" charset="2"/>
              <a:buChar char="§"/>
              <a:defRPr/>
            </a:pPr>
            <a:endParaRPr lang="en-US" sz="1400" kern="0" dirty="0" smtClean="0">
              <a:solidFill>
                <a:sysClr val="windowText" lastClr="000000"/>
              </a:solidFill>
            </a:endParaRPr>
          </a:p>
        </p:txBody>
      </p:sp>
      <p:pic>
        <p:nvPicPr>
          <p:cNvPr id="10" name="Picture 2" descr="https://xebialabs.com/assets/files/plugins/nexu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3408" y="5387379"/>
            <a:ext cx="1239670" cy="929753"/>
          </a:xfrm>
          <a:prstGeom prst="rect">
            <a:avLst/>
          </a:prstGeom>
          <a:noFill/>
        </p:spPr>
      </p:pic>
      <p:pic>
        <p:nvPicPr>
          <p:cNvPr id="11" name="Picture 4" descr="https://xebialabs.com/assets/files/plugins/chef.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9433" y="5366113"/>
            <a:ext cx="899225" cy="674419"/>
          </a:xfrm>
          <a:prstGeom prst="rect">
            <a:avLst/>
          </a:prstGeom>
          <a:noFill/>
        </p:spPr>
      </p:pic>
      <p:pic>
        <p:nvPicPr>
          <p:cNvPr id="13" name="Picture 2" descr="https://xebialabs.com/assets/files/plugins/git.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28657" y="5148679"/>
            <a:ext cx="1048841" cy="78663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 and security</a:t>
            </a:r>
            <a:endParaRPr lang="en-US" dirty="0"/>
          </a:p>
        </p:txBody>
      </p:sp>
      <p:sp>
        <p:nvSpPr>
          <p:cNvPr id="6" name="Rounded Rectangle 5"/>
          <p:cNvSpPr/>
          <p:nvPr/>
        </p:nvSpPr>
        <p:spPr>
          <a:xfrm>
            <a:off x="409433" y="151775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8" name="Rounded Rectangle 7"/>
          <p:cNvSpPr/>
          <p:nvPr/>
        </p:nvSpPr>
        <p:spPr>
          <a:xfrm>
            <a:off x="409433" y="2941275"/>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activities</a:t>
            </a:r>
          </a:p>
        </p:txBody>
      </p:sp>
      <p:sp>
        <p:nvSpPr>
          <p:cNvPr id="14" name="Rectangle 13"/>
          <p:cNvSpPr/>
          <p:nvPr/>
        </p:nvSpPr>
        <p:spPr>
          <a:xfrm>
            <a:off x="3238500" y="1524000"/>
            <a:ext cx="6250673" cy="124690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Ensure application quality and ensure cost effectiveness of testing (early error detection, regression testing)</a:t>
            </a:r>
          </a:p>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Enable fast feature releases with fast test cycle time</a:t>
            </a:r>
          </a:p>
        </p:txBody>
      </p:sp>
      <p:sp>
        <p:nvSpPr>
          <p:cNvPr id="15" name="Rectangle 14"/>
          <p:cNvSpPr/>
          <p:nvPr/>
        </p:nvSpPr>
        <p:spPr>
          <a:xfrm>
            <a:off x="3238500" y="2930641"/>
            <a:ext cx="6250673" cy="165923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 environments and automation setup</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 case creation to automation suite</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Capture and test of behavior, data and performance characteristics of complete application environments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Tests are build and executed continuously throughout development</a:t>
            </a:r>
          </a:p>
        </p:txBody>
      </p:sp>
      <p:sp>
        <p:nvSpPr>
          <p:cNvPr id="9" name="Rectangle 8"/>
          <p:cNvSpPr/>
          <p:nvPr/>
        </p:nvSpPr>
        <p:spPr>
          <a:xfrm>
            <a:off x="3238500" y="4727481"/>
            <a:ext cx="6250673" cy="1460668"/>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Automation Templates Toolkits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Capgemini Automation Framework (CAFÉ)</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X-Tester</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QTP utilities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Robot Framework</a:t>
            </a:r>
          </a:p>
        </p:txBody>
      </p:sp>
      <p:sp>
        <p:nvSpPr>
          <p:cNvPr id="10" name="Rounded Rectangular Callout 9"/>
          <p:cNvSpPr/>
          <p:nvPr/>
        </p:nvSpPr>
        <p:spPr>
          <a:xfrm>
            <a:off x="409433" y="4864608"/>
            <a:ext cx="2729552" cy="1194817"/>
          </a:xfrm>
          <a:prstGeom prst="wedgeRoundRectCallout">
            <a:avLst>
              <a:gd name="adj1" fmla="val 52894"/>
              <a:gd name="adj2" fmla="val -37900"/>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virtualization</a:t>
            </a:r>
            <a:endParaRPr lang="en-US" dirty="0"/>
          </a:p>
        </p:txBody>
      </p:sp>
      <p:sp>
        <p:nvSpPr>
          <p:cNvPr id="6" name="Rounded Rectangle 5"/>
          <p:cNvSpPr/>
          <p:nvPr/>
        </p:nvSpPr>
        <p:spPr>
          <a:xfrm>
            <a:off x="409433" y="1528387"/>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14" name="Rectangle 13"/>
          <p:cNvSpPr/>
          <p:nvPr/>
        </p:nvSpPr>
        <p:spPr>
          <a:xfrm>
            <a:off x="3234521" y="1528387"/>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To provide software development and QA/testing teams access to dependent system components that are needed for development and testing (such as legacy system interfaces), but are unavailable or difficult-to-access for development and testing purposes</a:t>
            </a:r>
          </a:p>
        </p:txBody>
      </p:sp>
      <p:sp>
        <p:nvSpPr>
          <p:cNvPr id="15" name="Rectangle 14"/>
          <p:cNvSpPr/>
          <p:nvPr/>
        </p:nvSpPr>
        <p:spPr>
          <a:xfrm>
            <a:off x="3234521" y="4831302"/>
            <a:ext cx="6250673" cy="1445562"/>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fontAlgn="base">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Automation Assessment Toolkit</a:t>
            </a:r>
          </a:p>
          <a:p>
            <a:pPr marL="355600" marR="0" indent="-355600" defTabSz="914400">
              <a:spcBef>
                <a:spcPts val="300"/>
              </a:spcBef>
              <a:spcAft>
                <a:spcPts val="300"/>
              </a:spcAft>
              <a:buClr>
                <a:schemeClr val="accent5"/>
              </a:buClr>
              <a:buFont typeface="Wingdings" pitchFamily="2" charset="2"/>
              <a:buChar char="§"/>
              <a:tabLst>
                <a:tab pos="207010" algn="l"/>
              </a:tabLst>
              <a:defRPr/>
            </a:pPr>
            <a:r>
              <a:rPr lang="en-US" sz="1400" kern="0" dirty="0" err="1" smtClean="0">
                <a:solidFill>
                  <a:sysClr val="windowText" lastClr="000000"/>
                </a:solidFill>
              </a:rPr>
              <a:t>VServe</a:t>
            </a:r>
            <a:r>
              <a:rPr lang="en-US" sz="1400" kern="0" dirty="0" smtClean="0">
                <a:solidFill>
                  <a:sysClr val="windowText" lastClr="000000"/>
                </a:solidFill>
              </a:rPr>
              <a:t> ( Accelerate LISA Test and Virtual Service Image Creation)</a:t>
            </a:r>
          </a:p>
          <a:p>
            <a:pPr marL="355600" marR="0" indent="-355600" defTabSz="914400">
              <a:spcBef>
                <a:spcPts val="300"/>
              </a:spcBef>
              <a:spcAft>
                <a:spcPts val="300"/>
              </a:spcAft>
              <a:buClr>
                <a:schemeClr val="accent5"/>
              </a:buClr>
              <a:buFont typeface="Wingdings" pitchFamily="2" charset="2"/>
              <a:buChar char="§"/>
              <a:tabLst>
                <a:tab pos="207010" algn="l"/>
              </a:tabLst>
              <a:defRPr/>
            </a:pPr>
            <a:r>
              <a:rPr lang="en-US" sz="1400" kern="0" dirty="0" smtClean="0">
                <a:solidFill>
                  <a:sysClr val="windowText" lastClr="000000"/>
                </a:solidFill>
              </a:rPr>
              <a:t>Capgemini Alliance with CA Lisa</a:t>
            </a:r>
          </a:p>
        </p:txBody>
      </p:sp>
      <p:sp>
        <p:nvSpPr>
          <p:cNvPr id="11" name="Rectangle 10"/>
          <p:cNvSpPr/>
          <p:nvPr/>
        </p:nvSpPr>
        <p:spPr>
          <a:xfrm>
            <a:off x="3234521" y="3017126"/>
            <a:ext cx="6250673" cy="1554871"/>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Assessment of the application landscape for virtualization potential</a:t>
            </a:r>
          </a:p>
          <a:p>
            <a:pPr marL="355600" indent="-355600"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Define virtualization strategy for various Testing Processes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Virtualization Business case definition and ROI calculation</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Rollout virtualization services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Evolve Applications and virtualization adoption services across lifecycle</a:t>
            </a:r>
          </a:p>
        </p:txBody>
      </p:sp>
      <p:sp>
        <p:nvSpPr>
          <p:cNvPr id="9" name="Rectangle 8"/>
          <p:cNvSpPr/>
          <p:nvPr/>
        </p:nvSpPr>
        <p:spPr>
          <a:xfrm rot="421833">
            <a:off x="7429502" y="349781"/>
            <a:ext cx="2105025" cy="92392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50000"/>
                  </a:schemeClr>
                </a:solidFill>
              </a:rPr>
              <a:t>Huom</a:t>
            </a:r>
            <a:r>
              <a:rPr lang="en-US" sz="2400" dirty="0" smtClean="0">
                <a:solidFill>
                  <a:schemeClr val="tx2">
                    <a:lumMod val="50000"/>
                  </a:schemeClr>
                </a:solidFill>
              </a:rPr>
              <a:t>! </a:t>
            </a:r>
            <a:r>
              <a:rPr lang="en-US" sz="2400" dirty="0" err="1" smtClean="0">
                <a:solidFill>
                  <a:schemeClr val="tx2">
                    <a:lumMod val="50000"/>
                  </a:schemeClr>
                </a:solidFill>
              </a:rPr>
              <a:t>Uusi</a:t>
            </a:r>
            <a:endParaRPr lang="en-US" sz="2400" dirty="0" smtClean="0">
              <a:solidFill>
                <a:schemeClr val="tx2">
                  <a:lumMod val="50000"/>
                </a:schemeClr>
              </a:solidFill>
            </a:endParaRPr>
          </a:p>
        </p:txBody>
      </p:sp>
      <p:sp>
        <p:nvSpPr>
          <p:cNvPr id="10" name="Rounded Rectangle 9"/>
          <p:cNvSpPr/>
          <p:nvPr/>
        </p:nvSpPr>
        <p:spPr>
          <a:xfrm>
            <a:off x="409433" y="3015706"/>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activities</a:t>
            </a:r>
          </a:p>
        </p:txBody>
      </p:sp>
      <p:sp>
        <p:nvSpPr>
          <p:cNvPr id="13" name="Rounded Rectangular Callout 12"/>
          <p:cNvSpPr/>
          <p:nvPr/>
        </p:nvSpPr>
        <p:spPr>
          <a:xfrm>
            <a:off x="409433" y="4864608"/>
            <a:ext cx="2729552" cy="1194817"/>
          </a:xfrm>
          <a:prstGeom prst="wedgeRoundRectCallout">
            <a:avLst>
              <a:gd name="adj1" fmla="val 52894"/>
              <a:gd name="adj2" fmla="val -37900"/>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Capacity</a:t>
            </a:r>
            <a:endParaRPr lang="en-US" dirty="0"/>
          </a:p>
        </p:txBody>
      </p:sp>
      <p:sp>
        <p:nvSpPr>
          <p:cNvPr id="6" name="Rounded Rectangle 5"/>
          <p:cNvSpPr/>
          <p:nvPr/>
        </p:nvSpPr>
        <p:spPr>
          <a:xfrm>
            <a:off x="409433" y="1528387"/>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8" name="Rounded Rectangle 7"/>
          <p:cNvSpPr/>
          <p:nvPr/>
        </p:nvSpPr>
        <p:spPr>
          <a:xfrm>
            <a:off x="409433" y="2983807"/>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features</a:t>
            </a:r>
            <a:endParaRPr lang="en-US" sz="2000" b="1" kern="0" dirty="0" smtClean="0">
              <a:solidFill>
                <a:schemeClr val="bg1"/>
              </a:solidFill>
              <a:latin typeface="Arial"/>
              <a:cs typeface="Arial"/>
            </a:endParaRPr>
          </a:p>
        </p:txBody>
      </p:sp>
      <p:sp>
        <p:nvSpPr>
          <p:cNvPr id="14" name="Rectangle 13"/>
          <p:cNvSpPr/>
          <p:nvPr/>
        </p:nvSpPr>
        <p:spPr>
          <a:xfrm>
            <a:off x="3234521" y="1528387"/>
            <a:ext cx="6250673" cy="1283052"/>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Dynamic infrastructure enables agile and automated infrastructure management and provisioning of development, test and production environments. It lowers costs with pay-as-you-go model and increases quality, reliability and visibility of infrastructure.</a:t>
            </a:r>
          </a:p>
        </p:txBody>
      </p:sp>
      <p:sp>
        <p:nvSpPr>
          <p:cNvPr id="15" name="Rectangle 14"/>
          <p:cNvSpPr/>
          <p:nvPr/>
        </p:nvSpPr>
        <p:spPr>
          <a:xfrm>
            <a:off x="3234521" y="2875048"/>
            <a:ext cx="6250673" cy="3419236"/>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Dynamic </a:t>
            </a:r>
            <a:r>
              <a:rPr lang="en-US" sz="1600" dirty="0" smtClean="0">
                <a:solidFill>
                  <a:schemeClr val="tx2">
                    <a:lumMod val="50000"/>
                  </a:schemeClr>
                </a:solidFill>
              </a:rPr>
              <a:t>Capacity with horizontal &amp; vertical </a:t>
            </a:r>
            <a:r>
              <a:rPr lang="en-US" sz="1600" dirty="0" smtClean="0">
                <a:solidFill>
                  <a:schemeClr val="tx2">
                    <a:lumMod val="50000"/>
                  </a:schemeClr>
                </a:solidFill>
              </a:rPr>
              <a:t>scalability</a:t>
            </a:r>
            <a:endParaRPr lang="en-US" sz="1200" i="1" dirty="0" smtClean="0">
              <a:solidFill>
                <a:schemeClr val="tx2">
                  <a:lumMod val="50000"/>
                </a:schemeClr>
              </a:solidFill>
            </a:endParaRPr>
          </a:p>
          <a:p>
            <a:pPr marL="812773" lvl="1" indent="-355600">
              <a:buClr>
                <a:schemeClr val="accent5"/>
              </a:buClr>
              <a:buFont typeface="Wingdings" pitchFamily="2" charset="2"/>
              <a:buChar char="§"/>
            </a:pPr>
            <a:r>
              <a:rPr lang="en-US" sz="1200" i="1" dirty="0" smtClean="0">
                <a:solidFill>
                  <a:schemeClr val="tx2">
                    <a:lumMod val="50000"/>
                  </a:schemeClr>
                </a:solidFill>
              </a:rPr>
              <a:t>Vertical </a:t>
            </a:r>
            <a:r>
              <a:rPr lang="en-US" sz="1200" i="1" dirty="0" smtClean="0">
                <a:solidFill>
                  <a:schemeClr val="tx2">
                    <a:lumMod val="50000"/>
                  </a:schemeClr>
                </a:solidFill>
              </a:rPr>
              <a:t>- scaling a single node (CPU/Memory/Disk)</a:t>
            </a:r>
          </a:p>
          <a:p>
            <a:pPr marL="812773" lvl="1" indent="-355600">
              <a:buClr>
                <a:schemeClr val="accent5"/>
              </a:buClr>
              <a:buFont typeface="Wingdings" pitchFamily="2" charset="2"/>
              <a:buChar char="§"/>
            </a:pPr>
            <a:r>
              <a:rPr lang="en-US" sz="1200" i="1" dirty="0" smtClean="0">
                <a:solidFill>
                  <a:schemeClr val="tx2">
                    <a:lumMod val="50000"/>
                  </a:schemeClr>
                </a:solidFill>
              </a:rPr>
              <a:t>Horizontal - scaling the amount of nodes; best fit for distributed and stateless cloud-ready applications</a:t>
            </a:r>
          </a:p>
          <a:p>
            <a:pPr marL="355600" indent="-355600">
              <a:buClr>
                <a:schemeClr val="accent5"/>
              </a:buClr>
              <a:buFont typeface="Wingdings" pitchFamily="2" charset="2"/>
              <a:buChar char="§"/>
            </a:pPr>
            <a:r>
              <a:rPr lang="en-US" sz="1600" dirty="0" smtClean="0">
                <a:solidFill>
                  <a:schemeClr val="tx2">
                    <a:lumMod val="50000"/>
                  </a:schemeClr>
                </a:solidFill>
              </a:rPr>
              <a:t>Automated </a:t>
            </a:r>
            <a:r>
              <a:rPr lang="en-US" sz="1600" dirty="0" smtClean="0">
                <a:solidFill>
                  <a:schemeClr val="tx2">
                    <a:lumMod val="50000"/>
                  </a:schemeClr>
                </a:solidFill>
              </a:rPr>
              <a:t>provisioning via self service portal, </a:t>
            </a:r>
            <a:r>
              <a:rPr lang="en-US" sz="1600" dirty="0" err="1" smtClean="0">
                <a:solidFill>
                  <a:schemeClr val="tx2">
                    <a:lumMod val="50000"/>
                  </a:schemeClr>
                </a:solidFill>
              </a:rPr>
              <a:t>e.g</a:t>
            </a:r>
            <a:r>
              <a:rPr lang="en-US" sz="1600" dirty="0" smtClean="0">
                <a:solidFill>
                  <a:schemeClr val="tx2">
                    <a:lumMod val="50000"/>
                  </a:schemeClr>
                </a:solidFill>
              </a:rPr>
              <a:t>:</a:t>
            </a:r>
          </a:p>
          <a:p>
            <a:pPr marL="812773" lvl="1" indent="-355600">
              <a:buClr>
                <a:schemeClr val="accent5"/>
              </a:buClr>
              <a:buFont typeface="Wingdings" pitchFamily="2" charset="2"/>
              <a:buChar char="§"/>
            </a:pPr>
            <a:r>
              <a:rPr lang="en-US" sz="1200" i="1" dirty="0" smtClean="0">
                <a:solidFill>
                  <a:schemeClr val="tx2">
                    <a:lumMod val="50000"/>
                  </a:schemeClr>
                </a:solidFill>
              </a:rPr>
              <a:t>Service requests: launch a VM, modify and terminate</a:t>
            </a:r>
          </a:p>
          <a:p>
            <a:pPr marL="812773" lvl="1" indent="-355600">
              <a:buClr>
                <a:schemeClr val="accent5"/>
              </a:buClr>
              <a:buFont typeface="Wingdings" pitchFamily="2" charset="2"/>
              <a:buChar char="§"/>
            </a:pPr>
            <a:r>
              <a:rPr lang="en-US" sz="1200" i="1" dirty="0" smtClean="0">
                <a:solidFill>
                  <a:schemeClr val="tx2">
                    <a:lumMod val="50000"/>
                  </a:schemeClr>
                </a:solidFill>
              </a:rPr>
              <a:t>Control VMs: start, stop, restart and hibernate </a:t>
            </a:r>
          </a:p>
          <a:p>
            <a:pPr marL="355600" indent="-355600">
              <a:buClr>
                <a:schemeClr val="accent5"/>
              </a:buClr>
              <a:buFont typeface="Wingdings" pitchFamily="2" charset="2"/>
              <a:buChar char="§"/>
            </a:pPr>
            <a:r>
              <a:rPr lang="en-US" sz="1600" dirty="0" smtClean="0">
                <a:solidFill>
                  <a:schemeClr val="tx2">
                    <a:lumMod val="50000"/>
                  </a:schemeClr>
                </a:solidFill>
              </a:rPr>
              <a:t>Fast, versatile and standard delivery</a:t>
            </a:r>
          </a:p>
          <a:p>
            <a:pPr marL="812773" lvl="1" indent="-355600">
              <a:buClr>
                <a:schemeClr val="accent5"/>
              </a:buClr>
              <a:buFont typeface="Wingdings" pitchFamily="2" charset="2"/>
              <a:buChar char="§"/>
            </a:pPr>
            <a:r>
              <a:rPr lang="en-US" sz="1200" i="1" dirty="0" smtClean="0">
                <a:solidFill>
                  <a:schemeClr val="tx2">
                    <a:lumMod val="50000"/>
                  </a:schemeClr>
                </a:solidFill>
              </a:rPr>
              <a:t>On-demand, pre-established infrastructure</a:t>
            </a:r>
          </a:p>
          <a:p>
            <a:pPr marL="812773" lvl="1" indent="-355600">
              <a:buClr>
                <a:schemeClr val="accent5"/>
              </a:buClr>
              <a:buFont typeface="Wingdings" pitchFamily="2" charset="2"/>
              <a:buChar char="§"/>
            </a:pPr>
            <a:r>
              <a:rPr lang="en-US" sz="1200" i="1" dirty="0" smtClean="0">
                <a:solidFill>
                  <a:schemeClr val="tx2">
                    <a:lumMod val="50000"/>
                  </a:schemeClr>
                </a:solidFill>
              </a:rPr>
              <a:t>Immediate value creation</a:t>
            </a:r>
          </a:p>
          <a:p>
            <a:pPr marL="812773" lvl="1" indent="-355600">
              <a:buClr>
                <a:schemeClr val="accent5"/>
              </a:buClr>
              <a:buFont typeface="Wingdings" pitchFamily="2" charset="2"/>
              <a:buChar char="§"/>
            </a:pPr>
            <a:r>
              <a:rPr lang="en-US" sz="1200" i="1" dirty="0" smtClean="0">
                <a:solidFill>
                  <a:schemeClr val="tx2">
                    <a:lumMod val="50000"/>
                  </a:schemeClr>
                </a:solidFill>
              </a:rPr>
              <a:t>Elimination of foundation tasks</a:t>
            </a:r>
          </a:p>
          <a:p>
            <a:pPr marL="355600" indent="-355600">
              <a:buClr>
                <a:schemeClr val="accent5"/>
              </a:buClr>
              <a:buFont typeface="Wingdings" pitchFamily="2" charset="2"/>
              <a:buChar char="§"/>
            </a:pPr>
            <a:r>
              <a:rPr lang="en-US" sz="1600" dirty="0" smtClean="0">
                <a:solidFill>
                  <a:schemeClr val="tx2">
                    <a:lumMod val="50000"/>
                  </a:schemeClr>
                </a:solidFill>
              </a:rPr>
              <a:t>Exceptionally high security standards</a:t>
            </a:r>
            <a:endParaRPr lang="en-US" sz="1600" dirty="0" smtClean="0">
              <a:solidFill>
                <a:srgbClr val="FF0000"/>
              </a:solidFill>
            </a:endParaRPr>
          </a:p>
          <a:p>
            <a:pPr marL="812773" lvl="1" indent="-355600">
              <a:buClr>
                <a:schemeClr val="accent5"/>
              </a:buClr>
              <a:buFont typeface="Wingdings" pitchFamily="2" charset="2"/>
              <a:buChar char="§"/>
            </a:pPr>
            <a:r>
              <a:rPr lang="en-US" sz="1200" dirty="0" smtClean="0">
                <a:solidFill>
                  <a:schemeClr val="tx2">
                    <a:lumMod val="50000"/>
                  </a:schemeClr>
                </a:solidFill>
              </a:rPr>
              <a:t>System residues in high-secure infrastructure</a:t>
            </a:r>
          </a:p>
          <a:p>
            <a:pPr marL="812773" lvl="1" indent="-355600">
              <a:buClr>
                <a:schemeClr val="accent5"/>
              </a:buClr>
              <a:buFont typeface="Wingdings" pitchFamily="2" charset="2"/>
              <a:buChar char="§"/>
            </a:pPr>
            <a:r>
              <a:rPr lang="en-US" sz="1200" dirty="0" smtClean="0">
                <a:solidFill>
                  <a:schemeClr val="tx2">
                    <a:lumMod val="50000"/>
                  </a:schemeClr>
                </a:solidFill>
              </a:rPr>
              <a:t>Two-phased strong authentication for all users of Cloud portal</a:t>
            </a:r>
          </a:p>
          <a:p>
            <a:pPr marL="812773" lvl="1" indent="-355600">
              <a:buClr>
                <a:schemeClr val="accent5"/>
              </a:buClr>
              <a:buFont typeface="Wingdings" pitchFamily="2" charset="2"/>
              <a:buChar char="§"/>
            </a:pPr>
            <a:r>
              <a:rPr lang="en-US" sz="1200" dirty="0" smtClean="0">
                <a:solidFill>
                  <a:schemeClr val="tx2">
                    <a:lumMod val="50000"/>
                  </a:schemeClr>
                </a:solidFill>
              </a:rPr>
              <a:t>All processes related to infrastructure comply with our high security (governmental) customer </a:t>
            </a:r>
            <a:r>
              <a:rPr lang="en-US" sz="1200" dirty="0" smtClean="0">
                <a:solidFill>
                  <a:schemeClr val="tx2">
                    <a:lumMod val="50000"/>
                  </a:schemeClr>
                </a:solidFill>
              </a:rPr>
              <a:t>processes</a:t>
            </a:r>
          </a:p>
          <a:p>
            <a:pPr marL="355600" indent="-355600">
              <a:buClr>
                <a:schemeClr val="accent5"/>
              </a:buClr>
              <a:buFont typeface="Wingdings" pitchFamily="2" charset="2"/>
              <a:buChar char="§"/>
            </a:pPr>
            <a:r>
              <a:rPr lang="en-US" sz="1600" dirty="0" smtClean="0">
                <a:solidFill>
                  <a:schemeClr val="tx2">
                    <a:lumMod val="50000"/>
                  </a:schemeClr>
                </a:solidFill>
              </a:rPr>
              <a:t>Infrastructure as a Code</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endParaRPr lang="en-US" sz="1600" b="1" i="1" dirty="0" smtClean="0">
              <a:solidFill>
                <a:schemeClr val="tx2">
                  <a:lumMod val="50000"/>
                </a:schemeClr>
              </a:solidFill>
            </a:endParaRPr>
          </a:p>
          <a:p>
            <a:pPr algn="ctr"/>
            <a:r>
              <a:rPr lang="en-US" sz="1600" b="1" i="1" dirty="0" err="1" smtClean="0">
                <a:solidFill>
                  <a:schemeClr val="tx2">
                    <a:lumMod val="50000"/>
                  </a:schemeClr>
                </a:solidFill>
              </a:rPr>
              <a:t>Capgemini</a:t>
            </a:r>
            <a:r>
              <a:rPr lang="en-US" sz="1600" b="1" i="1" dirty="0" smtClean="0">
                <a:solidFill>
                  <a:schemeClr val="tx2">
                    <a:lumMod val="50000"/>
                  </a:schemeClr>
                </a:solidFill>
              </a:rPr>
              <a:t> Nordic Cloud</a:t>
            </a:r>
          </a:p>
          <a:p>
            <a:pPr algn="ctr"/>
            <a:endParaRPr lang="en-US" sz="2000" b="1" i="1" dirty="0" smtClean="0">
              <a:solidFill>
                <a:schemeClr val="tx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Solution approach</a:t>
            </a:r>
            <a:endParaRPr lang="en-US" dirty="0" smtClean="0"/>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1442609"/>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ular Callout 8"/>
          <p:cNvSpPr/>
          <p:nvPr/>
        </p:nvSpPr>
        <p:spPr>
          <a:xfrm>
            <a:off x="409433" y="4864608"/>
            <a:ext cx="2729552" cy="1194817"/>
          </a:xfrm>
          <a:prstGeom prst="wedgeRoundRectCallout">
            <a:avLst>
              <a:gd name="adj1" fmla="val 52894"/>
              <a:gd name="adj2" fmla="val -37900"/>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10" name="Rectangle 9"/>
          <p:cNvSpPr/>
          <p:nvPr/>
        </p:nvSpPr>
        <p:spPr>
          <a:xfrm>
            <a:off x="3234521" y="4857588"/>
            <a:ext cx="6250673" cy="144520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Arial" pitchFamily="34" charset="0"/>
              <a:buChar char="•"/>
            </a:pPr>
            <a:r>
              <a:rPr lang="en-US" sz="1600" dirty="0" err="1" smtClean="0">
                <a:solidFill>
                  <a:schemeClr val="tx2">
                    <a:lumMod val="50000"/>
                  </a:schemeClr>
                </a:solidFill>
              </a:rPr>
              <a:t>AppDynamics</a:t>
            </a:r>
            <a:r>
              <a:rPr lang="en-US" sz="1600" dirty="0" smtClean="0">
                <a:solidFill>
                  <a:schemeClr val="tx2">
                    <a:lumMod val="50000"/>
                  </a:schemeClr>
                </a:solidFill>
              </a:rPr>
              <a:t> for APM</a:t>
            </a:r>
          </a:p>
          <a:p>
            <a:pPr marL="355600" indent="-355600">
              <a:buClr>
                <a:schemeClr val="accent5"/>
              </a:buClr>
              <a:buFont typeface="Wingdings" pitchFamily="2" charset="2"/>
              <a:buChar char="§"/>
            </a:pPr>
            <a:r>
              <a:rPr lang="en-US" sz="1600" dirty="0" err="1" smtClean="0">
                <a:solidFill>
                  <a:schemeClr val="tx2">
                    <a:lumMod val="50000"/>
                  </a:schemeClr>
                </a:solidFill>
              </a:rPr>
              <a:t>Nagios</a:t>
            </a:r>
            <a:r>
              <a:rPr lang="en-US" sz="1600" dirty="0" smtClean="0">
                <a:solidFill>
                  <a:schemeClr val="tx2">
                    <a:lumMod val="50000"/>
                  </a:schemeClr>
                </a:solidFill>
              </a:rPr>
              <a:t> for some specific </a:t>
            </a:r>
            <a:r>
              <a:rPr lang="en-US" sz="1600" dirty="0" smtClean="0">
                <a:solidFill>
                  <a:schemeClr val="tx2">
                    <a:lumMod val="50000"/>
                  </a:schemeClr>
                </a:solidFill>
              </a:rPr>
              <a:t/>
            </a:r>
            <a:br>
              <a:rPr lang="en-US" sz="1600" dirty="0" smtClean="0">
                <a:solidFill>
                  <a:schemeClr val="tx2">
                    <a:lumMod val="50000"/>
                  </a:schemeClr>
                </a:solidFill>
              </a:rPr>
            </a:br>
            <a:r>
              <a:rPr lang="en-US" sz="1600" dirty="0" smtClean="0">
                <a:solidFill>
                  <a:schemeClr val="tx2">
                    <a:lumMod val="50000"/>
                  </a:schemeClr>
                </a:solidFill>
              </a:rPr>
              <a:t>monitoring </a:t>
            </a:r>
            <a:r>
              <a:rPr lang="en-US" sz="1600" dirty="0" smtClean="0">
                <a:solidFill>
                  <a:schemeClr val="tx2">
                    <a:lumMod val="50000"/>
                  </a:schemeClr>
                </a:solidFill>
              </a:rPr>
              <a:t>needs</a:t>
            </a:r>
          </a:p>
          <a:p>
            <a:pPr marL="355600" indent="-355600">
              <a:buClr>
                <a:schemeClr val="accent5"/>
              </a:buClr>
              <a:buFont typeface="Wingdings" pitchFamily="2" charset="2"/>
              <a:buChar char="§"/>
            </a:pPr>
            <a:r>
              <a:rPr lang="en-US" sz="1600" dirty="0" err="1" smtClean="0">
                <a:solidFill>
                  <a:schemeClr val="tx2">
                    <a:lumMod val="50000"/>
                  </a:schemeClr>
                </a:solidFill>
              </a:rPr>
              <a:t>Logstash</a:t>
            </a:r>
            <a:r>
              <a:rPr lang="en-US" sz="1600" dirty="0" smtClean="0">
                <a:solidFill>
                  <a:schemeClr val="tx2">
                    <a:lumMod val="50000"/>
                  </a:schemeClr>
                </a:solidFill>
              </a:rPr>
              <a:t> for log analysis</a:t>
            </a:r>
          </a:p>
        </p:txBody>
      </p:sp>
      <p:sp>
        <p:nvSpPr>
          <p:cNvPr id="2" name="Title 1"/>
          <p:cNvSpPr>
            <a:spLocks noGrp="1"/>
          </p:cNvSpPr>
          <p:nvPr>
            <p:ph type="title"/>
          </p:nvPr>
        </p:nvSpPr>
        <p:spPr/>
        <p:txBody>
          <a:bodyPr/>
          <a:lstStyle/>
          <a:p>
            <a:r>
              <a:rPr lang="en-US" dirty="0" smtClean="0"/>
              <a:t>Application Performance Management (APM)</a:t>
            </a:r>
            <a:endParaRPr lang="en-US" dirty="0"/>
          </a:p>
        </p:txBody>
      </p:sp>
      <p:sp>
        <p:nvSpPr>
          <p:cNvPr id="6" name="Rounded Rectangle 5"/>
          <p:cNvSpPr/>
          <p:nvPr/>
        </p:nvSpPr>
        <p:spPr>
          <a:xfrm>
            <a:off x="409433" y="1526548"/>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8" name="Rounded Rectangle 7"/>
          <p:cNvSpPr/>
          <p:nvPr/>
        </p:nvSpPr>
        <p:spPr>
          <a:xfrm>
            <a:off x="406315" y="2812190"/>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activities</a:t>
            </a:r>
          </a:p>
        </p:txBody>
      </p:sp>
      <p:sp>
        <p:nvSpPr>
          <p:cNvPr id="14" name="Rectangle 13"/>
          <p:cNvSpPr/>
          <p:nvPr/>
        </p:nvSpPr>
        <p:spPr>
          <a:xfrm>
            <a:off x="3242577" y="1524000"/>
            <a:ext cx="6250673" cy="1166448"/>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Goal for Application Performance Management (APM) is to ensure availability and optimal performance of applications. This is accomplished by monitoring problems, early warning signs (e.g. trends) of issues and user </a:t>
            </a:r>
            <a:r>
              <a:rPr lang="en-US" sz="1400" kern="0" dirty="0" err="1" smtClean="0">
                <a:solidFill>
                  <a:sysClr val="windowText" lastClr="000000"/>
                </a:solidFill>
              </a:rPr>
              <a:t>behaviour</a:t>
            </a:r>
            <a:r>
              <a:rPr lang="en-US" sz="1400" kern="0" dirty="0" smtClean="0">
                <a:solidFill>
                  <a:sysClr val="windowText" lastClr="000000"/>
                </a:solidFill>
              </a:rPr>
              <a:t>.</a:t>
            </a:r>
            <a:endParaRPr lang="en-GB" sz="1400" kern="0" dirty="0" smtClean="0">
              <a:solidFill>
                <a:sysClr val="windowText" lastClr="000000"/>
              </a:solidFill>
            </a:endParaRPr>
          </a:p>
        </p:txBody>
      </p:sp>
      <p:sp>
        <p:nvSpPr>
          <p:cNvPr id="15" name="Rectangle 14"/>
          <p:cNvSpPr/>
          <p:nvPr/>
        </p:nvSpPr>
        <p:spPr>
          <a:xfrm>
            <a:off x="3242577" y="2823771"/>
            <a:ext cx="6242618" cy="193906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Utilize the feedback loop for application technical performance and user behavior for optimization and development</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APM tools alert IT staff to disruptions in availability and/or quality</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Monitor the IT stack from infrastructure to applications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Detect security breaches, Plan &amp; budget for IT upgrades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Automatically collects normal metrics for normal application performance and compares those to the current state in real time</a:t>
            </a:r>
          </a:p>
        </p:txBody>
      </p:sp>
      <p:pic>
        <p:nvPicPr>
          <p:cNvPr id="11" name="Picture 2" descr="https://xebialabs.com/assets/files/plugins/nagio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87014" y="5061707"/>
            <a:ext cx="1103563" cy="827673"/>
          </a:xfrm>
          <a:prstGeom prst="rect">
            <a:avLst/>
          </a:prstGeom>
          <a:noFill/>
        </p:spPr>
      </p:pic>
      <p:pic>
        <p:nvPicPr>
          <p:cNvPr id="13" name="Picture 4" descr="AppDynamics"/>
          <p:cNvPicPr>
            <a:picLocks noChangeAspect="1" noChangeArrowheads="1"/>
          </p:cNvPicPr>
          <p:nvPr/>
        </p:nvPicPr>
        <p:blipFill>
          <a:blip r:embed="rId3" cstate="print">
            <a:clrChange>
              <a:clrFrom>
                <a:srgbClr val="000000">
                  <a:alpha val="0"/>
                </a:srgbClr>
              </a:clrFrom>
              <a:clrTo>
                <a:srgbClr val="000000">
                  <a:alpha val="0"/>
                </a:srgbClr>
              </a:clrTo>
            </a:clrChange>
          </a:blip>
          <a:stretch>
            <a:fillRect/>
          </a:stretch>
        </p:blipFill>
        <p:spPr bwMode="auto">
          <a:xfrm>
            <a:off x="864065" y="5730002"/>
            <a:ext cx="1889772" cy="219214"/>
          </a:xfrm>
          <a:prstGeom prst="rect">
            <a:avLst/>
          </a:prstGeom>
          <a:solidFill>
            <a:srgbClr val="000000">
              <a:shade val="95000"/>
            </a:srgbClr>
          </a:solidFill>
          <a:ln w="444500" cap="sq">
            <a:noFill/>
            <a:miter lim="800000"/>
          </a:ln>
          <a:effectLst>
            <a:outerShdw blurRad="254000" dist="190500" dir="2700000" sy="90000" algn="bl" rotWithShape="0">
              <a:srgbClr val="000000">
                <a:alpha val="40000"/>
              </a:srgbClr>
            </a:outerShdw>
          </a:effectLst>
        </p:spPr>
      </p:pic>
      <p:pic>
        <p:nvPicPr>
          <p:cNvPr id="292866" name="Picture 4" descr="image001"/>
          <p:cNvPicPr>
            <a:picLocks noChangeAspect="1" noChangeArrowheads="1"/>
          </p:cNvPicPr>
          <p:nvPr/>
        </p:nvPicPr>
        <p:blipFill>
          <a:blip r:embed="rId4" cstate="print"/>
          <a:srcRect/>
          <a:stretch>
            <a:fillRect/>
          </a:stretch>
        </p:blipFill>
        <p:spPr bwMode="auto">
          <a:xfrm>
            <a:off x="6989201" y="4918590"/>
            <a:ext cx="2368881" cy="136034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3890" name="Picture 4" descr="image001"/>
          <p:cNvPicPr>
            <a:picLocks noChangeAspect="1" noChangeArrowheads="1"/>
          </p:cNvPicPr>
          <p:nvPr/>
        </p:nvPicPr>
        <p:blipFill>
          <a:blip r:embed="rId2" cstate="print"/>
          <a:srcRect/>
          <a:stretch>
            <a:fillRect/>
          </a:stretch>
        </p:blipFill>
        <p:spPr bwMode="auto">
          <a:xfrm>
            <a:off x="7954" y="556592"/>
            <a:ext cx="9906000" cy="568859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Capacity</a:t>
            </a:r>
            <a:endParaRPr lang="en-US" dirty="0"/>
          </a:p>
        </p:txBody>
      </p:sp>
      <p:sp>
        <p:nvSpPr>
          <p:cNvPr id="6" name="Rounded Rectangle 5"/>
          <p:cNvSpPr/>
          <p:nvPr/>
        </p:nvSpPr>
        <p:spPr>
          <a:xfrm>
            <a:off x="409433" y="1528387"/>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8" name="Rounded Rectangle 7"/>
          <p:cNvSpPr/>
          <p:nvPr/>
        </p:nvSpPr>
        <p:spPr>
          <a:xfrm>
            <a:off x="409433" y="2983807"/>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features</a:t>
            </a:r>
            <a:endParaRPr lang="en-US" sz="2000" b="1" kern="0" dirty="0" smtClean="0">
              <a:solidFill>
                <a:schemeClr val="bg1"/>
              </a:solidFill>
              <a:latin typeface="Arial"/>
              <a:cs typeface="Arial"/>
            </a:endParaRPr>
          </a:p>
        </p:txBody>
      </p:sp>
      <p:sp>
        <p:nvSpPr>
          <p:cNvPr id="14" name="Rectangle 13"/>
          <p:cNvSpPr/>
          <p:nvPr/>
        </p:nvSpPr>
        <p:spPr>
          <a:xfrm>
            <a:off x="3234521" y="1528387"/>
            <a:ext cx="6250673" cy="1283052"/>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Dynamic infrastructure enables agile and automated infrastructure management and provisioning of development, test and production environments. It lowers costs with pay-as-you-go model and increases quality, reliability and visibility of infrastructure.</a:t>
            </a:r>
          </a:p>
        </p:txBody>
      </p:sp>
      <p:sp>
        <p:nvSpPr>
          <p:cNvPr id="15" name="Rectangle 14"/>
          <p:cNvSpPr/>
          <p:nvPr/>
        </p:nvSpPr>
        <p:spPr>
          <a:xfrm>
            <a:off x="3234521" y="2875048"/>
            <a:ext cx="6250673" cy="3419236"/>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Dynamic </a:t>
            </a:r>
            <a:r>
              <a:rPr lang="en-US" sz="1600" dirty="0" smtClean="0">
                <a:solidFill>
                  <a:schemeClr val="tx2">
                    <a:lumMod val="50000"/>
                  </a:schemeClr>
                </a:solidFill>
              </a:rPr>
              <a:t>Capacity with horizontal &amp; vertical </a:t>
            </a:r>
            <a:r>
              <a:rPr lang="en-US" sz="1600" dirty="0" smtClean="0">
                <a:solidFill>
                  <a:schemeClr val="tx2">
                    <a:lumMod val="50000"/>
                  </a:schemeClr>
                </a:solidFill>
              </a:rPr>
              <a:t>scalability</a:t>
            </a:r>
            <a:endParaRPr lang="en-US" sz="1200" i="1" dirty="0" smtClean="0">
              <a:solidFill>
                <a:schemeClr val="tx2">
                  <a:lumMod val="50000"/>
                </a:schemeClr>
              </a:solidFill>
            </a:endParaRPr>
          </a:p>
          <a:p>
            <a:pPr marL="812773" lvl="1" indent="-355600">
              <a:buClr>
                <a:schemeClr val="accent5"/>
              </a:buClr>
              <a:buFont typeface="Wingdings" pitchFamily="2" charset="2"/>
              <a:buChar char="§"/>
            </a:pPr>
            <a:r>
              <a:rPr lang="en-US" sz="1200" i="1" dirty="0" smtClean="0">
                <a:solidFill>
                  <a:schemeClr val="tx2">
                    <a:lumMod val="50000"/>
                  </a:schemeClr>
                </a:solidFill>
              </a:rPr>
              <a:t>Vertical </a:t>
            </a:r>
            <a:r>
              <a:rPr lang="en-US" sz="1200" i="1" dirty="0" smtClean="0">
                <a:solidFill>
                  <a:schemeClr val="tx2">
                    <a:lumMod val="50000"/>
                  </a:schemeClr>
                </a:solidFill>
              </a:rPr>
              <a:t>- scaling a single node (CPU/Memory/Disk)</a:t>
            </a:r>
          </a:p>
          <a:p>
            <a:pPr marL="812773" lvl="1" indent="-355600">
              <a:buClr>
                <a:schemeClr val="accent5"/>
              </a:buClr>
              <a:buFont typeface="Wingdings" pitchFamily="2" charset="2"/>
              <a:buChar char="§"/>
            </a:pPr>
            <a:r>
              <a:rPr lang="en-US" sz="1200" i="1" dirty="0" smtClean="0">
                <a:solidFill>
                  <a:schemeClr val="tx2">
                    <a:lumMod val="50000"/>
                  </a:schemeClr>
                </a:solidFill>
              </a:rPr>
              <a:t>Horizontal - scaling the amount of nodes; best fit for distributed and stateless cloud-ready applications</a:t>
            </a:r>
          </a:p>
          <a:p>
            <a:pPr marL="355600" indent="-355600">
              <a:buClr>
                <a:schemeClr val="accent5"/>
              </a:buClr>
              <a:buFont typeface="Wingdings" pitchFamily="2" charset="2"/>
              <a:buChar char="§"/>
            </a:pPr>
            <a:r>
              <a:rPr lang="en-US" sz="1600" dirty="0" smtClean="0">
                <a:solidFill>
                  <a:schemeClr val="tx2">
                    <a:lumMod val="50000"/>
                  </a:schemeClr>
                </a:solidFill>
              </a:rPr>
              <a:t>Automated </a:t>
            </a:r>
            <a:r>
              <a:rPr lang="en-US" sz="1600" dirty="0" smtClean="0">
                <a:solidFill>
                  <a:schemeClr val="tx2">
                    <a:lumMod val="50000"/>
                  </a:schemeClr>
                </a:solidFill>
              </a:rPr>
              <a:t>provisioning via self service portal, </a:t>
            </a:r>
            <a:r>
              <a:rPr lang="en-US" sz="1600" dirty="0" err="1" smtClean="0">
                <a:solidFill>
                  <a:schemeClr val="tx2">
                    <a:lumMod val="50000"/>
                  </a:schemeClr>
                </a:solidFill>
              </a:rPr>
              <a:t>e.g</a:t>
            </a:r>
            <a:r>
              <a:rPr lang="en-US" sz="1600" dirty="0" smtClean="0">
                <a:solidFill>
                  <a:schemeClr val="tx2">
                    <a:lumMod val="50000"/>
                  </a:schemeClr>
                </a:solidFill>
              </a:rPr>
              <a:t>:</a:t>
            </a:r>
          </a:p>
          <a:p>
            <a:pPr marL="812773" lvl="1" indent="-355600">
              <a:buClr>
                <a:schemeClr val="accent5"/>
              </a:buClr>
              <a:buFont typeface="Wingdings" pitchFamily="2" charset="2"/>
              <a:buChar char="§"/>
            </a:pPr>
            <a:r>
              <a:rPr lang="en-US" sz="1200" i="1" dirty="0" smtClean="0">
                <a:solidFill>
                  <a:schemeClr val="tx2">
                    <a:lumMod val="50000"/>
                  </a:schemeClr>
                </a:solidFill>
              </a:rPr>
              <a:t>Service requests: launch a VM, modify and terminate</a:t>
            </a:r>
          </a:p>
          <a:p>
            <a:pPr marL="812773" lvl="1" indent="-355600">
              <a:buClr>
                <a:schemeClr val="accent5"/>
              </a:buClr>
              <a:buFont typeface="Wingdings" pitchFamily="2" charset="2"/>
              <a:buChar char="§"/>
            </a:pPr>
            <a:r>
              <a:rPr lang="en-US" sz="1200" i="1" dirty="0" smtClean="0">
                <a:solidFill>
                  <a:schemeClr val="tx2">
                    <a:lumMod val="50000"/>
                  </a:schemeClr>
                </a:solidFill>
              </a:rPr>
              <a:t>Control VMs: start, stop, restart and hibernate </a:t>
            </a:r>
          </a:p>
          <a:p>
            <a:pPr marL="355600" indent="-355600">
              <a:buClr>
                <a:schemeClr val="accent5"/>
              </a:buClr>
              <a:buFont typeface="Wingdings" pitchFamily="2" charset="2"/>
              <a:buChar char="§"/>
            </a:pPr>
            <a:r>
              <a:rPr lang="en-US" sz="1600" dirty="0" smtClean="0">
                <a:solidFill>
                  <a:schemeClr val="tx2">
                    <a:lumMod val="50000"/>
                  </a:schemeClr>
                </a:solidFill>
              </a:rPr>
              <a:t>Fast, versatile and standard delivery</a:t>
            </a:r>
          </a:p>
          <a:p>
            <a:pPr marL="812773" lvl="1" indent="-355600">
              <a:buClr>
                <a:schemeClr val="accent5"/>
              </a:buClr>
              <a:buFont typeface="Wingdings" pitchFamily="2" charset="2"/>
              <a:buChar char="§"/>
            </a:pPr>
            <a:r>
              <a:rPr lang="en-US" sz="1200" i="1" dirty="0" smtClean="0">
                <a:solidFill>
                  <a:schemeClr val="tx2">
                    <a:lumMod val="50000"/>
                  </a:schemeClr>
                </a:solidFill>
              </a:rPr>
              <a:t>On-demand, pre-established infrastructure</a:t>
            </a:r>
          </a:p>
          <a:p>
            <a:pPr marL="812773" lvl="1" indent="-355600">
              <a:buClr>
                <a:schemeClr val="accent5"/>
              </a:buClr>
              <a:buFont typeface="Wingdings" pitchFamily="2" charset="2"/>
              <a:buChar char="§"/>
            </a:pPr>
            <a:r>
              <a:rPr lang="en-US" sz="1200" i="1" dirty="0" smtClean="0">
                <a:solidFill>
                  <a:schemeClr val="tx2">
                    <a:lumMod val="50000"/>
                  </a:schemeClr>
                </a:solidFill>
              </a:rPr>
              <a:t>Immediate value creation</a:t>
            </a:r>
          </a:p>
          <a:p>
            <a:pPr marL="812773" lvl="1" indent="-355600">
              <a:buClr>
                <a:schemeClr val="accent5"/>
              </a:buClr>
              <a:buFont typeface="Wingdings" pitchFamily="2" charset="2"/>
              <a:buChar char="§"/>
            </a:pPr>
            <a:r>
              <a:rPr lang="en-US" sz="1200" i="1" dirty="0" smtClean="0">
                <a:solidFill>
                  <a:schemeClr val="tx2">
                    <a:lumMod val="50000"/>
                  </a:schemeClr>
                </a:solidFill>
              </a:rPr>
              <a:t>Elimination of foundation tasks</a:t>
            </a:r>
          </a:p>
          <a:p>
            <a:pPr marL="355600" indent="-355600">
              <a:buClr>
                <a:schemeClr val="accent5"/>
              </a:buClr>
              <a:buFont typeface="Wingdings" pitchFamily="2" charset="2"/>
              <a:buChar char="§"/>
            </a:pPr>
            <a:r>
              <a:rPr lang="en-US" sz="1600" dirty="0" smtClean="0">
                <a:solidFill>
                  <a:schemeClr val="tx2">
                    <a:lumMod val="50000"/>
                  </a:schemeClr>
                </a:solidFill>
              </a:rPr>
              <a:t>Exceptionally high security standards</a:t>
            </a:r>
            <a:endParaRPr lang="en-US" sz="1600" dirty="0" smtClean="0">
              <a:solidFill>
                <a:srgbClr val="FF0000"/>
              </a:solidFill>
            </a:endParaRPr>
          </a:p>
          <a:p>
            <a:pPr marL="812773" lvl="1" indent="-355600">
              <a:buClr>
                <a:schemeClr val="accent5"/>
              </a:buClr>
              <a:buFont typeface="Wingdings" pitchFamily="2" charset="2"/>
              <a:buChar char="§"/>
            </a:pPr>
            <a:r>
              <a:rPr lang="en-US" sz="1200" dirty="0" smtClean="0">
                <a:solidFill>
                  <a:schemeClr val="tx2">
                    <a:lumMod val="50000"/>
                  </a:schemeClr>
                </a:solidFill>
              </a:rPr>
              <a:t>System residues in high-secure infrastructure</a:t>
            </a:r>
          </a:p>
          <a:p>
            <a:pPr marL="812773" lvl="1" indent="-355600">
              <a:buClr>
                <a:schemeClr val="accent5"/>
              </a:buClr>
              <a:buFont typeface="Wingdings" pitchFamily="2" charset="2"/>
              <a:buChar char="§"/>
            </a:pPr>
            <a:r>
              <a:rPr lang="en-US" sz="1200" dirty="0" smtClean="0">
                <a:solidFill>
                  <a:schemeClr val="tx2">
                    <a:lumMod val="50000"/>
                  </a:schemeClr>
                </a:solidFill>
              </a:rPr>
              <a:t>Two-phased strong authentication for all users of Cloud portal</a:t>
            </a:r>
          </a:p>
          <a:p>
            <a:pPr marL="812773" lvl="1" indent="-355600">
              <a:buClr>
                <a:schemeClr val="accent5"/>
              </a:buClr>
              <a:buFont typeface="Wingdings" pitchFamily="2" charset="2"/>
              <a:buChar char="§"/>
            </a:pPr>
            <a:r>
              <a:rPr lang="en-US" sz="1200" dirty="0" smtClean="0">
                <a:solidFill>
                  <a:schemeClr val="tx2">
                    <a:lumMod val="50000"/>
                  </a:schemeClr>
                </a:solidFill>
              </a:rPr>
              <a:t>All processes related to infrastructure comply with our high security (governmental) customer </a:t>
            </a:r>
            <a:r>
              <a:rPr lang="en-US" sz="1200" dirty="0" smtClean="0">
                <a:solidFill>
                  <a:schemeClr val="tx2">
                    <a:lumMod val="50000"/>
                  </a:schemeClr>
                </a:solidFill>
              </a:rPr>
              <a:t>processes</a:t>
            </a:r>
          </a:p>
          <a:p>
            <a:pPr marL="355600" indent="-355600">
              <a:buClr>
                <a:schemeClr val="accent5"/>
              </a:buClr>
              <a:buFont typeface="Wingdings" pitchFamily="2" charset="2"/>
              <a:buChar char="§"/>
            </a:pPr>
            <a:r>
              <a:rPr lang="en-US" sz="1600" dirty="0" smtClean="0">
                <a:solidFill>
                  <a:schemeClr val="tx2">
                    <a:lumMod val="50000"/>
                  </a:schemeClr>
                </a:solidFill>
              </a:rPr>
              <a:t>Infrastructure as a Code</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endParaRPr lang="en-US" sz="1600" b="1" i="1" dirty="0" smtClean="0">
              <a:solidFill>
                <a:schemeClr val="tx2">
                  <a:lumMod val="50000"/>
                </a:schemeClr>
              </a:solidFill>
            </a:endParaRPr>
          </a:p>
          <a:p>
            <a:pPr algn="ctr"/>
            <a:r>
              <a:rPr lang="en-US" sz="1600" b="1" i="1" dirty="0" err="1" smtClean="0">
                <a:solidFill>
                  <a:schemeClr val="tx2">
                    <a:lumMod val="50000"/>
                  </a:schemeClr>
                </a:solidFill>
              </a:rPr>
              <a:t>Capgemini</a:t>
            </a:r>
            <a:r>
              <a:rPr lang="en-US" sz="1600" b="1" i="1" dirty="0" smtClean="0">
                <a:solidFill>
                  <a:schemeClr val="tx2">
                    <a:lumMod val="50000"/>
                  </a:schemeClr>
                </a:solidFill>
              </a:rPr>
              <a:t> Nordic Cloud</a:t>
            </a:r>
          </a:p>
          <a:p>
            <a:pPr algn="ctr"/>
            <a:endParaRPr lang="en-US" sz="2000" b="1" i="1" dirty="0" smtClean="0">
              <a:solidFill>
                <a:schemeClr val="tx2">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orchestration</a:t>
            </a:r>
            <a:endParaRPr lang="en-US" dirty="0"/>
          </a:p>
        </p:txBody>
      </p:sp>
      <p:sp>
        <p:nvSpPr>
          <p:cNvPr id="6" name="Rounded Rectangle 5"/>
          <p:cNvSpPr/>
          <p:nvPr/>
        </p:nvSpPr>
        <p:spPr>
          <a:xfrm>
            <a:off x="409433" y="151775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8" name="Rounded Rectangle 7"/>
          <p:cNvSpPr/>
          <p:nvPr/>
        </p:nvSpPr>
        <p:spPr>
          <a:xfrm>
            <a:off x="409433" y="3068871"/>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Capgemini methods</a:t>
            </a:r>
          </a:p>
        </p:txBody>
      </p:sp>
      <p:sp>
        <p:nvSpPr>
          <p:cNvPr id="12" name="Rounded Rectangular Callout 11"/>
          <p:cNvSpPr/>
          <p:nvPr/>
        </p:nvSpPr>
        <p:spPr>
          <a:xfrm>
            <a:off x="409433" y="4831302"/>
            <a:ext cx="2729552" cy="1484438"/>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r>
              <a:rPr lang="en-US" sz="1400" b="1" i="1" dirty="0" smtClean="0">
                <a:solidFill>
                  <a:schemeClr val="tx2">
                    <a:lumMod val="50000"/>
                  </a:schemeClr>
                </a:solidFill>
              </a:rPr>
              <a:t>Virtual Visual Management</a:t>
            </a:r>
          </a:p>
          <a:p>
            <a:pPr algn="ctr"/>
            <a:r>
              <a:rPr lang="en-US" sz="1400" b="1" i="1" dirty="0" smtClean="0">
                <a:solidFill>
                  <a:schemeClr val="tx2">
                    <a:lumMod val="50000"/>
                  </a:schemeClr>
                </a:solidFill>
              </a:rPr>
              <a:t>Confluence</a:t>
            </a:r>
          </a:p>
          <a:p>
            <a:pPr algn="ctr"/>
            <a:endParaRPr lang="en-US" sz="1400" b="1" i="1" dirty="0" smtClean="0">
              <a:solidFill>
                <a:schemeClr val="tx2">
                  <a:lumMod val="50000"/>
                </a:schemeClr>
              </a:solidFill>
            </a:endParaRPr>
          </a:p>
        </p:txBody>
      </p:sp>
      <p:pic>
        <p:nvPicPr>
          <p:cNvPr id="9"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648051" y="5303203"/>
            <a:ext cx="1335871" cy="1001904"/>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descr="http://www.collab.net/sites/default/files/uploads/tfalm.png"/>
          <p:cNvPicPr>
            <a:picLocks noChangeAspect="1" noChangeArrowheads="1"/>
          </p:cNvPicPr>
          <p:nvPr/>
        </p:nvPicPr>
        <p:blipFill>
          <a:blip r:embed="rId3" cstate="print"/>
          <a:srcRect r="27186"/>
          <a:stretch>
            <a:fillRect/>
          </a:stretch>
        </p:blipFill>
        <p:spPr bwMode="auto">
          <a:xfrm>
            <a:off x="473232" y="5679606"/>
            <a:ext cx="1142920" cy="231587"/>
          </a:xfrm>
          <a:prstGeom prst="rect">
            <a:avLst/>
          </a:prstGeom>
          <a:noFill/>
        </p:spPr>
      </p:pic>
      <p:pic>
        <p:nvPicPr>
          <p:cNvPr id="11" name="Picture 4" descr="AppDynamics"/>
          <p:cNvPicPr>
            <a:picLocks noChangeAspect="1" noChangeArrowheads="1"/>
          </p:cNvPicPr>
          <p:nvPr/>
        </p:nvPicPr>
        <p:blipFill>
          <a:blip r:embed="rId4" cstate="print">
            <a:clrChange>
              <a:clrFrom>
                <a:srgbClr val="000000">
                  <a:alpha val="0"/>
                </a:srgbClr>
              </a:clrFrom>
              <a:clrTo>
                <a:srgbClr val="000000">
                  <a:alpha val="0"/>
                </a:srgbClr>
              </a:clrTo>
            </a:clrChange>
          </a:blip>
          <a:stretch>
            <a:fillRect/>
          </a:stretch>
        </p:blipFill>
        <p:spPr bwMode="auto">
          <a:xfrm>
            <a:off x="861243" y="5953556"/>
            <a:ext cx="2057036" cy="238616"/>
          </a:xfrm>
          <a:prstGeom prst="rect">
            <a:avLst/>
          </a:prstGeom>
          <a:solidFill>
            <a:srgbClr val="000000">
              <a:shade val="95000"/>
            </a:srgbClr>
          </a:solidFill>
          <a:ln w="444500" cap="sq">
            <a:noFill/>
            <a:miter lim="800000"/>
          </a:ln>
          <a:effectLst>
            <a:outerShdw blurRad="254000" dist="190500" dir="2700000" sy="90000" algn="bl" rotWithShape="0">
              <a:srgbClr val="000000">
                <a:alpha val="40000"/>
              </a:srgbClr>
            </a:outerShdw>
          </a:effectLst>
        </p:spPr>
      </p:pic>
      <p:sp>
        <p:nvSpPr>
          <p:cNvPr id="13" name="Rectangle 12"/>
          <p:cNvSpPr/>
          <p:nvPr/>
        </p:nvSpPr>
        <p:spPr>
          <a:xfrm>
            <a:off x="3234521" y="1517754"/>
            <a:ext cx="6250673" cy="143415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marL="355600" indent="-355600">
              <a:buClr>
                <a:schemeClr val="accent5"/>
              </a:buClr>
              <a:buFont typeface="Wingdings" pitchFamily="2" charset="2"/>
              <a:buChar char="§"/>
            </a:pPr>
            <a:r>
              <a:rPr lang="en-US" sz="1600" dirty="0" smtClean="0">
                <a:solidFill>
                  <a:schemeClr val="tx2">
                    <a:lumMod val="50000"/>
                  </a:schemeClr>
                </a:solidFill>
              </a:rPr>
              <a:t>The purpose of the delivery orchestration is to manage the application life cycle across teams and environments end to end from the requirement identification to the ongoing production support including application, infra and tools.</a:t>
            </a:r>
          </a:p>
          <a:p>
            <a:pPr marL="355600" indent="-355600">
              <a:buClr>
                <a:schemeClr val="accent5"/>
              </a:buClr>
              <a:buFont typeface="Wingdings" pitchFamily="2" charset="2"/>
              <a:buChar char="§"/>
            </a:pPr>
            <a:r>
              <a:rPr lang="en-US" sz="1600" dirty="0" smtClean="0">
                <a:solidFill>
                  <a:schemeClr val="tx2">
                    <a:lumMod val="50000"/>
                  </a:schemeClr>
                </a:solidFill>
              </a:rPr>
              <a:t>Delivery orchestration uses automated tool, which automatically remediate the majority of event alerts on a daily basis for IT operations. Based upon the type of alert, the orchestration environment automatically takes the steps necessary to identify and diagnose the problem.</a:t>
            </a:r>
          </a:p>
        </p:txBody>
      </p:sp>
      <p:sp>
        <p:nvSpPr>
          <p:cNvPr id="16" name="Rectangle 15"/>
          <p:cNvSpPr/>
          <p:nvPr/>
        </p:nvSpPr>
        <p:spPr>
          <a:xfrm>
            <a:off x="3234521" y="3068870"/>
            <a:ext cx="6250673" cy="324687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lnSpc>
                <a:spcPct val="80000"/>
              </a:lnSpc>
              <a:buClr>
                <a:schemeClr val="accent5"/>
              </a:buClr>
              <a:buFont typeface="Wingdings" pitchFamily="2" charset="2"/>
              <a:buChar char="§"/>
            </a:pP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Managing the lifecycle of changes: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changes are monitored, tracked and controlled from initial logging through to the production environment, </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all Changes are authorized by the required Change Authorizers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changes are prioritized by the Client and managing back log</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Liaising, throughout the life cycle of a change, with Support Groups, Third Party Suppliers and Client</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Coordinating Change handlers and ensuring that agreed changes are delivered on-time and on agreed scope. </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Maintaining release plan and coordinating deployments and releases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Runs daily stand-up meetings and weekly operation meetings. </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Coordinating production support for application (monitoring and resolution)</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Routine tasks and ad hoc activities	 </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Configuration management</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Project management</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Continuous improvement of processes and procedures based on requirements from SOK, incidents and defects, other feedback</a:t>
            </a:r>
            <a:endParaRPr lang="fi-FI" sz="1200" dirty="0" smtClean="0">
              <a:solidFill>
                <a:schemeClr val="tx2">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Solution approach</a:t>
            </a:r>
          </a:p>
          <a:p>
            <a:r>
              <a:rPr lang="en-US" dirty="0" smtClean="0"/>
              <a:t>Application </a:t>
            </a:r>
            <a:r>
              <a:rPr lang="en-US" dirty="0" smtClean="0"/>
              <a:t>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2523234"/>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One cross-functional team is responsible for the application product end-to-end</a:t>
            </a:r>
            <a:endParaRPr lang="en-US" dirty="0"/>
          </a:p>
        </p:txBody>
      </p:sp>
      <p:sp>
        <p:nvSpPr>
          <p:cNvPr id="3" name="Content Placeholder 2"/>
          <p:cNvSpPr>
            <a:spLocks noGrp="1"/>
          </p:cNvSpPr>
          <p:nvPr>
            <p:ph idx="1"/>
          </p:nvPr>
        </p:nvSpPr>
        <p:spPr/>
        <p:txBody>
          <a:bodyPr/>
          <a:lstStyle/>
          <a:p>
            <a:r>
              <a:rPr lang="en-US" dirty="0" smtClean="0"/>
              <a:t>One team across borders despite the location or organization</a:t>
            </a:r>
          </a:p>
          <a:p>
            <a:r>
              <a:rPr lang="en-US" dirty="0" smtClean="0"/>
              <a:t>Traditional silos are destroyed and everybody has access to same dashboards and tools</a:t>
            </a:r>
          </a:p>
          <a:p>
            <a:r>
              <a:rPr lang="en-US" dirty="0" smtClean="0"/>
              <a:t>Multi-skilled teams enable efficient work flow</a:t>
            </a:r>
          </a:p>
          <a:p>
            <a:pPr lvl="1"/>
            <a:r>
              <a:rPr lang="en-US" dirty="0" smtClean="0"/>
              <a:t>Instead of each team focusing separately either on coding, testing or deploying everybody focuses on the product itself and strives for common goal </a:t>
            </a:r>
          </a:p>
          <a:p>
            <a:endParaRPr lang="en-US" dirty="0" smtClean="0"/>
          </a:p>
          <a:p>
            <a:r>
              <a:rPr lang="en-US" dirty="0" smtClean="0"/>
              <a:t>New approach improves efficiency and knowledge sharing</a:t>
            </a:r>
          </a:p>
          <a:p>
            <a:r>
              <a:rPr lang="en-US" dirty="0" smtClean="0"/>
              <a:t>It tightly integrates business, development and operations to drive agility and delivery excellence across the entire lifecycle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Certain roles are vital for successful implementation of agile methods throughout application lifecycle </a:t>
            </a:r>
            <a:endParaRPr lang="en-US"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629115" y="1343500"/>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277287"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059950" y="2729001"/>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331893"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 design, and implement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013694"/>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235720" y="4498785"/>
            <a:ext cx="2105025" cy="1754326"/>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Orchestration Lead</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coordinates all work from development to production and has end to end responsibility for ensuring continuous flow of value for the business. Orchestration Lead works as SCRUM Master.</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260395" y="129097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448351" y="1798837"/>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24426" y="4768527"/>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21907" y="5250377"/>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Virtualization Architect </a:t>
            </a:r>
            <a:r>
              <a:rPr lang="en-US" sz="1200" dirty="0" smtClean="0">
                <a:latin typeface="Arial" panose="020B0604020202020204" pitchFamily="34" charset="0"/>
                <a:cs typeface="Arial" panose="020B0604020202020204" pitchFamily="34" charset="0"/>
              </a:rPr>
              <a:t>defines and designs service virtualization</a:t>
            </a:r>
          </a:p>
        </p:txBody>
      </p:sp>
      <p:sp>
        <p:nvSpPr>
          <p:cNvPr id="103" name="Rectangle 102"/>
          <p:cNvSpPr/>
          <p:nvPr/>
        </p:nvSpPr>
        <p:spPr>
          <a:xfrm>
            <a:off x="5263002" y="16861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028119" y="11703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7" name="Freeform 582"/>
          <p:cNvSpPr>
            <a:spLocks noChangeAspect="1" noEditPoints="1"/>
          </p:cNvSpPr>
          <p:nvPr/>
        </p:nvSpPr>
        <p:spPr bwMode="auto">
          <a:xfrm>
            <a:off x="8338154" y="340448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Rectangle 57"/>
          <p:cNvSpPr/>
          <p:nvPr/>
        </p:nvSpPr>
        <p:spPr>
          <a:xfrm>
            <a:off x="7724426" y="3912356"/>
            <a:ext cx="1749031"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Delivery Manager </a:t>
            </a:r>
            <a:r>
              <a:rPr lang="en-US" sz="1200" dirty="0" smtClean="0">
                <a:latin typeface="Arial" panose="020B0604020202020204" pitchFamily="34" charset="0"/>
                <a:cs typeface="Arial" panose="020B0604020202020204" pitchFamily="34" charset="0"/>
              </a:rPr>
              <a:t>is</a:t>
            </a:r>
          </a:p>
          <a:p>
            <a:pPr algn="ctr"/>
            <a:r>
              <a:rPr lang="en-US" sz="1200" dirty="0" smtClean="0">
                <a:latin typeface="Arial" panose="020B0604020202020204" pitchFamily="34" charset="0"/>
                <a:cs typeface="Arial" panose="020B0604020202020204" pitchFamily="34" charset="0"/>
              </a:rPr>
              <a:t>contact point for contractual terms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Solution approach</a:t>
            </a:r>
          </a:p>
          <a:p>
            <a:r>
              <a:rPr lang="en-US" dirty="0" smtClean="0"/>
              <a:t>Application </a:t>
            </a:r>
            <a:r>
              <a:rPr lang="en-US" dirty="0" smtClean="0"/>
              <a:t>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2891359"/>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018566" y="1303376"/>
            <a:ext cx="4474683" cy="259876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The transformation from silos to one application lifecycle management pipeline requires major changes</a:t>
            </a:r>
            <a:endParaRPr lang="fi-FI" sz="2800" dirty="0"/>
          </a:p>
        </p:txBody>
      </p:sp>
      <p:sp>
        <p:nvSpPr>
          <p:cNvPr id="5" name="Content Placeholder 4"/>
          <p:cNvSpPr>
            <a:spLocks noGrp="1"/>
          </p:cNvSpPr>
          <p:nvPr>
            <p:ph idx="1"/>
          </p:nvPr>
        </p:nvSpPr>
        <p:spPr>
          <a:xfrm>
            <a:off x="323392" y="1282109"/>
            <a:ext cx="8320878" cy="4643751"/>
          </a:xfrm>
        </p:spPr>
        <p:txBody>
          <a:bodyPr/>
          <a:lstStyle/>
          <a:p>
            <a:r>
              <a:rPr lang="fi-FI" sz="2000" dirty="0" smtClean="0"/>
              <a:t>The sevencritical success factors of a </a:t>
            </a:r>
            <a:br>
              <a:rPr lang="fi-FI" sz="2000" dirty="0" smtClean="0"/>
            </a:br>
            <a:r>
              <a:rPr lang="fi-FI" sz="2000" dirty="0" smtClean="0"/>
              <a:t>successful DevOps transformation:</a:t>
            </a:r>
          </a:p>
          <a:p>
            <a:pPr marL="517529" lvl="1" indent="-342900">
              <a:buFont typeface="+mj-lt"/>
              <a:buAutoNum type="arabicPeriod"/>
            </a:pPr>
            <a:r>
              <a:rPr lang="en-US" sz="1600" dirty="0" err="1" smtClean="0"/>
              <a:t>SaaS</a:t>
            </a:r>
            <a:r>
              <a:rPr lang="en-US" sz="1600" dirty="0" smtClean="0"/>
              <a:t> tools for testing and monitoring: </a:t>
            </a:r>
            <a:br>
              <a:rPr lang="en-US" sz="1600" dirty="0" smtClean="0"/>
            </a:br>
            <a:r>
              <a:rPr lang="en-US" sz="1600" dirty="0" smtClean="0"/>
              <a:t>”I pay for what I use”</a:t>
            </a:r>
          </a:p>
          <a:p>
            <a:pPr marL="517529" lvl="1" indent="-342900">
              <a:buFont typeface="+mj-lt"/>
              <a:buAutoNum type="arabicPeriod"/>
            </a:pPr>
            <a:r>
              <a:rPr lang="en-US" sz="1600" dirty="0" smtClean="0"/>
              <a:t>Dynamic </a:t>
            </a:r>
            <a:r>
              <a:rPr lang="en-US" sz="1600" dirty="0" err="1" smtClean="0"/>
              <a:t>Infrastructre</a:t>
            </a:r>
            <a:r>
              <a:rPr lang="en-US" sz="1600" dirty="0" smtClean="0"/>
              <a:t>: </a:t>
            </a:r>
            <a:br>
              <a:rPr lang="en-US" sz="1600" dirty="0" smtClean="0"/>
            </a:br>
            <a:r>
              <a:rPr lang="en-US" sz="1600" dirty="0" smtClean="0"/>
              <a:t>”I need one production like environment for </a:t>
            </a:r>
            <a:br>
              <a:rPr lang="en-US" sz="1600" dirty="0" smtClean="0"/>
            </a:br>
            <a:r>
              <a:rPr lang="en-US" sz="1600" dirty="0" smtClean="0"/>
              <a:t>testing for two days”</a:t>
            </a:r>
          </a:p>
          <a:p>
            <a:pPr marL="517529" lvl="1" indent="-342900">
              <a:buFont typeface="+mj-lt"/>
              <a:buAutoNum type="arabicPeriod"/>
            </a:pPr>
            <a:r>
              <a:rPr lang="en-US" sz="1600" dirty="0" smtClean="0"/>
              <a:t>Automated Testing: </a:t>
            </a:r>
            <a:br>
              <a:rPr lang="en-US" sz="1600" dirty="0" smtClean="0"/>
            </a:br>
            <a:r>
              <a:rPr lang="en-US" sz="1600" dirty="0" smtClean="0"/>
              <a:t>”I want better application quality and </a:t>
            </a:r>
            <a:br>
              <a:rPr lang="en-US" sz="1600" dirty="0" smtClean="0"/>
            </a:br>
            <a:r>
              <a:rPr lang="en-US" sz="1600" dirty="0" smtClean="0"/>
              <a:t>availability with less manual work”</a:t>
            </a:r>
          </a:p>
          <a:p>
            <a:pPr marL="517529" lvl="1" indent="-342900">
              <a:buFont typeface="+mj-lt"/>
              <a:buAutoNum type="arabicPeriod"/>
            </a:pPr>
            <a:r>
              <a:rPr lang="en-US" sz="1600" dirty="0" smtClean="0"/>
              <a:t>APM*: ”I want full visibility to applications and a way to do preventive maintenance”</a:t>
            </a:r>
          </a:p>
          <a:p>
            <a:pPr marL="517529" lvl="1" indent="-342900">
              <a:buFont typeface="+mj-lt"/>
              <a:buAutoNum type="arabicPeriod"/>
            </a:pPr>
            <a:r>
              <a:rPr lang="en-US" sz="1600" dirty="0" smtClean="0"/>
              <a:t>Static Code Analysis: ”I want that every piece of software entering the </a:t>
            </a:r>
            <a:r>
              <a:rPr lang="en-US" sz="1600" dirty="0" err="1" smtClean="0"/>
              <a:t>pipleline</a:t>
            </a:r>
            <a:r>
              <a:rPr lang="en-US" sz="1600" dirty="0" smtClean="0"/>
              <a:t> is bug-free”</a:t>
            </a:r>
          </a:p>
          <a:p>
            <a:pPr marL="517529" lvl="1" indent="-342900">
              <a:buFont typeface="+mj-lt"/>
              <a:buAutoNum type="arabicPeriod"/>
            </a:pPr>
            <a:r>
              <a:rPr lang="en-US" sz="1600" dirty="0" smtClean="0"/>
              <a:t>Built-in Automated Security Testing: ”Because I can’t afford any security breaches”</a:t>
            </a:r>
          </a:p>
          <a:p>
            <a:pPr marL="517529" lvl="1" indent="-342900">
              <a:buFont typeface="+mj-lt"/>
              <a:buAutoNum type="arabicPeriod"/>
            </a:pPr>
            <a:r>
              <a:rPr lang="en-US" sz="1600" dirty="0" smtClean="0"/>
              <a:t>One integrated team of </a:t>
            </a:r>
            <a:r>
              <a:rPr lang="en-US" sz="1600" dirty="0" err="1" smtClean="0"/>
              <a:t>Capgemini</a:t>
            </a:r>
            <a:r>
              <a:rPr lang="en-US" sz="1600" dirty="0" smtClean="0"/>
              <a:t> and SOK professionals working together every day:</a:t>
            </a:r>
          </a:p>
          <a:p>
            <a:pPr lvl="2"/>
            <a:r>
              <a:rPr lang="en-US" sz="1400" dirty="0" smtClean="0"/>
              <a:t>”Because there is no us and them – the whole principle of </a:t>
            </a:r>
            <a:r>
              <a:rPr lang="en-US" sz="1400" dirty="0" err="1" smtClean="0"/>
              <a:t>DevOps</a:t>
            </a:r>
            <a:r>
              <a:rPr lang="en-US" sz="1400" dirty="0" smtClean="0"/>
              <a:t> is built on One Team approach where One Team is responsible for the applications end-to-end: from the business requirements to the implemented features in production”</a:t>
            </a:r>
            <a:endParaRPr lang="fi-FI" dirty="0"/>
          </a:p>
        </p:txBody>
      </p:sp>
      <p:sp>
        <p:nvSpPr>
          <p:cNvPr id="13" name="TextBox 12"/>
          <p:cNvSpPr txBox="1"/>
          <p:nvPr/>
        </p:nvSpPr>
        <p:spPr>
          <a:xfrm>
            <a:off x="-11083" y="6115794"/>
            <a:ext cx="2255746" cy="246221"/>
          </a:xfrm>
          <a:prstGeom prst="rect">
            <a:avLst/>
          </a:prstGeom>
          <a:noFill/>
        </p:spPr>
        <p:txBody>
          <a:bodyPr wrap="none" rtlCol="0">
            <a:spAutoFit/>
          </a:bodyPr>
          <a:lstStyle/>
          <a:p>
            <a:r>
              <a:rPr lang="fi-FI" sz="1000" dirty="0" smtClean="0">
                <a:solidFill>
                  <a:schemeClr val="tx2">
                    <a:lumMod val="50000"/>
                  </a:schemeClr>
                </a:solidFill>
              </a:rPr>
              <a:t>*</a:t>
            </a:r>
            <a:r>
              <a:rPr lang="fi-FI" sz="1000" dirty="0" err="1" smtClean="0">
                <a:solidFill>
                  <a:schemeClr val="tx2">
                    <a:lumMod val="50000"/>
                  </a:schemeClr>
                </a:solidFill>
              </a:rPr>
              <a:t>Application</a:t>
            </a:r>
            <a:r>
              <a:rPr lang="fi-FI" sz="1000" dirty="0" smtClean="0">
                <a:solidFill>
                  <a:schemeClr val="tx2">
                    <a:lumMod val="50000"/>
                  </a:schemeClr>
                </a:solidFill>
              </a:rPr>
              <a:t> </a:t>
            </a:r>
            <a:r>
              <a:rPr lang="fi-FI" sz="1000" dirty="0" err="1" smtClean="0">
                <a:solidFill>
                  <a:schemeClr val="tx2">
                    <a:lumMod val="50000"/>
                  </a:schemeClr>
                </a:solidFill>
              </a:rPr>
              <a:t>Performance</a:t>
            </a:r>
            <a:r>
              <a:rPr lang="fi-FI" sz="1000" dirty="0" smtClean="0">
                <a:solidFill>
                  <a:schemeClr val="tx2">
                    <a:lumMod val="50000"/>
                  </a:schemeClr>
                </a:solidFill>
              </a:rPr>
              <a:t> </a:t>
            </a:r>
            <a:r>
              <a:rPr lang="fi-FI" sz="1000" dirty="0" err="1" smtClean="0">
                <a:solidFill>
                  <a:schemeClr val="tx2">
                    <a:lumMod val="50000"/>
                  </a:schemeClr>
                </a:solidFill>
              </a:rPr>
              <a:t>Monitoring</a:t>
            </a:r>
            <a:endParaRPr lang="fi-FI" sz="1000" dirty="0" smtClean="0">
              <a:solidFill>
                <a:schemeClr val="tx2">
                  <a:lumMod val="50000"/>
                </a:schemeClr>
              </a:solidFill>
            </a:endParaRPr>
          </a:p>
        </p:txBody>
      </p:sp>
      <p:pic>
        <p:nvPicPr>
          <p:cNvPr id="318465" name="Picture 1"/>
          <p:cNvPicPr>
            <a:picLocks noChangeAspect="1" noChangeArrowheads="1"/>
          </p:cNvPicPr>
          <p:nvPr/>
        </p:nvPicPr>
        <p:blipFill>
          <a:blip r:embed="rId2" cstate="print"/>
          <a:srcRect/>
          <a:stretch>
            <a:fillRect/>
          </a:stretch>
        </p:blipFill>
        <p:spPr bwMode="auto">
          <a:xfrm>
            <a:off x="5259298" y="1774067"/>
            <a:ext cx="4021300" cy="1713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Solution approach</a:t>
            </a:r>
          </a:p>
          <a:p>
            <a:r>
              <a:rPr lang="en-US" dirty="0" smtClean="0"/>
              <a:t>Application </a:t>
            </a:r>
            <a:r>
              <a:rPr lang="en-US" dirty="0" smtClean="0"/>
              <a:t>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3306984"/>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1518" y="1718302"/>
            <a:ext cx="9404484" cy="425719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a:xfrm>
            <a:off x="0" y="0"/>
            <a:ext cx="9905999" cy="1002135"/>
          </a:xfrm>
        </p:spPr>
        <p:txBody>
          <a:bodyPr/>
          <a:lstStyle/>
          <a:p>
            <a:r>
              <a:rPr lang="en-US" sz="2800" dirty="0" smtClean="0"/>
              <a:t>We have prepared this solution based on our proven delivery capabilities and experience of S Group business</a:t>
            </a:r>
            <a:endParaRPr lang="en-US" sz="2800" dirty="0"/>
          </a:p>
        </p:txBody>
      </p:sp>
      <p:pic>
        <p:nvPicPr>
          <p:cNvPr id="308228" name="Picture 4"/>
          <p:cNvPicPr>
            <a:picLocks noChangeAspect="1" noChangeArrowheads="1"/>
          </p:cNvPicPr>
          <p:nvPr/>
        </p:nvPicPr>
        <p:blipFill>
          <a:blip r:embed="rId3" cstate="print"/>
          <a:srcRect/>
          <a:stretch>
            <a:fillRect/>
          </a:stretch>
        </p:blipFill>
        <p:spPr bwMode="auto">
          <a:xfrm>
            <a:off x="5312145" y="2360527"/>
            <a:ext cx="4298339" cy="2397855"/>
          </a:xfrm>
          <a:prstGeom prst="rect">
            <a:avLst/>
          </a:prstGeom>
          <a:noFill/>
          <a:ln w="9525">
            <a:noFill/>
            <a:miter lim="800000"/>
            <a:headEnd/>
            <a:tailEnd/>
          </a:ln>
        </p:spPr>
      </p:pic>
      <p:sp>
        <p:nvSpPr>
          <p:cNvPr id="3" name="Content Placeholder 2"/>
          <p:cNvSpPr>
            <a:spLocks noGrp="1"/>
          </p:cNvSpPr>
          <p:nvPr>
            <p:ph idx="1"/>
          </p:nvPr>
        </p:nvSpPr>
        <p:spPr>
          <a:xfrm>
            <a:off x="335267" y="2050812"/>
            <a:ext cx="5020504" cy="3194462"/>
          </a:xfrm>
        </p:spPr>
        <p:txBody>
          <a:bodyPr vert="horz" lIns="108000" tIns="72000" rIns="72000" bIns="72000" rtlCol="0" anchor="t">
            <a:noAutofit/>
          </a:bodyPr>
          <a:lstStyle/>
          <a:p>
            <a:r>
              <a:rPr lang="fi-FI" sz="2000" dirty="0" smtClean="0"/>
              <a:t>Our wide experience of S Group </a:t>
            </a:r>
            <a:r>
              <a:rPr lang="fi-FI" sz="2000" dirty="0" smtClean="0"/>
              <a:t>Chains and Stores business </a:t>
            </a:r>
            <a:r>
              <a:rPr lang="fi-FI" sz="2000" dirty="0" smtClean="0"/>
              <a:t>and </a:t>
            </a:r>
            <a:r>
              <a:rPr lang="fi-FI" sz="2000" dirty="0" smtClean="0"/>
              <a:t>applications </a:t>
            </a:r>
          </a:p>
          <a:p>
            <a:pPr lvl="1"/>
            <a:r>
              <a:rPr lang="fi-FI" sz="1600" dirty="0" smtClean="0"/>
              <a:t>Understanding of </a:t>
            </a:r>
            <a:r>
              <a:rPr lang="fi-FI" sz="1600" dirty="0" smtClean="0"/>
              <a:t>SATO targets and vision</a:t>
            </a:r>
          </a:p>
          <a:p>
            <a:r>
              <a:rPr lang="fi-FI" sz="2000" dirty="0" smtClean="0"/>
              <a:t>Our </a:t>
            </a:r>
            <a:r>
              <a:rPr lang="fi-FI" sz="2000" dirty="0" smtClean="0"/>
              <a:t>deep understanding of modern, best in class, agile application development, application management  and application operations delivery methods and practices</a:t>
            </a:r>
            <a:endParaRPr lang="fi-FI" sz="1600" dirty="0" smtClean="0"/>
          </a:p>
          <a:p>
            <a:r>
              <a:rPr lang="fi-FI" sz="2000" dirty="0" smtClean="0"/>
              <a:t>Our delivery capabilities and proven tool set</a:t>
            </a:r>
          </a:p>
          <a:p>
            <a:r>
              <a:rPr lang="fi-FI" sz="2000" dirty="0" smtClean="0"/>
              <a:t>Our experiences </a:t>
            </a:r>
            <a:r>
              <a:rPr lang="fi-FI" sz="2000" dirty="0" smtClean="0"/>
              <a:t>of retail industry and </a:t>
            </a:r>
            <a:r>
              <a:rPr lang="fi-FI" sz="2000" dirty="0" smtClean="0"/>
              <a:t>similar services in </a:t>
            </a:r>
            <a:r>
              <a:rPr lang="fi-FI" sz="2000" dirty="0" smtClean="0"/>
              <a:t>several industries</a:t>
            </a:r>
          </a:p>
        </p:txBody>
      </p:sp>
      <p:sp>
        <p:nvSpPr>
          <p:cNvPr id="9" name="TextBox 8"/>
          <p:cNvSpPr txBox="1"/>
          <p:nvPr/>
        </p:nvSpPr>
        <p:spPr>
          <a:xfrm>
            <a:off x="2601080" y="1505039"/>
            <a:ext cx="4825360" cy="400110"/>
          </a:xfrm>
          <a:prstGeom prst="rect">
            <a:avLst/>
          </a:prstGeom>
          <a:solidFill>
            <a:schemeClr val="bg1"/>
          </a:solidFill>
        </p:spPr>
        <p:txBody>
          <a:bodyPr wrap="none" rtlCol="0">
            <a:spAutoFit/>
          </a:bodyPr>
          <a:lstStyle/>
          <a:p>
            <a:r>
              <a:rPr lang="fi-FI" sz="2000" b="1" dirty="0" smtClean="0"/>
              <a:t>Our approach and solution is built 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a:t>
            </a:r>
            <a:r>
              <a:rPr lang="en-US" dirty="0" err="1" smtClean="0"/>
              <a:t>DevOps</a:t>
            </a:r>
            <a:r>
              <a:rPr lang="en-US" dirty="0" smtClean="0"/>
              <a:t> have been verified by several research companies</a:t>
            </a:r>
            <a:endParaRPr lang="en-US" dirty="0"/>
          </a:p>
        </p:txBody>
      </p:sp>
      <p:sp>
        <p:nvSpPr>
          <p:cNvPr id="6" name="Content Placeholder 5"/>
          <p:cNvSpPr>
            <a:spLocks noGrp="1"/>
          </p:cNvSpPr>
          <p:nvPr>
            <p:ph idx="1"/>
          </p:nvPr>
        </p:nvSpPr>
        <p:spPr/>
        <p:txBody>
          <a:bodyPr/>
          <a:lstStyle/>
          <a:p>
            <a:r>
              <a:rPr lang="en-US" dirty="0" smtClean="0"/>
              <a:t>High-performing IT organizations deploy 30x more frequently with 200x shorter lead times; </a:t>
            </a:r>
          </a:p>
          <a:p>
            <a:pPr lvl="1"/>
            <a:r>
              <a:rPr lang="en-US" dirty="0" smtClean="0"/>
              <a:t>they have 60x fewer failures and recover 168x faster.</a:t>
            </a:r>
          </a:p>
          <a:p>
            <a:r>
              <a:rPr lang="en-US" dirty="0" smtClean="0"/>
              <a:t>Lean management and continuous delivery practices create the conditions for delivering value faster, sustainably.</a:t>
            </a:r>
          </a:p>
          <a:p>
            <a:r>
              <a:rPr lang="en-US" dirty="0" smtClean="0"/>
              <a:t>High performance is achievable whether your apps are </a:t>
            </a:r>
            <a:r>
              <a:rPr lang="en-US" dirty="0" err="1" smtClean="0"/>
              <a:t>greenfield</a:t>
            </a:r>
            <a:r>
              <a:rPr lang="en-US" dirty="0" smtClean="0"/>
              <a:t>, </a:t>
            </a:r>
            <a:r>
              <a:rPr lang="en-US" dirty="0" err="1" smtClean="0"/>
              <a:t>brownfield</a:t>
            </a:r>
            <a:r>
              <a:rPr lang="en-US" dirty="0" smtClean="0"/>
              <a:t> or legacy.</a:t>
            </a:r>
          </a:p>
          <a:p>
            <a:r>
              <a:rPr lang="en-US" dirty="0" smtClean="0"/>
              <a:t>IT managers play a critical role in any </a:t>
            </a:r>
            <a:r>
              <a:rPr lang="en-US" dirty="0" err="1" smtClean="0"/>
              <a:t>DevOps</a:t>
            </a:r>
            <a:r>
              <a:rPr lang="en-US" dirty="0" smtClean="0"/>
              <a:t> transformation.</a:t>
            </a:r>
          </a:p>
          <a:p>
            <a:r>
              <a:rPr lang="en-US" dirty="0" smtClean="0"/>
              <a:t>Diversity matters.</a:t>
            </a:r>
          </a:p>
          <a:p>
            <a:r>
              <a:rPr lang="en-US" dirty="0" smtClean="0"/>
              <a:t>Deployment pain can tell you a lot about your IT performance.</a:t>
            </a:r>
          </a:p>
          <a:p>
            <a:r>
              <a:rPr lang="en-US" dirty="0" smtClean="0"/>
              <a:t>Burnout can be prevented, and </a:t>
            </a:r>
            <a:r>
              <a:rPr lang="en-US" dirty="0" err="1" smtClean="0"/>
              <a:t>DevOps</a:t>
            </a:r>
            <a:r>
              <a:rPr lang="en-US" dirty="0" smtClean="0"/>
              <a:t> can help.</a:t>
            </a:r>
            <a:endParaRPr lang="en-US" dirty="0"/>
          </a:p>
        </p:txBody>
      </p:sp>
      <p:sp>
        <p:nvSpPr>
          <p:cNvPr id="5" name="TextBox 4"/>
          <p:cNvSpPr txBox="1"/>
          <p:nvPr/>
        </p:nvSpPr>
        <p:spPr>
          <a:xfrm>
            <a:off x="21269" y="6042823"/>
            <a:ext cx="4304383" cy="307777"/>
          </a:xfrm>
          <a:prstGeom prst="rect">
            <a:avLst/>
          </a:prstGeom>
          <a:noFill/>
        </p:spPr>
        <p:txBody>
          <a:bodyPr wrap="none" rtlCol="0">
            <a:spAutoFit/>
          </a:bodyPr>
          <a:lstStyle/>
          <a:p>
            <a:r>
              <a:rPr lang="en-US" sz="1400" dirty="0" smtClean="0">
                <a:solidFill>
                  <a:schemeClr val="tx2">
                    <a:lumMod val="50000"/>
                  </a:schemeClr>
                </a:solidFill>
              </a:rPr>
              <a:t>Source: Puppet Labs; 2015 State of </a:t>
            </a:r>
            <a:r>
              <a:rPr lang="en-US" sz="1400" dirty="0" err="1" smtClean="0">
                <a:solidFill>
                  <a:schemeClr val="tx2">
                    <a:lumMod val="50000"/>
                  </a:schemeClr>
                </a:solidFill>
              </a:rPr>
              <a:t>DevOps</a:t>
            </a:r>
            <a:r>
              <a:rPr lang="en-US" sz="1400" dirty="0" smtClean="0">
                <a:solidFill>
                  <a:schemeClr val="tx2">
                    <a:lumMod val="50000"/>
                  </a:schemeClr>
                </a:solidFill>
              </a:rPr>
              <a:t> Report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 who are employing </a:t>
            </a:r>
            <a:r>
              <a:rPr lang="en-US" dirty="0" err="1" smtClean="0"/>
              <a:t>DevOps</a:t>
            </a:r>
            <a:r>
              <a:rPr lang="en-US" dirty="0" smtClean="0"/>
              <a:t> practices are out-performing even the fastest high performers</a:t>
            </a:r>
          </a:p>
        </p:txBody>
      </p:sp>
      <p:sp>
        <p:nvSpPr>
          <p:cNvPr id="5" name="Content Placeholder 4"/>
          <p:cNvSpPr>
            <a:spLocks noGrp="1"/>
          </p:cNvSpPr>
          <p:nvPr>
            <p:ph idx="1"/>
          </p:nvPr>
        </p:nvSpPr>
        <p:spPr/>
        <p:txBody>
          <a:bodyPr/>
          <a:lstStyle/>
          <a:p>
            <a:r>
              <a:rPr lang="en-US" dirty="0" smtClean="0"/>
              <a:t>In 2007 Visible Ops survey the high-performing IT organizations were:</a:t>
            </a:r>
          </a:p>
          <a:p>
            <a:pPr lvl="2"/>
            <a:r>
              <a:rPr lang="en-US" dirty="0" smtClean="0"/>
              <a:t>5-7x times more productive </a:t>
            </a:r>
          </a:p>
          <a:p>
            <a:pPr lvl="3"/>
            <a:r>
              <a:rPr lang="en-US" dirty="0" smtClean="0"/>
              <a:t>making 14x more changes, with </a:t>
            </a:r>
          </a:p>
          <a:p>
            <a:pPr lvl="3"/>
            <a:r>
              <a:rPr lang="en-US" dirty="0" smtClean="0"/>
              <a:t>one-half the change failure rate</a:t>
            </a:r>
          </a:p>
          <a:p>
            <a:pPr lvl="3"/>
            <a:r>
              <a:rPr lang="en-US" dirty="0" smtClean="0"/>
              <a:t>4x higher first fix rates, </a:t>
            </a:r>
          </a:p>
          <a:p>
            <a:pPr lvl="3"/>
            <a:r>
              <a:rPr lang="en-US" dirty="0" smtClean="0"/>
              <a:t>10x shorter Severity 1 outages times. </a:t>
            </a:r>
          </a:p>
          <a:p>
            <a:pPr lvl="3"/>
            <a:r>
              <a:rPr lang="en-US" dirty="0" smtClean="0"/>
              <a:t>4x fewer repeat audit findings</a:t>
            </a:r>
          </a:p>
          <a:p>
            <a:pPr lvl="3"/>
            <a:r>
              <a:rPr lang="en-US" dirty="0" smtClean="0"/>
              <a:t> 5x more likely to detect breaches by an automated internal control, </a:t>
            </a:r>
          </a:p>
          <a:p>
            <a:pPr lvl="3"/>
            <a:r>
              <a:rPr lang="en-US" dirty="0" smtClean="0"/>
              <a:t>8x better project due date performance! </a:t>
            </a:r>
          </a:p>
          <a:p>
            <a:r>
              <a:rPr lang="en-US" dirty="0" smtClean="0"/>
              <a:t>Organizations who are employing </a:t>
            </a:r>
            <a:r>
              <a:rPr lang="en-US" dirty="0" err="1" smtClean="0"/>
              <a:t>DevOps</a:t>
            </a:r>
            <a:r>
              <a:rPr lang="en-US" dirty="0" smtClean="0"/>
              <a:t> practices are out-performing our fastest high performer by orders of magnitude </a:t>
            </a:r>
          </a:p>
          <a:p>
            <a:pPr lvl="1"/>
            <a:r>
              <a:rPr lang="en-US" dirty="0" smtClean="0"/>
              <a:t>Amazon has gone on record stating that they’re doing over 1,000 deploys a day, sustaining a change success rate of 99.999%! </a:t>
            </a:r>
          </a:p>
        </p:txBody>
      </p:sp>
      <p:sp>
        <p:nvSpPr>
          <p:cNvPr id="8" name="TextBox 7"/>
          <p:cNvSpPr txBox="1"/>
          <p:nvPr/>
        </p:nvSpPr>
        <p:spPr>
          <a:xfrm>
            <a:off x="21269" y="6042823"/>
            <a:ext cx="7916270" cy="307777"/>
          </a:xfrm>
          <a:prstGeom prst="rect">
            <a:avLst/>
          </a:prstGeom>
          <a:noFill/>
        </p:spPr>
        <p:txBody>
          <a:bodyPr wrap="none" rtlCol="0">
            <a:spAutoFit/>
          </a:bodyPr>
          <a:lstStyle/>
          <a:p>
            <a:r>
              <a:rPr lang="en-US" sz="1400" dirty="0" smtClean="0">
                <a:solidFill>
                  <a:schemeClr val="tx2">
                    <a:lumMod val="50000"/>
                  </a:schemeClr>
                </a:solidFill>
              </a:rPr>
              <a:t>Source: IT Process Institute, IT revolution press; Top 11 Things You Need To Know About </a:t>
            </a:r>
            <a:r>
              <a:rPr lang="en-US" sz="1400" dirty="0" err="1" smtClean="0">
                <a:solidFill>
                  <a:schemeClr val="tx2">
                    <a:lumMod val="50000"/>
                  </a:schemeClr>
                </a:solidFill>
              </a:rPr>
              <a:t>DevOps</a:t>
            </a:r>
            <a:endParaRPr lang="en-US" sz="1400" dirty="0" smtClean="0">
              <a:solidFill>
                <a:schemeClr val="tx2">
                  <a:lumMod val="5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DevOps approach the quality is not sacrificed to deliver fast</a:t>
            </a:r>
            <a:endParaRPr lang="en-US" dirty="0"/>
          </a:p>
        </p:txBody>
      </p:sp>
      <p:sp>
        <p:nvSpPr>
          <p:cNvPr id="5" name="Content Placeholder 4"/>
          <p:cNvSpPr>
            <a:spLocks noGrp="1"/>
          </p:cNvSpPr>
          <p:nvPr>
            <p:ph idx="1"/>
          </p:nvPr>
        </p:nvSpPr>
        <p:spPr>
          <a:xfrm>
            <a:off x="323392" y="1250210"/>
            <a:ext cx="9582608" cy="4643751"/>
          </a:xfrm>
        </p:spPr>
        <p:txBody>
          <a:bodyPr/>
          <a:lstStyle/>
          <a:p>
            <a:r>
              <a:rPr lang="en-US" sz="2000" dirty="0" smtClean="0"/>
              <a:t>Development teams that consistently deliver at the fastest cycle times enjoy the highest business satisfaction.</a:t>
            </a:r>
            <a:endParaRPr lang="fi-FI" sz="2000" dirty="0" smtClean="0"/>
          </a:p>
          <a:p>
            <a:r>
              <a:rPr lang="en-US" sz="2000" dirty="0" smtClean="0"/>
              <a:t>Incremental improvements to waterfall methods run out of steam at one- to two-month delivery cycles. </a:t>
            </a:r>
          </a:p>
          <a:p>
            <a:r>
              <a:rPr lang="en-US" sz="2000" dirty="0" smtClean="0"/>
              <a:t>Eight </a:t>
            </a:r>
            <a:r>
              <a:rPr lang="en-US" sz="2000" dirty="0" err="1" smtClean="0"/>
              <a:t>DevOps</a:t>
            </a:r>
            <a:r>
              <a:rPr lang="en-US" sz="2000" dirty="0" smtClean="0"/>
              <a:t>/continuous delivery practices are the key. </a:t>
            </a:r>
          </a:p>
          <a:p>
            <a:pPr lvl="1"/>
            <a:r>
              <a:rPr lang="en-US" sz="1600" dirty="0" smtClean="0"/>
              <a:t>Deliver small increments of functionality; </a:t>
            </a:r>
          </a:p>
          <a:p>
            <a:pPr lvl="1"/>
            <a:r>
              <a:rPr lang="en-US" sz="1600" dirty="0" smtClean="0"/>
              <a:t>Use dedicated, cross-functional teams; </a:t>
            </a:r>
          </a:p>
          <a:p>
            <a:pPr lvl="1"/>
            <a:r>
              <a:rPr lang="en-US" sz="1600" dirty="0" smtClean="0"/>
              <a:t>Use loose architectural coupling; </a:t>
            </a:r>
          </a:p>
          <a:p>
            <a:pPr lvl="1"/>
            <a:r>
              <a:rPr lang="en-US" sz="1600" dirty="0" smtClean="0"/>
              <a:t>Automate environment provisioning; </a:t>
            </a:r>
          </a:p>
          <a:p>
            <a:pPr lvl="1"/>
            <a:r>
              <a:rPr lang="en-US" sz="1600" dirty="0" smtClean="0"/>
              <a:t>Continuously integrate code;</a:t>
            </a:r>
          </a:p>
          <a:p>
            <a:pPr lvl="1"/>
            <a:r>
              <a:rPr lang="en-US" sz="1600" dirty="0" smtClean="0"/>
              <a:t>Continuously test; </a:t>
            </a:r>
          </a:p>
          <a:p>
            <a:pPr lvl="1"/>
            <a:r>
              <a:rPr lang="en-US" sz="1600" dirty="0" smtClean="0"/>
              <a:t>Continuously fund; and </a:t>
            </a:r>
          </a:p>
          <a:p>
            <a:pPr lvl="1"/>
            <a:r>
              <a:rPr lang="en-US" sz="1600" dirty="0" smtClean="0"/>
              <a:t>Provide real-time transparency.</a:t>
            </a:r>
            <a:endParaRPr lang="fi-FI" sz="1600" dirty="0" smtClean="0"/>
          </a:p>
          <a:p>
            <a:r>
              <a:rPr lang="en-US" sz="2000" dirty="0" err="1" smtClean="0"/>
              <a:t>DevOps</a:t>
            </a:r>
            <a:r>
              <a:rPr lang="en-US" sz="2000" dirty="0" smtClean="0"/>
              <a:t> practices address the top reasons for project disappointment. </a:t>
            </a:r>
          </a:p>
          <a:p>
            <a:r>
              <a:rPr lang="en-US" sz="2000" dirty="0" err="1" smtClean="0"/>
              <a:t>DevOps</a:t>
            </a:r>
            <a:r>
              <a:rPr lang="en-US" sz="2000" dirty="0" smtClean="0"/>
              <a:t> practices reduce cycle time and the risk of failure at the same time. </a:t>
            </a:r>
          </a:p>
        </p:txBody>
      </p:sp>
      <p:sp>
        <p:nvSpPr>
          <p:cNvPr id="8" name="TextBox 7"/>
          <p:cNvSpPr txBox="1"/>
          <p:nvPr/>
        </p:nvSpPr>
        <p:spPr>
          <a:xfrm>
            <a:off x="21269" y="6042823"/>
            <a:ext cx="8256812" cy="307777"/>
          </a:xfrm>
          <a:prstGeom prst="rect">
            <a:avLst/>
          </a:prstGeom>
          <a:noFill/>
        </p:spPr>
        <p:txBody>
          <a:bodyPr wrap="none" rtlCol="0">
            <a:spAutoFit/>
          </a:bodyPr>
          <a:lstStyle/>
          <a:p>
            <a:r>
              <a:rPr lang="en-US" sz="1400" dirty="0" smtClean="0">
                <a:solidFill>
                  <a:schemeClr val="tx2">
                    <a:lumMod val="50000"/>
                  </a:schemeClr>
                </a:solidFill>
              </a:rPr>
              <a:t>Source: Forrester Consulting, The New Software Imperative: Fast Delivery With Quality, October 2014.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DevOps</a:t>
            </a:r>
            <a:r>
              <a:rPr lang="en-US" dirty="0" smtClean="0"/>
              <a:t> Organizational Adoption should be started Before It Becomes a Burning Issue</a:t>
            </a:r>
            <a:endParaRPr lang="en-US" dirty="0"/>
          </a:p>
        </p:txBody>
      </p:sp>
      <p:sp>
        <p:nvSpPr>
          <p:cNvPr id="5" name="Content Placeholder 4"/>
          <p:cNvSpPr>
            <a:spLocks noGrp="1"/>
          </p:cNvSpPr>
          <p:nvPr>
            <p:ph idx="1"/>
          </p:nvPr>
        </p:nvSpPr>
        <p:spPr/>
        <p:txBody>
          <a:bodyPr/>
          <a:lstStyle/>
          <a:p>
            <a:r>
              <a:rPr lang="en-US" dirty="0" smtClean="0"/>
              <a:t>70% of IT organizations that do not adjust their organizational structures as part of their </a:t>
            </a:r>
            <a:r>
              <a:rPr lang="en-US" dirty="0" err="1" smtClean="0"/>
              <a:t>DevOps</a:t>
            </a:r>
            <a:r>
              <a:rPr lang="en-US" dirty="0" smtClean="0"/>
              <a:t> adoption plans will fail to achieve the desired results from their </a:t>
            </a:r>
            <a:r>
              <a:rPr lang="en-US" dirty="0" err="1" smtClean="0"/>
              <a:t>DevOps</a:t>
            </a:r>
            <a:r>
              <a:rPr lang="en-US" dirty="0" smtClean="0"/>
              <a:t> implementation.</a:t>
            </a:r>
          </a:p>
          <a:p>
            <a:pPr lvl="1"/>
            <a:r>
              <a:rPr lang="en-US" dirty="0" smtClean="0"/>
              <a:t>Static hierarchical structures typically do not offer the flexibility or responsiveness required.</a:t>
            </a:r>
          </a:p>
          <a:p>
            <a:endParaRPr lang="en-US" dirty="0" smtClean="0"/>
          </a:p>
          <a:p>
            <a:r>
              <a:rPr lang="en-US" dirty="0" smtClean="0"/>
              <a:t>A virtual team, as opposed to solid-line reporting. </a:t>
            </a:r>
          </a:p>
          <a:p>
            <a:r>
              <a:rPr lang="en-US" dirty="0" smtClean="0"/>
              <a:t>One key factor is ownership of the overall team result.</a:t>
            </a:r>
          </a:p>
          <a:p>
            <a:r>
              <a:rPr lang="en-US" dirty="0" smtClean="0"/>
              <a:t>The customer is part of the team. </a:t>
            </a:r>
          </a:p>
          <a:p>
            <a:pPr lvl="1"/>
            <a:r>
              <a:rPr lang="en-US" dirty="0" smtClean="0"/>
              <a:t>Having the voice of the customer within the team can reinforce the overall goal and further aid in bridging the gap between applications and operations.</a:t>
            </a:r>
          </a:p>
          <a:p>
            <a:pPr>
              <a:buNone/>
            </a:pPr>
            <a:endParaRPr lang="en-US" dirty="0"/>
          </a:p>
        </p:txBody>
      </p:sp>
      <p:sp>
        <p:nvSpPr>
          <p:cNvPr id="8" name="TextBox 7"/>
          <p:cNvSpPr txBox="1"/>
          <p:nvPr/>
        </p:nvSpPr>
        <p:spPr>
          <a:xfrm>
            <a:off x="21269" y="6042823"/>
            <a:ext cx="6438879" cy="307777"/>
          </a:xfrm>
          <a:prstGeom prst="rect">
            <a:avLst/>
          </a:prstGeom>
          <a:noFill/>
        </p:spPr>
        <p:txBody>
          <a:bodyPr wrap="none" rtlCol="0">
            <a:spAutoFit/>
          </a:bodyPr>
          <a:lstStyle/>
          <a:p>
            <a:r>
              <a:rPr lang="en-US" sz="1400" dirty="0" smtClean="0">
                <a:solidFill>
                  <a:schemeClr val="tx2">
                    <a:lumMod val="50000"/>
                  </a:schemeClr>
                </a:solidFill>
              </a:rPr>
              <a:t>Source: Gartner; Organize the Right Teams for Successful </a:t>
            </a:r>
            <a:r>
              <a:rPr lang="en-US" sz="1400" dirty="0" err="1" smtClean="0">
                <a:solidFill>
                  <a:schemeClr val="tx2">
                    <a:lumMod val="50000"/>
                  </a:schemeClr>
                </a:solidFill>
              </a:rPr>
              <a:t>DevOps</a:t>
            </a:r>
            <a:r>
              <a:rPr lang="en-US" sz="1400" dirty="0" smtClean="0">
                <a:solidFill>
                  <a:schemeClr val="tx2">
                    <a:lumMod val="50000"/>
                  </a:schemeClr>
                </a:solidFill>
              </a:rPr>
              <a:t>, 27.9.2012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6186" y="1605512"/>
            <a:ext cx="8452884" cy="1562986"/>
          </a:xfrm>
          <a:prstGeom prst="rect">
            <a:avLst/>
          </a:prstGeom>
          <a:solidFill>
            <a:schemeClr val="tx2">
              <a:lumMod val="20000"/>
              <a:lumOff val="8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chemeClr val="accent5"/>
              </a:buClr>
              <a:buFont typeface="Wingdings" pitchFamily="2" charset="2"/>
              <a:buChar char="§"/>
            </a:pPr>
            <a:r>
              <a:rPr lang="en-US" sz="2000" dirty="0" smtClean="0">
                <a:solidFill>
                  <a:schemeClr val="tx2">
                    <a:lumMod val="50000"/>
                  </a:schemeClr>
                </a:solidFill>
              </a:rPr>
              <a:t>20 percent improvement in time-to-market, </a:t>
            </a:r>
          </a:p>
          <a:p>
            <a:pPr marL="180975" indent="-180975">
              <a:buClr>
                <a:schemeClr val="accent5"/>
              </a:buClr>
              <a:buFont typeface="Wingdings" pitchFamily="2" charset="2"/>
              <a:buChar char="§"/>
            </a:pPr>
            <a:r>
              <a:rPr lang="en-US" sz="2000" dirty="0" smtClean="0">
                <a:solidFill>
                  <a:schemeClr val="tx2">
                    <a:lumMod val="50000"/>
                  </a:schemeClr>
                </a:solidFill>
              </a:rPr>
              <a:t>22 percent improvement in software quality, </a:t>
            </a:r>
          </a:p>
          <a:p>
            <a:pPr marL="180975" indent="-180975">
              <a:buClr>
                <a:schemeClr val="accent5"/>
              </a:buClr>
              <a:buFont typeface="Wingdings" pitchFamily="2" charset="2"/>
              <a:buChar char="§"/>
            </a:pPr>
            <a:r>
              <a:rPr lang="en-US" sz="2000" dirty="0" smtClean="0">
                <a:solidFill>
                  <a:schemeClr val="tx2">
                    <a:lumMod val="50000"/>
                  </a:schemeClr>
                </a:solidFill>
              </a:rPr>
              <a:t>17 percent improvement in frequency of application deployments</a:t>
            </a:r>
          </a:p>
        </p:txBody>
      </p:sp>
      <p:sp>
        <p:nvSpPr>
          <p:cNvPr id="2" name="Title 1"/>
          <p:cNvSpPr>
            <a:spLocks noGrp="1"/>
          </p:cNvSpPr>
          <p:nvPr>
            <p:ph type="title"/>
          </p:nvPr>
        </p:nvSpPr>
        <p:spPr/>
        <p:txBody>
          <a:bodyPr/>
          <a:lstStyle/>
          <a:p>
            <a:r>
              <a:rPr lang="en-US" dirty="0" smtClean="0"/>
              <a:t>Benefits of </a:t>
            </a:r>
            <a:r>
              <a:rPr lang="en-US" dirty="0" err="1" smtClean="0"/>
              <a:t>DevOps</a:t>
            </a:r>
            <a:r>
              <a:rPr lang="en-US" dirty="0" smtClean="0"/>
              <a:t> are real and measurable</a:t>
            </a:r>
            <a:endParaRPr lang="en-US" dirty="0"/>
          </a:p>
        </p:txBody>
      </p:sp>
      <p:sp>
        <p:nvSpPr>
          <p:cNvPr id="8" name="TextBox 7"/>
          <p:cNvSpPr txBox="1"/>
          <p:nvPr/>
        </p:nvSpPr>
        <p:spPr>
          <a:xfrm>
            <a:off x="21269" y="6042823"/>
            <a:ext cx="7567136" cy="307777"/>
          </a:xfrm>
          <a:prstGeom prst="rect">
            <a:avLst/>
          </a:prstGeom>
          <a:noFill/>
        </p:spPr>
        <p:txBody>
          <a:bodyPr wrap="none" rtlCol="0">
            <a:spAutoFit/>
          </a:bodyPr>
          <a:lstStyle/>
          <a:p>
            <a:r>
              <a:rPr lang="en-US" sz="1400" dirty="0" smtClean="0">
                <a:solidFill>
                  <a:schemeClr val="tx2">
                    <a:lumMod val="50000"/>
                  </a:schemeClr>
                </a:solidFill>
              </a:rPr>
              <a:t>Source: </a:t>
            </a:r>
            <a:r>
              <a:rPr lang="en-US" sz="1400" dirty="0" err="1" smtClean="0"/>
              <a:t>TechInsights</a:t>
            </a:r>
            <a:r>
              <a:rPr lang="en-US" sz="1400" dirty="0" smtClean="0"/>
              <a:t> Report: What Smart Businesses Know About </a:t>
            </a:r>
            <a:r>
              <a:rPr lang="en-US" sz="1400" dirty="0" err="1" smtClean="0"/>
              <a:t>DevOps</a:t>
            </a:r>
            <a:r>
              <a:rPr lang="en-US" sz="1400" dirty="0" smtClean="0"/>
              <a:t>, September 2013</a:t>
            </a:r>
            <a:endParaRPr lang="en-US" sz="1400" dirty="0" smtClean="0">
              <a:solidFill>
                <a:schemeClr val="tx2">
                  <a:lumMod val="50000"/>
                </a:schemeClr>
              </a:solidFill>
            </a:endParaRPr>
          </a:p>
        </p:txBody>
      </p:sp>
      <p:sp>
        <p:nvSpPr>
          <p:cNvPr id="10" name="Isosceles Triangle 9"/>
          <p:cNvSpPr/>
          <p:nvPr/>
        </p:nvSpPr>
        <p:spPr>
          <a:xfrm flipH="1" flipV="1">
            <a:off x="776186" y="3221660"/>
            <a:ext cx="8452884" cy="626395"/>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Oval 11"/>
          <p:cNvSpPr/>
          <p:nvPr/>
        </p:nvSpPr>
        <p:spPr>
          <a:xfrm>
            <a:off x="1770331" y="3858688"/>
            <a:ext cx="6464595" cy="1853594"/>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solidFill>
              <a:schemeClr val="tx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22 percent more customers</a:t>
            </a:r>
          </a:p>
          <a:p>
            <a:r>
              <a:rPr lang="en-US" sz="2400" dirty="0" smtClean="0"/>
              <a:t>19 percent increase in revenue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This is not only theoretical approach, this is real life</a:t>
            </a:r>
            <a:endParaRPr lang="en-US" dirty="0"/>
          </a:p>
        </p:txBody>
      </p:sp>
      <p:sp>
        <p:nvSpPr>
          <p:cNvPr id="6" name="Content Placeholder 5"/>
          <p:cNvSpPr>
            <a:spLocks noGrp="1"/>
          </p:cNvSpPr>
          <p:nvPr>
            <p:ph idx="1"/>
          </p:nvPr>
        </p:nvSpPr>
        <p:spPr/>
        <p:txBody>
          <a:bodyPr/>
          <a:lstStyle/>
          <a:p>
            <a:r>
              <a:rPr lang="en-US" smtClean="0"/>
              <a:t>In Capgemini we have reached the following improvement </a:t>
            </a:r>
            <a:br>
              <a:rPr lang="en-US" smtClean="0"/>
            </a:br>
            <a:r>
              <a:rPr lang="en-US" smtClean="0"/>
              <a:t>with this approach:</a:t>
            </a:r>
          </a:p>
          <a:p>
            <a:pPr lvl="1"/>
            <a:r>
              <a:rPr lang="en-US" smtClean="0"/>
              <a:t>50% faster solution deployment time</a:t>
            </a:r>
          </a:p>
          <a:p>
            <a:pPr lvl="1"/>
            <a:r>
              <a:rPr lang="en-GB" smtClean="0"/>
              <a:t> 96% faster creation of new environment</a:t>
            </a:r>
          </a:p>
          <a:p>
            <a:pPr lvl="1"/>
            <a:r>
              <a:rPr lang="en-GB" smtClean="0"/>
              <a:t>20% reduction in FTEs</a:t>
            </a:r>
          </a:p>
          <a:p>
            <a:pPr lvl="1"/>
            <a:r>
              <a:rPr lang="en-GB" smtClean="0"/>
              <a:t>Significant improvement on availability (from &lt;99,4% to &gt;99,6%)</a:t>
            </a:r>
          </a:p>
          <a:p>
            <a:pPr lvl="1"/>
            <a:endParaRPr lang="en-GB" smtClean="0"/>
          </a:p>
          <a:p>
            <a:pPr lvl="1"/>
            <a:endParaRPr lang="en-US" smtClean="0"/>
          </a:p>
          <a:p>
            <a:pPr lvl="2"/>
            <a:endParaRPr lang="en-US" dirty="0"/>
          </a:p>
        </p:txBody>
      </p:sp>
      <p:sp>
        <p:nvSpPr>
          <p:cNvPr id="10" name="Rounded Rectangle 9"/>
          <p:cNvSpPr/>
          <p:nvPr/>
        </p:nvSpPr>
        <p:spPr>
          <a:xfrm rot="1094047">
            <a:off x="6693448" y="2581128"/>
            <a:ext cx="2601644" cy="752121"/>
          </a:xfrm>
          <a:prstGeom prst="roundRect">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Example from one of our clients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XXXX</a:t>
            </a:r>
            <a:endParaRPr lang="en-US" dirty="0"/>
          </a:p>
        </p:txBody>
      </p:sp>
      <p:sp>
        <p:nvSpPr>
          <p:cNvPr id="3" name="Content Placeholder 2"/>
          <p:cNvSpPr>
            <a:spLocks noGrp="1"/>
          </p:cNvSpPr>
          <p:nvPr>
            <p:ph idx="1"/>
          </p:nvPr>
        </p:nvSpPr>
        <p:spPr/>
        <p:txBody>
          <a:bodyPr/>
          <a:lstStyle/>
          <a:p>
            <a:r>
              <a:rPr lang="en-US" dirty="0" smtClean="0"/>
              <a:t>Coke</a:t>
            </a:r>
          </a:p>
          <a:p>
            <a:r>
              <a:rPr lang="en-US" dirty="0" err="1" smtClean="0"/>
              <a:t>Thalse</a:t>
            </a:r>
            <a:endParaRPr lang="en-US" dirty="0" smtClean="0"/>
          </a:p>
          <a:p>
            <a:r>
              <a:rPr lang="en-US" dirty="0" smtClean="0"/>
              <a:t>Royal Mail</a:t>
            </a:r>
            <a:endParaRPr lang="en-US" dirty="0"/>
          </a:p>
        </p:txBody>
      </p:sp>
      <p:sp>
        <p:nvSpPr>
          <p:cNvPr id="5" name="Rectangle 4"/>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a:t>
            </a:r>
            <a:r>
              <a:rPr lang="en-US" sz="2400" dirty="0" err="1" smtClean="0">
                <a:solidFill>
                  <a:schemeClr val="tx2">
                    <a:lumMod val="50000"/>
                  </a:schemeClr>
                </a:solidFill>
              </a:rPr>
              <a:t>roomista</a:t>
            </a:r>
            <a:r>
              <a:rPr lang="en-US" sz="2400" dirty="0" smtClean="0">
                <a:solidFill>
                  <a:schemeClr val="tx2">
                    <a:lumMod val="50000"/>
                  </a:schemeClr>
                </a:solidFill>
              </a:rPr>
              <a:t> </a:t>
            </a:r>
            <a:r>
              <a:rPr lang="en-US" sz="2400" dirty="0" err="1" smtClean="0">
                <a:solidFill>
                  <a:schemeClr val="tx2">
                    <a:lumMod val="50000"/>
                  </a:schemeClr>
                </a:solidFill>
              </a:rPr>
              <a:t>valittava</a:t>
            </a:r>
            <a:endParaRPr lang="en-US" sz="2400" dirty="0" smtClean="0">
              <a:solidFill>
                <a:schemeClr val="tx2">
                  <a:lumMod val="50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985651" y="2743260"/>
            <a:ext cx="8051470" cy="2885697"/>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endParaRPr lang="en-US" sz="1400" b="1" kern="0" dirty="0" smtClean="0">
              <a:solidFill>
                <a:schemeClr val="bg1"/>
              </a:solidFill>
              <a:latin typeface="Arial"/>
              <a:cs typeface="Arial"/>
            </a:endParaRPr>
          </a:p>
        </p:txBody>
      </p:sp>
      <p:sp>
        <p:nvSpPr>
          <p:cNvPr id="59" name="TextBox 58"/>
          <p:cNvSpPr txBox="1"/>
          <p:nvPr/>
        </p:nvSpPr>
        <p:spPr>
          <a:xfrm>
            <a:off x="430572" y="1625679"/>
            <a:ext cx="9019056" cy="430887"/>
          </a:xfrm>
          <a:prstGeom prst="rect">
            <a:avLst/>
          </a:prstGeom>
          <a:noFill/>
        </p:spPr>
        <p:txBody>
          <a:bodyPr wrap="square" rtlCol="0">
            <a:spAutoFit/>
          </a:bodyPr>
          <a:lstStyle/>
          <a:p>
            <a:r>
              <a:rPr lang="en-US" sz="2200" b="1" dirty="0" smtClean="0">
                <a:solidFill>
                  <a:schemeClr val="accent5"/>
                </a:solidFill>
              </a:rPr>
              <a:t>Required TOPSI </a:t>
            </a:r>
            <a:r>
              <a:rPr lang="en-US" sz="2200" b="1" dirty="0" smtClean="0">
                <a:solidFill>
                  <a:schemeClr val="accent5"/>
                </a:solidFill>
              </a:rPr>
              <a:t>2.0 Application </a:t>
            </a:r>
            <a:r>
              <a:rPr lang="en-US" sz="2200" b="1" dirty="0" smtClean="0">
                <a:solidFill>
                  <a:schemeClr val="accent5"/>
                </a:solidFill>
              </a:rPr>
              <a:t>Lifecycle Elements:</a:t>
            </a:r>
            <a:endParaRPr lang="en-US" sz="2200" b="1" dirty="0" smtClean="0">
              <a:solidFill>
                <a:schemeClr val="accent5"/>
              </a:solidFill>
            </a:endParaRPr>
          </a:p>
        </p:txBody>
      </p:sp>
      <p:sp>
        <p:nvSpPr>
          <p:cNvPr id="2" name="Title 1"/>
          <p:cNvSpPr>
            <a:spLocks noGrp="1"/>
          </p:cNvSpPr>
          <p:nvPr>
            <p:ph type="title"/>
          </p:nvPr>
        </p:nvSpPr>
        <p:spPr/>
        <p:txBody>
          <a:bodyPr/>
          <a:lstStyle/>
          <a:p>
            <a:r>
              <a:rPr lang="en-US" sz="2800" dirty="0" smtClean="0"/>
              <a:t>Our solution integrates development, operation, testing and infrastructure into one agile end-to-end pipeline</a:t>
            </a:r>
            <a:endParaRPr lang="en-US" sz="2800" dirty="0"/>
          </a:p>
        </p:txBody>
      </p:sp>
      <p:sp>
        <p:nvSpPr>
          <p:cNvPr id="4" name="Rounded Rectangle 3"/>
          <p:cNvSpPr/>
          <p:nvPr/>
        </p:nvSpPr>
        <p:spPr>
          <a:xfrm>
            <a:off x="1151911" y="2733361"/>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smtClean="0">
                <a:solidFill>
                  <a:schemeClr val="bg1"/>
                </a:solidFill>
                <a:latin typeface="Arial"/>
                <a:cs typeface="Arial"/>
              </a:rPr>
              <a:t>Business</a:t>
            </a:r>
          </a:p>
        </p:txBody>
      </p:sp>
      <p:sp>
        <p:nvSpPr>
          <p:cNvPr id="5" name="Rounded Rectangle 4"/>
          <p:cNvSpPr/>
          <p:nvPr/>
        </p:nvSpPr>
        <p:spPr>
          <a:xfrm>
            <a:off x="3087568" y="2733361"/>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Development</a:t>
            </a:r>
          </a:p>
        </p:txBody>
      </p:sp>
      <p:sp>
        <p:nvSpPr>
          <p:cNvPr id="6" name="Rounded Rectangle 5"/>
          <p:cNvSpPr/>
          <p:nvPr/>
        </p:nvSpPr>
        <p:spPr>
          <a:xfrm>
            <a:off x="5009311"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Testing</a:t>
            </a:r>
          </a:p>
        </p:txBody>
      </p:sp>
      <p:sp>
        <p:nvSpPr>
          <p:cNvPr id="7" name="Rounded Rectangle 6"/>
          <p:cNvSpPr/>
          <p:nvPr/>
        </p:nvSpPr>
        <p:spPr>
          <a:xfrm>
            <a:off x="6909343" y="2731386"/>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Operations</a:t>
            </a:r>
          </a:p>
        </p:txBody>
      </p:sp>
      <p:grpSp>
        <p:nvGrpSpPr>
          <p:cNvPr id="11" name="Groupe 585"/>
          <p:cNvGrpSpPr/>
          <p:nvPr/>
        </p:nvGrpSpPr>
        <p:grpSpPr>
          <a:xfrm>
            <a:off x="1908954" y="3241033"/>
            <a:ext cx="551555" cy="413038"/>
            <a:chOff x="4467226" y="3211513"/>
            <a:chExt cx="347663" cy="260351"/>
          </a:xfrm>
        </p:grpSpPr>
        <p:sp>
          <p:nvSpPr>
            <p:cNvPr id="12"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22" name="Groupe 587"/>
          <p:cNvGrpSpPr/>
          <p:nvPr/>
        </p:nvGrpSpPr>
        <p:grpSpPr>
          <a:xfrm rot="20880025">
            <a:off x="1567093" y="2956515"/>
            <a:ext cx="595715" cy="473517"/>
            <a:chOff x="355601" y="3870326"/>
            <a:chExt cx="433388" cy="344488"/>
          </a:xfrm>
        </p:grpSpPr>
        <p:sp>
          <p:nvSpPr>
            <p:cNvPr id="23"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31" name="Groupe 174"/>
          <p:cNvGrpSpPr/>
          <p:nvPr/>
        </p:nvGrpSpPr>
        <p:grpSpPr>
          <a:xfrm>
            <a:off x="3684650" y="3042915"/>
            <a:ext cx="610868" cy="629099"/>
            <a:chOff x="4683950" y="3954463"/>
            <a:chExt cx="316675" cy="311150"/>
          </a:xfrm>
          <a:noFill/>
        </p:grpSpPr>
        <p:sp>
          <p:nvSpPr>
            <p:cNvPr id="32"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3"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4"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5"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6"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7"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8"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9"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0"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1"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2" name="Line 637"/>
            <p:cNvSpPr>
              <a:spLocks noChangeShapeType="1"/>
            </p:cNvSpPr>
            <p:nvPr/>
          </p:nvSpPr>
          <p:spPr bwMode="auto">
            <a:xfrm>
              <a:off x="4713288" y="4194175"/>
              <a:ext cx="1588" cy="1588"/>
            </a:xfrm>
            <a:prstGeom prst="lin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3"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4" name="Oval 639"/>
            <p:cNvSpPr>
              <a:spLocks noChangeArrowheads="1"/>
            </p:cNvSpPr>
            <p:nvPr/>
          </p:nvSpPr>
          <p:spPr bwMode="auto">
            <a:xfrm>
              <a:off x="4784725" y="4108450"/>
              <a:ext cx="36513" cy="38100"/>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5" name="Oval 640"/>
            <p:cNvSpPr>
              <a:spLocks noChangeArrowheads="1"/>
            </p:cNvSpPr>
            <p:nvPr/>
          </p:nvSpPr>
          <p:spPr bwMode="auto">
            <a:xfrm>
              <a:off x="4856163" y="4043363"/>
              <a:ext cx="34925" cy="33338"/>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6"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7"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48" name="Groupe 341"/>
          <p:cNvGrpSpPr>
            <a:grpSpLocks noChangeAspect="1"/>
          </p:cNvGrpSpPr>
          <p:nvPr/>
        </p:nvGrpSpPr>
        <p:grpSpPr>
          <a:xfrm>
            <a:off x="5505165" y="3137915"/>
            <a:ext cx="813324" cy="512933"/>
            <a:chOff x="3967163" y="2006600"/>
            <a:chExt cx="455613" cy="287338"/>
          </a:xfrm>
        </p:grpSpPr>
        <p:sp>
          <p:nvSpPr>
            <p:cNvPr id="49"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e 566"/>
          <p:cNvGrpSpPr/>
          <p:nvPr/>
        </p:nvGrpSpPr>
        <p:grpSpPr>
          <a:xfrm>
            <a:off x="7449662" y="3088905"/>
            <a:ext cx="724395" cy="488046"/>
            <a:chOff x="1033464" y="987426"/>
            <a:chExt cx="374650" cy="252413"/>
          </a:xfrm>
        </p:grpSpPr>
        <p:sp>
          <p:nvSpPr>
            <p:cNvPr id="55" name="Freeform 228"/>
            <p:cNvSpPr>
              <a:spLocks/>
            </p:cNvSpPr>
            <p:nvPr/>
          </p:nvSpPr>
          <p:spPr bwMode="auto">
            <a:xfrm>
              <a:off x="1093789" y="987426"/>
              <a:ext cx="314325" cy="244475"/>
            </a:xfrm>
            <a:custGeom>
              <a:avLst/>
              <a:gdLst/>
              <a:ahLst/>
              <a:cxnLst>
                <a:cxn ang="0">
                  <a:pos x="0" y="74"/>
                </a:cxn>
                <a:cxn ang="0">
                  <a:pos x="0" y="21"/>
                </a:cxn>
                <a:cxn ang="0">
                  <a:pos x="52" y="63"/>
                </a:cxn>
                <a:cxn ang="0">
                  <a:pos x="52" y="21"/>
                </a:cxn>
                <a:cxn ang="0">
                  <a:pos x="106" y="64"/>
                </a:cxn>
                <a:cxn ang="0">
                  <a:pos x="106" y="21"/>
                </a:cxn>
                <a:cxn ang="0">
                  <a:pos x="156" y="72"/>
                </a:cxn>
                <a:cxn ang="0">
                  <a:pos x="173" y="0"/>
                </a:cxn>
                <a:cxn ang="0">
                  <a:pos x="198" y="0"/>
                </a:cxn>
                <a:cxn ang="0">
                  <a:pos x="198" y="154"/>
                </a:cxn>
              </a:cxnLst>
              <a:rect l="0" t="0" r="r" b="b"/>
              <a:pathLst>
                <a:path w="198" h="154">
                  <a:moveTo>
                    <a:pt x="0" y="74"/>
                  </a:moveTo>
                  <a:lnTo>
                    <a:pt x="0" y="21"/>
                  </a:lnTo>
                  <a:lnTo>
                    <a:pt x="52" y="63"/>
                  </a:lnTo>
                  <a:lnTo>
                    <a:pt x="52" y="21"/>
                  </a:lnTo>
                  <a:lnTo>
                    <a:pt x="106" y="64"/>
                  </a:lnTo>
                  <a:lnTo>
                    <a:pt x="106" y="21"/>
                  </a:lnTo>
                  <a:lnTo>
                    <a:pt x="156" y="72"/>
                  </a:lnTo>
                  <a:lnTo>
                    <a:pt x="173" y="0"/>
                  </a:lnTo>
                  <a:lnTo>
                    <a:pt x="198" y="0"/>
                  </a:lnTo>
                  <a:lnTo>
                    <a:pt x="198" y="154"/>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6" name="Freeform 229"/>
            <p:cNvSpPr>
              <a:spLocks/>
            </p:cNvSpPr>
            <p:nvPr/>
          </p:nvSpPr>
          <p:spPr bwMode="auto">
            <a:xfrm>
              <a:off x="1033464" y="1098551"/>
              <a:ext cx="239713" cy="141288"/>
            </a:xfrm>
            <a:custGeom>
              <a:avLst/>
              <a:gdLst/>
              <a:ahLst/>
              <a:cxnLst>
                <a:cxn ang="0">
                  <a:pos x="31" y="20"/>
                </a:cxn>
                <a:cxn ang="0">
                  <a:pos x="17" y="13"/>
                </a:cxn>
                <a:cxn ang="0">
                  <a:pos x="16" y="26"/>
                </a:cxn>
                <a:cxn ang="0">
                  <a:pos x="2" y="28"/>
                </a:cxn>
                <a:cxn ang="0">
                  <a:pos x="10" y="39"/>
                </a:cxn>
                <a:cxn ang="0">
                  <a:pos x="1" y="48"/>
                </a:cxn>
                <a:cxn ang="0">
                  <a:pos x="14" y="51"/>
                </a:cxn>
                <a:cxn ang="0">
                  <a:pos x="13" y="65"/>
                </a:cxn>
                <a:cxn ang="0">
                  <a:pos x="25" y="59"/>
                </a:cxn>
                <a:cxn ang="0">
                  <a:pos x="33" y="70"/>
                </a:cxn>
                <a:cxn ang="0">
                  <a:pos x="38" y="57"/>
                </a:cxn>
                <a:cxn ang="0">
                  <a:pos x="51" y="61"/>
                </a:cxn>
                <a:cxn ang="0">
                  <a:pos x="48" y="48"/>
                </a:cxn>
                <a:cxn ang="0">
                  <a:pos x="59" y="41"/>
                </a:cxn>
                <a:cxn ang="0">
                  <a:pos x="50" y="33"/>
                </a:cxn>
                <a:cxn ang="0">
                  <a:pos x="62" y="27"/>
                </a:cxn>
                <a:cxn ang="0">
                  <a:pos x="57" y="15"/>
                </a:cxn>
                <a:cxn ang="0">
                  <a:pos x="70" y="16"/>
                </a:cxn>
                <a:cxn ang="0">
                  <a:pos x="72" y="3"/>
                </a:cxn>
                <a:cxn ang="0">
                  <a:pos x="83" y="10"/>
                </a:cxn>
                <a:cxn ang="0">
                  <a:pos x="91" y="0"/>
                </a:cxn>
                <a:cxn ang="0">
                  <a:pos x="97" y="12"/>
                </a:cxn>
                <a:cxn ang="0">
                  <a:pos x="109" y="7"/>
                </a:cxn>
                <a:cxn ang="0">
                  <a:pos x="108" y="20"/>
                </a:cxn>
                <a:cxn ang="0">
                  <a:pos x="121" y="22"/>
                </a:cxn>
                <a:cxn ang="0">
                  <a:pos x="114" y="33"/>
                </a:cxn>
                <a:cxn ang="0">
                  <a:pos x="124" y="41"/>
                </a:cxn>
                <a:cxn ang="0">
                  <a:pos x="112" y="47"/>
                </a:cxn>
                <a:cxn ang="0">
                  <a:pos x="117" y="59"/>
                </a:cxn>
                <a:cxn ang="0">
                  <a:pos x="104" y="58"/>
                </a:cxn>
                <a:cxn ang="0">
                  <a:pos x="102" y="71"/>
                </a:cxn>
                <a:cxn ang="0">
                  <a:pos x="91" y="63"/>
                </a:cxn>
              </a:cxnLst>
              <a:rect l="0" t="0" r="r" b="b"/>
              <a:pathLst>
                <a:path w="124" h="73">
                  <a:moveTo>
                    <a:pt x="31" y="3"/>
                  </a:moveTo>
                  <a:cubicBezTo>
                    <a:pt x="31" y="20"/>
                    <a:pt x="31" y="20"/>
                    <a:pt x="31" y="20"/>
                  </a:cubicBezTo>
                  <a:cubicBezTo>
                    <a:pt x="30" y="21"/>
                    <a:pt x="25" y="21"/>
                    <a:pt x="24" y="21"/>
                  </a:cubicBezTo>
                  <a:cubicBezTo>
                    <a:pt x="17" y="13"/>
                    <a:pt x="17" y="13"/>
                    <a:pt x="17" y="13"/>
                  </a:cubicBezTo>
                  <a:cubicBezTo>
                    <a:pt x="12" y="16"/>
                    <a:pt x="12" y="16"/>
                    <a:pt x="12" y="16"/>
                  </a:cubicBezTo>
                  <a:cubicBezTo>
                    <a:pt x="16" y="26"/>
                    <a:pt x="16" y="26"/>
                    <a:pt x="16" y="26"/>
                  </a:cubicBezTo>
                  <a:cubicBezTo>
                    <a:pt x="15" y="27"/>
                    <a:pt x="14" y="28"/>
                    <a:pt x="13" y="29"/>
                  </a:cubicBezTo>
                  <a:cubicBezTo>
                    <a:pt x="2" y="28"/>
                    <a:pt x="2" y="28"/>
                    <a:pt x="2" y="28"/>
                  </a:cubicBezTo>
                  <a:cubicBezTo>
                    <a:pt x="0" y="33"/>
                    <a:pt x="0" y="33"/>
                    <a:pt x="0" y="33"/>
                  </a:cubicBezTo>
                  <a:cubicBezTo>
                    <a:pt x="10" y="39"/>
                    <a:pt x="10" y="39"/>
                    <a:pt x="10" y="39"/>
                  </a:cubicBezTo>
                  <a:cubicBezTo>
                    <a:pt x="10" y="40"/>
                    <a:pt x="10" y="41"/>
                    <a:pt x="10" y="42"/>
                  </a:cubicBezTo>
                  <a:cubicBezTo>
                    <a:pt x="1" y="48"/>
                    <a:pt x="1" y="48"/>
                    <a:pt x="1" y="48"/>
                  </a:cubicBezTo>
                  <a:cubicBezTo>
                    <a:pt x="3" y="54"/>
                    <a:pt x="3" y="54"/>
                    <a:pt x="3" y="54"/>
                  </a:cubicBezTo>
                  <a:cubicBezTo>
                    <a:pt x="14" y="51"/>
                    <a:pt x="14" y="51"/>
                    <a:pt x="14" y="51"/>
                  </a:cubicBezTo>
                  <a:cubicBezTo>
                    <a:pt x="15" y="52"/>
                    <a:pt x="16" y="53"/>
                    <a:pt x="16" y="54"/>
                  </a:cubicBezTo>
                  <a:cubicBezTo>
                    <a:pt x="13" y="65"/>
                    <a:pt x="13" y="65"/>
                    <a:pt x="13" y="65"/>
                  </a:cubicBezTo>
                  <a:cubicBezTo>
                    <a:pt x="18" y="68"/>
                    <a:pt x="18" y="68"/>
                    <a:pt x="18" y="68"/>
                  </a:cubicBezTo>
                  <a:cubicBezTo>
                    <a:pt x="25" y="59"/>
                    <a:pt x="25" y="59"/>
                    <a:pt x="25" y="59"/>
                  </a:cubicBezTo>
                  <a:cubicBezTo>
                    <a:pt x="26" y="59"/>
                    <a:pt x="28" y="59"/>
                    <a:pt x="29" y="59"/>
                  </a:cubicBezTo>
                  <a:cubicBezTo>
                    <a:pt x="33" y="70"/>
                    <a:pt x="33" y="70"/>
                    <a:pt x="33" y="70"/>
                  </a:cubicBezTo>
                  <a:cubicBezTo>
                    <a:pt x="39" y="69"/>
                    <a:pt x="39" y="69"/>
                    <a:pt x="39" y="69"/>
                  </a:cubicBezTo>
                  <a:cubicBezTo>
                    <a:pt x="38" y="57"/>
                    <a:pt x="38" y="57"/>
                    <a:pt x="38" y="57"/>
                  </a:cubicBezTo>
                  <a:cubicBezTo>
                    <a:pt x="40" y="57"/>
                    <a:pt x="41" y="56"/>
                    <a:pt x="42" y="56"/>
                  </a:cubicBezTo>
                  <a:cubicBezTo>
                    <a:pt x="51" y="61"/>
                    <a:pt x="51" y="61"/>
                    <a:pt x="51" y="61"/>
                  </a:cubicBezTo>
                  <a:cubicBezTo>
                    <a:pt x="55" y="56"/>
                    <a:pt x="55" y="56"/>
                    <a:pt x="55" y="56"/>
                  </a:cubicBezTo>
                  <a:cubicBezTo>
                    <a:pt x="48" y="48"/>
                    <a:pt x="48" y="48"/>
                    <a:pt x="48" y="48"/>
                  </a:cubicBezTo>
                  <a:cubicBezTo>
                    <a:pt x="48" y="47"/>
                    <a:pt x="49" y="45"/>
                    <a:pt x="49" y="44"/>
                  </a:cubicBezTo>
                  <a:cubicBezTo>
                    <a:pt x="59" y="41"/>
                    <a:pt x="59" y="41"/>
                    <a:pt x="59" y="41"/>
                  </a:cubicBezTo>
                  <a:cubicBezTo>
                    <a:pt x="60" y="37"/>
                    <a:pt x="60" y="37"/>
                    <a:pt x="60" y="37"/>
                  </a:cubicBezTo>
                  <a:cubicBezTo>
                    <a:pt x="50" y="33"/>
                    <a:pt x="50" y="33"/>
                    <a:pt x="50" y="33"/>
                  </a:cubicBezTo>
                  <a:cubicBezTo>
                    <a:pt x="51" y="27"/>
                    <a:pt x="51" y="27"/>
                    <a:pt x="51" y="27"/>
                  </a:cubicBezTo>
                  <a:cubicBezTo>
                    <a:pt x="62" y="27"/>
                    <a:pt x="62" y="27"/>
                    <a:pt x="62" y="27"/>
                  </a:cubicBezTo>
                  <a:cubicBezTo>
                    <a:pt x="62" y="26"/>
                    <a:pt x="63" y="25"/>
                    <a:pt x="64" y="23"/>
                  </a:cubicBezTo>
                  <a:cubicBezTo>
                    <a:pt x="57" y="15"/>
                    <a:pt x="57" y="15"/>
                    <a:pt x="57" y="15"/>
                  </a:cubicBezTo>
                  <a:cubicBezTo>
                    <a:pt x="61" y="11"/>
                    <a:pt x="61" y="11"/>
                    <a:pt x="61" y="11"/>
                  </a:cubicBezTo>
                  <a:cubicBezTo>
                    <a:pt x="70" y="16"/>
                    <a:pt x="70" y="16"/>
                    <a:pt x="70" y="16"/>
                  </a:cubicBezTo>
                  <a:cubicBezTo>
                    <a:pt x="71" y="15"/>
                    <a:pt x="72" y="14"/>
                    <a:pt x="74" y="14"/>
                  </a:cubicBezTo>
                  <a:cubicBezTo>
                    <a:pt x="72" y="3"/>
                    <a:pt x="72" y="3"/>
                    <a:pt x="72" y="3"/>
                  </a:cubicBezTo>
                  <a:cubicBezTo>
                    <a:pt x="77" y="1"/>
                    <a:pt x="77" y="1"/>
                    <a:pt x="77" y="1"/>
                  </a:cubicBezTo>
                  <a:cubicBezTo>
                    <a:pt x="83" y="10"/>
                    <a:pt x="83" y="10"/>
                    <a:pt x="83" y="10"/>
                  </a:cubicBezTo>
                  <a:cubicBezTo>
                    <a:pt x="84" y="10"/>
                    <a:pt x="86" y="10"/>
                    <a:pt x="87" y="10"/>
                  </a:cubicBezTo>
                  <a:cubicBezTo>
                    <a:pt x="91" y="0"/>
                    <a:pt x="91" y="0"/>
                    <a:pt x="91" y="0"/>
                  </a:cubicBezTo>
                  <a:cubicBezTo>
                    <a:pt x="97" y="1"/>
                    <a:pt x="97" y="1"/>
                    <a:pt x="97" y="1"/>
                  </a:cubicBezTo>
                  <a:cubicBezTo>
                    <a:pt x="97" y="12"/>
                    <a:pt x="97" y="12"/>
                    <a:pt x="97" y="12"/>
                  </a:cubicBezTo>
                  <a:cubicBezTo>
                    <a:pt x="98" y="12"/>
                    <a:pt x="99" y="13"/>
                    <a:pt x="101" y="14"/>
                  </a:cubicBezTo>
                  <a:cubicBezTo>
                    <a:pt x="109" y="7"/>
                    <a:pt x="109" y="7"/>
                    <a:pt x="109" y="7"/>
                  </a:cubicBezTo>
                  <a:cubicBezTo>
                    <a:pt x="113" y="11"/>
                    <a:pt x="113" y="11"/>
                    <a:pt x="113" y="11"/>
                  </a:cubicBezTo>
                  <a:cubicBezTo>
                    <a:pt x="108" y="20"/>
                    <a:pt x="108" y="20"/>
                    <a:pt x="108" y="20"/>
                  </a:cubicBezTo>
                  <a:cubicBezTo>
                    <a:pt x="109" y="21"/>
                    <a:pt x="110" y="22"/>
                    <a:pt x="110" y="23"/>
                  </a:cubicBezTo>
                  <a:cubicBezTo>
                    <a:pt x="121" y="22"/>
                    <a:pt x="121" y="22"/>
                    <a:pt x="121" y="22"/>
                  </a:cubicBezTo>
                  <a:cubicBezTo>
                    <a:pt x="123" y="27"/>
                    <a:pt x="123" y="27"/>
                    <a:pt x="123" y="27"/>
                  </a:cubicBezTo>
                  <a:cubicBezTo>
                    <a:pt x="114" y="33"/>
                    <a:pt x="114" y="33"/>
                    <a:pt x="114" y="33"/>
                  </a:cubicBezTo>
                  <a:cubicBezTo>
                    <a:pt x="114" y="34"/>
                    <a:pt x="114" y="36"/>
                    <a:pt x="114" y="37"/>
                  </a:cubicBezTo>
                  <a:cubicBezTo>
                    <a:pt x="124" y="41"/>
                    <a:pt x="124" y="41"/>
                    <a:pt x="124" y="41"/>
                  </a:cubicBezTo>
                  <a:cubicBezTo>
                    <a:pt x="123" y="47"/>
                    <a:pt x="123" y="47"/>
                    <a:pt x="123" y="47"/>
                  </a:cubicBezTo>
                  <a:cubicBezTo>
                    <a:pt x="112" y="47"/>
                    <a:pt x="112" y="47"/>
                    <a:pt x="112" y="47"/>
                  </a:cubicBezTo>
                  <a:cubicBezTo>
                    <a:pt x="112" y="48"/>
                    <a:pt x="111" y="49"/>
                    <a:pt x="110" y="50"/>
                  </a:cubicBezTo>
                  <a:cubicBezTo>
                    <a:pt x="117" y="59"/>
                    <a:pt x="117" y="59"/>
                    <a:pt x="117" y="59"/>
                  </a:cubicBezTo>
                  <a:cubicBezTo>
                    <a:pt x="113" y="63"/>
                    <a:pt x="113" y="63"/>
                    <a:pt x="113" y="63"/>
                  </a:cubicBezTo>
                  <a:cubicBezTo>
                    <a:pt x="104" y="58"/>
                    <a:pt x="104" y="58"/>
                    <a:pt x="104" y="58"/>
                  </a:cubicBezTo>
                  <a:cubicBezTo>
                    <a:pt x="103" y="59"/>
                    <a:pt x="102" y="60"/>
                    <a:pt x="100" y="60"/>
                  </a:cubicBezTo>
                  <a:cubicBezTo>
                    <a:pt x="102" y="71"/>
                    <a:pt x="102" y="71"/>
                    <a:pt x="102" y="71"/>
                  </a:cubicBezTo>
                  <a:cubicBezTo>
                    <a:pt x="96" y="73"/>
                    <a:pt x="96" y="73"/>
                    <a:pt x="96" y="73"/>
                  </a:cubicBezTo>
                  <a:cubicBezTo>
                    <a:pt x="91" y="63"/>
                    <a:pt x="91" y="63"/>
                    <a:pt x="91" y="63"/>
                  </a:cubicBezTo>
                  <a:cubicBezTo>
                    <a:pt x="90" y="64"/>
                    <a:pt x="88" y="64"/>
                    <a:pt x="87" y="6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7" name="Freeform 230"/>
            <p:cNvSpPr>
              <a:spLocks/>
            </p:cNvSpPr>
            <p:nvPr/>
          </p:nvSpPr>
          <p:spPr bwMode="auto">
            <a:xfrm>
              <a:off x="1179514" y="1146176"/>
              <a:ext cx="46038" cy="47625"/>
            </a:xfrm>
            <a:custGeom>
              <a:avLst/>
              <a:gdLst/>
              <a:ahLst/>
              <a:cxnLst>
                <a:cxn ang="0">
                  <a:pos x="4" y="5"/>
                </a:cxn>
                <a:cxn ang="0">
                  <a:pos x="19" y="4"/>
                </a:cxn>
                <a:cxn ang="0">
                  <a:pos x="20" y="19"/>
                </a:cxn>
                <a:cxn ang="0">
                  <a:pos x="5" y="20"/>
                </a:cxn>
                <a:cxn ang="0">
                  <a:pos x="4" y="5"/>
                </a:cxn>
              </a:cxnLst>
              <a:rect l="0" t="0" r="r" b="b"/>
              <a:pathLst>
                <a:path w="24" h="24">
                  <a:moveTo>
                    <a:pt x="4" y="5"/>
                  </a:moveTo>
                  <a:cubicBezTo>
                    <a:pt x="8" y="1"/>
                    <a:pt x="14" y="0"/>
                    <a:pt x="19" y="4"/>
                  </a:cubicBezTo>
                  <a:cubicBezTo>
                    <a:pt x="23" y="8"/>
                    <a:pt x="24" y="14"/>
                    <a:pt x="20" y="19"/>
                  </a:cubicBezTo>
                  <a:cubicBezTo>
                    <a:pt x="16" y="23"/>
                    <a:pt x="10" y="24"/>
                    <a:pt x="5" y="20"/>
                  </a:cubicBezTo>
                  <a:cubicBezTo>
                    <a:pt x="1" y="16"/>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8" name="Freeform 231"/>
            <p:cNvSpPr>
              <a:spLocks/>
            </p:cNvSpPr>
            <p:nvPr/>
          </p:nvSpPr>
          <p:spPr bwMode="auto">
            <a:xfrm>
              <a:off x="1069976" y="1154113"/>
              <a:ext cx="42863" cy="42863"/>
            </a:xfrm>
            <a:custGeom>
              <a:avLst/>
              <a:gdLst/>
              <a:ahLst/>
              <a:cxnLst>
                <a:cxn ang="0">
                  <a:pos x="4" y="5"/>
                </a:cxn>
                <a:cxn ang="0">
                  <a:pos x="17" y="4"/>
                </a:cxn>
                <a:cxn ang="0">
                  <a:pos x="19" y="17"/>
                </a:cxn>
                <a:cxn ang="0">
                  <a:pos x="5" y="18"/>
                </a:cxn>
                <a:cxn ang="0">
                  <a:pos x="4" y="5"/>
                </a:cxn>
              </a:cxnLst>
              <a:rect l="0" t="0" r="r" b="b"/>
              <a:pathLst>
                <a:path w="22" h="22">
                  <a:moveTo>
                    <a:pt x="4" y="5"/>
                  </a:moveTo>
                  <a:cubicBezTo>
                    <a:pt x="7" y="1"/>
                    <a:pt x="13" y="0"/>
                    <a:pt x="17" y="4"/>
                  </a:cubicBezTo>
                  <a:cubicBezTo>
                    <a:pt x="22" y="7"/>
                    <a:pt x="22" y="13"/>
                    <a:pt x="19" y="17"/>
                  </a:cubicBezTo>
                  <a:cubicBezTo>
                    <a:pt x="15" y="22"/>
                    <a:pt x="9" y="22"/>
                    <a:pt x="5" y="18"/>
                  </a:cubicBezTo>
                  <a:cubicBezTo>
                    <a:pt x="1" y="15"/>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1" name="Rounded Rectangle 60"/>
          <p:cNvSpPr/>
          <p:nvPr/>
        </p:nvSpPr>
        <p:spPr>
          <a:xfrm>
            <a:off x="687214" y="3838264"/>
            <a:ext cx="8643359" cy="1472034"/>
          </a:xfrm>
          <a:prstGeom prst="roundRect">
            <a:avLst>
              <a:gd name="adj" fmla="val 23928"/>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Agile Development </a:t>
            </a:r>
            <a:r>
              <a:rPr lang="en-US" sz="1600" b="1" dirty="0" smtClean="0">
                <a:solidFill>
                  <a:schemeClr val="tx1"/>
                </a:solidFill>
              </a:rPr>
              <a:t>– Continuous </a:t>
            </a:r>
            <a:r>
              <a:rPr lang="en-US" sz="1600" b="1" dirty="0" smtClean="0">
                <a:solidFill>
                  <a:schemeClr val="tx1"/>
                </a:solidFill>
              </a:rPr>
              <a:t>Integration – </a:t>
            </a:r>
            <a:endParaRPr lang="en-US" sz="1600" b="1" dirty="0" smtClean="0">
              <a:solidFill>
                <a:schemeClr val="tx1"/>
              </a:solidFill>
            </a:endParaRPr>
          </a:p>
          <a:p>
            <a:pPr algn="ctr"/>
            <a:r>
              <a:rPr lang="en-US" sz="1600" b="1" dirty="0" smtClean="0">
                <a:solidFill>
                  <a:schemeClr val="tx1"/>
                </a:solidFill>
              </a:rPr>
              <a:t>Continuous Delivery</a:t>
            </a:r>
            <a:r>
              <a:rPr lang="en-US" sz="1600" b="1" dirty="0" smtClean="0">
                <a:solidFill>
                  <a:schemeClr val="tx1"/>
                </a:solidFill>
              </a:rPr>
              <a:t> – </a:t>
            </a:r>
            <a:r>
              <a:rPr lang="en-US" sz="1600" b="1" dirty="0" smtClean="0">
                <a:solidFill>
                  <a:schemeClr val="tx1"/>
                </a:solidFill>
              </a:rPr>
              <a:t>Automated Testing &amp; Security– </a:t>
            </a:r>
          </a:p>
          <a:p>
            <a:pPr algn="ctr"/>
            <a:r>
              <a:rPr lang="en-US" sz="1600" b="1" dirty="0" smtClean="0">
                <a:solidFill>
                  <a:schemeClr val="tx1"/>
                </a:solidFill>
              </a:rPr>
              <a:t>Application Performance Management &amp; Monitoring – </a:t>
            </a:r>
          </a:p>
          <a:p>
            <a:pPr algn="ctr"/>
            <a:r>
              <a:rPr lang="en-US" sz="1600" b="1" dirty="0" smtClean="0">
                <a:solidFill>
                  <a:schemeClr val="tx1"/>
                </a:solidFill>
              </a:rPr>
              <a:t>Delivery Orchestration</a:t>
            </a:r>
            <a:r>
              <a:rPr lang="en-US" sz="1600" b="1" dirty="0" smtClean="0">
                <a:solidFill>
                  <a:schemeClr val="tx1"/>
                </a:solidFill>
              </a:rPr>
              <a:t>– Scalable Infrastructure </a:t>
            </a:r>
            <a:endParaRPr lang="en-US" sz="1600" dirty="0" smtClean="0">
              <a:solidFill>
                <a:schemeClr val="tx2">
                  <a:lumMod val="50000"/>
                </a:schemeClr>
              </a:solidFill>
            </a:endParaRPr>
          </a:p>
        </p:txBody>
      </p:sp>
      <p:cxnSp>
        <p:nvCxnSpPr>
          <p:cNvPr id="63" name="Straight Arrow Connector 62"/>
          <p:cNvCxnSpPr/>
          <p:nvPr/>
        </p:nvCxnSpPr>
        <p:spPr>
          <a:xfrm flipH="1">
            <a:off x="7809194"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651455"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H="1">
            <a:off x="510720" y="458392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9154079" y="456017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922417"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746355"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159843" y="1496285"/>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Rectangle 9"/>
          <p:cNvSpPr/>
          <p:nvPr/>
        </p:nvSpPr>
        <p:spPr>
          <a:xfrm>
            <a:off x="261257" y="1496291"/>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2"/>
          <p:cNvGrpSpPr/>
          <p:nvPr/>
        </p:nvGrpSpPr>
        <p:grpSpPr>
          <a:xfrm>
            <a:off x="5266718" y="2247406"/>
            <a:ext cx="4056616" cy="3339901"/>
            <a:chOff x="5171718" y="2057406"/>
            <a:chExt cx="4251366" cy="3500243"/>
          </a:xfrm>
        </p:grpSpPr>
        <p:pic>
          <p:nvPicPr>
            <p:cNvPr id="9" name="Picture 2"/>
            <p:cNvPicPr>
              <a:picLocks noChangeArrowheads="1"/>
            </p:cNvPicPr>
            <p:nvPr/>
          </p:nvPicPr>
          <p:blipFill>
            <a:blip r:embed="rId2" cstate="email"/>
            <a:srcRect l="2854" r="4265"/>
            <a:stretch>
              <a:fillRect/>
            </a:stretch>
          </p:blipFill>
          <p:spPr bwMode="auto">
            <a:xfrm>
              <a:off x="5171718" y="2057406"/>
              <a:ext cx="4251366" cy="3500243"/>
            </a:xfrm>
            <a:prstGeom prst="rect">
              <a:avLst/>
            </a:prstGeom>
            <a:noFill/>
            <a:ln w="19050" cap="flat" cmpd="sng" algn="ctr">
              <a:noFill/>
              <a:prstDash val="solid"/>
              <a:miter lim="800000"/>
              <a:headEnd/>
              <a:tailEnd/>
            </a:ln>
          </p:spPr>
        </p:pic>
        <p:graphicFrame>
          <p:nvGraphicFramePr>
            <p:cNvPr id="11" name="Diagram 10"/>
            <p:cNvGraphicFramePr/>
            <p:nvPr>
              <p:extLst>
                <p:ext uri="{D42A27DB-BD31-4B8C-83A1-F6EECF244321}">
                  <p14:modId xmlns:p14="http://schemas.microsoft.com/office/powerpoint/2010/main" xmlns="" val="1817588001"/>
                </p:ext>
              </p:extLst>
            </p:nvPr>
          </p:nvGraphicFramePr>
          <p:xfrm>
            <a:off x="6234295" y="2730530"/>
            <a:ext cx="2219899" cy="2168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309250" name="Picture 2"/>
          <p:cNvPicPr>
            <a:picLocks noChangeAspect="1" noChangeArrowheads="1"/>
          </p:cNvPicPr>
          <p:nvPr/>
        </p:nvPicPr>
        <p:blipFill>
          <a:blip r:embed="rId8" cstate="print"/>
          <a:srcRect l="6096"/>
          <a:stretch>
            <a:fillRect/>
          </a:stretch>
        </p:blipFill>
        <p:spPr bwMode="auto">
          <a:xfrm>
            <a:off x="320632" y="2224564"/>
            <a:ext cx="4105471" cy="3471863"/>
          </a:xfrm>
          <a:prstGeom prst="rect">
            <a:avLst/>
          </a:prstGeom>
          <a:noFill/>
          <a:ln w="9525">
            <a:noFill/>
            <a:miter lim="800000"/>
            <a:headEnd/>
            <a:tailEnd/>
          </a:ln>
        </p:spPr>
      </p:pic>
      <p:sp>
        <p:nvSpPr>
          <p:cNvPr id="14" name="Isosceles Triangle 13"/>
          <p:cNvSpPr/>
          <p:nvPr/>
        </p:nvSpPr>
        <p:spPr>
          <a:xfrm rot="5400000">
            <a:off x="3227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rot="5400000">
            <a:off x="3322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err="1" smtClean="0"/>
              <a:t>Today</a:t>
            </a:r>
            <a:r>
              <a:rPr lang="fi-FI" sz="2800" dirty="0" smtClean="0"/>
              <a:t> </a:t>
            </a:r>
            <a:r>
              <a:rPr lang="fi-FI" sz="2800" dirty="0" err="1" smtClean="0"/>
              <a:t>waste</a:t>
            </a:r>
            <a:r>
              <a:rPr lang="fi-FI" sz="2800" dirty="0" smtClean="0"/>
              <a:t> is </a:t>
            </a:r>
            <a:r>
              <a:rPr lang="fi-FI" sz="2800" dirty="0" err="1" smtClean="0"/>
              <a:t>generated</a:t>
            </a:r>
            <a:r>
              <a:rPr lang="fi-FI" sz="2800" dirty="0" smtClean="0"/>
              <a:t> in </a:t>
            </a:r>
            <a:r>
              <a:rPr lang="fi-FI" sz="2800" dirty="0" err="1" smtClean="0"/>
              <a:t>many</a:t>
            </a:r>
            <a:r>
              <a:rPr lang="fi-FI" sz="2800" dirty="0" smtClean="0"/>
              <a:t> </a:t>
            </a:r>
            <a:r>
              <a:rPr lang="fi-FI" sz="2800" dirty="0" err="1" smtClean="0"/>
              <a:t>areas</a:t>
            </a:r>
            <a:r>
              <a:rPr lang="fi-FI" sz="2800" dirty="0" smtClean="0"/>
              <a:t> </a:t>
            </a:r>
            <a:r>
              <a:rPr lang="fi-FI" sz="2800" dirty="0" err="1" smtClean="0"/>
              <a:t>but</a:t>
            </a:r>
            <a:r>
              <a:rPr lang="fi-FI" sz="2800" dirty="0" smtClean="0"/>
              <a:t> </a:t>
            </a:r>
            <a:r>
              <a:rPr lang="fi-FI" sz="2800" dirty="0" err="1" smtClean="0"/>
              <a:t>it</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removed</a:t>
            </a:r>
            <a:r>
              <a:rPr lang="fi-FI" sz="2800" dirty="0" smtClean="0"/>
              <a:t> </a:t>
            </a:r>
            <a:r>
              <a:rPr lang="fi-FI" sz="2800" dirty="0" err="1" smtClean="0"/>
              <a:t>radically</a:t>
            </a:r>
            <a:endParaRPr lang="fi-FI" sz="2800" dirty="0"/>
          </a:p>
        </p:txBody>
      </p:sp>
      <p:graphicFrame>
        <p:nvGraphicFramePr>
          <p:cNvPr id="13" name="Content Placeholder 12"/>
          <p:cNvGraphicFramePr>
            <a:graphicFrameLocks noGrp="1"/>
          </p:cNvGraphicFramePr>
          <p:nvPr>
            <p:ph sz="half" idx="2"/>
          </p:nvPr>
        </p:nvGraphicFramePr>
        <p:xfrm>
          <a:off x="226250" y="1557450"/>
          <a:ext cx="4512005" cy="4577080"/>
        </p:xfrm>
        <a:graphic>
          <a:graphicData uri="http://schemas.openxmlformats.org/drawingml/2006/table">
            <a:tbl>
              <a:tblPr firstRow="1" bandRow="1">
                <a:tableStyleId>{5C22544A-7EE6-4342-B048-85BDC9FD1C3A}</a:tableStyleId>
              </a:tblPr>
              <a:tblGrid>
                <a:gridCol w="4512005"/>
              </a:tblGrid>
              <a:tr h="370840">
                <a:tc>
                  <a:txBody>
                    <a:bodyPr/>
                    <a:lstStyle/>
                    <a:p>
                      <a:r>
                        <a:rPr lang="fi-FI" sz="1400" dirty="0" err="1" smtClean="0"/>
                        <a:t>Current</a:t>
                      </a:r>
                      <a:r>
                        <a:rPr lang="fi-FI" sz="1400" baseline="0" dirty="0" smtClean="0"/>
                        <a:t> </a:t>
                      </a:r>
                      <a:r>
                        <a:rPr lang="fi-FI" sz="1400" baseline="0" dirty="0" err="1" smtClean="0"/>
                        <a:t>ways</a:t>
                      </a:r>
                      <a:r>
                        <a:rPr lang="fi-FI" sz="1400" baseline="0" dirty="0" smtClean="0"/>
                        <a:t> of </a:t>
                      </a:r>
                      <a:r>
                        <a:rPr lang="fi-FI" sz="1400" baseline="0" dirty="0" err="1" smtClean="0"/>
                        <a:t>working</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smtClean="0"/>
                        <a:t>Manual Work</a:t>
                      </a:r>
                      <a:endParaRPr lang="fi-FI" sz="1200" b="1" dirty="0" smtClean="0">
                        <a:solidFill>
                          <a:srgbClr val="FF0000"/>
                        </a:solidFill>
                      </a:endParaRPr>
                    </a:p>
                    <a:p>
                      <a:pPr marL="177800" indent="-177800">
                        <a:buFont typeface="Arial" pitchFamily="34" charset="0"/>
                        <a:buChar char="•"/>
                      </a:pPr>
                      <a:r>
                        <a:rPr lang="en-US" sz="1200" dirty="0" smtClean="0"/>
                        <a:t>Deployments require human intervention</a:t>
                      </a:r>
                      <a:r>
                        <a:rPr lang="en-US" sz="1200" baseline="0" dirty="0" smtClean="0"/>
                        <a:t> and actions</a:t>
                      </a:r>
                      <a:endParaRPr lang="en-US" sz="1200" dirty="0" smtClean="0"/>
                    </a:p>
                    <a:p>
                      <a:pPr marL="177800" indent="-177800">
                        <a:buFont typeface="Arial" pitchFamily="34" charset="0"/>
                        <a:buChar char="•"/>
                      </a:pPr>
                      <a:r>
                        <a:rPr lang="en-US" sz="1200" dirty="0" smtClean="0"/>
                        <a:t>We must rely on release and environment specific installation instructions and scripts</a:t>
                      </a:r>
                    </a:p>
                    <a:p>
                      <a:pPr marL="177800" indent="-177800">
                        <a:buFont typeface="Arial" pitchFamily="34" charset="0"/>
                        <a:buChar char="•"/>
                      </a:pPr>
                      <a:r>
                        <a:rPr lang="en-US" sz="1200" dirty="0" smtClean="0"/>
                        <a:t>Environment configuration is done on an “as-needed” basis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smtClean="0"/>
                        <a:t>Long </a:t>
                      </a:r>
                      <a:r>
                        <a:rPr lang="fi-FI" sz="1200" b="1" dirty="0" err="1" smtClean="0"/>
                        <a:t>Wait</a:t>
                      </a:r>
                      <a:r>
                        <a:rPr lang="fi-FI" sz="1200" b="1" dirty="0" smtClean="0"/>
                        <a:t> Times </a:t>
                      </a:r>
                      <a:r>
                        <a:rPr lang="fi-FI" sz="1200" b="1" dirty="0" err="1" smtClean="0"/>
                        <a:t>Throughout</a:t>
                      </a:r>
                      <a:r>
                        <a:rPr lang="fi-FI" sz="1200" b="1" dirty="0" smtClean="0"/>
                        <a:t> The Pipeline</a:t>
                      </a:r>
                    </a:p>
                    <a:p>
                      <a:pPr marL="177800" indent="-177800">
                        <a:buFont typeface="Arial" pitchFamily="34" charset="0"/>
                        <a:buChar char="•"/>
                      </a:pPr>
                      <a:r>
                        <a:rPr lang="en-US" sz="1200" dirty="0" smtClean="0"/>
                        <a:t>Teams waiting on manual handoffs</a:t>
                      </a:r>
                    </a:p>
                    <a:p>
                      <a:pPr marL="177800" indent="-177800">
                        <a:buFont typeface="Arial" pitchFamily="34" charset="0"/>
                        <a:buChar char="•"/>
                      </a:pPr>
                      <a:r>
                        <a:rPr lang="en-US" sz="1200" dirty="0" smtClean="0"/>
                        <a:t>Delayed time-to-test</a:t>
                      </a:r>
                    </a:p>
                    <a:p>
                      <a:pPr marL="177800" indent="-177800">
                        <a:buFont typeface="Arial" pitchFamily="34" charset="0"/>
                        <a:buChar char="•"/>
                      </a:pPr>
                      <a:r>
                        <a:rPr lang="en-US" sz="1200" dirty="0" smtClean="0"/>
                        <a:t>Insufficient notification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Unproductive</a:t>
                      </a:r>
                      <a:r>
                        <a:rPr lang="fi-FI" sz="1200" b="1" dirty="0" smtClean="0"/>
                        <a:t> </a:t>
                      </a:r>
                      <a:r>
                        <a:rPr lang="fi-FI" sz="1200" b="1" dirty="0" err="1" smtClean="0"/>
                        <a:t>Work</a:t>
                      </a:r>
                      <a:r>
                        <a:rPr lang="fi-FI" sz="1200" b="1" dirty="0" smtClean="0"/>
                        <a:t> and </a:t>
                      </a:r>
                      <a:r>
                        <a:rPr lang="fi-FI" sz="1200" b="1" dirty="0" err="1" smtClean="0"/>
                        <a:t>Inefficient</a:t>
                      </a:r>
                      <a:r>
                        <a:rPr lang="fi-FI" sz="1200" b="1" dirty="0" smtClean="0"/>
                        <a:t> </a:t>
                      </a:r>
                      <a:r>
                        <a:rPr lang="fi-FI" sz="1200" b="1" dirty="0" err="1" smtClean="0"/>
                        <a:t>Use</a:t>
                      </a:r>
                      <a:r>
                        <a:rPr lang="fi-FI" sz="1200" b="1" dirty="0" smtClean="0"/>
                        <a:t> of </a:t>
                      </a:r>
                      <a:r>
                        <a:rPr lang="fi-FI" sz="1200" b="1" dirty="0" err="1" smtClean="0"/>
                        <a:t>Environments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things that have not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same things several times in many environments </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Using static environments, not leveraging virtualization &amp; cloud</a:t>
                      </a:r>
                    </a:p>
                    <a:p>
                      <a:pPr marL="177800" indent="-177800">
                        <a:buFont typeface="Arial" pitchFamily="34" charset="0"/>
                        <a:buChar char="•"/>
                      </a:pPr>
                      <a:r>
                        <a:rPr lang="en-US" sz="1200" dirty="0" smtClean="0"/>
                        <a:t>Managing infrastructure &amp; apps separately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Poor</a:t>
                      </a:r>
                      <a:r>
                        <a:rPr lang="fi-FI" sz="1200" b="1" dirty="0" smtClean="0"/>
                        <a:t> </a:t>
                      </a:r>
                      <a:r>
                        <a:rPr lang="fi-FI" sz="1200" b="1" dirty="0" err="1" smtClean="0"/>
                        <a:t>Visibility</a:t>
                      </a:r>
                      <a:r>
                        <a:rPr lang="fi-FI" sz="1200" b="1" dirty="0" smtClean="0"/>
                        <a:t> Outside the </a:t>
                      </a:r>
                      <a:r>
                        <a:rPr lang="fi-FI" sz="1200" b="1" dirty="0" err="1" smtClean="0"/>
                        <a:t>Silos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Reliance on release notes, spreadsheets, distribution lists,</a:t>
                      </a:r>
                      <a:r>
                        <a:rPr lang="en-US" sz="1200" baseline="0" dirty="0" smtClean="0"/>
                        <a:t> and </a:t>
                      </a:r>
                      <a:r>
                        <a:rPr lang="en-US" sz="1200" dirty="0" smtClean="0"/>
                        <a:t>high number of status meetings and calls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Limited understanding of deployment dependencies and status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Long or too many outage windows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Content Placeholder 13"/>
          <p:cNvGraphicFramePr>
            <a:graphicFrameLocks noGrp="1"/>
          </p:cNvGraphicFramePr>
          <p:nvPr>
            <p:ph sz="quarter" idx="4"/>
          </p:nvPr>
        </p:nvGraphicFramePr>
        <p:xfrm>
          <a:off x="5182050" y="1557450"/>
          <a:ext cx="4513548" cy="4577080"/>
        </p:xfrm>
        <a:graphic>
          <a:graphicData uri="http://schemas.openxmlformats.org/drawingml/2006/table">
            <a:tbl>
              <a:tblPr firstRow="1" bandRow="1">
                <a:tableStyleId>{5C22544A-7EE6-4342-B048-85BDC9FD1C3A}</a:tableStyleId>
              </a:tblPr>
              <a:tblGrid>
                <a:gridCol w="4513548"/>
              </a:tblGrid>
              <a:tr h="370840">
                <a:tc>
                  <a:txBody>
                    <a:bodyPr/>
                    <a:lstStyle/>
                    <a:p>
                      <a:r>
                        <a:rPr lang="fi-FI" sz="1400" dirty="0" err="1" smtClean="0"/>
                        <a:t>Required</a:t>
                      </a:r>
                      <a:r>
                        <a:rPr lang="fi-FI" sz="1400" dirty="0" smtClean="0"/>
                        <a:t> </a:t>
                      </a:r>
                      <a:r>
                        <a:rPr lang="fi-FI" sz="1400" dirty="0" err="1" smtClean="0"/>
                        <a:t>changes</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err="1" smtClean="0"/>
                        <a:t>Removing</a:t>
                      </a:r>
                      <a:r>
                        <a:rPr lang="fi-FI" sz="1200" b="1" dirty="0" smtClean="0"/>
                        <a:t> </a:t>
                      </a:r>
                      <a:r>
                        <a:rPr lang="fi-FI" sz="1200" b="1" dirty="0" err="1" smtClean="0"/>
                        <a:t>Activities</a:t>
                      </a:r>
                      <a:r>
                        <a:rPr lang="fi-FI" sz="1200" b="1" dirty="0" smtClean="0"/>
                        <a:t> </a:t>
                      </a:r>
                      <a:r>
                        <a:rPr lang="fi-FI" sz="1200" b="1" dirty="0" err="1" smtClean="0"/>
                        <a:t>Requiring</a:t>
                      </a:r>
                      <a:r>
                        <a:rPr lang="fi-FI" sz="1200" b="1" dirty="0" smtClean="0"/>
                        <a:t> </a:t>
                      </a:r>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Automated deployments</a:t>
                      </a:r>
                    </a:p>
                    <a:p>
                      <a:pPr marL="177800" indent="-177800">
                        <a:buFont typeface="Arial" pitchFamily="34" charset="0"/>
                        <a:buChar char="•"/>
                      </a:pPr>
                      <a:r>
                        <a:rPr lang="en-US" sz="1200" dirty="0" smtClean="0"/>
                        <a:t>Graphical process designer</a:t>
                      </a:r>
                    </a:p>
                    <a:p>
                      <a:pPr marL="177800" indent="-177800">
                        <a:buFont typeface="Arial" pitchFamily="34" charset="0"/>
                        <a:buChar char="•"/>
                      </a:pPr>
                      <a:r>
                        <a:rPr lang="en-US" sz="1200" dirty="0" smtClean="0"/>
                        <a:t>Environment configuration managed as part of deployment (scalable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Eliminating</a:t>
                      </a:r>
                      <a:r>
                        <a:rPr lang="fi-FI" sz="1200" b="1" dirty="0" smtClean="0"/>
                        <a:t> Long </a:t>
                      </a:r>
                      <a:r>
                        <a:rPr lang="fi-FI" sz="1200" b="1" dirty="0" err="1" smtClean="0"/>
                        <a:t>Wait</a:t>
                      </a:r>
                      <a:r>
                        <a:rPr lang="fi-FI" sz="1200" b="1" dirty="0" smtClean="0"/>
                        <a:t> Time</a:t>
                      </a:r>
                      <a:r>
                        <a:rPr lang="fi-FI" sz="1200" b="1" baseline="0" dirty="0" smtClean="0"/>
                        <a:t> </a:t>
                      </a:r>
                      <a:r>
                        <a:rPr lang="fi-FI" sz="1200" b="1" baseline="0" dirty="0" err="1" smtClean="0"/>
                        <a:t>Bottlenecks</a:t>
                      </a:r>
                      <a:endParaRPr lang="fi-FI" sz="1200" b="1" dirty="0" smtClean="0"/>
                    </a:p>
                    <a:p>
                      <a:pPr marL="177800" indent="-177800">
                        <a:buFont typeface="Arial" pitchFamily="34" charset="0"/>
                        <a:buChar char="•"/>
                      </a:pPr>
                      <a:r>
                        <a:rPr lang="en-US" sz="1200" dirty="0" smtClean="0"/>
                        <a:t>Automated notifications</a:t>
                      </a:r>
                    </a:p>
                    <a:p>
                      <a:pPr marL="177800" indent="-177800">
                        <a:buFont typeface="Arial" pitchFamily="34" charset="0"/>
                        <a:buChar char="•"/>
                      </a:pPr>
                      <a:r>
                        <a:rPr lang="en-US" sz="1200" dirty="0" smtClean="0"/>
                        <a:t>Include provisioning as part of deployment</a:t>
                      </a:r>
                    </a:p>
                    <a:p>
                      <a:pPr marL="177800" indent="-177800">
                        <a:buFont typeface="Arial" pitchFamily="34" charset="0"/>
                        <a:buChar char="•"/>
                      </a:pPr>
                      <a:r>
                        <a:rPr lang="en-US" sz="1200" dirty="0" smtClean="0"/>
                        <a:t>Add</a:t>
                      </a:r>
                      <a:r>
                        <a:rPr lang="en-US" sz="1200" baseline="0" dirty="0" smtClean="0"/>
                        <a:t> </a:t>
                      </a:r>
                      <a:r>
                        <a:rPr lang="en-US" sz="1200" dirty="0" smtClean="0"/>
                        <a:t>automated testing to deployment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Reducing</a:t>
                      </a:r>
                      <a:r>
                        <a:rPr lang="fi-FI" sz="1200" b="1" dirty="0" smtClean="0"/>
                        <a:t> </a:t>
                      </a:r>
                      <a:r>
                        <a:rPr lang="fi-FI" sz="1200" b="1" dirty="0" err="1" smtClean="0"/>
                        <a:t>Root</a:t>
                      </a:r>
                      <a:r>
                        <a:rPr lang="fi-FI" sz="1200" b="1" dirty="0" smtClean="0"/>
                        <a:t> </a:t>
                      </a:r>
                      <a:r>
                        <a:rPr lang="fi-FI" sz="1200" b="1" dirty="0" err="1" smtClean="0"/>
                        <a:t>Causes</a:t>
                      </a:r>
                      <a:r>
                        <a:rPr lang="fi-FI" sz="1200" b="1" dirty="0" smtClean="0"/>
                        <a:t> of </a:t>
                      </a:r>
                      <a:r>
                        <a:rPr lang="fi-FI" sz="1200" b="1" dirty="0" err="1" smtClean="0"/>
                        <a:t>Unproductive</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Only deploy what  has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Leverage production-like environments e.g.</a:t>
                      </a:r>
                      <a:r>
                        <a:rPr lang="en-US" sz="1200" baseline="0" dirty="0" smtClean="0"/>
                        <a:t> in testing</a:t>
                      </a:r>
                      <a:endParaRPr lang="en-US" sz="1200" dirty="0" smtClean="0"/>
                    </a:p>
                    <a:p>
                      <a:pPr marL="177800" indent="-177800">
                        <a:buFont typeface="Arial" pitchFamily="34" charset="0"/>
                        <a:buChar char="•"/>
                      </a:pPr>
                      <a:r>
                        <a:rPr lang="en-US" sz="1200" dirty="0" smtClean="0"/>
                        <a:t>Get the most out of virtualization &amp; cloud </a:t>
                      </a:r>
                    </a:p>
                    <a:p>
                      <a:pPr marL="177800" indent="-177800">
                        <a:buFont typeface="Arial" pitchFamily="34" charset="0"/>
                        <a:buChar char="•"/>
                      </a:pPr>
                      <a:r>
                        <a:rPr lang="en-US" sz="1200" dirty="0" smtClean="0"/>
                        <a:t>Manage infrastructure &amp; applications together</a:t>
                      </a:r>
                    </a:p>
                    <a:p>
                      <a:pPr marL="177800" indent="-177800">
                        <a:buFont typeface="Arial" pitchFamily="34" charset="0"/>
                        <a:buChar cha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Raising</a:t>
                      </a:r>
                      <a:r>
                        <a:rPr lang="fi-FI" sz="1200" b="1" dirty="0" smtClean="0"/>
                        <a:t> </a:t>
                      </a:r>
                      <a:r>
                        <a:rPr lang="fi-FI" sz="1200" b="1" dirty="0" err="1" smtClean="0"/>
                        <a:t>Visibility</a:t>
                      </a:r>
                      <a:r>
                        <a:rPr lang="fi-FI" sz="1200" b="1" dirty="0" smtClean="0"/>
                        <a:t> </a:t>
                      </a:r>
                      <a:r>
                        <a:rPr lang="fi-FI" sz="1200" b="1" dirty="0" err="1" smtClean="0"/>
                        <a:t>by</a:t>
                      </a:r>
                      <a:r>
                        <a:rPr lang="fi-FI" sz="1200" b="1" dirty="0" smtClean="0"/>
                        <a:t> </a:t>
                      </a:r>
                      <a:r>
                        <a:rPr lang="fi-FI" sz="1200" b="1" dirty="0" err="1" smtClean="0"/>
                        <a:t>Removing</a:t>
                      </a:r>
                      <a:r>
                        <a:rPr lang="fi-FI" sz="1200" b="1" dirty="0" smtClean="0"/>
                        <a:t> the </a:t>
                      </a:r>
                      <a:r>
                        <a:rPr lang="fi-FI" sz="1200" b="1" dirty="0" err="1" smtClean="0"/>
                        <a:t>Silos</a:t>
                      </a:r>
                      <a:r>
                        <a:rPr lang="fi-FI" sz="1200" b="1" dirty="0" smtClean="0"/>
                        <a:t> and </a:t>
                      </a:r>
                      <a:r>
                        <a:rPr lang="fi-FI" sz="1200" b="1" dirty="0" err="1" smtClean="0"/>
                        <a:t>Setting</a:t>
                      </a:r>
                      <a:r>
                        <a:rPr lang="fi-FI" sz="1200" b="1" dirty="0" smtClean="0"/>
                        <a:t> </a:t>
                      </a:r>
                      <a:r>
                        <a:rPr lang="fi-FI" sz="1200" b="1" dirty="0" err="1" smtClean="0"/>
                        <a:t>Up</a:t>
                      </a:r>
                      <a:r>
                        <a:rPr lang="fi-FI" sz="1200" b="1" dirty="0" smtClean="0"/>
                        <a:t> One Team</a:t>
                      </a:r>
                    </a:p>
                    <a:p>
                      <a:pPr marL="177800" indent="-177800">
                        <a:buFont typeface="Arial" pitchFamily="34" charset="0"/>
                        <a:buChar char="•"/>
                      </a:pPr>
                      <a:r>
                        <a:rPr lang="en-US" sz="1200" dirty="0" smtClean="0"/>
                        <a:t>Known status of resources at-a-glance</a:t>
                      </a:r>
                    </a:p>
                    <a:p>
                      <a:pPr marL="177800" indent="-177800">
                        <a:buFont typeface="Arial" pitchFamily="34" charset="0"/>
                        <a:buChar char="•"/>
                      </a:pPr>
                      <a:r>
                        <a:rPr lang="en-US" sz="1200" dirty="0" smtClean="0"/>
                        <a:t>Immediate view of deployment compliance</a:t>
                      </a:r>
                    </a:p>
                    <a:p>
                      <a:pPr marL="177800" indent="-177800">
                        <a:buFont typeface="Arial" pitchFamily="34" charset="0"/>
                        <a:buChar char="•"/>
                      </a:pPr>
                      <a:r>
                        <a:rPr lang="en-US" sz="1200" dirty="0" smtClean="0"/>
                        <a:t>Status, feedback &amp; understanding of all parts of deployment as it occurs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rot="5400000">
            <a:off x="3493607" y="36882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The </a:t>
            </a:r>
            <a:r>
              <a:rPr lang="fi-FI" sz="2800" dirty="0" err="1" smtClean="0"/>
              <a:t>savings</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achieved</a:t>
            </a:r>
            <a:r>
              <a:rPr lang="fi-FI" sz="2800" dirty="0" smtClean="0"/>
              <a:t>: Capgemini </a:t>
            </a:r>
            <a:r>
              <a:rPr lang="fi-FI" sz="2800" dirty="0" err="1" smtClean="0"/>
              <a:t>has</a:t>
            </a:r>
            <a:r>
              <a:rPr lang="fi-FI" sz="2800" dirty="0" smtClean="0"/>
              <a:t> </a:t>
            </a:r>
            <a:r>
              <a:rPr lang="fi-FI" sz="2800" dirty="0" err="1" smtClean="0"/>
              <a:t>implemented</a:t>
            </a:r>
            <a:r>
              <a:rPr lang="fi-FI" sz="2800" dirty="0" smtClean="0"/>
              <a:t> </a:t>
            </a:r>
            <a:r>
              <a:rPr lang="fi-FI" sz="2800" dirty="0" err="1" smtClean="0"/>
              <a:t>DevOps</a:t>
            </a:r>
            <a:r>
              <a:rPr lang="fi-FI" sz="2800" dirty="0" smtClean="0"/>
              <a:t> into an </a:t>
            </a:r>
            <a:r>
              <a:rPr lang="fi-FI" sz="2800" dirty="0" err="1" smtClean="0"/>
              <a:t>application</a:t>
            </a:r>
            <a:r>
              <a:rPr lang="fi-FI" sz="2800" dirty="0" smtClean="0"/>
              <a:t> </a:t>
            </a:r>
            <a:r>
              <a:rPr lang="fi-FI" sz="2800" dirty="0" err="1" smtClean="0"/>
              <a:t>landscape</a:t>
            </a:r>
            <a:r>
              <a:rPr lang="fi-FI" sz="2800" dirty="0" smtClean="0"/>
              <a:t> of 50 </a:t>
            </a:r>
            <a:r>
              <a:rPr lang="fi-FI" sz="2800" dirty="0" err="1" smtClean="0"/>
              <a:t>applications</a:t>
            </a:r>
            <a:r>
              <a:rPr lang="fi-FI" sz="2800" dirty="0" smtClean="0"/>
              <a:t> </a:t>
            </a:r>
            <a:endParaRPr lang="fi-FI" sz="2800" dirty="0"/>
          </a:p>
        </p:txBody>
      </p:sp>
      <p:graphicFrame>
        <p:nvGraphicFramePr>
          <p:cNvPr id="13" name="Content Placeholder 12"/>
          <p:cNvGraphicFramePr>
            <a:graphicFrameLocks noGrp="1"/>
          </p:cNvGraphicFramePr>
          <p:nvPr>
            <p:ph sz="half" idx="2"/>
          </p:nvPr>
        </p:nvGraphicFramePr>
        <p:xfrm>
          <a:off x="685800" y="1557450"/>
          <a:ext cx="4138180" cy="1871550"/>
        </p:xfrm>
        <a:graphic>
          <a:graphicData uri="http://schemas.openxmlformats.org/drawingml/2006/table">
            <a:tbl>
              <a:tblPr firstRow="1" bandRow="1">
                <a:tableStyleId>{5C22544A-7EE6-4342-B048-85BDC9FD1C3A}</a:tableStyleId>
              </a:tblPr>
              <a:tblGrid>
                <a:gridCol w="4138180"/>
              </a:tblGrid>
              <a:tr h="311925">
                <a:tc>
                  <a:txBody>
                    <a:bodyPr/>
                    <a:lstStyle/>
                    <a:p>
                      <a:r>
                        <a:rPr lang="fi-FI" sz="1200" dirty="0" err="1" smtClean="0"/>
                        <a:t>Before</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en-US" sz="1200" b="0" dirty="0" smtClean="0"/>
                        <a:t>Deployment of solution: </a:t>
                      </a:r>
                      <a:r>
                        <a:rPr lang="en-US" sz="1200" b="1" dirty="0" smtClean="0"/>
                        <a:t>6h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Creating a new environment</a:t>
                      </a:r>
                      <a:r>
                        <a:rPr lang="en-US" sz="1200" b="0" baseline="0" dirty="0" smtClean="0"/>
                        <a:t> </a:t>
                      </a:r>
                      <a:r>
                        <a:rPr lang="en-US" sz="1200" b="0" dirty="0" smtClean="0"/>
                        <a:t>(e.g. for testing): </a:t>
                      </a:r>
                      <a:r>
                        <a:rPr lang="en-US" sz="1200" b="1" dirty="0" smtClean="0"/>
                        <a:t>4 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 </a:t>
                      </a:r>
                      <a:r>
                        <a:rPr lang="en-US" sz="1200" b="1" dirty="0" smtClean="0"/>
                        <a:t>&lt; 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Knowledge restricted to one</a:t>
                      </a:r>
                      <a:r>
                        <a:rPr lang="en-US" sz="1200" b="0" baseline="0" dirty="0" smtClean="0"/>
                        <a:t> </a:t>
                      </a:r>
                      <a:r>
                        <a:rPr lang="en-US" sz="1200" b="0" dirty="0" smtClean="0"/>
                        <a:t>critical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Tx/>
                        <a:buNone/>
                        <a:tabLst/>
                        <a:defRPr/>
                      </a:pPr>
                      <a:r>
                        <a:rPr lang="en-US" sz="1200" b="0" kern="1200" dirty="0" smtClean="0">
                          <a:solidFill>
                            <a:schemeClr val="dk1"/>
                          </a:solidFill>
                          <a:latin typeface="+mn-lt"/>
                          <a:ea typeface="+mn-ea"/>
                          <a:cs typeface="+mn-cs"/>
                        </a:rPr>
                        <a:t>Static documentation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14" name="Content Placeholder 13"/>
          <p:cNvGraphicFramePr>
            <a:graphicFrameLocks noGrp="1"/>
          </p:cNvGraphicFramePr>
          <p:nvPr>
            <p:ph sz="quarter" idx="4"/>
          </p:nvPr>
        </p:nvGraphicFramePr>
        <p:xfrm>
          <a:off x="5479802" y="1557450"/>
          <a:ext cx="4139595" cy="187155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After</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fi-FI" sz="1200" kern="1200" baseline="0" dirty="0" err="1" smtClean="0">
                          <a:solidFill>
                            <a:schemeClr val="dk1"/>
                          </a:solidFill>
                          <a:latin typeface="+mn-lt"/>
                          <a:ea typeface="+mn-ea"/>
                          <a:cs typeface="+mn-cs"/>
                        </a:rPr>
                        <a:t>Deployment</a:t>
                      </a:r>
                      <a:r>
                        <a:rPr lang="fi-FI" sz="1200" kern="1200" baseline="0" dirty="0" smtClean="0">
                          <a:solidFill>
                            <a:schemeClr val="dk1"/>
                          </a:solidFill>
                          <a:latin typeface="+mn-lt"/>
                          <a:ea typeface="+mn-ea"/>
                          <a:cs typeface="+mn-cs"/>
                        </a:rPr>
                        <a:t> of </a:t>
                      </a:r>
                      <a:r>
                        <a:rPr lang="fi-FI" sz="1200" kern="1200" baseline="0" dirty="0" err="1" smtClean="0">
                          <a:solidFill>
                            <a:schemeClr val="dk1"/>
                          </a:solidFill>
                          <a:latin typeface="+mn-lt"/>
                          <a:ea typeface="+mn-ea"/>
                          <a:cs typeface="+mn-cs"/>
                        </a:rPr>
                        <a:t>solution</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2h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err="1" smtClean="0">
                          <a:solidFill>
                            <a:schemeClr val="dk1"/>
                          </a:solidFill>
                          <a:latin typeface="+mn-lt"/>
                          <a:ea typeface="+mn-ea"/>
                          <a:cs typeface="+mn-cs"/>
                        </a:rPr>
                        <a:t>Creating</a:t>
                      </a:r>
                      <a:r>
                        <a:rPr lang="fi-FI" sz="1200" kern="1200" baseline="0" dirty="0" smtClean="0">
                          <a:solidFill>
                            <a:schemeClr val="dk1"/>
                          </a:solidFill>
                          <a:latin typeface="+mn-lt"/>
                          <a:ea typeface="+mn-ea"/>
                          <a:cs typeface="+mn-cs"/>
                        </a:rPr>
                        <a:t> a new </a:t>
                      </a:r>
                      <a:r>
                        <a:rPr lang="fi-FI" sz="1200" kern="1200" baseline="0" dirty="0" err="1" smtClean="0">
                          <a:solidFill>
                            <a:schemeClr val="dk1"/>
                          </a:solidFill>
                          <a:latin typeface="+mn-lt"/>
                          <a:ea typeface="+mn-ea"/>
                          <a:cs typeface="+mn-cs"/>
                        </a:rPr>
                        <a:t>environment</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6 </a:t>
                      </a:r>
                      <a:r>
                        <a:rPr lang="fi-FI" sz="1200" b="1" kern="1200" baseline="0" dirty="0" err="1" smtClean="0">
                          <a:solidFill>
                            <a:schemeClr val="dk1"/>
                          </a:solidFill>
                          <a:latin typeface="+mn-lt"/>
                          <a:ea typeface="+mn-ea"/>
                          <a:cs typeface="+mn-cs"/>
                        </a:rPr>
                        <a:t>hours</a:t>
                      </a:r>
                      <a:endParaRPr lang="fi-FI" sz="1200" b="1"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&gt;99,6%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smtClean="0">
                          <a:solidFill>
                            <a:schemeClr val="dk1"/>
                          </a:solidFill>
                          <a:latin typeface="+mn-lt"/>
                          <a:ea typeface="+mn-ea"/>
                          <a:cs typeface="+mn-cs"/>
                        </a:rPr>
                        <a:t>Knowledge </a:t>
                      </a:r>
                      <a:r>
                        <a:rPr lang="fi-FI" sz="1200" kern="1200" baseline="0" dirty="0" err="1" smtClean="0">
                          <a:solidFill>
                            <a:schemeClr val="dk1"/>
                          </a:solidFill>
                          <a:latin typeface="+mn-lt"/>
                          <a:ea typeface="+mn-ea"/>
                          <a:cs typeface="+mn-cs"/>
                        </a:rPr>
                        <a:t>spread</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among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team</a:t>
                      </a:r>
                      <a:endParaRPr lang="fi-FI" sz="1200"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fi-FI" sz="1200" kern="1200" baseline="0" dirty="0" err="1" smtClean="0">
                          <a:solidFill>
                            <a:schemeClr val="dk1"/>
                          </a:solidFill>
                          <a:latin typeface="+mn-lt"/>
                          <a:ea typeface="+mn-ea"/>
                          <a:cs typeface="+mn-cs"/>
                        </a:rPr>
                        <a:t>Dynamic</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everything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including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documentation</a:t>
                      </a:r>
                      <a:r>
                        <a:rPr lang="fi-FI" sz="1200" kern="1200" baseline="0" dirty="0" smtClean="0">
                          <a:solidFill>
                            <a:schemeClr val="dk1"/>
                          </a:solidFill>
                          <a:latin typeface="+mn-lt"/>
                          <a:ea typeface="+mn-ea"/>
                          <a:cs typeface="+mn-cs"/>
                        </a:rPr>
                        <a:t> “as </a:t>
                      </a:r>
                      <a:r>
                        <a:rPr lang="fi-FI" sz="1200" kern="1200" baseline="0" dirty="0" err="1" smtClean="0">
                          <a:solidFill>
                            <a:schemeClr val="dk1"/>
                          </a:solidFill>
                          <a:latin typeface="+mn-lt"/>
                          <a:ea typeface="+mn-ea"/>
                          <a:cs typeface="+mn-cs"/>
                        </a:rPr>
                        <a:t>code</a:t>
                      </a:r>
                      <a:r>
                        <a:rPr lang="fi-FI" sz="1200" kern="1200" baseline="0" dirty="0" smtClean="0">
                          <a:solidFill>
                            <a:schemeClr val="dk1"/>
                          </a:solidFill>
                          <a:latin typeface="+mn-lt"/>
                          <a:ea typeface="+mn-ea"/>
                          <a:cs typeface="+mn-cs"/>
                        </a:rPr>
                        <a: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7" name="Content Placeholder 12"/>
          <p:cNvGraphicFramePr>
            <a:graphicFrameLocks noGrp="1"/>
          </p:cNvGraphicFramePr>
          <p:nvPr>
            <p:ph sz="half" idx="2"/>
          </p:nvPr>
        </p:nvGraphicFramePr>
        <p:xfrm>
          <a:off x="685800" y="3562350"/>
          <a:ext cx="4138180" cy="2526030"/>
        </p:xfrm>
        <a:graphic>
          <a:graphicData uri="http://schemas.openxmlformats.org/drawingml/2006/table">
            <a:tbl>
              <a:tblPr firstRow="1" bandRow="1">
                <a:tableStyleId>{5C22544A-7EE6-4342-B048-85BDC9FD1C3A}</a:tableStyleId>
              </a:tblPr>
              <a:tblGrid>
                <a:gridCol w="4138180"/>
              </a:tblGrid>
              <a:tr h="326325">
                <a:tc>
                  <a:txBody>
                    <a:bodyPr/>
                    <a:lstStyle/>
                    <a:p>
                      <a:pPr>
                        <a:buFont typeface="Arial" pitchFamily="34" charset="0"/>
                        <a:buNone/>
                      </a:pPr>
                      <a:r>
                        <a:rPr lang="fi-FI" sz="1200" b="0" dirty="0" err="1" smtClean="0"/>
                        <a:t>January</a:t>
                      </a:r>
                      <a:r>
                        <a:rPr lang="fi-FI" sz="1200" b="0" dirty="0" smtClean="0"/>
                        <a:t> 2014</a:t>
                      </a:r>
                      <a:endParaRPr lang="fi-FI"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20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44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38 manual applications</a:t>
                      </a:r>
                    </a:p>
                    <a:p>
                      <a:pPr>
                        <a:buFont typeface="Arial" pitchFamily="34" charset="0"/>
                        <a:buNone/>
                      </a:pPr>
                      <a:r>
                        <a:rPr lang="en-US" sz="1200" b="0" dirty="0" smtClean="0"/>
                        <a:t>• 6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13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15+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0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Content Placeholder 13"/>
          <p:cNvGraphicFramePr>
            <a:graphicFrameLocks noGrp="1"/>
          </p:cNvGraphicFramePr>
          <p:nvPr>
            <p:ph sz="quarter" idx="4"/>
          </p:nvPr>
        </p:nvGraphicFramePr>
        <p:xfrm>
          <a:off x="5479802" y="3576750"/>
          <a:ext cx="4139595" cy="251163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December</a:t>
                      </a:r>
                      <a:r>
                        <a:rPr lang="fi-FI" sz="1200" dirty="0" smtClean="0"/>
                        <a:t> 2014</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16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50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27 manual applications</a:t>
                      </a:r>
                    </a:p>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 23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10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8+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7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rot="16200000">
            <a:off x="-346349" y="2484526"/>
            <a:ext cx="1548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Situation</a:t>
            </a:r>
            <a:endParaRPr lang="fi-FI" sz="1200" b="1" dirty="0" smtClean="0">
              <a:solidFill>
                <a:schemeClr val="bg1"/>
              </a:solidFill>
            </a:endParaRPr>
          </a:p>
        </p:txBody>
      </p:sp>
      <p:sp>
        <p:nvSpPr>
          <p:cNvPr id="10" name="Rectangle 9"/>
          <p:cNvSpPr/>
          <p:nvPr/>
        </p:nvSpPr>
        <p:spPr>
          <a:xfrm rot="16200000">
            <a:off x="-672561" y="4801463"/>
            <a:ext cx="2181374"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Results</a:t>
            </a:r>
            <a:endParaRPr lang="fi-FI" sz="1200" b="1" dirty="0" smtClean="0">
              <a:solidFill>
                <a:schemeClr val="bg1"/>
              </a:solidFill>
            </a:endParaRPr>
          </a:p>
        </p:txBody>
      </p:sp>
      <p:sp>
        <p:nvSpPr>
          <p:cNvPr id="11" name="Oval 10"/>
          <p:cNvSpPr/>
          <p:nvPr/>
        </p:nvSpPr>
        <p:spPr>
          <a:xfrm>
            <a:off x="7791450" y="3890776"/>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-20% in AO</a:t>
            </a: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2" name="Oval 11"/>
          <p:cNvSpPr/>
          <p:nvPr/>
        </p:nvSpPr>
        <p:spPr>
          <a:xfrm>
            <a:off x="7791450" y="4200525"/>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+14% </a:t>
            </a:r>
            <a:r>
              <a:rPr lang="fi-FI" sz="800" dirty="0" err="1" smtClean="0">
                <a:solidFill>
                  <a:schemeClr val="tx2">
                    <a:lumMod val="50000"/>
                  </a:schemeClr>
                </a:solidFill>
              </a:rPr>
              <a:t>more</a:t>
            </a:r>
            <a:r>
              <a:rPr lang="fi-FI" sz="800" dirty="0" smtClean="0">
                <a:solidFill>
                  <a:schemeClr val="tx2">
                    <a:lumMod val="50000"/>
                  </a:schemeClr>
                </a:solidFill>
              </a:rPr>
              <a:t> </a:t>
            </a:r>
            <a:r>
              <a:rPr lang="fi-FI" sz="800" dirty="0" err="1" smtClean="0">
                <a:solidFill>
                  <a:schemeClr val="tx2">
                    <a:lumMod val="50000"/>
                  </a:schemeClr>
                </a:solidFill>
              </a:rPr>
              <a:t>applications</a:t>
            </a:r>
            <a:endParaRPr lang="fi-FI" sz="800" dirty="0" smtClean="0">
              <a:solidFill>
                <a:schemeClr val="tx2">
                  <a:lumMod val="50000"/>
                </a:schemeClr>
              </a:solidFill>
            </a:endParaRPr>
          </a:p>
        </p:txBody>
      </p:sp>
      <p:sp>
        <p:nvSpPr>
          <p:cNvPr id="15" name="Oval 14"/>
          <p:cNvSpPr/>
          <p:nvPr/>
        </p:nvSpPr>
        <p:spPr>
          <a:xfrm>
            <a:off x="7781925" y="458152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r>
              <a:rPr lang="fi-FI" sz="800" dirty="0" err="1" smtClean="0">
                <a:solidFill>
                  <a:schemeClr val="tx2">
                    <a:lumMod val="50000"/>
                  </a:schemeClr>
                </a:solidFill>
              </a:rPr>
              <a:t>deployments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6" name="Oval 15"/>
          <p:cNvSpPr/>
          <p:nvPr/>
        </p:nvSpPr>
        <p:spPr>
          <a:xfrm>
            <a:off x="7791450" y="5157601"/>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-13% in </a:t>
            </a:r>
            <a:r>
              <a:rPr lang="fi-FI" sz="800" dirty="0" err="1" smtClean="0">
                <a:solidFill>
                  <a:schemeClr val="tx2">
                    <a:lumMod val="50000"/>
                  </a:schemeClr>
                </a:solidFill>
              </a:rPr>
              <a:t>infra</a:t>
            </a:r>
            <a:endParaRPr lang="fi-FI" sz="800" dirty="0" smtClean="0">
              <a:solidFill>
                <a:schemeClr val="tx2">
                  <a:lumMod val="50000"/>
                </a:schemeClr>
              </a:solidFill>
            </a:endParaRP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8" name="Oval 17"/>
          <p:cNvSpPr/>
          <p:nvPr/>
        </p:nvSpPr>
        <p:spPr>
          <a:xfrm>
            <a:off x="7800975" y="555307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p>
          <a:p>
            <a:pPr algn="ctr"/>
            <a:r>
              <a:rPr lang="fi-FI" sz="800" dirty="0" err="1" smtClean="0">
                <a:solidFill>
                  <a:schemeClr val="tx2">
                    <a:lumMod val="50000"/>
                  </a:schemeClr>
                </a:solidFill>
              </a:rPr>
              <a:t>processes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9" name="TextBox 18"/>
          <p:cNvSpPr txBox="1"/>
          <p:nvPr/>
        </p:nvSpPr>
        <p:spPr>
          <a:xfrm>
            <a:off x="0" y="6115050"/>
            <a:ext cx="2291012" cy="246221"/>
          </a:xfrm>
          <a:prstGeom prst="rect">
            <a:avLst/>
          </a:prstGeom>
          <a:noFill/>
        </p:spPr>
        <p:txBody>
          <a:bodyPr wrap="none" rtlCol="0">
            <a:spAutoFit/>
          </a:bodyPr>
          <a:lstStyle/>
          <a:p>
            <a:r>
              <a:rPr lang="fi-FI" sz="1000" dirty="0" err="1" smtClean="0">
                <a:solidFill>
                  <a:schemeClr val="tx2">
                    <a:lumMod val="50000"/>
                  </a:schemeClr>
                </a:solidFill>
              </a:rPr>
              <a:t>Source</a:t>
            </a:r>
            <a:r>
              <a:rPr lang="fi-FI" sz="1000" dirty="0" smtClean="0">
                <a:solidFill>
                  <a:schemeClr val="tx2">
                    <a:lumMod val="50000"/>
                  </a:schemeClr>
                </a:solidFill>
              </a:rPr>
              <a:t>: Capgemini </a:t>
            </a:r>
            <a:r>
              <a:rPr lang="fi-FI" sz="1000" dirty="0" err="1" smtClean="0">
                <a:solidFill>
                  <a:schemeClr val="tx2">
                    <a:lumMod val="50000"/>
                  </a:schemeClr>
                </a:solidFill>
              </a:rPr>
              <a:t>service</a:t>
            </a:r>
            <a:r>
              <a:rPr lang="fi-FI" sz="1000" dirty="0" smtClean="0">
                <a:solidFill>
                  <a:schemeClr val="tx2">
                    <a:lumMod val="50000"/>
                  </a:schemeClr>
                </a:solidFill>
              </a:rPr>
              <a:t> in Europe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Our solution brings several benefits in terms of improved quality…</a:t>
            </a:r>
            <a:endParaRPr lang="en-GB" sz="2800" dirty="0" smtClean="0"/>
          </a:p>
        </p:txBody>
      </p:sp>
      <p:sp>
        <p:nvSpPr>
          <p:cNvPr id="33800" name="Rectangle 5"/>
          <p:cNvSpPr>
            <a:spLocks noChangeArrowheads="1"/>
          </p:cNvSpPr>
          <p:nvPr/>
        </p:nvSpPr>
        <p:spPr bwMode="auto">
          <a:xfrm>
            <a:off x="4215740" y="1974400"/>
            <a:ext cx="5047013" cy="1638950"/>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Easy and faster access to new features and business functionalities</a:t>
            </a:r>
            <a:r>
              <a:rPr lang="en-US" sz="1400" dirty="0" smtClean="0"/>
              <a:t>: capability to meet the constantly changing business requirements</a:t>
            </a:r>
          </a:p>
          <a:p>
            <a:pPr marL="192088" lvl="2" indent="-188913">
              <a:spcBef>
                <a:spcPct val="20000"/>
              </a:spcBef>
              <a:buFontTx/>
              <a:buChar char="•"/>
            </a:pPr>
            <a:r>
              <a:rPr lang="en-US" sz="1400" b="1" dirty="0" smtClean="0"/>
              <a:t>Higher end-to-end availability</a:t>
            </a:r>
            <a:r>
              <a:rPr lang="en-US" sz="1400" dirty="0" smtClean="0"/>
              <a:t> and successful days at business processes due to:</a:t>
            </a:r>
          </a:p>
          <a:p>
            <a:pPr marL="649261" lvl="3" indent="-188913">
              <a:spcBef>
                <a:spcPct val="20000"/>
              </a:spcBef>
              <a:buFontTx/>
              <a:buChar char="•"/>
            </a:pPr>
            <a:r>
              <a:rPr lang="en-US" sz="1400" dirty="0" smtClean="0"/>
              <a:t>Less disruptive upgrades </a:t>
            </a:r>
          </a:p>
          <a:p>
            <a:pPr marL="649261" lvl="3" indent="-188913">
              <a:spcBef>
                <a:spcPct val="20000"/>
              </a:spcBef>
              <a:buFontTx/>
              <a:buChar char="•"/>
            </a:pPr>
            <a:r>
              <a:rPr lang="en-US" sz="1400" dirty="0" smtClean="0"/>
              <a:t>Less hand-</a:t>
            </a:r>
            <a:r>
              <a:rPr lang="en-US" sz="1400" dirty="0" err="1" smtClean="0"/>
              <a:t>overs</a:t>
            </a:r>
            <a:r>
              <a:rPr lang="en-US" sz="1400" dirty="0" smtClean="0"/>
              <a:t> within release deployments</a:t>
            </a:r>
          </a:p>
          <a:p>
            <a:pPr marL="649261" lvl="3" indent="-188913">
              <a:spcBef>
                <a:spcPct val="20000"/>
              </a:spcBef>
              <a:buFontTx/>
              <a:buChar char="•"/>
            </a:pPr>
            <a:r>
              <a:rPr lang="en-US" sz="1400" dirty="0" smtClean="0"/>
              <a:t>Automated provisioning</a:t>
            </a:r>
          </a:p>
          <a:p>
            <a:pPr marL="649261" lvl="3" indent="-188913">
              <a:spcBef>
                <a:spcPct val="20000"/>
              </a:spcBef>
              <a:buFontTx/>
              <a:buChar char="•"/>
            </a:pPr>
            <a:r>
              <a:rPr lang="en-US" sz="1400" dirty="0" smtClean="0"/>
              <a:t>Automated testing</a:t>
            </a:r>
          </a:p>
          <a:p>
            <a:pPr marL="649261" lvl="3" indent="-188913">
              <a:spcBef>
                <a:spcPct val="20000"/>
              </a:spcBef>
              <a:buFontTx/>
              <a:buChar char="•"/>
            </a:pPr>
            <a:r>
              <a:rPr lang="en-US" sz="1400" dirty="0" smtClean="0"/>
              <a:t>Automated deployments</a:t>
            </a:r>
          </a:p>
          <a:p>
            <a:pPr marL="192088" lvl="2" indent="-188913">
              <a:spcBef>
                <a:spcPct val="20000"/>
              </a:spcBef>
              <a:buFontTx/>
              <a:buChar char="•"/>
            </a:pPr>
            <a:r>
              <a:rPr lang="en-US" sz="1400" b="1" dirty="0" smtClean="0"/>
              <a:t>Better change management</a:t>
            </a:r>
            <a:r>
              <a:rPr lang="en-US" sz="1400" dirty="0" smtClean="0"/>
              <a:t> in the whole environment</a:t>
            </a:r>
          </a:p>
          <a:p>
            <a:pPr marL="192088" lvl="2" indent="-188913">
              <a:spcBef>
                <a:spcPct val="20000"/>
              </a:spcBef>
              <a:buFontTx/>
              <a:buChar char="•"/>
            </a:pPr>
            <a:r>
              <a:rPr lang="en-US" sz="1400" b="1" dirty="0" smtClean="0"/>
              <a:t>Improved security.</a:t>
            </a:r>
          </a:p>
        </p:txBody>
      </p:sp>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sp>
        <p:nvSpPr>
          <p:cNvPr id="3380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3380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3804"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sp>
        <p:nvSpPr>
          <p:cNvPr id="33797" name="Rectangle 2"/>
          <p:cNvSpPr>
            <a:spLocks noGrp="1" noChangeArrowheads="1"/>
          </p:cNvSpPr>
          <p:nvPr>
            <p:ph type="title"/>
          </p:nvPr>
        </p:nvSpPr>
        <p:spPr/>
        <p:txBody>
          <a:bodyPr/>
          <a:lstStyle/>
          <a:p>
            <a:r>
              <a:rPr lang="en-US" sz="2800" dirty="0" smtClean="0"/>
              <a:t>… increased flexibility and agility throughout the pipeline…</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Flexibility and Agility</a:t>
            </a:r>
            <a:endParaRPr lang="en-US" sz="1600" b="1" kern="0" dirty="0" smtClean="0">
              <a:solidFill>
                <a:schemeClr val="bg1"/>
              </a:solidFill>
              <a:latin typeface="Arial"/>
              <a:cs typeface="Aria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sp>
        <p:nvSpPr>
          <p:cNvPr id="18" name="Rectangle 4"/>
          <p:cNvSpPr>
            <a:spLocks noChangeArrowheads="1"/>
          </p:cNvSpPr>
          <p:nvPr/>
        </p:nvSpPr>
        <p:spPr bwMode="auto">
          <a:xfrm>
            <a:off x="4215740" y="1974599"/>
            <a:ext cx="5498276" cy="4149976"/>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Faster time-to-market </a:t>
            </a:r>
            <a:r>
              <a:rPr lang="en-US" sz="1400" dirty="0" smtClean="0"/>
              <a:t>of solutions that meet changing business needs due to:</a:t>
            </a:r>
          </a:p>
          <a:p>
            <a:pPr marL="649261" lvl="3" indent="-188913">
              <a:spcBef>
                <a:spcPct val="20000"/>
              </a:spcBef>
              <a:buFontTx/>
              <a:buChar char="•"/>
            </a:pPr>
            <a:r>
              <a:rPr lang="en-US" sz="1400" dirty="0" smtClean="0"/>
              <a:t>Built-in flexibility when moving from Waterfall IT to Agile IT </a:t>
            </a:r>
          </a:p>
          <a:p>
            <a:pPr marL="649261" lvl="3" indent="-188913">
              <a:spcBef>
                <a:spcPct val="20000"/>
              </a:spcBef>
              <a:buFontTx/>
              <a:buChar char="•"/>
            </a:pPr>
            <a:r>
              <a:rPr lang="en-US" sz="1400" dirty="0" smtClean="0"/>
              <a:t>Acceptance of changes in smaller, granular and manageable portions</a:t>
            </a:r>
          </a:p>
          <a:p>
            <a:pPr marL="649261" lvl="3" indent="-188913">
              <a:spcBef>
                <a:spcPct val="20000"/>
              </a:spcBef>
              <a:buFontTx/>
              <a:buChar char="•"/>
            </a:pPr>
            <a:r>
              <a:rPr lang="en-US" sz="1400" dirty="0" smtClean="0"/>
              <a:t>Shorter development-to-production lifecycle</a:t>
            </a:r>
          </a:p>
          <a:p>
            <a:pPr marL="649261" lvl="3" indent="-188913">
              <a:spcBef>
                <a:spcPct val="20000"/>
              </a:spcBef>
              <a:buFontTx/>
              <a:buChar char="•"/>
            </a:pPr>
            <a:r>
              <a:rPr lang="en-US" sz="1400" dirty="0" smtClean="0"/>
              <a:t>Increased automation level in </a:t>
            </a:r>
          </a:p>
          <a:p>
            <a:pPr marL="1106435" lvl="4" indent="-188913">
              <a:spcBef>
                <a:spcPct val="20000"/>
              </a:spcBef>
              <a:buFontTx/>
              <a:buChar char="•"/>
            </a:pPr>
            <a:r>
              <a:rPr lang="en-US" sz="1400" dirty="0" smtClean="0"/>
              <a:t>Continuous integration</a:t>
            </a:r>
          </a:p>
          <a:p>
            <a:pPr marL="1106435" lvl="4" indent="-188913">
              <a:spcBef>
                <a:spcPct val="20000"/>
              </a:spcBef>
              <a:buFontTx/>
              <a:buChar char="•"/>
            </a:pPr>
            <a:r>
              <a:rPr lang="en-US" sz="1400" dirty="0" smtClean="0"/>
              <a:t>Testing</a:t>
            </a:r>
          </a:p>
          <a:p>
            <a:pPr marL="1106435" lvl="4" indent="-188913">
              <a:spcBef>
                <a:spcPct val="20000"/>
              </a:spcBef>
              <a:buFontTx/>
              <a:buChar char="•"/>
            </a:pPr>
            <a:r>
              <a:rPr lang="en-US" sz="1400" dirty="0" smtClean="0"/>
              <a:t>Continuous deployment</a:t>
            </a:r>
          </a:p>
          <a:p>
            <a:pPr marL="1106435" lvl="4" indent="-188913">
              <a:spcBef>
                <a:spcPct val="20000"/>
              </a:spcBef>
              <a:buFontTx/>
              <a:buChar char="•"/>
            </a:pPr>
            <a:r>
              <a:rPr lang="en-US" sz="1400" dirty="0" smtClean="0"/>
              <a:t>Infrastructure provisioning</a:t>
            </a:r>
          </a:p>
          <a:p>
            <a:pPr marL="192088" lvl="2" indent="-188913">
              <a:spcBef>
                <a:spcPct val="20000"/>
              </a:spcBef>
              <a:buFontTx/>
              <a:buChar char="•"/>
            </a:pPr>
            <a:r>
              <a:rPr lang="en-US" sz="1400" b="1" dirty="0" smtClean="0"/>
              <a:t>Improved capability to cope with changes in application landscape</a:t>
            </a:r>
            <a:r>
              <a:rPr lang="en-US" sz="1400" dirty="0" smtClean="0"/>
              <a:t> and support </a:t>
            </a:r>
            <a:r>
              <a:rPr lang="en-US" sz="1400" b="1" dirty="0" smtClean="0"/>
              <a:t>introduction of new technologies</a:t>
            </a:r>
            <a:r>
              <a:rPr lang="en-US" sz="1400" dirty="0" smtClean="0"/>
              <a:t>:</a:t>
            </a:r>
          </a:p>
          <a:p>
            <a:pPr marL="649261" lvl="3" indent="-188913">
              <a:spcBef>
                <a:spcPct val="20000"/>
              </a:spcBef>
              <a:buFontTx/>
              <a:buChar char="•"/>
            </a:pPr>
            <a:r>
              <a:rPr lang="en-US" sz="1400" dirty="0" smtClean="0"/>
              <a:t>Our agile pipeline model supports SATO transitions</a:t>
            </a:r>
          </a:p>
          <a:p>
            <a:pPr marL="649261" lvl="3" indent="-188913">
              <a:spcBef>
                <a:spcPct val="20000"/>
              </a:spcBef>
              <a:buFontTx/>
              <a:buChar char="•"/>
            </a:pPr>
            <a:r>
              <a:rPr lang="en-US" sz="1400" dirty="0" smtClean="0"/>
              <a:t>Our model is not applicable only to current application landscape but can also be applied to SATO</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3526</TotalTime>
  <Words>3109</Words>
  <Application>Microsoft Office PowerPoint</Application>
  <PresentationFormat>A4 Paper (210x297 mm)</PresentationFormat>
  <Paragraphs>461</Paragraphs>
  <Slides>37</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ppt_Template_Capgemini_03_13</vt:lpstr>
      <vt:lpstr>Closing slides</vt:lpstr>
      <vt:lpstr>think-cell Slide</vt:lpstr>
      <vt:lpstr>Slide 1</vt:lpstr>
      <vt:lpstr>Slide 2</vt:lpstr>
      <vt:lpstr>We have prepared this solution based on our proven delivery capabilities and experience of S Group business</vt:lpstr>
      <vt:lpstr>Our solution integrates development, operation, testing and infrastructure into one agile end-to-end pipeline</vt:lpstr>
      <vt:lpstr>The objective is to simplify and streamline the application lifecycle management from development to operations</vt:lpstr>
      <vt:lpstr>Today waste is generated in many areas but it can be removed radically</vt:lpstr>
      <vt:lpstr>The savings can be achieved: Capgemini has implemented DevOps into an application landscape of 50 applications </vt:lpstr>
      <vt:lpstr>Our solution brings several benefits in terms of improved quality…</vt:lpstr>
      <vt:lpstr>… increased flexibility and agility throughout the pipeline…</vt:lpstr>
      <vt:lpstr>…and remarkable overall cost savings</vt:lpstr>
      <vt:lpstr>Slide 11</vt:lpstr>
      <vt:lpstr>We will create one continuous deployment pipeline </vt:lpstr>
      <vt:lpstr>Capgemini’s integrated solution optimizes the time-to-market and enables constant flow of value</vt:lpstr>
      <vt:lpstr>Agile Development</vt:lpstr>
      <vt:lpstr>Continuous Integration</vt:lpstr>
      <vt:lpstr>Continuous Delivery</vt:lpstr>
      <vt:lpstr>Test automation and security</vt:lpstr>
      <vt:lpstr>Service virtualization</vt:lpstr>
      <vt:lpstr>Dynamic Capacity</vt:lpstr>
      <vt:lpstr>Application Performance Management (APM)</vt:lpstr>
      <vt:lpstr>Slide 21</vt:lpstr>
      <vt:lpstr>Dynamic Capacity</vt:lpstr>
      <vt:lpstr>Delivery orchestration</vt:lpstr>
      <vt:lpstr>Slide 24</vt:lpstr>
      <vt:lpstr>One cross-functional team is responsible for the application product end-to-end</vt:lpstr>
      <vt:lpstr>Certain roles are vital for successful implementation of agile methods throughout application lifecycle </vt:lpstr>
      <vt:lpstr>Slide 27</vt:lpstr>
      <vt:lpstr>The transformation from silos to one application lifecycle management pipeline requires major changes</vt:lpstr>
      <vt:lpstr>Slide 29</vt:lpstr>
      <vt:lpstr>Benefits of DevOps have been verified by several research companies</vt:lpstr>
      <vt:lpstr>Organizations who are employing DevOps practices are out-performing even the fastest high performers</vt:lpstr>
      <vt:lpstr>With DevOps approach the quality is not sacrificed to deliver fast</vt:lpstr>
      <vt:lpstr>DevOps Organizational Adoption should be started Before It Becomes a Burning Issue</vt:lpstr>
      <vt:lpstr>Benefits of DevOps are real and measurable</vt:lpstr>
      <vt:lpstr>This is not only theoretical approach, this is real life</vt:lpstr>
      <vt:lpstr>Case XXXX</vt:lpstr>
      <vt:lpstr>Slide 37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Heli Tammilehto</cp:lastModifiedBy>
  <cp:revision>1089</cp:revision>
  <dcterms:created xsi:type="dcterms:W3CDTF">2011-01-05T12:56:36Z</dcterms:created>
  <dcterms:modified xsi:type="dcterms:W3CDTF">2015-08-21T09:59:47Z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