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3"/>
  </p:notesMasterIdLst>
  <p:handoutMasterIdLst>
    <p:handoutMasterId r:id="rId44"/>
  </p:handoutMasterIdLst>
  <p:sldIdLst>
    <p:sldId id="734" r:id="rId6"/>
    <p:sldId id="748" r:id="rId7"/>
    <p:sldId id="737" r:id="rId8"/>
    <p:sldId id="738" r:id="rId9"/>
    <p:sldId id="739" r:id="rId10"/>
    <p:sldId id="740" r:id="rId11"/>
    <p:sldId id="741" r:id="rId12"/>
    <p:sldId id="742" r:id="rId13"/>
    <p:sldId id="743" r:id="rId14"/>
    <p:sldId id="744" r:id="rId15"/>
    <p:sldId id="749" r:id="rId16"/>
    <p:sldId id="745" r:id="rId17"/>
    <p:sldId id="746" r:id="rId18"/>
    <p:sldId id="709" r:id="rId19"/>
    <p:sldId id="710" r:id="rId20"/>
    <p:sldId id="711" r:id="rId21"/>
    <p:sldId id="712" r:id="rId22"/>
    <p:sldId id="713" r:id="rId23"/>
    <p:sldId id="686" r:id="rId24"/>
    <p:sldId id="714" r:id="rId25"/>
    <p:sldId id="704" r:id="rId26"/>
    <p:sldId id="715" r:id="rId27"/>
    <p:sldId id="703" r:id="rId28"/>
    <p:sldId id="750" r:id="rId29"/>
    <p:sldId id="747" r:id="rId30"/>
    <p:sldId id="736" r:id="rId31"/>
    <p:sldId id="751" r:id="rId32"/>
    <p:sldId id="735" r:id="rId33"/>
    <p:sldId id="657" r:id="rId34"/>
    <p:sldId id="604" r:id="rId35"/>
    <p:sldId id="637" r:id="rId36"/>
    <p:sldId id="640" r:id="rId37"/>
    <p:sldId id="606" r:id="rId38"/>
    <p:sldId id="641" r:id="rId39"/>
    <p:sldId id="638" r:id="rId40"/>
    <p:sldId id="605" r:id="rId41"/>
    <p:sldId id="612" r:id="rId42"/>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7" autoAdjust="0"/>
    <p:restoredTop sz="98986" autoAdjust="0"/>
  </p:normalViewPr>
  <p:slideViewPr>
    <p:cSldViewPr snapToObjects="1">
      <p:cViewPr>
        <p:scale>
          <a:sx n="120" d="100"/>
          <a:sy n="120" d="100"/>
        </p:scale>
        <p:origin x="-264" y="936"/>
      </p:cViewPr>
      <p:guideLst>
        <p:guide orient="horz" pos="960"/>
        <p:guide pos="264"/>
        <p:guide pos="565"/>
        <p:guide pos="2040"/>
        <p:guide pos="5980"/>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1194"/>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771BC54-CA2D-4EB5-80C7-8329D2123B80}" type="presOf" srcId="{5349EC79-FCB4-44BE-9268-FEEA7631930F}" destId="{1C0A9EB7-9AB7-4650-A80A-C7D122311504}"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B1783234-2A14-45DF-99ED-988587DD2B2A}" type="presOf" srcId="{47733865-2A7C-4F98-8125-8268B4F8FF12}" destId="{61E00566-D221-49BA-9F21-9B5DF9CDEDEF}"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6450A577-D337-4A84-A97C-E81C79E81573}" srcId="{0A5D4EFA-7297-4669-980E-A3B7B12FAF74}" destId="{95A916A5-88D4-449B-80BE-3849DB179FE9}" srcOrd="5" destOrd="0" parTransId="{0EC805CC-0A65-4DBD-9023-C2879D3B79B5}" sibTransId="{D112D115-CFE8-43B9-8A48-B3F9F16F6D65}"/>
    <dgm:cxn modelId="{C0848009-3900-4CDB-AEE8-2F3C99115806}" type="presOf" srcId="{B444B903-62DC-454D-A0AB-320B019DC46C}" destId="{2A4AF2C9-F841-4837-BA1E-80A1B8E700F9}" srcOrd="0" destOrd="0" presId="urn:microsoft.com/office/officeart/2005/8/layout/arrow1"/>
    <dgm:cxn modelId="{7040AA2B-E0A0-40BB-BD9C-110599F190BD}" srcId="{0A5D4EFA-7297-4669-980E-A3B7B12FAF74}" destId="{B444B903-62DC-454D-A0AB-320B019DC46C}" srcOrd="3" destOrd="0" parTransId="{CA55AA5A-A3C6-4FA8-BA2C-64ACFA88A434}" sibTransId="{5E79569C-FAC0-4274-B9B9-91B5B3D80EDF}"/>
    <dgm:cxn modelId="{FFC1C740-68AA-490A-9E70-BC27BA64FB45}" type="presOf" srcId="{0A5D4EFA-7297-4669-980E-A3B7B12FAF74}" destId="{2A2425C7-EAD1-41E9-8ED5-F22DA4A9153B}" srcOrd="0" destOrd="0" presId="urn:microsoft.com/office/officeart/2005/8/layout/arrow1"/>
    <dgm:cxn modelId="{16C05E92-2661-415A-8A92-35C9835D6E2F}" type="presOf" srcId="{5248C194-E9E8-48ED-B71A-ED6D349565D1}" destId="{EF5E8B6F-813E-402F-8C43-01FF0B1F500C}"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FB30AA7A-2F99-4AB0-964D-4893612F331B}" type="presOf" srcId="{0A497A20-AF38-4389-AB18-088FAD09EF48}" destId="{71213DB7-95D6-4E01-8F95-F2CE6AAF74D5}" srcOrd="0" destOrd="0" presId="urn:microsoft.com/office/officeart/2005/8/layout/arrow1"/>
    <dgm:cxn modelId="{5A3B561E-12D1-4038-B627-90A76465E245}" type="presOf" srcId="{95A916A5-88D4-449B-80BE-3849DB179FE9}" destId="{D2E31FCA-1A19-4B27-8A7F-22F608289349}"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867B21DF-3DA7-4F5E-A0CE-4AC47D851B9C}" type="presOf" srcId="{8E9CBF88-790D-4FCA-8D49-2ACB69AAF365}" destId="{A4C95D05-1748-4D31-BD24-2C12331A11EB}" srcOrd="0" destOrd="0" presId="urn:microsoft.com/office/officeart/2005/8/layout/arrow1"/>
    <dgm:cxn modelId="{9AAFD299-49C5-47B5-BA73-E44AE70B284C}" srcId="{0A5D4EFA-7297-4669-980E-A3B7B12FAF74}" destId="{0A497A20-AF38-4389-AB18-088FAD09EF48}" srcOrd="4" destOrd="0" parTransId="{E9522AA7-EFD5-4021-AF77-C6D1B39A7A47}" sibTransId="{6165B691-D43F-4821-8055-4AFB5426042E}"/>
    <dgm:cxn modelId="{460D8E5C-74A3-47AA-A54E-FF61269217F1}" type="presOf" srcId="{902D8312-036A-4A17-912B-097998BB372A}" destId="{CBEA9D6E-EB9E-4217-9FF1-51A0D6C3C5CE}" srcOrd="0" destOrd="0" presId="urn:microsoft.com/office/officeart/2005/8/layout/arrow1"/>
    <dgm:cxn modelId="{28B531A1-DD9B-4463-B70F-2F5D9EDD36D2}" srcId="{0A5D4EFA-7297-4669-980E-A3B7B12FAF74}" destId="{902D8312-036A-4A17-912B-097998BB372A}" srcOrd="2" destOrd="0" parTransId="{7AC3A0A3-0D71-4947-9988-955C957826E9}" sibTransId="{3F4EBA70-C1F6-41F9-B580-527E07344067}"/>
    <dgm:cxn modelId="{29794D27-2F23-4F97-B0DD-F0C0EA5A99E3}" type="presParOf" srcId="{2A2425C7-EAD1-41E9-8ED5-F22DA4A9153B}" destId="{A4C95D05-1748-4D31-BD24-2C12331A11EB}" srcOrd="0" destOrd="0" presId="urn:microsoft.com/office/officeart/2005/8/layout/arrow1"/>
    <dgm:cxn modelId="{F9BC5498-1A59-450D-9070-E909B7978B2A}" type="presParOf" srcId="{2A2425C7-EAD1-41E9-8ED5-F22DA4A9153B}" destId="{61E00566-D221-49BA-9F21-9B5DF9CDEDEF}" srcOrd="1" destOrd="0" presId="urn:microsoft.com/office/officeart/2005/8/layout/arrow1"/>
    <dgm:cxn modelId="{BF14A246-7D07-4E5B-BE51-5FAF2C4C365A}" type="presParOf" srcId="{2A2425C7-EAD1-41E9-8ED5-F22DA4A9153B}" destId="{CBEA9D6E-EB9E-4217-9FF1-51A0D6C3C5CE}" srcOrd="2" destOrd="0" presId="urn:microsoft.com/office/officeart/2005/8/layout/arrow1"/>
    <dgm:cxn modelId="{742DF259-6040-423C-B3D8-617E55467215}" type="presParOf" srcId="{2A2425C7-EAD1-41E9-8ED5-F22DA4A9153B}" destId="{2A4AF2C9-F841-4837-BA1E-80A1B8E700F9}" srcOrd="3" destOrd="0" presId="urn:microsoft.com/office/officeart/2005/8/layout/arrow1"/>
    <dgm:cxn modelId="{765797D0-0341-4FE0-86FC-AF9623B067EC}" type="presParOf" srcId="{2A2425C7-EAD1-41E9-8ED5-F22DA4A9153B}" destId="{71213DB7-95D6-4E01-8F95-F2CE6AAF74D5}" srcOrd="4" destOrd="0" presId="urn:microsoft.com/office/officeart/2005/8/layout/arrow1"/>
    <dgm:cxn modelId="{50DCA494-7FCB-492A-A7AD-B37D4613F18A}" type="presParOf" srcId="{2A2425C7-EAD1-41E9-8ED5-F22DA4A9153B}" destId="{D2E31FCA-1A19-4B27-8A7F-22F608289349}" srcOrd="5" destOrd="0" presId="urn:microsoft.com/office/officeart/2005/8/layout/arrow1"/>
    <dgm:cxn modelId="{90B8FA98-C0A8-4F84-9235-392E1B6C4B15}" type="presParOf" srcId="{2A2425C7-EAD1-41E9-8ED5-F22DA4A9153B}" destId="{EF5E8B6F-813E-402F-8C43-01FF0B1F500C}" srcOrd="6" destOrd="0" presId="urn:microsoft.com/office/officeart/2005/8/layout/arrow1"/>
    <dgm:cxn modelId="{0DC56AF8-FEBE-4412-9761-382A1B667548}"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700616" y="4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1</a:t>
          </a:r>
          <a:endParaRPr lang="en-US" sz="1000" kern="1200" dirty="0"/>
        </a:p>
      </dsp:txBody>
      <dsp:txXfrm>
        <a:off x="700616" y="446"/>
        <a:ext cx="554952" cy="554952"/>
      </dsp:txXfrm>
    </dsp:sp>
    <dsp:sp modelId="{61E00566-D221-49BA-9F21-9B5DF9CDEDEF}">
      <dsp:nvSpPr>
        <dsp:cNvPr id="0" name=""/>
        <dsp:cNvSpPr/>
      </dsp:nvSpPr>
      <dsp:spPr>
        <a:xfrm rot="2700000">
          <a:off x="1179838"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US" sz="1000" kern="1200" dirty="0"/>
        </a:p>
      </dsp:txBody>
      <dsp:txXfrm rot="2700000">
        <a:off x="1179838" y="198946"/>
        <a:ext cx="554952" cy="554952"/>
      </dsp:txXfrm>
    </dsp:sp>
    <dsp:sp modelId="{CBEA9D6E-EB9E-4217-9FF1-51A0D6C3C5CE}">
      <dsp:nvSpPr>
        <dsp:cNvPr id="0" name=""/>
        <dsp:cNvSpPr/>
      </dsp:nvSpPr>
      <dsp:spPr>
        <a:xfrm rot="5400000">
          <a:off x="1378339"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3</a:t>
          </a:r>
          <a:endParaRPr lang="en-US" sz="1000" kern="1200" dirty="0"/>
        </a:p>
      </dsp:txBody>
      <dsp:txXfrm rot="5400000">
        <a:off x="1378339" y="678169"/>
        <a:ext cx="554952" cy="554952"/>
      </dsp:txXfrm>
    </dsp:sp>
    <dsp:sp modelId="{2A4AF2C9-F841-4837-BA1E-80A1B8E700F9}">
      <dsp:nvSpPr>
        <dsp:cNvPr id="0" name=""/>
        <dsp:cNvSpPr/>
      </dsp:nvSpPr>
      <dsp:spPr>
        <a:xfrm rot="8100000">
          <a:off x="1179838"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4</a:t>
          </a:r>
          <a:endParaRPr lang="en-US" sz="1000" kern="1200" dirty="0"/>
        </a:p>
      </dsp:txBody>
      <dsp:txXfrm rot="8100000">
        <a:off x="1179838" y="1157392"/>
        <a:ext cx="554952" cy="554952"/>
      </dsp:txXfrm>
    </dsp:sp>
    <dsp:sp modelId="{71213DB7-95D6-4E01-8F95-F2CE6AAF74D5}">
      <dsp:nvSpPr>
        <dsp:cNvPr id="0" name=""/>
        <dsp:cNvSpPr/>
      </dsp:nvSpPr>
      <dsp:spPr>
        <a:xfrm rot="10800000">
          <a:off x="700616" y="13558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5</a:t>
          </a:r>
          <a:endParaRPr lang="en-US" sz="1000" kern="1200" dirty="0"/>
        </a:p>
      </dsp:txBody>
      <dsp:txXfrm rot="10800000">
        <a:off x="700616" y="1355892"/>
        <a:ext cx="554952" cy="554952"/>
      </dsp:txXfrm>
    </dsp:sp>
    <dsp:sp modelId="{D2E31FCA-1A19-4B27-8A7F-22F608289349}">
      <dsp:nvSpPr>
        <dsp:cNvPr id="0" name=""/>
        <dsp:cNvSpPr/>
      </dsp:nvSpPr>
      <dsp:spPr>
        <a:xfrm rot="13500000">
          <a:off x="221393"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6</a:t>
          </a:r>
          <a:endParaRPr lang="en-US" sz="1000" kern="1200" dirty="0"/>
        </a:p>
      </dsp:txBody>
      <dsp:txXfrm rot="13500000">
        <a:off x="221393" y="1157392"/>
        <a:ext cx="554952" cy="554952"/>
      </dsp:txXfrm>
    </dsp:sp>
    <dsp:sp modelId="{EF5E8B6F-813E-402F-8C43-01FF0B1F500C}">
      <dsp:nvSpPr>
        <dsp:cNvPr id="0" name=""/>
        <dsp:cNvSpPr/>
      </dsp:nvSpPr>
      <dsp:spPr>
        <a:xfrm rot="16200000">
          <a:off x="22893"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7</a:t>
          </a:r>
          <a:endParaRPr lang="en-US" sz="1000" kern="1200" dirty="0"/>
        </a:p>
      </dsp:txBody>
      <dsp:txXfrm rot="16200000">
        <a:off x="22893" y="678169"/>
        <a:ext cx="554952" cy="554952"/>
      </dsp:txXfrm>
    </dsp:sp>
    <dsp:sp modelId="{1C0A9EB7-9AB7-4650-A80A-C7D122311504}">
      <dsp:nvSpPr>
        <dsp:cNvPr id="0" name=""/>
        <dsp:cNvSpPr/>
      </dsp:nvSpPr>
      <dsp:spPr>
        <a:xfrm rot="18900000">
          <a:off x="221393"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8</a:t>
          </a:r>
          <a:endParaRPr lang="en-US" sz="1000" kern="1200" dirty="0"/>
        </a:p>
      </dsp:txBody>
      <dsp:txXfrm rot="18900000">
        <a:off x="221393" y="198946"/>
        <a:ext cx="554952" cy="554952"/>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11</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24</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27</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29</a:t>
            </a:fld>
            <a:endParaRPr lang="en-US"/>
          </a:p>
        </p:txBody>
      </p:sp>
    </p:spTree>
    <p:extLst>
      <p:ext uri="{BB962C8B-B14F-4D97-AF65-F5344CB8AC3E}">
        <p14:creationId xmlns:p14="http://schemas.microsoft.com/office/powerpoint/2010/main" xmlns=""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3.xml"/><Relationship Id="rId7" Type="http://schemas.openxmlformats.org/officeDocument/2006/relationships/image" Target="../media/image6.png"/><Relationship Id="rId2" Type="http://schemas.openxmlformats.org/officeDocument/2006/relationships/tags" Target="../tags/tag4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7.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TCLayout.ActiveDocument.1">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TCLayout.ActiveDocument.1">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smtClean="0"/>
              <a:t>TOPSI 2.0_20150821_END_OF_DAY.PPTX</a:t>
            </a:r>
            <a:endParaRPr lang="en-GB"/>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TCLayout.ActiveDocument.1">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TCLayout.ActiveDocument.1">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TCLayout.ActiveDocument.1">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TCLayout.ActiveDocument.1">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TCLayout.ActiveDocument.1">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5" imgW="360" imgH="360" progId="TCLayout.ActiveDocument.1">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TCLayout.ActiveDocument.1">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TCLayout.ActiveDocument.1">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TCLayout.ActiveDocument.1">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TCLayout.ActiveDocument.1">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TCLayout.ActiveDocument.1">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1.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0.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TCLayout.ActiveDocument.1">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TCLayout.ActiveDocument.1">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6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xml"/><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oleObject" Target="../embeddings/oleObject17.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8.jpe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4.xml"/><Relationship Id="rId7" Type="http://schemas.openxmlformats.org/officeDocument/2006/relationships/diagramLayout" Target="../diagrams/layout1.xml"/><Relationship Id="rId2" Type="http://schemas.openxmlformats.org/officeDocument/2006/relationships/tags" Target="../tags/tag60.xml"/><Relationship Id="rId1" Type="http://schemas.openxmlformats.org/officeDocument/2006/relationships/vmlDrawing" Target="../drawings/vmlDrawing18.vml"/><Relationship Id="rId6" Type="http://schemas.openxmlformats.org/officeDocument/2006/relationships/diagramData" Target="../diagrams/data1.xml"/><Relationship Id="rId11" Type="http://schemas.openxmlformats.org/officeDocument/2006/relationships/image" Target="../media/image21.png"/><Relationship Id="rId5" Type="http://schemas.openxmlformats.org/officeDocument/2006/relationships/image" Target="../media/image20.png"/><Relationship Id="rId10" Type="http://schemas.microsoft.com/office/2007/relationships/diagramDrawing" Target="../diagrams/drawing1.xml"/><Relationship Id="rId4" Type="http://schemas.openxmlformats.org/officeDocument/2006/relationships/oleObject" Target="../embeddings/oleObject19.bin"/><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07202" name="think-cell Slide" r:id="rId4" imgW="270" imgH="270" progId="TCLayout.ActiveDocument.1">
              <p:embed/>
            </p:oleObj>
          </a:graphicData>
        </a:graphic>
      </p:graphicFrame>
      <p:sp>
        <p:nvSpPr>
          <p:cNvPr id="4" name="Rectangle 3"/>
          <p:cNvSpPr/>
          <p:nvPr/>
        </p:nvSpPr>
        <p:spPr>
          <a:xfrm>
            <a:off x="0" y="2362200"/>
            <a:ext cx="6096000" cy="1905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2" name="Title 9"/>
          <p:cNvSpPr txBox="1">
            <a:spLocks/>
          </p:cNvSpPr>
          <p:nvPr/>
        </p:nvSpPr>
        <p:spPr bwMode="auto">
          <a:xfrm>
            <a:off x="0" y="21530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b="1" dirty="0" smtClean="0">
                <a:solidFill>
                  <a:schemeClr val="tx1"/>
                </a:solidFill>
                <a:latin typeface="Calibri" panose="020F0502020204030204"/>
              </a:rPr>
              <a:t>TOPSI 2.0 - </a:t>
            </a:r>
          </a:p>
          <a:p>
            <a:pPr eaLnBrk="1" hangingPunct="1">
              <a:defRPr/>
            </a:pPr>
            <a:r>
              <a:rPr lang="en-US" sz="4400" b="1" dirty="0" smtClean="0">
                <a:solidFill>
                  <a:schemeClr val="tx1"/>
                </a:solidFill>
                <a:latin typeface="Calibri" panose="020F0502020204030204"/>
              </a:rPr>
              <a:t>The future of SOK Stores and Chains applications</a:t>
            </a:r>
          </a:p>
        </p:txBody>
      </p:sp>
      <p:sp>
        <p:nvSpPr>
          <p:cNvPr id="6" name="Rectangle 5"/>
          <p:cNvSpPr/>
          <p:nvPr/>
        </p:nvSpPr>
        <p:spPr>
          <a:xfrm>
            <a:off x="0" y="4308436"/>
            <a:ext cx="2667000" cy="88481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5" name="Subtitle 12"/>
          <p:cNvSpPr txBox="1">
            <a:spLocks/>
          </p:cNvSpPr>
          <p:nvPr/>
        </p:nvSpPr>
        <p:spPr bwMode="auto">
          <a:xfrm>
            <a:off x="0" y="4411274"/>
            <a:ext cx="4435522" cy="694126"/>
          </a:xfrm>
          <a:prstGeom prst="rect">
            <a:avLst/>
          </a:prstGeom>
          <a:noFill/>
          <a:ln w="9525">
            <a:noFill/>
            <a:miter lim="800000"/>
            <a:headEnd/>
            <a:tailEnd/>
          </a:ln>
          <a:effectLst/>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smtClean="0">
                <a:solidFill>
                  <a:schemeClr val="tx1"/>
                </a:solidFill>
                <a:ea typeface="+mj-ea"/>
                <a:cs typeface="+mj-cs"/>
              </a:rPr>
              <a:t>21</a:t>
            </a:r>
            <a:r>
              <a:rPr lang="en-US" sz="2400" baseline="30000" dirty="0" smtClean="0">
                <a:solidFill>
                  <a:schemeClr val="tx1"/>
                </a:solidFill>
                <a:ea typeface="+mj-ea"/>
                <a:cs typeface="+mj-cs"/>
              </a:rPr>
              <a:t>st</a:t>
            </a:r>
            <a:r>
              <a:rPr lang="en-US" sz="2400" dirty="0" smtClean="0">
                <a:solidFill>
                  <a:schemeClr val="tx1"/>
                </a:solidFill>
                <a:ea typeface="+mj-ea"/>
                <a:cs typeface="+mj-cs"/>
              </a:rPr>
              <a:t> August 2015</a:t>
            </a:r>
          </a:p>
        </p:txBody>
      </p:sp>
      <p:sp>
        <p:nvSpPr>
          <p:cNvPr id="7" name="Rectangle 6"/>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14" name="Rectangle 6"/>
          <p:cNvSpPr>
            <a:spLocks noChangeArrowheads="1"/>
          </p:cNvSpPr>
          <p:nvPr/>
        </p:nvSpPr>
        <p:spPr bwMode="auto">
          <a:xfrm>
            <a:off x="428229" y="1458881"/>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2" name="Group 22"/>
          <p:cNvGrpSpPr/>
          <p:nvPr/>
        </p:nvGrpSpPr>
        <p:grpSpPr>
          <a:xfrm>
            <a:off x="818621" y="2270187"/>
            <a:ext cx="2691547" cy="2887964"/>
            <a:chOff x="818621" y="2270187"/>
            <a:chExt cx="2691547" cy="2887964"/>
          </a:xfrm>
        </p:grpSpPr>
        <p:sp>
          <p:nvSpPr>
            <p:cNvPr id="33804" name="AutoShape 9"/>
            <p:cNvSpPr>
              <a:spLocks noChangeArrowheads="1"/>
            </p:cNvSpPr>
            <p:nvPr/>
          </p:nvSpPr>
          <p:spPr bwMode="auto">
            <a:xfrm>
              <a:off x="818621" y="2270187"/>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353013"/>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43742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Lower Lifecycle Costs</a:t>
              </a:r>
              <a:endParaRPr lang="en-US" sz="1600" b="1" kern="0" dirty="0" smtClean="0">
                <a:solidFill>
                  <a:schemeClr val="bg1"/>
                </a:solidFill>
                <a:latin typeface="Arial"/>
                <a:cs typeface="Arial"/>
              </a:endParaRPr>
            </a:p>
          </p:txBody>
        </p:sp>
      </p:grpSp>
      <p:grpSp>
        <p:nvGrpSpPr>
          <p:cNvPr id="3" name="Group 19"/>
          <p:cNvGrpSpPr/>
          <p:nvPr/>
        </p:nvGrpSpPr>
        <p:grpSpPr>
          <a:xfrm>
            <a:off x="4115792" y="1907423"/>
            <a:ext cx="5146960" cy="3613494"/>
            <a:chOff x="4115792" y="1434756"/>
            <a:chExt cx="5146960" cy="3613494"/>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146959" cy="315629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Significantly lower development costs </a:t>
              </a:r>
              <a:r>
                <a:rPr lang="en-US" sz="1400" dirty="0" smtClean="0">
                  <a:solidFill>
                    <a:srgbClr val="00264A"/>
                  </a:solidFill>
                </a:rPr>
                <a:t>due to </a:t>
              </a:r>
            </a:p>
            <a:p>
              <a:pPr marL="649261" lvl="3" indent="-188913">
                <a:spcBef>
                  <a:spcPct val="20000"/>
                </a:spcBef>
                <a:buFontTx/>
                <a:buChar char="•"/>
              </a:pPr>
              <a:r>
                <a:rPr lang="en-US" sz="1400" dirty="0" smtClean="0">
                  <a:solidFill>
                    <a:srgbClr val="00264A"/>
                  </a:solidFill>
                </a:rPr>
                <a:t>Simplified and agile </a:t>
              </a:r>
              <a:r>
                <a:rPr lang="en-US" sz="1400" dirty="0" err="1" smtClean="0">
                  <a:solidFill>
                    <a:srgbClr val="00264A"/>
                  </a:solidFill>
                </a:rPr>
                <a:t>sw</a:t>
              </a:r>
              <a:r>
                <a:rPr lang="en-US" sz="1400" dirty="0" smtClean="0">
                  <a:solidFill>
                    <a:srgbClr val="00264A"/>
                  </a:solidFill>
                </a:rPr>
                <a:t>-development process (e.g. case </a:t>
              </a:r>
              <a:r>
                <a:rPr lang="en-US" sz="1400" dirty="0" err="1" smtClean="0">
                  <a:solidFill>
                    <a:srgbClr val="00264A"/>
                  </a:solidFill>
                </a:rPr>
                <a:t>Fosteri</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Efficient use of offshore also in development</a:t>
              </a:r>
            </a:p>
            <a:p>
              <a:pPr marL="192088" lvl="2" indent="-188913">
                <a:spcBef>
                  <a:spcPct val="20000"/>
                </a:spcBef>
                <a:buFontTx/>
                <a:buChar char="•"/>
              </a:pPr>
              <a:r>
                <a:rPr lang="en-US" sz="1400" b="1" dirty="0" smtClean="0">
                  <a:solidFill>
                    <a:srgbClr val="00264A"/>
                  </a:solidFill>
                </a:rPr>
                <a:t>Less manual work</a:t>
              </a:r>
              <a:r>
                <a:rPr lang="en-US" sz="1400" dirty="0" smtClean="0">
                  <a:solidFill>
                    <a:srgbClr val="00264A"/>
                  </a:solidFill>
                </a:rPr>
                <a:t> in all phases due to increased automation</a:t>
              </a:r>
            </a:p>
            <a:p>
              <a:pPr marL="192088" lvl="2" indent="-188913">
                <a:spcBef>
                  <a:spcPct val="20000"/>
                </a:spcBef>
                <a:buFontTx/>
                <a:buChar char="•"/>
              </a:pPr>
              <a:r>
                <a:rPr lang="en-US" sz="1400" b="1" dirty="0" smtClean="0">
                  <a:solidFill>
                    <a:srgbClr val="00264A"/>
                  </a:solidFill>
                </a:rPr>
                <a:t>Lower infrastructure costs</a:t>
              </a:r>
              <a:r>
                <a:rPr lang="en-US" sz="1400" dirty="0" smtClean="0">
                  <a:solidFill>
                    <a:srgbClr val="00264A"/>
                  </a:solidFill>
                </a:rPr>
                <a:t> due to dynamic, scalable capacity and resource scaling</a:t>
              </a:r>
            </a:p>
            <a:p>
              <a:pPr marL="192088" lvl="2" indent="-188913">
                <a:spcBef>
                  <a:spcPct val="20000"/>
                </a:spcBef>
                <a:buFontTx/>
                <a:buChar char="•"/>
              </a:pPr>
              <a:r>
                <a:rPr lang="en-US" sz="1400" b="1" dirty="0" smtClean="0">
                  <a:solidFill>
                    <a:srgbClr val="00264A"/>
                  </a:solidFill>
                </a:rPr>
                <a:t>Lower license costs</a:t>
              </a:r>
              <a:r>
                <a:rPr lang="en-US" sz="1400" dirty="0" smtClean="0">
                  <a:solidFill>
                    <a:srgbClr val="00264A"/>
                  </a:solidFill>
                </a:rPr>
                <a:t> due to use of </a:t>
              </a:r>
              <a:r>
                <a:rPr lang="en-US" sz="1400" dirty="0" err="1" smtClean="0">
                  <a:solidFill>
                    <a:srgbClr val="00264A"/>
                  </a:solidFill>
                </a:rPr>
                <a:t>SaaS</a:t>
              </a:r>
              <a:r>
                <a:rPr lang="en-US" sz="1400" dirty="0" smtClean="0">
                  <a:solidFill>
                    <a:srgbClr val="00264A"/>
                  </a:solidFill>
                </a:rPr>
                <a:t> and </a:t>
              </a:r>
              <a:r>
                <a:rPr lang="en-US" sz="1400" dirty="0" smtClean="0">
                  <a:solidFill>
                    <a:srgbClr val="00264A"/>
                  </a:solidFill>
                </a:rPr>
                <a:t>Open Source </a:t>
              </a:r>
              <a:r>
                <a:rPr lang="en-US" sz="1400" dirty="0" smtClean="0">
                  <a:solidFill>
                    <a:srgbClr val="00264A"/>
                  </a:solidFill>
                </a:rPr>
                <a:t>Software tools</a:t>
              </a:r>
            </a:p>
            <a:p>
              <a:pPr marL="192088" lvl="2" indent="-188913">
                <a:spcBef>
                  <a:spcPct val="20000"/>
                </a:spcBef>
                <a:buFontTx/>
                <a:buChar char="•"/>
              </a:pPr>
              <a:r>
                <a:rPr lang="en-US" sz="1400" b="1" dirty="0" smtClean="0">
                  <a:solidFill>
                    <a:srgbClr val="00264A"/>
                  </a:solidFill>
                </a:rPr>
                <a:t>Less effort spent on wasteful deliveries</a:t>
              </a:r>
              <a:r>
                <a:rPr lang="en-US" sz="1400" dirty="0" smtClean="0">
                  <a:solidFill>
                    <a:srgbClr val="00264A"/>
                  </a:solidFill>
                </a:rPr>
                <a:t> due to stable and predictable releases</a:t>
              </a:r>
              <a:r>
                <a:rPr lang="en-US" sz="1400" dirty="0" smtClean="0">
                  <a:solidFill>
                    <a:srgbClr val="00264A"/>
                  </a:solidFill>
                </a:rPr>
                <a:t>.</a:t>
              </a:r>
              <a:endParaRPr lang="en-US" sz="1400" dirty="0" smtClean="0">
                <a:solidFill>
                  <a:srgbClr val="00264A"/>
                </a:solidFill>
              </a:endParaRPr>
            </a:p>
          </p:txBody>
        </p:sp>
      </p:grpSp>
      <p:sp>
        <p:nvSpPr>
          <p:cNvPr id="24" name="Rectangle 23"/>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587" y="1588"/>
          <a:ext cx="1587" cy="1587"/>
        </p:xfrm>
        <a:graphic>
          <a:graphicData uri="http://schemas.openxmlformats.org/presentationml/2006/ole">
            <p:oleObj spid="_x0000_s311298" name="think-cell Slide" r:id="rId4" imgW="270" imgH="270" progId="TCLayout.ActiveDocument.1">
              <p:embed/>
            </p:oleObj>
          </a:graphicData>
        </a:graphic>
      </p:graphicFrame>
      <p:sp>
        <p:nvSpPr>
          <p:cNvPr id="8" name="Rounded Rectangle 7"/>
          <p:cNvSpPr/>
          <p:nvPr/>
        </p:nvSpPr>
        <p:spPr>
          <a:xfrm>
            <a:off x="3082636" y="1834482"/>
            <a:ext cx="4307868"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a:t>
            </a:r>
            <a:r>
              <a:rPr lang="en-US" dirty="0" smtClean="0"/>
              <a:t>team</a:t>
            </a:r>
          </a:p>
          <a:p>
            <a:r>
              <a:rPr lang="en-US" dirty="0" smtClean="0"/>
              <a:t>Critical success </a:t>
            </a:r>
            <a:r>
              <a:rPr lang="en-US" dirty="0" smtClean="0"/>
              <a:t>factors</a:t>
            </a:r>
            <a:endParaRPr lang="en-US" dirty="0" smtClean="0"/>
          </a:p>
        </p:txBody>
      </p:sp>
      <p:sp>
        <p:nvSpPr>
          <p:cNvPr id="9" name="Rectangle 8"/>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Isosceles Triangle 36"/>
          <p:cNvSpPr/>
          <p:nvPr/>
        </p:nvSpPr>
        <p:spPr>
          <a:xfrm flipH="1" flipV="1">
            <a:off x="619123" y="3607455"/>
            <a:ext cx="8429625"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err="1" smtClean="0"/>
              <a:t>We</a:t>
            </a:r>
            <a:r>
              <a:rPr lang="fi-FI" sz="2800" dirty="0" smtClean="0"/>
              <a:t> </a:t>
            </a:r>
            <a:r>
              <a:rPr lang="fi-FI" sz="2800" dirty="0" err="1" smtClean="0"/>
              <a:t>will</a:t>
            </a:r>
            <a:r>
              <a:rPr lang="fi-FI" sz="2800" dirty="0" smtClean="0"/>
              <a:t> </a:t>
            </a:r>
            <a:r>
              <a:rPr lang="fi-FI" sz="2800" dirty="0" err="1" smtClean="0"/>
              <a:t>create</a:t>
            </a:r>
            <a:r>
              <a:rPr lang="fi-FI" sz="2800" dirty="0" smtClean="0"/>
              <a:t> </a:t>
            </a:r>
            <a:r>
              <a:rPr lang="fi-FI" sz="2800" dirty="0" err="1" smtClean="0"/>
              <a:t>one</a:t>
            </a:r>
            <a:r>
              <a:rPr lang="fi-FI" sz="2800" dirty="0" smtClean="0"/>
              <a:t> </a:t>
            </a:r>
            <a:r>
              <a:rPr lang="fi-FI" sz="2800" dirty="0" err="1" smtClean="0"/>
              <a:t>continuous</a:t>
            </a:r>
            <a:r>
              <a:rPr lang="fi-FI" sz="2800" dirty="0" smtClean="0"/>
              <a:t> </a:t>
            </a:r>
            <a:r>
              <a:rPr lang="fi-FI" sz="2800" dirty="0" err="1" smtClean="0"/>
              <a:t>deployment</a:t>
            </a:r>
            <a:r>
              <a:rPr lang="fi-FI" sz="2800" dirty="0" smtClean="0"/>
              <a:t> </a:t>
            </a:r>
            <a:r>
              <a:rPr lang="fi-FI" sz="2800" dirty="0" err="1" smtClean="0"/>
              <a:t>pipeline</a:t>
            </a:r>
            <a:r>
              <a:rPr lang="fi-FI" sz="2800" dirty="0" smtClean="0"/>
              <a:t> </a:t>
            </a:r>
            <a:endParaRPr lang="fi-FI" sz="2800" dirty="0"/>
          </a:p>
        </p:txBody>
      </p:sp>
      <p:grpSp>
        <p:nvGrpSpPr>
          <p:cNvPr id="3" name="Group 42"/>
          <p:cNvGrpSpPr/>
          <p:nvPr/>
        </p:nvGrpSpPr>
        <p:grpSpPr>
          <a:xfrm>
            <a:off x="437416" y="1788222"/>
            <a:ext cx="9040607" cy="1637535"/>
            <a:chOff x="437416" y="1788222"/>
            <a:chExt cx="9040607" cy="1637535"/>
          </a:xfrm>
        </p:grpSpPr>
        <p:sp>
          <p:nvSpPr>
            <p:cNvPr id="64" name="ZoneTexte 57"/>
            <p:cNvSpPr txBox="1"/>
            <p:nvPr/>
          </p:nvSpPr>
          <p:spPr>
            <a:xfrm>
              <a:off x="437416" y="1788222"/>
              <a:ext cx="631455"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Now</a:t>
              </a:r>
            </a:p>
          </p:txBody>
        </p:sp>
        <p:sp>
          <p:nvSpPr>
            <p:cNvPr id="59" name="Rounded Rectangle 58"/>
            <p:cNvSpPr/>
            <p:nvPr/>
          </p:nvSpPr>
          <p:spPr>
            <a:xfrm>
              <a:off x="763928" y="275582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Development</a:t>
              </a:r>
            </a:p>
          </p:txBody>
        </p:sp>
        <p:sp>
          <p:nvSpPr>
            <p:cNvPr id="45" name="Rounded Rectangle 44"/>
            <p:cNvSpPr/>
            <p:nvPr/>
          </p:nvSpPr>
          <p:spPr>
            <a:xfrm>
              <a:off x="437416" y="2143591"/>
              <a:ext cx="203913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4" name="Group 83"/>
            <p:cNvGrpSpPr/>
            <p:nvPr/>
          </p:nvGrpSpPr>
          <p:grpSpPr>
            <a:xfrm>
              <a:off x="2550238" y="2143591"/>
              <a:ext cx="2302366" cy="1282166"/>
              <a:chOff x="2476552" y="2143591"/>
              <a:chExt cx="2302366" cy="1282166"/>
            </a:xfrm>
          </p:grpSpPr>
          <p:sp>
            <p:nvSpPr>
              <p:cNvPr id="40" name="Rounded Rectangle 39"/>
              <p:cNvSpPr/>
              <p:nvPr/>
            </p:nvSpPr>
            <p:spPr>
              <a:xfrm>
                <a:off x="2476552" y="2143591"/>
                <a:ext cx="230236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 name="Group 82"/>
              <p:cNvGrpSpPr/>
              <p:nvPr/>
            </p:nvGrpSpPr>
            <p:grpSpPr>
              <a:xfrm>
                <a:off x="2511765" y="2202685"/>
                <a:ext cx="2094872" cy="1150115"/>
                <a:chOff x="2511765" y="2202685"/>
                <a:chExt cx="2094872" cy="1150115"/>
              </a:xfrm>
            </p:grpSpPr>
            <p:grpSp>
              <p:nvGrpSpPr>
                <p:cNvPr id="6" name="Group 52"/>
                <p:cNvGrpSpPr/>
                <p:nvPr/>
              </p:nvGrpSpPr>
              <p:grpSpPr>
                <a:xfrm>
                  <a:off x="2511765" y="2249876"/>
                  <a:ext cx="613410" cy="1090953"/>
                  <a:chOff x="7136492" y="3911604"/>
                  <a:chExt cx="613410" cy="1090953"/>
                </a:xfrm>
              </p:grpSpPr>
              <p:pic>
                <p:nvPicPr>
                  <p:cNvPr id="54"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55"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0" name="Oval 69"/>
                <p:cNvSpPr/>
                <p:nvPr/>
              </p:nvSpPr>
              <p:spPr>
                <a:xfrm>
                  <a:off x="3197595" y="2202685"/>
                  <a:ext cx="1025238" cy="489715"/>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900" b="1" i="1" dirty="0" smtClean="0">
                      <a:solidFill>
                        <a:schemeClr val="tx2">
                          <a:lumMod val="50000"/>
                        </a:schemeClr>
                      </a:solidFill>
                    </a:rPr>
                    <a:t>570 </a:t>
                  </a:r>
                  <a:r>
                    <a:rPr lang="fi-FI" sz="900" dirty="0" err="1" smtClean="0">
                      <a:solidFill>
                        <a:schemeClr val="tx2">
                          <a:lumMod val="50000"/>
                        </a:schemeClr>
                      </a:solidFill>
                    </a:rPr>
                    <a:t>deployments</a:t>
                  </a:r>
                  <a:r>
                    <a:rPr lang="fi-FI" sz="900" dirty="0" smtClean="0">
                      <a:solidFill>
                        <a:schemeClr val="tx2">
                          <a:lumMod val="50000"/>
                        </a:schemeClr>
                      </a:solidFill>
                    </a:rPr>
                    <a:t> in 2014!</a:t>
                  </a:r>
                  <a:endParaRPr lang="fi-FI" sz="900" dirty="0" err="1" smtClean="0">
                    <a:solidFill>
                      <a:schemeClr val="tx2">
                        <a:lumMod val="50000"/>
                      </a:schemeClr>
                    </a:solidFill>
                  </a:endParaRPr>
                </a:p>
              </p:txBody>
            </p:sp>
            <p:grpSp>
              <p:nvGrpSpPr>
                <p:cNvPr id="7" name="Group 81"/>
                <p:cNvGrpSpPr/>
                <p:nvPr/>
              </p:nvGrpSpPr>
              <p:grpSpPr>
                <a:xfrm>
                  <a:off x="3200400" y="2743200"/>
                  <a:ext cx="1406237" cy="609600"/>
                  <a:chOff x="3200400" y="2743200"/>
                  <a:chExt cx="1406237" cy="609600"/>
                </a:xfrm>
              </p:grpSpPr>
              <p:sp>
                <p:nvSpPr>
                  <p:cNvPr id="69" name="Rectangle 68"/>
                  <p:cNvSpPr/>
                  <p:nvPr/>
                </p:nvSpPr>
                <p:spPr>
                  <a:xfrm>
                    <a:off x="3200400" y="2743200"/>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47" name="Rectangle 46"/>
                  <p:cNvSpPr/>
                  <p:nvPr/>
                </p:nvSpPr>
                <p:spPr>
                  <a:xfrm>
                    <a:off x="3327400" y="2858353"/>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0" name="Rectangle 49"/>
                  <p:cNvSpPr/>
                  <p:nvPr/>
                </p:nvSpPr>
                <p:spPr>
                  <a:xfrm>
                    <a:off x="3454400" y="2973506"/>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3" name="Rectangle 52"/>
                  <p:cNvSpPr/>
                  <p:nvPr/>
                </p:nvSpPr>
                <p:spPr>
                  <a:xfrm>
                    <a:off x="3581400" y="3088658"/>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grpSp>
          </p:grpSp>
        </p:grpSp>
        <p:grpSp>
          <p:nvGrpSpPr>
            <p:cNvPr id="8" name="Group 64"/>
            <p:cNvGrpSpPr/>
            <p:nvPr/>
          </p:nvGrpSpPr>
          <p:grpSpPr>
            <a:xfrm>
              <a:off x="7239000" y="2143591"/>
              <a:ext cx="2239023" cy="1282166"/>
              <a:chOff x="7054393" y="2143591"/>
              <a:chExt cx="2239023" cy="1282166"/>
            </a:xfrm>
          </p:grpSpPr>
          <p:grpSp>
            <p:nvGrpSpPr>
              <p:cNvPr id="9" name="Group 46"/>
              <p:cNvGrpSpPr/>
              <p:nvPr/>
            </p:nvGrpSpPr>
            <p:grpSpPr>
              <a:xfrm>
                <a:off x="7089956" y="2249876"/>
                <a:ext cx="613410" cy="1090953"/>
                <a:chOff x="7136492" y="3911604"/>
                <a:chExt cx="613410" cy="1090953"/>
              </a:xfrm>
            </p:grpSpPr>
            <p:pic>
              <p:nvPicPr>
                <p:cNvPr id="48"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49"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44" name="Rounded Rectangle 43"/>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57" name="Rounded Rectangle 56"/>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Operations</a:t>
                </a:r>
                <a:endParaRPr lang="fi-FI" sz="1400" b="1" dirty="0" smtClean="0">
                  <a:solidFill>
                    <a:schemeClr val="bg1"/>
                  </a:solidFill>
                </a:endParaRPr>
              </a:p>
            </p:txBody>
          </p:sp>
        </p:grpSp>
        <p:grpSp>
          <p:nvGrpSpPr>
            <p:cNvPr id="10" name="Group 74"/>
            <p:cNvGrpSpPr/>
            <p:nvPr/>
          </p:nvGrpSpPr>
          <p:grpSpPr>
            <a:xfrm>
              <a:off x="4926290" y="2143591"/>
              <a:ext cx="2239023" cy="1282166"/>
              <a:chOff x="7054393" y="2143591"/>
              <a:chExt cx="2239023" cy="1282166"/>
            </a:xfrm>
          </p:grpSpPr>
          <p:grpSp>
            <p:nvGrpSpPr>
              <p:cNvPr id="12" name="Group 46"/>
              <p:cNvGrpSpPr/>
              <p:nvPr/>
            </p:nvGrpSpPr>
            <p:grpSpPr>
              <a:xfrm>
                <a:off x="7089956" y="2249876"/>
                <a:ext cx="613410" cy="1090953"/>
                <a:chOff x="7136492" y="3911604"/>
                <a:chExt cx="613410" cy="1090953"/>
              </a:xfrm>
            </p:grpSpPr>
            <p:pic>
              <p:nvPicPr>
                <p:cNvPr id="79"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80"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7" name="Rounded Rectangle 76"/>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78" name="Rounded Rectangle 77"/>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grpSp>
      </p:grpSp>
      <p:grpSp>
        <p:nvGrpSpPr>
          <p:cNvPr id="13" name="Group 45"/>
          <p:cNvGrpSpPr/>
          <p:nvPr/>
        </p:nvGrpSpPr>
        <p:grpSpPr>
          <a:xfrm>
            <a:off x="437416" y="4161963"/>
            <a:ext cx="9040607" cy="1629237"/>
            <a:chOff x="437416" y="4161963"/>
            <a:chExt cx="9040607" cy="1629237"/>
          </a:xfrm>
        </p:grpSpPr>
        <p:sp>
          <p:nvSpPr>
            <p:cNvPr id="41" name="Rounded Rectangle 40"/>
            <p:cNvSpPr/>
            <p:nvPr/>
          </p:nvSpPr>
          <p:spPr>
            <a:xfrm>
              <a:off x="5103209" y="5123247"/>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2" name="Rounded Rectangle 41"/>
            <p:cNvSpPr/>
            <p:nvPr/>
          </p:nvSpPr>
          <p:spPr>
            <a:xfrm>
              <a:off x="7856802" y="51212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sp>
          <p:nvSpPr>
            <p:cNvPr id="11" name="ZoneTexte 58"/>
            <p:cNvSpPr txBox="1"/>
            <p:nvPr>
              <p:custDataLst>
                <p:tags r:id="rId1"/>
              </p:custDataLst>
            </p:nvPr>
          </p:nvSpPr>
          <p:spPr>
            <a:xfrm>
              <a:off x="437416" y="4161963"/>
              <a:ext cx="367001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Continuous d</a:t>
              </a:r>
              <a:r>
                <a:rPr lang="en-US" b="1" dirty="0" smtClean="0">
                  <a:solidFill>
                    <a:schemeClr val="tx1"/>
                  </a:solidFill>
                  <a:latin typeface="Calibri"/>
                  <a:cs typeface="+mn-cs"/>
                </a:rPr>
                <a:t>eployment </a:t>
              </a:r>
              <a:r>
                <a:rPr lang="en-US" b="1" dirty="0" smtClean="0">
                  <a:solidFill>
                    <a:schemeClr val="tx1"/>
                  </a:solidFill>
                  <a:latin typeface="Calibri"/>
                  <a:cs typeface="+mn-cs"/>
                </a:rPr>
                <a:t>pipeline</a:t>
              </a:r>
            </a:p>
          </p:txBody>
        </p:sp>
        <p:pic>
          <p:nvPicPr>
            <p:cNvPr id="21" name="Picture 8"/>
            <p:cNvPicPr>
              <a:picLocks noChangeAspect="1" noChangeArrowheads="1"/>
            </p:cNvPicPr>
            <p:nvPr/>
          </p:nvPicPr>
          <p:blipFill>
            <a:blip r:embed="rId6" cstate="print"/>
            <a:srcRect/>
            <a:stretch>
              <a:fillRect/>
            </a:stretch>
          </p:blipFill>
          <p:spPr bwMode="auto">
            <a:xfrm>
              <a:off x="4107434" y="5021611"/>
              <a:ext cx="624069" cy="576064"/>
            </a:xfrm>
            <a:prstGeom prst="rect">
              <a:avLst/>
            </a:prstGeom>
            <a:noFill/>
            <a:ln w="9525">
              <a:noFill/>
              <a:miter lim="800000"/>
              <a:headEnd/>
              <a:tailEnd/>
            </a:ln>
          </p:spPr>
        </p:pic>
        <p:pic>
          <p:nvPicPr>
            <p:cNvPr id="22" name="Picture 8"/>
            <p:cNvPicPr>
              <a:picLocks noChangeAspect="1" noChangeArrowheads="1"/>
            </p:cNvPicPr>
            <p:nvPr/>
          </p:nvPicPr>
          <p:blipFill>
            <a:blip r:embed="rId6" cstate="print"/>
            <a:srcRect/>
            <a:stretch>
              <a:fillRect/>
            </a:stretch>
          </p:blipFill>
          <p:spPr bwMode="auto">
            <a:xfrm>
              <a:off x="6861028" y="5021611"/>
              <a:ext cx="624069" cy="576064"/>
            </a:xfrm>
            <a:prstGeom prst="rect">
              <a:avLst/>
            </a:prstGeom>
            <a:noFill/>
            <a:ln w="9525">
              <a:noFill/>
              <a:miter lim="800000"/>
              <a:headEnd/>
              <a:tailEnd/>
            </a:ln>
          </p:spPr>
        </p:pic>
        <p:sp>
          <p:nvSpPr>
            <p:cNvPr id="62" name="Rounded Rectangle 61"/>
            <p:cNvSpPr/>
            <p:nvPr/>
          </p:nvSpPr>
          <p:spPr>
            <a:xfrm>
              <a:off x="437610" y="4570649"/>
              <a:ext cx="9040413" cy="122055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9" name="Picture 38"/>
            <p:cNvPicPr>
              <a:picLocks noChangeAspect="1" noChangeArrowheads="1"/>
            </p:cNvPicPr>
            <p:nvPr/>
          </p:nvPicPr>
          <p:blipFill>
            <a:blip r:embed="rId7" cstate="print"/>
            <a:srcRect r="59322"/>
            <a:stretch>
              <a:fillRect/>
            </a:stretch>
          </p:blipFill>
          <p:spPr bwMode="auto">
            <a:xfrm>
              <a:off x="763928" y="4615030"/>
              <a:ext cx="2971800" cy="1136717"/>
            </a:xfrm>
            <a:prstGeom prst="rect">
              <a:avLst/>
            </a:prstGeom>
            <a:noFill/>
            <a:ln w="9525" cap="flat" cmpd="sng" algn="ctr">
              <a:solidFill>
                <a:schemeClr val="bg1"/>
              </a:solidFill>
              <a:prstDash val="solid"/>
              <a:miter lim="800000"/>
              <a:headEnd type="none" w="med" len="med"/>
              <a:tailEnd type="none" w="med" len="med"/>
            </a:ln>
          </p:spPr>
        </p:pic>
      </p:grpSp>
      <p:sp>
        <p:nvSpPr>
          <p:cNvPr id="66" name="Rectangle 65"/>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sz="2800" dirty="0" err="1" smtClean="0"/>
              <a:t>Capgemini’s</a:t>
            </a:r>
            <a:r>
              <a:rPr lang="en-US" sz="2800" dirty="0" smtClean="0"/>
              <a:t> integrated solution optimizes the time-to-market and enables constant flow of value</a:t>
            </a:r>
            <a:endParaRPr lang="fi-FI" sz="2800" dirty="0"/>
          </a:p>
        </p:txBody>
      </p:sp>
      <p:sp>
        <p:nvSpPr>
          <p:cNvPr id="86" name="Rounded Rectangle 85"/>
          <p:cNvSpPr/>
          <p:nvPr/>
        </p:nvSpPr>
        <p:spPr>
          <a:xfrm>
            <a:off x="6261280" y="2205692"/>
            <a:ext cx="1908000" cy="342000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i-FI" sz="2400" dirty="0" err="1" smtClean="0">
              <a:solidFill>
                <a:schemeClr val="bg1"/>
              </a:solidFill>
            </a:endParaRPr>
          </a:p>
        </p:txBody>
      </p:sp>
      <p:grpSp>
        <p:nvGrpSpPr>
          <p:cNvPr id="3" name="Groupe 664"/>
          <p:cNvGrpSpPr>
            <a:grpSpLocks noChangeAspect="1"/>
          </p:cNvGrpSpPr>
          <p:nvPr/>
        </p:nvGrpSpPr>
        <p:grpSpPr>
          <a:xfrm>
            <a:off x="786404" y="2821007"/>
            <a:ext cx="1346695" cy="943542"/>
            <a:chOff x="3729038" y="2759075"/>
            <a:chExt cx="498475" cy="349250"/>
          </a:xfrm>
        </p:grpSpPr>
        <p:sp>
          <p:nvSpPr>
            <p:cNvPr id="5" name="Freeform 228"/>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6" y="2859088"/>
              <a:ext cx="61913" cy="76200"/>
            </a:xfrm>
            <a:prstGeom prst="ellipse">
              <a:avLst/>
            </a:pr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79" name="TextBox 78"/>
          <p:cNvSpPr txBox="1"/>
          <p:nvPr/>
        </p:nvSpPr>
        <p:spPr>
          <a:xfrm>
            <a:off x="585452" y="2275463"/>
            <a:ext cx="1783464" cy="276999"/>
          </a:xfrm>
          <a:prstGeom prst="rect">
            <a:avLst/>
          </a:prstGeom>
          <a:noFill/>
          <a:ln>
            <a:noFill/>
          </a:ln>
        </p:spPr>
        <p:txBody>
          <a:bodyPr wrap="square" rtlCol="0">
            <a:spAutoFit/>
          </a:bodyPr>
          <a:lstStyle/>
          <a:p>
            <a:pPr algn="ctr"/>
            <a:r>
              <a:rPr lang="en-GB" sz="1200" b="1" dirty="0" smtClean="0"/>
              <a:t>Agile Development</a:t>
            </a:r>
            <a:endParaRPr lang="en-GB" sz="1200" dirty="0" smtClean="0"/>
          </a:p>
        </p:txBody>
      </p:sp>
      <p:sp>
        <p:nvSpPr>
          <p:cNvPr id="88" name="TextBox 87"/>
          <p:cNvSpPr txBox="1"/>
          <p:nvPr/>
        </p:nvSpPr>
        <p:spPr>
          <a:xfrm>
            <a:off x="2179651" y="2275463"/>
            <a:ext cx="2422882" cy="276999"/>
          </a:xfrm>
          <a:prstGeom prst="rect">
            <a:avLst/>
          </a:prstGeom>
          <a:noFill/>
        </p:spPr>
        <p:txBody>
          <a:bodyPr wrap="square" rtlCol="0">
            <a:spAutoFit/>
          </a:bodyPr>
          <a:lstStyle/>
          <a:p>
            <a:pPr algn="ctr"/>
            <a:r>
              <a:rPr lang="en-GB" sz="1200" b="1" dirty="0" smtClean="0">
                <a:solidFill>
                  <a:schemeClr val="accent6"/>
                </a:solidFill>
              </a:rPr>
              <a:t>Continuous Integration</a:t>
            </a:r>
            <a:endParaRPr lang="en-GB" sz="1200" dirty="0" smtClean="0">
              <a:solidFill>
                <a:schemeClr val="accent6"/>
              </a:solidFill>
            </a:endParaRPr>
          </a:p>
        </p:txBody>
      </p:sp>
      <p:grpSp>
        <p:nvGrpSpPr>
          <p:cNvPr id="4" name="Group 221"/>
          <p:cNvGrpSpPr/>
          <p:nvPr/>
        </p:nvGrpSpPr>
        <p:grpSpPr>
          <a:xfrm>
            <a:off x="6495206" y="2913560"/>
            <a:ext cx="1396131" cy="628736"/>
            <a:chOff x="6612169" y="2902927"/>
            <a:chExt cx="1396131" cy="628736"/>
          </a:xfrm>
        </p:grpSpPr>
        <p:sp>
          <p:nvSpPr>
            <p:cNvPr id="53" name="Freeform 716"/>
            <p:cNvSpPr>
              <a:spLocks noChangeAspect="1"/>
            </p:cNvSpPr>
            <p:nvPr/>
          </p:nvSpPr>
          <p:spPr bwMode="auto">
            <a:xfrm>
              <a:off x="6802046" y="2902927"/>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1" name="TextBox 140"/>
            <p:cNvSpPr txBox="1"/>
            <p:nvPr/>
          </p:nvSpPr>
          <p:spPr>
            <a:xfrm>
              <a:off x="6612169" y="3186188"/>
              <a:ext cx="1396131" cy="276999"/>
            </a:xfrm>
            <a:prstGeom prst="rect">
              <a:avLst/>
            </a:prstGeom>
            <a:noFill/>
          </p:spPr>
          <p:txBody>
            <a:bodyPr wrap="square" rtlCol="0">
              <a:spAutoFit/>
            </a:bodyPr>
            <a:lstStyle/>
            <a:p>
              <a:pPr algn="ctr"/>
              <a:r>
                <a:rPr lang="en-GB" sz="1200" b="1" dirty="0" smtClean="0">
                  <a:solidFill>
                    <a:schemeClr val="bg1"/>
                  </a:solidFill>
                </a:rPr>
                <a:t>DEV </a:t>
              </a:r>
            </a:p>
          </p:txBody>
        </p:sp>
      </p:grpSp>
      <p:grpSp>
        <p:nvGrpSpPr>
          <p:cNvPr id="45" name="Group 236"/>
          <p:cNvGrpSpPr/>
          <p:nvPr/>
        </p:nvGrpSpPr>
        <p:grpSpPr>
          <a:xfrm>
            <a:off x="6495206" y="4695086"/>
            <a:ext cx="1396131" cy="628736"/>
            <a:chOff x="6612169" y="4684453"/>
            <a:chExt cx="1396131" cy="628736"/>
          </a:xfrm>
        </p:grpSpPr>
        <p:sp>
          <p:nvSpPr>
            <p:cNvPr id="106" name="Freeform 716"/>
            <p:cNvSpPr>
              <a:spLocks noChangeAspect="1"/>
            </p:cNvSpPr>
            <p:nvPr/>
          </p:nvSpPr>
          <p:spPr bwMode="auto">
            <a:xfrm>
              <a:off x="6802046" y="4684453"/>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2" name="TextBox 141"/>
            <p:cNvSpPr txBox="1"/>
            <p:nvPr/>
          </p:nvSpPr>
          <p:spPr>
            <a:xfrm>
              <a:off x="6612169" y="4963256"/>
              <a:ext cx="1396131" cy="276999"/>
            </a:xfrm>
            <a:prstGeom prst="rect">
              <a:avLst/>
            </a:prstGeom>
            <a:noFill/>
          </p:spPr>
          <p:txBody>
            <a:bodyPr wrap="square" rtlCol="0">
              <a:spAutoFit/>
            </a:bodyPr>
            <a:lstStyle/>
            <a:p>
              <a:pPr algn="ctr"/>
              <a:r>
                <a:rPr lang="en-GB" sz="1200" b="1" dirty="0" smtClean="0">
                  <a:solidFill>
                    <a:schemeClr val="bg1"/>
                  </a:solidFill>
                </a:rPr>
                <a:t>PROD </a:t>
              </a:r>
            </a:p>
          </p:txBody>
        </p:sp>
      </p:grpSp>
      <p:grpSp>
        <p:nvGrpSpPr>
          <p:cNvPr id="46" name="Group 222"/>
          <p:cNvGrpSpPr/>
          <p:nvPr/>
        </p:nvGrpSpPr>
        <p:grpSpPr>
          <a:xfrm>
            <a:off x="6495206" y="3804323"/>
            <a:ext cx="1396131" cy="628736"/>
            <a:chOff x="6612169" y="3772424"/>
            <a:chExt cx="1396131" cy="628736"/>
          </a:xfrm>
        </p:grpSpPr>
        <p:sp>
          <p:nvSpPr>
            <p:cNvPr id="105" name="Freeform 716"/>
            <p:cNvSpPr>
              <a:spLocks noChangeAspect="1"/>
            </p:cNvSpPr>
            <p:nvPr/>
          </p:nvSpPr>
          <p:spPr bwMode="auto">
            <a:xfrm>
              <a:off x="6802046" y="3772424"/>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3" name="TextBox 142"/>
            <p:cNvSpPr txBox="1"/>
            <p:nvPr/>
          </p:nvSpPr>
          <p:spPr>
            <a:xfrm>
              <a:off x="6612169" y="4057028"/>
              <a:ext cx="1396131" cy="276999"/>
            </a:xfrm>
            <a:prstGeom prst="rect">
              <a:avLst/>
            </a:prstGeom>
            <a:noFill/>
          </p:spPr>
          <p:txBody>
            <a:bodyPr wrap="square" rtlCol="0">
              <a:spAutoFit/>
            </a:bodyPr>
            <a:lstStyle/>
            <a:p>
              <a:pPr algn="ctr"/>
              <a:r>
                <a:rPr lang="en-GB" sz="1200" b="1" dirty="0" smtClean="0">
                  <a:solidFill>
                    <a:schemeClr val="bg1"/>
                  </a:solidFill>
                </a:rPr>
                <a:t>TEST </a:t>
              </a:r>
            </a:p>
          </p:txBody>
        </p:sp>
      </p:grpSp>
      <p:sp>
        <p:nvSpPr>
          <p:cNvPr id="144" name="TextBox 143"/>
          <p:cNvSpPr txBox="1"/>
          <p:nvPr/>
        </p:nvSpPr>
        <p:spPr>
          <a:xfrm>
            <a:off x="6104991" y="2275463"/>
            <a:ext cx="2176559" cy="276999"/>
          </a:xfrm>
          <a:prstGeom prst="rect">
            <a:avLst/>
          </a:prstGeom>
          <a:noFill/>
        </p:spPr>
        <p:txBody>
          <a:bodyPr wrap="square" rtlCol="0">
            <a:spAutoFit/>
          </a:bodyPr>
          <a:lstStyle/>
          <a:p>
            <a:pPr algn="ctr"/>
            <a:r>
              <a:rPr lang="en-GB" sz="1200" b="1" dirty="0" smtClean="0">
                <a:solidFill>
                  <a:schemeClr val="bg1"/>
                </a:solidFill>
              </a:rPr>
              <a:t>Dynamic Capacity</a:t>
            </a:r>
            <a:endParaRPr lang="en-GB" sz="1200" dirty="0" smtClean="0">
              <a:solidFill>
                <a:schemeClr val="bg1"/>
              </a:solidFill>
            </a:endParaRPr>
          </a:p>
        </p:txBody>
      </p:sp>
      <p:sp>
        <p:nvSpPr>
          <p:cNvPr id="145" name="TextBox 144"/>
          <p:cNvSpPr txBox="1"/>
          <p:nvPr/>
        </p:nvSpPr>
        <p:spPr>
          <a:xfrm>
            <a:off x="8265332" y="3650656"/>
            <a:ext cx="1368551" cy="646331"/>
          </a:xfrm>
          <a:prstGeom prst="rect">
            <a:avLst/>
          </a:prstGeom>
          <a:noFill/>
        </p:spPr>
        <p:txBody>
          <a:bodyPr wrap="square" rtlCol="0">
            <a:spAutoFit/>
          </a:bodyPr>
          <a:lstStyle/>
          <a:p>
            <a:pPr algn="ctr"/>
            <a:r>
              <a:rPr lang="en-GB" sz="1200" b="1" dirty="0" smtClean="0"/>
              <a:t>Application Performance Monitoring</a:t>
            </a:r>
            <a:endParaRPr lang="en-GB" sz="1200" dirty="0" smtClean="0"/>
          </a:p>
        </p:txBody>
      </p:sp>
      <p:grpSp>
        <p:nvGrpSpPr>
          <p:cNvPr id="47" name="Group 207"/>
          <p:cNvGrpSpPr>
            <a:grpSpLocks noChangeAspect="1"/>
          </p:cNvGrpSpPr>
          <p:nvPr/>
        </p:nvGrpSpPr>
        <p:grpSpPr>
          <a:xfrm>
            <a:off x="8541481" y="2798525"/>
            <a:ext cx="816253" cy="518398"/>
            <a:chOff x="7964190" y="4931520"/>
            <a:chExt cx="1360420" cy="863996"/>
          </a:xfrm>
        </p:grpSpPr>
        <p:sp>
          <p:nvSpPr>
            <p:cNvPr id="146" name="Freeform 193"/>
            <p:cNvSpPr>
              <a:spLocks noChangeAspect="1"/>
            </p:cNvSpPr>
            <p:nvPr/>
          </p:nvSpPr>
          <p:spPr bwMode="auto">
            <a:xfrm>
              <a:off x="7964190" y="4946709"/>
              <a:ext cx="1360420" cy="848807"/>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5939" y="4931520"/>
              <a:ext cx="738657" cy="695784"/>
            </a:xfrm>
            <a:prstGeom prst="rect">
              <a:avLst/>
            </a:prstGeom>
            <a:noFill/>
            <a:ln w="9525">
              <a:noFill/>
              <a:miter lim="800000"/>
              <a:headEnd/>
              <a:tailEnd/>
            </a:ln>
          </p:spPr>
        </p:pic>
        <p:grpSp>
          <p:nvGrpSpPr>
            <p:cNvPr id="48" name="Groupe 386"/>
            <p:cNvGrpSpPr>
              <a:grpSpLocks noChangeAspect="1"/>
            </p:cNvGrpSpPr>
            <p:nvPr/>
          </p:nvGrpSpPr>
          <p:grpSpPr>
            <a:xfrm>
              <a:off x="8162543" y="5062899"/>
              <a:ext cx="210180" cy="14818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e 386"/>
            <p:cNvGrpSpPr>
              <a:grpSpLocks noChangeAspect="1"/>
            </p:cNvGrpSpPr>
            <p:nvPr/>
          </p:nvGrpSpPr>
          <p:grpSpPr>
            <a:xfrm>
              <a:off x="8162543" y="5253787"/>
              <a:ext cx="210180" cy="14818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e 386"/>
            <p:cNvGrpSpPr>
              <a:grpSpLocks noChangeAspect="1"/>
            </p:cNvGrpSpPr>
            <p:nvPr/>
          </p:nvGrpSpPr>
          <p:grpSpPr>
            <a:xfrm>
              <a:off x="8162543" y="5444676"/>
              <a:ext cx="210180" cy="14818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51" name="TextBox 250"/>
          <p:cNvSpPr txBox="1"/>
          <p:nvPr/>
        </p:nvSpPr>
        <p:spPr>
          <a:xfrm>
            <a:off x="8263728" y="2275463"/>
            <a:ext cx="1371759" cy="461665"/>
          </a:xfrm>
          <a:prstGeom prst="rect">
            <a:avLst/>
          </a:prstGeom>
          <a:noFill/>
        </p:spPr>
        <p:txBody>
          <a:bodyPr wrap="square" rtlCol="0">
            <a:spAutoFit/>
          </a:bodyPr>
          <a:lstStyle/>
          <a:p>
            <a:pPr algn="ctr"/>
            <a:r>
              <a:rPr lang="en-GB" sz="1200" b="1" dirty="0" smtClean="0"/>
              <a:t>Automated Testing</a:t>
            </a:r>
            <a:endParaRPr lang="en-GB" sz="1200" dirty="0" smtClean="0"/>
          </a:p>
        </p:txBody>
      </p:sp>
      <p:grpSp>
        <p:nvGrpSpPr>
          <p:cNvPr id="51" name="Groupe 341"/>
          <p:cNvGrpSpPr>
            <a:grpSpLocks noChangeAspect="1"/>
          </p:cNvGrpSpPr>
          <p:nvPr/>
        </p:nvGrpSpPr>
        <p:grpSpPr>
          <a:xfrm>
            <a:off x="8542945" y="4355636"/>
            <a:ext cx="813324" cy="512933"/>
            <a:chOff x="3967163" y="2006600"/>
            <a:chExt cx="455613" cy="287338"/>
          </a:xfrm>
        </p:grpSpPr>
        <p:sp>
          <p:nvSpPr>
            <p:cNvPr id="212"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2" name="Group 300"/>
          <p:cNvGrpSpPr/>
          <p:nvPr/>
        </p:nvGrpSpPr>
        <p:grpSpPr>
          <a:xfrm>
            <a:off x="2495867" y="3973865"/>
            <a:ext cx="1857953" cy="1469039"/>
            <a:chOff x="2793591" y="4197159"/>
            <a:chExt cx="1533859" cy="1245746"/>
          </a:xfrm>
        </p:grpSpPr>
        <p:sp>
          <p:nvSpPr>
            <p:cNvPr id="219" name="Curved Up Arrow 218"/>
            <p:cNvSpPr/>
            <p:nvPr/>
          </p:nvSpPr>
          <p:spPr>
            <a:xfrm>
              <a:off x="2881034" y="4840420"/>
              <a:ext cx="1446416" cy="602485"/>
            </a:xfrm>
            <a:prstGeom prst="curvedUpArrow">
              <a:avLst/>
            </a:prstGeom>
            <a:solidFill>
              <a:schemeClr val="tx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0" name="Curved Up Arrow 219"/>
            <p:cNvSpPr/>
            <p:nvPr/>
          </p:nvSpPr>
          <p:spPr>
            <a:xfrm flipH="1" flipV="1">
              <a:off x="2793591" y="4197159"/>
              <a:ext cx="1446416" cy="602485"/>
            </a:xfrm>
            <a:prstGeom prst="curvedUpArrow">
              <a:avLst/>
            </a:prstGeom>
            <a:solidFill>
              <a:schemeClr val="tx1"/>
            </a:solidFill>
            <a:ln>
              <a:solidFill>
                <a:schemeClr val="tx1"/>
              </a:solidFill>
            </a:ln>
            <a:effectLst>
              <a:outerShdw dir="5400000" algn="ctr" rotWithShape="0">
                <a:schemeClr val="bg1"/>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8" name="TextBox 217"/>
            <p:cNvSpPr txBox="1"/>
            <p:nvPr/>
          </p:nvSpPr>
          <p:spPr>
            <a:xfrm>
              <a:off x="2910501" y="4724974"/>
              <a:ext cx="1300039" cy="375617"/>
            </a:xfrm>
            <a:prstGeom prst="rect">
              <a:avLst/>
            </a:prstGeom>
            <a:noFill/>
          </p:spPr>
          <p:txBody>
            <a:bodyPr wrap="square" rtlCol="0">
              <a:spAutoFit/>
            </a:bodyPr>
            <a:lstStyle/>
            <a:p>
              <a:pPr algn="ctr"/>
              <a:r>
                <a:rPr lang="en-US" sz="1200" b="1" i="1" dirty="0" smtClean="0"/>
                <a:t>Optimized cycle time</a:t>
              </a:r>
            </a:p>
          </p:txBody>
        </p:sp>
      </p:grpSp>
      <p:cxnSp>
        <p:nvCxnSpPr>
          <p:cNvPr id="255" name="Straight Arrow Connector 254"/>
          <p:cNvCxnSpPr/>
          <p:nvPr/>
        </p:nvCxnSpPr>
        <p:spPr>
          <a:xfrm>
            <a:off x="2342435" y="3277982"/>
            <a:ext cx="559981"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p:nvPr/>
        </p:nvCxnSpPr>
        <p:spPr>
          <a:xfrm rot="-5400000">
            <a:off x="1086899" y="4984183"/>
            <a:ext cx="1944000" cy="0"/>
          </a:xfrm>
          <a:prstGeom prst="straightConnector1">
            <a:avLst/>
          </a:prstGeom>
          <a:ln w="31750">
            <a:tailEnd type="arrow"/>
          </a:ln>
        </p:spPr>
        <p:style>
          <a:lnRef idx="1">
            <a:schemeClr val="dk1"/>
          </a:lnRef>
          <a:fillRef idx="0">
            <a:schemeClr val="dk1"/>
          </a:fillRef>
          <a:effectRef idx="0">
            <a:schemeClr val="dk1"/>
          </a:effectRef>
          <a:fontRef idx="minor">
            <a:schemeClr val="tx1"/>
          </a:fontRef>
        </p:style>
      </p:cxnSp>
      <p:cxnSp>
        <p:nvCxnSpPr>
          <p:cNvPr id="288" name="Straight Arrow Connector 287"/>
          <p:cNvCxnSpPr/>
          <p:nvPr/>
        </p:nvCxnSpPr>
        <p:spPr>
          <a:xfrm flipH="1">
            <a:off x="1116831" y="5956183"/>
            <a:ext cx="7812000" cy="0"/>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0" name="TextBox 279"/>
          <p:cNvSpPr txBox="1"/>
          <p:nvPr/>
        </p:nvSpPr>
        <p:spPr>
          <a:xfrm>
            <a:off x="3905103" y="5783755"/>
            <a:ext cx="2631652" cy="306467"/>
          </a:xfrm>
          <a:prstGeom prst="roundRect">
            <a:avLst/>
          </a:prstGeom>
          <a:solidFill>
            <a:schemeClr val="bg1">
              <a:lumMod val="95000"/>
            </a:schemeClr>
          </a:solidFill>
          <a:ln w="19050">
            <a:solidFill>
              <a:schemeClr val="tx1"/>
            </a:solidFill>
            <a:prstDash val="solid"/>
          </a:ln>
        </p:spPr>
        <p:txBody>
          <a:bodyPr wrap="square" rtlCol="0">
            <a:spAutoFit/>
          </a:bodyPr>
          <a:lstStyle/>
          <a:p>
            <a:pPr algn="ctr"/>
            <a:r>
              <a:rPr lang="en-GB" sz="1200" b="1" dirty="0" smtClean="0"/>
              <a:t>Continuous Feedback Loop</a:t>
            </a:r>
            <a:endParaRPr lang="en-GB" sz="1200" dirty="0" smtClean="0"/>
          </a:p>
        </p:txBody>
      </p:sp>
      <p:cxnSp>
        <p:nvCxnSpPr>
          <p:cNvPr id="291" name="Straight Arrow Connector 290"/>
          <p:cNvCxnSpPr/>
          <p:nvPr/>
        </p:nvCxnSpPr>
        <p:spPr>
          <a:xfrm flipV="1">
            <a:off x="8920505" y="5225814"/>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cxnSp>
        <p:nvCxnSpPr>
          <p:cNvPr id="276" name="Straight Arrow Connector 275"/>
          <p:cNvCxnSpPr/>
          <p:nvPr/>
        </p:nvCxnSpPr>
        <p:spPr>
          <a:xfrm rot="16200000">
            <a:off x="834194" y="4386061"/>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4" name="Straight Arrow Connector 293"/>
          <p:cNvCxnSpPr/>
          <p:nvPr/>
        </p:nvCxnSpPr>
        <p:spPr>
          <a:xfrm flipV="1">
            <a:off x="1114184" y="5229352"/>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4" name="Rounded Rectangle 283"/>
          <p:cNvSpPr/>
          <p:nvPr/>
        </p:nvSpPr>
        <p:spPr>
          <a:xfrm>
            <a:off x="506672" y="4528253"/>
            <a:ext cx="1215024" cy="109743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4" name="Group 275"/>
          <p:cNvGrpSpPr>
            <a:grpSpLocks noChangeAspect="1"/>
          </p:cNvGrpSpPr>
          <p:nvPr/>
        </p:nvGrpSpPr>
        <p:grpSpPr>
          <a:xfrm>
            <a:off x="712747" y="4866774"/>
            <a:ext cx="765631" cy="597786"/>
            <a:chOff x="510333" y="1293868"/>
            <a:chExt cx="893416" cy="697556"/>
          </a:xfrm>
        </p:grpSpPr>
        <p:grpSp>
          <p:nvGrpSpPr>
            <p:cNvPr id="55" name="Groupe 585"/>
            <p:cNvGrpSpPr/>
            <p:nvPr/>
          </p:nvGrpSpPr>
          <p:grpSpPr>
            <a:xfrm>
              <a:off x="852194" y="1578386"/>
              <a:ext cx="551555" cy="413038"/>
              <a:chOff x="4467226" y="3211513"/>
              <a:chExt cx="347663" cy="260351"/>
            </a:xfrm>
          </p:grpSpPr>
          <p:sp>
            <p:nvSpPr>
              <p:cNvPr id="2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7"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8"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9"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0"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1"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2"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3"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4"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5"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56" name="Groupe 587"/>
            <p:cNvGrpSpPr/>
            <p:nvPr/>
          </p:nvGrpSpPr>
          <p:grpSpPr>
            <a:xfrm rot="20880025">
              <a:off x="510333" y="1293868"/>
              <a:ext cx="595715" cy="473517"/>
              <a:chOff x="355601" y="3870326"/>
              <a:chExt cx="433388" cy="344488"/>
            </a:xfrm>
          </p:grpSpPr>
          <p:sp>
            <p:nvSpPr>
              <p:cNvPr id="267"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8"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9"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0"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1"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2"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3"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4"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277" name="TextBox 276"/>
          <p:cNvSpPr txBox="1"/>
          <p:nvPr/>
        </p:nvSpPr>
        <p:spPr>
          <a:xfrm>
            <a:off x="692230" y="4601044"/>
            <a:ext cx="867545" cy="276999"/>
          </a:xfrm>
          <a:prstGeom prst="rect">
            <a:avLst/>
          </a:prstGeom>
          <a:noFill/>
          <a:ln>
            <a:noFill/>
          </a:ln>
        </p:spPr>
        <p:txBody>
          <a:bodyPr wrap="none" rtlCol="0">
            <a:spAutoFit/>
          </a:bodyPr>
          <a:lstStyle/>
          <a:p>
            <a:r>
              <a:rPr lang="en-US" sz="1200" b="1" kern="0" dirty="0" smtClean="0">
                <a:solidFill>
                  <a:schemeClr val="bg1"/>
                </a:solidFill>
                <a:cs typeface="Arial"/>
              </a:rPr>
              <a:t>Business</a:t>
            </a:r>
            <a:endParaRPr lang="en-US" sz="1200" dirty="0" smtClean="0">
              <a:solidFill>
                <a:schemeClr val="bg1"/>
              </a:solidFill>
            </a:endParaRPr>
          </a:p>
        </p:txBody>
      </p:sp>
      <p:grpSp>
        <p:nvGrpSpPr>
          <p:cNvPr id="57" name="Group 297"/>
          <p:cNvGrpSpPr/>
          <p:nvPr/>
        </p:nvGrpSpPr>
        <p:grpSpPr>
          <a:xfrm>
            <a:off x="1736771" y="1590815"/>
            <a:ext cx="6968316" cy="306467"/>
            <a:chOff x="1343350" y="1537650"/>
            <a:chExt cx="6968316" cy="306467"/>
          </a:xfrm>
        </p:grpSpPr>
        <p:cxnSp>
          <p:nvCxnSpPr>
            <p:cNvPr id="211" name="Straight Arrow Connector 210"/>
            <p:cNvCxnSpPr>
              <a:stCxn id="252" idx="3"/>
            </p:cNvCxnSpPr>
            <p:nvPr/>
          </p:nvCxnSpPr>
          <p:spPr>
            <a:xfrm>
              <a:off x="6151666" y="1690884"/>
              <a:ext cx="2160000"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1343350" y="1690884"/>
              <a:ext cx="2208531"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3520015" y="1537650"/>
              <a:ext cx="2631652" cy="306467"/>
            </a:xfrm>
            <a:prstGeom prst="roundRect">
              <a:avLst/>
            </a:prstGeom>
            <a:noFill/>
            <a:ln w="19050">
              <a:solidFill>
                <a:schemeClr val="tx1"/>
              </a:solidFill>
              <a:prstDash val="lgDash"/>
            </a:ln>
          </p:spPr>
          <p:txBody>
            <a:bodyPr wrap="square" rtlCol="0">
              <a:spAutoFit/>
            </a:bodyPr>
            <a:lstStyle/>
            <a:p>
              <a:pPr algn="ctr"/>
              <a:r>
                <a:rPr lang="en-GB" sz="1200" b="1" dirty="0" smtClean="0"/>
                <a:t>Delivery Orchestration</a:t>
              </a:r>
              <a:endParaRPr lang="en-GB" sz="1200" dirty="0" smtClean="0"/>
            </a:p>
          </p:txBody>
        </p:sp>
      </p:grpSp>
      <p:sp>
        <p:nvSpPr>
          <p:cNvPr id="221" name="Freeform 220"/>
          <p:cNvSpPr/>
          <p:nvPr/>
        </p:nvSpPr>
        <p:spPr>
          <a:xfrm rot="7035210">
            <a:off x="5616285" y="3955807"/>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58" name="Groupe 275"/>
          <p:cNvGrpSpPr>
            <a:grpSpLocks noChangeAspect="1"/>
          </p:cNvGrpSpPr>
          <p:nvPr/>
        </p:nvGrpSpPr>
        <p:grpSpPr>
          <a:xfrm>
            <a:off x="4816583" y="3911777"/>
            <a:ext cx="444382" cy="49941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145569" y="2275463"/>
            <a:ext cx="2168876" cy="276999"/>
          </a:xfrm>
          <a:prstGeom prst="rect">
            <a:avLst/>
          </a:prstGeom>
          <a:noFill/>
          <a:ln>
            <a:noFill/>
          </a:ln>
        </p:spPr>
        <p:txBody>
          <a:bodyPr wrap="square" rtlCol="0">
            <a:spAutoFit/>
          </a:bodyPr>
          <a:lstStyle/>
          <a:p>
            <a:pPr algn="ctr"/>
            <a:r>
              <a:rPr lang="en-GB" sz="1200" b="1" dirty="0" smtClean="0">
                <a:solidFill>
                  <a:schemeClr val="accent5"/>
                </a:solidFill>
              </a:rPr>
              <a:t>Continuous  Delivery</a:t>
            </a:r>
            <a:endParaRPr lang="en-GB" sz="1200" dirty="0" smtClean="0">
              <a:solidFill>
                <a:schemeClr val="accent5"/>
              </a:solidFill>
            </a:endParaRPr>
          </a:p>
        </p:txBody>
      </p:sp>
      <p:grpSp>
        <p:nvGrpSpPr>
          <p:cNvPr id="59" name="Groupe 275"/>
          <p:cNvGrpSpPr>
            <a:grpSpLocks noChangeAspect="1"/>
          </p:cNvGrpSpPr>
          <p:nvPr/>
        </p:nvGrpSpPr>
        <p:grpSpPr>
          <a:xfrm>
            <a:off x="4816583" y="4795280"/>
            <a:ext cx="444382" cy="49941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256" name="Straight Arrow Connector 255"/>
          <p:cNvCxnSpPr/>
          <p:nvPr/>
        </p:nvCxnSpPr>
        <p:spPr>
          <a:xfrm>
            <a:off x="55642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66" name="Freeform 265"/>
          <p:cNvSpPr/>
          <p:nvPr/>
        </p:nvSpPr>
        <p:spPr>
          <a:xfrm rot="7035210">
            <a:off x="5619823" y="4852074"/>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60" name="Groupe 275"/>
          <p:cNvGrpSpPr>
            <a:grpSpLocks noChangeAspect="1"/>
          </p:cNvGrpSpPr>
          <p:nvPr/>
        </p:nvGrpSpPr>
        <p:grpSpPr>
          <a:xfrm>
            <a:off x="4816583" y="3028273"/>
            <a:ext cx="444382" cy="499419"/>
            <a:chOff x="485775" y="2794001"/>
            <a:chExt cx="346076" cy="388938"/>
          </a:xfrm>
        </p:grpSpPr>
        <p:sp>
          <p:nvSpPr>
            <p:cNvPr id="12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83" name="Straight Arrow Connector 82"/>
          <p:cNvCxnSpPr/>
          <p:nvPr/>
        </p:nvCxnSpPr>
        <p:spPr>
          <a:xfrm>
            <a:off x="39533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00" name="Rectangle 299"/>
          <p:cNvSpPr/>
          <p:nvPr/>
        </p:nvSpPr>
        <p:spPr>
          <a:xfrm>
            <a:off x="2881150" y="2966334"/>
            <a:ext cx="1050918" cy="624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61" name="Groupe 275"/>
          <p:cNvGrpSpPr>
            <a:grpSpLocks noChangeAspect="1"/>
          </p:cNvGrpSpPr>
          <p:nvPr/>
        </p:nvGrpSpPr>
        <p:grpSpPr>
          <a:xfrm>
            <a:off x="3205684" y="3028273"/>
            <a:ext cx="444382" cy="499419"/>
            <a:chOff x="485775" y="2794001"/>
            <a:chExt cx="346076" cy="388938"/>
          </a:xfrm>
        </p:grpSpPr>
        <p:sp>
          <p:nvSpPr>
            <p:cNvPr id="25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8"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9"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1"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2"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3"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5"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6"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9"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0"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2"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10" name="Rectangle 209"/>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200" b="1" i="1" dirty="0" smtClean="0">
                <a:solidFill>
                  <a:schemeClr val="accent4"/>
                </a:solidFill>
              </a:rPr>
              <a:t>Automation Assessment Toolkit</a:t>
            </a:r>
          </a:p>
          <a:p>
            <a:endParaRPr lang="en-US" sz="1200" b="1" i="1" dirty="0" smtClean="0">
              <a:solidFill>
                <a:schemeClr val="accent4"/>
              </a:solidFill>
            </a:endParaRPr>
          </a:p>
          <a:p>
            <a:pPr algn="r"/>
            <a:r>
              <a:rPr lang="en-US" sz="1400" i="1" kern="0" dirty="0" err="1" smtClean="0">
                <a:solidFill>
                  <a:sysClr val="windowText" lastClr="000000"/>
                </a:solidFill>
              </a:rPr>
              <a:t>VServe</a:t>
            </a:r>
            <a:endParaRPr lang="en-US" sz="1400" b="1" i="1" dirty="0" smtClean="0">
              <a:solidFill>
                <a:schemeClr val="accent4"/>
              </a:solidFill>
            </a:endParaRPr>
          </a:p>
          <a:p>
            <a:pPr algn="ctr"/>
            <a:endParaRPr lang="en-US" sz="1200" b="1" i="1" dirty="0" smtClean="0">
              <a:solidFill>
                <a:schemeClr val="tx2">
                  <a:lumMod val="50000"/>
                </a:schemeClr>
              </a:solidFill>
            </a:endParaRPr>
          </a:p>
        </p:txBody>
      </p:sp>
      <p:sp>
        <p:nvSpPr>
          <p:cNvPr id="2" name="Title 1"/>
          <p:cNvSpPr>
            <a:spLocks noGrp="1"/>
          </p:cNvSpPr>
          <p:nvPr>
            <p:ph type="title"/>
          </p:nvPr>
        </p:nvSpPr>
        <p:spPr/>
        <p:txBody>
          <a:bodyPr/>
          <a:lstStyle/>
          <a:p>
            <a:r>
              <a:rPr lang="en-US" sz="2800" dirty="0" smtClean="0"/>
              <a:t>Service Virtualization</a:t>
            </a:r>
            <a:endParaRPr lang="en-US" sz="2800" dirty="0"/>
          </a:p>
        </p:txBody>
      </p:sp>
      <p:sp>
        <p:nvSpPr>
          <p:cNvPr id="14" name="Rectangle 13"/>
          <p:cNvSpPr/>
          <p:nvPr/>
        </p:nvSpPr>
        <p:spPr>
          <a:xfrm>
            <a:off x="3234521" y="1528386"/>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To provide software development and QA/testing teams access to dependent system components that are needed for development and testing (such as legacy system interfaces), but are unavailable or difficult-to-access for development and testing purposes</a:t>
            </a:r>
          </a:p>
        </p:txBody>
      </p:sp>
      <p:sp>
        <p:nvSpPr>
          <p:cNvPr id="11" name="Rectangle 10"/>
          <p:cNvSpPr/>
          <p:nvPr/>
        </p:nvSpPr>
        <p:spPr>
          <a:xfrm>
            <a:off x="3234521" y="3134089"/>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Assessment of the application landscape for virtualization potential</a:t>
            </a:r>
          </a:p>
          <a:p>
            <a:pPr marL="180975" indent="-180975"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Define virtualization strategy for various Testing Processes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Virtualization Business case definition and ROI calculation</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Rollout virtualization services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Evolve Applications and virtualization adoption services across lifecycle</a:t>
            </a:r>
          </a:p>
        </p:txBody>
      </p:sp>
      <p:sp>
        <p:nvSpPr>
          <p:cNvPr id="16" name="Rounded Rectangle 1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7" name="Rounded Rectangle 16"/>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pic>
        <p:nvPicPr>
          <p:cNvPr id="293891" name="Picture 3"/>
          <p:cNvPicPr>
            <a:picLocks noChangeAspect="1" noChangeArrowheads="1"/>
          </p:cNvPicPr>
          <p:nvPr/>
        </p:nvPicPr>
        <p:blipFill>
          <a:blip r:embed="rId2" cstate="print"/>
          <a:srcRect/>
          <a:stretch>
            <a:fillRect/>
          </a:stretch>
        </p:blipFill>
        <p:spPr bwMode="auto">
          <a:xfrm>
            <a:off x="696329" y="5451282"/>
            <a:ext cx="1485900" cy="464820"/>
          </a:xfrm>
          <a:prstGeom prst="rect">
            <a:avLst/>
          </a:prstGeom>
          <a:noFill/>
          <a:ln w="9525">
            <a:noFill/>
            <a:miter lim="800000"/>
            <a:headEnd/>
            <a:tailEnd/>
          </a:ln>
        </p:spPr>
      </p:pic>
      <p:sp>
        <p:nvSpPr>
          <p:cNvPr id="9" name="Rectangle 8"/>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Agile</a:t>
            </a:r>
            <a:r>
              <a:rPr lang="fi-FI" sz="2800" dirty="0" smtClean="0"/>
              <a:t> </a:t>
            </a:r>
            <a:r>
              <a:rPr lang="fi-FI" sz="2800" dirty="0" err="1" smtClean="0"/>
              <a:t>Development</a:t>
            </a:r>
            <a:endParaRPr lang="en-US" sz="2800" dirty="0"/>
          </a:p>
        </p:txBody>
      </p:sp>
      <p:sp>
        <p:nvSpPr>
          <p:cNvPr id="6" name="Rounded Rectangle 5"/>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8" name="Rounded Rectangle 7"/>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4" name="Rectangle 13"/>
          <p:cNvSpPr/>
          <p:nvPr/>
        </p:nvSpPr>
        <p:spPr>
          <a:xfrm>
            <a:off x="3234521" y="1509783"/>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 </a:t>
            </a:r>
            <a:endParaRPr lang="en-GB"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a:p>
            <a:pPr indent="6350" defTabSz="914400">
              <a:spcBef>
                <a:spcPts val="300"/>
              </a:spcBef>
              <a:spcAft>
                <a:spcPts val="300"/>
              </a:spcAft>
              <a:buClr>
                <a:schemeClr val="accent5"/>
              </a:buClr>
              <a:defRPr/>
            </a:pPr>
            <a:endParaRPr lang="en-US" sz="1400" kern="0" dirty="0" smtClean="0">
              <a:solidFill>
                <a:sysClr val="windowText" lastClr="000000"/>
              </a:solidFill>
            </a:endParaRPr>
          </a:p>
        </p:txBody>
      </p:sp>
      <p:sp>
        <p:nvSpPr>
          <p:cNvPr id="15" name="Rectangle 14"/>
          <p:cNvSpPr/>
          <p:nvPr/>
        </p:nvSpPr>
        <p:spPr>
          <a:xfrm>
            <a:off x="3234521" y="3146393"/>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Share a vision of the result</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Plan roadmap, release schedule and prioritize features</a:t>
            </a:r>
          </a:p>
          <a:p>
            <a:pPr marL="542925" lvl="2" indent="-180975" defTabSz="914400">
              <a:spcBef>
                <a:spcPts val="300"/>
              </a:spcBef>
              <a:spcAft>
                <a:spcPts val="300"/>
              </a:spcAft>
              <a:buClr>
                <a:schemeClr val="accent5"/>
              </a:buClr>
              <a:buFont typeface="Arial" pitchFamily="34" charset="0"/>
              <a:buChar char="•"/>
              <a:defRPr/>
            </a:pPr>
            <a:r>
              <a:rPr lang="en-US" sz="1200" kern="0" dirty="0" smtClean="0">
                <a:solidFill>
                  <a:sysClr val="windowText" lastClr="000000"/>
                </a:solidFill>
              </a:rPr>
              <a:t>Revisit often to ensure ability to react to possible business changes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solution, release early and often</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Learn and optimize the process</a:t>
            </a:r>
          </a:p>
          <a:p>
            <a:pPr marL="180975" indent="-17462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Practices include daily- and weekly meeting for maximum visibility and co-operation. </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680475" y="4948669"/>
            <a:ext cx="1182070" cy="887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786811" y="5455226"/>
            <a:ext cx="868680" cy="651510"/>
          </a:xfrm>
          <a:prstGeom prst="rect">
            <a:avLst/>
          </a:prstGeom>
          <a:noFill/>
          <a:extLst>
            <a:ext uri="{909E8E84-426E-40DD-AFC4-6F175D3DCCD1}">
              <a14:hiddenFill xmlns:a14="http://schemas.microsoft.com/office/drawing/2010/main" xmlns="">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1507" y="5170561"/>
            <a:ext cx="1051560" cy="790956"/>
          </a:xfrm>
          <a:prstGeom prst="rect">
            <a:avLst/>
          </a:prstGeom>
          <a:noFill/>
          <a:extLst>
            <a:ext uri="{909E8E84-426E-40DD-AFC4-6F175D3DCCD1}">
              <a14:hiddenFill xmlns:a14="http://schemas.microsoft.com/office/drawing/2010/main" xmlns="">
                <a:solidFill>
                  <a:srgbClr val="FFFFFF"/>
                </a:solidFill>
              </a14:hiddenFill>
            </a:ext>
          </a:extLst>
        </p:spPr>
      </p:pic>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ular Callout 2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Integration</a:t>
            </a:r>
            <a:endParaRPr lang="en-US" sz="2800" dirty="0"/>
          </a:p>
        </p:txBody>
      </p:sp>
      <p:sp>
        <p:nvSpPr>
          <p:cNvPr id="14" name="Rectangle 13"/>
          <p:cNvSpPr/>
          <p:nvPr/>
        </p:nvSpPr>
        <p:spPr>
          <a:xfrm>
            <a:off x="3234521" y="1531119"/>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Integration (CI) is a development practice with purpose of to surface any problems or inconsistency in code development immediately, so it can be fixed immediately. In other words ensure the quality early in the process. </a:t>
            </a:r>
          </a:p>
        </p:txBody>
      </p:sp>
      <p:sp>
        <p:nvSpPr>
          <p:cNvPr id="15" name="Rectangle 14"/>
          <p:cNvSpPr/>
          <p:nvPr/>
        </p:nvSpPr>
        <p:spPr>
          <a:xfrm>
            <a:off x="3227155" y="3137976"/>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Developers integrate code into a shared repository several times a day. The code is automatically build and validated. The code that does not meet criteria cannot be committed further. </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Static code analysis and unit tests are run (automatically) to ensure quality</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Build binaries (war, ear) for deployments on to the Application Servers including packaging the different modules/applications</a:t>
            </a:r>
          </a:p>
        </p:txBody>
      </p:sp>
      <p:pic>
        <p:nvPicPr>
          <p:cNvPr id="11" name="Picture 2" descr="https://xebialabs.com/assets/files/plugins/jenkins.jpg"/>
          <p:cNvPicPr>
            <a:picLocks noChangeAspect="1" noChangeArrowheads="1"/>
          </p:cNvPicPr>
          <p:nvPr/>
        </p:nvPicPr>
        <p:blipFill>
          <a:blip r:embed="rId2" cstate="print">
            <a:clrChange>
              <a:clrFrom>
                <a:srgbClr val="FFFFFF"/>
              </a:clrFrom>
              <a:clrTo>
                <a:srgbClr val="FFFFFF">
                  <a:alpha val="0"/>
                </a:srgbClr>
              </a:clrTo>
            </a:clrChange>
          </a:blip>
          <a:srcRect t="27147" b="29671"/>
          <a:stretch>
            <a:fillRect/>
          </a:stretch>
        </p:blipFill>
        <p:spPr bwMode="auto">
          <a:xfrm>
            <a:off x="517525" y="5154192"/>
            <a:ext cx="1089829" cy="352956"/>
          </a:xfrm>
          <a:prstGeom prst="rect">
            <a:avLst/>
          </a:prstGeom>
          <a:noFill/>
        </p:spPr>
      </p:pic>
      <p:pic>
        <p:nvPicPr>
          <p:cNvPr id="13" name="Picture 2" descr="https://xebialabs.com/assets/files/plugins/git.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2517" y="5353521"/>
            <a:ext cx="1048841" cy="786631"/>
          </a:xfrm>
          <a:prstGeom prst="rect">
            <a:avLst/>
          </a:prstGeom>
          <a:noFill/>
        </p:spPr>
      </p:pic>
      <p:pic>
        <p:nvPicPr>
          <p:cNvPr id="16" name="Picture 4" descr="https://xebialabs.com/assets/files/plugins/maven.jpg"/>
          <p:cNvPicPr>
            <a:picLocks noChangeAspect="1" noChangeArrowheads="1"/>
          </p:cNvPicPr>
          <p:nvPr/>
        </p:nvPicPr>
        <p:blipFill>
          <a:blip r:embed="rId4" cstate="print">
            <a:clrChange>
              <a:clrFrom>
                <a:srgbClr val="FFFFFF"/>
              </a:clrFrom>
              <a:clrTo>
                <a:srgbClr val="FFFFFF">
                  <a:alpha val="0"/>
                </a:srgbClr>
              </a:clrTo>
            </a:clrChange>
          </a:blip>
          <a:srcRect t="16022" b="25223"/>
          <a:stretch>
            <a:fillRect/>
          </a:stretch>
        </p:blipFill>
        <p:spPr bwMode="auto">
          <a:xfrm>
            <a:off x="1884860" y="5084576"/>
            <a:ext cx="973200" cy="428852"/>
          </a:xfrm>
          <a:prstGeom prst="rect">
            <a:avLst/>
          </a:prstGeom>
          <a:noFill/>
        </p:spPr>
      </p:pic>
      <p:pic>
        <p:nvPicPr>
          <p:cNvPr id="17" name="Picture 2" descr="http://www.sonarqube.org/wp-content/themes/sonarsource.org/images/sonar.png"/>
          <p:cNvPicPr>
            <a:picLocks noChangeAspect="1" noChangeArrowheads="1"/>
          </p:cNvPicPr>
          <p:nvPr/>
        </p:nvPicPr>
        <p:blipFill>
          <a:blip r:embed="rId5" cstate="print"/>
          <a:srcRect/>
          <a:stretch>
            <a:fillRect/>
          </a:stretch>
        </p:blipFill>
        <p:spPr bwMode="auto">
          <a:xfrm>
            <a:off x="1734950" y="5718632"/>
            <a:ext cx="1242754" cy="298262"/>
          </a:xfrm>
          <a:prstGeom prst="rect">
            <a:avLst/>
          </a:prstGeom>
          <a:noFill/>
        </p:spPr>
      </p:pic>
      <p:pic>
        <p:nvPicPr>
          <p:cNvPr id="18" name="Picture 4" descr="Logo"/>
          <p:cNvPicPr>
            <a:picLocks noChangeAspect="1" noChangeArrowheads="1"/>
          </p:cNvPicPr>
          <p:nvPr/>
        </p:nvPicPr>
        <p:blipFill>
          <a:blip r:embed="rId6" cstate="print"/>
          <a:srcRect/>
          <a:stretch>
            <a:fillRect/>
          </a:stretch>
        </p:blipFill>
        <p:spPr bwMode="auto">
          <a:xfrm>
            <a:off x="1582021" y="5459110"/>
            <a:ext cx="1456800" cy="291360"/>
          </a:xfrm>
          <a:prstGeom prst="rect">
            <a:avLst/>
          </a:prstGeom>
          <a:noFill/>
        </p:spPr>
      </p:pic>
      <p:sp>
        <p:nvSpPr>
          <p:cNvPr id="23" name="Rounded Rectangle 22"/>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24" name="Rounded Rectangle 23"/>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9" name="Rectangle 18"/>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fi-FI" sz="2800" dirty="0" err="1" smtClean="0"/>
              <a:t>Continuous</a:t>
            </a:r>
            <a:r>
              <a:rPr lang="fi-FI" sz="2800" dirty="0" smtClean="0"/>
              <a:t> </a:t>
            </a:r>
            <a:r>
              <a:rPr lang="fi-FI" sz="2800" dirty="0" err="1" smtClean="0"/>
              <a:t>Delivery</a:t>
            </a:r>
            <a:endParaRPr lang="en-US" sz="2800" dirty="0"/>
          </a:p>
        </p:txBody>
      </p:sp>
      <p:sp>
        <p:nvSpPr>
          <p:cNvPr id="14" name="Rectangle 13"/>
          <p:cNvSpPr/>
          <p:nvPr/>
        </p:nvSpPr>
        <p:spPr>
          <a:xfrm>
            <a:off x="3238500" y="1517903"/>
            <a:ext cx="6250673" cy="137769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15" name="Rectangle 14"/>
          <p:cNvSpPr/>
          <p:nvPr/>
        </p:nvSpPr>
        <p:spPr>
          <a:xfrm>
            <a:off x="3238500" y="3077288"/>
            <a:ext cx="6250673" cy="296324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lvl="0"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Manage, plan and control the storage and flow of binaries and configurations used for deployments relying on the software release cycles.</a:t>
            </a:r>
          </a:p>
          <a:p>
            <a:pPr marL="355600" lvl="0" indent="-355600" defTabSz="914400">
              <a:spcBef>
                <a:spcPts val="300"/>
              </a:spcBef>
              <a:spcAft>
                <a:spcPts val="300"/>
              </a:spcAft>
              <a:buClr>
                <a:schemeClr val="accent5"/>
              </a:buClr>
              <a:buFont typeface="Wingdings" pitchFamily="2" charset="2"/>
              <a:buChar char="§"/>
              <a:defRPr/>
            </a:pPr>
            <a:endParaRPr lang="en-US" sz="1400" kern="0" dirty="0" smtClean="0">
              <a:solidFill>
                <a:sysClr val="windowText" lastClr="000000"/>
              </a:solidFill>
            </a:endParaRPr>
          </a:p>
        </p:txBody>
      </p:sp>
      <p:pic>
        <p:nvPicPr>
          <p:cNvPr id="10" name="Picture 2" descr="https://xebialabs.com/assets/files/plugins/nexu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7832" y="5025858"/>
            <a:ext cx="1114736" cy="837923"/>
          </a:xfrm>
          <a:prstGeom prst="rect">
            <a:avLst/>
          </a:prstGeom>
          <a:noFill/>
        </p:spPr>
      </p:pic>
      <p:pic>
        <p:nvPicPr>
          <p:cNvPr id="11" name="Picture 4" descr="https://xebialabs.com/assets/files/plugins/chef.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0835" y="5206621"/>
            <a:ext cx="807998" cy="605998"/>
          </a:xfrm>
          <a:prstGeom prst="rect">
            <a:avLst/>
          </a:prstGeom>
          <a:noFill/>
        </p:spPr>
      </p:pic>
      <p:pic>
        <p:nvPicPr>
          <p:cNvPr id="13" name="Picture 2" descr="https://xebialabs.com/assets/files/plugins/git.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90144" y="5121661"/>
            <a:ext cx="942664" cy="706998"/>
          </a:xfrm>
          <a:prstGeom prst="rect">
            <a:avLst/>
          </a:prstGeom>
          <a:noFill/>
        </p:spPr>
      </p:pic>
      <p:sp>
        <p:nvSpPr>
          <p:cNvPr id="17" name="Rounded Rectangle 16"/>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8" name="Rounded Rectangle 17"/>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6" name="Rectangle 15"/>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ular Callout 10"/>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200" b="1" i="1" dirty="0" smtClean="0">
                <a:solidFill>
                  <a:schemeClr val="tx2">
                    <a:lumMod val="50000"/>
                  </a:schemeClr>
                </a:solidFill>
              </a:rPr>
              <a:t>Capgemini choice of tools:</a:t>
            </a:r>
          </a:p>
          <a:p>
            <a:pPr algn="ctr"/>
            <a:endParaRPr lang="en-US" sz="400" b="1" i="1" dirty="0" smtClean="0">
              <a:solidFill>
                <a:schemeClr val="tx2">
                  <a:lumMod val="50000"/>
                </a:schemeClr>
              </a:solidFill>
            </a:endParaRPr>
          </a:p>
          <a:p>
            <a:r>
              <a:rPr lang="en-US" sz="1050" b="1" i="1" dirty="0" smtClean="0">
                <a:solidFill>
                  <a:schemeClr val="accent4"/>
                </a:solidFill>
              </a:rPr>
              <a:t>Capgemini Automation Framework Café</a:t>
            </a:r>
          </a:p>
          <a:p>
            <a:pPr algn="ctr"/>
            <a:endParaRPr lang="en-US" sz="1200" b="1" i="1" dirty="0" smtClean="0">
              <a:solidFill>
                <a:schemeClr val="tx2">
                  <a:lumMod val="50000"/>
                </a:schemeClr>
              </a:solidFill>
            </a:endParaRPr>
          </a:p>
        </p:txBody>
      </p:sp>
      <p:sp>
        <p:nvSpPr>
          <p:cNvPr id="2" name="Title 1"/>
          <p:cNvSpPr>
            <a:spLocks noGrp="1"/>
          </p:cNvSpPr>
          <p:nvPr>
            <p:ph type="title"/>
          </p:nvPr>
        </p:nvSpPr>
        <p:spPr/>
        <p:txBody>
          <a:bodyPr/>
          <a:lstStyle/>
          <a:p>
            <a:r>
              <a:rPr lang="en-US" sz="2800" dirty="0" smtClean="0"/>
              <a:t>Automated Testing</a:t>
            </a:r>
            <a:endParaRPr lang="en-US" sz="2800" dirty="0"/>
          </a:p>
        </p:txBody>
      </p:sp>
      <p:sp>
        <p:nvSpPr>
          <p:cNvPr id="14" name="Rectangle 13"/>
          <p:cNvSpPr/>
          <p:nvPr/>
        </p:nvSpPr>
        <p:spPr>
          <a:xfrm>
            <a:off x="3238500" y="1523999"/>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Test automation helps to ensure application quality and cost effectiveness of testing (early error detection, regression testing)</a:t>
            </a:r>
          </a:p>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Enable agile feature releases with fast test cycle time.</a:t>
            </a:r>
          </a:p>
        </p:txBody>
      </p:sp>
      <p:sp>
        <p:nvSpPr>
          <p:cNvPr id="15" name="Rectangle 14"/>
          <p:cNvSpPr/>
          <p:nvPr/>
        </p:nvSpPr>
        <p:spPr>
          <a:xfrm>
            <a:off x="3238499" y="3143300"/>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environments and automation setup</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 case creation to automation suite</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Capture and test of behavior, data and performance characteristics of complete application environments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Tests are build and executed continuously throughout development</a:t>
            </a:r>
          </a:p>
        </p:txBody>
      </p:sp>
      <p:sp>
        <p:nvSpPr>
          <p:cNvPr id="12" name="Rounded Rectangle 11"/>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3" name="Rounded Rectangle 12"/>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pic>
        <p:nvPicPr>
          <p:cNvPr id="292867" name="Picture 3"/>
          <p:cNvPicPr>
            <a:picLocks noChangeAspect="1" noChangeArrowheads="1"/>
          </p:cNvPicPr>
          <p:nvPr/>
        </p:nvPicPr>
        <p:blipFill>
          <a:blip r:embed="rId2" cstate="print"/>
          <a:srcRect/>
          <a:stretch>
            <a:fillRect/>
          </a:stretch>
        </p:blipFill>
        <p:spPr bwMode="auto">
          <a:xfrm>
            <a:off x="796208" y="5416250"/>
            <a:ext cx="996696" cy="522351"/>
          </a:xfrm>
          <a:prstGeom prst="rect">
            <a:avLst/>
          </a:prstGeom>
          <a:noFill/>
          <a:ln w="9525">
            <a:noFill/>
            <a:miter lim="800000"/>
            <a:headEnd/>
            <a:tailEnd/>
          </a:ln>
        </p:spPr>
      </p:pic>
      <p:sp>
        <p:nvSpPr>
          <p:cNvPr id="17" name="TextBox 16"/>
          <p:cNvSpPr txBox="1"/>
          <p:nvPr/>
        </p:nvSpPr>
        <p:spPr>
          <a:xfrm>
            <a:off x="1900491" y="5374220"/>
            <a:ext cx="1002197" cy="615553"/>
          </a:xfrm>
          <a:prstGeom prst="rect">
            <a:avLst/>
          </a:prstGeom>
          <a:noFill/>
        </p:spPr>
        <p:txBody>
          <a:bodyPr wrap="none" rtlCol="0">
            <a:spAutoFit/>
          </a:bodyPr>
          <a:lstStyle/>
          <a:p>
            <a:pPr indent="-355600" defTabSz="914400">
              <a:spcBef>
                <a:spcPts val="300"/>
              </a:spcBef>
              <a:spcAft>
                <a:spcPts val="300"/>
              </a:spcAft>
              <a:buClr>
                <a:schemeClr val="accent5"/>
              </a:buClr>
              <a:defRPr/>
            </a:pPr>
            <a:r>
              <a:rPr lang="en-US" sz="800" i="1" kern="0" dirty="0" smtClean="0">
                <a:solidFill>
                  <a:sysClr val="windowText" lastClr="000000"/>
                </a:solidFill>
              </a:rPr>
              <a:t>X-Tester</a:t>
            </a:r>
          </a:p>
          <a:p>
            <a:pPr indent="-355600" defTabSz="914400">
              <a:spcBef>
                <a:spcPts val="300"/>
              </a:spcBef>
              <a:spcAft>
                <a:spcPts val="300"/>
              </a:spcAft>
              <a:buClr>
                <a:schemeClr val="accent5"/>
              </a:buClr>
              <a:defRPr/>
            </a:pPr>
            <a:r>
              <a:rPr lang="en-US" sz="800" i="1" kern="0" dirty="0" smtClean="0">
                <a:solidFill>
                  <a:sysClr val="windowText" lastClr="000000"/>
                </a:solidFill>
              </a:rPr>
              <a:t>QTP utilities</a:t>
            </a:r>
          </a:p>
          <a:p>
            <a:pPr indent="-355600" defTabSz="914400">
              <a:spcBef>
                <a:spcPts val="300"/>
              </a:spcBef>
              <a:spcAft>
                <a:spcPts val="300"/>
              </a:spcAft>
              <a:buClr>
                <a:schemeClr val="accent5"/>
              </a:buClr>
              <a:defRPr/>
            </a:pPr>
            <a:r>
              <a:rPr lang="en-US" sz="800" i="1" kern="0" dirty="0" smtClean="0">
                <a:solidFill>
                  <a:sysClr val="windowText" lastClr="000000"/>
                </a:solidFill>
              </a:rPr>
              <a:t>Robot Framework</a:t>
            </a:r>
          </a:p>
        </p:txBody>
      </p:sp>
      <p:sp>
        <p:nvSpPr>
          <p:cNvPr id="10" name="Rectangle 9"/>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virtualization</a:t>
            </a:r>
            <a:endParaRPr lang="en-US" dirty="0"/>
          </a:p>
        </p:txBody>
      </p:sp>
      <p:sp>
        <p:nvSpPr>
          <p:cNvPr id="6" name="Rounded Rectangle 5"/>
          <p:cNvSpPr/>
          <p:nvPr/>
        </p:nvSpPr>
        <p:spPr>
          <a:xfrm>
            <a:off x="409433" y="1528387"/>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Purpose</a:t>
            </a:r>
          </a:p>
        </p:txBody>
      </p:sp>
      <p:sp>
        <p:nvSpPr>
          <p:cNvPr id="14" name="Rectangle 13"/>
          <p:cNvSpPr/>
          <p:nvPr/>
        </p:nvSpPr>
        <p:spPr>
          <a:xfrm>
            <a:off x="3234521" y="1528387"/>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To provide software development and QA/testing teams access to dependent system components that are needed for development and testing (such as legacy system interfaces), but are unavailable or difficult-to-access for development and testing purposes</a:t>
            </a:r>
          </a:p>
        </p:txBody>
      </p:sp>
      <p:sp>
        <p:nvSpPr>
          <p:cNvPr id="15" name="Rectangle 14"/>
          <p:cNvSpPr/>
          <p:nvPr/>
        </p:nvSpPr>
        <p:spPr>
          <a:xfrm>
            <a:off x="3234521" y="4831302"/>
            <a:ext cx="6250673" cy="144556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fontAlgn="base">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Automation Assessment Toolkit</a:t>
            </a:r>
          </a:p>
          <a:p>
            <a:pPr marL="355600" marR="0" indent="-355600" defTabSz="914400">
              <a:spcBef>
                <a:spcPts val="300"/>
              </a:spcBef>
              <a:spcAft>
                <a:spcPts val="300"/>
              </a:spcAft>
              <a:buClr>
                <a:schemeClr val="accent5"/>
              </a:buClr>
              <a:buFont typeface="Wingdings" pitchFamily="2" charset="2"/>
              <a:buChar char="§"/>
              <a:tabLst>
                <a:tab pos="207010" algn="l"/>
              </a:tabLst>
              <a:defRPr/>
            </a:pPr>
            <a:r>
              <a:rPr lang="en-US" sz="1400" kern="0" dirty="0" err="1" smtClean="0">
                <a:solidFill>
                  <a:sysClr val="windowText" lastClr="000000"/>
                </a:solidFill>
              </a:rPr>
              <a:t>VServe</a:t>
            </a:r>
            <a:r>
              <a:rPr lang="en-US" sz="1400" kern="0" dirty="0" smtClean="0">
                <a:solidFill>
                  <a:sysClr val="windowText" lastClr="000000"/>
                </a:solidFill>
              </a:rPr>
              <a:t> ( Accelerate LISA Test and Virtual Service Image Creation)</a:t>
            </a:r>
          </a:p>
          <a:p>
            <a:pPr marL="355600" marR="0" indent="-355600" defTabSz="914400">
              <a:spcBef>
                <a:spcPts val="300"/>
              </a:spcBef>
              <a:spcAft>
                <a:spcPts val="300"/>
              </a:spcAft>
              <a:buClr>
                <a:schemeClr val="accent5"/>
              </a:buClr>
              <a:buFont typeface="Wingdings" pitchFamily="2" charset="2"/>
              <a:buChar char="§"/>
              <a:tabLst>
                <a:tab pos="207010" algn="l"/>
              </a:tabLst>
              <a:defRPr/>
            </a:pPr>
            <a:r>
              <a:rPr lang="en-US" sz="1400" kern="0" dirty="0" smtClean="0">
                <a:solidFill>
                  <a:sysClr val="windowText" lastClr="000000"/>
                </a:solidFill>
              </a:rPr>
              <a:t>Capgemini Alliance with CA Lisa</a:t>
            </a:r>
          </a:p>
        </p:txBody>
      </p:sp>
      <p:sp>
        <p:nvSpPr>
          <p:cNvPr id="11" name="Rectangle 10"/>
          <p:cNvSpPr/>
          <p:nvPr/>
        </p:nvSpPr>
        <p:spPr>
          <a:xfrm>
            <a:off x="3234521" y="3017126"/>
            <a:ext cx="6250673" cy="155487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Assessment of the application landscape for virtualization potential</a:t>
            </a:r>
          </a:p>
          <a:p>
            <a:pPr marL="355600" indent="-355600" defTabSz="914400" fontAlgn="auto">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Define virtualization strategy for various Testing Processes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Virtualization Business case definition and ROI calculation</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Rollout virtualization services</a:t>
            </a:r>
          </a:p>
          <a:p>
            <a:pPr marL="355600" indent="-355600"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Evolve Applications and virtualization adoption services across lifecycle</a:t>
            </a:r>
          </a:p>
        </p:txBody>
      </p:sp>
      <p:sp>
        <p:nvSpPr>
          <p:cNvPr id="9" name="Rectangle 8"/>
          <p:cNvSpPr/>
          <p:nvPr/>
        </p:nvSpPr>
        <p:spPr>
          <a:xfrm rot="421833">
            <a:off x="7429502" y="349781"/>
            <a:ext cx="2105025" cy="923925"/>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Huom</a:t>
            </a:r>
            <a:r>
              <a:rPr lang="en-US" sz="2400" dirty="0" smtClean="0">
                <a:solidFill>
                  <a:schemeClr val="tx2">
                    <a:lumMod val="50000"/>
                  </a:schemeClr>
                </a:solidFill>
              </a:rPr>
              <a:t>! </a:t>
            </a:r>
            <a:r>
              <a:rPr lang="en-US" sz="2400" dirty="0" err="1" smtClean="0">
                <a:solidFill>
                  <a:schemeClr val="tx2">
                    <a:lumMod val="50000"/>
                  </a:schemeClr>
                </a:solidFill>
              </a:rPr>
              <a:t>Uusi</a:t>
            </a:r>
            <a:endParaRPr lang="en-US" sz="2400" dirty="0" smtClean="0">
              <a:solidFill>
                <a:schemeClr val="tx2">
                  <a:lumMod val="50000"/>
                </a:schemeClr>
              </a:solidFill>
            </a:endParaRPr>
          </a:p>
        </p:txBody>
      </p:sp>
      <p:sp>
        <p:nvSpPr>
          <p:cNvPr id="10" name="Rounded Rectangle 9"/>
          <p:cNvSpPr/>
          <p:nvPr/>
        </p:nvSpPr>
        <p:spPr>
          <a:xfrm>
            <a:off x="409433" y="3015706"/>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2000" b="1" kern="0" dirty="0" smtClean="0">
                <a:solidFill>
                  <a:schemeClr val="bg1"/>
                </a:solidFill>
                <a:latin typeface="Arial"/>
                <a:cs typeface="Arial"/>
              </a:rPr>
              <a:t>Key activities</a:t>
            </a:r>
          </a:p>
        </p:txBody>
      </p:sp>
      <p:sp>
        <p:nvSpPr>
          <p:cNvPr id="13" name="Rounded Rectangular Callout 12"/>
          <p:cNvSpPr/>
          <p:nvPr/>
        </p:nvSpPr>
        <p:spPr>
          <a:xfrm>
            <a:off x="409433" y="4864608"/>
            <a:ext cx="2729552" cy="1194817"/>
          </a:xfrm>
          <a:prstGeom prst="wedgeRoundRectCallout">
            <a:avLst>
              <a:gd name="adj1" fmla="val 52894"/>
              <a:gd name="adj2" fmla="val -37900"/>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0274" name="think-cell Slide" r:id="rId4" imgW="270" imgH="270" progId="TCLayout.ActiveDocument.1">
              <p:embed/>
            </p:oleObj>
          </a:graphicData>
        </a:graphic>
      </p:graphicFrame>
      <p:sp>
        <p:nvSpPr>
          <p:cNvPr id="4" name="Rounded Rectangle 3"/>
          <p:cNvSpPr/>
          <p:nvPr/>
        </p:nvSpPr>
        <p:spPr>
          <a:xfrm>
            <a:off x="3082636" y="1442609"/>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8" y="1442609"/>
            <a:ext cx="4441372" cy="3533155"/>
          </a:xfrm>
        </p:spPr>
        <p:txBody>
          <a:bodyPr/>
          <a:lstStyle/>
          <a:p>
            <a:r>
              <a:rPr lang="en-US" dirty="0" smtClean="0"/>
              <a:t>Solution approach</a:t>
            </a:r>
          </a:p>
          <a:p>
            <a:r>
              <a:rPr lang="en-US" dirty="0" smtClean="0"/>
              <a:t>Continuous deployment pipeline</a:t>
            </a:r>
            <a:endParaRPr lang="en-US" dirty="0" smtClean="0"/>
          </a:p>
          <a:p>
            <a:r>
              <a:rPr lang="en-US" dirty="0" smtClean="0"/>
              <a:t>One </a:t>
            </a:r>
            <a:r>
              <a:rPr lang="en-US" dirty="0" smtClean="0"/>
              <a:t>cross-functional </a:t>
            </a:r>
            <a:r>
              <a:rPr lang="en-US" dirty="0" smtClean="0"/>
              <a:t>team</a:t>
            </a:r>
          </a:p>
          <a:p>
            <a:r>
              <a:rPr lang="en-US" dirty="0" smtClean="0"/>
              <a:t>Critical success </a:t>
            </a:r>
            <a:r>
              <a:rPr lang="en-US" dirty="0" smtClean="0"/>
              <a:t>factors</a:t>
            </a:r>
            <a:endParaRPr lang="en-US" dirty="0" smtClean="0"/>
          </a:p>
        </p:txBody>
      </p:sp>
      <p:sp>
        <p:nvSpPr>
          <p:cNvPr id="6" name="Rectangle 5"/>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Dynamic Infrastructure Capacity</a:t>
            </a:r>
            <a:endParaRPr lang="en-US" sz="2800" dirty="0"/>
          </a:p>
        </p:txBody>
      </p:sp>
      <p:sp>
        <p:nvSpPr>
          <p:cNvPr id="14" name="Rectangle 13"/>
          <p:cNvSpPr/>
          <p:nvPr/>
        </p:nvSpPr>
        <p:spPr>
          <a:xfrm>
            <a:off x="3234521" y="1528387"/>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200" kern="0" dirty="0" smtClean="0">
                <a:solidFill>
                  <a:sysClr val="windowText" lastClr="000000"/>
                </a:solidFill>
              </a:rPr>
              <a:t>Dynamic infrastructure enables agile and automated infrastructure management and provisioning of development, test and production environments. It lowers costs with pay-as-you-go model and increases quality, reliability and visibility of infrastructure.</a:t>
            </a:r>
          </a:p>
        </p:txBody>
      </p:sp>
      <p:sp>
        <p:nvSpPr>
          <p:cNvPr id="15" name="Rectangle 14"/>
          <p:cNvSpPr/>
          <p:nvPr/>
        </p:nvSpPr>
        <p:spPr>
          <a:xfrm>
            <a:off x="3234520" y="3162139"/>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a:buClr>
                <a:schemeClr val="accent5"/>
              </a:buClr>
              <a:buFont typeface="Wingdings" pitchFamily="2" charset="2"/>
              <a:buChar char="§"/>
            </a:pPr>
            <a:r>
              <a:rPr lang="en-US" sz="1200" dirty="0" smtClean="0">
                <a:solidFill>
                  <a:schemeClr val="tx2">
                    <a:lumMod val="50000"/>
                  </a:schemeClr>
                </a:solidFill>
              </a:rPr>
              <a:t>Dynamic Capacity with horizontal &amp; vertical scalability:</a:t>
            </a:r>
            <a:endParaRPr lang="en-US" sz="1050" dirty="0" smtClean="0">
              <a:solidFill>
                <a:schemeClr val="tx2">
                  <a:lumMod val="50000"/>
                </a:schemeClr>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Vertical - scaling a single node (CPU/Memory/Disk)</a:t>
            </a:r>
          </a:p>
          <a:p>
            <a:pPr marL="361950" lvl="2" indent="-180975">
              <a:buClr>
                <a:schemeClr val="accent5"/>
              </a:buClr>
              <a:buFont typeface="Wingdings" pitchFamily="2" charset="2"/>
              <a:buChar char="§"/>
            </a:pPr>
            <a:r>
              <a:rPr lang="en-US" sz="1000" dirty="0" smtClean="0">
                <a:solidFill>
                  <a:schemeClr val="tx2">
                    <a:lumMod val="50000"/>
                  </a:schemeClr>
                </a:solidFill>
              </a:rPr>
              <a:t>Horizontal - scaling the amount of nodes; best fit for distributed and stateless cloud-ready applications</a:t>
            </a:r>
          </a:p>
          <a:p>
            <a:pPr marL="180975" indent="-180975">
              <a:buClr>
                <a:schemeClr val="accent5"/>
              </a:buClr>
              <a:buFont typeface="Wingdings" pitchFamily="2" charset="2"/>
              <a:buChar char="§"/>
            </a:pPr>
            <a:r>
              <a:rPr lang="en-US" sz="1200" dirty="0" smtClean="0">
                <a:solidFill>
                  <a:schemeClr val="tx2">
                    <a:lumMod val="50000"/>
                  </a:schemeClr>
                </a:solidFill>
              </a:rPr>
              <a:t>Automated provisioning via self service portal, </a:t>
            </a:r>
            <a:r>
              <a:rPr lang="en-US" sz="1200" dirty="0" err="1" smtClean="0">
                <a:solidFill>
                  <a:schemeClr val="tx2">
                    <a:lumMod val="50000"/>
                  </a:schemeClr>
                </a:solidFill>
              </a:rPr>
              <a:t>e.g</a:t>
            </a:r>
            <a:r>
              <a:rPr lang="en-US" sz="1200" dirty="0" smtClean="0">
                <a:solidFill>
                  <a:schemeClr val="tx2">
                    <a:lumMod val="50000"/>
                  </a:schemeClr>
                </a:solidFill>
              </a:rPr>
              <a:t>:</a:t>
            </a:r>
          </a:p>
          <a:p>
            <a:pPr marL="361950" lvl="2" indent="-180975">
              <a:buClr>
                <a:schemeClr val="accent5"/>
              </a:buClr>
              <a:buFont typeface="Wingdings" pitchFamily="2" charset="2"/>
              <a:buChar char="§"/>
            </a:pPr>
            <a:r>
              <a:rPr lang="en-US" sz="1000" dirty="0" smtClean="0">
                <a:solidFill>
                  <a:schemeClr val="tx2">
                    <a:lumMod val="50000"/>
                  </a:schemeClr>
                </a:solidFill>
              </a:rPr>
              <a:t>Service requests: launch a VM, modify and terminate</a:t>
            </a:r>
          </a:p>
          <a:p>
            <a:pPr marL="361950" lvl="2" indent="-180975">
              <a:buClr>
                <a:schemeClr val="accent5"/>
              </a:buClr>
              <a:buFont typeface="Wingdings" pitchFamily="2" charset="2"/>
              <a:buChar char="§"/>
            </a:pPr>
            <a:r>
              <a:rPr lang="en-US" sz="1000" dirty="0" smtClean="0">
                <a:solidFill>
                  <a:schemeClr val="tx2">
                    <a:lumMod val="50000"/>
                  </a:schemeClr>
                </a:solidFill>
              </a:rPr>
              <a:t>Control VMs: start, stop, restart and hibernate </a:t>
            </a:r>
          </a:p>
          <a:p>
            <a:pPr marL="180975" indent="-180975">
              <a:buClr>
                <a:schemeClr val="accent5"/>
              </a:buClr>
              <a:buFont typeface="Wingdings" pitchFamily="2" charset="2"/>
              <a:buChar char="§"/>
            </a:pPr>
            <a:r>
              <a:rPr lang="en-US" sz="1200" dirty="0" smtClean="0">
                <a:solidFill>
                  <a:schemeClr val="tx2">
                    <a:lumMod val="50000"/>
                  </a:schemeClr>
                </a:solidFill>
              </a:rPr>
              <a:t>Fast, versatile and standard delivery:</a:t>
            </a:r>
          </a:p>
          <a:p>
            <a:pPr marL="361950" lvl="2" indent="-180975">
              <a:buClr>
                <a:schemeClr val="accent5"/>
              </a:buClr>
              <a:buFont typeface="Wingdings" pitchFamily="2" charset="2"/>
              <a:buChar char="§"/>
            </a:pPr>
            <a:r>
              <a:rPr lang="en-US" sz="1000" dirty="0" smtClean="0">
                <a:solidFill>
                  <a:schemeClr val="tx2">
                    <a:lumMod val="50000"/>
                  </a:schemeClr>
                </a:solidFill>
              </a:rPr>
              <a:t>On-demand, pre-established infrastructure</a:t>
            </a:r>
          </a:p>
          <a:p>
            <a:pPr marL="361950" lvl="2" indent="-180975">
              <a:buClr>
                <a:schemeClr val="accent5"/>
              </a:buClr>
              <a:buFont typeface="Wingdings" pitchFamily="2" charset="2"/>
              <a:buChar char="§"/>
            </a:pPr>
            <a:r>
              <a:rPr lang="en-US" sz="1000" dirty="0" smtClean="0">
                <a:solidFill>
                  <a:schemeClr val="tx2">
                    <a:lumMod val="50000"/>
                  </a:schemeClr>
                </a:solidFill>
              </a:rPr>
              <a:t>Immediate value creation</a:t>
            </a:r>
          </a:p>
          <a:p>
            <a:pPr marL="361950" lvl="2" indent="-180975">
              <a:buClr>
                <a:schemeClr val="accent5"/>
              </a:buClr>
              <a:buFont typeface="Wingdings" pitchFamily="2" charset="2"/>
              <a:buChar char="§"/>
            </a:pPr>
            <a:r>
              <a:rPr lang="en-US" sz="1000" dirty="0" smtClean="0">
                <a:solidFill>
                  <a:schemeClr val="tx2">
                    <a:lumMod val="50000"/>
                  </a:schemeClr>
                </a:solidFill>
              </a:rPr>
              <a:t>Elimination of foundation tasks</a:t>
            </a:r>
          </a:p>
          <a:p>
            <a:pPr marL="180975" indent="-180975">
              <a:buClr>
                <a:schemeClr val="accent5"/>
              </a:buClr>
              <a:buFont typeface="Wingdings" pitchFamily="2" charset="2"/>
              <a:buChar char="§"/>
            </a:pPr>
            <a:r>
              <a:rPr lang="en-US" sz="1200" dirty="0" smtClean="0">
                <a:solidFill>
                  <a:schemeClr val="tx2">
                    <a:lumMod val="50000"/>
                  </a:schemeClr>
                </a:solidFill>
              </a:rPr>
              <a:t>Exceptionally high security standards:</a:t>
            </a:r>
            <a:endParaRPr lang="en-US" sz="1200" dirty="0" smtClean="0">
              <a:solidFill>
                <a:srgbClr val="FF0000"/>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System residues in high-secure infrastructure</a:t>
            </a:r>
          </a:p>
          <a:p>
            <a:pPr marL="361950" lvl="2" indent="-180975">
              <a:buClr>
                <a:schemeClr val="accent5"/>
              </a:buClr>
              <a:buFont typeface="Wingdings" pitchFamily="2" charset="2"/>
              <a:buChar char="§"/>
            </a:pPr>
            <a:r>
              <a:rPr lang="en-US" sz="1000" dirty="0" smtClean="0">
                <a:solidFill>
                  <a:schemeClr val="tx2">
                    <a:lumMod val="50000"/>
                  </a:schemeClr>
                </a:solidFill>
              </a:rPr>
              <a:t>Two-phased strong authentication for all users of Cloud portal</a:t>
            </a:r>
          </a:p>
          <a:p>
            <a:pPr marL="361950" lvl="2" indent="-180975">
              <a:buClr>
                <a:schemeClr val="accent5"/>
              </a:buClr>
              <a:buFont typeface="Wingdings" pitchFamily="2" charset="2"/>
              <a:buChar char="§"/>
            </a:pPr>
            <a:r>
              <a:rPr lang="en-US" sz="1000" dirty="0" smtClean="0">
                <a:solidFill>
                  <a:schemeClr val="tx2">
                    <a:lumMod val="50000"/>
                  </a:schemeClr>
                </a:solidFill>
              </a:rPr>
              <a:t>All processes related to infrastructure comply with our high security (governmental) customer processes</a:t>
            </a:r>
          </a:p>
          <a:p>
            <a:pPr marL="180975" indent="-180975">
              <a:buClr>
                <a:schemeClr val="accent5"/>
              </a:buClr>
              <a:buFont typeface="Wingdings" pitchFamily="2" charset="2"/>
              <a:buChar char="§"/>
            </a:pPr>
            <a:r>
              <a:rPr lang="en-US" sz="1200" dirty="0" smtClean="0">
                <a:solidFill>
                  <a:schemeClr val="tx2">
                    <a:lumMod val="50000"/>
                  </a:schemeClr>
                </a:solidFill>
              </a:rPr>
              <a:t>Infrastructure as a Code</a:t>
            </a:r>
          </a:p>
        </p:txBody>
      </p:sp>
      <p:sp>
        <p:nvSpPr>
          <p:cNvPr id="9" name="Rounded Rectangle 8"/>
          <p:cNvSpPr/>
          <p:nvPr/>
        </p:nvSpPr>
        <p:spPr>
          <a:xfrm>
            <a:off x="409433" y="3132669"/>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features</a:t>
            </a:r>
          </a:p>
        </p:txBody>
      </p:sp>
      <p:sp>
        <p:nvSpPr>
          <p:cNvPr id="10" name="Rounded Rectangular Callout 9"/>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1200" b="1" i="1" dirty="0" smtClean="0">
              <a:solidFill>
                <a:schemeClr val="tx2">
                  <a:lumMod val="50000"/>
                </a:schemeClr>
              </a:solidFill>
            </a:endParaRPr>
          </a:p>
          <a:p>
            <a:pPr algn="ctr"/>
            <a:r>
              <a:rPr lang="en-US" sz="1400" b="1" i="1" dirty="0" smtClean="0">
                <a:solidFill>
                  <a:schemeClr val="accent4"/>
                </a:solidFill>
              </a:rPr>
              <a:t>Capgemini Nordic Cloud</a:t>
            </a:r>
          </a:p>
        </p:txBody>
      </p:sp>
      <p:sp>
        <p:nvSpPr>
          <p:cNvPr id="11" name="Rounded Rectangle 10"/>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8" name="Rectangle 7"/>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p:txBody>
      </p:sp>
      <p:sp>
        <p:nvSpPr>
          <p:cNvPr id="2" name="Title 1"/>
          <p:cNvSpPr>
            <a:spLocks noGrp="1"/>
          </p:cNvSpPr>
          <p:nvPr>
            <p:ph type="title"/>
          </p:nvPr>
        </p:nvSpPr>
        <p:spPr/>
        <p:txBody>
          <a:bodyPr/>
          <a:lstStyle/>
          <a:p>
            <a:r>
              <a:rPr lang="en-US" sz="2800" dirty="0" smtClean="0"/>
              <a:t>Application Performance Management (APM)</a:t>
            </a:r>
            <a:endParaRPr lang="en-US" sz="2800" dirty="0"/>
          </a:p>
        </p:txBody>
      </p:sp>
      <p:sp>
        <p:nvSpPr>
          <p:cNvPr id="14" name="Rectangle 13"/>
          <p:cNvSpPr/>
          <p:nvPr/>
        </p:nvSpPr>
        <p:spPr>
          <a:xfrm>
            <a:off x="3242577" y="1524000"/>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6350" defTabSz="914400">
              <a:lnSpc>
                <a:spcPct val="90000"/>
              </a:lnSpc>
              <a:spcBef>
                <a:spcPts val="300"/>
              </a:spcBef>
              <a:spcAft>
                <a:spcPts val="300"/>
              </a:spcAft>
              <a:buClr>
                <a:schemeClr val="accent5"/>
              </a:buClr>
              <a:defRPr/>
            </a:pPr>
            <a:r>
              <a:rPr lang="en-US" sz="1400" kern="0" dirty="0" smtClean="0">
                <a:solidFill>
                  <a:sysClr val="windowText" lastClr="000000"/>
                </a:solidFill>
              </a:rPr>
              <a:t>Goal for Application Performance Management (APM) is to ensure availability and optimal performance of applications. This is accomplished by monitoring problems, early warning signs (e.g. trends) of issues and user </a:t>
            </a:r>
            <a:r>
              <a:rPr lang="en-US" sz="1400" kern="0" dirty="0" err="1" smtClean="0">
                <a:solidFill>
                  <a:sysClr val="windowText" lastClr="000000"/>
                </a:solidFill>
              </a:rPr>
              <a:t>behaviour</a:t>
            </a:r>
            <a:r>
              <a:rPr lang="en-US" sz="1400" kern="0" dirty="0" smtClean="0">
                <a:solidFill>
                  <a:sysClr val="windowText" lastClr="000000"/>
                </a:solidFill>
              </a:rPr>
              <a:t>.</a:t>
            </a:r>
            <a:endParaRPr lang="en-GB" sz="1400" kern="0" dirty="0" smtClean="0">
              <a:solidFill>
                <a:sysClr val="windowText" lastClr="000000"/>
              </a:solidFill>
            </a:endParaRPr>
          </a:p>
        </p:txBody>
      </p:sp>
      <p:sp>
        <p:nvSpPr>
          <p:cNvPr id="15" name="Rectangle 14"/>
          <p:cNvSpPr/>
          <p:nvPr/>
        </p:nvSpPr>
        <p:spPr>
          <a:xfrm>
            <a:off x="3242577" y="3153394"/>
            <a:ext cx="5760000" cy="288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Utilize the feedback loop for application technical performance and user behavior for optimization and development</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APM tools alert IT staff to disruptions in availability and/or quality</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Monitor the IT stack from infrastructure to applications</a:t>
            </a:r>
          </a:p>
          <a:p>
            <a:pPr marL="180975" indent="-180975" defTabSz="914400">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Detect security breaches, Plan &amp; budget for IT upgrades</a:t>
            </a:r>
          </a:p>
          <a:p>
            <a:pPr marL="180975" indent="-180975">
              <a:spcBef>
                <a:spcPts val="300"/>
              </a:spcBef>
              <a:spcAft>
                <a:spcPts val="300"/>
              </a:spcAft>
              <a:buClr>
                <a:schemeClr val="accent5"/>
              </a:buClr>
              <a:buFont typeface="Wingdings" pitchFamily="2" charset="2"/>
              <a:buChar char="§"/>
              <a:defRPr/>
            </a:pPr>
            <a:r>
              <a:rPr lang="en-US" sz="1400" kern="0" dirty="0" smtClean="0">
                <a:solidFill>
                  <a:sysClr val="windowText" lastClr="000000"/>
                </a:solidFill>
              </a:rPr>
              <a:t>Automatically collects normal metrics for normal application performance </a:t>
            </a:r>
            <a:r>
              <a:rPr lang="en-US" sz="1400" dirty="0" smtClean="0">
                <a:solidFill>
                  <a:schemeClr val="tx2">
                    <a:lumMod val="50000"/>
                  </a:schemeClr>
                </a:solidFill>
              </a:rPr>
              <a:t>and compares those to the current state in real time</a:t>
            </a:r>
          </a:p>
          <a:p>
            <a:pPr marL="180975" indent="-180975">
              <a:buClr>
                <a:schemeClr val="accent5"/>
              </a:buClr>
            </a:pPr>
            <a:r>
              <a:rPr lang="en-US" sz="1400" dirty="0" smtClean="0">
                <a:solidFill>
                  <a:schemeClr val="tx2">
                    <a:lumMod val="50000"/>
                  </a:schemeClr>
                </a:solidFill>
              </a:rPr>
              <a:t> </a:t>
            </a:r>
          </a:p>
          <a:p>
            <a:pPr marL="180975" indent="-180975">
              <a:buClr>
                <a:schemeClr val="accent5"/>
              </a:buClr>
              <a:buFont typeface="Wingdings" pitchFamily="2" charset="2"/>
              <a:buChar char="§"/>
            </a:pPr>
            <a:r>
              <a:rPr lang="en-US" sz="1400" dirty="0" err="1" smtClean="0">
                <a:solidFill>
                  <a:schemeClr val="tx2">
                    <a:lumMod val="50000"/>
                  </a:schemeClr>
                </a:solidFill>
              </a:rPr>
              <a:t>AppDynamics</a:t>
            </a:r>
            <a:r>
              <a:rPr lang="en-US" sz="1400" dirty="0" smtClean="0">
                <a:solidFill>
                  <a:schemeClr val="tx2">
                    <a:lumMod val="50000"/>
                  </a:schemeClr>
                </a:solidFill>
              </a:rPr>
              <a:t> for APM</a:t>
            </a:r>
          </a:p>
          <a:p>
            <a:pPr marL="180975" indent="-180975">
              <a:buClr>
                <a:schemeClr val="accent5"/>
              </a:buClr>
              <a:buFont typeface="Wingdings" pitchFamily="2" charset="2"/>
              <a:buChar char="§"/>
            </a:pPr>
            <a:r>
              <a:rPr lang="en-US" sz="1400" dirty="0" err="1" smtClean="0">
                <a:solidFill>
                  <a:schemeClr val="tx2">
                    <a:lumMod val="50000"/>
                  </a:schemeClr>
                </a:solidFill>
              </a:rPr>
              <a:t>Nagios</a:t>
            </a:r>
            <a:r>
              <a:rPr lang="en-US" sz="1400" dirty="0" smtClean="0">
                <a:solidFill>
                  <a:schemeClr val="tx2">
                    <a:lumMod val="50000"/>
                  </a:schemeClr>
                </a:solidFill>
              </a:rPr>
              <a:t> for some specific monitoring needs</a:t>
            </a:r>
          </a:p>
          <a:p>
            <a:pPr marL="180975" indent="-180975">
              <a:buClr>
                <a:schemeClr val="accent5"/>
              </a:buClr>
              <a:buFont typeface="Wingdings" pitchFamily="2" charset="2"/>
              <a:buChar char="§"/>
            </a:pPr>
            <a:r>
              <a:rPr lang="en-US" sz="1400" dirty="0" err="1" smtClean="0">
                <a:solidFill>
                  <a:schemeClr val="tx2">
                    <a:lumMod val="50000"/>
                  </a:schemeClr>
                </a:solidFill>
              </a:rPr>
              <a:t>Logstash</a:t>
            </a:r>
            <a:r>
              <a:rPr lang="en-US" sz="1400" dirty="0" smtClean="0">
                <a:solidFill>
                  <a:schemeClr val="tx2">
                    <a:lumMod val="50000"/>
                  </a:schemeClr>
                </a:solidFill>
              </a:rPr>
              <a:t> for log analysis</a:t>
            </a:r>
          </a:p>
          <a:p>
            <a:pPr marL="180975" indent="-180975" defTabSz="914400">
              <a:spcBef>
                <a:spcPts val="300"/>
              </a:spcBef>
              <a:spcAft>
                <a:spcPts val="300"/>
              </a:spcAft>
              <a:buClr>
                <a:schemeClr val="accent5"/>
              </a:buClr>
              <a:buFont typeface="Wingdings" pitchFamily="2" charset="2"/>
              <a:buChar char="§"/>
              <a:defRPr/>
            </a:pPr>
            <a:endParaRPr lang="en-US" sz="1400" kern="0" dirty="0" smtClean="0">
              <a:solidFill>
                <a:sysClr val="windowText" lastClr="000000"/>
              </a:solidFill>
            </a:endParaRPr>
          </a:p>
        </p:txBody>
      </p:sp>
      <p:pic>
        <p:nvPicPr>
          <p:cNvPr id="11" name="Picture 2" descr="https://xebialabs.com/assets/files/plugins/nagio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76381" y="5338165"/>
            <a:ext cx="1103563" cy="827673"/>
          </a:xfrm>
          <a:prstGeom prst="rect">
            <a:avLst/>
          </a:prstGeom>
          <a:noFill/>
        </p:spPr>
      </p:pic>
      <p:pic>
        <p:nvPicPr>
          <p:cNvPr id="13" name="Picture 4" descr="AppDynamics"/>
          <p:cNvPicPr>
            <a:picLocks noChangeAspect="1" noChangeArrowheads="1"/>
          </p:cNvPicPr>
          <p:nvPr/>
        </p:nvPicPr>
        <p:blipFill>
          <a:blip r:embed="rId3" cstate="print">
            <a:clrChange>
              <a:clrFrom>
                <a:srgbClr val="000000">
                  <a:alpha val="0"/>
                </a:srgbClr>
              </a:clrFrom>
              <a:clrTo>
                <a:srgbClr val="000000">
                  <a:alpha val="0"/>
                </a:srgbClr>
              </a:clrTo>
            </a:clrChange>
          </a:blip>
          <a:stretch>
            <a:fillRect/>
          </a:stretch>
        </p:blipFill>
        <p:spPr bwMode="auto">
          <a:xfrm>
            <a:off x="810900" y="5262150"/>
            <a:ext cx="1889772" cy="219214"/>
          </a:xfrm>
          <a:prstGeom prst="rect">
            <a:avLst/>
          </a:prstGeom>
          <a:solidFill>
            <a:srgbClr val="000000">
              <a:shade val="95000"/>
            </a:srgbClr>
          </a:solidFill>
          <a:ln w="444500" cap="sq">
            <a:noFill/>
            <a:miter lim="800000"/>
          </a:ln>
          <a:effectLst/>
        </p:spPr>
      </p:pic>
      <p:pic>
        <p:nvPicPr>
          <p:cNvPr id="292866" name="Picture 4" descr="image001"/>
          <p:cNvPicPr>
            <a:picLocks noChangeAspect="1" noChangeArrowheads="1"/>
          </p:cNvPicPr>
          <p:nvPr/>
        </p:nvPicPr>
        <p:blipFill>
          <a:blip r:embed="rId4" cstate="print"/>
          <a:srcRect/>
          <a:stretch>
            <a:fillRect/>
          </a:stretch>
        </p:blipFill>
        <p:spPr bwMode="auto">
          <a:xfrm>
            <a:off x="7083458" y="5099343"/>
            <a:ext cx="2606165" cy="1495116"/>
          </a:xfrm>
          <a:prstGeom prst="rect">
            <a:avLst/>
          </a:prstGeom>
          <a:noFill/>
          <a:ln w="9525">
            <a:noFill/>
            <a:miter lim="800000"/>
            <a:headEnd/>
            <a:tailEnd/>
          </a:ln>
        </p:spPr>
      </p:pic>
      <p:sp>
        <p:nvSpPr>
          <p:cNvPr id="12" name="Rounded Rectangle 11"/>
          <p:cNvSpPr/>
          <p:nvPr/>
        </p:nvSpPr>
        <p:spPr>
          <a:xfrm>
            <a:off x="409433" y="3132669"/>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features</a:t>
            </a:r>
          </a:p>
        </p:txBody>
      </p:sp>
      <p:sp>
        <p:nvSpPr>
          <p:cNvPr id="17" name="Rounded Rectangle 16"/>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pic>
        <p:nvPicPr>
          <p:cNvPr id="294914" name="Picture 2"/>
          <p:cNvPicPr>
            <a:picLocks noChangeAspect="1" noChangeArrowheads="1"/>
          </p:cNvPicPr>
          <p:nvPr/>
        </p:nvPicPr>
        <p:blipFill>
          <a:blip r:embed="rId5" cstate="print"/>
          <a:srcRect/>
          <a:stretch>
            <a:fillRect/>
          </a:stretch>
        </p:blipFill>
        <p:spPr bwMode="auto">
          <a:xfrm>
            <a:off x="1860705" y="5559995"/>
            <a:ext cx="1020728" cy="391279"/>
          </a:xfrm>
          <a:prstGeom prst="rect">
            <a:avLst/>
          </a:prstGeom>
          <a:noFill/>
          <a:ln w="9525">
            <a:noFill/>
            <a:miter lim="800000"/>
            <a:headEnd/>
            <a:tailEnd/>
          </a:ln>
        </p:spPr>
      </p:pic>
      <p:sp>
        <p:nvSpPr>
          <p:cNvPr id="18" name="Rectangle 17"/>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of an APM dashboard with Business and IT KPI’s</a:t>
            </a:r>
            <a:endParaRPr lang="en-US" sz="2800" dirty="0"/>
          </a:p>
        </p:txBody>
      </p:sp>
      <p:sp>
        <p:nvSpPr>
          <p:cNvPr id="3" name="Content Placeholder 2"/>
          <p:cNvSpPr>
            <a:spLocks noGrp="1"/>
          </p:cNvSpPr>
          <p:nvPr>
            <p:ph idx="1"/>
          </p:nvPr>
        </p:nvSpPr>
        <p:spPr/>
        <p:txBody>
          <a:bodyPr/>
          <a:lstStyle/>
          <a:p>
            <a:endParaRPr lang="en-US"/>
          </a:p>
        </p:txBody>
      </p:sp>
      <p:pic>
        <p:nvPicPr>
          <p:cNvPr id="293890" name="Picture 4" descr="image001"/>
          <p:cNvPicPr>
            <a:picLocks noChangeAspect="1" noChangeArrowheads="1"/>
          </p:cNvPicPr>
          <p:nvPr/>
        </p:nvPicPr>
        <p:blipFill>
          <a:blip r:embed="rId2" cstate="print"/>
          <a:srcRect/>
          <a:stretch>
            <a:fillRect/>
          </a:stretch>
        </p:blipFill>
        <p:spPr bwMode="auto">
          <a:xfrm>
            <a:off x="-2679" y="1152040"/>
            <a:ext cx="9906000" cy="5688594"/>
          </a:xfrm>
          <a:prstGeom prst="rect">
            <a:avLst/>
          </a:prstGeom>
          <a:noFill/>
          <a:ln w="9525">
            <a:noFill/>
            <a:miter lim="800000"/>
            <a:headEnd/>
            <a:tailEnd/>
          </a:ln>
        </p:spPr>
      </p:pic>
      <p:sp>
        <p:nvSpPr>
          <p:cNvPr id="5" name="Rectangle 4"/>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ular Callout 16"/>
          <p:cNvSpPr/>
          <p:nvPr/>
        </p:nvSpPr>
        <p:spPr>
          <a:xfrm>
            <a:off x="409455" y="4830661"/>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i="1" dirty="0" smtClean="0">
                <a:solidFill>
                  <a:schemeClr val="tx2">
                    <a:lumMod val="50000"/>
                  </a:schemeClr>
                </a:solidFill>
              </a:rPr>
              <a:t>Capgemini choice of tools:</a:t>
            </a:r>
          </a:p>
          <a:p>
            <a:pPr algn="ctr"/>
            <a:endParaRPr lang="en-US" sz="300" b="1" i="1" dirty="0" smtClean="0">
              <a:solidFill>
                <a:schemeClr val="tx2">
                  <a:lumMod val="50000"/>
                </a:schemeClr>
              </a:solidFill>
            </a:endParaRPr>
          </a:p>
          <a:p>
            <a:pPr algn="ctr"/>
            <a:r>
              <a:rPr lang="en-US" sz="1000" b="1" i="1" dirty="0" smtClean="0">
                <a:solidFill>
                  <a:schemeClr val="accent4"/>
                </a:solidFill>
              </a:rPr>
              <a:t>Virtual Visual Management Confluence</a:t>
            </a:r>
          </a:p>
        </p:txBody>
      </p:sp>
      <p:sp>
        <p:nvSpPr>
          <p:cNvPr id="2" name="Title 1"/>
          <p:cNvSpPr>
            <a:spLocks noGrp="1"/>
          </p:cNvSpPr>
          <p:nvPr>
            <p:ph type="title"/>
          </p:nvPr>
        </p:nvSpPr>
        <p:spPr/>
        <p:txBody>
          <a:bodyPr/>
          <a:lstStyle/>
          <a:p>
            <a:r>
              <a:rPr lang="en-US" sz="2800" dirty="0" smtClean="0"/>
              <a:t>Delivery Orchestration</a:t>
            </a:r>
            <a:endParaRPr lang="en-US" sz="2800" dirty="0"/>
          </a:p>
        </p:txBody>
      </p:sp>
      <p:pic>
        <p:nvPicPr>
          <p:cNvPr id="9"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648051" y="5303203"/>
            <a:ext cx="1335871" cy="1001904"/>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http://www.collab.net/sites/default/files/uploads/tfalm.png"/>
          <p:cNvPicPr>
            <a:picLocks noChangeAspect="1" noChangeArrowheads="1"/>
          </p:cNvPicPr>
          <p:nvPr/>
        </p:nvPicPr>
        <p:blipFill>
          <a:blip r:embed="rId3" cstate="print"/>
          <a:srcRect r="27186"/>
          <a:stretch>
            <a:fillRect/>
          </a:stretch>
        </p:blipFill>
        <p:spPr bwMode="auto">
          <a:xfrm>
            <a:off x="473232" y="5679606"/>
            <a:ext cx="1142920" cy="231587"/>
          </a:xfrm>
          <a:prstGeom prst="rect">
            <a:avLst/>
          </a:prstGeom>
          <a:noFill/>
        </p:spPr>
      </p:pic>
      <p:pic>
        <p:nvPicPr>
          <p:cNvPr id="11" name="Picture 4" descr="AppDynamics"/>
          <p:cNvPicPr>
            <a:picLocks noChangeAspect="1" noChangeArrowheads="1"/>
          </p:cNvPicPr>
          <p:nvPr/>
        </p:nvPicPr>
        <p:blipFill>
          <a:blip r:embed="rId4" cstate="print">
            <a:clrChange>
              <a:clrFrom>
                <a:srgbClr val="000000">
                  <a:alpha val="0"/>
                </a:srgbClr>
              </a:clrFrom>
              <a:clrTo>
                <a:srgbClr val="000000">
                  <a:alpha val="0"/>
                </a:srgbClr>
              </a:clrTo>
            </a:clrChange>
          </a:blip>
          <a:stretch>
            <a:fillRect/>
          </a:stretch>
        </p:blipFill>
        <p:spPr bwMode="auto">
          <a:xfrm>
            <a:off x="906629" y="5400805"/>
            <a:ext cx="1666875" cy="193358"/>
          </a:xfrm>
          <a:prstGeom prst="rect">
            <a:avLst/>
          </a:prstGeom>
          <a:solidFill>
            <a:srgbClr val="000000">
              <a:shade val="95000"/>
            </a:srgbClr>
          </a:solidFill>
          <a:ln w="444500" cap="sq">
            <a:noFill/>
            <a:miter lim="800000"/>
          </a:ln>
          <a:effectLst/>
        </p:spPr>
      </p:pic>
      <p:sp>
        <p:nvSpPr>
          <p:cNvPr id="13" name="Rectangle 12"/>
          <p:cNvSpPr/>
          <p:nvPr/>
        </p:nvSpPr>
        <p:spPr>
          <a:xfrm>
            <a:off x="3234521" y="1517754"/>
            <a:ext cx="5760000" cy="144000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buClr>
                <a:schemeClr val="accent5"/>
              </a:buClr>
            </a:pPr>
            <a:r>
              <a:rPr lang="en-US" sz="1200" dirty="0" smtClean="0">
                <a:solidFill>
                  <a:schemeClr val="tx2">
                    <a:lumMod val="50000"/>
                  </a:schemeClr>
                </a:solidFill>
              </a:rPr>
              <a:t>The purpose of the delivery orchestration is to manage the application life cycle across teams and environments end to end from the requirement identification to the ongoing production support including application, infra and tools.</a:t>
            </a:r>
          </a:p>
          <a:p>
            <a:pPr>
              <a:buClr>
                <a:schemeClr val="accent5"/>
              </a:buClr>
            </a:pPr>
            <a:r>
              <a:rPr lang="en-US" sz="1200" dirty="0" smtClean="0">
                <a:solidFill>
                  <a:schemeClr val="tx2">
                    <a:lumMod val="50000"/>
                  </a:schemeClr>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16" name="Rectangle 15"/>
          <p:cNvSpPr/>
          <p:nvPr/>
        </p:nvSpPr>
        <p:spPr>
          <a:xfrm>
            <a:off x="3234521" y="3143300"/>
            <a:ext cx="5760000" cy="302358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lvl="1" indent="-180975">
              <a:buClr>
                <a:schemeClr val="accent5"/>
              </a:buClr>
              <a:buFont typeface="Wingdings" pitchFamily="2" charset="2"/>
              <a:buChar char="§"/>
            </a:pPr>
            <a:r>
              <a:rPr lang="en-US" sz="1200" dirty="0" smtClean="0">
                <a:solidFill>
                  <a:schemeClr val="tx2">
                    <a:lumMod val="50000"/>
                  </a:schemeClr>
                </a:solidFill>
              </a:rPr>
              <a:t>Managing the lifecycle of changes:</a:t>
            </a:r>
            <a:endParaRPr lang="fi-FI" sz="12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changes are monitored, tracked and controlled from initial logging through to the production environment, </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all Changes are authorized by the required Change Authorizers</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Ensuring that changes are prioritized by the Client and managing back log</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Liaising, throughout the life cycle of a change, with Support Groups, Third Party Suppliers and Client</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Coordinating Change handlers and ensuring that agreed changes are delivered on-time and on agreed scope. </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Maintaining release plan and coordinating deployments and releases</a:t>
            </a:r>
            <a:endParaRPr lang="fi-FI" sz="1000" dirty="0" smtClean="0">
              <a:solidFill>
                <a:schemeClr val="tx2">
                  <a:lumMod val="50000"/>
                </a:schemeClr>
              </a:solidFill>
            </a:endParaRPr>
          </a:p>
          <a:p>
            <a:pPr marL="361950" lvl="3" indent="-180975">
              <a:buClr>
                <a:schemeClr val="accent5"/>
              </a:buClr>
              <a:buFont typeface="Wingdings" pitchFamily="2" charset="2"/>
              <a:buChar char="§"/>
            </a:pPr>
            <a:r>
              <a:rPr lang="en-US" sz="1000" dirty="0" smtClean="0">
                <a:solidFill>
                  <a:schemeClr val="tx2">
                    <a:lumMod val="50000"/>
                  </a:schemeClr>
                </a:solidFill>
              </a:rPr>
              <a:t>Runs daily stand-up meetings and weekly operation meetings</a:t>
            </a:r>
            <a:r>
              <a:rPr lang="en-US" sz="1200" dirty="0" smtClean="0">
                <a:solidFill>
                  <a:schemeClr val="tx2">
                    <a:lumMod val="50000"/>
                  </a:schemeClr>
                </a:solidFill>
              </a:rPr>
              <a:t>. </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Coordinating production support for application (monitoring and resolution)</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Routine tasks and ad hoc activities	 </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Configuration management</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Project management</a:t>
            </a:r>
            <a:endParaRPr lang="fi-FI" sz="1200" dirty="0" smtClean="0">
              <a:solidFill>
                <a:schemeClr val="tx2">
                  <a:lumMod val="50000"/>
                </a:schemeClr>
              </a:solidFill>
            </a:endParaRPr>
          </a:p>
          <a:p>
            <a:pPr marL="180975" lvl="1" indent="-180975">
              <a:buClr>
                <a:schemeClr val="accent5"/>
              </a:buClr>
              <a:buFont typeface="Wingdings" pitchFamily="2" charset="2"/>
              <a:buChar char="§"/>
            </a:pPr>
            <a:r>
              <a:rPr lang="en-US" sz="1200" dirty="0" smtClean="0">
                <a:solidFill>
                  <a:schemeClr val="tx2">
                    <a:lumMod val="50000"/>
                  </a:schemeClr>
                </a:solidFill>
              </a:rPr>
              <a:t>Continuous improvement of processes and procedures based on requirements from SOK, incidents and defects, other feedback</a:t>
            </a:r>
            <a:endParaRPr lang="fi-FI" sz="1200" dirty="0" smtClean="0">
              <a:solidFill>
                <a:schemeClr val="tx2">
                  <a:lumMod val="50000"/>
                </a:schemeClr>
              </a:solidFill>
            </a:endParaRPr>
          </a:p>
        </p:txBody>
      </p:sp>
      <p:sp>
        <p:nvSpPr>
          <p:cNvPr id="14" name="Rounded Rectangle 13"/>
          <p:cNvSpPr/>
          <p:nvPr/>
        </p:nvSpPr>
        <p:spPr>
          <a:xfrm>
            <a:off x="409433" y="1509784"/>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Purpose</a:t>
            </a:r>
          </a:p>
        </p:txBody>
      </p:sp>
      <p:sp>
        <p:nvSpPr>
          <p:cNvPr id="15" name="Rounded Rectangle 14"/>
          <p:cNvSpPr/>
          <p:nvPr/>
        </p:nvSpPr>
        <p:spPr>
          <a:xfrm>
            <a:off x="409433" y="3127343"/>
            <a:ext cx="2729552" cy="1187355"/>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latin typeface="Arial"/>
                <a:cs typeface="Arial"/>
              </a:rPr>
              <a:t>Key activities</a:t>
            </a:r>
          </a:p>
        </p:txBody>
      </p:sp>
      <p:sp>
        <p:nvSpPr>
          <p:cNvPr id="12" name="Rectangle 11"/>
          <p:cNvSpPr/>
          <p:nvPr/>
        </p:nvSpPr>
        <p:spPr>
          <a:xfrm rot="935811">
            <a:off x="6241329" y="731684"/>
            <a:ext cx="3591557" cy="136304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PANUN TUUNAAMA</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2322" name="think-cell Slide" r:id="rId4" imgW="270" imgH="270" progId="TCLayout.ActiveDocument.1">
              <p:embed/>
            </p:oleObj>
          </a:graphicData>
        </a:graphic>
      </p:graphicFrame>
      <p:sp>
        <p:nvSpPr>
          <p:cNvPr id="4" name="Rounded Rectangle 3"/>
          <p:cNvSpPr/>
          <p:nvPr/>
        </p:nvSpPr>
        <p:spPr>
          <a:xfrm>
            <a:off x="3082636" y="2199042"/>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endParaRPr lang="en-US" dirty="0" smtClean="0"/>
          </a:p>
          <a:p>
            <a:r>
              <a:rPr lang="en-US" dirty="0" smtClean="0"/>
              <a:t>One </a:t>
            </a:r>
            <a:r>
              <a:rPr lang="en-US" dirty="0" smtClean="0"/>
              <a:t>cross-functional </a:t>
            </a:r>
            <a:r>
              <a:rPr lang="en-US" dirty="0" smtClean="0"/>
              <a:t>team</a:t>
            </a:r>
          </a:p>
          <a:p>
            <a:r>
              <a:rPr lang="en-US" dirty="0" smtClean="0"/>
              <a:t>Critical success </a:t>
            </a:r>
            <a:r>
              <a:rPr lang="en-US" dirty="0" smtClean="0"/>
              <a:t>factors</a:t>
            </a:r>
            <a:endParaRPr lang="en-US" dirty="0" smtClean="0"/>
          </a:p>
        </p:txBody>
      </p:sp>
      <p:sp>
        <p:nvSpPr>
          <p:cNvPr id="6" name="Rectangle 5"/>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One cross-functional team is responsible for the application product end-to-end</a:t>
            </a:r>
            <a:endParaRPr lang="en-US" sz="2800" dirty="0"/>
          </a:p>
        </p:txBody>
      </p:sp>
      <p:sp>
        <p:nvSpPr>
          <p:cNvPr id="5" name="Rectangle 4"/>
          <p:cNvSpPr/>
          <p:nvPr/>
        </p:nvSpPr>
        <p:spPr>
          <a:xfrm>
            <a:off x="914400" y="1295400"/>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Features</a:t>
            </a:r>
            <a:endParaRPr lang="fi-FI" sz="1600" b="1" kern="0" dirty="0" smtClean="0">
              <a:solidFill>
                <a:schemeClr val="bg1"/>
              </a:solidFill>
              <a:latin typeface="Arial"/>
              <a:cs typeface="Arial"/>
            </a:endParaRPr>
          </a:p>
        </p:txBody>
      </p:sp>
      <p:sp>
        <p:nvSpPr>
          <p:cNvPr id="6" name="Rectangle 5"/>
          <p:cNvSpPr/>
          <p:nvPr/>
        </p:nvSpPr>
        <p:spPr>
          <a:xfrm>
            <a:off x="914401" y="1752601"/>
            <a:ext cx="8077199" cy="1841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One team across borders despite the location or organization</a:t>
            </a:r>
          </a:p>
          <a:p>
            <a:pPr marL="192088" lvl="2" indent="-188913">
              <a:spcBef>
                <a:spcPct val="20000"/>
              </a:spcBef>
              <a:buFontTx/>
              <a:buChar char="•"/>
            </a:pPr>
            <a:r>
              <a:rPr lang="en-US" sz="1400" dirty="0" smtClean="0">
                <a:solidFill>
                  <a:srgbClr val="00264A"/>
                </a:solidFill>
              </a:rPr>
              <a:t>Traditional silos are destroyed and everybody has access to same dashboards and tools</a:t>
            </a:r>
          </a:p>
          <a:p>
            <a:pPr marL="192088" lvl="2" indent="-188913">
              <a:spcBef>
                <a:spcPct val="20000"/>
              </a:spcBef>
              <a:buFontTx/>
              <a:buChar char="•"/>
            </a:pPr>
            <a:r>
              <a:rPr lang="en-US" sz="1400" dirty="0" smtClean="0">
                <a:solidFill>
                  <a:srgbClr val="00264A"/>
                </a:solidFill>
              </a:rPr>
              <a:t>Multi-skilled teams enable efficient work flow</a:t>
            </a:r>
          </a:p>
          <a:p>
            <a:pPr marL="649261" lvl="3" indent="-188913">
              <a:spcBef>
                <a:spcPct val="20000"/>
              </a:spcBef>
              <a:buFontTx/>
              <a:buChar char="•"/>
            </a:pPr>
            <a:r>
              <a:rPr lang="en-US" sz="1400" dirty="0" smtClean="0">
                <a:solidFill>
                  <a:srgbClr val="00264A"/>
                </a:solidFill>
              </a:rPr>
              <a:t>Instead of each team focusing separately either on coding, testing or deploying everybody focuses on the product itself and strives for common goal</a:t>
            </a:r>
          </a:p>
        </p:txBody>
      </p:sp>
      <p:grpSp>
        <p:nvGrpSpPr>
          <p:cNvPr id="3" name="Group 15"/>
          <p:cNvGrpSpPr/>
          <p:nvPr/>
        </p:nvGrpSpPr>
        <p:grpSpPr>
          <a:xfrm>
            <a:off x="914400" y="4635156"/>
            <a:ext cx="8077199" cy="1537044"/>
            <a:chOff x="914400" y="4558956"/>
            <a:chExt cx="8077199" cy="1537044"/>
          </a:xfrm>
        </p:grpSpPr>
        <p:sp>
          <p:nvSpPr>
            <p:cNvPr id="9" name="Rectangle 8"/>
            <p:cNvSpPr/>
            <p:nvPr/>
          </p:nvSpPr>
          <p:spPr>
            <a:xfrm>
              <a:off x="914400" y="4558956"/>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0" name="Rectangle 9"/>
            <p:cNvSpPr/>
            <p:nvPr/>
          </p:nvSpPr>
          <p:spPr>
            <a:xfrm>
              <a:off x="914400" y="5016157"/>
              <a:ext cx="8077199" cy="1079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New approach improves efficiency and knowledge sharing</a:t>
              </a:r>
            </a:p>
            <a:p>
              <a:pPr marL="192088" lvl="2" indent="-188913">
                <a:spcBef>
                  <a:spcPct val="20000"/>
                </a:spcBef>
                <a:buFontTx/>
                <a:buChar char="•"/>
              </a:pPr>
              <a:r>
                <a:rPr lang="en-US" sz="1400" dirty="0" smtClean="0">
                  <a:solidFill>
                    <a:srgbClr val="00264A"/>
                  </a:solidFill>
                </a:rPr>
                <a:t>It tightly integrates business, development and operations to drive agility and delivery excellence across the entire </a:t>
              </a:r>
              <a:r>
                <a:rPr lang="en-US" sz="1400" dirty="0" smtClean="0">
                  <a:solidFill>
                    <a:srgbClr val="00264A"/>
                  </a:solidFill>
                </a:rPr>
                <a:t>lifecycle</a:t>
              </a:r>
              <a:endParaRPr lang="en-US" sz="1400" dirty="0" smtClean="0">
                <a:solidFill>
                  <a:srgbClr val="00264A"/>
                </a:solidFill>
              </a:endParaRPr>
            </a:p>
          </p:txBody>
        </p:sp>
      </p:grpSp>
      <p:sp>
        <p:nvSpPr>
          <p:cNvPr id="15" name="Isosceles Triangle 14"/>
          <p:cNvSpPr/>
          <p:nvPr/>
        </p:nvSpPr>
        <p:spPr>
          <a:xfrm flipH="1" flipV="1">
            <a:off x="913200" y="3760013"/>
            <a:ext cx="8078400"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9" name="Rectangle 18"/>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Certain roles are vital for successful implementation of agile methods throughout application lifecycle </a:t>
            </a:r>
            <a:endParaRPr lang="en-US" sz="2800"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629115" y="1343500"/>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277287"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059950" y="2729001"/>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331893"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analyzes, designs, </a:t>
            </a:r>
            <a:r>
              <a:rPr lang="en-US" sz="1200" dirty="0" smtClean="0">
                <a:latin typeface="Arial" panose="020B0604020202020204" pitchFamily="34" charset="0"/>
                <a:cs typeface="Arial" panose="020B0604020202020204" pitchFamily="34" charset="0"/>
              </a:rPr>
              <a:t>and </a:t>
            </a:r>
            <a:r>
              <a:rPr lang="en-US" sz="1200" dirty="0" smtClean="0">
                <a:latin typeface="Arial" panose="020B0604020202020204" pitchFamily="34" charset="0"/>
                <a:cs typeface="Arial" panose="020B0604020202020204" pitchFamily="34" charset="0"/>
              </a:rPr>
              <a:t>implements </a:t>
            </a:r>
            <a:r>
              <a:rPr lang="en-US" sz="1200" dirty="0" smtClean="0">
                <a:latin typeface="Arial" panose="020B0604020202020204" pitchFamily="34" charset="0"/>
                <a:cs typeface="Arial" panose="020B0604020202020204" pitchFamily="34" charset="0"/>
              </a:rPr>
              <a:t>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013694"/>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235720" y="4498785"/>
            <a:ext cx="2105025" cy="1754326"/>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Orchestration Lead</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coordinates all work from development to production and has end to end responsibility for ensuring continuous flow of value for the business. Orchestration Lead works as SCRUM Master.</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260395" y="129097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448351" y="1798837"/>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24426" y="4768527"/>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21907" y="5250377"/>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Virtualization Architect </a:t>
            </a:r>
            <a:r>
              <a:rPr lang="en-US" sz="1200" dirty="0" smtClean="0">
                <a:latin typeface="Arial" panose="020B0604020202020204" pitchFamily="34" charset="0"/>
                <a:cs typeface="Arial" panose="020B0604020202020204" pitchFamily="34" charset="0"/>
              </a:rPr>
              <a:t>defines and designs service virtualization</a:t>
            </a:r>
          </a:p>
        </p:txBody>
      </p:sp>
      <p:sp>
        <p:nvSpPr>
          <p:cNvPr id="103" name="Rectangle 102"/>
          <p:cNvSpPr/>
          <p:nvPr/>
        </p:nvSpPr>
        <p:spPr>
          <a:xfrm>
            <a:off x="5263002" y="16861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028119" y="11703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7" name="Freeform 582"/>
          <p:cNvSpPr>
            <a:spLocks noChangeAspect="1" noEditPoints="1"/>
          </p:cNvSpPr>
          <p:nvPr/>
        </p:nvSpPr>
        <p:spPr bwMode="auto">
          <a:xfrm>
            <a:off x="8338154" y="340448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57"/>
          <p:cNvSpPr/>
          <p:nvPr/>
        </p:nvSpPr>
        <p:spPr>
          <a:xfrm>
            <a:off x="7724426" y="3912356"/>
            <a:ext cx="1749031"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a:t>
            </a:r>
            <a:r>
              <a:rPr lang="en-US" sz="1200" b="1" dirty="0" smtClean="0">
                <a:latin typeface="Arial" panose="020B0604020202020204" pitchFamily="34" charset="0"/>
                <a:cs typeface="Arial" panose="020B0604020202020204" pitchFamily="34" charset="0"/>
              </a:rPr>
              <a:t>Delivery Manager </a:t>
            </a:r>
            <a:r>
              <a:rPr lang="en-US" sz="1200" dirty="0" smtClean="0">
                <a:latin typeface="Arial" panose="020B0604020202020204" pitchFamily="34" charset="0"/>
                <a:cs typeface="Arial" panose="020B0604020202020204" pitchFamily="34" charset="0"/>
              </a:rPr>
              <a:t>is</a:t>
            </a:r>
          </a:p>
          <a:p>
            <a:pPr algn="ctr"/>
            <a:r>
              <a:rPr lang="en-US" sz="1200" dirty="0" smtClean="0">
                <a:latin typeface="Arial" panose="020B0604020202020204" pitchFamily="34" charset="0"/>
                <a:cs typeface="Arial" panose="020B0604020202020204" pitchFamily="34" charset="0"/>
              </a:rPr>
              <a:t>contact point for contractual terms</a:t>
            </a:r>
          </a:p>
        </p:txBody>
      </p:sp>
      <p:sp>
        <p:nvSpPr>
          <p:cNvPr id="59" name="Rectangle 58"/>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3346" name="think-cell Slide" r:id="rId4" imgW="270" imgH="270" progId="TCLayout.ActiveDocument.1">
              <p:embed/>
            </p:oleObj>
          </a:graphicData>
        </a:graphic>
      </p:graphicFrame>
      <p:sp>
        <p:nvSpPr>
          <p:cNvPr id="4" name="Rounded Rectangle 3"/>
          <p:cNvSpPr/>
          <p:nvPr/>
        </p:nvSpPr>
        <p:spPr>
          <a:xfrm>
            <a:off x="3082636" y="2583374"/>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a:t>
            </a:r>
            <a:r>
              <a:rPr lang="en-US" dirty="0" smtClean="0"/>
              <a:t>team</a:t>
            </a:r>
          </a:p>
          <a:p>
            <a:r>
              <a:rPr lang="en-US" dirty="0" smtClean="0"/>
              <a:t>Critical success </a:t>
            </a:r>
            <a:r>
              <a:rPr lang="en-US" dirty="0" smtClean="0"/>
              <a:t>factors</a:t>
            </a:r>
            <a:endParaRPr lang="en-US" dirty="0" smtClean="0"/>
          </a:p>
        </p:txBody>
      </p:sp>
      <p:sp>
        <p:nvSpPr>
          <p:cNvPr id="6" name="Rectangle 5"/>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251179" y="257634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8" name="Rectangle 17"/>
          <p:cNvSpPr/>
          <p:nvPr/>
        </p:nvSpPr>
        <p:spPr>
          <a:xfrm>
            <a:off x="1045029" y="254269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a:t>
            </a:r>
            <a:r>
              <a:rPr lang="fi-FI" sz="2800" dirty="0" err="1" smtClean="0"/>
              <a:t>transformation</a:t>
            </a:r>
            <a:r>
              <a:rPr lang="fi-FI" sz="2800" dirty="0" smtClean="0"/>
              <a:t> </a:t>
            </a:r>
            <a:r>
              <a:rPr lang="fi-FI" sz="2800" dirty="0" err="1" smtClean="0"/>
              <a:t>from</a:t>
            </a:r>
            <a:r>
              <a:rPr lang="fi-FI" sz="2800" dirty="0" smtClean="0"/>
              <a:t> </a:t>
            </a:r>
            <a:r>
              <a:rPr lang="fi-FI" sz="2800" dirty="0" err="1" smtClean="0"/>
              <a:t>silos</a:t>
            </a:r>
            <a:r>
              <a:rPr lang="fi-FI" sz="2800" dirty="0" smtClean="0"/>
              <a:t> to </a:t>
            </a:r>
            <a:r>
              <a:rPr lang="fi-FI" sz="2800" dirty="0" err="1" smtClean="0"/>
              <a:t>one</a:t>
            </a:r>
            <a:r>
              <a:rPr lang="fi-FI" sz="2800" dirty="0" smtClean="0"/>
              <a:t>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pipeline</a:t>
            </a:r>
            <a:r>
              <a:rPr lang="fi-FI" sz="2800" dirty="0" smtClean="0"/>
              <a:t> </a:t>
            </a:r>
            <a:r>
              <a:rPr lang="fi-FI" sz="2800" dirty="0" err="1" smtClean="0"/>
              <a:t>requires</a:t>
            </a:r>
            <a:r>
              <a:rPr lang="fi-FI" sz="2800" dirty="0" smtClean="0"/>
              <a:t> </a:t>
            </a:r>
            <a:r>
              <a:rPr lang="fi-FI" sz="2800" dirty="0" err="1" smtClean="0"/>
              <a:t>major</a:t>
            </a:r>
            <a:r>
              <a:rPr lang="fi-FI" sz="2800" dirty="0" smtClean="0"/>
              <a:t> </a:t>
            </a:r>
            <a:r>
              <a:rPr lang="fi-FI" sz="2800" dirty="0" err="1" smtClean="0"/>
              <a:t>changes</a:t>
            </a:r>
            <a:endParaRPr lang="fi-FI" sz="2800" dirty="0"/>
          </a:p>
        </p:txBody>
      </p:sp>
      <p:sp>
        <p:nvSpPr>
          <p:cNvPr id="9" name="Rounded Rectangle 8"/>
          <p:cNvSpPr/>
          <p:nvPr/>
        </p:nvSpPr>
        <p:spPr>
          <a:xfrm>
            <a:off x="323392"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SaaS</a:t>
            </a:r>
            <a:r>
              <a:rPr lang="fi-FI" sz="1200" b="1" dirty="0" smtClean="0">
                <a:solidFill>
                  <a:schemeClr val="tx2">
                    <a:lumMod val="50000"/>
                  </a:schemeClr>
                </a:solidFill>
              </a:rPr>
              <a:t> </a:t>
            </a:r>
            <a:r>
              <a:rPr lang="fi-FI" sz="1200" b="1" dirty="0" err="1" smtClean="0">
                <a:solidFill>
                  <a:schemeClr val="tx2">
                    <a:lumMod val="50000"/>
                  </a:schemeClr>
                </a:solidFill>
              </a:rPr>
              <a:t>tools</a:t>
            </a:r>
            <a:r>
              <a:rPr lang="fi-FI" sz="1200" b="1" dirty="0" smtClean="0">
                <a:solidFill>
                  <a:schemeClr val="tx2">
                    <a:lumMod val="50000"/>
                  </a:schemeClr>
                </a:solidFill>
              </a:rPr>
              <a:t> </a:t>
            </a:r>
          </a:p>
          <a:p>
            <a:pPr algn="ctr"/>
            <a:r>
              <a:rPr lang="fi-FI" sz="1200" dirty="0" smtClean="0">
                <a:solidFill>
                  <a:schemeClr val="tx2">
                    <a:lumMod val="50000"/>
                  </a:schemeClr>
                </a:solidFill>
              </a:rPr>
              <a:t>for </a:t>
            </a:r>
            <a:r>
              <a:rPr lang="fi-FI" sz="1200" dirty="0" err="1" smtClean="0">
                <a:solidFill>
                  <a:schemeClr val="tx2">
                    <a:lumMod val="50000"/>
                  </a:schemeClr>
                </a:solidFill>
              </a:rPr>
              <a:t>testing</a:t>
            </a:r>
            <a:r>
              <a:rPr lang="fi-FI" sz="1200" dirty="0" smtClean="0">
                <a:solidFill>
                  <a:schemeClr val="tx2">
                    <a:lumMod val="50000"/>
                  </a:schemeClr>
                </a:solidFill>
              </a:rPr>
              <a:t> and </a:t>
            </a:r>
            <a:r>
              <a:rPr lang="fi-FI" sz="1200" dirty="0" err="1" smtClean="0">
                <a:solidFill>
                  <a:schemeClr val="tx2">
                    <a:lumMod val="50000"/>
                  </a:schemeClr>
                </a:solidFill>
              </a:rPr>
              <a:t>monitoring</a:t>
            </a:r>
            <a:r>
              <a:rPr lang="fi-FI" sz="1200"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pay</a:t>
            </a:r>
            <a:r>
              <a:rPr lang="fi-FI" sz="1200" dirty="0" smtClean="0">
                <a:solidFill>
                  <a:schemeClr val="tx2">
                    <a:lumMod val="50000"/>
                  </a:schemeClr>
                </a:solidFill>
              </a:rPr>
              <a:t> for </a:t>
            </a:r>
            <a:r>
              <a:rPr lang="fi-FI" sz="1200" dirty="0" err="1" smtClean="0">
                <a:solidFill>
                  <a:schemeClr val="tx2">
                    <a:lumMod val="50000"/>
                  </a:schemeClr>
                </a:solidFill>
              </a:rPr>
              <a:t>what</a:t>
            </a:r>
            <a:r>
              <a:rPr lang="fi-FI" sz="1200" dirty="0" smtClean="0">
                <a:solidFill>
                  <a:schemeClr val="tx2">
                    <a:lumMod val="50000"/>
                  </a:schemeClr>
                </a:solidFill>
              </a:rPr>
              <a:t> I </a:t>
            </a:r>
            <a:r>
              <a:rPr lang="fi-FI" sz="1200" dirty="0" err="1" smtClean="0">
                <a:solidFill>
                  <a:schemeClr val="tx2">
                    <a:lumMod val="50000"/>
                  </a:schemeClr>
                </a:solidFill>
              </a:rPr>
              <a:t>use</a:t>
            </a:r>
            <a:r>
              <a:rPr lang="fi-FI" sz="1200" dirty="0" smtClean="0">
                <a:solidFill>
                  <a:schemeClr val="tx2">
                    <a:lumMod val="50000"/>
                  </a:schemeClr>
                </a:solidFill>
              </a:rPr>
              <a:t>”</a:t>
            </a:r>
          </a:p>
        </p:txBody>
      </p:sp>
      <p:sp>
        <p:nvSpPr>
          <p:cNvPr id="10" name="Rounded Rectangle 9"/>
          <p:cNvSpPr/>
          <p:nvPr/>
        </p:nvSpPr>
        <p:spPr>
          <a:xfrm>
            <a:off x="323392"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Dynamic</a:t>
            </a:r>
            <a:r>
              <a:rPr lang="fi-FI" sz="1200" b="1" dirty="0" smtClean="0">
                <a:solidFill>
                  <a:schemeClr val="tx2">
                    <a:lumMod val="50000"/>
                  </a:schemeClr>
                </a:solidFill>
              </a:rPr>
              <a:t> </a:t>
            </a:r>
            <a:r>
              <a:rPr lang="fi-FI" sz="1200" b="1" dirty="0" err="1" smtClean="0">
                <a:solidFill>
                  <a:schemeClr val="tx2">
                    <a:lumMod val="50000"/>
                  </a:schemeClr>
                </a:solidFill>
              </a:rPr>
              <a:t>Infrastructre</a:t>
            </a:r>
            <a:r>
              <a:rPr lang="fi-FI" sz="1200" b="1"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need</a:t>
            </a:r>
            <a:r>
              <a:rPr lang="fi-FI" sz="1200" dirty="0" smtClean="0">
                <a:solidFill>
                  <a:schemeClr val="tx2">
                    <a:lumMod val="50000"/>
                  </a:schemeClr>
                </a:solidFill>
              </a:rPr>
              <a:t> </a:t>
            </a:r>
            <a:r>
              <a:rPr lang="fi-FI" sz="1200" dirty="0" err="1" smtClean="0">
                <a:solidFill>
                  <a:schemeClr val="tx2">
                    <a:lumMod val="50000"/>
                  </a:schemeClr>
                </a:solidFill>
              </a:rPr>
              <a:t>one</a:t>
            </a:r>
            <a:r>
              <a:rPr lang="fi-FI" sz="1200" dirty="0" smtClean="0">
                <a:solidFill>
                  <a:schemeClr val="tx2">
                    <a:lumMod val="50000"/>
                  </a:schemeClr>
                </a:solidFill>
              </a:rPr>
              <a:t> </a:t>
            </a:r>
            <a:r>
              <a:rPr lang="fi-FI" sz="1200" dirty="0" err="1" smtClean="0">
                <a:solidFill>
                  <a:schemeClr val="tx2">
                    <a:lumMod val="50000"/>
                  </a:schemeClr>
                </a:solidFill>
              </a:rPr>
              <a:t>production</a:t>
            </a:r>
            <a:r>
              <a:rPr lang="fi-FI" sz="1200" dirty="0" err="1" smtClean="0">
                <a:solidFill>
                  <a:schemeClr val="tx2">
                    <a:lumMod val="50000"/>
                  </a:schemeClr>
                </a:solidFill>
              </a:rPr>
              <a:t>-</a:t>
            </a:r>
            <a:r>
              <a:rPr lang="fi-FI" sz="1200" dirty="0" err="1" smtClean="0">
                <a:solidFill>
                  <a:schemeClr val="tx2">
                    <a:lumMod val="50000"/>
                  </a:schemeClr>
                </a:solidFill>
              </a:rPr>
              <a:t>like</a:t>
            </a:r>
            <a:r>
              <a:rPr lang="fi-FI" sz="1200" dirty="0" smtClean="0">
                <a:solidFill>
                  <a:schemeClr val="tx2">
                    <a:lumMod val="50000"/>
                  </a:schemeClr>
                </a:solidFill>
              </a:rPr>
              <a:t> </a:t>
            </a:r>
            <a:r>
              <a:rPr lang="fi-FI" sz="1200" dirty="0" err="1" smtClean="0">
                <a:solidFill>
                  <a:schemeClr val="tx2">
                    <a:lumMod val="50000"/>
                  </a:schemeClr>
                </a:solidFill>
              </a:rPr>
              <a:t>environment</a:t>
            </a:r>
            <a:r>
              <a:rPr lang="fi-FI" sz="1200" dirty="0" smtClean="0">
                <a:solidFill>
                  <a:schemeClr val="tx2">
                    <a:lumMod val="50000"/>
                  </a:schemeClr>
                </a:solidFill>
              </a:rPr>
              <a:t> for </a:t>
            </a:r>
            <a:r>
              <a:rPr lang="fi-FI" sz="1200" dirty="0" err="1" smtClean="0">
                <a:solidFill>
                  <a:schemeClr val="tx2">
                    <a:lumMod val="50000"/>
                  </a:schemeClr>
                </a:solidFill>
              </a:rPr>
              <a:t>testing</a:t>
            </a:r>
            <a:r>
              <a:rPr lang="fi-FI" sz="1200" dirty="0" smtClean="0">
                <a:solidFill>
                  <a:schemeClr val="tx2">
                    <a:lumMod val="50000"/>
                  </a:schemeClr>
                </a:solidFill>
              </a:rPr>
              <a:t> for </a:t>
            </a:r>
            <a:r>
              <a:rPr lang="fi-FI" sz="1200" dirty="0" err="1" smtClean="0">
                <a:solidFill>
                  <a:schemeClr val="tx2">
                    <a:lumMod val="50000"/>
                  </a:schemeClr>
                </a:solidFill>
              </a:rPr>
              <a:t>two</a:t>
            </a:r>
            <a:r>
              <a:rPr lang="fi-FI" sz="1200" dirty="0" smtClean="0">
                <a:solidFill>
                  <a:schemeClr val="tx2">
                    <a:lumMod val="50000"/>
                  </a:schemeClr>
                </a:solidFill>
              </a:rPr>
              <a:t> </a:t>
            </a:r>
            <a:r>
              <a:rPr lang="fi-FI" sz="1200" dirty="0" err="1" smtClean="0">
                <a:solidFill>
                  <a:schemeClr val="tx2">
                    <a:lumMod val="50000"/>
                  </a:schemeClr>
                </a:solidFill>
              </a:rPr>
              <a:t>days</a:t>
            </a:r>
            <a:r>
              <a:rPr lang="fi-FI" sz="1200" dirty="0" smtClean="0">
                <a:solidFill>
                  <a:schemeClr val="tx2">
                    <a:lumMod val="50000"/>
                  </a:schemeClr>
                </a:solidFill>
              </a:rPr>
              <a:t>”</a:t>
            </a:r>
          </a:p>
        </p:txBody>
      </p:sp>
      <p:sp>
        <p:nvSpPr>
          <p:cNvPr id="11" name="Rounded Rectangle 10"/>
          <p:cNvSpPr/>
          <p:nvPr/>
        </p:nvSpPr>
        <p:spPr>
          <a:xfrm>
            <a:off x="323392"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better</a:t>
            </a:r>
            <a:r>
              <a:rPr lang="fi-FI" sz="1200" dirty="0" smtClean="0">
                <a:solidFill>
                  <a:schemeClr val="tx2">
                    <a:lumMod val="50000"/>
                  </a:schemeClr>
                </a:solidFill>
              </a:rPr>
              <a:t> </a:t>
            </a:r>
            <a:r>
              <a:rPr lang="fi-FI" sz="1200" dirty="0" err="1" smtClean="0">
                <a:solidFill>
                  <a:schemeClr val="tx2">
                    <a:lumMod val="50000"/>
                  </a:schemeClr>
                </a:solidFill>
              </a:rPr>
              <a:t>application</a:t>
            </a:r>
            <a:r>
              <a:rPr lang="fi-FI" sz="1200" dirty="0" smtClean="0">
                <a:solidFill>
                  <a:schemeClr val="tx2">
                    <a:lumMod val="50000"/>
                  </a:schemeClr>
                </a:solidFill>
              </a:rPr>
              <a:t> </a:t>
            </a:r>
            <a:r>
              <a:rPr lang="fi-FI" sz="1200" dirty="0" err="1" smtClean="0">
                <a:solidFill>
                  <a:schemeClr val="tx2">
                    <a:lumMod val="50000"/>
                  </a:schemeClr>
                </a:solidFill>
              </a:rPr>
              <a:t>quality</a:t>
            </a:r>
            <a:r>
              <a:rPr lang="fi-FI" sz="1200" dirty="0" smtClean="0">
                <a:solidFill>
                  <a:schemeClr val="tx2">
                    <a:lumMod val="50000"/>
                  </a:schemeClr>
                </a:solidFill>
              </a:rPr>
              <a:t> and </a:t>
            </a:r>
            <a:r>
              <a:rPr lang="fi-FI" sz="1200" dirty="0" err="1" smtClean="0">
                <a:solidFill>
                  <a:schemeClr val="tx2">
                    <a:lumMod val="50000"/>
                  </a:schemeClr>
                </a:solidFill>
              </a:rPr>
              <a:t>availability</a:t>
            </a:r>
            <a:r>
              <a:rPr lang="fi-FI" sz="1200" dirty="0" smtClean="0">
                <a:solidFill>
                  <a:schemeClr val="tx2">
                    <a:lumMod val="50000"/>
                  </a:schemeClr>
                </a:solidFill>
              </a:rPr>
              <a:t> </a:t>
            </a:r>
            <a:r>
              <a:rPr lang="fi-FI" sz="1200" dirty="0" err="1" smtClean="0">
                <a:solidFill>
                  <a:schemeClr val="tx2">
                    <a:lumMod val="50000"/>
                  </a:schemeClr>
                </a:solidFill>
              </a:rPr>
              <a:t>with</a:t>
            </a:r>
            <a:r>
              <a:rPr lang="fi-FI" sz="1200" dirty="0" smtClean="0">
                <a:solidFill>
                  <a:schemeClr val="tx2">
                    <a:lumMod val="50000"/>
                  </a:schemeClr>
                </a:solidFill>
              </a:rPr>
              <a:t> </a:t>
            </a:r>
            <a:r>
              <a:rPr lang="fi-FI" sz="1200" dirty="0" err="1" smtClean="0">
                <a:solidFill>
                  <a:schemeClr val="tx2">
                    <a:lumMod val="50000"/>
                  </a:schemeClr>
                </a:solidFill>
              </a:rPr>
              <a:t>less</a:t>
            </a:r>
            <a:r>
              <a:rPr lang="fi-FI" sz="1200" dirty="0" smtClean="0">
                <a:solidFill>
                  <a:schemeClr val="tx2">
                    <a:lumMod val="50000"/>
                  </a:schemeClr>
                </a:solidFill>
              </a:rPr>
              <a:t> </a:t>
            </a:r>
            <a:r>
              <a:rPr lang="fi-FI" sz="1200" dirty="0" err="1" smtClean="0">
                <a:solidFill>
                  <a:schemeClr val="tx2">
                    <a:lumMod val="50000"/>
                  </a:schemeClr>
                </a:solidFill>
              </a:rPr>
              <a:t>manual</a:t>
            </a:r>
            <a:r>
              <a:rPr lang="fi-FI" sz="1200" dirty="0" smtClean="0">
                <a:solidFill>
                  <a:schemeClr val="tx2">
                    <a:lumMod val="50000"/>
                  </a:schemeClr>
                </a:solidFill>
              </a:rPr>
              <a:t> </a:t>
            </a:r>
            <a:r>
              <a:rPr lang="fi-FI" sz="1200" dirty="0" err="1" smtClean="0">
                <a:solidFill>
                  <a:schemeClr val="tx2">
                    <a:lumMod val="50000"/>
                  </a:schemeClr>
                </a:solidFill>
              </a:rPr>
              <a:t>work</a:t>
            </a:r>
            <a:r>
              <a:rPr lang="fi-FI" sz="1200" dirty="0" smtClean="0">
                <a:solidFill>
                  <a:schemeClr val="tx2">
                    <a:lumMod val="50000"/>
                  </a:schemeClr>
                </a:solidFill>
              </a:rPr>
              <a:t>”</a:t>
            </a:r>
          </a:p>
        </p:txBody>
      </p:sp>
      <p:sp>
        <p:nvSpPr>
          <p:cNvPr id="12" name="Rounded Rectangle 11"/>
          <p:cNvSpPr/>
          <p:nvPr/>
        </p:nvSpPr>
        <p:spPr>
          <a:xfrm>
            <a:off x="7542864"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APM*: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full</a:t>
            </a:r>
            <a:r>
              <a:rPr lang="fi-FI" sz="1200" dirty="0" smtClean="0">
                <a:solidFill>
                  <a:schemeClr val="tx2">
                    <a:lumMod val="50000"/>
                  </a:schemeClr>
                </a:solidFill>
              </a:rPr>
              <a:t> </a:t>
            </a:r>
            <a:r>
              <a:rPr lang="fi-FI" sz="1200" dirty="0" err="1" smtClean="0">
                <a:solidFill>
                  <a:schemeClr val="tx2">
                    <a:lumMod val="50000"/>
                  </a:schemeClr>
                </a:solidFill>
              </a:rPr>
              <a:t>visibility</a:t>
            </a:r>
            <a:r>
              <a:rPr lang="fi-FI" sz="1200" dirty="0" smtClean="0">
                <a:solidFill>
                  <a:schemeClr val="tx2">
                    <a:lumMod val="50000"/>
                  </a:schemeClr>
                </a:solidFill>
              </a:rPr>
              <a:t> to </a:t>
            </a:r>
            <a:r>
              <a:rPr lang="fi-FI" sz="1200" dirty="0" err="1" smtClean="0">
                <a:solidFill>
                  <a:schemeClr val="tx2">
                    <a:lumMod val="50000"/>
                  </a:schemeClr>
                </a:solidFill>
              </a:rPr>
              <a:t>applications</a:t>
            </a:r>
            <a:r>
              <a:rPr lang="fi-FI" sz="1200" dirty="0" smtClean="0">
                <a:solidFill>
                  <a:schemeClr val="tx2">
                    <a:lumMod val="50000"/>
                  </a:schemeClr>
                </a:solidFill>
              </a:rPr>
              <a:t> and a </a:t>
            </a:r>
            <a:r>
              <a:rPr lang="fi-FI" sz="1200" dirty="0" err="1" smtClean="0">
                <a:solidFill>
                  <a:schemeClr val="tx2">
                    <a:lumMod val="50000"/>
                  </a:schemeClr>
                </a:solidFill>
              </a:rPr>
              <a:t>way</a:t>
            </a:r>
            <a:r>
              <a:rPr lang="fi-FI" sz="1200" dirty="0" smtClean="0">
                <a:solidFill>
                  <a:schemeClr val="tx2">
                    <a:lumMod val="50000"/>
                  </a:schemeClr>
                </a:solidFill>
              </a:rPr>
              <a:t> to </a:t>
            </a:r>
            <a:r>
              <a:rPr lang="fi-FI" sz="1200" dirty="0" err="1" smtClean="0">
                <a:solidFill>
                  <a:schemeClr val="tx2">
                    <a:lumMod val="50000"/>
                  </a:schemeClr>
                </a:solidFill>
              </a:rPr>
              <a:t>do</a:t>
            </a:r>
            <a:r>
              <a:rPr lang="fi-FI" sz="1200" dirty="0" smtClean="0">
                <a:solidFill>
                  <a:schemeClr val="tx2">
                    <a:lumMod val="50000"/>
                  </a:schemeClr>
                </a:solidFill>
              </a:rPr>
              <a:t> </a:t>
            </a:r>
            <a:r>
              <a:rPr lang="fi-FI" sz="1200" dirty="0" err="1" smtClean="0">
                <a:solidFill>
                  <a:schemeClr val="tx2">
                    <a:lumMod val="50000"/>
                  </a:schemeClr>
                </a:solidFill>
              </a:rPr>
              <a:t>preventive</a:t>
            </a:r>
            <a:r>
              <a:rPr lang="fi-FI" sz="1200" dirty="0" smtClean="0">
                <a:solidFill>
                  <a:schemeClr val="tx2">
                    <a:lumMod val="50000"/>
                  </a:schemeClr>
                </a:solidFill>
              </a:rPr>
              <a:t> </a:t>
            </a:r>
            <a:r>
              <a:rPr lang="fi-FI" sz="1200" dirty="0" err="1" smtClean="0">
                <a:solidFill>
                  <a:schemeClr val="tx2">
                    <a:lumMod val="50000"/>
                  </a:schemeClr>
                </a:solidFill>
              </a:rPr>
              <a:t>maintenance</a:t>
            </a:r>
            <a:r>
              <a:rPr lang="fi-FI" sz="1200" dirty="0" smtClean="0">
                <a:solidFill>
                  <a:schemeClr val="tx2">
                    <a:lumMod val="50000"/>
                  </a:schemeClr>
                </a:solidFill>
              </a:rPr>
              <a:t>”</a:t>
            </a:r>
          </a:p>
        </p:txBody>
      </p:sp>
      <p:sp>
        <p:nvSpPr>
          <p:cNvPr id="13" name="TextBox 12"/>
          <p:cNvSpPr txBox="1"/>
          <p:nvPr/>
        </p:nvSpPr>
        <p:spPr>
          <a:xfrm>
            <a:off x="-11083" y="6115794"/>
            <a:ext cx="2255746" cy="246221"/>
          </a:xfrm>
          <a:prstGeom prst="rect">
            <a:avLst/>
          </a:prstGeom>
          <a:noFill/>
        </p:spPr>
        <p:txBody>
          <a:bodyPr wrap="none" rtlCol="0">
            <a:spAutoFit/>
          </a:bodyPr>
          <a:lstStyle/>
          <a:p>
            <a:r>
              <a:rPr lang="fi-FI" sz="1000" dirty="0" smtClean="0">
                <a:solidFill>
                  <a:schemeClr val="tx2">
                    <a:lumMod val="50000"/>
                  </a:schemeClr>
                </a:solidFill>
              </a:rPr>
              <a:t>*</a:t>
            </a:r>
            <a:r>
              <a:rPr lang="fi-FI" sz="1000" dirty="0" err="1" smtClean="0">
                <a:solidFill>
                  <a:schemeClr val="tx2">
                    <a:lumMod val="50000"/>
                  </a:schemeClr>
                </a:solidFill>
              </a:rPr>
              <a:t>Application</a:t>
            </a:r>
            <a:r>
              <a:rPr lang="fi-FI" sz="1000" dirty="0" smtClean="0">
                <a:solidFill>
                  <a:schemeClr val="tx2">
                    <a:lumMod val="50000"/>
                  </a:schemeClr>
                </a:solidFill>
              </a:rPr>
              <a:t> </a:t>
            </a:r>
            <a:r>
              <a:rPr lang="fi-FI" sz="1000" dirty="0" err="1" smtClean="0">
                <a:solidFill>
                  <a:schemeClr val="tx2">
                    <a:lumMod val="50000"/>
                  </a:schemeClr>
                </a:solidFill>
              </a:rPr>
              <a:t>Performance</a:t>
            </a:r>
            <a:r>
              <a:rPr lang="fi-FI" sz="1000" dirty="0" smtClean="0">
                <a:solidFill>
                  <a:schemeClr val="tx2">
                    <a:lumMod val="50000"/>
                  </a:schemeClr>
                </a:solidFill>
              </a:rPr>
              <a:t> </a:t>
            </a:r>
            <a:r>
              <a:rPr lang="fi-FI" sz="1000" dirty="0" err="1" smtClean="0">
                <a:solidFill>
                  <a:schemeClr val="tx2">
                    <a:lumMod val="50000"/>
                  </a:schemeClr>
                </a:solidFill>
              </a:rPr>
              <a:t>Monitoring</a:t>
            </a:r>
            <a:endParaRPr lang="fi-FI" sz="1000" dirty="0" smtClean="0">
              <a:solidFill>
                <a:schemeClr val="tx2">
                  <a:lumMod val="50000"/>
                </a:schemeClr>
              </a:solidFill>
            </a:endParaRPr>
          </a:p>
        </p:txBody>
      </p:sp>
      <p:sp>
        <p:nvSpPr>
          <p:cNvPr id="14" name="Rounded Rectangle 13"/>
          <p:cNvSpPr/>
          <p:nvPr/>
        </p:nvSpPr>
        <p:spPr>
          <a:xfrm>
            <a:off x="7541417"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Built-in</a:t>
            </a:r>
            <a:r>
              <a:rPr lang="fi-FI" sz="1200" b="1" dirty="0" smtClean="0">
                <a:solidFill>
                  <a:schemeClr val="tx2">
                    <a:lumMod val="50000"/>
                  </a:schemeClr>
                </a:solidFill>
              </a:rPr>
              <a:t> </a:t>
            </a: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Security</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I </a:t>
            </a:r>
            <a:r>
              <a:rPr lang="fi-FI" sz="1200" dirty="0" err="1" smtClean="0">
                <a:solidFill>
                  <a:schemeClr val="tx2">
                    <a:lumMod val="50000"/>
                  </a:schemeClr>
                </a:solidFill>
              </a:rPr>
              <a:t>can’t</a:t>
            </a:r>
            <a:r>
              <a:rPr lang="fi-FI" sz="1200" dirty="0" smtClean="0">
                <a:solidFill>
                  <a:schemeClr val="tx2">
                    <a:lumMod val="50000"/>
                  </a:schemeClr>
                </a:solidFill>
              </a:rPr>
              <a:t> </a:t>
            </a:r>
            <a:r>
              <a:rPr lang="fi-FI" sz="1200" dirty="0" err="1" smtClean="0">
                <a:solidFill>
                  <a:schemeClr val="tx2">
                    <a:lumMod val="50000"/>
                  </a:schemeClr>
                </a:solidFill>
              </a:rPr>
              <a:t>afford</a:t>
            </a:r>
            <a:r>
              <a:rPr lang="fi-FI" sz="1200" dirty="0" smtClean="0">
                <a:solidFill>
                  <a:schemeClr val="tx2">
                    <a:lumMod val="50000"/>
                  </a:schemeClr>
                </a:solidFill>
              </a:rPr>
              <a:t> </a:t>
            </a:r>
            <a:r>
              <a:rPr lang="fi-FI" sz="1200" dirty="0" err="1" smtClean="0">
                <a:solidFill>
                  <a:schemeClr val="tx2">
                    <a:lumMod val="50000"/>
                  </a:schemeClr>
                </a:solidFill>
              </a:rPr>
              <a:t>any</a:t>
            </a:r>
            <a:r>
              <a:rPr lang="fi-FI" sz="1200" dirty="0" smtClean="0">
                <a:solidFill>
                  <a:schemeClr val="tx2">
                    <a:lumMod val="50000"/>
                  </a:schemeClr>
                </a:solidFill>
              </a:rPr>
              <a:t> </a:t>
            </a:r>
            <a:r>
              <a:rPr lang="fi-FI" sz="1200" dirty="0" err="1" smtClean="0">
                <a:solidFill>
                  <a:schemeClr val="tx2">
                    <a:lumMod val="50000"/>
                  </a:schemeClr>
                </a:solidFill>
              </a:rPr>
              <a:t>security</a:t>
            </a:r>
            <a:r>
              <a:rPr lang="fi-FI" sz="1200" dirty="0" smtClean="0">
                <a:solidFill>
                  <a:schemeClr val="tx2">
                    <a:lumMod val="50000"/>
                  </a:schemeClr>
                </a:solidFill>
              </a:rPr>
              <a:t> </a:t>
            </a:r>
            <a:r>
              <a:rPr lang="fi-FI" sz="1200" dirty="0" err="1" smtClean="0">
                <a:solidFill>
                  <a:schemeClr val="tx2">
                    <a:lumMod val="50000"/>
                  </a:schemeClr>
                </a:solidFill>
              </a:rPr>
              <a:t>breaches</a:t>
            </a:r>
            <a:r>
              <a:rPr lang="fi-FI" sz="1200" dirty="0" smtClean="0">
                <a:solidFill>
                  <a:schemeClr val="tx2">
                    <a:lumMod val="50000"/>
                  </a:schemeClr>
                </a:solidFill>
              </a:rPr>
              <a:t>”</a:t>
            </a:r>
          </a:p>
        </p:txBody>
      </p:sp>
      <p:sp>
        <p:nvSpPr>
          <p:cNvPr id="15" name="Rounded Rectangle 14"/>
          <p:cNvSpPr/>
          <p:nvPr/>
        </p:nvSpPr>
        <p:spPr>
          <a:xfrm>
            <a:off x="7541417"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Static</a:t>
            </a:r>
            <a:r>
              <a:rPr lang="fi-FI" sz="1200" b="1" dirty="0" smtClean="0">
                <a:solidFill>
                  <a:schemeClr val="tx2">
                    <a:lumMod val="50000"/>
                  </a:schemeClr>
                </a:solidFill>
              </a:rPr>
              <a:t> </a:t>
            </a:r>
            <a:r>
              <a:rPr lang="fi-FI" sz="1200" b="1" dirty="0" err="1" smtClean="0">
                <a:solidFill>
                  <a:schemeClr val="tx2">
                    <a:lumMod val="50000"/>
                  </a:schemeClr>
                </a:solidFill>
              </a:rPr>
              <a:t>Code</a:t>
            </a:r>
            <a:r>
              <a:rPr lang="fi-FI" sz="1200" b="1" dirty="0" smtClean="0">
                <a:solidFill>
                  <a:schemeClr val="tx2">
                    <a:lumMod val="50000"/>
                  </a:schemeClr>
                </a:solidFill>
              </a:rPr>
              <a:t> </a:t>
            </a:r>
            <a:r>
              <a:rPr lang="fi-FI" sz="1200" b="1" dirty="0" err="1" smtClean="0">
                <a:solidFill>
                  <a:schemeClr val="tx2">
                    <a:lumMod val="50000"/>
                  </a:schemeClr>
                </a:solidFill>
              </a:rPr>
              <a:t>Analysis</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that</a:t>
            </a:r>
            <a:r>
              <a:rPr lang="fi-FI" sz="1200" dirty="0" smtClean="0">
                <a:solidFill>
                  <a:schemeClr val="tx2">
                    <a:lumMod val="50000"/>
                  </a:schemeClr>
                </a:solidFill>
              </a:rPr>
              <a:t> </a:t>
            </a:r>
            <a:r>
              <a:rPr lang="fi-FI" sz="1200" dirty="0" err="1" smtClean="0">
                <a:solidFill>
                  <a:schemeClr val="tx2">
                    <a:lumMod val="50000"/>
                  </a:schemeClr>
                </a:solidFill>
              </a:rPr>
              <a:t>every</a:t>
            </a:r>
            <a:r>
              <a:rPr lang="fi-FI" sz="1200" dirty="0" smtClean="0">
                <a:solidFill>
                  <a:schemeClr val="tx2">
                    <a:lumMod val="50000"/>
                  </a:schemeClr>
                </a:solidFill>
              </a:rPr>
              <a:t> </a:t>
            </a:r>
            <a:r>
              <a:rPr lang="fi-FI" sz="1200" dirty="0" err="1" smtClean="0">
                <a:solidFill>
                  <a:schemeClr val="tx2">
                    <a:lumMod val="50000"/>
                  </a:schemeClr>
                </a:solidFill>
              </a:rPr>
              <a:t>piece</a:t>
            </a:r>
            <a:r>
              <a:rPr lang="fi-FI" sz="1200" dirty="0" smtClean="0">
                <a:solidFill>
                  <a:schemeClr val="tx2">
                    <a:lumMod val="50000"/>
                  </a:schemeClr>
                </a:solidFill>
              </a:rPr>
              <a:t> of software </a:t>
            </a:r>
            <a:r>
              <a:rPr lang="fi-FI" sz="1200" dirty="0" err="1" smtClean="0">
                <a:solidFill>
                  <a:schemeClr val="tx2">
                    <a:lumMod val="50000"/>
                  </a:schemeClr>
                </a:solidFill>
              </a:rPr>
              <a:t>entering</a:t>
            </a:r>
            <a:r>
              <a:rPr lang="fi-FI" sz="1200" dirty="0" smtClean="0">
                <a:solidFill>
                  <a:schemeClr val="tx2">
                    <a:lumMod val="50000"/>
                  </a:schemeClr>
                </a:solidFill>
              </a:rPr>
              <a:t> the </a:t>
            </a:r>
            <a:r>
              <a:rPr lang="fi-FI" sz="1200" dirty="0" err="1" smtClean="0">
                <a:solidFill>
                  <a:schemeClr val="tx2">
                    <a:lumMod val="50000"/>
                  </a:schemeClr>
                </a:solidFill>
              </a:rPr>
              <a:t>pipeline</a:t>
            </a:r>
            <a:r>
              <a:rPr lang="fi-FI" sz="1200" dirty="0" smtClean="0">
                <a:solidFill>
                  <a:schemeClr val="tx2">
                    <a:lumMod val="50000"/>
                  </a:schemeClr>
                </a:solidFill>
              </a:rPr>
              <a:t> </a:t>
            </a:r>
            <a:r>
              <a:rPr lang="fi-FI" sz="1200" dirty="0" smtClean="0">
                <a:solidFill>
                  <a:schemeClr val="tx2">
                    <a:lumMod val="50000"/>
                  </a:schemeClr>
                </a:solidFill>
              </a:rPr>
              <a:t>is </a:t>
            </a:r>
            <a:r>
              <a:rPr lang="fi-FI" sz="1200" dirty="0" err="1" smtClean="0">
                <a:solidFill>
                  <a:schemeClr val="tx2">
                    <a:lumMod val="50000"/>
                  </a:schemeClr>
                </a:solidFill>
              </a:rPr>
              <a:t>bug-free</a:t>
            </a:r>
            <a:r>
              <a:rPr lang="fi-FI" sz="1200" dirty="0" smtClean="0">
                <a:solidFill>
                  <a:schemeClr val="tx2">
                    <a:lumMod val="50000"/>
                  </a:schemeClr>
                </a:solidFill>
              </a:rPr>
              <a:t>”</a:t>
            </a:r>
          </a:p>
        </p:txBody>
      </p:sp>
      <p:sp>
        <p:nvSpPr>
          <p:cNvPr id="17" name="Rounded Rectangle 16"/>
          <p:cNvSpPr/>
          <p:nvPr/>
        </p:nvSpPr>
        <p:spPr>
          <a:xfrm>
            <a:off x="323391" y="5193893"/>
            <a:ext cx="9306025"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One </a:t>
            </a:r>
            <a:r>
              <a:rPr lang="fi-FI" sz="1200" b="1" dirty="0" err="1" smtClean="0">
                <a:solidFill>
                  <a:schemeClr val="tx2">
                    <a:lumMod val="50000"/>
                  </a:schemeClr>
                </a:solidFill>
              </a:rPr>
              <a:t>integrated</a:t>
            </a:r>
            <a:r>
              <a:rPr lang="fi-FI" sz="1200" b="1" dirty="0" smtClean="0">
                <a:solidFill>
                  <a:schemeClr val="tx2">
                    <a:lumMod val="50000"/>
                  </a:schemeClr>
                </a:solidFill>
              </a:rPr>
              <a:t> </a:t>
            </a:r>
            <a:r>
              <a:rPr lang="fi-FI" sz="1200" b="1" dirty="0" err="1" smtClean="0">
                <a:solidFill>
                  <a:schemeClr val="tx2">
                    <a:lumMod val="50000"/>
                  </a:schemeClr>
                </a:solidFill>
              </a:rPr>
              <a:t>team</a:t>
            </a:r>
            <a:r>
              <a:rPr lang="fi-FI" sz="1200" b="1" dirty="0" smtClean="0">
                <a:solidFill>
                  <a:schemeClr val="tx2">
                    <a:lumMod val="50000"/>
                  </a:schemeClr>
                </a:solidFill>
              </a:rPr>
              <a:t> of Capgemini and SOK </a:t>
            </a:r>
            <a:r>
              <a:rPr lang="fi-FI" sz="1200" b="1" dirty="0" err="1" smtClean="0">
                <a:solidFill>
                  <a:schemeClr val="tx2">
                    <a:lumMod val="50000"/>
                  </a:schemeClr>
                </a:solidFill>
              </a:rPr>
              <a:t>professionals</a:t>
            </a:r>
            <a:r>
              <a:rPr lang="fi-FI" sz="1200" b="1" dirty="0" smtClean="0">
                <a:solidFill>
                  <a:schemeClr val="tx2">
                    <a:lumMod val="50000"/>
                  </a:schemeClr>
                </a:solidFill>
              </a:rPr>
              <a:t> </a:t>
            </a:r>
            <a:r>
              <a:rPr lang="fi-FI" sz="1200" b="1" dirty="0" err="1" smtClean="0">
                <a:solidFill>
                  <a:schemeClr val="tx2">
                    <a:lumMod val="50000"/>
                  </a:schemeClr>
                </a:solidFill>
              </a:rPr>
              <a:t>working</a:t>
            </a:r>
            <a:r>
              <a:rPr lang="fi-FI" sz="1200" b="1" dirty="0" smtClean="0">
                <a:solidFill>
                  <a:schemeClr val="tx2">
                    <a:lumMod val="50000"/>
                  </a:schemeClr>
                </a:solidFill>
              </a:rPr>
              <a:t> </a:t>
            </a:r>
            <a:r>
              <a:rPr lang="fi-FI" sz="1200" b="1" dirty="0" err="1" smtClean="0">
                <a:solidFill>
                  <a:schemeClr val="tx2">
                    <a:lumMod val="50000"/>
                  </a:schemeClr>
                </a:solidFill>
              </a:rPr>
              <a:t>together</a:t>
            </a:r>
            <a:r>
              <a:rPr lang="fi-FI" sz="1200" b="1" dirty="0" smtClean="0">
                <a:solidFill>
                  <a:schemeClr val="tx2">
                    <a:lumMod val="50000"/>
                  </a:schemeClr>
                </a:solidFill>
              </a:rPr>
              <a:t> </a:t>
            </a:r>
            <a:r>
              <a:rPr lang="fi-FI" sz="1200" b="1" dirty="0" err="1" smtClean="0">
                <a:solidFill>
                  <a:schemeClr val="tx2">
                    <a:lumMod val="50000"/>
                  </a:schemeClr>
                </a:solidFill>
              </a:rPr>
              <a:t>every</a:t>
            </a:r>
            <a:r>
              <a:rPr lang="fi-FI" sz="1200" b="1" dirty="0" smtClean="0">
                <a:solidFill>
                  <a:schemeClr val="tx2">
                    <a:lumMod val="50000"/>
                  </a:schemeClr>
                </a:solidFill>
              </a:rPr>
              <a:t> </a:t>
            </a:r>
            <a:r>
              <a:rPr lang="fi-FI" sz="1200" b="1" dirty="0" err="1" smtClean="0">
                <a:solidFill>
                  <a:schemeClr val="tx2">
                    <a:lumMod val="50000"/>
                  </a:schemeClr>
                </a:solidFill>
              </a:rPr>
              <a:t>day</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a:t>
            </a:r>
            <a:r>
              <a:rPr lang="fi-FI" sz="1200" dirty="0" err="1" smtClean="0">
                <a:solidFill>
                  <a:schemeClr val="tx2">
                    <a:lumMod val="50000"/>
                  </a:schemeClr>
                </a:solidFill>
              </a:rPr>
              <a:t>there</a:t>
            </a:r>
            <a:r>
              <a:rPr lang="fi-FI" sz="1200" dirty="0" smtClean="0">
                <a:solidFill>
                  <a:schemeClr val="tx2">
                    <a:lumMod val="50000"/>
                  </a:schemeClr>
                </a:solidFill>
              </a:rPr>
              <a:t> is no </a:t>
            </a:r>
            <a:r>
              <a:rPr lang="fi-FI" sz="1200" dirty="0" smtClean="0">
                <a:solidFill>
                  <a:schemeClr val="tx2">
                    <a:lumMod val="50000"/>
                  </a:schemeClr>
                </a:solidFill>
              </a:rPr>
              <a:t>”us” </a:t>
            </a:r>
            <a:r>
              <a:rPr lang="fi-FI" sz="1200" dirty="0" smtClean="0">
                <a:solidFill>
                  <a:schemeClr val="tx2">
                    <a:lumMod val="50000"/>
                  </a:schemeClr>
                </a:solidFill>
              </a:rPr>
              <a:t>and </a:t>
            </a:r>
            <a:r>
              <a:rPr lang="fi-FI" sz="1200" dirty="0" smtClean="0">
                <a:solidFill>
                  <a:schemeClr val="tx2">
                    <a:lumMod val="50000"/>
                  </a:schemeClr>
                </a:solidFill>
              </a:rPr>
              <a:t>”</a:t>
            </a:r>
            <a:r>
              <a:rPr lang="fi-FI" sz="1200" dirty="0" err="1" smtClean="0">
                <a:solidFill>
                  <a:schemeClr val="tx2">
                    <a:lumMod val="50000"/>
                  </a:schemeClr>
                </a:solidFill>
              </a:rPr>
              <a:t>them</a:t>
            </a:r>
            <a:r>
              <a:rPr lang="fi-FI" sz="1200" dirty="0" smtClean="0">
                <a:solidFill>
                  <a:schemeClr val="tx2">
                    <a:lumMod val="50000"/>
                  </a:schemeClr>
                </a:solidFill>
              </a:rPr>
              <a:t>” </a:t>
            </a:r>
            <a:r>
              <a:rPr lang="fi-FI" sz="1200" dirty="0" smtClean="0">
                <a:solidFill>
                  <a:schemeClr val="tx2">
                    <a:lumMod val="50000"/>
                  </a:schemeClr>
                </a:solidFill>
              </a:rPr>
              <a:t>– the </a:t>
            </a:r>
            <a:r>
              <a:rPr lang="fi-FI" sz="1200" dirty="0" err="1" smtClean="0">
                <a:solidFill>
                  <a:schemeClr val="tx2">
                    <a:lumMod val="50000"/>
                  </a:schemeClr>
                </a:solidFill>
              </a:rPr>
              <a:t>whole</a:t>
            </a:r>
            <a:r>
              <a:rPr lang="fi-FI" sz="1200" dirty="0" smtClean="0">
                <a:solidFill>
                  <a:schemeClr val="tx2">
                    <a:lumMod val="50000"/>
                  </a:schemeClr>
                </a:solidFill>
              </a:rPr>
              <a:t> </a:t>
            </a:r>
            <a:r>
              <a:rPr lang="fi-FI" sz="1200" dirty="0" err="1" smtClean="0">
                <a:solidFill>
                  <a:schemeClr val="tx2">
                    <a:lumMod val="50000"/>
                  </a:schemeClr>
                </a:solidFill>
              </a:rPr>
              <a:t>solution</a:t>
            </a:r>
            <a:r>
              <a:rPr lang="fi-FI" sz="1200" dirty="0" smtClean="0">
                <a:solidFill>
                  <a:schemeClr val="tx2">
                    <a:lumMod val="50000"/>
                  </a:schemeClr>
                </a:solidFill>
              </a:rPr>
              <a:t> is </a:t>
            </a:r>
            <a:r>
              <a:rPr lang="fi-FI" sz="1200" dirty="0" err="1" smtClean="0">
                <a:solidFill>
                  <a:schemeClr val="tx2">
                    <a:lumMod val="50000"/>
                  </a:schemeClr>
                </a:solidFill>
              </a:rPr>
              <a:t>built</a:t>
            </a:r>
            <a:r>
              <a:rPr lang="fi-FI" sz="1200" dirty="0" smtClean="0">
                <a:solidFill>
                  <a:schemeClr val="tx2">
                    <a:lumMod val="50000"/>
                  </a:schemeClr>
                </a:solidFill>
              </a:rPr>
              <a:t> on One Team </a:t>
            </a:r>
            <a:r>
              <a:rPr lang="fi-FI" sz="1200" dirty="0" err="1" smtClean="0">
                <a:solidFill>
                  <a:schemeClr val="tx2">
                    <a:lumMod val="50000"/>
                  </a:schemeClr>
                </a:solidFill>
              </a:rPr>
              <a:t>approach</a:t>
            </a:r>
            <a:r>
              <a:rPr lang="fi-FI" sz="1200" dirty="0" smtClean="0">
                <a:solidFill>
                  <a:schemeClr val="tx2">
                    <a:lumMod val="50000"/>
                  </a:schemeClr>
                </a:solidFill>
              </a:rPr>
              <a:t> </a:t>
            </a:r>
            <a:r>
              <a:rPr lang="fi-FI" sz="1200" dirty="0" err="1" smtClean="0">
                <a:solidFill>
                  <a:schemeClr val="tx2">
                    <a:lumMod val="50000"/>
                  </a:schemeClr>
                </a:solidFill>
              </a:rPr>
              <a:t>where</a:t>
            </a:r>
            <a:r>
              <a:rPr lang="fi-FI" sz="1200" dirty="0" smtClean="0">
                <a:solidFill>
                  <a:schemeClr val="tx2">
                    <a:lumMod val="50000"/>
                  </a:schemeClr>
                </a:solidFill>
              </a:rPr>
              <a:t> One Team is </a:t>
            </a:r>
            <a:r>
              <a:rPr lang="fi-FI" sz="1200" dirty="0" err="1" smtClean="0">
                <a:solidFill>
                  <a:schemeClr val="tx2">
                    <a:lumMod val="50000"/>
                  </a:schemeClr>
                </a:solidFill>
              </a:rPr>
              <a:t>responsible</a:t>
            </a:r>
            <a:r>
              <a:rPr lang="fi-FI" sz="1200" dirty="0" smtClean="0">
                <a:solidFill>
                  <a:schemeClr val="tx2">
                    <a:lumMod val="50000"/>
                  </a:schemeClr>
                </a:solidFill>
              </a:rPr>
              <a:t> for the </a:t>
            </a:r>
            <a:r>
              <a:rPr lang="fi-FI" sz="1200" dirty="0" err="1" smtClean="0">
                <a:solidFill>
                  <a:schemeClr val="tx2">
                    <a:lumMod val="50000"/>
                  </a:schemeClr>
                </a:solidFill>
              </a:rPr>
              <a:t>applications</a:t>
            </a:r>
            <a:r>
              <a:rPr lang="fi-FI" sz="1200" dirty="0" smtClean="0">
                <a:solidFill>
                  <a:schemeClr val="tx2">
                    <a:lumMod val="50000"/>
                  </a:schemeClr>
                </a:solidFill>
              </a:rPr>
              <a:t> </a:t>
            </a:r>
            <a:r>
              <a:rPr lang="fi-FI" sz="1200" dirty="0" err="1" smtClean="0">
                <a:solidFill>
                  <a:schemeClr val="tx2">
                    <a:lumMod val="50000"/>
                  </a:schemeClr>
                </a:solidFill>
              </a:rPr>
              <a:t>end-to-end</a:t>
            </a:r>
            <a:r>
              <a:rPr lang="fi-FI" sz="1200" dirty="0" smtClean="0">
                <a:solidFill>
                  <a:schemeClr val="tx2">
                    <a:lumMod val="50000"/>
                  </a:schemeClr>
                </a:solidFill>
              </a:rPr>
              <a:t>: </a:t>
            </a:r>
            <a:r>
              <a:rPr lang="fi-FI" sz="1200" dirty="0" err="1" smtClean="0">
                <a:solidFill>
                  <a:schemeClr val="tx2">
                    <a:lumMod val="50000"/>
                  </a:schemeClr>
                </a:solidFill>
              </a:rPr>
              <a:t>from</a:t>
            </a:r>
            <a:r>
              <a:rPr lang="fi-FI" sz="1200" dirty="0" smtClean="0">
                <a:solidFill>
                  <a:schemeClr val="tx2">
                    <a:lumMod val="50000"/>
                  </a:schemeClr>
                </a:solidFill>
              </a:rPr>
              <a:t> the business </a:t>
            </a:r>
            <a:r>
              <a:rPr lang="fi-FI" sz="1200" dirty="0" err="1" smtClean="0">
                <a:solidFill>
                  <a:schemeClr val="tx2">
                    <a:lumMod val="50000"/>
                  </a:schemeClr>
                </a:solidFill>
              </a:rPr>
              <a:t>requirements</a:t>
            </a:r>
            <a:r>
              <a:rPr lang="fi-FI" sz="1200" dirty="0" smtClean="0">
                <a:solidFill>
                  <a:schemeClr val="tx2">
                    <a:lumMod val="50000"/>
                  </a:schemeClr>
                </a:solidFill>
              </a:rPr>
              <a:t> to the </a:t>
            </a:r>
            <a:r>
              <a:rPr lang="fi-FI" sz="1200" dirty="0" err="1" smtClean="0">
                <a:solidFill>
                  <a:schemeClr val="tx2">
                    <a:lumMod val="50000"/>
                  </a:schemeClr>
                </a:solidFill>
              </a:rPr>
              <a:t>implemented</a:t>
            </a:r>
            <a:r>
              <a:rPr lang="fi-FI" sz="1200" dirty="0" smtClean="0">
                <a:solidFill>
                  <a:schemeClr val="tx2">
                    <a:lumMod val="50000"/>
                  </a:schemeClr>
                </a:solidFill>
              </a:rPr>
              <a:t> </a:t>
            </a:r>
            <a:r>
              <a:rPr lang="fi-FI" sz="1200" dirty="0" err="1" smtClean="0">
                <a:solidFill>
                  <a:schemeClr val="tx2">
                    <a:lumMod val="50000"/>
                  </a:schemeClr>
                </a:solidFill>
              </a:rPr>
              <a:t>features</a:t>
            </a:r>
            <a:r>
              <a:rPr lang="fi-FI" sz="1200" dirty="0" smtClean="0">
                <a:solidFill>
                  <a:schemeClr val="tx2">
                    <a:lumMod val="50000"/>
                  </a:schemeClr>
                </a:solidFill>
              </a:rPr>
              <a:t> in </a:t>
            </a:r>
            <a:r>
              <a:rPr lang="fi-FI" sz="1200" dirty="0" err="1" smtClean="0">
                <a:solidFill>
                  <a:schemeClr val="tx2">
                    <a:lumMod val="50000"/>
                  </a:schemeClr>
                </a:solidFill>
              </a:rPr>
              <a:t>production</a:t>
            </a:r>
            <a:r>
              <a:rPr lang="fi-FI" sz="1200" dirty="0" smtClean="0">
                <a:solidFill>
                  <a:schemeClr val="tx2">
                    <a:lumMod val="50000"/>
                  </a:schemeClr>
                </a:solidFill>
              </a:rPr>
              <a:t>”</a:t>
            </a:r>
          </a:p>
        </p:txBody>
      </p:sp>
      <p:sp>
        <p:nvSpPr>
          <p:cNvPr id="26" name="ZoneTexte 58"/>
          <p:cNvSpPr txBox="1"/>
          <p:nvPr/>
        </p:nvSpPr>
        <p:spPr>
          <a:xfrm>
            <a:off x="290342" y="1480090"/>
            <a:ext cx="9463258"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The seven critical success factors of </a:t>
            </a:r>
            <a:r>
              <a:rPr lang="en-US" b="1" dirty="0" smtClean="0">
                <a:solidFill>
                  <a:schemeClr val="tx1"/>
                </a:solidFill>
                <a:latin typeface="Calibri"/>
              </a:rPr>
              <a:t>a continuous deployment pipeline transformation</a:t>
            </a:r>
            <a:endParaRPr lang="en-US" b="1" dirty="0" smtClean="0">
              <a:solidFill>
                <a:schemeClr val="tx1"/>
              </a:solidFill>
              <a:latin typeface="Calibri"/>
            </a:endParaRPr>
          </a:p>
        </p:txBody>
      </p:sp>
      <p:pic>
        <p:nvPicPr>
          <p:cNvPr id="304131" name="Picture 3"/>
          <p:cNvPicPr>
            <a:picLocks noChangeAspect="1" noChangeArrowheads="1"/>
          </p:cNvPicPr>
          <p:nvPr/>
        </p:nvPicPr>
        <p:blipFill>
          <a:blip r:embed="rId2" cstate="print"/>
          <a:srcRect/>
          <a:stretch>
            <a:fillRect/>
          </a:stretch>
        </p:blipFill>
        <p:spPr bwMode="auto">
          <a:xfrm>
            <a:off x="2500628" y="2133600"/>
            <a:ext cx="4925169" cy="917029"/>
          </a:xfrm>
          <a:prstGeom prst="rect">
            <a:avLst/>
          </a:prstGeom>
          <a:noFill/>
          <a:ln w="9525">
            <a:noFill/>
            <a:miter lim="800000"/>
            <a:headEnd/>
            <a:tailEnd/>
          </a:ln>
          <a:effectLst/>
        </p:spPr>
      </p:pic>
      <p:sp>
        <p:nvSpPr>
          <p:cNvPr id="57" name="Isosceles Triangle 56"/>
          <p:cNvSpPr/>
          <p:nvPr/>
        </p:nvSpPr>
        <p:spPr>
          <a:xfrm flipH="1" flipV="1">
            <a:off x="2504666" y="3337814"/>
            <a:ext cx="4943478" cy="41612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4132" name="Picture 4"/>
          <p:cNvPicPr>
            <a:picLocks noChangeAspect="1" noChangeArrowheads="1"/>
          </p:cNvPicPr>
          <p:nvPr/>
        </p:nvPicPr>
        <p:blipFill>
          <a:blip r:embed="rId3" cstate="print"/>
          <a:srcRect/>
          <a:stretch>
            <a:fillRect/>
          </a:stretch>
        </p:blipFill>
        <p:spPr bwMode="auto">
          <a:xfrm>
            <a:off x="2500630" y="3912028"/>
            <a:ext cx="4952995" cy="917029"/>
          </a:xfrm>
          <a:prstGeom prst="rect">
            <a:avLst/>
          </a:prstGeom>
          <a:noFill/>
          <a:ln w="9525">
            <a:noFill/>
            <a:miter lim="800000"/>
            <a:headEnd/>
            <a:tailEnd/>
          </a:ln>
          <a:effectLst/>
        </p:spPr>
      </p:pic>
      <p:sp>
        <p:nvSpPr>
          <p:cNvPr id="58" name="Rectangle 57"/>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Solution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330698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87" y="1588"/>
          <a:ext cx="1587" cy="1587"/>
        </p:xfrm>
        <a:graphic>
          <a:graphicData uri="http://schemas.openxmlformats.org/presentationml/2006/ole">
            <p:oleObj spid="_x0000_s308226" name="think-cell Slide" r:id="rId4" imgW="270" imgH="270" progId="TCLayout.ActiveDocument.1">
              <p:embed/>
            </p:oleObj>
          </a:graphicData>
        </a:graphic>
      </p:graphicFrame>
      <p:sp>
        <p:nvSpPr>
          <p:cNvPr id="2" name="Title 1"/>
          <p:cNvSpPr>
            <a:spLocks noGrp="1"/>
          </p:cNvSpPr>
          <p:nvPr>
            <p:ph type="title"/>
          </p:nvPr>
        </p:nvSpPr>
        <p:spPr>
          <a:xfrm>
            <a:off x="0" y="0"/>
            <a:ext cx="9905999" cy="1002135"/>
          </a:xfrm>
        </p:spPr>
        <p:txBody>
          <a:bodyPr/>
          <a:lstStyle/>
          <a:p>
            <a:r>
              <a:rPr lang="en-US" sz="2800" dirty="0" smtClean="0"/>
              <a:t>We have prepared this solution based on our proven delivery capabilities and experience of S Group business</a:t>
            </a:r>
            <a:endParaRPr lang="en-US" sz="2800" dirty="0"/>
          </a:p>
        </p:txBody>
      </p:sp>
      <p:sp>
        <p:nvSpPr>
          <p:cNvPr id="6" name="Rectangle 5"/>
          <p:cNvSpPr/>
          <p:nvPr/>
        </p:nvSpPr>
        <p:spPr>
          <a:xfrm>
            <a:off x="250758" y="2055000"/>
            <a:ext cx="9404484" cy="3583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8228" name="Picture 4"/>
          <p:cNvPicPr>
            <a:picLocks noChangeAspect="1" noChangeArrowheads="1"/>
          </p:cNvPicPr>
          <p:nvPr/>
        </p:nvPicPr>
        <p:blipFill>
          <a:blip r:embed="rId5" cstate="print"/>
          <a:srcRect/>
          <a:stretch>
            <a:fillRect/>
          </a:stretch>
        </p:blipFill>
        <p:spPr bwMode="auto">
          <a:xfrm>
            <a:off x="5213285" y="2647973"/>
            <a:ext cx="4298339" cy="2397855"/>
          </a:xfrm>
          <a:prstGeom prst="rect">
            <a:avLst/>
          </a:prstGeom>
          <a:noFill/>
          <a:ln w="9525">
            <a:noFill/>
            <a:miter lim="800000"/>
            <a:headEnd/>
            <a:tailEnd/>
          </a:ln>
        </p:spPr>
      </p:pic>
      <p:sp>
        <p:nvSpPr>
          <p:cNvPr id="9" name="TextBox 8"/>
          <p:cNvSpPr txBox="1"/>
          <p:nvPr/>
        </p:nvSpPr>
        <p:spPr>
          <a:xfrm>
            <a:off x="2540320" y="1809690"/>
            <a:ext cx="5309467" cy="430887"/>
          </a:xfrm>
          <a:prstGeom prst="rect">
            <a:avLst/>
          </a:prstGeom>
          <a:solidFill>
            <a:schemeClr val="bg1"/>
          </a:solidFill>
        </p:spPr>
        <p:txBody>
          <a:bodyPr wrap="none" rtlCol="0">
            <a:spAutoFit/>
          </a:bodyPr>
          <a:lstStyle/>
          <a:p>
            <a:r>
              <a:rPr lang="fi-FI" sz="2200" b="1" dirty="0" smtClean="0"/>
              <a:t>Our approach and solution is built on:</a:t>
            </a:r>
          </a:p>
        </p:txBody>
      </p:sp>
      <p:sp>
        <p:nvSpPr>
          <p:cNvPr id="3" name="Content Placeholder 2"/>
          <p:cNvSpPr>
            <a:spLocks noGrp="1"/>
          </p:cNvSpPr>
          <p:nvPr>
            <p:ph idx="1"/>
          </p:nvPr>
        </p:nvSpPr>
        <p:spPr>
          <a:xfrm>
            <a:off x="297167" y="2738706"/>
            <a:ext cx="4770133" cy="2216388"/>
          </a:xfrm>
        </p:spPr>
        <p:txBody>
          <a:bodyPr vert="horz" lIns="108000" tIns="72000" rIns="72000" bIns="72000" rtlCol="0" anchor="t">
            <a:noAutofit/>
          </a:bodyPr>
          <a:lstStyle/>
          <a:p>
            <a:pPr marL="192088" lvl="2" indent="-188913" defTabSz="914347">
              <a:lnSpc>
                <a:spcPct val="100000"/>
              </a:lnSpc>
              <a:spcBef>
                <a:spcPct val="20000"/>
              </a:spcBef>
              <a:spcAft>
                <a:spcPts val="0"/>
              </a:spcAft>
              <a:buClrTx/>
              <a:buFontTx/>
              <a:buChar char="•"/>
            </a:pPr>
            <a:r>
              <a:rPr lang="en-US" sz="1400" dirty="0" smtClean="0">
                <a:solidFill>
                  <a:srgbClr val="00264A"/>
                </a:solidFill>
              </a:rPr>
              <a:t>Our wide experience of S Group Chains and Stores business and applications </a:t>
            </a:r>
          </a:p>
          <a:p>
            <a:pPr marL="366717" lvl="3" indent="-188913" defTabSz="914347">
              <a:lnSpc>
                <a:spcPct val="100000"/>
              </a:lnSpc>
              <a:spcBef>
                <a:spcPct val="20000"/>
              </a:spcBef>
              <a:spcAft>
                <a:spcPts val="0"/>
              </a:spcAft>
              <a:buClrTx/>
              <a:buFontTx/>
              <a:buChar char="•"/>
            </a:pPr>
            <a:r>
              <a:rPr lang="en-US" sz="1200" dirty="0" smtClean="0">
                <a:solidFill>
                  <a:srgbClr val="00264A"/>
                </a:solidFill>
              </a:rPr>
              <a:t>Understanding of SATO targets and vision</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deep understanding of modern, best in class, agile application development, application management </a:t>
            </a:r>
            <a:r>
              <a:rPr lang="en-US" sz="1400" dirty="0" smtClean="0">
                <a:solidFill>
                  <a:srgbClr val="00264A"/>
                </a:solidFill>
              </a:rPr>
              <a:t>and </a:t>
            </a:r>
            <a:r>
              <a:rPr lang="en-US" sz="1400" dirty="0" smtClean="0">
                <a:solidFill>
                  <a:srgbClr val="00264A"/>
                </a:solidFill>
              </a:rPr>
              <a:t>application operations delivery methods and practices</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delivery capabilities and proven </a:t>
            </a:r>
            <a:r>
              <a:rPr lang="en-US" sz="1400" dirty="0" smtClean="0">
                <a:solidFill>
                  <a:srgbClr val="00264A"/>
                </a:solidFill>
              </a:rPr>
              <a:t>tool set</a:t>
            </a:r>
            <a:endParaRPr lang="en-US" sz="1400" dirty="0" smtClean="0">
              <a:solidFill>
                <a:srgbClr val="00264A"/>
              </a:solidFill>
            </a:endParaRP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experiences of retail industry and similar services in several industries</a:t>
            </a:r>
          </a:p>
        </p:txBody>
      </p:sp>
      <p:sp>
        <p:nvSpPr>
          <p:cNvPr id="13" name="Rectangle 12"/>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DevOps</a:t>
            </a:r>
            <a:r>
              <a:rPr lang="en-US" dirty="0" smtClean="0"/>
              <a:t> Organizational Adoption should be started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XXXX</a:t>
            </a:r>
            <a:endParaRPr lang="en-US" dirty="0"/>
          </a:p>
        </p:txBody>
      </p:sp>
      <p:sp>
        <p:nvSpPr>
          <p:cNvPr id="3" name="Content Placeholder 2"/>
          <p:cNvSpPr>
            <a:spLocks noGrp="1"/>
          </p:cNvSpPr>
          <p:nvPr>
            <p:ph idx="1"/>
          </p:nvPr>
        </p:nvSpPr>
        <p:spPr/>
        <p:txBody>
          <a:bodyPr/>
          <a:lstStyle/>
          <a:p>
            <a:r>
              <a:rPr lang="en-US" dirty="0" smtClean="0"/>
              <a:t>Coke</a:t>
            </a:r>
          </a:p>
          <a:p>
            <a:r>
              <a:rPr lang="en-US" dirty="0" err="1" smtClean="0"/>
              <a:t>Thalse</a:t>
            </a:r>
            <a:endParaRPr lang="en-US" dirty="0" smtClean="0"/>
          </a:p>
          <a:p>
            <a:r>
              <a:rPr lang="en-US" dirty="0" smtClean="0"/>
              <a:t>Royal Mail</a:t>
            </a:r>
            <a:endParaRPr lang="en-US" dirty="0"/>
          </a:p>
        </p:txBody>
      </p:sp>
      <p:sp>
        <p:nvSpPr>
          <p:cNvPr id="5" name="Rectangle 4"/>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a:t>
            </a:r>
            <a:r>
              <a:rPr lang="en-US" sz="2400" dirty="0" err="1" smtClean="0">
                <a:solidFill>
                  <a:schemeClr val="tx2">
                    <a:lumMod val="50000"/>
                  </a:schemeClr>
                </a:solidFill>
              </a:rPr>
              <a:t>roomista</a:t>
            </a:r>
            <a:r>
              <a:rPr lang="en-US" sz="2400" dirty="0" smtClean="0">
                <a:solidFill>
                  <a:schemeClr val="tx2">
                    <a:lumMod val="50000"/>
                  </a:schemeClr>
                </a:solidFill>
              </a:rPr>
              <a:t> </a:t>
            </a:r>
            <a:r>
              <a:rPr lang="en-US" sz="2400" dirty="0" err="1" smtClean="0">
                <a:solidFill>
                  <a:schemeClr val="tx2">
                    <a:lumMod val="50000"/>
                  </a:schemeClr>
                </a:solidFill>
              </a:rPr>
              <a:t>valittava</a:t>
            </a:r>
            <a:endParaRPr lang="en-US" sz="2400" dirty="0" smtClean="0">
              <a:solidFill>
                <a:schemeClr val="tx2">
                  <a:lumMod val="50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985651" y="2743260"/>
            <a:ext cx="8051470" cy="2885697"/>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endParaRPr lang="en-US" sz="1400" b="1" kern="0" dirty="0" smtClean="0">
              <a:solidFill>
                <a:schemeClr val="bg1"/>
              </a:solidFill>
              <a:latin typeface="Arial"/>
              <a:cs typeface="Arial"/>
            </a:endParaRPr>
          </a:p>
        </p:txBody>
      </p:sp>
      <p:sp>
        <p:nvSpPr>
          <p:cNvPr id="59" name="TextBox 58"/>
          <p:cNvSpPr txBox="1"/>
          <p:nvPr/>
        </p:nvSpPr>
        <p:spPr>
          <a:xfrm>
            <a:off x="1302260" y="1809690"/>
            <a:ext cx="7301481" cy="430887"/>
          </a:xfrm>
          <a:prstGeom prst="rect">
            <a:avLst/>
          </a:prstGeom>
          <a:noFill/>
        </p:spPr>
        <p:txBody>
          <a:bodyPr wrap="square" rtlCol="0">
            <a:spAutoFit/>
          </a:bodyPr>
          <a:lstStyle/>
          <a:p>
            <a:r>
              <a:rPr lang="en-US" sz="2200" b="1" dirty="0" smtClean="0"/>
              <a:t>Required TOPSI 2.0 Application Lifecycle Elements:</a:t>
            </a:r>
          </a:p>
        </p:txBody>
      </p:sp>
      <p:sp>
        <p:nvSpPr>
          <p:cNvPr id="2" name="Title 1"/>
          <p:cNvSpPr>
            <a:spLocks noGrp="1"/>
          </p:cNvSpPr>
          <p:nvPr>
            <p:ph type="title"/>
          </p:nvPr>
        </p:nvSpPr>
        <p:spPr/>
        <p:txBody>
          <a:bodyPr/>
          <a:lstStyle/>
          <a:p>
            <a:r>
              <a:rPr lang="en-US" sz="2800" dirty="0" smtClean="0"/>
              <a:t>Our solution integrates development, </a:t>
            </a:r>
            <a:r>
              <a:rPr lang="en-US" sz="2800" dirty="0" smtClean="0"/>
              <a:t>operations, </a:t>
            </a:r>
            <a:r>
              <a:rPr lang="en-US" sz="2800" dirty="0" smtClean="0"/>
              <a:t>testing and infrastructure into one </a:t>
            </a:r>
            <a:r>
              <a:rPr lang="en-US" sz="2800" dirty="0" smtClean="0"/>
              <a:t>agile, </a:t>
            </a:r>
            <a:r>
              <a:rPr lang="en-US" sz="2800" dirty="0" smtClean="0"/>
              <a:t>end-to-end pipeline</a:t>
            </a:r>
            <a:endParaRPr lang="en-US" sz="2800" dirty="0"/>
          </a:p>
        </p:txBody>
      </p:sp>
      <p:sp>
        <p:nvSpPr>
          <p:cNvPr id="4" name="Rounded Rectangle 3"/>
          <p:cNvSpPr/>
          <p:nvPr/>
        </p:nvSpPr>
        <p:spPr>
          <a:xfrm>
            <a:off x="1151911"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smtClean="0">
                <a:solidFill>
                  <a:schemeClr val="bg1"/>
                </a:solidFill>
                <a:latin typeface="Arial"/>
                <a:cs typeface="Arial"/>
              </a:rPr>
              <a:t>Business</a:t>
            </a:r>
          </a:p>
        </p:txBody>
      </p:sp>
      <p:sp>
        <p:nvSpPr>
          <p:cNvPr id="5" name="Rounded Rectangle 4"/>
          <p:cNvSpPr/>
          <p:nvPr/>
        </p:nvSpPr>
        <p:spPr>
          <a:xfrm>
            <a:off x="3087568"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Development</a:t>
            </a:r>
          </a:p>
        </p:txBody>
      </p:sp>
      <p:sp>
        <p:nvSpPr>
          <p:cNvPr id="6" name="Rounded Rectangle 5"/>
          <p:cNvSpPr/>
          <p:nvPr/>
        </p:nvSpPr>
        <p:spPr>
          <a:xfrm>
            <a:off x="4876800"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Testing</a:t>
            </a:r>
          </a:p>
        </p:txBody>
      </p:sp>
      <p:sp>
        <p:nvSpPr>
          <p:cNvPr id="7" name="Rounded Rectangle 6"/>
          <p:cNvSpPr/>
          <p:nvPr/>
        </p:nvSpPr>
        <p:spPr>
          <a:xfrm>
            <a:off x="6909343"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Operations</a:t>
            </a:r>
          </a:p>
        </p:txBody>
      </p:sp>
      <p:grpSp>
        <p:nvGrpSpPr>
          <p:cNvPr id="3" name="Group 69"/>
          <p:cNvGrpSpPr/>
          <p:nvPr/>
        </p:nvGrpSpPr>
        <p:grpSpPr>
          <a:xfrm>
            <a:off x="1567093" y="2988789"/>
            <a:ext cx="893416" cy="697556"/>
            <a:chOff x="1567093" y="2988789"/>
            <a:chExt cx="893416" cy="697556"/>
          </a:xfrm>
        </p:grpSpPr>
        <p:grpSp>
          <p:nvGrpSpPr>
            <p:cNvPr id="8" name="Groupe 585"/>
            <p:cNvGrpSpPr/>
            <p:nvPr/>
          </p:nvGrpSpPr>
          <p:grpSpPr>
            <a:xfrm>
              <a:off x="1908954" y="3273307"/>
              <a:ext cx="551555" cy="413038"/>
              <a:chOff x="4467226" y="3211513"/>
              <a:chExt cx="347663" cy="260351"/>
            </a:xfrm>
          </p:grpSpPr>
          <p:sp>
            <p:nvSpPr>
              <p:cNvPr id="12"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9" name="Groupe 587"/>
            <p:cNvGrpSpPr/>
            <p:nvPr/>
          </p:nvGrpSpPr>
          <p:grpSpPr>
            <a:xfrm rot="20880025">
              <a:off x="1567093" y="2988789"/>
              <a:ext cx="595715" cy="473517"/>
              <a:chOff x="355601" y="3870326"/>
              <a:chExt cx="433388" cy="344488"/>
            </a:xfrm>
          </p:grpSpPr>
          <p:sp>
            <p:nvSpPr>
              <p:cNvPr id="23"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grpSp>
        <p:nvGrpSpPr>
          <p:cNvPr id="10" name="Groupe 174"/>
          <p:cNvGrpSpPr/>
          <p:nvPr/>
        </p:nvGrpSpPr>
        <p:grpSpPr>
          <a:xfrm>
            <a:off x="3648829" y="3042915"/>
            <a:ext cx="610868" cy="629099"/>
            <a:chOff x="4683950" y="3954463"/>
            <a:chExt cx="316675" cy="311150"/>
          </a:xfrm>
          <a:noFill/>
        </p:grpSpPr>
        <p:sp>
          <p:nvSpPr>
            <p:cNvPr id="32"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3"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4"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5"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6"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8"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0"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2" name="Line 637"/>
            <p:cNvSpPr>
              <a:spLocks noChangeShapeType="1"/>
            </p:cNvSpPr>
            <p:nvPr/>
          </p:nvSpPr>
          <p:spPr bwMode="auto">
            <a:xfrm>
              <a:off x="4713288" y="4194175"/>
              <a:ext cx="1588" cy="1588"/>
            </a:xfrm>
            <a:prstGeom prst="lin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3"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4" name="Oval 639"/>
            <p:cNvSpPr>
              <a:spLocks noChangeArrowheads="1"/>
            </p:cNvSpPr>
            <p:nvPr/>
          </p:nvSpPr>
          <p:spPr bwMode="auto">
            <a:xfrm>
              <a:off x="4784725" y="4108450"/>
              <a:ext cx="36513" cy="38100"/>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5" name="Oval 640"/>
            <p:cNvSpPr>
              <a:spLocks noChangeArrowheads="1"/>
            </p:cNvSpPr>
            <p:nvPr/>
          </p:nvSpPr>
          <p:spPr bwMode="auto">
            <a:xfrm>
              <a:off x="4856163" y="4043363"/>
              <a:ext cx="34925" cy="33338"/>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6"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7"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341"/>
          <p:cNvGrpSpPr>
            <a:grpSpLocks noChangeAspect="1"/>
          </p:cNvGrpSpPr>
          <p:nvPr/>
        </p:nvGrpSpPr>
        <p:grpSpPr>
          <a:xfrm>
            <a:off x="5448017" y="3137915"/>
            <a:ext cx="813324" cy="512933"/>
            <a:chOff x="3967163" y="2006600"/>
            <a:chExt cx="455613" cy="287338"/>
          </a:xfrm>
        </p:grpSpPr>
        <p:sp>
          <p:nvSpPr>
            <p:cNvPr id="49"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e 566"/>
          <p:cNvGrpSpPr/>
          <p:nvPr/>
        </p:nvGrpSpPr>
        <p:grpSpPr>
          <a:xfrm>
            <a:off x="7449662" y="3088905"/>
            <a:ext cx="724395" cy="488046"/>
            <a:chOff x="1033464" y="987426"/>
            <a:chExt cx="374650" cy="252413"/>
          </a:xfrm>
        </p:grpSpPr>
        <p:sp>
          <p:nvSpPr>
            <p:cNvPr id="55" name="Freeform 228"/>
            <p:cNvSpPr>
              <a:spLocks/>
            </p:cNvSpPr>
            <p:nvPr/>
          </p:nvSpPr>
          <p:spPr bwMode="auto">
            <a:xfrm>
              <a:off x="1093789" y="987426"/>
              <a:ext cx="314325" cy="244475"/>
            </a:xfrm>
            <a:custGeom>
              <a:avLst/>
              <a:gdLst/>
              <a:ahLst/>
              <a:cxnLst>
                <a:cxn ang="0">
                  <a:pos x="0" y="74"/>
                </a:cxn>
                <a:cxn ang="0">
                  <a:pos x="0" y="21"/>
                </a:cxn>
                <a:cxn ang="0">
                  <a:pos x="52" y="63"/>
                </a:cxn>
                <a:cxn ang="0">
                  <a:pos x="52" y="21"/>
                </a:cxn>
                <a:cxn ang="0">
                  <a:pos x="106" y="64"/>
                </a:cxn>
                <a:cxn ang="0">
                  <a:pos x="106" y="21"/>
                </a:cxn>
                <a:cxn ang="0">
                  <a:pos x="156" y="72"/>
                </a:cxn>
                <a:cxn ang="0">
                  <a:pos x="173" y="0"/>
                </a:cxn>
                <a:cxn ang="0">
                  <a:pos x="198" y="0"/>
                </a:cxn>
                <a:cxn ang="0">
                  <a:pos x="198" y="154"/>
                </a:cxn>
              </a:cxnLst>
              <a:rect l="0" t="0" r="r" b="b"/>
              <a:pathLst>
                <a:path w="198" h="154">
                  <a:moveTo>
                    <a:pt x="0" y="74"/>
                  </a:moveTo>
                  <a:lnTo>
                    <a:pt x="0" y="21"/>
                  </a:lnTo>
                  <a:lnTo>
                    <a:pt x="52" y="63"/>
                  </a:lnTo>
                  <a:lnTo>
                    <a:pt x="52" y="21"/>
                  </a:lnTo>
                  <a:lnTo>
                    <a:pt x="106" y="64"/>
                  </a:lnTo>
                  <a:lnTo>
                    <a:pt x="106" y="21"/>
                  </a:lnTo>
                  <a:lnTo>
                    <a:pt x="156" y="72"/>
                  </a:lnTo>
                  <a:lnTo>
                    <a:pt x="173" y="0"/>
                  </a:lnTo>
                  <a:lnTo>
                    <a:pt x="198" y="0"/>
                  </a:lnTo>
                  <a:lnTo>
                    <a:pt x="198" y="15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6" name="Freeform 229"/>
            <p:cNvSpPr>
              <a:spLocks/>
            </p:cNvSpPr>
            <p:nvPr/>
          </p:nvSpPr>
          <p:spPr bwMode="auto">
            <a:xfrm>
              <a:off x="1033464" y="1098551"/>
              <a:ext cx="239713" cy="141288"/>
            </a:xfrm>
            <a:custGeom>
              <a:avLst/>
              <a:gdLst/>
              <a:ahLst/>
              <a:cxnLst>
                <a:cxn ang="0">
                  <a:pos x="31" y="20"/>
                </a:cxn>
                <a:cxn ang="0">
                  <a:pos x="17" y="13"/>
                </a:cxn>
                <a:cxn ang="0">
                  <a:pos x="16" y="26"/>
                </a:cxn>
                <a:cxn ang="0">
                  <a:pos x="2" y="28"/>
                </a:cxn>
                <a:cxn ang="0">
                  <a:pos x="10" y="39"/>
                </a:cxn>
                <a:cxn ang="0">
                  <a:pos x="1" y="48"/>
                </a:cxn>
                <a:cxn ang="0">
                  <a:pos x="14" y="51"/>
                </a:cxn>
                <a:cxn ang="0">
                  <a:pos x="13" y="65"/>
                </a:cxn>
                <a:cxn ang="0">
                  <a:pos x="25" y="59"/>
                </a:cxn>
                <a:cxn ang="0">
                  <a:pos x="33" y="70"/>
                </a:cxn>
                <a:cxn ang="0">
                  <a:pos x="38" y="57"/>
                </a:cxn>
                <a:cxn ang="0">
                  <a:pos x="51" y="61"/>
                </a:cxn>
                <a:cxn ang="0">
                  <a:pos x="48" y="48"/>
                </a:cxn>
                <a:cxn ang="0">
                  <a:pos x="59" y="41"/>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3"/>
                </a:cxn>
              </a:cxnLst>
              <a:rect l="0" t="0" r="r" b="b"/>
              <a:pathLst>
                <a:path w="124" h="73">
                  <a:moveTo>
                    <a:pt x="31" y="3"/>
                  </a:moveTo>
                  <a:cubicBezTo>
                    <a:pt x="31" y="20"/>
                    <a:pt x="31" y="20"/>
                    <a:pt x="31" y="20"/>
                  </a:cubicBezTo>
                  <a:cubicBezTo>
                    <a:pt x="30" y="21"/>
                    <a:pt x="25" y="21"/>
                    <a:pt x="24" y="21"/>
                  </a:cubicBezTo>
                  <a:cubicBezTo>
                    <a:pt x="17" y="13"/>
                    <a:pt x="17" y="13"/>
                    <a:pt x="17" y="13"/>
                  </a:cubicBezTo>
                  <a:cubicBezTo>
                    <a:pt x="12" y="16"/>
                    <a:pt x="12" y="16"/>
                    <a:pt x="12" y="16"/>
                  </a:cubicBezTo>
                  <a:cubicBezTo>
                    <a:pt x="16" y="26"/>
                    <a:pt x="16" y="26"/>
                    <a:pt x="16" y="26"/>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1"/>
                    <a:pt x="14" y="51"/>
                    <a:pt x="14" y="51"/>
                  </a:cubicBezTo>
                  <a:cubicBezTo>
                    <a:pt x="15" y="52"/>
                    <a:pt x="16" y="53"/>
                    <a:pt x="16" y="54"/>
                  </a:cubicBezTo>
                  <a:cubicBezTo>
                    <a:pt x="13" y="65"/>
                    <a:pt x="13" y="65"/>
                    <a:pt x="13" y="65"/>
                  </a:cubicBezTo>
                  <a:cubicBezTo>
                    <a:pt x="18" y="68"/>
                    <a:pt x="18" y="68"/>
                    <a:pt x="18" y="68"/>
                  </a:cubicBezTo>
                  <a:cubicBezTo>
                    <a:pt x="25" y="59"/>
                    <a:pt x="25" y="59"/>
                    <a:pt x="25" y="59"/>
                  </a:cubicBezTo>
                  <a:cubicBezTo>
                    <a:pt x="26" y="59"/>
                    <a:pt x="28" y="59"/>
                    <a:pt x="29" y="59"/>
                  </a:cubicBezTo>
                  <a:cubicBezTo>
                    <a:pt x="33" y="70"/>
                    <a:pt x="33" y="70"/>
                    <a:pt x="33" y="70"/>
                  </a:cubicBezTo>
                  <a:cubicBezTo>
                    <a:pt x="39" y="69"/>
                    <a:pt x="39" y="69"/>
                    <a:pt x="39" y="69"/>
                  </a:cubicBezTo>
                  <a:cubicBezTo>
                    <a:pt x="38" y="57"/>
                    <a:pt x="38" y="57"/>
                    <a:pt x="38" y="57"/>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5"/>
                    <a:pt x="49" y="44"/>
                  </a:cubicBezTo>
                  <a:cubicBezTo>
                    <a:pt x="59" y="41"/>
                    <a:pt x="59" y="41"/>
                    <a:pt x="59" y="41"/>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3"/>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3"/>
                  </a:cubicBezTo>
                  <a:cubicBezTo>
                    <a:pt x="121" y="22"/>
                    <a:pt x="121" y="22"/>
                    <a:pt x="121" y="22"/>
                  </a:cubicBezTo>
                  <a:cubicBezTo>
                    <a:pt x="123" y="27"/>
                    <a:pt x="123" y="27"/>
                    <a:pt x="123" y="27"/>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0"/>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3"/>
                    <a:pt x="91" y="63"/>
                    <a:pt x="91" y="63"/>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7" name="Freeform 230"/>
            <p:cNvSpPr>
              <a:spLocks/>
            </p:cNvSpPr>
            <p:nvPr/>
          </p:nvSpPr>
          <p:spPr bwMode="auto">
            <a:xfrm>
              <a:off x="1179514" y="1146176"/>
              <a:ext cx="46038" cy="4762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4"/>
                    <a:pt x="20" y="19"/>
                  </a:cubicBezTo>
                  <a:cubicBezTo>
                    <a:pt x="16" y="23"/>
                    <a:pt x="10" y="24"/>
                    <a:pt x="5" y="20"/>
                  </a:cubicBezTo>
                  <a:cubicBezTo>
                    <a:pt x="1" y="16"/>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8" name="Freeform 231"/>
            <p:cNvSpPr>
              <a:spLocks/>
            </p:cNvSpPr>
            <p:nvPr/>
          </p:nvSpPr>
          <p:spPr bwMode="auto">
            <a:xfrm>
              <a:off x="1069976" y="1154113"/>
              <a:ext cx="42863" cy="42863"/>
            </a:xfrm>
            <a:custGeom>
              <a:avLst/>
              <a:gdLst/>
              <a:ahLst/>
              <a:cxnLst>
                <a:cxn ang="0">
                  <a:pos x="4" y="5"/>
                </a:cxn>
                <a:cxn ang="0">
                  <a:pos x="17" y="4"/>
                </a:cxn>
                <a:cxn ang="0">
                  <a:pos x="19" y="17"/>
                </a:cxn>
                <a:cxn ang="0">
                  <a:pos x="5" y="18"/>
                </a:cxn>
                <a:cxn ang="0">
                  <a:pos x="4" y="5"/>
                </a:cxn>
              </a:cxnLst>
              <a:rect l="0" t="0" r="r" b="b"/>
              <a:pathLst>
                <a:path w="22" h="22">
                  <a:moveTo>
                    <a:pt x="4" y="5"/>
                  </a:moveTo>
                  <a:cubicBezTo>
                    <a:pt x="7" y="1"/>
                    <a:pt x="13" y="0"/>
                    <a:pt x="17" y="4"/>
                  </a:cubicBezTo>
                  <a:cubicBezTo>
                    <a:pt x="22" y="7"/>
                    <a:pt x="22" y="13"/>
                    <a:pt x="19" y="17"/>
                  </a:cubicBezTo>
                  <a:cubicBezTo>
                    <a:pt x="15" y="22"/>
                    <a:pt x="9" y="22"/>
                    <a:pt x="5" y="18"/>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1" name="Rounded Rectangle 60"/>
          <p:cNvSpPr/>
          <p:nvPr/>
        </p:nvSpPr>
        <p:spPr>
          <a:xfrm>
            <a:off x="687214" y="3838264"/>
            <a:ext cx="8643359" cy="1472034"/>
          </a:xfrm>
          <a:prstGeom prst="roundRect">
            <a:avLst>
              <a:gd name="adj" fmla="val 23928"/>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Agile Development – Continuous Integration – </a:t>
            </a:r>
          </a:p>
          <a:p>
            <a:pPr algn="ctr"/>
            <a:r>
              <a:rPr lang="en-US" sz="1600" b="1" dirty="0" smtClean="0">
                <a:solidFill>
                  <a:schemeClr val="tx1"/>
                </a:solidFill>
              </a:rPr>
              <a:t>Continuous Delivery – Automated Testing &amp; </a:t>
            </a:r>
            <a:r>
              <a:rPr lang="en-US" sz="1600" b="1" dirty="0" smtClean="0">
                <a:solidFill>
                  <a:schemeClr val="tx1"/>
                </a:solidFill>
              </a:rPr>
              <a:t>Security – </a:t>
            </a:r>
            <a:endParaRPr lang="en-US" sz="1600" b="1" dirty="0" smtClean="0">
              <a:solidFill>
                <a:schemeClr val="tx1"/>
              </a:solidFill>
            </a:endParaRPr>
          </a:p>
          <a:p>
            <a:pPr algn="ctr"/>
            <a:r>
              <a:rPr lang="en-US" sz="1600" b="1" dirty="0" smtClean="0">
                <a:solidFill>
                  <a:schemeClr val="tx1"/>
                </a:solidFill>
              </a:rPr>
              <a:t>Application Performance Management &amp; Monitoring – </a:t>
            </a:r>
          </a:p>
          <a:p>
            <a:pPr algn="ctr"/>
            <a:r>
              <a:rPr lang="en-US" sz="1600" b="1" dirty="0" smtClean="0">
                <a:solidFill>
                  <a:schemeClr val="tx1"/>
                </a:solidFill>
              </a:rPr>
              <a:t>Delivery </a:t>
            </a:r>
            <a:r>
              <a:rPr lang="en-US" sz="1600" b="1" dirty="0" smtClean="0">
                <a:solidFill>
                  <a:schemeClr val="tx1"/>
                </a:solidFill>
              </a:rPr>
              <a:t>Orchestration – </a:t>
            </a:r>
            <a:r>
              <a:rPr lang="en-US" sz="1600" b="1" dirty="0" smtClean="0">
                <a:solidFill>
                  <a:schemeClr val="tx1"/>
                </a:solidFill>
              </a:rPr>
              <a:t>Scalable Infrastructure </a:t>
            </a:r>
            <a:endParaRPr lang="en-US" sz="1600" dirty="0" smtClean="0">
              <a:solidFill>
                <a:schemeClr val="tx2">
                  <a:lumMod val="50000"/>
                </a:schemeClr>
              </a:solidFill>
            </a:endParaRPr>
          </a:p>
        </p:txBody>
      </p:sp>
      <p:cxnSp>
        <p:nvCxnSpPr>
          <p:cNvPr id="63" name="Straight Arrow Connector 62"/>
          <p:cNvCxnSpPr/>
          <p:nvPr/>
        </p:nvCxnSpPr>
        <p:spPr>
          <a:xfrm flipH="1">
            <a:off x="7809194"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51455"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510720" y="458392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154079" y="456017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22417"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746355"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309250" name="think-cell Slide" r:id="rId4" imgW="270" imgH="270" progId="TCLayout.ActiveDocument.1">
              <p:embed/>
            </p:oleObj>
          </a:graphicData>
        </a:graphic>
      </p:graphicFrame>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5"/>
          <p:cNvGrpSpPr/>
          <p:nvPr/>
        </p:nvGrpSpPr>
        <p:grpSpPr>
          <a:xfrm>
            <a:off x="5276610" y="1496285"/>
            <a:ext cx="4251366" cy="4572000"/>
            <a:chOff x="5159843" y="1496285"/>
            <a:chExt cx="4251366" cy="4572000"/>
          </a:xfrm>
        </p:grpSpPr>
        <p:pic>
          <p:nvPicPr>
            <p:cNvPr id="9" name="Picture 2"/>
            <p:cNvPicPr>
              <a:picLocks noChangeArrowheads="1"/>
            </p:cNvPicPr>
            <p:nvPr/>
          </p:nvPicPr>
          <p:blipFill>
            <a:blip r:embed="rId5" cstate="email"/>
            <a:srcRect l="2854" r="4265"/>
            <a:stretch>
              <a:fillRect/>
            </a:stretch>
          </p:blipFill>
          <p:spPr bwMode="auto">
            <a:xfrm>
              <a:off x="5257800" y="2247406"/>
              <a:ext cx="4056616" cy="3339901"/>
            </a:xfrm>
            <a:prstGeom prst="rect">
              <a:avLst/>
            </a:prstGeom>
            <a:noFill/>
            <a:ln w="19050" cap="flat" cmpd="sng" algn="ctr">
              <a:noFill/>
              <a:prstDash val="solid"/>
              <a:miter lim="800000"/>
              <a:headEnd/>
              <a:tailEnd/>
            </a:ln>
          </p:spPr>
        </p:pic>
        <p:sp>
          <p:nvSpPr>
            <p:cNvPr id="12" name="Rectangle 11"/>
            <p:cNvSpPr/>
            <p:nvPr>
              <p:custDataLst>
                <p:tags r:id="rId2"/>
              </p:custDataLst>
            </p:nvPr>
          </p:nvSpPr>
          <p:spPr>
            <a:xfrm>
              <a:off x="5159843" y="1496285"/>
              <a:ext cx="4251366" cy="4572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11" name="Diagram 10"/>
            <p:cNvGraphicFramePr/>
            <p:nvPr>
              <p:extLst>
                <p:ext uri="{D42A27DB-BD31-4B8C-83A1-F6EECF244321}">
                  <p14:modId xmlns:p14="http://schemas.microsoft.com/office/powerpoint/2010/main" xmlns="" val="1817588001"/>
                </p:ext>
              </p:extLst>
            </p:nvPr>
          </p:nvGraphicFramePr>
          <p:xfrm>
            <a:off x="6308016" y="2961710"/>
            <a:ext cx="1956185" cy="1911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grpSp>
        <p:nvGrpSpPr>
          <p:cNvPr id="4" name="Group 16"/>
          <p:cNvGrpSpPr/>
          <p:nvPr/>
        </p:nvGrpSpPr>
        <p:grpSpPr>
          <a:xfrm>
            <a:off x="378024" y="1496291"/>
            <a:ext cx="4251366" cy="4572000"/>
            <a:chOff x="261257" y="1496291"/>
            <a:chExt cx="4251366" cy="4572000"/>
          </a:xfrm>
        </p:grpSpPr>
        <p:sp>
          <p:nvSpPr>
            <p:cNvPr id="10" name="Rectangle 9"/>
            <p:cNvSpPr/>
            <p:nvPr/>
          </p:nvSpPr>
          <p:spPr>
            <a:xfrm>
              <a:off x="261257" y="1496291"/>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9250" name="Picture 2"/>
            <p:cNvPicPr>
              <a:picLocks noChangeAspect="1" noChangeArrowheads="1"/>
            </p:cNvPicPr>
            <p:nvPr/>
          </p:nvPicPr>
          <p:blipFill>
            <a:blip r:embed="rId11" cstate="print"/>
            <a:srcRect l="6096"/>
            <a:stretch>
              <a:fillRect/>
            </a:stretch>
          </p:blipFill>
          <p:spPr bwMode="auto">
            <a:xfrm>
              <a:off x="320632" y="2224564"/>
              <a:ext cx="4105471" cy="3471863"/>
            </a:xfrm>
            <a:prstGeom prst="rect">
              <a:avLst/>
            </a:prstGeom>
            <a:noFill/>
            <a:ln w="9525">
              <a:noFill/>
              <a:miter lim="800000"/>
              <a:headEnd/>
              <a:tailEnd/>
            </a:ln>
          </p:spPr>
        </p:pic>
      </p:grpSp>
      <p:sp>
        <p:nvSpPr>
          <p:cNvPr id="13" name="Isosceles Triangle 12"/>
          <p:cNvSpPr/>
          <p:nvPr/>
        </p:nvSpPr>
        <p:spPr>
          <a:xfrm rot="16200000" flipH="1" flipV="1">
            <a:off x="32934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9" name="Rectangle 18"/>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err="1" smtClean="0"/>
              <a:t>Today</a:t>
            </a:r>
            <a:r>
              <a:rPr lang="fi-FI" sz="2800" dirty="0" smtClean="0"/>
              <a:t> </a:t>
            </a:r>
            <a:r>
              <a:rPr lang="fi-FI" sz="2800" dirty="0" err="1" smtClean="0"/>
              <a:t>waste</a:t>
            </a:r>
            <a:r>
              <a:rPr lang="fi-FI" sz="2800" dirty="0" smtClean="0"/>
              <a:t> is </a:t>
            </a:r>
            <a:r>
              <a:rPr lang="fi-FI" sz="2800" dirty="0" err="1" smtClean="0"/>
              <a:t>generated</a:t>
            </a:r>
            <a:r>
              <a:rPr lang="fi-FI" sz="2800" dirty="0" smtClean="0"/>
              <a:t> in </a:t>
            </a:r>
            <a:r>
              <a:rPr lang="fi-FI" sz="2800" dirty="0" err="1" smtClean="0"/>
              <a:t>many</a:t>
            </a:r>
            <a:r>
              <a:rPr lang="fi-FI" sz="2800" dirty="0" smtClean="0"/>
              <a:t> </a:t>
            </a:r>
            <a:r>
              <a:rPr lang="fi-FI" sz="2800" dirty="0" err="1" smtClean="0"/>
              <a:t>areas</a:t>
            </a:r>
            <a:r>
              <a:rPr lang="fi-FI" sz="2800" dirty="0" smtClean="0"/>
              <a:t> </a:t>
            </a:r>
            <a:r>
              <a:rPr lang="fi-FI" sz="2800" dirty="0" err="1" smtClean="0"/>
              <a:t>but</a:t>
            </a:r>
            <a:r>
              <a:rPr lang="fi-FI" sz="2800" dirty="0" smtClean="0"/>
              <a:t> </a:t>
            </a:r>
            <a:r>
              <a:rPr lang="fi-FI" sz="2800" dirty="0" err="1" smtClean="0"/>
              <a:t>it</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removed</a:t>
            </a:r>
            <a:r>
              <a:rPr lang="fi-FI" sz="2800" dirty="0" smtClean="0"/>
              <a:t> </a:t>
            </a:r>
            <a:r>
              <a:rPr lang="fi-FI" sz="2800" dirty="0" err="1" smtClean="0"/>
              <a:t>radically</a:t>
            </a:r>
            <a:endParaRPr lang="fi-FI" sz="2800" dirty="0"/>
          </a:p>
        </p:txBody>
      </p:sp>
      <p:graphicFrame>
        <p:nvGraphicFramePr>
          <p:cNvPr id="13" name="Content Placeholder 12"/>
          <p:cNvGraphicFramePr>
            <a:graphicFrameLocks noGrp="1"/>
          </p:cNvGraphicFramePr>
          <p:nvPr>
            <p:ph sz="half" idx="2"/>
          </p:nvPr>
        </p:nvGraphicFramePr>
        <p:xfrm>
          <a:off x="141825" y="1557450"/>
          <a:ext cx="4421950" cy="4577080"/>
        </p:xfrm>
        <a:graphic>
          <a:graphicData uri="http://schemas.openxmlformats.org/drawingml/2006/table">
            <a:tbl>
              <a:tblPr firstRow="1" bandRow="1">
                <a:tableStyleId>{5C22544A-7EE6-4342-B048-85BDC9FD1C3A}</a:tableStyleId>
              </a:tblPr>
              <a:tblGrid>
                <a:gridCol w="4421950"/>
              </a:tblGrid>
              <a:tr h="370840">
                <a:tc>
                  <a:txBody>
                    <a:bodyPr/>
                    <a:lstStyle/>
                    <a:p>
                      <a:r>
                        <a:rPr lang="fi-FI" sz="1400" dirty="0" err="1" smtClean="0"/>
                        <a:t>Current</a:t>
                      </a:r>
                      <a:r>
                        <a:rPr lang="fi-FI" sz="1400" baseline="0" dirty="0" smtClean="0"/>
                        <a:t> </a:t>
                      </a:r>
                      <a:r>
                        <a:rPr lang="fi-FI" sz="1400" baseline="0" dirty="0" err="1" smtClean="0"/>
                        <a:t>ways</a:t>
                      </a:r>
                      <a:r>
                        <a:rPr lang="fi-FI" sz="1400" baseline="0" dirty="0" smtClean="0"/>
                        <a:t> of </a:t>
                      </a:r>
                      <a:r>
                        <a:rPr lang="fi-FI" sz="1400" baseline="0" dirty="0" err="1" smtClean="0"/>
                        <a:t>working</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smtClean="0">
                          <a:solidFill>
                            <a:schemeClr val="tx1"/>
                          </a:solidFill>
                        </a:rPr>
                        <a:t>Manual Work</a:t>
                      </a:r>
                    </a:p>
                    <a:p>
                      <a:pPr marL="177800" indent="-177800">
                        <a:buFont typeface="Arial" pitchFamily="34" charset="0"/>
                        <a:buChar char="•"/>
                      </a:pPr>
                      <a:r>
                        <a:rPr lang="en-US" sz="1200" dirty="0" smtClean="0"/>
                        <a:t>Deployments </a:t>
                      </a:r>
                      <a:r>
                        <a:rPr lang="en-US" sz="1200" kern="1200" dirty="0" smtClean="0">
                          <a:solidFill>
                            <a:schemeClr val="dk1"/>
                          </a:solidFill>
                          <a:latin typeface="+mn-lt"/>
                          <a:ea typeface="+mn-ea"/>
                          <a:cs typeface="+mn-cs"/>
                        </a:rPr>
                        <a:t>require human intervention and actions</a:t>
                      </a:r>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13"/>
          <p:cNvGraphicFramePr>
            <a:graphicFrameLocks noGrp="1"/>
          </p:cNvGraphicFramePr>
          <p:nvPr>
            <p:ph sz="quarter" idx="4"/>
          </p:nvPr>
        </p:nvGraphicFramePr>
        <p:xfrm>
          <a:off x="5250626"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err="1" smtClean="0"/>
                        <a:t>Required</a:t>
                      </a:r>
                      <a:r>
                        <a:rPr lang="fi-FI" sz="1400" dirty="0" smtClean="0"/>
                        <a:t> </a:t>
                      </a:r>
                      <a:r>
                        <a:rPr lang="fi-FI" sz="1400" dirty="0" err="1" smtClean="0"/>
                        <a:t>changes</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a:t>
                      </a:r>
                      <a:r>
                        <a:rPr lang="en-US" sz="1200" dirty="0" smtClean="0"/>
                        <a:t>has </a:t>
                      </a:r>
                      <a:r>
                        <a:rPr lang="en-US" sz="1200" dirty="0" smtClean="0"/>
                        <a:t>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Isosceles Triangle 7"/>
          <p:cNvSpPr/>
          <p:nvPr/>
        </p:nvSpPr>
        <p:spPr>
          <a:xfrm rot="16200000" flipH="1" flipV="1">
            <a:off x="32476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Rectangle 8"/>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smtClean="0"/>
              <a:t>The </a:t>
            </a:r>
            <a:r>
              <a:rPr lang="fi-FI" sz="2800" dirty="0" err="1" smtClean="0"/>
              <a:t>savings</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achieved</a:t>
            </a:r>
            <a:r>
              <a:rPr lang="fi-FI" sz="2800" dirty="0" smtClean="0"/>
              <a:t>: Capgemini </a:t>
            </a:r>
            <a:r>
              <a:rPr lang="fi-FI" sz="2800" dirty="0" err="1" smtClean="0"/>
              <a:t>has</a:t>
            </a:r>
            <a:r>
              <a:rPr lang="fi-FI" sz="2800" dirty="0" smtClean="0"/>
              <a:t> </a:t>
            </a:r>
            <a:r>
              <a:rPr lang="fi-FI" sz="2800" dirty="0" err="1" smtClean="0"/>
              <a:t>implemented</a:t>
            </a:r>
            <a:r>
              <a:rPr lang="fi-FI" sz="2800" dirty="0" smtClean="0"/>
              <a:t> </a:t>
            </a:r>
            <a:r>
              <a:rPr lang="fi-FI" sz="2800" dirty="0" err="1" smtClean="0"/>
              <a:t>DevOps</a:t>
            </a:r>
            <a:r>
              <a:rPr lang="fi-FI" sz="2800" dirty="0" smtClean="0"/>
              <a:t> into an </a:t>
            </a:r>
            <a:r>
              <a:rPr lang="fi-FI" sz="2800" dirty="0" err="1" smtClean="0"/>
              <a:t>application</a:t>
            </a:r>
            <a:r>
              <a:rPr lang="fi-FI" sz="2800" dirty="0" smtClean="0"/>
              <a:t> </a:t>
            </a:r>
            <a:r>
              <a:rPr lang="fi-FI" sz="2800" dirty="0" err="1" smtClean="0"/>
              <a:t>landscape</a:t>
            </a:r>
            <a:r>
              <a:rPr lang="fi-FI" sz="2800" dirty="0" smtClean="0"/>
              <a:t> of 50 </a:t>
            </a:r>
            <a:r>
              <a:rPr lang="fi-FI" sz="2800" dirty="0" err="1" smtClean="0"/>
              <a:t>applications</a:t>
            </a:r>
            <a:r>
              <a:rPr lang="fi-FI" sz="2800" dirty="0" smtClean="0"/>
              <a:t> </a:t>
            </a:r>
            <a:endParaRPr lang="fi-FI" sz="2800" dirty="0"/>
          </a:p>
        </p:txBody>
      </p:sp>
      <p:graphicFrame>
        <p:nvGraphicFramePr>
          <p:cNvPr id="13" name="Content Placeholder 12"/>
          <p:cNvGraphicFramePr>
            <a:graphicFrameLocks noGrp="1"/>
          </p:cNvGraphicFramePr>
          <p:nvPr>
            <p:ph sz="half" idx="2"/>
          </p:nvPr>
        </p:nvGraphicFramePr>
        <p:xfrm>
          <a:off x="685800" y="1557450"/>
          <a:ext cx="4138180" cy="1871550"/>
        </p:xfrm>
        <a:graphic>
          <a:graphicData uri="http://schemas.openxmlformats.org/drawingml/2006/table">
            <a:tbl>
              <a:tblPr firstRow="1" bandRow="1">
                <a:tableStyleId>{5C22544A-7EE6-4342-B048-85BDC9FD1C3A}</a:tableStyleId>
              </a:tblPr>
              <a:tblGrid>
                <a:gridCol w="4138180"/>
              </a:tblGrid>
              <a:tr h="311925">
                <a:tc>
                  <a:txBody>
                    <a:bodyPr/>
                    <a:lstStyle/>
                    <a:p>
                      <a:r>
                        <a:rPr lang="fi-FI" sz="1200" dirty="0" err="1" smtClean="0"/>
                        <a:t>Before</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en-US" sz="1200" b="0" dirty="0" smtClean="0"/>
                        <a:t>Deployment of solution: </a:t>
                      </a:r>
                      <a:r>
                        <a:rPr lang="en-US" sz="1200" b="1" dirty="0" smtClean="0"/>
                        <a:t>6h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Creating a new environment</a:t>
                      </a:r>
                      <a:r>
                        <a:rPr lang="en-US" sz="1200" b="0" baseline="0" dirty="0" smtClean="0"/>
                        <a:t> </a:t>
                      </a:r>
                      <a:r>
                        <a:rPr lang="en-US" sz="1200" b="0" dirty="0" smtClean="0"/>
                        <a:t>(e.g. for testing): </a:t>
                      </a:r>
                      <a:r>
                        <a:rPr lang="en-US" sz="1200" b="1" dirty="0" smtClean="0"/>
                        <a:t>4 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 </a:t>
                      </a:r>
                      <a:r>
                        <a:rPr lang="en-US" sz="1200" b="1" dirty="0" smtClean="0"/>
                        <a:t>&lt; 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Knowledge restricted to one</a:t>
                      </a:r>
                      <a:r>
                        <a:rPr lang="en-US" sz="1200" b="0" baseline="0" dirty="0" smtClean="0"/>
                        <a:t> </a:t>
                      </a:r>
                      <a:r>
                        <a:rPr lang="en-US" sz="1200" b="0" dirty="0" smtClean="0"/>
                        <a:t>critical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mn-lt"/>
                          <a:ea typeface="+mn-ea"/>
                          <a:cs typeface="+mn-cs"/>
                        </a:rPr>
                        <a:t>Static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14" name="Content Placeholder 13"/>
          <p:cNvGraphicFramePr>
            <a:graphicFrameLocks noGrp="1"/>
          </p:cNvGraphicFramePr>
          <p:nvPr>
            <p:ph sz="quarter" idx="4"/>
          </p:nvPr>
        </p:nvGraphicFramePr>
        <p:xfrm>
          <a:off x="5479802" y="1557450"/>
          <a:ext cx="4139595" cy="187155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After</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fi-FI" sz="1200" kern="1200" baseline="0" dirty="0" err="1" smtClean="0">
                          <a:solidFill>
                            <a:schemeClr val="dk1"/>
                          </a:solidFill>
                          <a:latin typeface="+mn-lt"/>
                          <a:ea typeface="+mn-ea"/>
                          <a:cs typeface="+mn-cs"/>
                        </a:rPr>
                        <a:t>Deployment</a:t>
                      </a:r>
                      <a:r>
                        <a:rPr lang="fi-FI" sz="1200" kern="1200" baseline="0" dirty="0" smtClean="0">
                          <a:solidFill>
                            <a:schemeClr val="dk1"/>
                          </a:solidFill>
                          <a:latin typeface="+mn-lt"/>
                          <a:ea typeface="+mn-ea"/>
                          <a:cs typeface="+mn-cs"/>
                        </a:rPr>
                        <a:t> of </a:t>
                      </a:r>
                      <a:r>
                        <a:rPr lang="fi-FI" sz="1200" kern="1200" baseline="0" dirty="0" err="1" smtClean="0">
                          <a:solidFill>
                            <a:schemeClr val="dk1"/>
                          </a:solidFill>
                          <a:latin typeface="+mn-lt"/>
                          <a:ea typeface="+mn-ea"/>
                          <a:cs typeface="+mn-cs"/>
                        </a:rPr>
                        <a:t>solution</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2h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err="1" smtClean="0">
                          <a:solidFill>
                            <a:schemeClr val="dk1"/>
                          </a:solidFill>
                          <a:latin typeface="+mn-lt"/>
                          <a:ea typeface="+mn-ea"/>
                          <a:cs typeface="+mn-cs"/>
                        </a:rPr>
                        <a:t>Creating</a:t>
                      </a:r>
                      <a:r>
                        <a:rPr lang="fi-FI" sz="1200" kern="1200" baseline="0" dirty="0" smtClean="0">
                          <a:solidFill>
                            <a:schemeClr val="dk1"/>
                          </a:solidFill>
                          <a:latin typeface="+mn-lt"/>
                          <a:ea typeface="+mn-ea"/>
                          <a:cs typeface="+mn-cs"/>
                        </a:rPr>
                        <a:t> a new </a:t>
                      </a:r>
                      <a:r>
                        <a:rPr lang="fi-FI" sz="1200" kern="1200" baseline="0" dirty="0" err="1" smtClean="0">
                          <a:solidFill>
                            <a:schemeClr val="dk1"/>
                          </a:solidFill>
                          <a:latin typeface="+mn-lt"/>
                          <a:ea typeface="+mn-ea"/>
                          <a:cs typeface="+mn-cs"/>
                        </a:rPr>
                        <a:t>environment</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6 </a:t>
                      </a:r>
                      <a:r>
                        <a:rPr lang="fi-FI" sz="1200" b="1" kern="1200" baseline="0" dirty="0" err="1" smtClean="0">
                          <a:solidFill>
                            <a:schemeClr val="dk1"/>
                          </a:solidFill>
                          <a:latin typeface="+mn-lt"/>
                          <a:ea typeface="+mn-ea"/>
                          <a:cs typeface="+mn-cs"/>
                        </a:rPr>
                        <a:t>hours</a:t>
                      </a:r>
                      <a:endParaRPr lang="fi-FI" sz="12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&gt;99,6%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smtClean="0">
                          <a:solidFill>
                            <a:schemeClr val="dk1"/>
                          </a:solidFill>
                          <a:latin typeface="+mn-lt"/>
                          <a:ea typeface="+mn-ea"/>
                          <a:cs typeface="+mn-cs"/>
                        </a:rPr>
                        <a:t>Knowledge </a:t>
                      </a:r>
                      <a:r>
                        <a:rPr lang="fi-FI" sz="1200" kern="1200" baseline="0" dirty="0" err="1" smtClean="0">
                          <a:solidFill>
                            <a:schemeClr val="dk1"/>
                          </a:solidFill>
                          <a:latin typeface="+mn-lt"/>
                          <a:ea typeface="+mn-ea"/>
                          <a:cs typeface="+mn-cs"/>
                        </a:rPr>
                        <a:t>spread</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among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team</a:t>
                      </a:r>
                      <a:endParaRPr lang="fi-FI" sz="1200"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fi-FI" sz="1200" kern="1200" baseline="0" dirty="0" err="1" smtClean="0">
                          <a:solidFill>
                            <a:schemeClr val="dk1"/>
                          </a:solidFill>
                          <a:latin typeface="+mn-lt"/>
                          <a:ea typeface="+mn-ea"/>
                          <a:cs typeface="+mn-cs"/>
                        </a:rPr>
                        <a:t>Dynamic</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everything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including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documentation</a:t>
                      </a:r>
                      <a:r>
                        <a:rPr lang="fi-FI" sz="1200" kern="1200" baseline="0" dirty="0" smtClean="0">
                          <a:solidFill>
                            <a:schemeClr val="dk1"/>
                          </a:solidFill>
                          <a:latin typeface="+mn-lt"/>
                          <a:ea typeface="+mn-ea"/>
                          <a:cs typeface="+mn-cs"/>
                        </a:rPr>
                        <a:t> “as </a:t>
                      </a:r>
                      <a:r>
                        <a:rPr lang="fi-FI" sz="1200" kern="1200" baseline="0" dirty="0" err="1" smtClean="0">
                          <a:solidFill>
                            <a:schemeClr val="dk1"/>
                          </a:solidFill>
                          <a:latin typeface="+mn-lt"/>
                          <a:ea typeface="+mn-ea"/>
                          <a:cs typeface="+mn-cs"/>
                        </a:rPr>
                        <a:t>code</a:t>
                      </a:r>
                      <a:r>
                        <a:rPr lang="fi-FI" sz="1200" kern="1200" baseline="0" dirty="0" smtClean="0">
                          <a:solidFill>
                            <a:schemeClr val="dk1"/>
                          </a:solidFill>
                          <a:latin typeface="+mn-lt"/>
                          <a:ea typeface="+mn-ea"/>
                          <a:cs typeface="+mn-cs"/>
                        </a:rPr>
                        <a: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7" name="Content Placeholder 12"/>
          <p:cNvGraphicFramePr>
            <a:graphicFrameLocks noGrp="1"/>
          </p:cNvGraphicFramePr>
          <p:nvPr>
            <p:ph sz="half" idx="2"/>
          </p:nvPr>
        </p:nvGraphicFramePr>
        <p:xfrm>
          <a:off x="685800" y="3562350"/>
          <a:ext cx="4138180" cy="2526030"/>
        </p:xfrm>
        <a:graphic>
          <a:graphicData uri="http://schemas.openxmlformats.org/drawingml/2006/table">
            <a:tbl>
              <a:tblPr firstRow="1" bandRow="1">
                <a:tableStyleId>{5C22544A-7EE6-4342-B048-85BDC9FD1C3A}</a:tableStyleId>
              </a:tblPr>
              <a:tblGrid>
                <a:gridCol w="4138180"/>
              </a:tblGrid>
              <a:tr h="326325">
                <a:tc>
                  <a:txBody>
                    <a:bodyPr/>
                    <a:lstStyle/>
                    <a:p>
                      <a:pPr>
                        <a:buFont typeface="Arial" pitchFamily="34" charset="0"/>
                        <a:buNone/>
                      </a:pPr>
                      <a:r>
                        <a:rPr lang="fi-FI" sz="1200" b="1" dirty="0" err="1" smtClean="0"/>
                        <a:t>January</a:t>
                      </a:r>
                      <a:r>
                        <a:rPr lang="fi-FI" sz="1200" b="1" dirty="0" smtClean="0"/>
                        <a:t> 2014</a:t>
                      </a:r>
                      <a:endParaRPr lang="fi-FI"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20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44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38 manual applications</a:t>
                      </a:r>
                    </a:p>
                    <a:p>
                      <a:pPr>
                        <a:buFont typeface="Arial" pitchFamily="34" charset="0"/>
                        <a:buNone/>
                      </a:pPr>
                      <a:r>
                        <a:rPr lang="en-US" sz="1200" b="0" dirty="0" smtClean="0"/>
                        <a:t>• 6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13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15+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0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Content Placeholder 13"/>
          <p:cNvGraphicFramePr>
            <a:graphicFrameLocks noGrp="1"/>
          </p:cNvGraphicFramePr>
          <p:nvPr>
            <p:ph sz="quarter" idx="4"/>
          </p:nvPr>
        </p:nvGraphicFramePr>
        <p:xfrm>
          <a:off x="5479802" y="3576750"/>
          <a:ext cx="4139595" cy="251163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December</a:t>
                      </a:r>
                      <a:r>
                        <a:rPr lang="fi-FI" sz="1200" dirty="0" smtClean="0"/>
                        <a:t> 2014</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16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50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27 manual applications</a:t>
                      </a:r>
                    </a:p>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 23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10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8+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7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rot="16200000">
            <a:off x="-346349" y="2484526"/>
            <a:ext cx="1548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Situation</a:t>
            </a:r>
            <a:endParaRPr lang="fi-FI" sz="1200" b="1" dirty="0" smtClean="0">
              <a:solidFill>
                <a:schemeClr val="bg1"/>
              </a:solidFill>
            </a:endParaRPr>
          </a:p>
        </p:txBody>
      </p:sp>
      <p:sp>
        <p:nvSpPr>
          <p:cNvPr id="10" name="Rectangle 9"/>
          <p:cNvSpPr/>
          <p:nvPr/>
        </p:nvSpPr>
        <p:spPr>
          <a:xfrm rot="16200000">
            <a:off x="-672561" y="4801463"/>
            <a:ext cx="2181374"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Results</a:t>
            </a:r>
            <a:endParaRPr lang="fi-FI" sz="1200" b="1" dirty="0" smtClean="0">
              <a:solidFill>
                <a:schemeClr val="bg1"/>
              </a:solidFill>
            </a:endParaRPr>
          </a:p>
        </p:txBody>
      </p:sp>
      <p:sp>
        <p:nvSpPr>
          <p:cNvPr id="11" name="Oval 10"/>
          <p:cNvSpPr/>
          <p:nvPr/>
        </p:nvSpPr>
        <p:spPr>
          <a:xfrm>
            <a:off x="7791450" y="3890776"/>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-20% in AO</a:t>
            </a: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2" name="Oval 11"/>
          <p:cNvSpPr/>
          <p:nvPr/>
        </p:nvSpPr>
        <p:spPr>
          <a:xfrm>
            <a:off x="7791450" y="4200525"/>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+14% </a:t>
            </a:r>
            <a:r>
              <a:rPr lang="fi-FI" sz="800" dirty="0" err="1" smtClean="0">
                <a:solidFill>
                  <a:schemeClr val="tx2">
                    <a:lumMod val="50000"/>
                  </a:schemeClr>
                </a:solidFill>
              </a:rPr>
              <a:t>more</a:t>
            </a:r>
            <a:r>
              <a:rPr lang="fi-FI" sz="800" dirty="0" smtClean="0">
                <a:solidFill>
                  <a:schemeClr val="tx2">
                    <a:lumMod val="50000"/>
                  </a:schemeClr>
                </a:solidFill>
              </a:rPr>
              <a:t> </a:t>
            </a:r>
            <a:r>
              <a:rPr lang="fi-FI" sz="800" dirty="0" err="1" smtClean="0">
                <a:solidFill>
                  <a:schemeClr val="tx2">
                    <a:lumMod val="50000"/>
                  </a:schemeClr>
                </a:solidFill>
              </a:rPr>
              <a:t>applications</a:t>
            </a:r>
            <a:endParaRPr lang="fi-FI" sz="800" dirty="0" smtClean="0">
              <a:solidFill>
                <a:schemeClr val="tx2">
                  <a:lumMod val="50000"/>
                </a:schemeClr>
              </a:solidFill>
            </a:endParaRPr>
          </a:p>
        </p:txBody>
      </p:sp>
      <p:sp>
        <p:nvSpPr>
          <p:cNvPr id="15" name="Oval 14"/>
          <p:cNvSpPr/>
          <p:nvPr/>
        </p:nvSpPr>
        <p:spPr>
          <a:xfrm>
            <a:off x="7781925" y="458152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r>
              <a:rPr lang="fi-FI" sz="800" dirty="0" err="1" smtClean="0">
                <a:solidFill>
                  <a:schemeClr val="tx2">
                    <a:lumMod val="50000"/>
                  </a:schemeClr>
                </a:solidFill>
              </a:rPr>
              <a:t>deployments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6" name="Oval 15"/>
          <p:cNvSpPr/>
          <p:nvPr/>
        </p:nvSpPr>
        <p:spPr>
          <a:xfrm>
            <a:off x="7791450" y="5157601"/>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-13% in </a:t>
            </a:r>
            <a:r>
              <a:rPr lang="fi-FI" sz="800" dirty="0" err="1" smtClean="0">
                <a:solidFill>
                  <a:schemeClr val="tx2">
                    <a:lumMod val="50000"/>
                  </a:schemeClr>
                </a:solidFill>
              </a:rPr>
              <a:t>infra</a:t>
            </a:r>
            <a:endParaRPr lang="fi-FI" sz="800" dirty="0" smtClean="0">
              <a:solidFill>
                <a:schemeClr val="tx2">
                  <a:lumMod val="50000"/>
                </a:schemeClr>
              </a:solidFill>
            </a:endParaRP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8" name="Oval 17"/>
          <p:cNvSpPr/>
          <p:nvPr/>
        </p:nvSpPr>
        <p:spPr>
          <a:xfrm>
            <a:off x="7800975" y="555307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p>
          <a:p>
            <a:pPr algn="ctr"/>
            <a:r>
              <a:rPr lang="fi-FI" sz="800" dirty="0" err="1" smtClean="0">
                <a:solidFill>
                  <a:schemeClr val="tx2">
                    <a:lumMod val="50000"/>
                  </a:schemeClr>
                </a:solidFill>
              </a:rPr>
              <a:t>processes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9" name="TextBox 18"/>
          <p:cNvSpPr txBox="1"/>
          <p:nvPr/>
        </p:nvSpPr>
        <p:spPr>
          <a:xfrm>
            <a:off x="0" y="6115050"/>
            <a:ext cx="2291012" cy="246221"/>
          </a:xfrm>
          <a:prstGeom prst="rect">
            <a:avLst/>
          </a:prstGeom>
          <a:noFill/>
        </p:spPr>
        <p:txBody>
          <a:bodyPr wrap="none" rtlCol="0">
            <a:spAutoFit/>
          </a:bodyPr>
          <a:lstStyle/>
          <a:p>
            <a:r>
              <a:rPr lang="fi-FI" sz="1000" dirty="0" err="1" smtClean="0">
                <a:solidFill>
                  <a:schemeClr val="tx2">
                    <a:lumMod val="50000"/>
                  </a:schemeClr>
                </a:solidFill>
              </a:rPr>
              <a:t>Source</a:t>
            </a:r>
            <a:r>
              <a:rPr lang="fi-FI" sz="1000" dirty="0" smtClean="0">
                <a:solidFill>
                  <a:schemeClr val="tx2">
                    <a:lumMod val="50000"/>
                  </a:schemeClr>
                </a:solidFill>
              </a:rPr>
              <a:t>: Capgemini </a:t>
            </a:r>
            <a:r>
              <a:rPr lang="fi-FI" sz="1000" dirty="0" err="1" smtClean="0">
                <a:solidFill>
                  <a:schemeClr val="tx2">
                    <a:lumMod val="50000"/>
                  </a:schemeClr>
                </a:solidFill>
              </a:rPr>
              <a:t>service</a:t>
            </a:r>
            <a:r>
              <a:rPr lang="fi-FI" sz="1000" dirty="0" smtClean="0">
                <a:solidFill>
                  <a:schemeClr val="tx2">
                    <a:lumMod val="50000"/>
                  </a:schemeClr>
                </a:solidFill>
              </a:rPr>
              <a:t> in Europe</a:t>
            </a:r>
          </a:p>
        </p:txBody>
      </p:sp>
      <p:sp>
        <p:nvSpPr>
          <p:cNvPr id="20" name="Isosceles Triangle 19"/>
          <p:cNvSpPr/>
          <p:nvPr/>
        </p:nvSpPr>
        <p:spPr>
          <a:xfrm rot="16200000" flipH="1" flipV="1">
            <a:off x="349185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1" name="Rectangle 20"/>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Our solution brings several benefits in terms of improved quality…</a:t>
            </a:r>
            <a:endParaRPr lang="en-GB" sz="2800" dirty="0" smtClean="0"/>
          </a:p>
        </p:txBody>
      </p:sp>
      <p:grpSp>
        <p:nvGrpSpPr>
          <p:cNvPr id="2" name="Group 22"/>
          <p:cNvGrpSpPr/>
          <p:nvPr/>
        </p:nvGrpSpPr>
        <p:grpSpPr>
          <a:xfrm>
            <a:off x="428229" y="1458881"/>
            <a:ext cx="3081939" cy="4510576"/>
            <a:chOff x="428229" y="1486463"/>
            <a:chExt cx="3081939" cy="4510576"/>
          </a:xfrm>
        </p:grpSpPr>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11" name="Rectangle 10"/>
          <p:cNvSpPr/>
          <p:nvPr/>
        </p:nvSpPr>
        <p:spPr>
          <a:xfrm>
            <a:off x="4115792" y="1907422"/>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3" name="Rectangle 12"/>
          <p:cNvSpPr/>
          <p:nvPr/>
        </p:nvSpPr>
        <p:spPr>
          <a:xfrm>
            <a:off x="4115793" y="2364624"/>
            <a:ext cx="5146959" cy="315629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Easy and faster access to new features and business functionalities</a:t>
            </a:r>
            <a:r>
              <a:rPr lang="en-US" sz="1400" dirty="0" smtClean="0">
                <a:solidFill>
                  <a:srgbClr val="00264A"/>
                </a:solidFill>
              </a:rPr>
              <a:t>: capability to meet the constantly changing business requirements</a:t>
            </a:r>
          </a:p>
          <a:p>
            <a:pPr marL="192088" lvl="2" indent="-188913">
              <a:spcBef>
                <a:spcPct val="20000"/>
              </a:spcBef>
              <a:buFontTx/>
              <a:buChar char="•"/>
            </a:pPr>
            <a:r>
              <a:rPr lang="en-US" sz="1400" b="1" dirty="0" smtClean="0">
                <a:solidFill>
                  <a:srgbClr val="00264A"/>
                </a:solidFill>
              </a:rPr>
              <a:t>Higher end-to-end availability</a:t>
            </a:r>
            <a:r>
              <a:rPr lang="en-US" sz="1400" dirty="0" smtClean="0">
                <a:solidFill>
                  <a:srgbClr val="00264A"/>
                </a:solidFill>
              </a:rPr>
              <a:t> and successful days at business processes due to:</a:t>
            </a:r>
          </a:p>
          <a:p>
            <a:pPr marL="649261" lvl="3" indent="-188913">
              <a:spcBef>
                <a:spcPct val="20000"/>
              </a:spcBef>
              <a:buFontTx/>
              <a:buChar char="•"/>
            </a:pPr>
            <a:r>
              <a:rPr lang="en-US" sz="1400" dirty="0" smtClean="0">
                <a:solidFill>
                  <a:srgbClr val="00264A"/>
                </a:solidFill>
              </a:rPr>
              <a:t>Less disruptive upgrades </a:t>
            </a:r>
          </a:p>
          <a:p>
            <a:pPr marL="649261" lvl="3" indent="-188913">
              <a:spcBef>
                <a:spcPct val="20000"/>
              </a:spcBef>
              <a:buFontTx/>
              <a:buChar char="•"/>
            </a:pPr>
            <a:r>
              <a:rPr lang="en-US" sz="1400" dirty="0" smtClean="0">
                <a:solidFill>
                  <a:srgbClr val="00264A"/>
                </a:solidFill>
              </a:rPr>
              <a:t>Less hand-</a:t>
            </a:r>
            <a:r>
              <a:rPr lang="en-US" sz="1400" dirty="0" err="1" smtClean="0">
                <a:solidFill>
                  <a:srgbClr val="00264A"/>
                </a:solidFill>
              </a:rPr>
              <a:t>overs</a:t>
            </a:r>
            <a:r>
              <a:rPr lang="en-US" sz="1400" dirty="0" smtClean="0">
                <a:solidFill>
                  <a:srgbClr val="00264A"/>
                </a:solidFill>
              </a:rPr>
              <a:t> within release deployments</a:t>
            </a:r>
          </a:p>
          <a:p>
            <a:pPr marL="649261" lvl="3" indent="-188913">
              <a:spcBef>
                <a:spcPct val="20000"/>
              </a:spcBef>
              <a:buFontTx/>
              <a:buChar char="•"/>
            </a:pPr>
            <a:r>
              <a:rPr lang="en-US" sz="1400" dirty="0" smtClean="0">
                <a:solidFill>
                  <a:srgbClr val="00264A"/>
                </a:solidFill>
              </a:rPr>
              <a:t>Automated provisioning</a:t>
            </a:r>
          </a:p>
          <a:p>
            <a:pPr marL="649261" lvl="3" indent="-188913">
              <a:spcBef>
                <a:spcPct val="20000"/>
              </a:spcBef>
              <a:buFontTx/>
              <a:buChar char="•"/>
            </a:pPr>
            <a:r>
              <a:rPr lang="en-US" sz="1400" dirty="0" smtClean="0">
                <a:solidFill>
                  <a:srgbClr val="00264A"/>
                </a:solidFill>
              </a:rPr>
              <a:t>Automated testing</a:t>
            </a:r>
          </a:p>
          <a:p>
            <a:pPr marL="649261" lvl="3" indent="-188913">
              <a:spcBef>
                <a:spcPct val="20000"/>
              </a:spcBef>
              <a:buFontTx/>
              <a:buChar char="•"/>
            </a:pPr>
            <a:r>
              <a:rPr lang="en-US" sz="1400" dirty="0" smtClean="0">
                <a:solidFill>
                  <a:srgbClr val="00264A"/>
                </a:solidFill>
              </a:rPr>
              <a:t>Automated deployments</a:t>
            </a:r>
          </a:p>
          <a:p>
            <a:pPr marL="192088" lvl="2" indent="-188913">
              <a:spcBef>
                <a:spcPct val="20000"/>
              </a:spcBef>
              <a:buFontTx/>
              <a:buChar char="•"/>
            </a:pPr>
            <a:r>
              <a:rPr lang="en-US" sz="1400" b="1" dirty="0" smtClean="0">
                <a:solidFill>
                  <a:srgbClr val="00264A"/>
                </a:solidFill>
              </a:rPr>
              <a:t>Better change management</a:t>
            </a:r>
            <a:r>
              <a:rPr lang="en-US" sz="1400" dirty="0" smtClean="0">
                <a:solidFill>
                  <a:srgbClr val="00264A"/>
                </a:solidFill>
              </a:rPr>
              <a:t> in the whole environment</a:t>
            </a:r>
          </a:p>
          <a:p>
            <a:pPr marL="192088" lvl="2" indent="-188913">
              <a:spcBef>
                <a:spcPct val="20000"/>
              </a:spcBef>
              <a:buFontTx/>
              <a:buChar char="•"/>
            </a:pPr>
            <a:r>
              <a:rPr lang="en-US" sz="1400" b="1" dirty="0" smtClean="0">
                <a:solidFill>
                  <a:srgbClr val="00264A"/>
                </a:solidFill>
              </a:rPr>
              <a:t>Improved security</a:t>
            </a:r>
            <a:r>
              <a:rPr lang="en-US" sz="1400" b="1" dirty="0" smtClean="0">
                <a:solidFill>
                  <a:srgbClr val="00264A"/>
                </a:solidFill>
              </a:rPr>
              <a:t>.</a:t>
            </a:r>
            <a:endParaRPr lang="en-US" sz="1400" b="1" dirty="0" smtClean="0">
              <a:solidFill>
                <a:srgbClr val="00264A"/>
              </a:solidFill>
            </a:endParaRPr>
          </a:p>
        </p:txBody>
      </p:sp>
      <p:sp>
        <p:nvSpPr>
          <p:cNvPr id="24" name="Rectangle 23"/>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 increased flexibility and agility throughout the pipeline…</a:t>
            </a:r>
            <a:endParaRPr lang="en-GB" sz="2800" dirty="0" smtClean="0"/>
          </a:p>
        </p:txBody>
      </p:sp>
      <p:grpSp>
        <p:nvGrpSpPr>
          <p:cNvPr id="2" name="Group 22"/>
          <p:cNvGrpSpPr/>
          <p:nvPr/>
        </p:nvGrpSpPr>
        <p:grpSpPr>
          <a:xfrm>
            <a:off x="428229" y="1458882"/>
            <a:ext cx="3081939" cy="4510576"/>
            <a:chOff x="428229" y="1486463"/>
            <a:chExt cx="3081939" cy="4510576"/>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Flexibility and Agility</a:t>
                </a:r>
                <a:endParaRPr lang="en-US" sz="1600" b="1" kern="0" dirty="0" smtClean="0">
                  <a:solidFill>
                    <a:schemeClr val="bg1"/>
                  </a:solidFill>
                  <a:latin typeface="Arial"/>
                  <a:cs typeface="Aria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grpSp>
      </p:grpSp>
      <p:grpSp>
        <p:nvGrpSpPr>
          <p:cNvPr id="4" name="Group 20"/>
          <p:cNvGrpSpPr/>
          <p:nvPr/>
        </p:nvGrpSpPr>
        <p:grpSpPr>
          <a:xfrm>
            <a:off x="4115792" y="1369260"/>
            <a:ext cx="5146960" cy="4689819"/>
            <a:chOff x="4115792" y="1434756"/>
            <a:chExt cx="5146960" cy="4689819"/>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146959" cy="423261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Faster time-to-market </a:t>
              </a:r>
              <a:r>
                <a:rPr lang="en-US" sz="1400" dirty="0" smtClean="0">
                  <a:solidFill>
                    <a:srgbClr val="00264A"/>
                  </a:solidFill>
                </a:rPr>
                <a:t>of solutions that meet changing business needs due to:</a:t>
              </a:r>
            </a:p>
            <a:p>
              <a:pPr marL="649261" lvl="3" indent="-188913">
                <a:spcBef>
                  <a:spcPct val="20000"/>
                </a:spcBef>
                <a:buFontTx/>
                <a:buChar char="•"/>
              </a:pPr>
              <a:r>
                <a:rPr lang="en-US" sz="1400" dirty="0" smtClean="0">
                  <a:solidFill>
                    <a:srgbClr val="00264A"/>
                  </a:solidFill>
                </a:rPr>
                <a:t>Built-in flexibility when moving from Waterfall IT to Agile IT </a:t>
              </a:r>
            </a:p>
            <a:p>
              <a:pPr marL="649261" lvl="3" indent="-188913">
                <a:spcBef>
                  <a:spcPct val="20000"/>
                </a:spcBef>
                <a:buFontTx/>
                <a:buChar char="•"/>
              </a:pPr>
              <a:r>
                <a:rPr lang="en-US" sz="1400" dirty="0" smtClean="0">
                  <a:solidFill>
                    <a:srgbClr val="00264A"/>
                  </a:solidFill>
                </a:rPr>
                <a:t>Acceptance of changes in smaller, granular and manageable portions</a:t>
              </a:r>
            </a:p>
            <a:p>
              <a:pPr marL="649261" lvl="3" indent="-188913">
                <a:spcBef>
                  <a:spcPct val="20000"/>
                </a:spcBef>
                <a:buFontTx/>
                <a:buChar char="•"/>
              </a:pPr>
              <a:r>
                <a:rPr lang="en-US" sz="1400" dirty="0" smtClean="0">
                  <a:solidFill>
                    <a:srgbClr val="00264A"/>
                  </a:solidFill>
                </a:rPr>
                <a:t>Shorter development-to-production lifecycle</a:t>
              </a:r>
            </a:p>
            <a:p>
              <a:pPr marL="649261" lvl="3" indent="-188913">
                <a:spcBef>
                  <a:spcPct val="20000"/>
                </a:spcBef>
                <a:buFontTx/>
                <a:buChar char="•"/>
              </a:pPr>
              <a:r>
                <a:rPr lang="en-US" sz="1400" dirty="0" smtClean="0">
                  <a:solidFill>
                    <a:srgbClr val="00264A"/>
                  </a:solidFill>
                </a:rPr>
                <a:t>Increased automation level in </a:t>
              </a:r>
            </a:p>
            <a:p>
              <a:pPr marL="1106435" lvl="4" indent="-188913">
                <a:spcBef>
                  <a:spcPct val="20000"/>
                </a:spcBef>
                <a:buFontTx/>
                <a:buChar char="•"/>
              </a:pPr>
              <a:r>
                <a:rPr lang="en-US" sz="1400" dirty="0" smtClean="0">
                  <a:solidFill>
                    <a:srgbClr val="00264A"/>
                  </a:solidFill>
                </a:rPr>
                <a:t>Continuous integration</a:t>
              </a:r>
            </a:p>
            <a:p>
              <a:pPr marL="1106435" lvl="4" indent="-188913">
                <a:spcBef>
                  <a:spcPct val="20000"/>
                </a:spcBef>
                <a:buFontTx/>
                <a:buChar char="•"/>
              </a:pPr>
              <a:r>
                <a:rPr lang="en-US" sz="1400" dirty="0" smtClean="0">
                  <a:solidFill>
                    <a:srgbClr val="00264A"/>
                  </a:solidFill>
                </a:rPr>
                <a:t>Testing</a:t>
              </a:r>
            </a:p>
            <a:p>
              <a:pPr marL="1106435" lvl="4" indent="-188913">
                <a:spcBef>
                  <a:spcPct val="20000"/>
                </a:spcBef>
                <a:buFontTx/>
                <a:buChar char="•"/>
              </a:pPr>
              <a:r>
                <a:rPr lang="en-US" sz="1400" dirty="0" smtClean="0">
                  <a:solidFill>
                    <a:srgbClr val="00264A"/>
                  </a:solidFill>
                </a:rPr>
                <a:t>Continuous deployment</a:t>
              </a:r>
            </a:p>
            <a:p>
              <a:pPr marL="1106435" lvl="4" indent="-188913">
                <a:spcBef>
                  <a:spcPct val="20000"/>
                </a:spcBef>
                <a:buFontTx/>
                <a:buChar char="•"/>
              </a:pPr>
              <a:r>
                <a:rPr lang="en-US" sz="1400" dirty="0" smtClean="0">
                  <a:solidFill>
                    <a:srgbClr val="00264A"/>
                  </a:solidFill>
                </a:rPr>
                <a:t>Infrastructure provisioning</a:t>
              </a:r>
            </a:p>
            <a:p>
              <a:pPr marL="192088" lvl="2" indent="-188913">
                <a:spcBef>
                  <a:spcPct val="20000"/>
                </a:spcBef>
                <a:buFontTx/>
                <a:buChar char="•"/>
              </a:pPr>
              <a:r>
                <a:rPr lang="en-US" sz="1400" b="1" dirty="0" smtClean="0">
                  <a:solidFill>
                    <a:srgbClr val="00264A"/>
                  </a:solidFill>
                </a:rPr>
                <a:t>Improved capability to cope with changes in application landscape</a:t>
              </a:r>
              <a:r>
                <a:rPr lang="en-US" sz="1400" dirty="0" smtClean="0">
                  <a:solidFill>
                    <a:srgbClr val="00264A"/>
                  </a:solidFill>
                </a:rPr>
                <a:t> and support </a:t>
              </a:r>
              <a:r>
                <a:rPr lang="en-US" sz="1400" b="1" dirty="0" smtClean="0">
                  <a:solidFill>
                    <a:srgbClr val="00264A"/>
                  </a:solidFill>
                </a:rPr>
                <a:t>introduction of new technologies</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Our agile pipeline model supports SATO transitions</a:t>
              </a:r>
            </a:p>
            <a:p>
              <a:pPr marL="649261" lvl="3" indent="-188913">
                <a:spcBef>
                  <a:spcPct val="20000"/>
                </a:spcBef>
                <a:buFontTx/>
                <a:buChar char="•"/>
              </a:pPr>
              <a:r>
                <a:rPr lang="en-US" sz="1400" dirty="0" smtClean="0">
                  <a:solidFill>
                    <a:srgbClr val="00264A"/>
                  </a:solidFill>
                </a:rPr>
                <a:t>Our model is not applicable only to current application landscape but can also be applied to </a:t>
              </a:r>
              <a:r>
                <a:rPr lang="en-US" sz="1400" dirty="0" smtClean="0">
                  <a:solidFill>
                    <a:srgbClr val="00264A"/>
                  </a:solidFill>
                </a:rPr>
                <a:t>SATO</a:t>
              </a:r>
              <a:endParaRPr lang="en-US" sz="1400" dirty="0" smtClean="0">
                <a:solidFill>
                  <a:srgbClr val="00264A"/>
                </a:solidFill>
              </a:endParaRPr>
            </a:p>
          </p:txBody>
        </p:sp>
      </p:grpSp>
      <p:sp>
        <p:nvSpPr>
          <p:cNvPr id="26" name="Rectangle 25"/>
          <p:cNvSpPr/>
          <p:nvPr/>
        </p:nvSpPr>
        <p:spPr>
          <a:xfrm rot="1113200">
            <a:off x="6572710" y="685798"/>
            <a:ext cx="3124200" cy="11430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err="1" smtClean="0">
                <a:solidFill>
                  <a:schemeClr val="tx2">
                    <a:lumMod val="50000"/>
                  </a:schemeClr>
                </a:solidFill>
              </a:rPr>
              <a:t>From</a:t>
            </a:r>
            <a:r>
              <a:rPr lang="fi-FI" sz="2400" dirty="0" smtClean="0">
                <a:solidFill>
                  <a:schemeClr val="tx2">
                    <a:lumMod val="50000"/>
                  </a:schemeClr>
                </a:solidFill>
              </a:rPr>
              <a:t> </a:t>
            </a:r>
            <a:r>
              <a:rPr lang="fi-FI" sz="2400" dirty="0" err="1" smtClean="0">
                <a:solidFill>
                  <a:schemeClr val="tx2">
                    <a:lumMod val="50000"/>
                  </a:schemeClr>
                </a:solidFill>
              </a:rPr>
              <a:t>Summary</a:t>
            </a:r>
            <a:endParaRPr lang="fi-FI" sz="2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Lst>
</file>

<file path=ppt/tags/tag61.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3537</TotalTime>
  <Words>3257</Words>
  <Application>Microsoft Office PowerPoint</Application>
  <PresentationFormat>A4 Paper (210x297 mm)</PresentationFormat>
  <Paragraphs>483</Paragraphs>
  <Slides>37</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ppt_Template_Capgemini_03_13</vt:lpstr>
      <vt:lpstr>Closing slides</vt:lpstr>
      <vt:lpstr>think-cell Slide</vt:lpstr>
      <vt:lpstr>Slide 1</vt:lpstr>
      <vt:lpstr>Slide 2</vt:lpstr>
      <vt:lpstr>We have prepared this solution based on our proven delivery capabilities and experience of S Group business</vt:lpstr>
      <vt:lpstr>Our solution integrates development, operations, testing and infrastructure into one agile, end-to-end pipeline</vt:lpstr>
      <vt:lpstr>The objective is to simplify and streamline the application lifecycle management from development to operations</vt:lpstr>
      <vt:lpstr>Today waste is generated in many areas but it can be removed radically</vt:lpstr>
      <vt:lpstr>The savings can be achieved: Capgemini has implemented DevOps into an application landscape of 50 applications </vt:lpstr>
      <vt:lpstr>Our solution brings several benefits in terms of improved quality…</vt:lpstr>
      <vt:lpstr>… increased flexibility and agility throughout the pipeline…</vt:lpstr>
      <vt:lpstr>…and remarkable overall cost savings</vt:lpstr>
      <vt:lpstr>Slide 11</vt:lpstr>
      <vt:lpstr>We will create one continuous deployment pipeline </vt:lpstr>
      <vt:lpstr>Capgemini’s integrated solution optimizes the time-to-market and enables constant flow of value</vt:lpstr>
      <vt:lpstr>Service Virtualization</vt:lpstr>
      <vt:lpstr>Agile Development</vt:lpstr>
      <vt:lpstr>Continuous Integration</vt:lpstr>
      <vt:lpstr>Continuous Delivery</vt:lpstr>
      <vt:lpstr>Automated Testing</vt:lpstr>
      <vt:lpstr>Service virtualization</vt:lpstr>
      <vt:lpstr>Dynamic Infrastructure Capacity</vt:lpstr>
      <vt:lpstr>Application Performance Management (APM)</vt:lpstr>
      <vt:lpstr>Example of an APM dashboard with Business and IT KPI’s</vt:lpstr>
      <vt:lpstr>Delivery Orchestration</vt:lpstr>
      <vt:lpstr>Slide 24</vt:lpstr>
      <vt:lpstr>One cross-functional team is responsible for the application product end-to-end</vt:lpstr>
      <vt:lpstr>Certain roles are vital for successful implementation of agile methods throughout application lifecycle </vt:lpstr>
      <vt:lpstr>Slide 27</vt:lpstr>
      <vt:lpstr>The transformation from silos to one application lifecycle management pipeline requires major changes</vt:lpstr>
      <vt:lpstr>Slide 29</vt:lpstr>
      <vt:lpstr>Benefits of DevOps have been verified by several research companies</vt:lpstr>
      <vt:lpstr>Organizations who are employing DevOps practices are out-performing even the fastest high performers</vt:lpstr>
      <vt:lpstr>With DevOps approach the quality is not sacrificed to deliver fast</vt:lpstr>
      <vt:lpstr>DevOps Organizational Adoption should be started Before It Becomes a Burning Issue</vt:lpstr>
      <vt:lpstr>Benefits of DevOps are real and measurable</vt:lpstr>
      <vt:lpstr>This is not only theoretical approach, this is real life</vt:lpstr>
      <vt:lpstr>Case XXXX</vt:lpstr>
      <vt:lpstr>Slide 37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Antti Rastas</cp:lastModifiedBy>
  <cp:revision>1092</cp:revision>
  <dcterms:created xsi:type="dcterms:W3CDTF">2011-01-05T12:56:36Z</dcterms:created>
  <dcterms:modified xsi:type="dcterms:W3CDTF">2015-08-21T14:01:20Z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