
<file path=[Content_Types].xml><?xml version="1.0" encoding="utf-8"?>
<Types xmlns="http://schemas.openxmlformats.org/package/2006/content-types">
  <Override PartName="/ppt/slides/slide29.xml" ContentType="application/vnd.openxmlformats-officedocument.presentationml.slide+xml"/>
  <Override PartName="/ppt/tags/tag8.xml" ContentType="application/vnd.openxmlformats-officedocument.presentationml.tags+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49.xml" ContentType="application/vnd.openxmlformats-officedocument.presentationml.tags+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ags/tag38.xml" ContentType="application/vnd.openxmlformats-officedocument.presentationml.tags+xml"/>
  <Override PartName="/ppt/slideLayouts/slideLayout13.xml" ContentType="application/vnd.openxmlformats-officedocument.presentationml.slideLayout+xml"/>
  <Override PartName="/ppt/tags/tag56.xml" ContentType="application/vnd.openxmlformats-officedocument.presentationml.tags+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tags/tag45.xml" ContentType="application/vnd.openxmlformats-officedocument.presentationml.tags+xml"/>
  <Override PartName="/docProps/custom.xml" ContentType="application/vnd.openxmlformats-officedocument.custom-properties+xml"/>
  <Override PartName="/ppt/tags/tag34.xml" ContentType="application/vnd.openxmlformats-officedocument.presentationml.tags+xml"/>
  <Override PartName="/ppt/tags/tag52.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41.xml" ContentType="application/vnd.openxmlformats-officedocument.presentationml.tags+xml"/>
  <Override PartName="/ppt/diagrams/layout1.xml" ContentType="application/vnd.openxmlformats-officedocument.drawingml.diagramLayout+xml"/>
  <Override PartName="/ppt/notesSlides/notesSlide7.xml" ContentType="application/vnd.openxmlformats-officedocument.presentationml.notesSlide+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30.xml" ContentType="application/vnd.openxmlformats-officedocument.presentationml.tag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ags/tag5.xml" ContentType="application/vnd.openxmlformats-officedocument.presentationml.tag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emf" ContentType="image/x-emf"/>
  <Override PartName="/ppt/tags/tag3.xml" ContentType="application/vnd.openxmlformats-officedocument.presentationml.tags+xml"/>
  <Default Extension="jpeg" ContentType="image/jpeg"/>
  <Override PartName="/ppt/tags/tag39.xml" ContentType="application/vnd.openxmlformats-officedocument.presentationml.tags+xml"/>
  <Override PartName="/ppt/tags/tag59.xml" ContentType="application/vnd.openxmlformats-officedocument.presentationml.tags+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tags/tag19.xml" ContentType="application/vnd.openxmlformats-officedocument.presentationml.tags+xml"/>
  <Override PartName="/ppt/tags/tag28.xml" ContentType="application/vnd.openxmlformats-officedocument.presentationml.tags+xml"/>
  <Override PartName="/ppt/tags/tag37.xml" ContentType="application/vnd.openxmlformats-officedocument.presentationml.tags+xml"/>
  <Override PartName="/ppt/slideLayouts/slideLayout14.xml" ContentType="application/vnd.openxmlformats-officedocument.presentationml.slideLayout+xml"/>
  <Override PartName="/ppt/tags/tag48.xml" ContentType="application/vnd.openxmlformats-officedocument.presentationml.tags+xml"/>
  <Override PartName="/ppt/tags/tag57.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tags/tag17.xml" ContentType="application/vnd.openxmlformats-officedocument.presentationml.tags+xml"/>
  <Override PartName="/ppt/tags/tag26.xml" ContentType="application/vnd.openxmlformats-officedocument.presentationml.tags+xml"/>
  <Override PartName="/ppt/tags/tag35.xml" ContentType="application/vnd.openxmlformats-officedocument.presentationml.tags+xml"/>
  <Override PartName="/ppt/tags/tag46.xml" ContentType="application/vnd.openxmlformats-officedocument.presentationml.tags+xml"/>
  <Override PartName="/ppt/slideLayouts/slideLayout12.xml" ContentType="application/vnd.openxmlformats-officedocument.presentationml.slideLayout+xml"/>
  <Override PartName="/ppt/tags/tag55.xml" ContentType="application/vnd.openxmlformats-officedocument.presentationml.tags+xml"/>
  <Override PartName="/ppt/slideLayouts/slideLayout10.xml" ContentType="application/vnd.openxmlformats-officedocument.presentationml.slideLayout+xml"/>
  <Default Extension="vml" ContentType="application/vnd.openxmlformats-officedocument.vmlDrawing"/>
  <Override PartName="/ppt/tags/tag15.xml" ContentType="application/vnd.openxmlformats-officedocument.presentationml.tags+xml"/>
  <Override PartName="/ppt/tags/tag24.xml" ContentType="application/vnd.openxmlformats-officedocument.presentationml.tags+xml"/>
  <Override PartName="/ppt/tags/tag33.xml" ContentType="application/vnd.openxmlformats-officedocument.presentationml.tags+xml"/>
  <Override PartName="/ppt/tags/tag44.xml" ContentType="application/vnd.openxmlformats-officedocument.presentationml.tags+xml"/>
  <Override PartName="/ppt/tags/tag53.xml" ContentType="application/vnd.openxmlformats-officedocument.presentationml.tags+xml"/>
  <Default Extension="gif" ContentType="image/gif"/>
  <Override PartName="/ppt/notesSlides/notesSlide8.xml" ContentType="application/vnd.openxmlformats-officedocument.presentationml.notesSlide+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tags/tag40.xml" ContentType="application/vnd.openxmlformats-officedocument.presentationml.tags+xml"/>
  <Override PartName="/ppt/tags/tag42.xml" ContentType="application/vnd.openxmlformats-officedocument.presentationml.tags+xml"/>
  <Override PartName="/ppt/tags/tag51.xml" ContentType="application/vnd.openxmlformats-officedocument.presentationml.tags+xml"/>
  <Override PartName="/ppt/tags/tag60.xml" ContentType="application/vnd.openxmlformats-officedocument.presentationml.tags+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tags/tag11.xml" ContentType="application/vnd.openxmlformats-officedocument.presentationml.tags+xml"/>
  <Override PartName="/ppt/tags/tag20.xml" ContentType="application/vnd.openxmlformats-officedocument.presentationml.tags+xml"/>
  <Override PartName="/ppt/diagrams/data1.xml" ContentType="application/vnd.openxmlformats-officedocument.drawingml.diagramData+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tags/tag2.xml" ContentType="application/vnd.openxmlformats-officedocument.presentationml.tags+xml"/>
  <Override PartName="/ppt/tags/tag58.xml" ContentType="application/vnd.openxmlformats-officedocument.presentationml.tags+xml"/>
  <Default Extension="rels" ContentType="application/vnd.openxmlformats-package.relationships+xml"/>
  <Override PartName="/ppt/slides/slide23.xml" ContentType="application/vnd.openxmlformats-officedocument.presentationml.slide+xml"/>
  <Override PartName="/ppt/tags/tag29.xml" ContentType="application/vnd.openxmlformats-officedocument.presentationml.tags+xml"/>
  <Override PartName="/ppt/tags/tag47.xml" ContentType="application/vnd.openxmlformats-officedocument.presentationml.tags+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tags/tag18.xml" ContentType="application/vnd.openxmlformats-officedocument.presentationml.tags+xml"/>
  <Override PartName="/ppt/tags/tag36.xml" ContentType="application/vnd.openxmlformats-officedocument.presentationml.tags+xml"/>
  <Override PartName="/ppt/tags/tag54.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Override PartName="/ppt/tags/tag43.xml" ContentType="application/vnd.openxmlformats-officedocument.presentationml.tags+xml"/>
  <Override PartName="/ppt/tags/tag61.xml" ContentType="application/vnd.openxmlformats-officedocument.presentationml.tags+xml"/>
  <Override PartName="/ppt/notesSlides/notesSlide9.xml" ContentType="application/vnd.openxmlformats-officedocument.presentationml.notesSlide+xml"/>
  <Override PartName="/ppt/tags/tag32.xml" ContentType="application/vnd.openxmlformats-officedocument.presentationml.tags+xml"/>
  <Override PartName="/ppt/tags/tag50.xml" ContentType="application/vnd.openxmlformats-officedocument.presentationml.tags+xml"/>
  <Override PartName="/ppt/slides/slide7.xml" ContentType="application/vnd.openxmlformats-officedocument.presentationml.slide+xml"/>
  <Override PartName="/ppt/slideLayouts/slideLayout9.xml" ContentType="application/vnd.openxmlformats-officedocument.presentationml.slideLayout+xml"/>
  <Override PartName="/ppt/tags/tag10.xml" ContentType="application/vnd.openxmlformats-officedocument.presentationml.tags+xml"/>
  <Override PartName="/ppt/tags/tag21.xml" ContentType="application/vnd.openxmlformats-officedocument.presentationml.tags+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tags/tag7.xml" ContentType="application/vnd.openxmlformats-officedocument.presentationml.tags+xml"/>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diagrams/drawing1.xml" ContentType="application/vnd.ms-office.drawingml.diagramDrawing+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7" r:id="rId4"/>
    <p:sldMasterId id="2147483950" r:id="rId5"/>
  </p:sldMasterIdLst>
  <p:notesMasterIdLst>
    <p:notesMasterId r:id="rId43"/>
  </p:notesMasterIdLst>
  <p:handoutMasterIdLst>
    <p:handoutMasterId r:id="rId44"/>
  </p:handoutMasterIdLst>
  <p:sldIdLst>
    <p:sldId id="734" r:id="rId6"/>
    <p:sldId id="748" r:id="rId7"/>
    <p:sldId id="737" r:id="rId8"/>
    <p:sldId id="738" r:id="rId9"/>
    <p:sldId id="739" r:id="rId10"/>
    <p:sldId id="740" r:id="rId11"/>
    <p:sldId id="741" r:id="rId12"/>
    <p:sldId id="742" r:id="rId13"/>
    <p:sldId id="743" r:id="rId14"/>
    <p:sldId id="744" r:id="rId15"/>
    <p:sldId id="749" r:id="rId16"/>
    <p:sldId id="745" r:id="rId17"/>
    <p:sldId id="746" r:id="rId18"/>
    <p:sldId id="709" r:id="rId19"/>
    <p:sldId id="710" r:id="rId20"/>
    <p:sldId id="711" r:id="rId21"/>
    <p:sldId id="712" r:id="rId22"/>
    <p:sldId id="713" r:id="rId23"/>
    <p:sldId id="686" r:id="rId24"/>
    <p:sldId id="714" r:id="rId25"/>
    <p:sldId id="704" r:id="rId26"/>
    <p:sldId id="715" r:id="rId27"/>
    <p:sldId id="703" r:id="rId28"/>
    <p:sldId id="750" r:id="rId29"/>
    <p:sldId id="747" r:id="rId30"/>
    <p:sldId id="736" r:id="rId31"/>
    <p:sldId id="751" r:id="rId32"/>
    <p:sldId id="735" r:id="rId33"/>
    <p:sldId id="657" r:id="rId34"/>
    <p:sldId id="604" r:id="rId35"/>
    <p:sldId id="637" r:id="rId36"/>
    <p:sldId id="640" r:id="rId37"/>
    <p:sldId id="606" r:id="rId38"/>
    <p:sldId id="641" r:id="rId39"/>
    <p:sldId id="638" r:id="rId40"/>
    <p:sldId id="605" r:id="rId41"/>
    <p:sldId id="612" r:id="rId42"/>
  </p:sldIdLst>
  <p:sldSz cx="9906000" cy="6858000" type="A4"/>
  <p:notesSz cx="6797675" cy="9926638"/>
  <p:defaultTextStyle>
    <a:defPPr>
      <a:defRPr lang="en-US"/>
    </a:defPPr>
    <a:lvl1pPr marL="0" algn="l" defTabSz="914347" rtl="0" eaLnBrk="1" latinLnBrk="0" hangingPunct="1">
      <a:defRPr sz="1800" kern="1200">
        <a:solidFill>
          <a:schemeClr val="tx1"/>
        </a:solidFill>
        <a:latin typeface="+mn-lt"/>
        <a:ea typeface="+mn-ea"/>
        <a:cs typeface="+mn-cs"/>
      </a:defRPr>
    </a:lvl1pPr>
    <a:lvl2pPr marL="457173" algn="l" defTabSz="914347" rtl="0" eaLnBrk="1" latinLnBrk="0" hangingPunct="1">
      <a:defRPr sz="1800" kern="1200">
        <a:solidFill>
          <a:schemeClr val="tx1"/>
        </a:solidFill>
        <a:latin typeface="+mn-lt"/>
        <a:ea typeface="+mn-ea"/>
        <a:cs typeface="+mn-cs"/>
      </a:defRPr>
    </a:lvl2pPr>
    <a:lvl3pPr marL="914347" algn="l" defTabSz="914347" rtl="0" eaLnBrk="1" latinLnBrk="0" hangingPunct="1">
      <a:defRPr sz="1800" kern="1200">
        <a:solidFill>
          <a:schemeClr val="tx1"/>
        </a:solidFill>
        <a:latin typeface="+mn-lt"/>
        <a:ea typeface="+mn-ea"/>
        <a:cs typeface="+mn-cs"/>
      </a:defRPr>
    </a:lvl3pPr>
    <a:lvl4pPr marL="1371520" algn="l" defTabSz="914347" rtl="0" eaLnBrk="1" latinLnBrk="0" hangingPunct="1">
      <a:defRPr sz="1800" kern="1200">
        <a:solidFill>
          <a:schemeClr val="tx1"/>
        </a:solidFill>
        <a:latin typeface="+mn-lt"/>
        <a:ea typeface="+mn-ea"/>
        <a:cs typeface="+mn-cs"/>
      </a:defRPr>
    </a:lvl4pPr>
    <a:lvl5pPr marL="1828694" algn="l" defTabSz="914347" rtl="0" eaLnBrk="1" latinLnBrk="0" hangingPunct="1">
      <a:defRPr sz="1800" kern="1200">
        <a:solidFill>
          <a:schemeClr val="tx1"/>
        </a:solidFill>
        <a:latin typeface="+mn-lt"/>
        <a:ea typeface="+mn-ea"/>
        <a:cs typeface="+mn-cs"/>
      </a:defRPr>
    </a:lvl5pPr>
    <a:lvl6pPr marL="2285866" algn="l" defTabSz="914347" rtl="0" eaLnBrk="1" latinLnBrk="0" hangingPunct="1">
      <a:defRPr sz="1800" kern="1200">
        <a:solidFill>
          <a:schemeClr val="tx1"/>
        </a:solidFill>
        <a:latin typeface="+mn-lt"/>
        <a:ea typeface="+mn-ea"/>
        <a:cs typeface="+mn-cs"/>
      </a:defRPr>
    </a:lvl6pPr>
    <a:lvl7pPr marL="2743041" algn="l" defTabSz="914347" rtl="0" eaLnBrk="1" latinLnBrk="0" hangingPunct="1">
      <a:defRPr sz="1800" kern="1200">
        <a:solidFill>
          <a:schemeClr val="tx1"/>
        </a:solidFill>
        <a:latin typeface="+mn-lt"/>
        <a:ea typeface="+mn-ea"/>
        <a:cs typeface="+mn-cs"/>
      </a:defRPr>
    </a:lvl7pPr>
    <a:lvl8pPr marL="3200214" algn="l" defTabSz="914347" rtl="0" eaLnBrk="1" latinLnBrk="0" hangingPunct="1">
      <a:defRPr sz="1800" kern="1200">
        <a:solidFill>
          <a:schemeClr val="tx1"/>
        </a:solidFill>
        <a:latin typeface="+mn-lt"/>
        <a:ea typeface="+mn-ea"/>
        <a:cs typeface="+mn-cs"/>
      </a:defRPr>
    </a:lvl8pPr>
    <a:lvl9pPr marL="3657388" algn="l" defTabSz="91434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272" userDrawn="1">
          <p15:clr>
            <a:srgbClr val="A4A3A4"/>
          </p15:clr>
        </p15:guide>
        <p15:guide id="2" pos="1724" userDrawn="1">
          <p15:clr>
            <a:srgbClr val="A4A3A4"/>
          </p15:clr>
        </p15:guide>
        <p15:guide id="3" pos="565" userDrawn="1">
          <p15:clr>
            <a:srgbClr val="A4A3A4"/>
          </p15:clr>
        </p15:guide>
        <p15:guide id="4" pos="3264" userDrawn="1">
          <p15:clr>
            <a:srgbClr val="A4A3A4"/>
          </p15:clr>
        </p15:guide>
        <p15:guide id="5" pos="6082" userDrawn="1">
          <p15:clr>
            <a:srgbClr val="A4A3A4"/>
          </p15:clr>
        </p15:guide>
        <p15:guide id="6" pos="566">
          <p15:clr>
            <a:srgbClr val="A4A3A4"/>
          </p15:clr>
        </p15:guide>
      </p15:sldGuideLst>
    </p:ext>
    <p:ext uri="{2D200454-40CA-4A62-9FC3-DE9A4176ACB9}">
      <p15:notesGuideLst xmlns:p15="http://schemas.microsoft.com/office/powerpoint/2012/main" xmlns="">
        <p15:guide id="1" orient="horz" pos="3224">
          <p15:clr>
            <a:srgbClr val="A4A3A4"/>
          </p15:clr>
        </p15:guide>
        <p15:guide id="2" pos="2236">
          <p15:clr>
            <a:srgbClr val="A4A3A4"/>
          </p15:clr>
        </p15:guide>
        <p15:guide id="3" orient="horz" pos="3127">
          <p15:clr>
            <a:srgbClr val="A4A3A4"/>
          </p15:clr>
        </p15:guide>
        <p15:guide id="4"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970B7"/>
    <a:srgbClr val="324D7E"/>
    <a:srgbClr val="FCB2C2"/>
    <a:srgbClr val="F4E9E0"/>
    <a:srgbClr val="CCE9AD"/>
    <a:srgbClr val="D6F9D3"/>
    <a:srgbClr val="00B0F0"/>
    <a:srgbClr val="EDE9E6"/>
    <a:srgbClr val="0066FF"/>
    <a:srgbClr val="F0F0F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57" autoAdjust="0"/>
    <p:restoredTop sz="98986" autoAdjust="0"/>
  </p:normalViewPr>
  <p:slideViewPr>
    <p:cSldViewPr snapToObjects="1">
      <p:cViewPr varScale="1">
        <p:scale>
          <a:sx n="90" d="100"/>
          <a:sy n="90" d="100"/>
        </p:scale>
        <p:origin x="-1374" y="-114"/>
      </p:cViewPr>
      <p:guideLst>
        <p:guide orient="horz" pos="960"/>
        <p:guide pos="264"/>
        <p:guide pos="565"/>
        <p:guide pos="2040"/>
        <p:guide pos="5980"/>
        <p:guide pos="566"/>
      </p:guideLst>
    </p:cSldViewPr>
  </p:slideViewPr>
  <p:outlineViewPr>
    <p:cViewPr>
      <p:scale>
        <a:sx n="33" d="100"/>
        <a:sy n="33" d="100"/>
      </p:scale>
      <p:origin x="0" y="0"/>
    </p:cViewPr>
    <p:sldLst>
      <p:sld r:id="rId1" collapse="1"/>
      <p:sld r:id="rId2" collapse="1"/>
      <p:sld r:id="rId3" collapse="1"/>
    </p:sldLst>
  </p:outlineViewPr>
  <p:notesTextViewPr>
    <p:cViewPr>
      <p:scale>
        <a:sx n="3" d="2"/>
        <a:sy n="3" d="2"/>
      </p:scale>
      <p:origin x="0" y="0"/>
    </p:cViewPr>
  </p:notesTextViewPr>
  <p:sorterViewPr>
    <p:cViewPr>
      <p:scale>
        <a:sx n="90" d="100"/>
        <a:sy n="90" d="100"/>
      </p:scale>
      <p:origin x="0" y="1194"/>
    </p:cViewPr>
  </p:sorterViewPr>
  <p:notesViewPr>
    <p:cSldViewPr snapToGrid="0" snapToObjects="1">
      <p:cViewPr varScale="1">
        <p:scale>
          <a:sx n="97" d="100"/>
          <a:sy n="97" d="100"/>
        </p:scale>
        <p:origin x="-5448" y="-120"/>
      </p:cViewPr>
      <p:guideLst>
        <p:guide orient="horz" pos="3224"/>
        <p:guide orient="horz" pos="3127"/>
        <p:guide pos="2236"/>
        <p:guide pos="2141"/>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notesMaster" Target="notesMasters/notesMaster1.xml"/><Relationship Id="rId48" Type="http://schemas.openxmlformats.org/officeDocument/2006/relationships/tableStyles" Target="tableStyles.xml"/></Relationships>
</file>

<file path=ppt/_rels/viewProps.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slide" Target="slides/slide9.xml"/><Relationship Id="rId1"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5D4EFA-7297-4669-980E-A3B7B12FAF74}" type="doc">
      <dgm:prSet loTypeId="urn:microsoft.com/office/officeart/2005/8/layout/arrow1" loCatId="process" qsTypeId="urn:microsoft.com/office/officeart/2005/8/quickstyle/simple1" qsCatId="simple" csTypeId="urn:microsoft.com/office/officeart/2005/8/colors/accent5_2" csCatId="accent5" phldr="1"/>
      <dgm:spPr/>
      <dgm:t>
        <a:bodyPr/>
        <a:lstStyle/>
        <a:p>
          <a:endParaRPr lang="en-US"/>
        </a:p>
      </dgm:t>
    </dgm:pt>
    <dgm:pt modelId="{8E9CBF88-790D-4FCA-8D49-2ACB69AAF365}">
      <dgm:prSet phldrT="[Text]"/>
      <dgm:spPr/>
      <dgm:t>
        <a:bodyPr/>
        <a:lstStyle/>
        <a:p>
          <a:r>
            <a:rPr lang="en-US" dirty="0" smtClean="0"/>
            <a:t>1</a:t>
          </a:r>
          <a:endParaRPr lang="en-US" dirty="0"/>
        </a:p>
      </dgm:t>
    </dgm:pt>
    <dgm:pt modelId="{495269F1-98D9-4C1F-BF93-086E3CDE2F9D}" type="parTrans" cxnId="{C241809A-277C-430D-A1C9-99ED718A70D1}">
      <dgm:prSet/>
      <dgm:spPr/>
      <dgm:t>
        <a:bodyPr/>
        <a:lstStyle/>
        <a:p>
          <a:endParaRPr lang="en-US"/>
        </a:p>
      </dgm:t>
    </dgm:pt>
    <dgm:pt modelId="{4666F94F-5CB7-4C0C-AEE3-FF71290BB163}" type="sibTrans" cxnId="{C241809A-277C-430D-A1C9-99ED718A70D1}">
      <dgm:prSet/>
      <dgm:spPr/>
      <dgm:t>
        <a:bodyPr/>
        <a:lstStyle/>
        <a:p>
          <a:endParaRPr lang="en-US"/>
        </a:p>
      </dgm:t>
    </dgm:pt>
    <dgm:pt modelId="{47733865-2A7C-4F98-8125-8268B4F8FF12}">
      <dgm:prSet phldrT="[Text]"/>
      <dgm:spPr/>
      <dgm:t>
        <a:bodyPr/>
        <a:lstStyle/>
        <a:p>
          <a:r>
            <a:rPr lang="en-US" dirty="0" smtClean="0"/>
            <a:t>2</a:t>
          </a:r>
          <a:endParaRPr lang="en-US" dirty="0"/>
        </a:p>
      </dgm:t>
    </dgm:pt>
    <dgm:pt modelId="{863AD93B-2638-4727-B630-FB9DEA916A58}" type="parTrans" cxnId="{AC9D1980-F207-4442-97F4-D99E67301F8F}">
      <dgm:prSet/>
      <dgm:spPr/>
      <dgm:t>
        <a:bodyPr/>
        <a:lstStyle/>
        <a:p>
          <a:endParaRPr lang="en-US"/>
        </a:p>
      </dgm:t>
    </dgm:pt>
    <dgm:pt modelId="{36EEB98D-E451-4EFD-93D6-94E59556A6D2}" type="sibTrans" cxnId="{AC9D1980-F207-4442-97F4-D99E67301F8F}">
      <dgm:prSet/>
      <dgm:spPr/>
      <dgm:t>
        <a:bodyPr/>
        <a:lstStyle/>
        <a:p>
          <a:endParaRPr lang="en-US"/>
        </a:p>
      </dgm:t>
    </dgm:pt>
    <dgm:pt modelId="{902D8312-036A-4A17-912B-097998BB372A}">
      <dgm:prSet phldrT="[Text]"/>
      <dgm:spPr/>
      <dgm:t>
        <a:bodyPr/>
        <a:lstStyle/>
        <a:p>
          <a:r>
            <a:rPr lang="en-US" dirty="0" smtClean="0"/>
            <a:t>3</a:t>
          </a:r>
          <a:endParaRPr lang="en-US" dirty="0"/>
        </a:p>
      </dgm:t>
    </dgm:pt>
    <dgm:pt modelId="{7AC3A0A3-0D71-4947-9988-955C957826E9}" type="parTrans" cxnId="{28B531A1-DD9B-4463-B70F-2F5D9EDD36D2}">
      <dgm:prSet/>
      <dgm:spPr/>
      <dgm:t>
        <a:bodyPr/>
        <a:lstStyle/>
        <a:p>
          <a:endParaRPr lang="en-US"/>
        </a:p>
      </dgm:t>
    </dgm:pt>
    <dgm:pt modelId="{3F4EBA70-C1F6-41F9-B580-527E07344067}" type="sibTrans" cxnId="{28B531A1-DD9B-4463-B70F-2F5D9EDD36D2}">
      <dgm:prSet/>
      <dgm:spPr/>
      <dgm:t>
        <a:bodyPr/>
        <a:lstStyle/>
        <a:p>
          <a:endParaRPr lang="en-US"/>
        </a:p>
      </dgm:t>
    </dgm:pt>
    <dgm:pt modelId="{B444B903-62DC-454D-A0AB-320B019DC46C}">
      <dgm:prSet phldrT="[Text]"/>
      <dgm:spPr/>
      <dgm:t>
        <a:bodyPr/>
        <a:lstStyle/>
        <a:p>
          <a:r>
            <a:rPr lang="en-US" dirty="0" smtClean="0"/>
            <a:t>4</a:t>
          </a:r>
          <a:endParaRPr lang="en-US" dirty="0"/>
        </a:p>
      </dgm:t>
    </dgm:pt>
    <dgm:pt modelId="{CA55AA5A-A3C6-4FA8-BA2C-64ACFA88A434}" type="parTrans" cxnId="{7040AA2B-E0A0-40BB-BD9C-110599F190BD}">
      <dgm:prSet/>
      <dgm:spPr/>
      <dgm:t>
        <a:bodyPr/>
        <a:lstStyle/>
        <a:p>
          <a:endParaRPr lang="en-US"/>
        </a:p>
      </dgm:t>
    </dgm:pt>
    <dgm:pt modelId="{5E79569C-FAC0-4274-B9B9-91B5B3D80EDF}" type="sibTrans" cxnId="{7040AA2B-E0A0-40BB-BD9C-110599F190BD}">
      <dgm:prSet/>
      <dgm:spPr/>
      <dgm:t>
        <a:bodyPr/>
        <a:lstStyle/>
        <a:p>
          <a:endParaRPr lang="en-US"/>
        </a:p>
      </dgm:t>
    </dgm:pt>
    <dgm:pt modelId="{0A497A20-AF38-4389-AB18-088FAD09EF48}">
      <dgm:prSet phldrT="[Text]"/>
      <dgm:spPr/>
      <dgm:t>
        <a:bodyPr/>
        <a:lstStyle/>
        <a:p>
          <a:r>
            <a:rPr lang="en-US" dirty="0" smtClean="0"/>
            <a:t>5</a:t>
          </a:r>
          <a:endParaRPr lang="en-US" dirty="0"/>
        </a:p>
      </dgm:t>
    </dgm:pt>
    <dgm:pt modelId="{E9522AA7-EFD5-4021-AF77-C6D1B39A7A47}" type="parTrans" cxnId="{9AAFD299-49C5-47B5-BA73-E44AE70B284C}">
      <dgm:prSet/>
      <dgm:spPr/>
      <dgm:t>
        <a:bodyPr/>
        <a:lstStyle/>
        <a:p>
          <a:endParaRPr lang="en-US"/>
        </a:p>
      </dgm:t>
    </dgm:pt>
    <dgm:pt modelId="{6165B691-D43F-4821-8055-4AFB5426042E}" type="sibTrans" cxnId="{9AAFD299-49C5-47B5-BA73-E44AE70B284C}">
      <dgm:prSet/>
      <dgm:spPr/>
      <dgm:t>
        <a:bodyPr/>
        <a:lstStyle/>
        <a:p>
          <a:endParaRPr lang="en-US"/>
        </a:p>
      </dgm:t>
    </dgm:pt>
    <dgm:pt modelId="{95A916A5-88D4-449B-80BE-3849DB179FE9}">
      <dgm:prSet phldrT="[Text]"/>
      <dgm:spPr/>
      <dgm:t>
        <a:bodyPr/>
        <a:lstStyle/>
        <a:p>
          <a:r>
            <a:rPr lang="en-US" dirty="0" smtClean="0"/>
            <a:t>6</a:t>
          </a:r>
          <a:endParaRPr lang="en-US" dirty="0"/>
        </a:p>
      </dgm:t>
    </dgm:pt>
    <dgm:pt modelId="{0EC805CC-0A65-4DBD-9023-C2879D3B79B5}" type="parTrans" cxnId="{6450A577-D337-4A84-A97C-E81C79E81573}">
      <dgm:prSet/>
      <dgm:spPr/>
      <dgm:t>
        <a:bodyPr/>
        <a:lstStyle/>
        <a:p>
          <a:endParaRPr lang="en-US"/>
        </a:p>
      </dgm:t>
    </dgm:pt>
    <dgm:pt modelId="{D112D115-CFE8-43B9-8A48-B3F9F16F6D65}" type="sibTrans" cxnId="{6450A577-D337-4A84-A97C-E81C79E81573}">
      <dgm:prSet/>
      <dgm:spPr/>
      <dgm:t>
        <a:bodyPr/>
        <a:lstStyle/>
        <a:p>
          <a:endParaRPr lang="en-US"/>
        </a:p>
      </dgm:t>
    </dgm:pt>
    <dgm:pt modelId="{5248C194-E9E8-48ED-B71A-ED6D349565D1}">
      <dgm:prSet phldrT="[Text]"/>
      <dgm:spPr/>
      <dgm:t>
        <a:bodyPr/>
        <a:lstStyle/>
        <a:p>
          <a:r>
            <a:rPr lang="en-US" dirty="0" smtClean="0"/>
            <a:t>7</a:t>
          </a:r>
          <a:endParaRPr lang="en-US" dirty="0"/>
        </a:p>
      </dgm:t>
    </dgm:pt>
    <dgm:pt modelId="{2E8947B6-1175-4069-99D9-7F88BABA21B1}" type="parTrans" cxnId="{00D6FF1A-5566-424B-91C3-F1DFE3E7F0E6}">
      <dgm:prSet/>
      <dgm:spPr/>
      <dgm:t>
        <a:bodyPr/>
        <a:lstStyle/>
        <a:p>
          <a:endParaRPr lang="en-US"/>
        </a:p>
      </dgm:t>
    </dgm:pt>
    <dgm:pt modelId="{92DEBABF-E96F-4BB1-9708-F53923141E3D}" type="sibTrans" cxnId="{00D6FF1A-5566-424B-91C3-F1DFE3E7F0E6}">
      <dgm:prSet/>
      <dgm:spPr/>
      <dgm:t>
        <a:bodyPr/>
        <a:lstStyle/>
        <a:p>
          <a:endParaRPr lang="en-US"/>
        </a:p>
      </dgm:t>
    </dgm:pt>
    <dgm:pt modelId="{5349EC79-FCB4-44BE-9268-FEEA7631930F}">
      <dgm:prSet phldrT="[Text]"/>
      <dgm:spPr/>
      <dgm:t>
        <a:bodyPr/>
        <a:lstStyle/>
        <a:p>
          <a:r>
            <a:rPr lang="en-US" dirty="0" smtClean="0"/>
            <a:t>8</a:t>
          </a:r>
          <a:endParaRPr lang="en-US" dirty="0"/>
        </a:p>
      </dgm:t>
    </dgm:pt>
    <dgm:pt modelId="{8473BDC7-C948-4027-B83A-93637AA695B9}" type="parTrans" cxnId="{B44D8294-4105-46D9-B3E8-6873D84859E5}">
      <dgm:prSet/>
      <dgm:spPr/>
      <dgm:t>
        <a:bodyPr/>
        <a:lstStyle/>
        <a:p>
          <a:endParaRPr lang="en-US"/>
        </a:p>
      </dgm:t>
    </dgm:pt>
    <dgm:pt modelId="{593107DA-1995-41D1-B3B0-98D1B9871548}" type="sibTrans" cxnId="{B44D8294-4105-46D9-B3E8-6873D84859E5}">
      <dgm:prSet/>
      <dgm:spPr/>
      <dgm:t>
        <a:bodyPr/>
        <a:lstStyle/>
        <a:p>
          <a:endParaRPr lang="en-US"/>
        </a:p>
      </dgm:t>
    </dgm:pt>
    <dgm:pt modelId="{2A2425C7-EAD1-41E9-8ED5-F22DA4A9153B}" type="pres">
      <dgm:prSet presAssocID="{0A5D4EFA-7297-4669-980E-A3B7B12FAF74}" presName="cycle" presStyleCnt="0">
        <dgm:presLayoutVars>
          <dgm:dir/>
          <dgm:resizeHandles val="exact"/>
        </dgm:presLayoutVars>
      </dgm:prSet>
      <dgm:spPr/>
      <dgm:t>
        <a:bodyPr/>
        <a:lstStyle/>
        <a:p>
          <a:endParaRPr lang="en-US"/>
        </a:p>
      </dgm:t>
    </dgm:pt>
    <dgm:pt modelId="{A4C95D05-1748-4D31-BD24-2C12331A11EB}" type="pres">
      <dgm:prSet presAssocID="{8E9CBF88-790D-4FCA-8D49-2ACB69AAF365}" presName="arrow" presStyleLbl="node1" presStyleIdx="0" presStyleCnt="8">
        <dgm:presLayoutVars>
          <dgm:bulletEnabled val="1"/>
        </dgm:presLayoutVars>
      </dgm:prSet>
      <dgm:spPr/>
      <dgm:t>
        <a:bodyPr/>
        <a:lstStyle/>
        <a:p>
          <a:endParaRPr lang="en-US"/>
        </a:p>
      </dgm:t>
    </dgm:pt>
    <dgm:pt modelId="{61E00566-D221-49BA-9F21-9B5DF9CDEDEF}" type="pres">
      <dgm:prSet presAssocID="{47733865-2A7C-4F98-8125-8268B4F8FF12}" presName="arrow" presStyleLbl="node1" presStyleIdx="1" presStyleCnt="8">
        <dgm:presLayoutVars>
          <dgm:bulletEnabled val="1"/>
        </dgm:presLayoutVars>
      </dgm:prSet>
      <dgm:spPr/>
      <dgm:t>
        <a:bodyPr/>
        <a:lstStyle/>
        <a:p>
          <a:endParaRPr lang="en-US"/>
        </a:p>
      </dgm:t>
    </dgm:pt>
    <dgm:pt modelId="{CBEA9D6E-EB9E-4217-9FF1-51A0D6C3C5CE}" type="pres">
      <dgm:prSet presAssocID="{902D8312-036A-4A17-912B-097998BB372A}" presName="arrow" presStyleLbl="node1" presStyleIdx="2" presStyleCnt="8">
        <dgm:presLayoutVars>
          <dgm:bulletEnabled val="1"/>
        </dgm:presLayoutVars>
      </dgm:prSet>
      <dgm:spPr/>
      <dgm:t>
        <a:bodyPr/>
        <a:lstStyle/>
        <a:p>
          <a:endParaRPr lang="en-US"/>
        </a:p>
      </dgm:t>
    </dgm:pt>
    <dgm:pt modelId="{2A4AF2C9-F841-4837-BA1E-80A1B8E700F9}" type="pres">
      <dgm:prSet presAssocID="{B444B903-62DC-454D-A0AB-320B019DC46C}" presName="arrow" presStyleLbl="node1" presStyleIdx="3" presStyleCnt="8">
        <dgm:presLayoutVars>
          <dgm:bulletEnabled val="1"/>
        </dgm:presLayoutVars>
      </dgm:prSet>
      <dgm:spPr/>
      <dgm:t>
        <a:bodyPr/>
        <a:lstStyle/>
        <a:p>
          <a:endParaRPr lang="en-US"/>
        </a:p>
      </dgm:t>
    </dgm:pt>
    <dgm:pt modelId="{71213DB7-95D6-4E01-8F95-F2CE6AAF74D5}" type="pres">
      <dgm:prSet presAssocID="{0A497A20-AF38-4389-AB18-088FAD09EF48}" presName="arrow" presStyleLbl="node1" presStyleIdx="4" presStyleCnt="8">
        <dgm:presLayoutVars>
          <dgm:bulletEnabled val="1"/>
        </dgm:presLayoutVars>
      </dgm:prSet>
      <dgm:spPr/>
      <dgm:t>
        <a:bodyPr/>
        <a:lstStyle/>
        <a:p>
          <a:endParaRPr lang="en-US"/>
        </a:p>
      </dgm:t>
    </dgm:pt>
    <dgm:pt modelId="{D2E31FCA-1A19-4B27-8A7F-22F608289349}" type="pres">
      <dgm:prSet presAssocID="{95A916A5-88D4-449B-80BE-3849DB179FE9}" presName="arrow" presStyleLbl="node1" presStyleIdx="5" presStyleCnt="8">
        <dgm:presLayoutVars>
          <dgm:bulletEnabled val="1"/>
        </dgm:presLayoutVars>
      </dgm:prSet>
      <dgm:spPr/>
      <dgm:t>
        <a:bodyPr/>
        <a:lstStyle/>
        <a:p>
          <a:endParaRPr lang="en-US"/>
        </a:p>
      </dgm:t>
    </dgm:pt>
    <dgm:pt modelId="{EF5E8B6F-813E-402F-8C43-01FF0B1F500C}" type="pres">
      <dgm:prSet presAssocID="{5248C194-E9E8-48ED-B71A-ED6D349565D1}" presName="arrow" presStyleLbl="node1" presStyleIdx="6" presStyleCnt="8">
        <dgm:presLayoutVars>
          <dgm:bulletEnabled val="1"/>
        </dgm:presLayoutVars>
      </dgm:prSet>
      <dgm:spPr/>
      <dgm:t>
        <a:bodyPr/>
        <a:lstStyle/>
        <a:p>
          <a:endParaRPr lang="en-US"/>
        </a:p>
      </dgm:t>
    </dgm:pt>
    <dgm:pt modelId="{1C0A9EB7-9AB7-4650-A80A-C7D122311504}" type="pres">
      <dgm:prSet presAssocID="{5349EC79-FCB4-44BE-9268-FEEA7631930F}" presName="arrow" presStyleLbl="node1" presStyleIdx="7" presStyleCnt="8">
        <dgm:presLayoutVars>
          <dgm:bulletEnabled val="1"/>
        </dgm:presLayoutVars>
      </dgm:prSet>
      <dgm:spPr/>
      <dgm:t>
        <a:bodyPr/>
        <a:lstStyle/>
        <a:p>
          <a:endParaRPr lang="en-US"/>
        </a:p>
      </dgm:t>
    </dgm:pt>
  </dgm:ptLst>
  <dgm:cxnLst>
    <dgm:cxn modelId="{C771BC54-CA2D-4EB5-80C7-8329D2123B80}" type="presOf" srcId="{5349EC79-FCB4-44BE-9268-FEEA7631930F}" destId="{1C0A9EB7-9AB7-4650-A80A-C7D122311504}" srcOrd="0" destOrd="0" presId="urn:microsoft.com/office/officeart/2005/8/layout/arrow1"/>
    <dgm:cxn modelId="{C241809A-277C-430D-A1C9-99ED718A70D1}" srcId="{0A5D4EFA-7297-4669-980E-A3B7B12FAF74}" destId="{8E9CBF88-790D-4FCA-8D49-2ACB69AAF365}" srcOrd="0" destOrd="0" parTransId="{495269F1-98D9-4C1F-BF93-086E3CDE2F9D}" sibTransId="{4666F94F-5CB7-4C0C-AEE3-FF71290BB163}"/>
    <dgm:cxn modelId="{B1783234-2A14-45DF-99ED-988587DD2B2A}" type="presOf" srcId="{47733865-2A7C-4F98-8125-8268B4F8FF12}" destId="{61E00566-D221-49BA-9F21-9B5DF9CDEDEF}" srcOrd="0" destOrd="0" presId="urn:microsoft.com/office/officeart/2005/8/layout/arrow1"/>
    <dgm:cxn modelId="{AC9D1980-F207-4442-97F4-D99E67301F8F}" srcId="{0A5D4EFA-7297-4669-980E-A3B7B12FAF74}" destId="{47733865-2A7C-4F98-8125-8268B4F8FF12}" srcOrd="1" destOrd="0" parTransId="{863AD93B-2638-4727-B630-FB9DEA916A58}" sibTransId="{36EEB98D-E451-4EFD-93D6-94E59556A6D2}"/>
    <dgm:cxn modelId="{6450A577-D337-4A84-A97C-E81C79E81573}" srcId="{0A5D4EFA-7297-4669-980E-A3B7B12FAF74}" destId="{95A916A5-88D4-449B-80BE-3849DB179FE9}" srcOrd="5" destOrd="0" parTransId="{0EC805CC-0A65-4DBD-9023-C2879D3B79B5}" sibTransId="{D112D115-CFE8-43B9-8A48-B3F9F16F6D65}"/>
    <dgm:cxn modelId="{C0848009-3900-4CDB-AEE8-2F3C99115806}" type="presOf" srcId="{B444B903-62DC-454D-A0AB-320B019DC46C}" destId="{2A4AF2C9-F841-4837-BA1E-80A1B8E700F9}" srcOrd="0" destOrd="0" presId="urn:microsoft.com/office/officeart/2005/8/layout/arrow1"/>
    <dgm:cxn modelId="{7040AA2B-E0A0-40BB-BD9C-110599F190BD}" srcId="{0A5D4EFA-7297-4669-980E-A3B7B12FAF74}" destId="{B444B903-62DC-454D-A0AB-320B019DC46C}" srcOrd="3" destOrd="0" parTransId="{CA55AA5A-A3C6-4FA8-BA2C-64ACFA88A434}" sibTransId="{5E79569C-FAC0-4274-B9B9-91B5B3D80EDF}"/>
    <dgm:cxn modelId="{FFC1C740-68AA-490A-9E70-BC27BA64FB45}" type="presOf" srcId="{0A5D4EFA-7297-4669-980E-A3B7B12FAF74}" destId="{2A2425C7-EAD1-41E9-8ED5-F22DA4A9153B}" srcOrd="0" destOrd="0" presId="urn:microsoft.com/office/officeart/2005/8/layout/arrow1"/>
    <dgm:cxn modelId="{16C05E92-2661-415A-8A92-35C9835D6E2F}" type="presOf" srcId="{5248C194-E9E8-48ED-B71A-ED6D349565D1}" destId="{EF5E8B6F-813E-402F-8C43-01FF0B1F500C}" srcOrd="0" destOrd="0" presId="urn:microsoft.com/office/officeart/2005/8/layout/arrow1"/>
    <dgm:cxn modelId="{B44D8294-4105-46D9-B3E8-6873D84859E5}" srcId="{0A5D4EFA-7297-4669-980E-A3B7B12FAF74}" destId="{5349EC79-FCB4-44BE-9268-FEEA7631930F}" srcOrd="7" destOrd="0" parTransId="{8473BDC7-C948-4027-B83A-93637AA695B9}" sibTransId="{593107DA-1995-41D1-B3B0-98D1B9871548}"/>
    <dgm:cxn modelId="{FB30AA7A-2F99-4AB0-964D-4893612F331B}" type="presOf" srcId="{0A497A20-AF38-4389-AB18-088FAD09EF48}" destId="{71213DB7-95D6-4E01-8F95-F2CE6AAF74D5}" srcOrd="0" destOrd="0" presId="urn:microsoft.com/office/officeart/2005/8/layout/arrow1"/>
    <dgm:cxn modelId="{5A3B561E-12D1-4038-B627-90A76465E245}" type="presOf" srcId="{95A916A5-88D4-449B-80BE-3849DB179FE9}" destId="{D2E31FCA-1A19-4B27-8A7F-22F608289349}" srcOrd="0" destOrd="0" presId="urn:microsoft.com/office/officeart/2005/8/layout/arrow1"/>
    <dgm:cxn modelId="{00D6FF1A-5566-424B-91C3-F1DFE3E7F0E6}" srcId="{0A5D4EFA-7297-4669-980E-A3B7B12FAF74}" destId="{5248C194-E9E8-48ED-B71A-ED6D349565D1}" srcOrd="6" destOrd="0" parTransId="{2E8947B6-1175-4069-99D9-7F88BABA21B1}" sibTransId="{92DEBABF-E96F-4BB1-9708-F53923141E3D}"/>
    <dgm:cxn modelId="{867B21DF-3DA7-4F5E-A0CE-4AC47D851B9C}" type="presOf" srcId="{8E9CBF88-790D-4FCA-8D49-2ACB69AAF365}" destId="{A4C95D05-1748-4D31-BD24-2C12331A11EB}" srcOrd="0" destOrd="0" presId="urn:microsoft.com/office/officeart/2005/8/layout/arrow1"/>
    <dgm:cxn modelId="{9AAFD299-49C5-47B5-BA73-E44AE70B284C}" srcId="{0A5D4EFA-7297-4669-980E-A3B7B12FAF74}" destId="{0A497A20-AF38-4389-AB18-088FAD09EF48}" srcOrd="4" destOrd="0" parTransId="{E9522AA7-EFD5-4021-AF77-C6D1B39A7A47}" sibTransId="{6165B691-D43F-4821-8055-4AFB5426042E}"/>
    <dgm:cxn modelId="{460D8E5C-74A3-47AA-A54E-FF61269217F1}" type="presOf" srcId="{902D8312-036A-4A17-912B-097998BB372A}" destId="{CBEA9D6E-EB9E-4217-9FF1-51A0D6C3C5CE}" srcOrd="0" destOrd="0" presId="urn:microsoft.com/office/officeart/2005/8/layout/arrow1"/>
    <dgm:cxn modelId="{28B531A1-DD9B-4463-B70F-2F5D9EDD36D2}" srcId="{0A5D4EFA-7297-4669-980E-A3B7B12FAF74}" destId="{902D8312-036A-4A17-912B-097998BB372A}" srcOrd="2" destOrd="0" parTransId="{7AC3A0A3-0D71-4947-9988-955C957826E9}" sibTransId="{3F4EBA70-C1F6-41F9-B580-527E07344067}"/>
    <dgm:cxn modelId="{29794D27-2F23-4F97-B0DD-F0C0EA5A99E3}" type="presParOf" srcId="{2A2425C7-EAD1-41E9-8ED5-F22DA4A9153B}" destId="{A4C95D05-1748-4D31-BD24-2C12331A11EB}" srcOrd="0" destOrd="0" presId="urn:microsoft.com/office/officeart/2005/8/layout/arrow1"/>
    <dgm:cxn modelId="{F9BC5498-1A59-450D-9070-E909B7978B2A}" type="presParOf" srcId="{2A2425C7-EAD1-41E9-8ED5-F22DA4A9153B}" destId="{61E00566-D221-49BA-9F21-9B5DF9CDEDEF}" srcOrd="1" destOrd="0" presId="urn:microsoft.com/office/officeart/2005/8/layout/arrow1"/>
    <dgm:cxn modelId="{BF14A246-7D07-4E5B-BE51-5FAF2C4C365A}" type="presParOf" srcId="{2A2425C7-EAD1-41E9-8ED5-F22DA4A9153B}" destId="{CBEA9D6E-EB9E-4217-9FF1-51A0D6C3C5CE}" srcOrd="2" destOrd="0" presId="urn:microsoft.com/office/officeart/2005/8/layout/arrow1"/>
    <dgm:cxn modelId="{742DF259-6040-423C-B3D8-617E55467215}" type="presParOf" srcId="{2A2425C7-EAD1-41E9-8ED5-F22DA4A9153B}" destId="{2A4AF2C9-F841-4837-BA1E-80A1B8E700F9}" srcOrd="3" destOrd="0" presId="urn:microsoft.com/office/officeart/2005/8/layout/arrow1"/>
    <dgm:cxn modelId="{765797D0-0341-4FE0-86FC-AF9623B067EC}" type="presParOf" srcId="{2A2425C7-EAD1-41E9-8ED5-F22DA4A9153B}" destId="{71213DB7-95D6-4E01-8F95-F2CE6AAF74D5}" srcOrd="4" destOrd="0" presId="urn:microsoft.com/office/officeart/2005/8/layout/arrow1"/>
    <dgm:cxn modelId="{50DCA494-7FCB-492A-A7AD-B37D4613F18A}" type="presParOf" srcId="{2A2425C7-EAD1-41E9-8ED5-F22DA4A9153B}" destId="{D2E31FCA-1A19-4B27-8A7F-22F608289349}" srcOrd="5" destOrd="0" presId="urn:microsoft.com/office/officeart/2005/8/layout/arrow1"/>
    <dgm:cxn modelId="{90B8FA98-C0A8-4F84-9235-392E1B6C4B15}" type="presParOf" srcId="{2A2425C7-EAD1-41E9-8ED5-F22DA4A9153B}" destId="{EF5E8B6F-813E-402F-8C43-01FF0B1F500C}" srcOrd="6" destOrd="0" presId="urn:microsoft.com/office/officeart/2005/8/layout/arrow1"/>
    <dgm:cxn modelId="{0DC56AF8-FEBE-4412-9761-382A1B667548}" type="presParOf" srcId="{2A2425C7-EAD1-41E9-8ED5-F22DA4A9153B}" destId="{1C0A9EB7-9AB7-4650-A80A-C7D122311504}" srcOrd="7" destOrd="0" presId="urn:microsoft.com/office/officeart/2005/8/layout/arrow1"/>
  </dgm:cxnLst>
  <dgm:bg/>
  <dgm:whole/>
  <dgm:extLst>
    <a:ext uri="http://schemas.microsoft.com/office/drawing/2008/diagram">
      <dsp:dataModelExt xmlns:dsp="http://schemas.microsoft.com/office/drawing/2008/diagram" xmlns="" relId="rId10"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4C95D05-1748-4D31-BD24-2C12331A11EB}">
      <dsp:nvSpPr>
        <dsp:cNvPr id="0" name=""/>
        <dsp:cNvSpPr/>
      </dsp:nvSpPr>
      <dsp:spPr>
        <a:xfrm>
          <a:off x="700616" y="446"/>
          <a:ext cx="554952" cy="554952"/>
        </a:xfrm>
        <a:prstGeom prst="upArrow">
          <a:avLst>
            <a:gd name="adj1" fmla="val 50000"/>
            <a:gd name="adj2" fmla="val 35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en-US" sz="1000" kern="1200" dirty="0" smtClean="0"/>
            <a:t>1</a:t>
          </a:r>
          <a:endParaRPr lang="en-US" sz="1000" kern="1200" dirty="0"/>
        </a:p>
      </dsp:txBody>
      <dsp:txXfrm>
        <a:off x="700616" y="446"/>
        <a:ext cx="554952" cy="554952"/>
      </dsp:txXfrm>
    </dsp:sp>
    <dsp:sp modelId="{61E00566-D221-49BA-9F21-9B5DF9CDEDEF}">
      <dsp:nvSpPr>
        <dsp:cNvPr id="0" name=""/>
        <dsp:cNvSpPr/>
      </dsp:nvSpPr>
      <dsp:spPr>
        <a:xfrm rot="2700000">
          <a:off x="1179838" y="198946"/>
          <a:ext cx="554952" cy="554952"/>
        </a:xfrm>
        <a:prstGeom prst="upArrow">
          <a:avLst>
            <a:gd name="adj1" fmla="val 50000"/>
            <a:gd name="adj2" fmla="val 35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en-US" sz="1000" kern="1200" dirty="0" smtClean="0"/>
            <a:t>2</a:t>
          </a:r>
          <a:endParaRPr lang="en-US" sz="1000" kern="1200" dirty="0"/>
        </a:p>
      </dsp:txBody>
      <dsp:txXfrm rot="2700000">
        <a:off x="1179838" y="198946"/>
        <a:ext cx="554952" cy="554952"/>
      </dsp:txXfrm>
    </dsp:sp>
    <dsp:sp modelId="{CBEA9D6E-EB9E-4217-9FF1-51A0D6C3C5CE}">
      <dsp:nvSpPr>
        <dsp:cNvPr id="0" name=""/>
        <dsp:cNvSpPr/>
      </dsp:nvSpPr>
      <dsp:spPr>
        <a:xfrm rot="5400000">
          <a:off x="1378339" y="678169"/>
          <a:ext cx="554952" cy="554952"/>
        </a:xfrm>
        <a:prstGeom prst="upArrow">
          <a:avLst>
            <a:gd name="adj1" fmla="val 50000"/>
            <a:gd name="adj2" fmla="val 35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en-US" sz="1000" kern="1200" dirty="0" smtClean="0"/>
            <a:t>3</a:t>
          </a:r>
          <a:endParaRPr lang="en-US" sz="1000" kern="1200" dirty="0"/>
        </a:p>
      </dsp:txBody>
      <dsp:txXfrm rot="5400000">
        <a:off x="1378339" y="678169"/>
        <a:ext cx="554952" cy="554952"/>
      </dsp:txXfrm>
    </dsp:sp>
    <dsp:sp modelId="{2A4AF2C9-F841-4837-BA1E-80A1B8E700F9}">
      <dsp:nvSpPr>
        <dsp:cNvPr id="0" name=""/>
        <dsp:cNvSpPr/>
      </dsp:nvSpPr>
      <dsp:spPr>
        <a:xfrm rot="8100000">
          <a:off x="1179838" y="1157392"/>
          <a:ext cx="554952" cy="554952"/>
        </a:xfrm>
        <a:prstGeom prst="upArrow">
          <a:avLst>
            <a:gd name="adj1" fmla="val 50000"/>
            <a:gd name="adj2" fmla="val 35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en-US" sz="1000" kern="1200" dirty="0" smtClean="0"/>
            <a:t>4</a:t>
          </a:r>
          <a:endParaRPr lang="en-US" sz="1000" kern="1200" dirty="0"/>
        </a:p>
      </dsp:txBody>
      <dsp:txXfrm rot="8100000">
        <a:off x="1179838" y="1157392"/>
        <a:ext cx="554952" cy="554952"/>
      </dsp:txXfrm>
    </dsp:sp>
    <dsp:sp modelId="{71213DB7-95D6-4E01-8F95-F2CE6AAF74D5}">
      <dsp:nvSpPr>
        <dsp:cNvPr id="0" name=""/>
        <dsp:cNvSpPr/>
      </dsp:nvSpPr>
      <dsp:spPr>
        <a:xfrm rot="10800000">
          <a:off x="700616" y="1355892"/>
          <a:ext cx="554952" cy="554952"/>
        </a:xfrm>
        <a:prstGeom prst="upArrow">
          <a:avLst>
            <a:gd name="adj1" fmla="val 50000"/>
            <a:gd name="adj2" fmla="val 35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en-US" sz="1000" kern="1200" dirty="0" smtClean="0"/>
            <a:t>5</a:t>
          </a:r>
          <a:endParaRPr lang="en-US" sz="1000" kern="1200" dirty="0"/>
        </a:p>
      </dsp:txBody>
      <dsp:txXfrm rot="10800000">
        <a:off x="700616" y="1355892"/>
        <a:ext cx="554952" cy="554952"/>
      </dsp:txXfrm>
    </dsp:sp>
    <dsp:sp modelId="{D2E31FCA-1A19-4B27-8A7F-22F608289349}">
      <dsp:nvSpPr>
        <dsp:cNvPr id="0" name=""/>
        <dsp:cNvSpPr/>
      </dsp:nvSpPr>
      <dsp:spPr>
        <a:xfrm rot="13500000">
          <a:off x="221393" y="1157392"/>
          <a:ext cx="554952" cy="554952"/>
        </a:xfrm>
        <a:prstGeom prst="upArrow">
          <a:avLst>
            <a:gd name="adj1" fmla="val 50000"/>
            <a:gd name="adj2" fmla="val 35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en-US" sz="1000" kern="1200" dirty="0" smtClean="0"/>
            <a:t>6</a:t>
          </a:r>
          <a:endParaRPr lang="en-US" sz="1000" kern="1200" dirty="0"/>
        </a:p>
      </dsp:txBody>
      <dsp:txXfrm rot="13500000">
        <a:off x="221393" y="1157392"/>
        <a:ext cx="554952" cy="554952"/>
      </dsp:txXfrm>
    </dsp:sp>
    <dsp:sp modelId="{EF5E8B6F-813E-402F-8C43-01FF0B1F500C}">
      <dsp:nvSpPr>
        <dsp:cNvPr id="0" name=""/>
        <dsp:cNvSpPr/>
      </dsp:nvSpPr>
      <dsp:spPr>
        <a:xfrm rot="16200000">
          <a:off x="22893" y="678169"/>
          <a:ext cx="554952" cy="554952"/>
        </a:xfrm>
        <a:prstGeom prst="upArrow">
          <a:avLst>
            <a:gd name="adj1" fmla="val 50000"/>
            <a:gd name="adj2" fmla="val 35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en-US" sz="1000" kern="1200" dirty="0" smtClean="0"/>
            <a:t>7</a:t>
          </a:r>
          <a:endParaRPr lang="en-US" sz="1000" kern="1200" dirty="0"/>
        </a:p>
      </dsp:txBody>
      <dsp:txXfrm rot="16200000">
        <a:off x="22893" y="678169"/>
        <a:ext cx="554952" cy="554952"/>
      </dsp:txXfrm>
    </dsp:sp>
    <dsp:sp modelId="{1C0A9EB7-9AB7-4650-A80A-C7D122311504}">
      <dsp:nvSpPr>
        <dsp:cNvPr id="0" name=""/>
        <dsp:cNvSpPr/>
      </dsp:nvSpPr>
      <dsp:spPr>
        <a:xfrm rot="18900000">
          <a:off x="221393" y="198946"/>
          <a:ext cx="554952" cy="554952"/>
        </a:xfrm>
        <a:prstGeom prst="upArrow">
          <a:avLst>
            <a:gd name="adj1" fmla="val 50000"/>
            <a:gd name="adj2" fmla="val 35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en-US" sz="1000" kern="1200" dirty="0" smtClean="0"/>
            <a:t>8</a:t>
          </a:r>
          <a:endParaRPr lang="en-US" sz="1000" kern="1200" dirty="0"/>
        </a:p>
      </dsp:txBody>
      <dsp:txXfrm rot="18900000">
        <a:off x="221393" y="198946"/>
        <a:ext cx="554952" cy="554952"/>
      </dsp:txXfrm>
    </dsp:sp>
  </dsp:spTree>
</dsp:drawing>
</file>

<file path=ppt/diagrams/layout1.xml><?xml version="1.0" encoding="utf-8"?>
<dgm:layoutDef xmlns:dgm="http://schemas.openxmlformats.org/drawingml/2006/diagram" xmlns:a="http://schemas.openxmlformats.org/drawingml/2006/main" uniqueId="urn:microsoft.com/office/officeart/2005/8/layout/arrow1">
  <dgm:title val=""/>
  <dgm:desc val=""/>
  <dgm:catLst>
    <dgm:cat type="relationship" pri="7000"/>
    <dgm:cat type="process" pri="32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ycle">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equ" val="2">
        <dgm:constrLst>
          <dgm:constr type="primFontSz" for="ch" ptType="node" op="equ" val="65"/>
          <dgm:constr type="w" for="ch" ptType="node" refType="w"/>
          <dgm:constr type="h" for="ch" ptType="node" refType="w" refFor="ch" refPtType="node"/>
          <dgm:constr type="sibSp" refType="w" refFor="ch" refPtType="node" fact="0.1"/>
          <dgm:constr type="diam" refType="w" refFor="ch" refPtType="node" fact="1.1"/>
        </dgm:constrLst>
      </dgm:if>
      <dgm:if name="Name11" axis="ch" ptType="node" func="cnt" op="equ" val="5">
        <dgm:constrLst>
          <dgm:constr type="primFontSz" for="ch" ptType="node" op="equ" val="65"/>
          <dgm:constr type="w" for="ch" ptType="node" refType="w"/>
          <dgm:constr type="h" for="ch" ptType="node" refType="w" refFor="ch" refPtType="node"/>
          <dgm:constr type="sibSp" refType="w" refFor="ch" refPtType="node" fact="-0.24"/>
        </dgm:constrLst>
      </dgm:if>
      <dgm:if name="Name12" axis="ch" ptType="node" func="cnt" op="equ" val="6">
        <dgm:constrLst>
          <dgm:constr type="primFontSz" for="ch" ptType="node" op="equ" val="65"/>
          <dgm:constr type="w" for="ch" ptType="node" refType="w"/>
          <dgm:constr type="h" for="ch" ptType="node" refType="w" refFor="ch" refPtType="node"/>
          <dgm:constr type="sibSp" refType="w" refFor="ch" refPtType="node" fact="-0.2"/>
        </dgm:constrLst>
      </dgm:if>
      <dgm:if name="Name13" axis="ch" ptType="node" func="cnt" op="equ" val="8">
        <dgm:constrLst>
          <dgm:constr type="primFontSz" for="ch" ptType="node" op="equ" val="65"/>
          <dgm:constr type="w" for="ch" ptType="node" refType="w"/>
          <dgm:constr type="h" for="ch" ptType="node" refType="w" refFor="ch" refPtType="node"/>
          <dgm:constr type="sibSp" refType="w" refFor="ch" refPtType="node" fact="-0.15"/>
        </dgm:constrLst>
      </dgm:if>
      <dgm:if name="Name14" axis="ch" ptType="node" func="cnt" op="equ" val="10">
        <dgm:constrLst>
          <dgm:constr type="primFontSz" for="ch" ptType="node" op="lte" val="65"/>
          <dgm:constr type="w" for="ch" ptType="node" refType="w"/>
          <dgm:constr type="h" for="ch" ptType="node" refType="w" refFor="ch" refPtType="node"/>
          <dgm:constr type="sibSp" refType="w" refFor="ch" refPtType="node" fact="-0.24"/>
        </dgm:constrLst>
      </dgm:if>
      <dgm:else name="Name15">
        <dgm:constrLst>
          <dgm:constr type="primFontSz" for="ch" ptType="node" op="equ" val="65"/>
          <dgm:constr type="w" for="ch" ptType="node" refType="w"/>
          <dgm:constr type="h" for="ch" ptType="node" refType="w" refFor="ch" refPtType="node"/>
          <dgm:constr type="sibSp" refType="w" refFor="ch" refPtType="node" fact="-0.35"/>
        </dgm:constrLst>
      </dgm:else>
    </dgm:choose>
    <dgm:ruleLst/>
    <dgm:forEach name="Name16" axis="ch" ptType="node">
      <dgm:layoutNode name="arrow">
        <dgm:varLst>
          <dgm:bulletEnabled val="1"/>
        </dgm:varLst>
        <dgm:alg type="tx"/>
        <dgm:shape xmlns:r="http://schemas.openxmlformats.org/officeDocument/2006/relationships" type="upArrow" r:blip="">
          <dgm:adjLst>
            <dgm:adj idx="2" val="0.35"/>
          </dgm:adjLst>
        </dgm:shape>
        <dgm:presOf axis="desOrSelf" ptType="node"/>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1"/>
            <a:ext cx="6797675" cy="496332"/>
          </a:xfrm>
          <a:prstGeom prst="rect">
            <a:avLst/>
          </a:prstGeom>
        </p:spPr>
        <p:txBody>
          <a:bodyPr vert="horz" lIns="75245" tIns="188113" rIns="300981" bIns="37622" rtlCol="0"/>
          <a:lstStyle>
            <a:lvl1pPr algn="l">
              <a:defRPr sz="1300"/>
            </a:lvl1pPr>
          </a:lstStyle>
          <a:p>
            <a:pPr algn="r"/>
            <a:endParaRPr lang="en-US" sz="1400" b="1" dirty="0"/>
          </a:p>
        </p:txBody>
      </p:sp>
      <p:sp>
        <p:nvSpPr>
          <p:cNvPr id="4" name="Espace réservé du pied de page 3"/>
          <p:cNvSpPr>
            <a:spLocks noGrp="1"/>
          </p:cNvSpPr>
          <p:nvPr>
            <p:ph type="ftr" sz="quarter" idx="2"/>
          </p:nvPr>
        </p:nvSpPr>
        <p:spPr>
          <a:xfrm>
            <a:off x="0" y="9428584"/>
            <a:ext cx="2945659" cy="496332"/>
          </a:xfrm>
          <a:prstGeom prst="rect">
            <a:avLst/>
          </a:prstGeom>
        </p:spPr>
        <p:txBody>
          <a:bodyPr vert="horz" lIns="188113" tIns="37622" rIns="75245" bIns="188113" rtlCol="0" anchor="b"/>
          <a:lstStyle>
            <a:lvl1pPr algn="l">
              <a:defRPr sz="1300"/>
            </a:lvl1pPr>
          </a:lstStyle>
          <a:p>
            <a:r>
              <a:rPr lang="en-US" sz="900" dirty="0" smtClean="0"/>
              <a:t>© 2010 Capgemini. All rights reserved.</a:t>
            </a:r>
          </a:p>
        </p:txBody>
      </p:sp>
      <p:sp>
        <p:nvSpPr>
          <p:cNvPr id="5" name="Espace réservé du numéro de diapositive 4"/>
          <p:cNvSpPr>
            <a:spLocks noGrp="1"/>
          </p:cNvSpPr>
          <p:nvPr>
            <p:ph type="sldNum" sz="quarter" idx="3"/>
          </p:nvPr>
        </p:nvSpPr>
        <p:spPr>
          <a:xfrm>
            <a:off x="3850443" y="9428584"/>
            <a:ext cx="2945659" cy="496332"/>
          </a:xfrm>
          <a:prstGeom prst="rect">
            <a:avLst/>
          </a:prstGeom>
        </p:spPr>
        <p:txBody>
          <a:bodyPr vert="horz" lIns="75245" tIns="37622" rIns="188113" bIns="188113" rtlCol="0" anchor="b"/>
          <a:lstStyle>
            <a:lvl1pPr algn="r">
              <a:defRPr sz="1300"/>
            </a:lvl1pPr>
          </a:lstStyle>
          <a:p>
            <a:fld id="{31BBAEFF-FCA4-4EA1-946D-1EE330CB54A8}" type="slidenum">
              <a:rPr lang="en-US" sz="900" b="1" smtClean="0"/>
              <a:pPr/>
              <a:t>‹#›</a:t>
            </a:fld>
            <a:endParaRPr lang="en-US" sz="900" b="1" dirty="0" smtClean="0"/>
          </a:p>
        </p:txBody>
      </p:sp>
    </p:spTree>
    <p:extLst>
      <p:ext uri="{BB962C8B-B14F-4D97-AF65-F5344CB8AC3E}">
        <p14:creationId xmlns:p14="http://schemas.microsoft.com/office/powerpoint/2010/main" xmlns="" val="416460335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1"/>
            <a:ext cx="6797675" cy="496332"/>
          </a:xfrm>
          <a:prstGeom prst="rect">
            <a:avLst/>
          </a:prstGeom>
        </p:spPr>
        <p:txBody>
          <a:bodyPr vert="horz" lIns="75245" tIns="188113" rIns="300981" bIns="37622" rtlCol="0"/>
          <a:lstStyle>
            <a:lvl1pPr algn="r">
              <a:defRPr sz="1400" b="1"/>
            </a:lvl1pPr>
          </a:lstStyle>
          <a:p>
            <a:endParaRPr lang="en-US" dirty="0"/>
          </a:p>
        </p:txBody>
      </p:sp>
      <p:sp>
        <p:nvSpPr>
          <p:cNvPr id="4" name="Espace réservé de l'image des diapositives 3"/>
          <p:cNvSpPr>
            <a:spLocks noGrp="1" noRot="1" noChangeAspect="1"/>
          </p:cNvSpPr>
          <p:nvPr>
            <p:ph type="sldImg" idx="2"/>
          </p:nvPr>
        </p:nvSpPr>
        <p:spPr>
          <a:xfrm>
            <a:off x="531813" y="620713"/>
            <a:ext cx="5734050" cy="3970337"/>
          </a:xfrm>
          <a:prstGeom prst="rect">
            <a:avLst/>
          </a:prstGeom>
          <a:noFill/>
          <a:ln w="12700">
            <a:solidFill>
              <a:prstClr val="black"/>
            </a:solidFill>
          </a:ln>
        </p:spPr>
        <p:txBody>
          <a:bodyPr vert="horz" lIns="95562" tIns="47781" rIns="95562" bIns="47781" rtlCol="0" anchor="ctr"/>
          <a:lstStyle/>
          <a:p>
            <a:endParaRPr lang="en-US"/>
          </a:p>
        </p:txBody>
      </p:sp>
      <p:sp>
        <p:nvSpPr>
          <p:cNvPr id="5" name="Espace réservé des commentaires 4"/>
          <p:cNvSpPr>
            <a:spLocks noGrp="1"/>
          </p:cNvSpPr>
          <p:nvPr>
            <p:ph type="body" sz="quarter" idx="3"/>
          </p:nvPr>
        </p:nvSpPr>
        <p:spPr>
          <a:xfrm>
            <a:off x="212405" y="4715153"/>
            <a:ext cx="6372865" cy="4591101"/>
          </a:xfrm>
          <a:prstGeom prst="rect">
            <a:avLst/>
          </a:prstGeom>
        </p:spPr>
        <p:txBody>
          <a:bodyPr vert="horz" lIns="95562" tIns="47781" rIns="95562" bIns="47781" rtlCol="0">
            <a:normAutofit/>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en-US" dirty="0"/>
          </a:p>
        </p:txBody>
      </p:sp>
      <p:sp>
        <p:nvSpPr>
          <p:cNvPr id="6" name="Espace réservé du pied de page 5"/>
          <p:cNvSpPr>
            <a:spLocks noGrp="1"/>
          </p:cNvSpPr>
          <p:nvPr>
            <p:ph type="ftr" sz="quarter" idx="4"/>
          </p:nvPr>
        </p:nvSpPr>
        <p:spPr>
          <a:xfrm>
            <a:off x="0" y="9428584"/>
            <a:ext cx="2945659" cy="496332"/>
          </a:xfrm>
          <a:prstGeom prst="rect">
            <a:avLst/>
          </a:prstGeom>
        </p:spPr>
        <p:txBody>
          <a:bodyPr vert="horz" lIns="188113" tIns="37622" rIns="75245" bIns="188113" rtlCol="0" anchor="b"/>
          <a:lstStyle>
            <a:lvl1pPr algn="l">
              <a:defRPr sz="900"/>
            </a:lvl1pPr>
          </a:lstStyle>
          <a:p>
            <a:r>
              <a:rPr lang="en-US" smtClean="0"/>
              <a:t>© 2010 Capgemini. All rights reserved.</a:t>
            </a:r>
            <a:endParaRPr lang="en-US"/>
          </a:p>
        </p:txBody>
      </p:sp>
      <p:sp>
        <p:nvSpPr>
          <p:cNvPr id="7" name="Espace réservé du numéro de diapositive 6"/>
          <p:cNvSpPr>
            <a:spLocks noGrp="1"/>
          </p:cNvSpPr>
          <p:nvPr>
            <p:ph type="sldNum" sz="quarter" idx="5"/>
          </p:nvPr>
        </p:nvSpPr>
        <p:spPr>
          <a:xfrm>
            <a:off x="3850443" y="9428584"/>
            <a:ext cx="2945659" cy="496332"/>
          </a:xfrm>
          <a:prstGeom prst="rect">
            <a:avLst/>
          </a:prstGeom>
        </p:spPr>
        <p:txBody>
          <a:bodyPr vert="horz" lIns="75245" tIns="37622" rIns="188113" bIns="188113" rtlCol="0" anchor="b"/>
          <a:lstStyle>
            <a:lvl1pPr algn="r">
              <a:defRPr sz="900" b="1"/>
            </a:lvl1pPr>
          </a:lstStyle>
          <a:p>
            <a:fld id="{CBC04D6F-FB7D-4867-9F14-E50918222406}" type="slidenum">
              <a:rPr lang="en-US" smtClean="0"/>
              <a:pPr/>
              <a:t>‹#›</a:t>
            </a:fld>
            <a:endParaRPr lang="en-US"/>
          </a:p>
        </p:txBody>
      </p:sp>
    </p:spTree>
    <p:extLst>
      <p:ext uri="{BB962C8B-B14F-4D97-AF65-F5344CB8AC3E}">
        <p14:creationId xmlns:p14="http://schemas.microsoft.com/office/powerpoint/2010/main" xmlns="" val="2065445271"/>
      </p:ext>
    </p:extLst>
  </p:cSld>
  <p:clrMap bg1="lt1" tx1="dk1" bg2="lt2" tx2="dk2" accent1="accent1" accent2="accent2" accent3="accent3" accent4="accent4" accent5="accent5" accent6="accent6" hlink="hlink" folHlink="folHlink"/>
  <p:hf hdr="0" dt="0"/>
  <p:notesStyle>
    <a:lvl1pPr marL="0" algn="l" defTabSz="914347" rtl="0" eaLnBrk="1" latinLnBrk="0" hangingPunct="1">
      <a:defRPr sz="1200" kern="1200">
        <a:solidFill>
          <a:schemeClr val="tx1"/>
        </a:solidFill>
        <a:latin typeface="+mn-lt"/>
        <a:ea typeface="+mn-ea"/>
        <a:cs typeface="+mn-cs"/>
      </a:defRPr>
    </a:lvl1pPr>
    <a:lvl2pPr marL="180964" indent="0" algn="l" defTabSz="914347" rtl="0" eaLnBrk="1" latinLnBrk="0" hangingPunct="1">
      <a:defRPr sz="1200" kern="1200">
        <a:solidFill>
          <a:schemeClr val="tx1"/>
        </a:solidFill>
        <a:latin typeface="+mn-lt"/>
        <a:ea typeface="+mn-ea"/>
        <a:cs typeface="+mn-cs"/>
      </a:defRPr>
    </a:lvl2pPr>
    <a:lvl3pPr marL="360341" indent="0" algn="l" defTabSz="914347" rtl="0" eaLnBrk="1" latinLnBrk="0" hangingPunct="1">
      <a:defRPr sz="1200" kern="1200">
        <a:solidFill>
          <a:schemeClr val="tx1"/>
        </a:solidFill>
        <a:latin typeface="+mn-lt"/>
        <a:ea typeface="+mn-ea"/>
        <a:cs typeface="+mn-cs"/>
      </a:defRPr>
    </a:lvl3pPr>
    <a:lvl4pPr marL="541307" indent="0" algn="l" defTabSz="914347" rtl="0" eaLnBrk="1" latinLnBrk="0" hangingPunct="1">
      <a:defRPr sz="1200" kern="1200">
        <a:solidFill>
          <a:schemeClr val="tx1"/>
        </a:solidFill>
        <a:latin typeface="+mn-lt"/>
        <a:ea typeface="+mn-ea"/>
        <a:cs typeface="+mn-cs"/>
      </a:defRPr>
    </a:lvl4pPr>
    <a:lvl5pPr marL="722271" indent="0" algn="l" defTabSz="914347" rtl="0" eaLnBrk="1" latinLnBrk="0" hangingPunct="1">
      <a:defRPr sz="1200" kern="1200">
        <a:solidFill>
          <a:schemeClr val="tx1"/>
        </a:solidFill>
        <a:latin typeface="+mn-lt"/>
        <a:ea typeface="+mn-ea"/>
        <a:cs typeface="+mn-cs"/>
      </a:defRPr>
    </a:lvl5pPr>
    <a:lvl6pPr marL="2285866" algn="l" defTabSz="914347" rtl="0" eaLnBrk="1" latinLnBrk="0" hangingPunct="1">
      <a:defRPr sz="1200" kern="1200">
        <a:solidFill>
          <a:schemeClr val="tx1"/>
        </a:solidFill>
        <a:latin typeface="+mn-lt"/>
        <a:ea typeface="+mn-ea"/>
        <a:cs typeface="+mn-cs"/>
      </a:defRPr>
    </a:lvl6pPr>
    <a:lvl7pPr marL="2743041" algn="l" defTabSz="914347" rtl="0" eaLnBrk="1" latinLnBrk="0" hangingPunct="1">
      <a:defRPr sz="1200" kern="1200">
        <a:solidFill>
          <a:schemeClr val="tx1"/>
        </a:solidFill>
        <a:latin typeface="+mn-lt"/>
        <a:ea typeface="+mn-ea"/>
        <a:cs typeface="+mn-cs"/>
      </a:defRPr>
    </a:lvl7pPr>
    <a:lvl8pPr marL="3200214" algn="l" defTabSz="914347" rtl="0" eaLnBrk="1" latinLnBrk="0" hangingPunct="1">
      <a:defRPr sz="1200" kern="1200">
        <a:solidFill>
          <a:schemeClr val="tx1"/>
        </a:solidFill>
        <a:latin typeface="+mn-lt"/>
        <a:ea typeface="+mn-ea"/>
        <a:cs typeface="+mn-cs"/>
      </a:defRPr>
    </a:lvl8pPr>
    <a:lvl9pPr marL="3657388" algn="l" defTabSz="91434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n kuvan paikkamerkki 1"/>
          <p:cNvSpPr>
            <a:spLocks noGrp="1" noRot="1" noChangeAspect="1"/>
          </p:cNvSpPr>
          <p:nvPr>
            <p:ph type="sldImg"/>
          </p:nvPr>
        </p:nvSpPr>
        <p:spPr/>
      </p:sp>
      <p:sp>
        <p:nvSpPr>
          <p:cNvPr id="3" name="Huomautusten paikkamerkki 2"/>
          <p:cNvSpPr>
            <a:spLocks noGrp="1"/>
          </p:cNvSpPr>
          <p:nvPr>
            <p:ph type="body" idx="1"/>
          </p:nvPr>
        </p:nvSpPr>
        <p:spPr/>
        <p:txBody>
          <a:bodyPr/>
          <a:lstStyle/>
          <a:p>
            <a:endParaRPr lang="fi-FI"/>
          </a:p>
        </p:txBody>
      </p:sp>
      <p:sp>
        <p:nvSpPr>
          <p:cNvPr id="4" name="Alatunnisteen paikkamerkki 3"/>
          <p:cNvSpPr>
            <a:spLocks noGrp="1"/>
          </p:cNvSpPr>
          <p:nvPr>
            <p:ph type="ftr" sz="quarter" idx="10"/>
          </p:nvPr>
        </p:nvSpPr>
        <p:spPr/>
        <p:txBody>
          <a:bodyPr/>
          <a:lstStyle/>
          <a:p>
            <a:r>
              <a:rPr lang="en-US" smtClean="0"/>
              <a:t>© 2010 Capgemini. All rights reserved.</a:t>
            </a:r>
            <a:endParaRPr lang="en-US"/>
          </a:p>
        </p:txBody>
      </p:sp>
      <p:sp>
        <p:nvSpPr>
          <p:cNvPr id="5" name="Dian numeron paikkamerkki 4"/>
          <p:cNvSpPr>
            <a:spLocks noGrp="1"/>
          </p:cNvSpPr>
          <p:nvPr>
            <p:ph type="sldNum" sz="quarter" idx="11"/>
          </p:nvPr>
        </p:nvSpPr>
        <p:spPr/>
        <p:txBody>
          <a:bodyPr/>
          <a:lstStyle/>
          <a:p>
            <a:fld id="{CBC04D6F-FB7D-4867-9F14-E50918222406}" type="slidenum">
              <a:rPr lang="en-US" smtClean="0"/>
              <a:pPr/>
              <a:t>1</a:t>
            </a:fld>
            <a:endParaRPr lang="en-US"/>
          </a:p>
        </p:txBody>
      </p:sp>
    </p:spTree>
    <p:extLst>
      <p:ext uri="{BB962C8B-B14F-4D97-AF65-F5344CB8AC3E}">
        <p14:creationId xmlns="" xmlns:p14="http://schemas.microsoft.com/office/powerpoint/2010/main" val="26719177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n kuvan paikkamerkki 1"/>
          <p:cNvSpPr>
            <a:spLocks noGrp="1" noRot="1" noChangeAspect="1"/>
          </p:cNvSpPr>
          <p:nvPr>
            <p:ph type="sldImg"/>
          </p:nvPr>
        </p:nvSpPr>
        <p:spPr/>
      </p:sp>
      <p:sp>
        <p:nvSpPr>
          <p:cNvPr id="3" name="Huomautusten paikkamerkki 2"/>
          <p:cNvSpPr>
            <a:spLocks noGrp="1"/>
          </p:cNvSpPr>
          <p:nvPr>
            <p:ph type="body" idx="1"/>
          </p:nvPr>
        </p:nvSpPr>
        <p:spPr/>
        <p:txBody>
          <a:bodyPr/>
          <a:lstStyle/>
          <a:p>
            <a:endParaRPr lang="fi-FI" dirty="0"/>
          </a:p>
        </p:txBody>
      </p:sp>
      <p:sp>
        <p:nvSpPr>
          <p:cNvPr id="4" name="Alatunnisteen paikkamerkki 3"/>
          <p:cNvSpPr>
            <a:spLocks noGrp="1"/>
          </p:cNvSpPr>
          <p:nvPr>
            <p:ph type="ftr" sz="quarter" idx="10"/>
          </p:nvPr>
        </p:nvSpPr>
        <p:spPr/>
        <p:txBody>
          <a:bodyPr/>
          <a:lstStyle/>
          <a:p>
            <a:r>
              <a:rPr lang="en-US" smtClean="0"/>
              <a:t>© 2010 Capgemini. All rights reserved.</a:t>
            </a:r>
            <a:endParaRPr lang="en-US"/>
          </a:p>
        </p:txBody>
      </p:sp>
      <p:sp>
        <p:nvSpPr>
          <p:cNvPr id="5" name="Dian numeron paikkamerkki 4"/>
          <p:cNvSpPr>
            <a:spLocks noGrp="1"/>
          </p:cNvSpPr>
          <p:nvPr>
            <p:ph type="sldNum" sz="quarter" idx="11"/>
          </p:nvPr>
        </p:nvSpPr>
        <p:spPr/>
        <p:txBody>
          <a:bodyPr/>
          <a:lstStyle/>
          <a:p>
            <a:fld id="{CBC04D6F-FB7D-4867-9F14-E50918222406}" type="slidenum">
              <a:rPr lang="en-US" smtClean="0"/>
              <a:pPr/>
              <a:t>2</a:t>
            </a:fld>
            <a:endParaRPr lang="en-US"/>
          </a:p>
        </p:txBody>
      </p:sp>
    </p:spTree>
    <p:extLst>
      <p:ext uri="{BB962C8B-B14F-4D97-AF65-F5344CB8AC3E}">
        <p14:creationId xmlns="" xmlns:p14="http://schemas.microsoft.com/office/powerpoint/2010/main" val="1391575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n kuvan paikkamerkki 1"/>
          <p:cNvSpPr>
            <a:spLocks noGrp="1" noRot="1" noChangeAspect="1"/>
          </p:cNvSpPr>
          <p:nvPr>
            <p:ph type="sldImg"/>
          </p:nvPr>
        </p:nvSpPr>
        <p:spPr/>
      </p:sp>
      <p:sp>
        <p:nvSpPr>
          <p:cNvPr id="3" name="Huomautusten paikkamerkki 2"/>
          <p:cNvSpPr>
            <a:spLocks noGrp="1"/>
          </p:cNvSpPr>
          <p:nvPr>
            <p:ph type="body" idx="1"/>
          </p:nvPr>
        </p:nvSpPr>
        <p:spPr/>
        <p:txBody>
          <a:bodyPr/>
          <a:lstStyle/>
          <a:p>
            <a:endParaRPr lang="fi-FI"/>
          </a:p>
        </p:txBody>
      </p:sp>
      <p:sp>
        <p:nvSpPr>
          <p:cNvPr id="4" name="Alatunnisteen paikkamerkki 3"/>
          <p:cNvSpPr>
            <a:spLocks noGrp="1"/>
          </p:cNvSpPr>
          <p:nvPr>
            <p:ph type="ftr" sz="quarter" idx="10"/>
          </p:nvPr>
        </p:nvSpPr>
        <p:spPr/>
        <p:txBody>
          <a:bodyPr/>
          <a:lstStyle/>
          <a:p>
            <a:r>
              <a:rPr lang="en-US" smtClean="0"/>
              <a:t>© 2010 Capgemini. All rights reserved.</a:t>
            </a:r>
            <a:endParaRPr lang="en-US"/>
          </a:p>
        </p:txBody>
      </p:sp>
      <p:sp>
        <p:nvSpPr>
          <p:cNvPr id="5" name="Dian numeron paikkamerkki 4"/>
          <p:cNvSpPr>
            <a:spLocks noGrp="1"/>
          </p:cNvSpPr>
          <p:nvPr>
            <p:ph type="sldNum" sz="quarter" idx="11"/>
          </p:nvPr>
        </p:nvSpPr>
        <p:spPr/>
        <p:txBody>
          <a:bodyPr/>
          <a:lstStyle/>
          <a:p>
            <a:fld id="{CBC04D6F-FB7D-4867-9F14-E50918222406}" type="slidenum">
              <a:rPr lang="en-US" smtClean="0"/>
              <a:pPr/>
              <a:t>3</a:t>
            </a:fld>
            <a:endParaRPr lang="en-US"/>
          </a:p>
        </p:txBody>
      </p:sp>
    </p:spTree>
    <p:extLst>
      <p:ext uri="{BB962C8B-B14F-4D97-AF65-F5344CB8AC3E}">
        <p14:creationId xmlns="" xmlns:p14="http://schemas.microsoft.com/office/powerpoint/2010/main" val="26298686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n kuvan paikkamerkki 1"/>
          <p:cNvSpPr>
            <a:spLocks noGrp="1" noRot="1" noChangeAspect="1"/>
          </p:cNvSpPr>
          <p:nvPr>
            <p:ph type="sldImg"/>
          </p:nvPr>
        </p:nvSpPr>
        <p:spPr/>
      </p:sp>
      <p:sp>
        <p:nvSpPr>
          <p:cNvPr id="3" name="Huomautusten paikkamerkki 2"/>
          <p:cNvSpPr>
            <a:spLocks noGrp="1"/>
          </p:cNvSpPr>
          <p:nvPr>
            <p:ph type="body" idx="1"/>
          </p:nvPr>
        </p:nvSpPr>
        <p:spPr/>
        <p:txBody>
          <a:bodyPr/>
          <a:lstStyle/>
          <a:p>
            <a:endParaRPr lang="fi-FI"/>
          </a:p>
        </p:txBody>
      </p:sp>
      <p:sp>
        <p:nvSpPr>
          <p:cNvPr id="4" name="Alatunnisteen paikkamerkki 3"/>
          <p:cNvSpPr>
            <a:spLocks noGrp="1"/>
          </p:cNvSpPr>
          <p:nvPr>
            <p:ph type="ftr" sz="quarter" idx="10"/>
          </p:nvPr>
        </p:nvSpPr>
        <p:spPr/>
        <p:txBody>
          <a:bodyPr/>
          <a:lstStyle/>
          <a:p>
            <a:r>
              <a:rPr lang="en-US" smtClean="0"/>
              <a:t>© 2010 Capgemini. All rights reserved.</a:t>
            </a:r>
            <a:endParaRPr lang="en-US"/>
          </a:p>
        </p:txBody>
      </p:sp>
      <p:sp>
        <p:nvSpPr>
          <p:cNvPr id="5" name="Dian numeron paikkamerkki 4"/>
          <p:cNvSpPr>
            <a:spLocks noGrp="1"/>
          </p:cNvSpPr>
          <p:nvPr>
            <p:ph type="sldNum" sz="quarter" idx="11"/>
          </p:nvPr>
        </p:nvSpPr>
        <p:spPr/>
        <p:txBody>
          <a:bodyPr/>
          <a:lstStyle/>
          <a:p>
            <a:fld id="{CBC04D6F-FB7D-4867-9F14-E50918222406}" type="slidenum">
              <a:rPr lang="en-US" smtClean="0"/>
              <a:pPr/>
              <a:t>11</a:t>
            </a:fld>
            <a:endParaRPr lang="en-US"/>
          </a:p>
        </p:txBody>
      </p:sp>
    </p:spTree>
    <p:extLst>
      <p:ext uri="{BB962C8B-B14F-4D97-AF65-F5344CB8AC3E}">
        <p14:creationId xmlns="" xmlns:p14="http://schemas.microsoft.com/office/powerpoint/2010/main" val="13915759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i-FI" dirty="0"/>
          </a:p>
        </p:txBody>
      </p:sp>
      <p:sp>
        <p:nvSpPr>
          <p:cNvPr id="4" name="Footer Placeholder 3"/>
          <p:cNvSpPr>
            <a:spLocks noGrp="1"/>
          </p:cNvSpPr>
          <p:nvPr>
            <p:ph type="ftr" sz="quarter" idx="10"/>
          </p:nvPr>
        </p:nvSpPr>
        <p:spPr/>
        <p:txBody>
          <a:bodyPr/>
          <a:lstStyle/>
          <a:p>
            <a:r>
              <a:rPr lang="en-US" smtClean="0"/>
              <a:t>© 2010 Capgemini. All rights reserved.</a:t>
            </a:r>
            <a:endParaRPr lang="en-US"/>
          </a:p>
        </p:txBody>
      </p:sp>
      <p:sp>
        <p:nvSpPr>
          <p:cNvPr id="5" name="Slide Number Placeholder 4"/>
          <p:cNvSpPr>
            <a:spLocks noGrp="1"/>
          </p:cNvSpPr>
          <p:nvPr>
            <p:ph type="sldNum" sz="quarter" idx="11"/>
          </p:nvPr>
        </p:nvSpPr>
        <p:spPr/>
        <p:txBody>
          <a:bodyPr/>
          <a:lstStyle/>
          <a:p>
            <a:fld id="{CBC04D6F-FB7D-4867-9F14-E50918222406}" type="slidenum">
              <a:rPr lang="en-US" smtClean="0"/>
              <a:pPr/>
              <a:t>12</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n kuvan paikkamerkki 1"/>
          <p:cNvSpPr>
            <a:spLocks noGrp="1" noRot="1" noChangeAspect="1"/>
          </p:cNvSpPr>
          <p:nvPr>
            <p:ph type="sldImg"/>
          </p:nvPr>
        </p:nvSpPr>
        <p:spPr/>
      </p:sp>
      <p:sp>
        <p:nvSpPr>
          <p:cNvPr id="3" name="Huomautusten paikkamerkki 2"/>
          <p:cNvSpPr>
            <a:spLocks noGrp="1"/>
          </p:cNvSpPr>
          <p:nvPr>
            <p:ph type="body" idx="1"/>
          </p:nvPr>
        </p:nvSpPr>
        <p:spPr/>
        <p:txBody>
          <a:bodyPr/>
          <a:lstStyle/>
          <a:p>
            <a:endParaRPr lang="fi-FI"/>
          </a:p>
        </p:txBody>
      </p:sp>
      <p:sp>
        <p:nvSpPr>
          <p:cNvPr id="4" name="Alatunnisteen paikkamerkki 3"/>
          <p:cNvSpPr>
            <a:spLocks noGrp="1"/>
          </p:cNvSpPr>
          <p:nvPr>
            <p:ph type="ftr" sz="quarter" idx="10"/>
          </p:nvPr>
        </p:nvSpPr>
        <p:spPr/>
        <p:txBody>
          <a:bodyPr/>
          <a:lstStyle/>
          <a:p>
            <a:r>
              <a:rPr lang="en-US" smtClean="0"/>
              <a:t>© 2010 Capgemini. All rights reserved.</a:t>
            </a:r>
            <a:endParaRPr lang="en-US"/>
          </a:p>
        </p:txBody>
      </p:sp>
      <p:sp>
        <p:nvSpPr>
          <p:cNvPr id="5" name="Dian numeron paikkamerkki 4"/>
          <p:cNvSpPr>
            <a:spLocks noGrp="1"/>
          </p:cNvSpPr>
          <p:nvPr>
            <p:ph type="sldNum" sz="quarter" idx="11"/>
          </p:nvPr>
        </p:nvSpPr>
        <p:spPr/>
        <p:txBody>
          <a:bodyPr/>
          <a:lstStyle/>
          <a:p>
            <a:fld id="{CBC04D6F-FB7D-4867-9F14-E50918222406}" type="slidenum">
              <a:rPr lang="en-US" smtClean="0"/>
              <a:pPr/>
              <a:t>24</a:t>
            </a:fld>
            <a:endParaRPr lang="en-US"/>
          </a:p>
        </p:txBody>
      </p:sp>
    </p:spTree>
    <p:extLst>
      <p:ext uri="{BB962C8B-B14F-4D97-AF65-F5344CB8AC3E}">
        <p14:creationId xmlns="" xmlns:p14="http://schemas.microsoft.com/office/powerpoint/2010/main" val="1391575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i="1" dirty="0" err="1" smtClean="0"/>
              <a:t>siloed</a:t>
            </a:r>
            <a:r>
              <a:rPr lang="en-US" i="1" dirty="0" smtClean="0"/>
              <a:t> teams, each with differing motivations and areas of focus doesn’t deliver consistency.</a:t>
            </a:r>
            <a:r>
              <a:rPr lang="en-US" dirty="0" smtClean="0"/>
              <a:t> </a:t>
            </a:r>
          </a:p>
          <a:p>
            <a:r>
              <a:rPr lang="en-US" dirty="0" smtClean="0"/>
              <a:t>Common goals, tools and processes</a:t>
            </a:r>
          </a:p>
          <a:p>
            <a:r>
              <a:rPr lang="en-US" dirty="0" smtClean="0"/>
              <a:t>Team is empowered to self-sufficient as they can code, test and deploy</a:t>
            </a:r>
          </a:p>
        </p:txBody>
      </p:sp>
      <p:sp>
        <p:nvSpPr>
          <p:cNvPr id="4" name="Footer Placeholder 3"/>
          <p:cNvSpPr>
            <a:spLocks noGrp="1"/>
          </p:cNvSpPr>
          <p:nvPr>
            <p:ph type="ftr" sz="quarter" idx="10"/>
          </p:nvPr>
        </p:nvSpPr>
        <p:spPr/>
        <p:txBody>
          <a:bodyPr/>
          <a:lstStyle/>
          <a:p>
            <a:r>
              <a:rPr lang="en-US" smtClean="0"/>
              <a:t>© 2010 Capgemini. All rights reserved.</a:t>
            </a:r>
            <a:endParaRPr lang="en-US"/>
          </a:p>
        </p:txBody>
      </p:sp>
      <p:sp>
        <p:nvSpPr>
          <p:cNvPr id="5" name="Slide Number Placeholder 4"/>
          <p:cNvSpPr>
            <a:spLocks noGrp="1"/>
          </p:cNvSpPr>
          <p:nvPr>
            <p:ph type="sldNum" sz="quarter" idx="11"/>
          </p:nvPr>
        </p:nvSpPr>
        <p:spPr/>
        <p:txBody>
          <a:bodyPr/>
          <a:lstStyle/>
          <a:p>
            <a:fld id="{CBC04D6F-FB7D-4867-9F14-E50918222406}" type="slidenum">
              <a:rPr lang="en-US" smtClean="0"/>
              <a:pPr/>
              <a:t>25</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n kuvan paikkamerkki 1"/>
          <p:cNvSpPr>
            <a:spLocks noGrp="1" noRot="1" noChangeAspect="1"/>
          </p:cNvSpPr>
          <p:nvPr>
            <p:ph type="sldImg"/>
          </p:nvPr>
        </p:nvSpPr>
        <p:spPr/>
      </p:sp>
      <p:sp>
        <p:nvSpPr>
          <p:cNvPr id="3" name="Huomautusten paikkamerkki 2"/>
          <p:cNvSpPr>
            <a:spLocks noGrp="1"/>
          </p:cNvSpPr>
          <p:nvPr>
            <p:ph type="body" idx="1"/>
          </p:nvPr>
        </p:nvSpPr>
        <p:spPr/>
        <p:txBody>
          <a:bodyPr/>
          <a:lstStyle/>
          <a:p>
            <a:endParaRPr lang="fi-FI"/>
          </a:p>
        </p:txBody>
      </p:sp>
      <p:sp>
        <p:nvSpPr>
          <p:cNvPr id="4" name="Alatunnisteen paikkamerkki 3"/>
          <p:cNvSpPr>
            <a:spLocks noGrp="1"/>
          </p:cNvSpPr>
          <p:nvPr>
            <p:ph type="ftr" sz="quarter" idx="10"/>
          </p:nvPr>
        </p:nvSpPr>
        <p:spPr/>
        <p:txBody>
          <a:bodyPr/>
          <a:lstStyle/>
          <a:p>
            <a:r>
              <a:rPr lang="en-US" smtClean="0"/>
              <a:t>© 2010 Capgemini. All rights reserved.</a:t>
            </a:r>
            <a:endParaRPr lang="en-US"/>
          </a:p>
        </p:txBody>
      </p:sp>
      <p:sp>
        <p:nvSpPr>
          <p:cNvPr id="5" name="Dian numeron paikkamerkki 4"/>
          <p:cNvSpPr>
            <a:spLocks noGrp="1"/>
          </p:cNvSpPr>
          <p:nvPr>
            <p:ph type="sldNum" sz="quarter" idx="11"/>
          </p:nvPr>
        </p:nvSpPr>
        <p:spPr/>
        <p:txBody>
          <a:bodyPr/>
          <a:lstStyle/>
          <a:p>
            <a:fld id="{CBC04D6F-FB7D-4867-9F14-E50918222406}" type="slidenum">
              <a:rPr lang="en-US" smtClean="0"/>
              <a:pPr/>
              <a:t>27</a:t>
            </a:fld>
            <a:endParaRPr lang="en-US"/>
          </a:p>
        </p:txBody>
      </p:sp>
    </p:spTree>
    <p:extLst>
      <p:ext uri="{BB962C8B-B14F-4D97-AF65-F5344CB8AC3E}">
        <p14:creationId xmlns="" xmlns:p14="http://schemas.microsoft.com/office/powerpoint/2010/main" val="13915759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n kuvan paikkamerkki 1"/>
          <p:cNvSpPr>
            <a:spLocks noGrp="1" noRot="1" noChangeAspect="1"/>
          </p:cNvSpPr>
          <p:nvPr>
            <p:ph type="sldImg"/>
          </p:nvPr>
        </p:nvSpPr>
        <p:spPr/>
      </p:sp>
      <p:sp>
        <p:nvSpPr>
          <p:cNvPr id="3" name="Huomautusten paikkamerkki 2"/>
          <p:cNvSpPr>
            <a:spLocks noGrp="1"/>
          </p:cNvSpPr>
          <p:nvPr>
            <p:ph type="body" idx="1"/>
          </p:nvPr>
        </p:nvSpPr>
        <p:spPr/>
        <p:txBody>
          <a:bodyPr/>
          <a:lstStyle/>
          <a:p>
            <a:endParaRPr lang="fi-FI"/>
          </a:p>
        </p:txBody>
      </p:sp>
      <p:sp>
        <p:nvSpPr>
          <p:cNvPr id="4" name="Alatunnisteen paikkamerkki 3"/>
          <p:cNvSpPr>
            <a:spLocks noGrp="1"/>
          </p:cNvSpPr>
          <p:nvPr>
            <p:ph type="ftr" sz="quarter" idx="10"/>
          </p:nvPr>
        </p:nvSpPr>
        <p:spPr/>
        <p:txBody>
          <a:bodyPr/>
          <a:lstStyle/>
          <a:p>
            <a:r>
              <a:rPr lang="en-US" smtClean="0"/>
              <a:t>© 2010 Capgemini. All rights reserved.</a:t>
            </a:r>
            <a:endParaRPr lang="en-US"/>
          </a:p>
        </p:txBody>
      </p:sp>
      <p:sp>
        <p:nvSpPr>
          <p:cNvPr id="5" name="Dian numeron paikkamerkki 4"/>
          <p:cNvSpPr>
            <a:spLocks noGrp="1"/>
          </p:cNvSpPr>
          <p:nvPr>
            <p:ph type="sldNum" sz="quarter" idx="11"/>
          </p:nvPr>
        </p:nvSpPr>
        <p:spPr/>
        <p:txBody>
          <a:bodyPr/>
          <a:lstStyle/>
          <a:p>
            <a:fld id="{CBC04D6F-FB7D-4867-9F14-E50918222406}" type="slidenum">
              <a:rPr lang="en-US" smtClean="0"/>
              <a:pPr/>
              <a:t>29</a:t>
            </a:fld>
            <a:endParaRPr lang="en-US"/>
          </a:p>
        </p:txBody>
      </p:sp>
    </p:spTree>
    <p:extLst>
      <p:ext uri="{BB962C8B-B14F-4D97-AF65-F5344CB8AC3E}">
        <p14:creationId xmlns:p14="http://schemas.microsoft.com/office/powerpoint/2010/main" xmlns="" val="1391575971"/>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12.xml"/><Relationship Id="rId13" Type="http://schemas.openxmlformats.org/officeDocument/2006/relationships/image" Target="../media/image3.jpeg"/><Relationship Id="rId3" Type="http://schemas.openxmlformats.org/officeDocument/2006/relationships/tags" Target="../tags/tag7.xml"/><Relationship Id="rId7" Type="http://schemas.openxmlformats.org/officeDocument/2006/relationships/tags" Target="../tags/tag11.xml"/><Relationship Id="rId12" Type="http://schemas.openxmlformats.org/officeDocument/2006/relationships/slideMaster" Target="../slideMasters/slideMaster1.xml"/><Relationship Id="rId17" Type="http://schemas.openxmlformats.org/officeDocument/2006/relationships/image" Target="../media/image6.png"/><Relationship Id="rId2" Type="http://schemas.openxmlformats.org/officeDocument/2006/relationships/tags" Target="../tags/tag6.xml"/><Relationship Id="rId16" Type="http://schemas.openxmlformats.org/officeDocument/2006/relationships/image" Target="../media/image5.emf"/><Relationship Id="rId1" Type="http://schemas.openxmlformats.org/officeDocument/2006/relationships/vmlDrawing" Target="../drawings/vmlDrawing2.vml"/><Relationship Id="rId6" Type="http://schemas.openxmlformats.org/officeDocument/2006/relationships/tags" Target="../tags/tag10.xml"/><Relationship Id="rId11" Type="http://schemas.openxmlformats.org/officeDocument/2006/relationships/tags" Target="../tags/tag15.xml"/><Relationship Id="rId5" Type="http://schemas.openxmlformats.org/officeDocument/2006/relationships/tags" Target="../tags/tag9.xml"/><Relationship Id="rId15" Type="http://schemas.openxmlformats.org/officeDocument/2006/relationships/oleObject" Target="../embeddings/oleObject2.bin"/><Relationship Id="rId10" Type="http://schemas.openxmlformats.org/officeDocument/2006/relationships/tags" Target="../tags/tag14.xml"/><Relationship Id="rId4" Type="http://schemas.openxmlformats.org/officeDocument/2006/relationships/tags" Target="../tags/tag8.xml"/><Relationship Id="rId9" Type="http://schemas.openxmlformats.org/officeDocument/2006/relationships/tags" Target="../tags/tag13.xml"/><Relationship Id="rId1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tags" Target="../tags/tag43.xml"/><Relationship Id="rId7" Type="http://schemas.openxmlformats.org/officeDocument/2006/relationships/image" Target="../media/image6.png"/><Relationship Id="rId2" Type="http://schemas.openxmlformats.org/officeDocument/2006/relationships/tags" Target="../tags/tag42.xml"/><Relationship Id="rId1" Type="http://schemas.openxmlformats.org/officeDocument/2006/relationships/vmlDrawing" Target="../drawings/vmlDrawing10.vml"/><Relationship Id="rId6" Type="http://schemas.openxmlformats.org/officeDocument/2006/relationships/oleObject" Target="../embeddings/oleObject11.bin"/><Relationship Id="rId5" Type="http://schemas.openxmlformats.org/officeDocument/2006/relationships/image" Target="../media/image10.jpeg"/><Relationship Id="rId4"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tags" Target="../tags/tag44.xml"/><Relationship Id="rId4"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vmlDrawing" Target="../drawings/vmlDrawing12.vml"/><Relationship Id="rId6" Type="http://schemas.openxmlformats.org/officeDocument/2006/relationships/image" Target="../media/image16.png"/><Relationship Id="rId5" Type="http://schemas.openxmlformats.org/officeDocument/2006/relationships/oleObject" Target="../embeddings/oleObject13.bin"/><Relationship Id="rId4"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58.xml"/><Relationship Id="rId7" Type="http://schemas.openxmlformats.org/officeDocument/2006/relationships/image" Target="../media/image17.png"/><Relationship Id="rId2" Type="http://schemas.openxmlformats.org/officeDocument/2006/relationships/tags" Target="../tags/tag57.xml"/><Relationship Id="rId1" Type="http://schemas.openxmlformats.org/officeDocument/2006/relationships/vmlDrawing" Target="../drawings/vmlDrawing13.vml"/><Relationship Id="rId6" Type="http://schemas.openxmlformats.org/officeDocument/2006/relationships/image" Target="../media/image16.png"/><Relationship Id="rId5" Type="http://schemas.openxmlformats.org/officeDocument/2006/relationships/oleObject" Target="../embeddings/oleObject14.bin"/><Relationship Id="rId4"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59.xml"/><Relationship Id="rId1" Type="http://schemas.openxmlformats.org/officeDocument/2006/relationships/vmlDrawing" Target="../drawings/vmlDrawing14.vml"/><Relationship Id="rId4" Type="http://schemas.openxmlformats.org/officeDocument/2006/relationships/oleObject" Target="../embeddings/oleObject15.bin"/></Relationships>
</file>

<file path=ppt/slideLayouts/_rels/slideLayout2.xml.rels><?xml version="1.0" encoding="UTF-8" standalone="yes"?>
<Relationships xmlns="http://schemas.openxmlformats.org/package/2006/relationships"><Relationship Id="rId8" Type="http://schemas.openxmlformats.org/officeDocument/2006/relationships/tags" Target="../tags/tag22.xml"/><Relationship Id="rId13" Type="http://schemas.openxmlformats.org/officeDocument/2006/relationships/oleObject" Target="../embeddings/oleObject3.bin"/><Relationship Id="rId18" Type="http://schemas.openxmlformats.org/officeDocument/2006/relationships/image" Target="../media/image6.png"/><Relationship Id="rId3" Type="http://schemas.openxmlformats.org/officeDocument/2006/relationships/tags" Target="../tags/tag17.xml"/><Relationship Id="rId7" Type="http://schemas.openxmlformats.org/officeDocument/2006/relationships/tags" Target="../tags/tag21.xml"/><Relationship Id="rId12" Type="http://schemas.openxmlformats.org/officeDocument/2006/relationships/slideMaster" Target="../slideMasters/slideMaster1.xml"/><Relationship Id="rId17" Type="http://schemas.openxmlformats.org/officeDocument/2006/relationships/image" Target="../media/image5.emf"/><Relationship Id="rId2" Type="http://schemas.openxmlformats.org/officeDocument/2006/relationships/tags" Target="../tags/tag16.xml"/><Relationship Id="rId16" Type="http://schemas.openxmlformats.org/officeDocument/2006/relationships/oleObject" Target="../embeddings/oleObject4.bin"/><Relationship Id="rId1" Type="http://schemas.openxmlformats.org/officeDocument/2006/relationships/vmlDrawing" Target="../drawings/vmlDrawing3.vml"/><Relationship Id="rId6" Type="http://schemas.openxmlformats.org/officeDocument/2006/relationships/tags" Target="../tags/tag20.xml"/><Relationship Id="rId11" Type="http://schemas.openxmlformats.org/officeDocument/2006/relationships/tags" Target="../tags/tag25.xml"/><Relationship Id="rId5" Type="http://schemas.openxmlformats.org/officeDocument/2006/relationships/tags" Target="../tags/tag19.xml"/><Relationship Id="rId15" Type="http://schemas.openxmlformats.org/officeDocument/2006/relationships/image" Target="../media/image8.jpeg"/><Relationship Id="rId10" Type="http://schemas.openxmlformats.org/officeDocument/2006/relationships/tags" Target="../tags/tag24.xml"/><Relationship Id="rId4" Type="http://schemas.openxmlformats.org/officeDocument/2006/relationships/tags" Target="../tags/tag18.xml"/><Relationship Id="rId9" Type="http://schemas.openxmlformats.org/officeDocument/2006/relationships/tags" Target="../tags/tag23.xml"/><Relationship Id="rId1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vmlDrawing" Target="../drawings/vmlDrawing4.vml"/><Relationship Id="rId6" Type="http://schemas.openxmlformats.org/officeDocument/2006/relationships/image" Target="../media/image9.png"/><Relationship Id="rId5" Type="http://schemas.openxmlformats.org/officeDocument/2006/relationships/oleObject" Target="../embeddings/oleObject5.bin"/><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vmlDrawing" Target="../drawings/vmlDrawing5.vml"/><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vmlDrawing" Target="../drawings/vmlDrawing6.vml"/><Relationship Id="rId6" Type="http://schemas.openxmlformats.org/officeDocument/2006/relationships/oleObject" Target="../embeddings/oleObject7.bin"/><Relationship Id="rId5" Type="http://schemas.openxmlformats.org/officeDocument/2006/relationships/slideMaster" Target="../slideMasters/slideMaster1.xml"/><Relationship Id="rId4" Type="http://schemas.openxmlformats.org/officeDocument/2006/relationships/tags" Target="../tags/tag32.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vmlDrawing" Target="../drawings/vmlDrawing7.vml"/><Relationship Id="rId6" Type="http://schemas.openxmlformats.org/officeDocument/2006/relationships/oleObject" Target="../embeddings/oleObject8.bin"/><Relationship Id="rId5" Type="http://schemas.openxmlformats.org/officeDocument/2006/relationships/slideMaster" Target="../slideMasters/slideMaster1.xml"/><Relationship Id="rId4" Type="http://schemas.openxmlformats.org/officeDocument/2006/relationships/tags" Target="../tags/tag35.xml"/></Relationships>
</file>

<file path=ppt/slideLayouts/_rels/slideLayout7.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tags" Target="../tags/tag37.xml"/><Relationship Id="rId7" Type="http://schemas.openxmlformats.org/officeDocument/2006/relationships/slideMaster" Target="../slideMasters/slideMaster1.xml"/><Relationship Id="rId2" Type="http://schemas.openxmlformats.org/officeDocument/2006/relationships/tags" Target="../tags/tag36.xml"/><Relationship Id="rId1" Type="http://schemas.openxmlformats.org/officeDocument/2006/relationships/vmlDrawing" Target="../drawings/vmlDrawing8.vml"/><Relationship Id="rId6" Type="http://schemas.openxmlformats.org/officeDocument/2006/relationships/tags" Target="../tags/tag40.xml"/><Relationship Id="rId5" Type="http://schemas.openxmlformats.org/officeDocument/2006/relationships/tags" Target="../tags/tag39.xml"/><Relationship Id="rId4" Type="http://schemas.openxmlformats.org/officeDocument/2006/relationships/tags" Target="../tags/tag3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1.xml"/><Relationship Id="rId1" Type="http://schemas.openxmlformats.org/officeDocument/2006/relationships/vmlDrawing" Target="../drawings/vmlDrawing9.vml"/><Relationship Id="rId4" Type="http://schemas.openxmlformats.org/officeDocument/2006/relationships/oleObject" Target="../embeddings/oleObject10.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21" name="Image 11" descr="test1.jpg"/>
          <p:cNvPicPr>
            <a:picLocks noChangeAspect="1"/>
          </p:cNvPicPr>
          <p:nvPr userDrawn="1"/>
        </p:nvPicPr>
        <p:blipFill>
          <a:blip r:embed="rId13" cstate="print"/>
          <a:srcRect l="240" t="25" r="260" b="533"/>
          <a:stretch>
            <a:fillRect/>
          </a:stretch>
        </p:blipFill>
        <p:spPr>
          <a:xfrm>
            <a:off x="0" y="1324099"/>
            <a:ext cx="9906000" cy="5533901"/>
          </a:xfrm>
          <a:prstGeom prst="rect">
            <a:avLst/>
          </a:prstGeom>
        </p:spPr>
      </p:pic>
      <p:sp>
        <p:nvSpPr>
          <p:cNvPr id="18" name="Rectangle 17"/>
          <p:cNvSpPr/>
          <p:nvPr>
            <p:custDataLst>
              <p:tags r:id="rId2"/>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17" name="Rectangle 7"/>
          <p:cNvSpPr/>
          <p:nvPr>
            <p:custDataLst>
              <p:tags r:id="rId3"/>
            </p:custDataLst>
          </p:nvPr>
        </p:nvSpPr>
        <p:spPr bwMode="auto">
          <a:xfrm>
            <a:off x="1" y="3"/>
            <a:ext cx="9906319"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0 w 10560222"/>
              <a:gd name="connsiteY0" fmla="*/ 0 h 2958168"/>
              <a:gd name="connsiteX1" fmla="*/ 10559466 w 10560222"/>
              <a:gd name="connsiteY1" fmla="*/ 0 h 2958168"/>
              <a:gd name="connsiteX2" fmla="*/ 10558968 w 10560222"/>
              <a:gd name="connsiteY2" fmla="*/ 1476338 h 2958168"/>
              <a:gd name="connsiteX3" fmla="*/ 9286405 w 10560222"/>
              <a:gd name="connsiteY3" fmla="*/ 2153103 h 2958168"/>
              <a:gd name="connsiteX4" fmla="*/ 2315369 w 10560222"/>
              <a:gd name="connsiteY4" fmla="*/ 2159512 h 2958168"/>
              <a:gd name="connsiteX5" fmla="*/ 1178700 w 10560222"/>
              <a:gd name="connsiteY5" fmla="*/ 2958168 h 2958168"/>
              <a:gd name="connsiteX6" fmla="*/ 0 w 10560222"/>
              <a:gd name="connsiteY6" fmla="*/ 2174065 h 2958168"/>
              <a:gd name="connsiteX7" fmla="*/ 0 w 10560222"/>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0222" h="2958168">
                <a:moveTo>
                  <a:pt x="0" y="0"/>
                </a:moveTo>
                <a:lnTo>
                  <a:pt x="10559466" y="0"/>
                </a:lnTo>
                <a:cubicBezTo>
                  <a:pt x="10559979" y="67600"/>
                  <a:pt x="10560222" y="1432923"/>
                  <a:pt x="10558968" y="1476338"/>
                </a:cubicBezTo>
                <a:cubicBezTo>
                  <a:pt x="10081572" y="2148347"/>
                  <a:pt x="9702991" y="2158423"/>
                  <a:pt x="9286405" y="2153103"/>
                </a:cubicBezTo>
                <a:lnTo>
                  <a:pt x="2315369" y="2159512"/>
                </a:lnTo>
                <a:cubicBezTo>
                  <a:pt x="1738155" y="2192654"/>
                  <a:pt x="1370309" y="2495346"/>
                  <a:pt x="1178700" y="2958168"/>
                </a:cubicBezTo>
                <a:cubicBezTo>
                  <a:pt x="880346" y="2254391"/>
                  <a:pt x="278640" y="2173187"/>
                  <a:pt x="0" y="2174065"/>
                </a:cubicBezTo>
                <a:cubicBezTo>
                  <a:pt x="2067" y="2138552"/>
                  <a:pt x="1272" y="95582"/>
                  <a:pt x="0"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11" name="Image 10" descr="Capgemini_logo.jpg"/>
          <p:cNvPicPr>
            <a:picLocks noChangeAspect="1"/>
          </p:cNvPicPr>
          <p:nvPr/>
        </p:nvPicPr>
        <p:blipFill>
          <a:blip r:embed="rId14" cstate="print"/>
          <a:stretch>
            <a:fillRect/>
          </a:stretch>
        </p:blipFill>
        <p:spPr>
          <a:xfrm>
            <a:off x="735690" y="658705"/>
            <a:ext cx="2880001" cy="686046"/>
          </a:xfrm>
          <a:prstGeom prst="rect">
            <a:avLst/>
          </a:prstGeom>
        </p:spPr>
      </p:pic>
      <p:graphicFrame>
        <p:nvGraphicFramePr>
          <p:cNvPr id="5" name="Object 4" hidden="1"/>
          <p:cNvGraphicFramePr>
            <a:graphicFrameLocks noChangeAspect="1"/>
          </p:cNvGraphicFramePr>
          <p:nvPr/>
        </p:nvGraphicFramePr>
        <p:xfrm>
          <a:off x="1" y="0"/>
          <a:ext cx="158750" cy="158750"/>
        </p:xfrm>
        <a:graphic>
          <a:graphicData uri="http://schemas.openxmlformats.org/presentationml/2006/ole">
            <p:oleObj spid="_x0000_s272454" name="think-cell Slide" r:id="rId15" imgW="360" imgH="360" progId="">
              <p:embed/>
            </p:oleObj>
          </a:graphicData>
        </a:graphic>
      </p:graphicFrame>
      <p:pic>
        <p:nvPicPr>
          <p:cNvPr id="10" name="Picture 104" descr="C:\Users\UserSim\Desktop\Capgemini\moto.emf"/>
          <p:cNvPicPr>
            <a:picLocks noChangeAspect="1" noChangeArrowheads="1"/>
          </p:cNvPicPr>
          <p:nvPr>
            <p:custDataLst>
              <p:tags r:id="rId4"/>
            </p:custDataLst>
          </p:nvPr>
        </p:nvPicPr>
        <p:blipFill>
          <a:blip r:embed="rId16" cstate="email"/>
          <a:srcRect/>
          <a:stretch>
            <a:fillRect/>
          </a:stretch>
        </p:blipFill>
        <p:spPr bwMode="auto">
          <a:xfrm>
            <a:off x="6569787" y="6520700"/>
            <a:ext cx="2880001" cy="229351"/>
          </a:xfrm>
          <a:prstGeom prst="rect">
            <a:avLst/>
          </a:prstGeom>
          <a:noFill/>
        </p:spPr>
      </p:pic>
      <p:sp>
        <p:nvSpPr>
          <p:cNvPr id="2" name="Title 1"/>
          <p:cNvSpPr>
            <a:spLocks noGrp="1"/>
          </p:cNvSpPr>
          <p:nvPr>
            <p:ph type="ctrTitle" hasCustomPrompt="1"/>
            <p:custDataLst>
              <p:tags r:id="rId5"/>
            </p:custDataLst>
          </p:nvPr>
        </p:nvSpPr>
        <p:spPr>
          <a:xfrm>
            <a:off x="-1" y="4037612"/>
            <a:ext cx="9904414" cy="1098157"/>
          </a:xfrm>
        </p:spPr>
        <p:txBody>
          <a:bodyPr lIns="720000" tIns="33059" rIns="33059" bIns="33059" anchor="t"/>
          <a:lstStyle>
            <a:lvl1pPr marL="0" indent="0" algn="l">
              <a:defRPr sz="33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6"/>
            </p:custDataLst>
          </p:nvPr>
        </p:nvSpPr>
        <p:spPr>
          <a:xfrm>
            <a:off x="2" y="5145571"/>
            <a:ext cx="4933105" cy="947750"/>
          </a:xfrm>
        </p:spPr>
        <p:txBody>
          <a:bodyPr lIns="720000" tIns="33059" rIns="33059" bIns="33059"/>
          <a:lstStyle>
            <a:lvl1pPr marL="0" indent="0" algn="l">
              <a:buNone/>
              <a:defRPr sz="2200" b="0">
                <a:solidFill>
                  <a:schemeClr val="tx1"/>
                </a:solidFill>
              </a:defRPr>
            </a:lvl1pPr>
            <a:lvl2pPr marL="457182" indent="0" algn="ctr">
              <a:buNone/>
              <a:defRPr>
                <a:solidFill>
                  <a:schemeClr val="tx1">
                    <a:tint val="75000"/>
                  </a:schemeClr>
                </a:solidFill>
              </a:defRPr>
            </a:lvl2pPr>
            <a:lvl3pPr marL="914365" indent="0" algn="ctr">
              <a:buNone/>
              <a:defRPr>
                <a:solidFill>
                  <a:schemeClr val="tx1">
                    <a:tint val="75000"/>
                  </a:schemeClr>
                </a:solidFill>
              </a:defRPr>
            </a:lvl3pPr>
            <a:lvl4pPr marL="1371547" indent="0" algn="ctr">
              <a:buNone/>
              <a:defRPr>
                <a:solidFill>
                  <a:schemeClr val="tx1">
                    <a:tint val="75000"/>
                  </a:schemeClr>
                </a:solidFill>
              </a:defRPr>
            </a:lvl4pPr>
            <a:lvl5pPr marL="1828730" indent="0" algn="ctr">
              <a:buNone/>
              <a:defRPr>
                <a:solidFill>
                  <a:schemeClr val="tx1">
                    <a:tint val="75000"/>
                  </a:schemeClr>
                </a:solidFill>
              </a:defRPr>
            </a:lvl5pPr>
            <a:lvl6pPr marL="2285912" indent="0" algn="ctr">
              <a:buNone/>
              <a:defRPr>
                <a:solidFill>
                  <a:schemeClr val="tx1">
                    <a:tint val="75000"/>
                  </a:schemeClr>
                </a:solidFill>
              </a:defRPr>
            </a:lvl6pPr>
            <a:lvl7pPr marL="2743094" indent="0" algn="ctr">
              <a:buNone/>
              <a:defRPr>
                <a:solidFill>
                  <a:schemeClr val="tx1">
                    <a:tint val="75000"/>
                  </a:schemeClr>
                </a:solidFill>
              </a:defRPr>
            </a:lvl7pPr>
            <a:lvl8pPr marL="3200278" indent="0" algn="ctr">
              <a:buNone/>
              <a:defRPr>
                <a:solidFill>
                  <a:schemeClr val="tx1">
                    <a:tint val="75000"/>
                  </a:schemeClr>
                </a:solidFill>
              </a:defRPr>
            </a:lvl8pPr>
            <a:lvl9pPr marL="3657461"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13" name="Rectangle 12"/>
          <p:cNvSpPr/>
          <p:nvPr userDrawn="1">
            <p:custDataLst>
              <p:tags r:id="rId7"/>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pic>
        <p:nvPicPr>
          <p:cNvPr id="14" name="Picture 104" descr="C:\Users\UserSim\Desktop\Capgemini\moto.emf"/>
          <p:cNvPicPr>
            <a:picLocks noChangeAspect="1" noChangeArrowheads="1"/>
          </p:cNvPicPr>
          <p:nvPr userDrawn="1">
            <p:custDataLst>
              <p:tags r:id="rId8"/>
            </p:custDataLst>
          </p:nvPr>
        </p:nvPicPr>
        <p:blipFill>
          <a:blip r:embed="rId16" cstate="email"/>
          <a:srcRect/>
          <a:stretch>
            <a:fillRect/>
          </a:stretch>
        </p:blipFill>
        <p:spPr bwMode="auto">
          <a:xfrm>
            <a:off x="6569787" y="6520698"/>
            <a:ext cx="3001425" cy="239021"/>
          </a:xfrm>
          <a:prstGeom prst="rect">
            <a:avLst/>
          </a:prstGeom>
          <a:noFill/>
        </p:spPr>
      </p:pic>
      <p:pic>
        <p:nvPicPr>
          <p:cNvPr id="15" name="Picture 103" descr="C:\Users\UserSim\Desktop\Capgemini\Capgemini_logo_cmyk.png"/>
          <p:cNvPicPr>
            <a:picLocks noChangeAspect="1" noChangeArrowheads="1"/>
          </p:cNvPicPr>
          <p:nvPr userDrawn="1">
            <p:custDataLst>
              <p:tags r:id="rId9"/>
            </p:custDataLst>
          </p:nvPr>
        </p:nvPicPr>
        <p:blipFill>
          <a:blip r:embed="rId17" cstate="email"/>
          <a:srcRect/>
          <a:stretch>
            <a:fillRect/>
          </a:stretch>
        </p:blipFill>
        <p:spPr bwMode="auto">
          <a:xfrm>
            <a:off x="716234" y="653034"/>
            <a:ext cx="3001008" cy="694690"/>
          </a:xfrm>
          <a:prstGeom prst="rect">
            <a:avLst/>
          </a:prstGeom>
          <a:noFill/>
        </p:spPr>
      </p:pic>
      <p:sp>
        <p:nvSpPr>
          <p:cNvPr id="16" name="Rectangle 7"/>
          <p:cNvSpPr/>
          <p:nvPr userDrawn="1">
            <p:custDataLst>
              <p:tags r:id="rId10"/>
            </p:custDataLst>
          </p:nvPr>
        </p:nvSpPr>
        <p:spPr bwMode="auto">
          <a:xfrm>
            <a:off x="-2051" y="3"/>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19" name="Picture 103" descr="C:\Users\UserSim\Desktop\Capgemini\Capgemini_logo_cmyk.png"/>
          <p:cNvPicPr>
            <a:picLocks noChangeAspect="1" noChangeArrowheads="1"/>
          </p:cNvPicPr>
          <p:nvPr userDrawn="1">
            <p:custDataLst>
              <p:tags r:id="rId11"/>
            </p:custDataLst>
          </p:nvPr>
        </p:nvPicPr>
        <p:blipFill>
          <a:blip r:embed="rId17" cstate="email"/>
          <a:srcRect/>
          <a:stretch>
            <a:fillRect/>
          </a:stretch>
        </p:blipFill>
        <p:spPr bwMode="auto">
          <a:xfrm>
            <a:off x="868634" y="805434"/>
            <a:ext cx="3001008" cy="694690"/>
          </a:xfrm>
          <a:prstGeom prst="rect">
            <a:avLst/>
          </a:prstGeom>
          <a:noFill/>
        </p:spPr>
      </p:pic>
    </p:spTree>
    <p:extLst>
      <p:ext uri="{BB962C8B-B14F-4D97-AF65-F5344CB8AC3E}">
        <p14:creationId xmlns:p14="http://schemas.microsoft.com/office/powerpoint/2010/main" xmlns="" val="391940575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1_Title Slide 1">
    <p:spTree>
      <p:nvGrpSpPr>
        <p:cNvPr id="1" name=""/>
        <p:cNvGrpSpPr/>
        <p:nvPr/>
      </p:nvGrpSpPr>
      <p:grpSpPr>
        <a:xfrm>
          <a:off x="0" y="0"/>
          <a:ext cx="0" cy="0"/>
          <a:chOff x="0" y="0"/>
          <a:chExt cx="0" cy="0"/>
        </a:xfrm>
      </p:grpSpPr>
      <p:pic>
        <p:nvPicPr>
          <p:cNvPr id="290819" name="Picture 8" descr="image001"/>
          <p:cNvPicPr>
            <a:picLocks noChangeAspect="1" noChangeArrowheads="1"/>
          </p:cNvPicPr>
          <p:nvPr userDrawn="1"/>
        </p:nvPicPr>
        <p:blipFill>
          <a:blip r:embed="rId5" cstate="print"/>
          <a:srcRect/>
          <a:stretch>
            <a:fillRect/>
          </a:stretch>
        </p:blipFill>
        <p:spPr bwMode="auto">
          <a:xfrm>
            <a:off x="234288" y="477224"/>
            <a:ext cx="9387385" cy="6263146"/>
          </a:xfrm>
          <a:prstGeom prst="rect">
            <a:avLst/>
          </a:prstGeom>
          <a:noFill/>
          <a:ln w="9525">
            <a:noFill/>
            <a:miter lim="800000"/>
            <a:headEnd/>
            <a:tailEnd/>
          </a:ln>
        </p:spPr>
      </p:pic>
      <p:sp>
        <p:nvSpPr>
          <p:cNvPr id="17" name="Rectangle 7"/>
          <p:cNvSpPr/>
          <p:nvPr userDrawn="1">
            <p:custDataLst>
              <p:tags r:id="rId2"/>
            </p:custDataLst>
          </p:nvPr>
        </p:nvSpPr>
        <p:spPr bwMode="auto">
          <a:xfrm>
            <a:off x="-2051" y="2"/>
            <a:ext cx="9908534" cy="2046081"/>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50253 w 10562411"/>
              <a:gd name="connsiteY0" fmla="*/ 226828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150253 w 10562411"/>
              <a:gd name="connsiteY7" fmla="*/ 226828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411"/>
              <a:gd name="connsiteY0" fmla="*/ 0 h 2958168"/>
              <a:gd name="connsiteX1" fmla="*/ 10297658 w 10562411"/>
              <a:gd name="connsiteY1" fmla="*/ 497083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585"/>
              <a:gd name="connsiteY0" fmla="*/ 0 h 2958168"/>
              <a:gd name="connsiteX1" fmla="*/ 10562072 w 10562585"/>
              <a:gd name="connsiteY1" fmla="*/ 0 h 2958168"/>
              <a:gd name="connsiteX2" fmla="*/ 10561157 w 10562585"/>
              <a:gd name="connsiteY2" fmla="*/ 1476338 h 2958168"/>
              <a:gd name="connsiteX3" fmla="*/ 9288594 w 10562585"/>
              <a:gd name="connsiteY3" fmla="*/ 2153103 h 2958168"/>
              <a:gd name="connsiteX4" fmla="*/ 2317558 w 10562585"/>
              <a:gd name="connsiteY4" fmla="*/ 2159512 h 2958168"/>
              <a:gd name="connsiteX5" fmla="*/ 1180889 w 10562585"/>
              <a:gd name="connsiteY5" fmla="*/ 2958168 h 2958168"/>
              <a:gd name="connsiteX6" fmla="*/ 0 w 10562585"/>
              <a:gd name="connsiteY6" fmla="*/ 2174065 h 2958168"/>
              <a:gd name="connsiteX7" fmla="*/ 2189 w 10562585"/>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2958168">
                <a:moveTo>
                  <a:pt x="2189" y="0"/>
                </a:moveTo>
                <a:lnTo>
                  <a:pt x="10562072" y="0"/>
                </a:lnTo>
                <a:cubicBezTo>
                  <a:pt x="10562585"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3461" y="95582"/>
                  <a:pt x="2189" y="0"/>
                </a:cubicBezTo>
                <a:close/>
              </a:path>
            </a:pathLst>
          </a:custGeom>
          <a:solidFill>
            <a:srgbClr val="FFFFFF"/>
          </a:solidFill>
          <a:ln w="12700" cmpd="sng" algn="ctr">
            <a:noFill/>
            <a:miter lim="800000"/>
            <a:headEnd/>
            <a:tailEnd/>
          </a:ln>
          <a:effectLst>
            <a:outerShdw blurRad="50800" dist="25400" dir="5400000" algn="t" rotWithShape="0">
              <a:srgbClr val="000000">
                <a:lumMod val="75000"/>
                <a:lumOff val="25000"/>
                <a:alpha val="40000"/>
              </a:srgbClr>
            </a:outerShdw>
          </a:effectLst>
        </p:spPr>
        <p:txBody>
          <a:bodyPr wrap="square" lIns="37564" tIns="48832" rIns="37564" bIns="48832" rtlCol="0" anchor="ctr"/>
          <a:lstStyle/>
          <a:p>
            <a:pPr algn="ctr" defTabSz="1088239">
              <a:defRPr/>
            </a:pPr>
            <a:endParaRPr lang="en-US" sz="1200" dirty="0" smtClean="0">
              <a:solidFill>
                <a:srgbClr val="FFFFFF"/>
              </a:solidFill>
              <a:latin typeface="Arial"/>
              <a:cs typeface="Arial"/>
            </a:endParaRPr>
          </a:p>
        </p:txBody>
      </p:sp>
      <p:graphicFrame>
        <p:nvGraphicFramePr>
          <p:cNvPr id="5" name="Object 4" hidden="1"/>
          <p:cNvGraphicFramePr>
            <a:graphicFrameLocks noChangeAspect="1"/>
          </p:cNvGraphicFramePr>
          <p:nvPr/>
        </p:nvGraphicFramePr>
        <p:xfrm>
          <a:off x="1" y="1"/>
          <a:ext cx="158750" cy="158751"/>
        </p:xfrm>
        <a:graphic>
          <a:graphicData uri="http://schemas.openxmlformats.org/presentationml/2006/ole">
            <p:oleObj spid="_x0000_s290820" name="think-cell Slide" r:id="rId6" imgW="360" imgH="360" progId="">
              <p:embed/>
            </p:oleObj>
          </a:graphicData>
        </a:graphic>
      </p:graphicFrame>
      <p:pic>
        <p:nvPicPr>
          <p:cNvPr id="10" name="Picture 103" descr="C:\Users\UserSim\Desktop\Capgemini\Capgemini_logo_cmyk.png"/>
          <p:cNvPicPr>
            <a:picLocks noChangeAspect="1" noChangeArrowheads="1"/>
          </p:cNvPicPr>
          <p:nvPr userDrawn="1">
            <p:custDataLst>
              <p:tags r:id="rId3"/>
            </p:custDataLst>
          </p:nvPr>
        </p:nvPicPr>
        <p:blipFill>
          <a:blip r:embed="rId7" cstate="email"/>
          <a:srcRect/>
          <a:stretch>
            <a:fillRect/>
          </a:stretch>
        </p:blipFill>
        <p:spPr bwMode="auto">
          <a:xfrm>
            <a:off x="792673" y="403250"/>
            <a:ext cx="2377440" cy="688491"/>
          </a:xfrm>
          <a:prstGeom prst="rect">
            <a:avLst/>
          </a:prstGeom>
          <a:noFill/>
        </p:spPr>
      </p:pic>
      <p:sp>
        <p:nvSpPr>
          <p:cNvPr id="21" name="Rectangle 20"/>
          <p:cNvSpPr/>
          <p:nvPr userDrawn="1"/>
        </p:nvSpPr>
        <p:spPr>
          <a:xfrm>
            <a:off x="0" y="6370320"/>
            <a:ext cx="9906000" cy="4876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11959" tIns="55980" rIns="111959" bIns="55980" rtlCol="0" anchor="ctr"/>
          <a:lstStyle/>
          <a:p>
            <a:pPr algn="ctr"/>
            <a:endParaRPr lang="en-US" sz="1733" dirty="0" smtClean="0">
              <a:solidFill>
                <a:prstClr val="white"/>
              </a:solidFill>
            </a:endParaRPr>
          </a:p>
        </p:txBody>
      </p:sp>
      <p:pic>
        <p:nvPicPr>
          <p:cNvPr id="22" name="Picture 104" descr="C:\Users\UserSim\Desktop\Capgemini\moto.emf"/>
          <p:cNvPicPr>
            <a:picLocks noChangeAspect="1" noChangeArrowheads="1"/>
          </p:cNvPicPr>
          <p:nvPr userDrawn="1"/>
        </p:nvPicPr>
        <p:blipFill>
          <a:blip r:embed="rId8" cstate="email"/>
          <a:stretch>
            <a:fillRect/>
          </a:stretch>
        </p:blipFill>
        <p:spPr bwMode="auto">
          <a:xfrm>
            <a:off x="6859561" y="6492700"/>
            <a:ext cx="2377440" cy="242923"/>
          </a:xfrm>
          <a:prstGeom prst="rect">
            <a:avLst/>
          </a:prstGeom>
          <a:noFill/>
          <a:ln>
            <a:noFill/>
          </a:ln>
        </p:spPr>
      </p:pic>
      <p:sp>
        <p:nvSpPr>
          <p:cNvPr id="30" name="Isosceles Triangle 29"/>
          <p:cNvSpPr/>
          <p:nvPr userDrawn="1"/>
        </p:nvSpPr>
        <p:spPr>
          <a:xfrm rot="-6240000">
            <a:off x="6884826" y="3478592"/>
            <a:ext cx="182880" cy="371475"/>
          </a:xfrm>
          <a:prstGeom prst="triangle">
            <a:avLst/>
          </a:prstGeom>
          <a:solidFill>
            <a:schemeClr val="bg2">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xmlns="" val="253746378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i-FI"/>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4" name="Rectangle 4"/>
          <p:cNvSpPr>
            <a:spLocks noGrp="1" noChangeArrowheads="1"/>
          </p:cNvSpPr>
          <p:nvPr>
            <p:ph type="dt" sz="half" idx="10"/>
            <p:custDataLst>
              <p:tags r:id="rId1"/>
            </p:custDataLst>
          </p:nvPr>
        </p:nvSpPr>
        <p:spPr>
          <a:xfrm>
            <a:off x="6552408" y="6511928"/>
            <a:ext cx="3023394" cy="125413"/>
          </a:xfrm>
          <a:prstGeom prst="rect">
            <a:avLst/>
          </a:prstGeom>
          <a:ln/>
        </p:spPr>
        <p:txBody>
          <a:bodyPr/>
          <a:lstStyle>
            <a:lvl1pPr>
              <a:defRPr/>
            </a:lvl1pPr>
          </a:lstStyle>
          <a:p>
            <a:pPr>
              <a:defRPr/>
            </a:pPr>
            <a:r>
              <a:rPr lang="en-GB"/>
              <a:t>© 2005 Capgemini - All rights reserved</a:t>
            </a:r>
          </a:p>
        </p:txBody>
      </p:sp>
      <p:sp>
        <p:nvSpPr>
          <p:cNvPr id="5" name="Rectangle 5"/>
          <p:cNvSpPr>
            <a:spLocks noGrp="1" noChangeArrowheads="1"/>
          </p:cNvSpPr>
          <p:nvPr>
            <p:ph type="ftr" sz="quarter" idx="11"/>
            <p:custDataLst>
              <p:tags r:id="rId2"/>
            </p:custDataLst>
          </p:nvPr>
        </p:nvSpPr>
        <p:spPr>
          <a:xfrm>
            <a:off x="6552408" y="6632578"/>
            <a:ext cx="3023394" cy="125413"/>
          </a:xfrm>
          <a:prstGeom prst="rect">
            <a:avLst/>
          </a:prstGeom>
          <a:ln/>
        </p:spPr>
        <p:txBody>
          <a:bodyPr/>
          <a:lstStyle>
            <a:lvl1pPr>
              <a:defRPr/>
            </a:lvl1pPr>
          </a:lstStyle>
          <a:p>
            <a:pPr>
              <a:defRPr/>
            </a:pPr>
            <a:r>
              <a:rPr lang="en-GB" smtClean="0"/>
              <a:t>TOPSI 2.0_20150824_V01.PPTX</a:t>
            </a:r>
            <a:endParaRPr lang="en-GB"/>
          </a:p>
        </p:txBody>
      </p:sp>
      <p:sp>
        <p:nvSpPr>
          <p:cNvPr id="6" name="Rectangle 6"/>
          <p:cNvSpPr>
            <a:spLocks noGrp="1" noChangeArrowheads="1"/>
          </p:cNvSpPr>
          <p:nvPr>
            <p:ph type="sldNum" sz="quarter" idx="12"/>
            <p:custDataLst>
              <p:tags r:id="rId3"/>
            </p:custDataLst>
          </p:nvPr>
        </p:nvSpPr>
        <p:spPr>
          <a:xfrm>
            <a:off x="9477774" y="6553200"/>
            <a:ext cx="345678" cy="152400"/>
          </a:xfrm>
          <a:prstGeom prst="rect">
            <a:avLst/>
          </a:prstGeom>
          <a:ln/>
        </p:spPr>
        <p:txBody>
          <a:bodyPr/>
          <a:lstStyle>
            <a:lvl1pPr>
              <a:defRPr/>
            </a:lvl1pPr>
          </a:lstStyle>
          <a:p>
            <a:pPr>
              <a:defRPr/>
            </a:pPr>
            <a:fld id="{9026F296-A04D-4972-8D18-DBAE6E92DC3D}" type="slidenum">
              <a:rPr lang="en-GB"/>
              <a:pPr>
                <a:defRPr/>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nvGraphicFramePr>
        <p:xfrm>
          <a:off x="2" y="3"/>
          <a:ext cx="147061" cy="143985"/>
        </p:xfrm>
        <a:graphic>
          <a:graphicData uri="http://schemas.openxmlformats.org/presentationml/2006/ole">
            <p:oleObj spid="_x0000_s282693" name="think-cell Slide" r:id="rId5" imgW="360" imgH="360" progId="">
              <p:embed/>
            </p:oleObj>
          </a:graphicData>
        </a:graphic>
      </p:graphicFrame>
      <p:sp>
        <p:nvSpPr>
          <p:cNvPr id="7" name="Rectangle 6"/>
          <p:cNvSpPr/>
          <p:nvPr userDrawn="1">
            <p:custDataLst>
              <p:tags r:id="rId2"/>
            </p:custDataLst>
          </p:nvPr>
        </p:nvSpPr>
        <p:spPr>
          <a:xfrm>
            <a:off x="4904794" y="6410447"/>
            <a:ext cx="4382083"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a:t>
            </a:r>
            <a:r>
              <a:rPr lang="en-US" sz="600" b="0" dirty="0" smtClean="0">
                <a:solidFill>
                  <a:schemeClr val="bg1"/>
                </a:solidFill>
                <a:latin typeface="Arial" pitchFamily="34" charset="0"/>
                <a:cs typeface="Arial" pitchFamily="34" charset="0"/>
              </a:rPr>
              <a:t>proprietary.</a:t>
            </a:r>
          </a:p>
          <a:p>
            <a:pPr marL="0" marR="0" indent="0" algn="r" defTabSz="957780" rtl="0" eaLnBrk="1" fontAlgn="auto" latinLnBrk="0" hangingPunct="1">
              <a:lnSpc>
                <a:spcPct val="100000"/>
              </a:lnSpc>
              <a:spcBef>
                <a:spcPts val="0"/>
              </a:spcBef>
              <a:spcAft>
                <a:spcPts val="0"/>
              </a:spcAft>
              <a:buClrTx/>
              <a:buSzTx/>
              <a:buFontTx/>
              <a:buNone/>
              <a:tabLst/>
              <a:defRPr/>
            </a:pPr>
            <a:r>
              <a:rPr lang="en-US" sz="600" b="0" dirty="0" smtClean="0">
                <a:solidFill>
                  <a:schemeClr val="bg1"/>
                </a:solidFill>
                <a:latin typeface="Arial" pitchFamily="34" charset="0"/>
                <a:cs typeface="Arial" pitchFamily="34" charset="0"/>
              </a:rPr>
              <a:t>© 2014 </a:t>
            </a:r>
            <a:r>
              <a:rPr lang="en-US" sz="600" b="0" dirty="0">
                <a:solidFill>
                  <a:schemeClr val="bg1"/>
                </a:solidFill>
                <a:latin typeface="Arial" pitchFamily="34" charset="0"/>
                <a:cs typeface="Arial" pitchFamily="34" charset="0"/>
              </a:rPr>
              <a:t>Capgemini. All rights </a:t>
            </a:r>
            <a:r>
              <a:rPr lang="en-US" sz="600" b="0" dirty="0" smtClean="0">
                <a:solidFill>
                  <a:schemeClr val="bg1"/>
                </a:solidFill>
                <a:latin typeface="Arial" pitchFamily="34" charset="0"/>
                <a:cs typeface="Arial" pitchFamily="34" charset="0"/>
              </a:rPr>
              <a:t>reserved. Rightshore</a:t>
            </a:r>
            <a:r>
              <a:rPr lang="en-US" sz="600" b="0" baseline="30000" dirty="0" smtClean="0">
                <a:solidFill>
                  <a:schemeClr val="bg1"/>
                </a:solidFill>
                <a:latin typeface="Arial" pitchFamily="34" charset="0"/>
                <a:cs typeface="Arial" pitchFamily="34" charset="0"/>
              </a:rPr>
              <a:t>®  </a:t>
            </a:r>
            <a:r>
              <a:rPr lang="en-US" sz="600" b="0" baseline="0" dirty="0" smtClean="0">
                <a:solidFill>
                  <a:schemeClr val="bg1"/>
                </a:solidFill>
                <a:latin typeface="Arial" pitchFamily="34" charset="0"/>
                <a:cs typeface="Arial" pitchFamily="34" charset="0"/>
              </a:rPr>
              <a:t>is a trademark belonging to Capgemini.</a:t>
            </a:r>
            <a:endParaRPr lang="en-US" sz="600" b="0" kern="0" noProof="1" smtClean="0">
              <a:solidFill>
                <a:schemeClr val="bg1"/>
              </a:solidFill>
              <a:latin typeface="Arial" pitchFamily="34" charset="0"/>
              <a:cs typeface="Arial" pitchFamily="34" charset="0"/>
            </a:endParaRPr>
          </a:p>
        </p:txBody>
      </p:sp>
      <p:sp>
        <p:nvSpPr>
          <p:cNvPr id="6" name="Rectangle 9"/>
          <p:cNvSpPr>
            <a:spLocks noChangeArrowheads="1"/>
          </p:cNvSpPr>
          <p:nvPr userDrawn="1">
            <p:custDataLst>
              <p:tags r:id="rId3"/>
            </p:custDataLst>
          </p:nvPr>
        </p:nvSpPr>
        <p:spPr bwMode="gray">
          <a:xfrm>
            <a:off x="1106088" y="3693226"/>
            <a:ext cx="4259840" cy="2015590"/>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92"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r>
              <a:rPr lang="en-US" sz="1000" dirty="0" smtClean="0">
                <a:solidFill>
                  <a:schemeClr val="bg1"/>
                </a:solidFill>
                <a:latin typeface="Arial" pitchFamily="34" charset="0"/>
                <a:cs typeface="Arial" pitchFamily="34" charset="0"/>
              </a:rPr>
              <a:t>With more than 130,000 people in over 40 countries, Capgemini is one of the world's foremost providers of consulting, technology and outsourcing services. The Group reported 2013 global revenues of EUR 10.1 billion.</a:t>
            </a:r>
          </a:p>
          <a:p>
            <a:pPr marL="0" indent="0" algn="just"/>
            <a:r>
              <a:rPr lang="en-US" sz="1000" dirty="0" smtClean="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Experience™, and draws on </a:t>
            </a:r>
            <a:r>
              <a:rPr lang="en-US" sz="1000" dirty="0" err="1" smtClean="0">
                <a:solidFill>
                  <a:schemeClr val="bg1"/>
                </a:solidFill>
                <a:latin typeface="Arial" pitchFamily="34" charset="0"/>
                <a:cs typeface="Arial" pitchFamily="34" charset="0"/>
              </a:rPr>
              <a:t>Rightshore</a:t>
            </a:r>
            <a:r>
              <a:rPr lang="en-US" sz="1000" dirty="0" smtClean="0">
                <a:solidFill>
                  <a:schemeClr val="bg1"/>
                </a:solidFill>
                <a:latin typeface="Arial" pitchFamily="34" charset="0"/>
                <a:cs typeface="Arial" pitchFamily="34" charset="0"/>
              </a:rPr>
              <a:t>®, its worldwide delivery model.</a:t>
            </a:r>
          </a:p>
        </p:txBody>
      </p:sp>
      <p:pic>
        <p:nvPicPr>
          <p:cNvPr id="8" name="Image 7" descr="ppt_Label_CBE.png"/>
          <p:cNvPicPr>
            <a:picLocks noChangeAspect="1"/>
          </p:cNvPicPr>
          <p:nvPr userDrawn="1"/>
        </p:nvPicPr>
        <p:blipFill>
          <a:blip r:embed="rId6" cstate="email"/>
          <a:stretch>
            <a:fillRect/>
          </a:stretch>
        </p:blipFill>
        <p:spPr>
          <a:xfrm>
            <a:off x="814449" y="3458687"/>
            <a:ext cx="576000" cy="576000"/>
          </a:xfrm>
          <a:prstGeom prst="rect">
            <a:avLst/>
          </a:prstGeom>
        </p:spPr>
      </p:pic>
    </p:spTree>
    <p:extLst>
      <p:ext uri="{BB962C8B-B14F-4D97-AF65-F5344CB8AC3E}">
        <p14:creationId xmlns:p14="http://schemas.microsoft.com/office/powerpoint/2010/main" xmlns="" val="3369723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nvGraphicFramePr>
        <p:xfrm>
          <a:off x="2" y="3"/>
          <a:ext cx="147061" cy="143985"/>
        </p:xfrm>
        <a:graphic>
          <a:graphicData uri="http://schemas.openxmlformats.org/presentationml/2006/ole">
            <p:oleObj spid="_x0000_s283717" name="think-cell Slide" r:id="rId5" imgW="360" imgH="360" progId="">
              <p:embed/>
            </p:oleObj>
          </a:graphicData>
        </a:graphic>
      </p:graphicFrame>
      <p:sp>
        <p:nvSpPr>
          <p:cNvPr id="7" name="Rectangle 6"/>
          <p:cNvSpPr/>
          <p:nvPr userDrawn="1">
            <p:custDataLst>
              <p:tags r:id="rId2"/>
            </p:custDataLst>
          </p:nvPr>
        </p:nvSpPr>
        <p:spPr>
          <a:xfrm>
            <a:off x="4904794" y="6410447"/>
            <a:ext cx="4382083"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a:t>
            </a:r>
            <a:r>
              <a:rPr lang="en-US" sz="600" b="0" dirty="0" smtClean="0">
                <a:solidFill>
                  <a:schemeClr val="bg1"/>
                </a:solidFill>
                <a:latin typeface="Arial" pitchFamily="34" charset="0"/>
                <a:cs typeface="Arial" pitchFamily="34" charset="0"/>
              </a:rPr>
              <a:t>proprietary.</a:t>
            </a:r>
          </a:p>
          <a:p>
            <a:pPr marL="0" marR="0" indent="0" algn="r" defTabSz="957780" rtl="0" eaLnBrk="1" fontAlgn="auto" latinLnBrk="0" hangingPunct="1">
              <a:lnSpc>
                <a:spcPct val="100000"/>
              </a:lnSpc>
              <a:spcBef>
                <a:spcPts val="0"/>
              </a:spcBef>
              <a:spcAft>
                <a:spcPts val="0"/>
              </a:spcAft>
              <a:buClrTx/>
              <a:buSzTx/>
              <a:buFontTx/>
              <a:buNone/>
              <a:tabLst/>
              <a:defRPr/>
            </a:pPr>
            <a:r>
              <a:rPr lang="en-US" sz="600" b="0" dirty="0" smtClean="0">
                <a:solidFill>
                  <a:schemeClr val="bg1"/>
                </a:solidFill>
                <a:latin typeface="Arial" pitchFamily="34" charset="0"/>
                <a:cs typeface="Arial" pitchFamily="34" charset="0"/>
              </a:rPr>
              <a:t>© 2014 </a:t>
            </a:r>
            <a:r>
              <a:rPr lang="en-US" sz="600" b="0" dirty="0">
                <a:solidFill>
                  <a:schemeClr val="bg1"/>
                </a:solidFill>
                <a:latin typeface="Arial" pitchFamily="34" charset="0"/>
                <a:cs typeface="Arial" pitchFamily="34" charset="0"/>
              </a:rPr>
              <a:t>Capgemini. All rights </a:t>
            </a:r>
            <a:r>
              <a:rPr lang="en-US" sz="600" b="0" dirty="0" smtClean="0">
                <a:solidFill>
                  <a:schemeClr val="bg1"/>
                </a:solidFill>
                <a:latin typeface="Arial" pitchFamily="34" charset="0"/>
                <a:cs typeface="Arial" pitchFamily="34" charset="0"/>
              </a:rPr>
              <a:t>reserved. Rightshore</a:t>
            </a:r>
            <a:r>
              <a:rPr lang="en-US" sz="600" b="0" baseline="30000" dirty="0" smtClean="0">
                <a:solidFill>
                  <a:schemeClr val="bg1"/>
                </a:solidFill>
                <a:latin typeface="Arial" pitchFamily="34" charset="0"/>
                <a:cs typeface="Arial" pitchFamily="34" charset="0"/>
              </a:rPr>
              <a:t>®  </a:t>
            </a:r>
            <a:r>
              <a:rPr lang="en-US" sz="600" b="0" baseline="0" dirty="0" smtClean="0">
                <a:solidFill>
                  <a:schemeClr val="bg1"/>
                </a:solidFill>
                <a:latin typeface="Arial" pitchFamily="34" charset="0"/>
                <a:cs typeface="Arial" pitchFamily="34" charset="0"/>
              </a:rPr>
              <a:t>is a trademark belonging to Capgemini.</a:t>
            </a:r>
            <a:endParaRPr lang="en-US" sz="600" b="0" kern="0" noProof="1" smtClean="0">
              <a:solidFill>
                <a:schemeClr val="bg1"/>
              </a:solidFill>
              <a:latin typeface="Arial" pitchFamily="34" charset="0"/>
              <a:cs typeface="Arial" pitchFamily="34" charset="0"/>
            </a:endParaRPr>
          </a:p>
        </p:txBody>
      </p:sp>
      <p:sp>
        <p:nvSpPr>
          <p:cNvPr id="10" name="Rectangle 9"/>
          <p:cNvSpPr>
            <a:spLocks noChangeArrowheads="1"/>
          </p:cNvSpPr>
          <p:nvPr userDrawn="1">
            <p:custDataLst>
              <p:tags r:id="rId3"/>
            </p:custDataLst>
          </p:nvPr>
        </p:nvSpPr>
        <p:spPr bwMode="gray">
          <a:xfrm>
            <a:off x="1106088" y="3693226"/>
            <a:ext cx="4259840" cy="2015590"/>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92"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r>
              <a:rPr lang="en-US" sz="1000" dirty="0" smtClean="0">
                <a:solidFill>
                  <a:schemeClr val="bg1"/>
                </a:solidFill>
                <a:latin typeface="Arial" pitchFamily="34" charset="0"/>
                <a:cs typeface="Arial" pitchFamily="34" charset="0"/>
              </a:rPr>
              <a:t>With more than 130,000 people in over 40 countries, Capgemini is one of the world's foremost providers of consulting, technology and outsourcing services. The Group reported 2013 global revenues of EUR 10.1 billion.</a:t>
            </a:r>
          </a:p>
          <a:p>
            <a:pPr marL="0" indent="0" algn="just"/>
            <a:r>
              <a:rPr lang="en-US" sz="1000" dirty="0" smtClean="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Experience™, and draws on </a:t>
            </a:r>
            <a:r>
              <a:rPr lang="en-US" sz="1000" dirty="0" err="1" smtClean="0">
                <a:solidFill>
                  <a:schemeClr val="bg1"/>
                </a:solidFill>
                <a:latin typeface="Arial" pitchFamily="34" charset="0"/>
                <a:cs typeface="Arial" pitchFamily="34" charset="0"/>
              </a:rPr>
              <a:t>Rightshore</a:t>
            </a:r>
            <a:r>
              <a:rPr lang="en-US" sz="1000" dirty="0" smtClean="0">
                <a:solidFill>
                  <a:schemeClr val="bg1"/>
                </a:solidFill>
                <a:latin typeface="Arial" pitchFamily="34" charset="0"/>
                <a:cs typeface="Arial" pitchFamily="34" charset="0"/>
              </a:rPr>
              <a:t>®, its worldwide delivery model.</a:t>
            </a:r>
          </a:p>
        </p:txBody>
      </p:sp>
      <p:pic>
        <p:nvPicPr>
          <p:cNvPr id="11" name="Image 10" descr="ppt_Label_CBE.png"/>
          <p:cNvPicPr>
            <a:picLocks noChangeAspect="1"/>
          </p:cNvPicPr>
          <p:nvPr userDrawn="1"/>
        </p:nvPicPr>
        <p:blipFill>
          <a:blip r:embed="rId6" cstate="email"/>
          <a:stretch>
            <a:fillRect/>
          </a:stretch>
        </p:blipFill>
        <p:spPr>
          <a:xfrm>
            <a:off x="814449" y="3458687"/>
            <a:ext cx="576000" cy="576000"/>
          </a:xfrm>
          <a:prstGeom prst="rect">
            <a:avLst/>
          </a:prstGeom>
        </p:spPr>
      </p:pic>
      <p:pic>
        <p:nvPicPr>
          <p:cNvPr id="9" name="Image 8" descr="Locations_Map_2013.png"/>
          <p:cNvPicPr>
            <a:picLocks noChangeAspect="1"/>
          </p:cNvPicPr>
          <p:nvPr userDrawn="1"/>
        </p:nvPicPr>
        <p:blipFill>
          <a:blip r:embed="rId7" cstate="print"/>
          <a:stretch>
            <a:fillRect/>
          </a:stretch>
        </p:blipFill>
        <p:spPr>
          <a:xfrm>
            <a:off x="5406990" y="3467598"/>
            <a:ext cx="3896499" cy="1872735"/>
          </a:xfrm>
          <a:prstGeom prst="rect">
            <a:avLst/>
          </a:prstGeom>
        </p:spPr>
      </p:pic>
    </p:spTree>
    <p:extLst>
      <p:ext uri="{BB962C8B-B14F-4D97-AF65-F5344CB8AC3E}">
        <p14:creationId xmlns:p14="http://schemas.microsoft.com/office/powerpoint/2010/main" xmlns="" val="42809519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1" y="0"/>
          <a:ext cx="158750" cy="158750"/>
        </p:xfrm>
        <a:graphic>
          <a:graphicData uri="http://schemas.openxmlformats.org/presentationml/2006/ole">
            <p:oleObj spid="_x0000_s284741" name="think-cell Slide" r:id="rId4" imgW="360" imgH="360" progId="">
              <p:embed/>
            </p:oleObj>
          </a:graphicData>
        </a:graphic>
      </p:graphicFrame>
      <p:sp>
        <p:nvSpPr>
          <p:cNvPr id="4" name="Rectangle 3"/>
          <p:cNvSpPr/>
          <p:nvPr userDrawn="1">
            <p:custDataLst>
              <p:tags r:id="rId2"/>
            </p:custDataLst>
          </p:nvPr>
        </p:nvSpPr>
        <p:spPr>
          <a:xfrm>
            <a:off x="4904794" y="6410447"/>
            <a:ext cx="4382083"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a:t>
            </a:r>
            <a:r>
              <a:rPr lang="en-US" sz="600" b="0" dirty="0" smtClean="0">
                <a:solidFill>
                  <a:schemeClr val="bg1"/>
                </a:solidFill>
                <a:latin typeface="Arial" pitchFamily="34" charset="0"/>
                <a:cs typeface="Arial" pitchFamily="34" charset="0"/>
              </a:rPr>
              <a:t>proprietary.</a:t>
            </a:r>
          </a:p>
          <a:p>
            <a:pPr marL="0" marR="0" indent="0" algn="r" defTabSz="957780" rtl="0" eaLnBrk="1" fontAlgn="auto" latinLnBrk="0" hangingPunct="1">
              <a:lnSpc>
                <a:spcPct val="100000"/>
              </a:lnSpc>
              <a:spcBef>
                <a:spcPts val="0"/>
              </a:spcBef>
              <a:spcAft>
                <a:spcPts val="0"/>
              </a:spcAft>
              <a:buClrTx/>
              <a:buSzTx/>
              <a:buFontTx/>
              <a:buNone/>
              <a:tabLst/>
              <a:defRPr/>
            </a:pPr>
            <a:r>
              <a:rPr lang="en-US" sz="600" b="0" dirty="0" smtClean="0">
                <a:solidFill>
                  <a:schemeClr val="bg1"/>
                </a:solidFill>
                <a:latin typeface="Arial" pitchFamily="34" charset="0"/>
                <a:cs typeface="Arial" pitchFamily="34" charset="0"/>
              </a:rPr>
              <a:t>© 2014 </a:t>
            </a:r>
            <a:r>
              <a:rPr lang="en-US" sz="600" b="0" dirty="0">
                <a:solidFill>
                  <a:schemeClr val="bg1"/>
                </a:solidFill>
                <a:latin typeface="Arial" pitchFamily="34" charset="0"/>
                <a:cs typeface="Arial" pitchFamily="34" charset="0"/>
              </a:rPr>
              <a:t>Capgemini. All rights </a:t>
            </a:r>
            <a:r>
              <a:rPr lang="en-US" sz="600" b="0" dirty="0" smtClean="0">
                <a:solidFill>
                  <a:schemeClr val="bg1"/>
                </a:solidFill>
                <a:latin typeface="Arial" pitchFamily="34" charset="0"/>
                <a:cs typeface="Arial" pitchFamily="34" charset="0"/>
              </a:rPr>
              <a:t>reserved.</a:t>
            </a:r>
            <a:r>
              <a:rPr lang="en-US" sz="600" b="0" baseline="0" dirty="0" smtClean="0">
                <a:solidFill>
                  <a:schemeClr val="bg1"/>
                </a:solidFill>
                <a:latin typeface="Arial" pitchFamily="34" charset="0"/>
                <a:cs typeface="Arial" pitchFamily="34" charset="0"/>
              </a:rPr>
              <a:t>.</a:t>
            </a:r>
            <a:endParaRPr lang="en-US" sz="600" b="0" kern="0" noProof="1" smtClean="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xmlns="" val="3492575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8_Title Slide 1">
    <p:spTree>
      <p:nvGrpSpPr>
        <p:cNvPr id="1" name=""/>
        <p:cNvGrpSpPr/>
        <p:nvPr/>
      </p:nvGrpSpPr>
      <p:grpSpPr>
        <a:xfrm>
          <a:off x="0" y="0"/>
          <a:ext cx="0" cy="0"/>
          <a:chOff x="0" y="0"/>
          <a:chExt cx="0" cy="0"/>
        </a:xfrm>
      </p:grpSpPr>
      <p:graphicFrame>
        <p:nvGraphicFramePr>
          <p:cNvPr id="4" name="Object 2"/>
          <p:cNvGraphicFramePr>
            <a:graphicFrameLocks noChangeAspect="1"/>
          </p:cNvGraphicFramePr>
          <p:nvPr/>
        </p:nvGraphicFramePr>
        <p:xfrm>
          <a:off x="0" y="0"/>
          <a:ext cx="158750" cy="158750"/>
        </p:xfrm>
        <a:graphic>
          <a:graphicData uri="http://schemas.openxmlformats.org/presentationml/2006/ole">
            <p:oleObj spid="_x0000_s288774" name="think-cell Slide" r:id="rId13" imgW="360" imgH="360" progId="">
              <p:embed/>
            </p:oleObj>
          </a:graphicData>
        </a:graphic>
      </p:graphicFrame>
      <p:sp>
        <p:nvSpPr>
          <p:cNvPr id="5" name="TextBox 4"/>
          <p:cNvSpPr txBox="1"/>
          <p:nvPr>
            <p:custDataLst>
              <p:tags r:id="rId2"/>
            </p:custDataLst>
          </p:nvPr>
        </p:nvSpPr>
        <p:spPr>
          <a:xfrm>
            <a:off x="9581617" y="6639833"/>
            <a:ext cx="110607" cy="107722"/>
          </a:xfrm>
          <a:prstGeom prst="rect">
            <a:avLst/>
          </a:prstGeom>
          <a:noFill/>
        </p:spPr>
        <p:txBody>
          <a:bodyPr wrap="none" lIns="0" tIns="0" rIns="0" bIns="0" anchor="ctr">
            <a:spAutoFit/>
          </a:bodyPr>
          <a:lstStyle/>
          <a:p>
            <a:pPr algn="ctr" defTabSz="914347">
              <a:defRPr/>
            </a:pPr>
            <a:fld id="{058A9F18-69D2-4236-A5C8-C1AE1D716A9E}" type="slidenum">
              <a:rPr lang="en-US" sz="700">
                <a:solidFill>
                  <a:srgbClr val="595C5A"/>
                </a:solidFill>
                <a:cs typeface="Arial" pitchFamily="34" charset="0"/>
              </a:rPr>
              <a:pPr algn="ctr" defTabSz="914347">
                <a:defRPr/>
              </a:pPr>
              <a:t>‹#›</a:t>
            </a:fld>
            <a:endParaRPr lang="en-US" sz="700" dirty="0">
              <a:solidFill>
                <a:srgbClr val="595C5A"/>
              </a:solidFill>
              <a:cs typeface="Arial" pitchFamily="34" charset="0"/>
            </a:endParaRPr>
          </a:p>
        </p:txBody>
      </p:sp>
      <p:sp>
        <p:nvSpPr>
          <p:cNvPr id="6" name="Freeform 4"/>
          <p:cNvSpPr>
            <a:spLocks/>
          </p:cNvSpPr>
          <p:nvPr>
            <p:custDataLst>
              <p:tags r:id="rId3"/>
            </p:custDataLst>
          </p:nvPr>
        </p:nvSpPr>
        <p:spPr bwMode="auto">
          <a:xfrm>
            <a:off x="0" y="388938"/>
            <a:ext cx="9906000" cy="72866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1"/>
          </a:solidFill>
          <a:ln w="9525">
            <a:noFill/>
            <a:round/>
            <a:headEnd/>
            <a:tailEnd/>
          </a:ln>
          <a:effectLst/>
        </p:spPr>
        <p:txBody>
          <a:bodyPr lIns="99557" tIns="49779" rIns="99557" bIns="49779"/>
          <a:lstStyle/>
          <a:p>
            <a:pPr defTabSz="914347">
              <a:defRPr/>
            </a:pPr>
            <a:endParaRPr lang="fr-FR" sz="1800">
              <a:solidFill>
                <a:srgbClr val="263047"/>
              </a:solidFill>
              <a:cs typeface="Arial" pitchFamily="34" charset="0"/>
            </a:endParaRPr>
          </a:p>
        </p:txBody>
      </p:sp>
      <p:sp>
        <p:nvSpPr>
          <p:cNvPr id="7" name="Rectangle 6"/>
          <p:cNvSpPr>
            <a:spLocks noChangeArrowheads="1"/>
          </p:cNvSpPr>
          <p:nvPr>
            <p:custDataLst>
              <p:tags r:id="rId4"/>
            </p:custDataLst>
          </p:nvPr>
        </p:nvSpPr>
        <p:spPr bwMode="auto">
          <a:xfrm>
            <a:off x="6742115" y="6600825"/>
            <a:ext cx="2660650" cy="184150"/>
          </a:xfrm>
          <a:prstGeom prst="rect">
            <a:avLst/>
          </a:prstGeom>
          <a:noFill/>
          <a:ln w="19050">
            <a:noFill/>
            <a:miter lim="800000"/>
            <a:headEnd/>
            <a:tailEnd/>
          </a:ln>
          <a:effectLst/>
        </p:spPr>
        <p:txBody>
          <a:bodyPr lIns="35995" tIns="35995" rIns="35995" bIns="35995" anchor="b"/>
          <a:lstStyle/>
          <a:p>
            <a:pPr algn="r" defTabSz="995382" eaLnBrk="0" hangingPunct="0">
              <a:lnSpc>
                <a:spcPct val="90000"/>
              </a:lnSpc>
              <a:spcBef>
                <a:spcPct val="10000"/>
              </a:spcBef>
              <a:defRPr/>
            </a:pPr>
            <a:r>
              <a:rPr lang="en-US" altLang="en-US" sz="700" dirty="0">
                <a:solidFill>
                  <a:srgbClr val="595C5A"/>
                </a:solidFill>
                <a:cs typeface="Helvetica Light"/>
              </a:rPr>
              <a:t>Copyright © Capgemini 2013. All Rights Reserved</a:t>
            </a:r>
          </a:p>
        </p:txBody>
      </p:sp>
      <p:sp>
        <p:nvSpPr>
          <p:cNvPr id="8" name="Rectangle 7"/>
          <p:cNvSpPr/>
          <p:nvPr>
            <p:custDataLst>
              <p:tags r:id="rId5"/>
            </p:custDataLst>
          </p:nvPr>
        </p:nvSpPr>
        <p:spPr>
          <a:xfrm>
            <a:off x="7488238" y="6464304"/>
            <a:ext cx="1914525" cy="195263"/>
          </a:xfrm>
          <a:prstGeom prst="rect">
            <a:avLst/>
          </a:prstGeom>
        </p:spPr>
        <p:txBody>
          <a:bodyPr wrap="none" lIns="35995" tIns="35995" rIns="35995" bIns="35995" anchor="b"/>
          <a:lstStyle/>
          <a:p>
            <a:pPr algn="r" defTabSz="914347">
              <a:defRPr/>
            </a:pPr>
            <a:r>
              <a:rPr lang="en-US" sz="700" dirty="0">
                <a:solidFill>
                  <a:srgbClr val="595C5A"/>
                </a:solidFill>
                <a:cs typeface="Arial" pitchFamily="34" charset="0"/>
              </a:rPr>
              <a:t>Presentation Title | Date</a:t>
            </a:r>
          </a:p>
        </p:txBody>
      </p:sp>
      <p:pic>
        <p:nvPicPr>
          <p:cNvPr id="9" name="Picture 103" descr="C:\Users\UserSim\Desktop\Capgemini\Capgemini_logo_cmyk.png"/>
          <p:cNvPicPr>
            <a:picLocks noChangeAspect="1" noChangeArrowheads="1"/>
          </p:cNvPicPr>
          <p:nvPr>
            <p:custDataLst>
              <p:tags r:id="rId6"/>
            </p:custDataLst>
          </p:nvPr>
        </p:nvPicPr>
        <p:blipFill>
          <a:blip r:embed="rId14" cstate="print"/>
          <a:srcRect/>
          <a:stretch>
            <a:fillRect/>
          </a:stretch>
        </p:blipFill>
        <p:spPr bwMode="auto">
          <a:xfrm>
            <a:off x="307975" y="6489700"/>
            <a:ext cx="984250" cy="241300"/>
          </a:xfrm>
          <a:prstGeom prst="rect">
            <a:avLst/>
          </a:prstGeom>
          <a:noFill/>
          <a:ln w="9525">
            <a:noFill/>
            <a:miter lim="800000"/>
            <a:headEnd/>
            <a:tailEnd/>
          </a:ln>
        </p:spPr>
      </p:pic>
      <p:cxnSp>
        <p:nvCxnSpPr>
          <p:cNvPr id="10" name="Straight Connector 5"/>
          <p:cNvCxnSpPr/>
          <p:nvPr>
            <p:custDataLst>
              <p:tags r:id="rId7"/>
            </p:custDataLst>
          </p:nvPr>
        </p:nvCxnSpPr>
        <p:spPr>
          <a:xfrm flipH="1">
            <a:off x="0" y="6362700"/>
            <a:ext cx="9906000" cy="0"/>
          </a:xfrm>
          <a:prstGeom prst="line">
            <a:avLst/>
          </a:prstGeom>
          <a:ln w="9525" cmpd="sng">
            <a:solidFill>
              <a:srgbClr val="0098C8"/>
            </a:solidFill>
          </a:ln>
          <a:effectLst/>
        </p:spPr>
        <p:style>
          <a:lnRef idx="2">
            <a:schemeClr val="accent1"/>
          </a:lnRef>
          <a:fillRef idx="0">
            <a:schemeClr val="accent1"/>
          </a:fillRef>
          <a:effectRef idx="1">
            <a:schemeClr val="accent1"/>
          </a:effectRef>
          <a:fontRef idx="minor">
            <a:schemeClr val="tx1"/>
          </a:fontRef>
        </p:style>
      </p:cxnSp>
      <p:pic>
        <p:nvPicPr>
          <p:cNvPr id="11" name="Image 11"/>
          <p:cNvPicPr>
            <a:picLocks noChangeAspect="1"/>
          </p:cNvPicPr>
          <p:nvPr userDrawn="1"/>
        </p:nvPicPr>
        <p:blipFill>
          <a:blip r:embed="rId15" cstate="print"/>
          <a:srcRect/>
          <a:stretch>
            <a:fillRect/>
          </a:stretch>
        </p:blipFill>
        <p:spPr bwMode="auto">
          <a:xfrm>
            <a:off x="0" y="1157288"/>
            <a:ext cx="9907588" cy="5700712"/>
          </a:xfrm>
          <a:prstGeom prst="rect">
            <a:avLst/>
          </a:prstGeom>
          <a:noFill/>
          <a:ln w="9525">
            <a:noFill/>
            <a:miter lim="800000"/>
            <a:headEnd/>
            <a:tailEnd/>
          </a:ln>
        </p:spPr>
      </p:pic>
      <p:sp>
        <p:nvSpPr>
          <p:cNvPr id="12" name="Rectangle 11"/>
          <p:cNvSpPr/>
          <p:nvPr userDrawn="1">
            <p:custDataLst>
              <p:tags r:id="rId8"/>
            </p:custDataLst>
          </p:nvPr>
        </p:nvSpPr>
        <p:spPr>
          <a:xfrm>
            <a:off x="0" y="6400800"/>
            <a:ext cx="9906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58" tIns="41979" rIns="83958" bIns="41979" anchor="ctr"/>
          <a:lstStyle/>
          <a:p>
            <a:pPr algn="ctr" defTabSz="914347">
              <a:defRPr/>
            </a:pPr>
            <a:endParaRPr lang="en-US" sz="1300" dirty="0">
              <a:solidFill>
                <a:prstClr val="white"/>
              </a:solidFill>
            </a:endParaRPr>
          </a:p>
        </p:txBody>
      </p:sp>
      <p:sp>
        <p:nvSpPr>
          <p:cNvPr id="13" name="Rectangle 7"/>
          <p:cNvSpPr/>
          <p:nvPr userDrawn="1">
            <p:custDataLst>
              <p:tags r:id="rId9"/>
            </p:custDataLst>
          </p:nvPr>
        </p:nvSpPr>
        <p:spPr bwMode="auto">
          <a:xfrm>
            <a:off x="-1588" y="3"/>
            <a:ext cx="9907588"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5" tIns="42971" rIns="33055" bIns="42971" anchor="ctr"/>
          <a:lstStyle/>
          <a:p>
            <a:pPr algn="ctr" defTabSz="914347">
              <a:defRPr/>
            </a:pPr>
            <a:endParaRPr lang="en-US" sz="1000" dirty="0">
              <a:solidFill>
                <a:prstClr val="white"/>
              </a:solidFill>
              <a:cs typeface="Arial"/>
            </a:endParaRPr>
          </a:p>
        </p:txBody>
      </p:sp>
      <p:graphicFrame>
        <p:nvGraphicFramePr>
          <p:cNvPr id="14" name="Object 2"/>
          <p:cNvGraphicFramePr>
            <a:graphicFrameLocks noChangeAspect="1"/>
          </p:cNvGraphicFramePr>
          <p:nvPr/>
        </p:nvGraphicFramePr>
        <p:xfrm>
          <a:off x="0" y="0"/>
          <a:ext cx="158750" cy="158750"/>
        </p:xfrm>
        <a:graphic>
          <a:graphicData uri="http://schemas.openxmlformats.org/presentationml/2006/ole">
            <p:oleObj spid="_x0000_s288775" name="think-cell Slide" r:id="rId16" imgW="360" imgH="360" progId="">
              <p:embed/>
            </p:oleObj>
          </a:graphicData>
        </a:graphic>
      </p:graphicFrame>
      <p:pic>
        <p:nvPicPr>
          <p:cNvPr id="15" name="Picture 104" descr="C:\Users\UserSim\Desktop\Capgemini\moto.emf"/>
          <p:cNvPicPr>
            <a:picLocks noChangeAspect="1" noChangeArrowheads="1"/>
          </p:cNvPicPr>
          <p:nvPr userDrawn="1">
            <p:custDataLst>
              <p:tags r:id="rId10"/>
            </p:custDataLst>
          </p:nvPr>
        </p:nvPicPr>
        <p:blipFill>
          <a:blip r:embed="rId17" cstate="print"/>
          <a:srcRect/>
          <a:stretch>
            <a:fillRect/>
          </a:stretch>
        </p:blipFill>
        <p:spPr bwMode="auto">
          <a:xfrm>
            <a:off x="6569077" y="6521454"/>
            <a:ext cx="3001963" cy="238125"/>
          </a:xfrm>
          <a:prstGeom prst="rect">
            <a:avLst/>
          </a:prstGeom>
          <a:noFill/>
          <a:ln w="9525">
            <a:noFill/>
            <a:miter lim="800000"/>
            <a:headEnd/>
            <a:tailEnd/>
          </a:ln>
        </p:spPr>
      </p:pic>
      <p:pic>
        <p:nvPicPr>
          <p:cNvPr id="16" name="Picture 103" descr="C:\Users\UserSim\Desktop\Capgemini\Capgemini_logo_cmyk.png"/>
          <p:cNvPicPr>
            <a:picLocks noChangeAspect="1" noChangeArrowheads="1"/>
          </p:cNvPicPr>
          <p:nvPr userDrawn="1">
            <p:custDataLst>
              <p:tags r:id="rId11"/>
            </p:custDataLst>
          </p:nvPr>
        </p:nvPicPr>
        <p:blipFill>
          <a:blip r:embed="rId18" cstate="print"/>
          <a:srcRect/>
          <a:stretch>
            <a:fillRect/>
          </a:stretch>
        </p:blipFill>
        <p:spPr bwMode="auto">
          <a:xfrm>
            <a:off x="715963" y="652464"/>
            <a:ext cx="3001962" cy="695325"/>
          </a:xfrm>
          <a:prstGeom prst="rect">
            <a:avLst/>
          </a:prstGeom>
          <a:noFill/>
          <a:ln w="9525">
            <a:noFill/>
            <a:miter lim="800000"/>
            <a:headEnd/>
            <a:tailEnd/>
          </a:ln>
        </p:spPr>
      </p:pic>
      <p:sp>
        <p:nvSpPr>
          <p:cNvPr id="2" name="Title 1"/>
          <p:cNvSpPr>
            <a:spLocks noGrp="1"/>
          </p:cNvSpPr>
          <p:nvPr>
            <p:ph type="ctrTitle"/>
          </p:nvPr>
        </p:nvSpPr>
        <p:spPr>
          <a:xfrm>
            <a:off x="256192" y="4659010"/>
            <a:ext cx="7617053" cy="792688"/>
          </a:xfrm>
        </p:spPr>
        <p:txBody>
          <a:bodyPr lIns="231383" tIns="33055" rIns="33055" bIns="33055"/>
          <a:lstStyle>
            <a:lvl1pPr algn="l">
              <a:defRPr sz="3300" b="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56192" y="5406115"/>
            <a:ext cx="4541230" cy="401938"/>
          </a:xfrm>
        </p:spPr>
        <p:txBody>
          <a:bodyPr lIns="231383" tIns="33055" rIns="33055" bIns="33055"/>
          <a:lstStyle>
            <a:lvl1pPr marL="0" indent="0" algn="l">
              <a:buNone/>
              <a:defRPr sz="2200" b="0">
                <a:solidFill>
                  <a:schemeClr val="bg1"/>
                </a:solidFill>
              </a:defRPr>
            </a:lvl1pPr>
            <a:lvl2pPr marL="457114" indent="0" algn="ctr">
              <a:buNone/>
              <a:defRPr>
                <a:solidFill>
                  <a:schemeClr val="tx1">
                    <a:tint val="75000"/>
                  </a:schemeClr>
                </a:solidFill>
              </a:defRPr>
            </a:lvl2pPr>
            <a:lvl3pPr marL="914226" indent="0" algn="ctr">
              <a:buNone/>
              <a:defRPr>
                <a:solidFill>
                  <a:schemeClr val="tx1">
                    <a:tint val="75000"/>
                  </a:schemeClr>
                </a:solidFill>
              </a:defRPr>
            </a:lvl3pPr>
            <a:lvl4pPr marL="1371341" indent="0" algn="ctr">
              <a:buNone/>
              <a:defRPr>
                <a:solidFill>
                  <a:schemeClr val="tx1">
                    <a:tint val="75000"/>
                  </a:schemeClr>
                </a:solidFill>
              </a:defRPr>
            </a:lvl4pPr>
            <a:lvl5pPr marL="1828454" indent="0" algn="ctr">
              <a:buNone/>
              <a:defRPr>
                <a:solidFill>
                  <a:schemeClr val="tx1">
                    <a:tint val="75000"/>
                  </a:schemeClr>
                </a:solidFill>
              </a:defRPr>
            </a:lvl5pPr>
            <a:lvl6pPr marL="2285567" indent="0" algn="ctr">
              <a:buNone/>
              <a:defRPr>
                <a:solidFill>
                  <a:schemeClr val="tx1">
                    <a:tint val="75000"/>
                  </a:schemeClr>
                </a:solidFill>
              </a:defRPr>
            </a:lvl6pPr>
            <a:lvl7pPr marL="2742680" indent="0" algn="ctr">
              <a:buNone/>
              <a:defRPr>
                <a:solidFill>
                  <a:schemeClr val="tx1">
                    <a:tint val="75000"/>
                  </a:schemeClr>
                </a:solidFill>
              </a:defRPr>
            </a:lvl7pPr>
            <a:lvl8pPr marL="3199794" indent="0" algn="ctr">
              <a:buNone/>
              <a:defRPr>
                <a:solidFill>
                  <a:schemeClr val="tx1">
                    <a:tint val="75000"/>
                  </a:schemeClr>
                </a:solidFill>
              </a:defRPr>
            </a:lvl8pPr>
            <a:lvl9pPr marL="3656908" indent="0" algn="ctr">
              <a:buNone/>
              <a:defRPr>
                <a:solidFill>
                  <a:schemeClr val="tx1">
                    <a:tint val="75000"/>
                  </a:schemeClr>
                </a:solidFill>
              </a:defRPr>
            </a:lvl9pPr>
          </a:lstStyle>
          <a:p>
            <a:r>
              <a:rPr lang="en-US" smtClean="0"/>
              <a:t>Click to edit Master subtitle style</a:t>
            </a:r>
            <a:endParaRPr lang="fr-FR" dirty="0" smtClean="0"/>
          </a:p>
        </p:txBody>
      </p:sp>
    </p:spTree>
    <p:extLst>
      <p:ext uri="{BB962C8B-B14F-4D97-AF65-F5344CB8AC3E}">
        <p14:creationId xmlns:p14="http://schemas.microsoft.com/office/powerpoint/2010/main" xmlns="" val="36752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able of Content-Agenda">
    <p:spTree>
      <p:nvGrpSpPr>
        <p:cNvPr id="1" name=""/>
        <p:cNvGrpSpPr/>
        <p:nvPr/>
      </p:nvGrpSpPr>
      <p:grpSpPr>
        <a:xfrm>
          <a:off x="0" y="0"/>
          <a:ext cx="0" cy="0"/>
          <a:chOff x="0" y="0"/>
          <a:chExt cx="0" cy="0"/>
        </a:xfrm>
      </p:grpSpPr>
      <p:sp>
        <p:nvSpPr>
          <p:cNvPr id="13" name="Rectangle 12"/>
          <p:cNvSpPr/>
          <p:nvPr/>
        </p:nvSpPr>
        <p:spPr>
          <a:xfrm>
            <a:off x="0" y="4"/>
            <a:ext cx="9906000" cy="637704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graphicFrame>
        <p:nvGraphicFramePr>
          <p:cNvPr id="7" name="Object 6" hidden="1"/>
          <p:cNvGraphicFramePr>
            <a:graphicFrameLocks noChangeAspect="1"/>
          </p:cNvGraphicFramePr>
          <p:nvPr/>
        </p:nvGraphicFramePr>
        <p:xfrm>
          <a:off x="1" y="0"/>
          <a:ext cx="158750" cy="158750"/>
        </p:xfrm>
        <a:graphic>
          <a:graphicData uri="http://schemas.openxmlformats.org/presentationml/2006/ole">
            <p:oleObj spid="_x0000_s273476" name="think-cell Slide" r:id="rId5" imgW="360" imgH="360" progId="">
              <p:embed/>
            </p:oleObj>
          </a:graphicData>
        </a:graphic>
      </p:graphicFrame>
      <p:sp>
        <p:nvSpPr>
          <p:cNvPr id="2" name="Titre 1"/>
          <p:cNvSpPr>
            <a:spLocks noGrp="1"/>
          </p:cNvSpPr>
          <p:nvPr>
            <p:ph type="title" hasCustomPrompt="1"/>
            <p:custDataLst>
              <p:tags r:id="rId2"/>
            </p:custDataLst>
          </p:nvPr>
        </p:nvSpPr>
        <p:spPr/>
        <p:txBody>
          <a:bodyPr/>
          <a:lstStyle/>
          <a:p>
            <a:r>
              <a:rPr lang="en-US" dirty="0" smtClean="0"/>
              <a:t>Click to edit Master title style</a:t>
            </a:r>
            <a:endParaRPr lang="en-US" dirty="0"/>
          </a:p>
        </p:txBody>
      </p:sp>
      <p:pic>
        <p:nvPicPr>
          <p:cNvPr id="12" name="Image 11" descr="HandsPanel_shutterstock_72073621.png"/>
          <p:cNvPicPr>
            <a:picLocks noChangeAspect="1"/>
          </p:cNvPicPr>
          <p:nvPr userDrawn="1"/>
        </p:nvPicPr>
        <p:blipFill>
          <a:blip r:embed="rId6" cstate="email"/>
          <a:srcRect b="8012"/>
          <a:stretch>
            <a:fillRect/>
          </a:stretch>
        </p:blipFill>
        <p:spPr>
          <a:xfrm>
            <a:off x="0" y="855023"/>
            <a:ext cx="9904413" cy="5522026"/>
          </a:xfrm>
          <a:prstGeom prst="rect">
            <a:avLst/>
          </a:prstGeom>
        </p:spPr>
      </p:pic>
      <p:sp>
        <p:nvSpPr>
          <p:cNvPr id="6" name="Espace réservé du contenu 5"/>
          <p:cNvSpPr>
            <a:spLocks noGrp="1"/>
          </p:cNvSpPr>
          <p:nvPr>
            <p:ph sz="quarter" idx="10" hasCustomPrompt="1"/>
            <p:custDataLst>
              <p:tags r:id="rId3"/>
            </p:custDataLst>
          </p:nvPr>
        </p:nvSpPr>
        <p:spPr>
          <a:xfrm>
            <a:off x="2861953" y="1442609"/>
            <a:ext cx="4441372" cy="3533155"/>
          </a:xfrm>
        </p:spPr>
        <p:txBody>
          <a:bodyPr/>
          <a:lstStyle>
            <a:lvl1pPr>
              <a:defRPr/>
            </a:lvl1pPr>
            <a:lvl2pPr>
              <a:buFont typeface="Arial" pitchFamily="34" charset="0"/>
              <a:buChar char="•"/>
              <a:defRPr/>
            </a:lvl2pPr>
          </a:lstStyle>
          <a:p>
            <a:pPr lvl="0"/>
            <a:r>
              <a:rPr lang="en-US" noProof="0" dirty="0" smtClean="0"/>
              <a:t>Click to edit Master text style</a:t>
            </a:r>
          </a:p>
        </p:txBody>
      </p:sp>
    </p:spTree>
    <p:extLst>
      <p:ext uri="{BB962C8B-B14F-4D97-AF65-F5344CB8AC3E}">
        <p14:creationId xmlns:p14="http://schemas.microsoft.com/office/powerpoint/2010/main" xmlns="" val="3693502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2" y="3"/>
          <a:ext cx="147061" cy="143985"/>
        </p:xfrm>
        <a:graphic>
          <a:graphicData uri="http://schemas.openxmlformats.org/presentationml/2006/ole">
            <p:oleObj spid="_x0000_s274500" name="think-cell Slide" r:id="rId5"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323392" y="1494769"/>
            <a:ext cx="958260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xmlns="" val="235604746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2" y="3"/>
          <a:ext cx="147061" cy="143985"/>
        </p:xfrm>
        <a:graphic>
          <a:graphicData uri="http://schemas.openxmlformats.org/presentationml/2006/ole">
            <p:oleObj spid="_x0000_s275524" name="think-cell Slide" r:id="rId6"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323392" y="2111956"/>
            <a:ext cx="9582608"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4"/>
            </p:custDataLst>
          </p:nvPr>
        </p:nvSpPr>
        <p:spPr>
          <a:xfrm>
            <a:off x="323489" y="1495447"/>
            <a:ext cx="9598643"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xmlns="" val="365867863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1" y="0"/>
          <a:ext cx="158750" cy="158750"/>
        </p:xfrm>
        <a:graphic>
          <a:graphicData uri="http://schemas.openxmlformats.org/presentationml/2006/ole">
            <p:oleObj spid="_x0000_s276548" name="think-cell Slide" r:id="rId6"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314708" y="1533439"/>
            <a:ext cx="4502138"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5022838" y="1533440"/>
            <a:ext cx="4502138"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xmlns="" val="2066893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58750" cy="158750"/>
        </p:xfrm>
        <a:graphic>
          <a:graphicData uri="http://schemas.openxmlformats.org/presentationml/2006/ole">
            <p:oleObj spid="_x0000_s277572" name="think-cell Slide" r:id="rId8"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314708" y="2206953"/>
            <a:ext cx="4502138"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5022838" y="2208394"/>
            <a:ext cx="4502138"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5"/>
            </p:custDataLst>
          </p:nvPr>
        </p:nvSpPr>
        <p:spPr>
          <a:xfrm>
            <a:off x="314710" y="1542648"/>
            <a:ext cx="4502138"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6"/>
            </p:custDataLst>
          </p:nvPr>
        </p:nvSpPr>
        <p:spPr>
          <a:xfrm>
            <a:off x="5023145" y="1533439"/>
            <a:ext cx="4502138"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xmlns="" val="1660803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237533"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12" indent="0">
              <a:buNone/>
              <a:defRPr sz="2000" b="1"/>
            </a:lvl2pPr>
            <a:lvl3pPr marL="914423" indent="0">
              <a:buNone/>
              <a:defRPr sz="1800" b="1"/>
            </a:lvl3pPr>
            <a:lvl4pPr marL="1371634" indent="0">
              <a:buNone/>
              <a:defRPr sz="1600" b="1"/>
            </a:lvl4pPr>
            <a:lvl5pPr marL="1828846" indent="0">
              <a:buNone/>
              <a:defRPr sz="1600" b="1"/>
            </a:lvl5pPr>
            <a:lvl6pPr marL="2286057" indent="0">
              <a:buNone/>
              <a:defRPr sz="1600" b="1"/>
            </a:lvl6pPr>
            <a:lvl7pPr marL="2743269" indent="0">
              <a:buNone/>
              <a:defRPr sz="1600" b="1"/>
            </a:lvl7pPr>
            <a:lvl8pPr marL="3200480" indent="0">
              <a:buNone/>
              <a:defRPr sz="1600" b="1"/>
            </a:lvl8pPr>
            <a:lvl9pPr marL="3657691"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237533" y="1902613"/>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5051356"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12" indent="0">
              <a:buNone/>
              <a:defRPr sz="2000" b="1"/>
            </a:lvl2pPr>
            <a:lvl3pPr marL="914423" indent="0">
              <a:buNone/>
              <a:defRPr sz="1800" b="1"/>
            </a:lvl3pPr>
            <a:lvl4pPr marL="1371634" indent="0">
              <a:buNone/>
              <a:defRPr sz="1600" b="1"/>
            </a:lvl4pPr>
            <a:lvl5pPr marL="1828846" indent="0">
              <a:buNone/>
              <a:defRPr sz="1600" b="1"/>
            </a:lvl5pPr>
            <a:lvl6pPr marL="2286057" indent="0">
              <a:buNone/>
              <a:defRPr sz="1600" b="1"/>
            </a:lvl6pPr>
            <a:lvl7pPr marL="2743269" indent="0">
              <a:buNone/>
              <a:defRPr sz="1600" b="1"/>
            </a:lvl7pPr>
            <a:lvl8pPr marL="3200480" indent="0">
              <a:buNone/>
              <a:defRPr sz="1600" b="1"/>
            </a:lvl8pPr>
            <a:lvl9pPr marL="3657691"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5051356" y="1902613"/>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237533"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12" indent="0">
              <a:buNone/>
              <a:defRPr sz="2000" b="1"/>
            </a:lvl2pPr>
            <a:lvl3pPr marL="914423" indent="0">
              <a:buNone/>
              <a:defRPr sz="1800" b="1"/>
            </a:lvl3pPr>
            <a:lvl4pPr marL="1371634" indent="0">
              <a:buNone/>
              <a:defRPr sz="1600" b="1"/>
            </a:lvl4pPr>
            <a:lvl5pPr marL="1828846" indent="0">
              <a:buNone/>
              <a:defRPr sz="1600" b="1"/>
            </a:lvl5pPr>
            <a:lvl6pPr marL="2286057" indent="0">
              <a:buNone/>
              <a:defRPr sz="1600" b="1"/>
            </a:lvl6pPr>
            <a:lvl7pPr marL="2743269" indent="0">
              <a:buNone/>
              <a:defRPr sz="1600" b="1"/>
            </a:lvl7pPr>
            <a:lvl8pPr marL="3200480" indent="0">
              <a:buNone/>
              <a:defRPr sz="1600" b="1"/>
            </a:lvl8pPr>
            <a:lvl9pPr marL="3657691"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237533"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5051356"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12" indent="0">
              <a:buNone/>
              <a:defRPr sz="2000" b="1"/>
            </a:lvl2pPr>
            <a:lvl3pPr marL="914423" indent="0">
              <a:buNone/>
              <a:defRPr sz="1800" b="1"/>
            </a:lvl3pPr>
            <a:lvl4pPr marL="1371634" indent="0">
              <a:buNone/>
              <a:defRPr sz="1600" b="1"/>
            </a:lvl4pPr>
            <a:lvl5pPr marL="1828846" indent="0">
              <a:buNone/>
              <a:defRPr sz="1600" b="1"/>
            </a:lvl5pPr>
            <a:lvl6pPr marL="2286057" indent="0">
              <a:buNone/>
              <a:defRPr sz="1600" b="1"/>
            </a:lvl6pPr>
            <a:lvl7pPr marL="2743269" indent="0">
              <a:buNone/>
              <a:defRPr sz="1600" b="1"/>
            </a:lvl7pPr>
            <a:lvl8pPr marL="3200480" indent="0">
              <a:buNone/>
              <a:defRPr sz="1600" b="1"/>
            </a:lvl8pPr>
            <a:lvl9pPr marL="3657691"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5051356"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xmlns="" val="3416150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nvGraphicFramePr>
        <p:xfrm>
          <a:off x="1" y="0"/>
          <a:ext cx="158750" cy="158750"/>
        </p:xfrm>
        <a:graphic>
          <a:graphicData uri="http://schemas.openxmlformats.org/presentationml/2006/ole">
            <p:oleObj spid="_x0000_s278596" name="think-cell Slide" r:id="rId4"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xmlns="" val="26456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18" Type="http://schemas.openxmlformats.org/officeDocument/2006/relationships/tags" Target="../tags/tag5.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4.xml"/><Relationship Id="rId2" Type="http://schemas.openxmlformats.org/officeDocument/2006/relationships/slideLayout" Target="../slideLayouts/slideLayout2.xml"/><Relationship Id="rId16" Type="http://schemas.openxmlformats.org/officeDocument/2006/relationships/tags" Target="../tags/tag3.xml"/><Relationship Id="rId20"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19"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1.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49.xml"/><Relationship Id="rId13" Type="http://schemas.openxmlformats.org/officeDocument/2006/relationships/tags" Target="../tags/tag54.xml"/><Relationship Id="rId18" Type="http://schemas.openxmlformats.org/officeDocument/2006/relationships/hyperlink" Target="http://www.linkedin.com/company/capgemini" TargetMode="External"/><Relationship Id="rId26" Type="http://schemas.openxmlformats.org/officeDocument/2006/relationships/image" Target="../media/image4.jpeg"/><Relationship Id="rId3" Type="http://schemas.openxmlformats.org/officeDocument/2006/relationships/slideLayout" Target="../slideLayouts/slideLayout14.xml"/><Relationship Id="rId21" Type="http://schemas.openxmlformats.org/officeDocument/2006/relationships/image" Target="../media/image13.png"/><Relationship Id="rId7" Type="http://schemas.openxmlformats.org/officeDocument/2006/relationships/tags" Target="../tags/tag48.xml"/><Relationship Id="rId12" Type="http://schemas.openxmlformats.org/officeDocument/2006/relationships/tags" Target="../tags/tag53.xml"/><Relationship Id="rId17" Type="http://schemas.openxmlformats.org/officeDocument/2006/relationships/image" Target="../media/image11.png"/><Relationship Id="rId25" Type="http://schemas.openxmlformats.org/officeDocument/2006/relationships/image" Target="../media/image15.gif"/><Relationship Id="rId2" Type="http://schemas.openxmlformats.org/officeDocument/2006/relationships/slideLayout" Target="../slideLayouts/slideLayout13.xml"/><Relationship Id="rId16" Type="http://schemas.openxmlformats.org/officeDocument/2006/relationships/hyperlink" Target="http://www.facebook.com/Capgemini" TargetMode="External"/><Relationship Id="rId20" Type="http://schemas.openxmlformats.org/officeDocument/2006/relationships/hyperlink" Target="http://www.twitter.com/capgemini" TargetMode="External"/><Relationship Id="rId1" Type="http://schemas.openxmlformats.org/officeDocument/2006/relationships/slideLayout" Target="../slideLayouts/slideLayout12.xml"/><Relationship Id="rId6" Type="http://schemas.openxmlformats.org/officeDocument/2006/relationships/tags" Target="../tags/tag47.xml"/><Relationship Id="rId11" Type="http://schemas.openxmlformats.org/officeDocument/2006/relationships/tags" Target="../tags/tag52.xml"/><Relationship Id="rId24" Type="http://schemas.openxmlformats.org/officeDocument/2006/relationships/hyperlink" Target="http://www.slideshare.net/capgemini" TargetMode="External"/><Relationship Id="rId5" Type="http://schemas.openxmlformats.org/officeDocument/2006/relationships/vmlDrawing" Target="../drawings/vmlDrawing11.vml"/><Relationship Id="rId15" Type="http://schemas.openxmlformats.org/officeDocument/2006/relationships/image" Target="../media/image5.emf"/><Relationship Id="rId23" Type="http://schemas.openxmlformats.org/officeDocument/2006/relationships/image" Target="../media/image14.png"/><Relationship Id="rId10" Type="http://schemas.openxmlformats.org/officeDocument/2006/relationships/tags" Target="../tags/tag51.xml"/><Relationship Id="rId19" Type="http://schemas.openxmlformats.org/officeDocument/2006/relationships/image" Target="../media/image12.png"/><Relationship Id="rId4" Type="http://schemas.openxmlformats.org/officeDocument/2006/relationships/theme" Target="../theme/theme2.xml"/><Relationship Id="rId9" Type="http://schemas.openxmlformats.org/officeDocument/2006/relationships/tags" Target="../tags/tag50.xml"/><Relationship Id="rId14" Type="http://schemas.openxmlformats.org/officeDocument/2006/relationships/oleObject" Target="../embeddings/oleObject12.bin"/><Relationship Id="rId22" Type="http://schemas.openxmlformats.org/officeDocument/2006/relationships/hyperlink" Target="http://www.youtube.com/capgemini"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58750" cy="158750"/>
        </p:xfrm>
        <a:graphic>
          <a:graphicData uri="http://schemas.openxmlformats.org/presentationml/2006/ole">
            <p:oleObj spid="_x0000_s271431" name="think-cell Slide" r:id="rId19" imgW="360" imgH="360" progId="">
              <p:embed/>
            </p:oleObj>
          </a:graphicData>
        </a:graphic>
      </p:graphicFrame>
      <p:sp>
        <p:nvSpPr>
          <p:cNvPr id="2" name="Title Placeholder 1"/>
          <p:cNvSpPr>
            <a:spLocks noGrp="1"/>
          </p:cNvSpPr>
          <p:nvPr>
            <p:ph type="title"/>
            <p:custDataLst>
              <p:tags r:id="rId14"/>
            </p:custDataLst>
          </p:nvPr>
        </p:nvSpPr>
        <p:spPr>
          <a:xfrm>
            <a:off x="3" y="4"/>
            <a:ext cx="9905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15"/>
            </p:custDataLst>
          </p:nvPr>
        </p:nvSpPr>
        <p:spPr>
          <a:xfrm>
            <a:off x="323393" y="1501977"/>
            <a:ext cx="943812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6"/>
            </p:custDataLst>
          </p:nvPr>
        </p:nvSpPr>
        <p:spPr>
          <a:xfrm>
            <a:off x="9567489" y="6661692"/>
            <a:ext cx="110607"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17"/>
            </p:custDataLst>
          </p:nvPr>
        </p:nvSpPr>
        <p:spPr bwMode="auto">
          <a:xfrm>
            <a:off x="4"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18"/>
            </p:custDataLst>
          </p:nvPr>
        </p:nvCxnSpPr>
        <p:spPr>
          <a:xfrm flipH="1">
            <a:off x="4" y="6362700"/>
            <a:ext cx="9905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0" cstate="print"/>
          <a:stretch>
            <a:fillRect/>
          </a:stretch>
        </p:blipFill>
        <p:spPr>
          <a:xfrm>
            <a:off x="118185" y="6419981"/>
            <a:ext cx="1440000" cy="343023"/>
          </a:xfrm>
          <a:prstGeom prst="rect">
            <a:avLst/>
          </a:prstGeom>
        </p:spPr>
      </p:pic>
    </p:spTree>
    <p:extLst>
      <p:ext uri="{BB962C8B-B14F-4D97-AF65-F5344CB8AC3E}">
        <p14:creationId xmlns:p14="http://schemas.microsoft.com/office/powerpoint/2010/main" xmlns="" val="1625238496"/>
      </p:ext>
    </p:extLst>
  </p:cSld>
  <p:clrMap bg1="lt1" tx1="dk1" bg2="lt2" tx2="dk2" accent1="accent1" accent2="accent2" accent3="accent3" accent4="accent4" accent5="accent5" accent6="accent6" hlink="hlink" folHlink="folHlink"/>
  <p:sldLayoutIdLst>
    <p:sldLayoutId id="2147483938" r:id="rId1"/>
    <p:sldLayoutId id="2147483959" r:id="rId2"/>
    <p:sldLayoutId id="2147483939" r:id="rId3"/>
    <p:sldLayoutId id="2147483940" r:id="rId4"/>
    <p:sldLayoutId id="2147483941" r:id="rId5"/>
    <p:sldLayoutId id="2147483942" r:id="rId6"/>
    <p:sldLayoutId id="2147483943" r:id="rId7"/>
    <p:sldLayoutId id="2147483944" r:id="rId8"/>
    <p:sldLayoutId id="2147483945" r:id="rId9"/>
    <p:sldLayoutId id="2147483960" r:id="rId10"/>
    <p:sldLayoutId id="2147483961" r:id="rId11"/>
  </p:sldLayoutIdLst>
  <p:timing>
    <p:tnLst>
      <p:par>
        <p:cTn id="1" dur="indefinite" restart="never" nodeType="tmRoot"/>
      </p:par>
    </p:tnLst>
  </p:timing>
  <p:txStyles>
    <p:titleStyle>
      <a:lvl1pPr marL="0" indent="0" algn="l" defTabSz="914365"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93" indent="-166193" algn="l" defTabSz="914365"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9" indent="-180980" algn="l" defTabSz="914365"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89" indent="-165104" algn="l" defTabSz="914365"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tx2">
              <a:lumMod val="50000"/>
            </a:schemeClr>
          </a:solidFill>
          <a:latin typeface="+mn-lt"/>
          <a:ea typeface="+mn-ea"/>
          <a:cs typeface="+mn-cs"/>
        </a:defRPr>
      </a:lvl3pPr>
      <a:lvl4pPr marL="711218" indent="-165104" algn="l" defTabSz="914365" rtl="0" eaLnBrk="1" latinLnBrk="0" hangingPunct="1">
        <a:lnSpc>
          <a:spcPct val="90000"/>
        </a:lnSpc>
        <a:spcBef>
          <a:spcPts val="0"/>
        </a:spcBef>
        <a:spcAft>
          <a:spcPts val="600"/>
        </a:spcAft>
        <a:buClr>
          <a:schemeClr val="bg2"/>
        </a:buClr>
        <a:buFont typeface="Arial" pitchFamily="34" charset="0"/>
        <a:buChar char="–"/>
        <a:tabLst/>
        <a:defRPr sz="1400" kern="1200">
          <a:solidFill>
            <a:schemeClr val="tx2">
              <a:lumMod val="50000"/>
            </a:schemeClr>
          </a:solidFill>
          <a:latin typeface="+mn-lt"/>
          <a:ea typeface="+mn-ea"/>
          <a:cs typeface="+mn-cs"/>
        </a:defRPr>
      </a:lvl4pPr>
      <a:lvl5pPr marL="1609664" indent="-193668" algn="l" defTabSz="914365"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504" indent="-228592" algn="l" defTabSz="91436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6" indent="-228592" algn="l" defTabSz="91436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9" indent="-228592" algn="l" defTabSz="91436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51" indent="-228592" algn="l" defTabSz="91436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65" rtl="0" eaLnBrk="1" latinLnBrk="0" hangingPunct="1">
        <a:defRPr sz="1800" kern="1200">
          <a:solidFill>
            <a:schemeClr val="tx1"/>
          </a:solidFill>
          <a:latin typeface="+mn-lt"/>
          <a:ea typeface="+mn-ea"/>
          <a:cs typeface="+mn-cs"/>
        </a:defRPr>
      </a:lvl1pPr>
      <a:lvl2pPr marL="457182" algn="l" defTabSz="914365" rtl="0" eaLnBrk="1" latinLnBrk="0" hangingPunct="1">
        <a:defRPr sz="1800" kern="1200">
          <a:solidFill>
            <a:schemeClr val="tx1"/>
          </a:solidFill>
          <a:latin typeface="+mn-lt"/>
          <a:ea typeface="+mn-ea"/>
          <a:cs typeface="+mn-cs"/>
        </a:defRPr>
      </a:lvl2pPr>
      <a:lvl3pPr marL="914365" algn="l" defTabSz="914365" rtl="0" eaLnBrk="1" latinLnBrk="0" hangingPunct="1">
        <a:defRPr sz="1800" kern="1200">
          <a:solidFill>
            <a:schemeClr val="tx1"/>
          </a:solidFill>
          <a:latin typeface="+mn-lt"/>
          <a:ea typeface="+mn-ea"/>
          <a:cs typeface="+mn-cs"/>
        </a:defRPr>
      </a:lvl3pPr>
      <a:lvl4pPr marL="1371547" algn="l" defTabSz="914365" rtl="0" eaLnBrk="1" latinLnBrk="0" hangingPunct="1">
        <a:defRPr sz="1800" kern="1200">
          <a:solidFill>
            <a:schemeClr val="tx1"/>
          </a:solidFill>
          <a:latin typeface="+mn-lt"/>
          <a:ea typeface="+mn-ea"/>
          <a:cs typeface="+mn-cs"/>
        </a:defRPr>
      </a:lvl4pPr>
      <a:lvl5pPr marL="1828730" algn="l" defTabSz="914365" rtl="0" eaLnBrk="1" latinLnBrk="0" hangingPunct="1">
        <a:defRPr sz="1800" kern="1200">
          <a:solidFill>
            <a:schemeClr val="tx1"/>
          </a:solidFill>
          <a:latin typeface="+mn-lt"/>
          <a:ea typeface="+mn-ea"/>
          <a:cs typeface="+mn-cs"/>
        </a:defRPr>
      </a:lvl5pPr>
      <a:lvl6pPr marL="2285912" algn="l" defTabSz="914365" rtl="0" eaLnBrk="1" latinLnBrk="0" hangingPunct="1">
        <a:defRPr sz="1800" kern="1200">
          <a:solidFill>
            <a:schemeClr val="tx1"/>
          </a:solidFill>
          <a:latin typeface="+mn-lt"/>
          <a:ea typeface="+mn-ea"/>
          <a:cs typeface="+mn-cs"/>
        </a:defRPr>
      </a:lvl6pPr>
      <a:lvl7pPr marL="2743094" algn="l" defTabSz="914365" rtl="0" eaLnBrk="1" latinLnBrk="0" hangingPunct="1">
        <a:defRPr sz="1800" kern="1200">
          <a:solidFill>
            <a:schemeClr val="tx1"/>
          </a:solidFill>
          <a:latin typeface="+mn-lt"/>
          <a:ea typeface="+mn-ea"/>
          <a:cs typeface="+mn-cs"/>
        </a:defRPr>
      </a:lvl7pPr>
      <a:lvl8pPr marL="3200278" algn="l" defTabSz="914365" rtl="0" eaLnBrk="1" latinLnBrk="0" hangingPunct="1">
        <a:defRPr sz="1800" kern="1200">
          <a:solidFill>
            <a:schemeClr val="tx1"/>
          </a:solidFill>
          <a:latin typeface="+mn-lt"/>
          <a:ea typeface="+mn-ea"/>
          <a:cs typeface="+mn-cs"/>
        </a:defRPr>
      </a:lvl8pPr>
      <a:lvl9pPr marL="3657461" algn="l" defTabSz="91436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nvGraphicFramePr>
        <p:xfrm>
          <a:off x="1" y="0"/>
          <a:ext cx="158750" cy="158750"/>
        </p:xfrm>
        <a:graphic>
          <a:graphicData uri="http://schemas.openxmlformats.org/presentationml/2006/ole">
            <p:oleObj spid="_x0000_s281669" name="think-cell Slide" r:id="rId14" imgW="360" imgH="360" progId="">
              <p:embed/>
            </p:oleObj>
          </a:graphicData>
        </a:graphic>
      </p:graphicFrame>
      <p:sp>
        <p:nvSpPr>
          <p:cNvPr id="357" name="Rectangle 7"/>
          <p:cNvSpPr/>
          <p:nvPr>
            <p:custDataLst>
              <p:tags r:id="rId6"/>
            </p:custDataLst>
          </p:nvPr>
        </p:nvSpPr>
        <p:spPr bwMode="auto">
          <a:xfrm flipV="1">
            <a:off x="-1656" y="1677994"/>
            <a:ext cx="9907658"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9" name="Picture 104" descr="C:\Users\UserSim\Desktop\Capgemini\moto.emf"/>
          <p:cNvPicPr>
            <a:picLocks noChangeAspect="1" noChangeArrowheads="1"/>
          </p:cNvPicPr>
          <p:nvPr>
            <p:custDataLst>
              <p:tags r:id="rId7"/>
            </p:custDataLst>
          </p:nvPr>
        </p:nvPicPr>
        <p:blipFill>
          <a:blip r:embed="rId15" cstate="email"/>
          <a:srcRect/>
          <a:stretch>
            <a:fillRect/>
          </a:stretch>
        </p:blipFill>
        <p:spPr bwMode="auto">
          <a:xfrm>
            <a:off x="6406875" y="1209258"/>
            <a:ext cx="2880001" cy="229353"/>
          </a:xfrm>
          <a:prstGeom prst="rect">
            <a:avLst/>
          </a:prstGeom>
          <a:noFill/>
        </p:spPr>
      </p:pic>
      <p:sp>
        <p:nvSpPr>
          <p:cNvPr id="15" name="Rectangle 14"/>
          <p:cNvSpPr/>
          <p:nvPr>
            <p:custDataLst>
              <p:tags r:id="rId8"/>
            </p:custDataLst>
          </p:nvPr>
        </p:nvSpPr>
        <p:spPr>
          <a:xfrm>
            <a:off x="6763622" y="5457936"/>
            <a:ext cx="2523255" cy="380480"/>
          </a:xfrm>
          <a:prstGeom prst="rect">
            <a:avLst/>
          </a:prstGeom>
        </p:spPr>
        <p:txBody>
          <a:bodyPr wrap="none" lIns="0" tIns="36000" rIns="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16" name="Picture 3" descr="C:\Users\UserSim\Desktop\DS_icons\128x128 shadows\facebook.png">
            <a:hlinkClick r:id="rId16"/>
          </p:cNvPr>
          <p:cNvPicPr>
            <a:picLocks noChangeAspect="1" noChangeArrowheads="1"/>
          </p:cNvPicPr>
          <p:nvPr>
            <p:custDataLst>
              <p:tags r:id="rId9"/>
            </p:custDataLst>
          </p:nvPr>
        </p:nvPicPr>
        <p:blipFill>
          <a:blip r:embed="rId17" cstate="email"/>
          <a:srcRect/>
          <a:stretch>
            <a:fillRect/>
          </a:stretch>
        </p:blipFill>
        <p:spPr bwMode="auto">
          <a:xfrm>
            <a:off x="7689880" y="5932547"/>
            <a:ext cx="278223" cy="263770"/>
          </a:xfrm>
          <a:prstGeom prst="rect">
            <a:avLst/>
          </a:prstGeom>
          <a:noFill/>
        </p:spPr>
      </p:pic>
      <p:pic>
        <p:nvPicPr>
          <p:cNvPr id="17" name="Picture 4" descr="C:\Users\UserSim\Desktop\DS_icons\128x128 shadows\linkedin.png">
            <a:hlinkClick r:id="rId18"/>
          </p:cNvPr>
          <p:cNvPicPr>
            <a:picLocks noChangeAspect="1" noChangeArrowheads="1"/>
          </p:cNvPicPr>
          <p:nvPr>
            <p:custDataLst>
              <p:tags r:id="rId10"/>
            </p:custDataLst>
          </p:nvPr>
        </p:nvPicPr>
        <p:blipFill>
          <a:blip r:embed="rId19" cstate="email"/>
          <a:srcRect/>
          <a:stretch>
            <a:fillRect/>
          </a:stretch>
        </p:blipFill>
        <p:spPr bwMode="auto">
          <a:xfrm>
            <a:off x="8025291" y="5932547"/>
            <a:ext cx="281314" cy="266700"/>
          </a:xfrm>
          <a:prstGeom prst="rect">
            <a:avLst/>
          </a:prstGeom>
          <a:noFill/>
        </p:spPr>
      </p:pic>
      <p:pic>
        <p:nvPicPr>
          <p:cNvPr id="18" name="Picture 5" descr="C:\Users\UserSim\Desktop\DS_icons\128x128 shadows\twitter.png">
            <a:hlinkClick r:id="rId20"/>
          </p:cNvPr>
          <p:cNvPicPr>
            <a:picLocks noChangeAspect="1" noChangeArrowheads="1"/>
          </p:cNvPicPr>
          <p:nvPr>
            <p:custDataLst>
              <p:tags r:id="rId11"/>
            </p:custDataLst>
          </p:nvPr>
        </p:nvPicPr>
        <p:blipFill>
          <a:blip r:embed="rId21" cstate="email"/>
          <a:srcRect/>
          <a:stretch>
            <a:fillRect/>
          </a:stretch>
        </p:blipFill>
        <p:spPr bwMode="auto">
          <a:xfrm>
            <a:off x="8654346" y="5932547"/>
            <a:ext cx="281314" cy="266700"/>
          </a:xfrm>
          <a:prstGeom prst="rect">
            <a:avLst/>
          </a:prstGeom>
          <a:noFill/>
        </p:spPr>
      </p:pic>
      <p:pic>
        <p:nvPicPr>
          <p:cNvPr id="19" name="Picture 6" descr="C:\Users\UserSim\Desktop\DS_icons\128x128 shadows\youtube.png">
            <a:hlinkClick r:id="rId22"/>
          </p:cNvPr>
          <p:cNvPicPr>
            <a:picLocks noChangeAspect="1" noChangeArrowheads="1"/>
          </p:cNvPicPr>
          <p:nvPr>
            <p:custDataLst>
              <p:tags r:id="rId12"/>
            </p:custDataLst>
          </p:nvPr>
        </p:nvPicPr>
        <p:blipFill>
          <a:blip r:embed="rId23" cstate="email"/>
          <a:srcRect/>
          <a:stretch>
            <a:fillRect/>
          </a:stretch>
        </p:blipFill>
        <p:spPr bwMode="auto">
          <a:xfrm>
            <a:off x="8992849" y="5932547"/>
            <a:ext cx="281314" cy="266700"/>
          </a:xfrm>
          <a:prstGeom prst="rect">
            <a:avLst/>
          </a:prstGeom>
          <a:noFill/>
        </p:spPr>
      </p:pic>
      <p:pic>
        <p:nvPicPr>
          <p:cNvPr id="20" name="Image 22" descr="Picto_Slideshare.gif">
            <a:hlinkClick r:id="rId24"/>
          </p:cNvPr>
          <p:cNvPicPr preferRelativeResize="0">
            <a:picLocks/>
          </p:cNvPicPr>
          <p:nvPr>
            <p:custDataLst>
              <p:tags r:id="rId13"/>
            </p:custDataLst>
          </p:nvPr>
        </p:nvPicPr>
        <p:blipFill>
          <a:blip r:embed="rId25" cstate="email"/>
          <a:srcRect l="4793" t="6316" r="5718" b="7969"/>
          <a:stretch>
            <a:fillRect/>
          </a:stretch>
        </p:blipFill>
        <p:spPr>
          <a:xfrm>
            <a:off x="8363793" y="5932551"/>
            <a:ext cx="233362" cy="238125"/>
          </a:xfrm>
          <a:prstGeom prst="roundRect">
            <a:avLst/>
          </a:prstGeom>
          <a:effectLst>
            <a:outerShdw blurRad="38100" dist="25400" dir="5400000" sx="98000" sy="98000" algn="t" rotWithShape="0">
              <a:schemeClr val="tx2">
                <a:alpha val="51000"/>
              </a:schemeClr>
            </a:outerShdw>
          </a:effectLst>
        </p:spPr>
      </p:pic>
      <p:pic>
        <p:nvPicPr>
          <p:cNvPr id="13" name="Image 12" descr="Capgemini_logo.jpg"/>
          <p:cNvPicPr>
            <a:picLocks noChangeAspect="1"/>
          </p:cNvPicPr>
          <p:nvPr/>
        </p:nvPicPr>
        <p:blipFill>
          <a:blip r:embed="rId26" cstate="print"/>
          <a:stretch>
            <a:fillRect/>
          </a:stretch>
        </p:blipFill>
        <p:spPr>
          <a:xfrm>
            <a:off x="747568" y="1014965"/>
            <a:ext cx="2880001" cy="686046"/>
          </a:xfrm>
          <a:prstGeom prst="rect">
            <a:avLst/>
          </a:prstGeom>
        </p:spPr>
      </p:pic>
    </p:spTree>
    <p:extLst>
      <p:ext uri="{BB962C8B-B14F-4D97-AF65-F5344CB8AC3E}">
        <p14:creationId xmlns:p14="http://schemas.microsoft.com/office/powerpoint/2010/main" xmlns="" val="4122580201"/>
      </p:ext>
    </p:extLst>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Lst>
  <p:txStyles>
    <p:titleStyle>
      <a:lvl1pPr algn="ctr" defTabSz="839715" rtl="0" eaLnBrk="1" latinLnBrk="0" hangingPunct="1">
        <a:spcBef>
          <a:spcPct val="0"/>
        </a:spcBef>
        <a:buNone/>
        <a:defRPr sz="4000" kern="1200">
          <a:solidFill>
            <a:schemeClr val="tx1"/>
          </a:solidFill>
          <a:latin typeface="+mj-lt"/>
          <a:ea typeface="+mj-ea"/>
          <a:cs typeface="+mj-cs"/>
        </a:defRPr>
      </a:lvl1pPr>
    </p:titleStyle>
    <p:bodyStyle>
      <a:lvl1pPr marL="314893" indent="-314893" algn="l" defTabSz="839715"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68" indent="-262411" algn="l" defTabSz="839715"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44" indent="-209928" algn="l" defTabSz="839715"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501" indent="-209928" algn="l" defTabSz="839715"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57" indent="-209928" algn="l" defTabSz="839715"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214" indent="-209928" algn="l" defTabSz="839715"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72" indent="-209928" algn="l" defTabSz="839715"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930" indent="-209928" algn="l" defTabSz="839715"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786" indent="-209928" algn="l" defTabSz="839715"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715" rtl="0" eaLnBrk="1" latinLnBrk="0" hangingPunct="1">
        <a:defRPr sz="1700" kern="1200">
          <a:solidFill>
            <a:schemeClr val="tx1"/>
          </a:solidFill>
          <a:latin typeface="+mn-lt"/>
          <a:ea typeface="+mn-ea"/>
          <a:cs typeface="+mn-cs"/>
        </a:defRPr>
      </a:lvl1pPr>
      <a:lvl2pPr marL="419858" algn="l" defTabSz="839715" rtl="0" eaLnBrk="1" latinLnBrk="0" hangingPunct="1">
        <a:defRPr sz="1700" kern="1200">
          <a:solidFill>
            <a:schemeClr val="tx1"/>
          </a:solidFill>
          <a:latin typeface="+mn-lt"/>
          <a:ea typeface="+mn-ea"/>
          <a:cs typeface="+mn-cs"/>
        </a:defRPr>
      </a:lvl2pPr>
      <a:lvl3pPr marL="839715" algn="l" defTabSz="839715" rtl="0" eaLnBrk="1" latinLnBrk="0" hangingPunct="1">
        <a:defRPr sz="1700" kern="1200">
          <a:solidFill>
            <a:schemeClr val="tx1"/>
          </a:solidFill>
          <a:latin typeface="+mn-lt"/>
          <a:ea typeface="+mn-ea"/>
          <a:cs typeface="+mn-cs"/>
        </a:defRPr>
      </a:lvl3pPr>
      <a:lvl4pPr marL="1259572" algn="l" defTabSz="839715" rtl="0" eaLnBrk="1" latinLnBrk="0" hangingPunct="1">
        <a:defRPr sz="1700" kern="1200">
          <a:solidFill>
            <a:schemeClr val="tx1"/>
          </a:solidFill>
          <a:latin typeface="+mn-lt"/>
          <a:ea typeface="+mn-ea"/>
          <a:cs typeface="+mn-cs"/>
        </a:defRPr>
      </a:lvl4pPr>
      <a:lvl5pPr marL="1679429" algn="l" defTabSz="839715" rtl="0" eaLnBrk="1" latinLnBrk="0" hangingPunct="1">
        <a:defRPr sz="1700" kern="1200">
          <a:solidFill>
            <a:schemeClr val="tx1"/>
          </a:solidFill>
          <a:latin typeface="+mn-lt"/>
          <a:ea typeface="+mn-ea"/>
          <a:cs typeface="+mn-cs"/>
        </a:defRPr>
      </a:lvl5pPr>
      <a:lvl6pPr marL="2099286" algn="l" defTabSz="839715" rtl="0" eaLnBrk="1" latinLnBrk="0" hangingPunct="1">
        <a:defRPr sz="1700" kern="1200">
          <a:solidFill>
            <a:schemeClr val="tx1"/>
          </a:solidFill>
          <a:latin typeface="+mn-lt"/>
          <a:ea typeface="+mn-ea"/>
          <a:cs typeface="+mn-cs"/>
        </a:defRPr>
      </a:lvl6pPr>
      <a:lvl7pPr marL="2519144" algn="l" defTabSz="839715" rtl="0" eaLnBrk="1" latinLnBrk="0" hangingPunct="1">
        <a:defRPr sz="1700" kern="1200">
          <a:solidFill>
            <a:schemeClr val="tx1"/>
          </a:solidFill>
          <a:latin typeface="+mn-lt"/>
          <a:ea typeface="+mn-ea"/>
          <a:cs typeface="+mn-cs"/>
        </a:defRPr>
      </a:lvl7pPr>
      <a:lvl8pPr marL="2939000" algn="l" defTabSz="839715" rtl="0" eaLnBrk="1" latinLnBrk="0" hangingPunct="1">
        <a:defRPr sz="1700" kern="1200">
          <a:solidFill>
            <a:schemeClr val="tx1"/>
          </a:solidFill>
          <a:latin typeface="+mn-lt"/>
          <a:ea typeface="+mn-ea"/>
          <a:cs typeface="+mn-cs"/>
        </a:defRPr>
      </a:lvl8pPr>
      <a:lvl9pPr marL="3358858" algn="l" defTabSz="839715"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5.vml"/><Relationship Id="rId4" Type="http://schemas.openxmlformats.org/officeDocument/2006/relationships/oleObject" Target="../embeddings/oleObject16.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vmlDrawing" Target="../drawings/vmlDrawing19.vml"/><Relationship Id="rId4" Type="http://schemas.openxmlformats.org/officeDocument/2006/relationships/oleObject" Target="../embeddings/oleObject20.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25.png"/><Relationship Id="rId2" Type="http://schemas.openxmlformats.org/officeDocument/2006/relationships/slideLayout" Target="../slideLayouts/slideLayout4.xml"/><Relationship Id="rId1" Type="http://schemas.openxmlformats.org/officeDocument/2006/relationships/tags" Target="../tags/tag6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4.xml"/><Relationship Id="rId4" Type="http://schemas.openxmlformats.org/officeDocument/2006/relationships/image" Target="../media/image30.jpeg"/></Relationships>
</file>

<file path=ppt/slides/_rels/slide16.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4.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jpeg"/></Relationships>
</file>

<file path=ppt/slides/_rels/slide17.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slideLayout" Target="../slideLayouts/slideLayout4.xml"/><Relationship Id="rId4" Type="http://schemas.openxmlformats.org/officeDocument/2006/relationships/image" Target="../media/image32.jpeg"/></Relationships>
</file>

<file path=ppt/slides/_rels/slide1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vmlDrawing" Target="../drawings/vmlDrawing16.vml"/><Relationship Id="rId4" Type="http://schemas.openxmlformats.org/officeDocument/2006/relationships/oleObject" Target="../embeddings/oleObject17.bin"/></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jpeg"/><Relationship Id="rId1" Type="http://schemas.openxmlformats.org/officeDocument/2006/relationships/slideLayout" Target="../slideLayouts/slideLayout4.xml"/><Relationship Id="rId5" Type="http://schemas.openxmlformats.org/officeDocument/2006/relationships/image" Target="../media/image42.png"/><Relationship Id="rId4" Type="http://schemas.openxmlformats.org/officeDocument/2006/relationships/image" Target="../media/image41.png"/></Relationships>
</file>

<file path=ppt/slides/_rels/slide2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28.jpeg"/><Relationship Id="rId1" Type="http://schemas.openxmlformats.org/officeDocument/2006/relationships/slideLayout" Target="../slideLayouts/slideLayout4.xml"/><Relationship Id="rId4" Type="http://schemas.openxmlformats.org/officeDocument/2006/relationships/image" Target="../media/image40.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vmlDrawing" Target="../drawings/vmlDrawing20.vml"/><Relationship Id="rId4" Type="http://schemas.openxmlformats.org/officeDocument/2006/relationships/oleObject" Target="../embeddings/oleObject21.bin"/></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vmlDrawing" Target="../drawings/vmlDrawing21.vml"/><Relationship Id="rId4" Type="http://schemas.openxmlformats.org/officeDocument/2006/relationships/oleObject" Target="../embeddings/oleObject22.bin"/></Relationships>
</file>

<file path=ppt/slides/_rels/slide28.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image" Target="../media/image45.emf"/><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vmlDrawing" Target="../drawings/vmlDrawing17.vml"/><Relationship Id="rId5" Type="http://schemas.openxmlformats.org/officeDocument/2006/relationships/image" Target="../media/image19.png"/><Relationship Id="rId4" Type="http://schemas.openxmlformats.org/officeDocument/2006/relationships/oleObject" Target="../embeddings/oleObject18.bin"/></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slideLayout" Target="../slideLayouts/slideLayout4.xml"/><Relationship Id="rId7" Type="http://schemas.openxmlformats.org/officeDocument/2006/relationships/diagramLayout" Target="../diagrams/layout1.xml"/><Relationship Id="rId2" Type="http://schemas.openxmlformats.org/officeDocument/2006/relationships/tags" Target="../tags/tag60.xml"/><Relationship Id="rId1" Type="http://schemas.openxmlformats.org/officeDocument/2006/relationships/vmlDrawing" Target="../drawings/vmlDrawing18.vml"/><Relationship Id="rId6" Type="http://schemas.openxmlformats.org/officeDocument/2006/relationships/diagramData" Target="../diagrams/data1.xml"/><Relationship Id="rId11" Type="http://schemas.openxmlformats.org/officeDocument/2006/relationships/image" Target="../media/image21.png"/><Relationship Id="rId5" Type="http://schemas.openxmlformats.org/officeDocument/2006/relationships/image" Target="../media/image20.png"/><Relationship Id="rId10" Type="http://schemas.microsoft.com/office/2007/relationships/diagramDrawing" Target="../diagrams/drawing1.xml"/><Relationship Id="rId4" Type="http://schemas.openxmlformats.org/officeDocument/2006/relationships/oleObject" Target="../embeddings/oleObject19.bin"/><Relationship Id="rId9" Type="http://schemas.openxmlformats.org/officeDocument/2006/relationships/diagramColors" Target="../diagrams/colors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1587" y="1588"/>
          <a:ext cx="1587" cy="1587"/>
        </p:xfrm>
        <a:graphic>
          <a:graphicData uri="http://schemas.openxmlformats.org/presentationml/2006/ole">
            <p:oleObj spid="_x0000_s307202" name="think-cell Slide" r:id="rId4" imgW="270" imgH="270" progId="">
              <p:embed/>
            </p:oleObj>
          </a:graphicData>
        </a:graphic>
      </p:graphicFrame>
      <p:sp>
        <p:nvSpPr>
          <p:cNvPr id="4" name="Rectangle 3"/>
          <p:cNvSpPr/>
          <p:nvPr/>
        </p:nvSpPr>
        <p:spPr>
          <a:xfrm>
            <a:off x="0" y="2362200"/>
            <a:ext cx="6096000" cy="1905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2400" dirty="0" err="1" smtClean="0">
              <a:solidFill>
                <a:schemeClr val="tx2">
                  <a:lumMod val="50000"/>
                </a:schemeClr>
              </a:solidFill>
            </a:endParaRPr>
          </a:p>
        </p:txBody>
      </p:sp>
      <p:sp>
        <p:nvSpPr>
          <p:cNvPr id="12" name="Title 9"/>
          <p:cNvSpPr txBox="1">
            <a:spLocks/>
          </p:cNvSpPr>
          <p:nvPr/>
        </p:nvSpPr>
        <p:spPr bwMode="auto">
          <a:xfrm>
            <a:off x="0" y="2153063"/>
            <a:ext cx="6472052" cy="2387262"/>
          </a:xfrm>
          <a:prstGeom prst="rect">
            <a:avLst/>
          </a:prstGeom>
          <a:noFill/>
          <a:ln w="9525">
            <a:noFill/>
            <a:miter lim="800000"/>
            <a:headEnd/>
            <a:tailEnd/>
          </a:ln>
        </p:spPr>
        <p:txBody>
          <a:bodyPr vert="horz" wrap="square" lIns="231412" tIns="33059" rIns="33059" bIns="33059" numCol="1" anchor="ctr" anchorCtr="0" compatLnSpc="1">
            <a:prstTxWarp prst="textNoShape">
              <a:avLst/>
            </a:prstTxWarp>
          </a:bodyPr>
          <a:lstStyle>
            <a:lvl1pPr algn="l" defTabSz="912813" rtl="0" eaLnBrk="0" fontAlgn="base" hangingPunct="0">
              <a:lnSpc>
                <a:spcPct val="85000"/>
              </a:lnSpc>
              <a:spcBef>
                <a:spcPct val="0"/>
              </a:spcBef>
              <a:spcAft>
                <a:spcPct val="0"/>
              </a:spcAft>
              <a:defRPr sz="3300" b="0" kern="1200">
                <a:solidFill>
                  <a:schemeClr val="bg1"/>
                </a:solidFill>
                <a:latin typeface="+mj-lt"/>
                <a:ea typeface="+mj-ea"/>
                <a:cs typeface="+mj-cs"/>
              </a:defRPr>
            </a:lvl1pPr>
            <a:lvl2pPr algn="l" defTabSz="912813" rtl="0" eaLnBrk="0" fontAlgn="base" hangingPunct="0">
              <a:lnSpc>
                <a:spcPct val="85000"/>
              </a:lnSpc>
              <a:spcBef>
                <a:spcPct val="0"/>
              </a:spcBef>
              <a:spcAft>
                <a:spcPct val="0"/>
              </a:spcAft>
              <a:defRPr sz="3200">
                <a:solidFill>
                  <a:schemeClr val="tx1"/>
                </a:solidFill>
                <a:latin typeface="Arial" pitchFamily="34" charset="0"/>
              </a:defRPr>
            </a:lvl2pPr>
            <a:lvl3pPr algn="l" defTabSz="912813" rtl="0" eaLnBrk="0" fontAlgn="base" hangingPunct="0">
              <a:lnSpc>
                <a:spcPct val="85000"/>
              </a:lnSpc>
              <a:spcBef>
                <a:spcPct val="0"/>
              </a:spcBef>
              <a:spcAft>
                <a:spcPct val="0"/>
              </a:spcAft>
              <a:defRPr sz="3200">
                <a:solidFill>
                  <a:schemeClr val="tx1"/>
                </a:solidFill>
                <a:latin typeface="Arial" pitchFamily="34" charset="0"/>
              </a:defRPr>
            </a:lvl3pPr>
            <a:lvl4pPr algn="l" defTabSz="912813" rtl="0" eaLnBrk="0" fontAlgn="base" hangingPunct="0">
              <a:lnSpc>
                <a:spcPct val="85000"/>
              </a:lnSpc>
              <a:spcBef>
                <a:spcPct val="0"/>
              </a:spcBef>
              <a:spcAft>
                <a:spcPct val="0"/>
              </a:spcAft>
              <a:defRPr sz="3200">
                <a:solidFill>
                  <a:schemeClr val="tx1"/>
                </a:solidFill>
                <a:latin typeface="Arial" pitchFamily="34" charset="0"/>
              </a:defRPr>
            </a:lvl4pPr>
            <a:lvl5pPr algn="l" defTabSz="912813" rtl="0" eaLnBrk="0" fontAlgn="base" hangingPunct="0">
              <a:lnSpc>
                <a:spcPct val="85000"/>
              </a:lnSpc>
              <a:spcBef>
                <a:spcPct val="0"/>
              </a:spcBef>
              <a:spcAft>
                <a:spcPct val="0"/>
              </a:spcAft>
              <a:defRPr sz="3200">
                <a:solidFill>
                  <a:schemeClr val="tx1"/>
                </a:solidFill>
                <a:latin typeface="Arial" pitchFamily="34" charset="0"/>
              </a:defRPr>
            </a:lvl5pPr>
            <a:lvl6pPr marL="457200" algn="l" defTabSz="912813" rtl="0" fontAlgn="base">
              <a:lnSpc>
                <a:spcPct val="85000"/>
              </a:lnSpc>
              <a:spcBef>
                <a:spcPct val="0"/>
              </a:spcBef>
              <a:spcAft>
                <a:spcPct val="0"/>
              </a:spcAft>
              <a:defRPr sz="3200">
                <a:solidFill>
                  <a:schemeClr val="tx1"/>
                </a:solidFill>
                <a:latin typeface="Arial" pitchFamily="34" charset="0"/>
              </a:defRPr>
            </a:lvl6pPr>
            <a:lvl7pPr marL="914400" algn="l" defTabSz="912813" rtl="0" fontAlgn="base">
              <a:lnSpc>
                <a:spcPct val="85000"/>
              </a:lnSpc>
              <a:spcBef>
                <a:spcPct val="0"/>
              </a:spcBef>
              <a:spcAft>
                <a:spcPct val="0"/>
              </a:spcAft>
              <a:defRPr sz="3200">
                <a:solidFill>
                  <a:schemeClr val="tx1"/>
                </a:solidFill>
                <a:latin typeface="Arial" pitchFamily="34" charset="0"/>
              </a:defRPr>
            </a:lvl7pPr>
            <a:lvl8pPr marL="1371600" algn="l" defTabSz="912813" rtl="0" fontAlgn="base">
              <a:lnSpc>
                <a:spcPct val="85000"/>
              </a:lnSpc>
              <a:spcBef>
                <a:spcPct val="0"/>
              </a:spcBef>
              <a:spcAft>
                <a:spcPct val="0"/>
              </a:spcAft>
              <a:defRPr sz="3200">
                <a:solidFill>
                  <a:schemeClr val="tx1"/>
                </a:solidFill>
                <a:latin typeface="Arial" pitchFamily="34" charset="0"/>
              </a:defRPr>
            </a:lvl8pPr>
            <a:lvl9pPr marL="1828800" algn="l" defTabSz="912813" rtl="0" fontAlgn="base">
              <a:lnSpc>
                <a:spcPct val="85000"/>
              </a:lnSpc>
              <a:spcBef>
                <a:spcPct val="0"/>
              </a:spcBef>
              <a:spcAft>
                <a:spcPct val="0"/>
              </a:spcAft>
              <a:defRPr sz="3200">
                <a:solidFill>
                  <a:schemeClr val="tx1"/>
                </a:solidFill>
                <a:latin typeface="Arial" pitchFamily="34" charset="0"/>
              </a:defRPr>
            </a:lvl9pPr>
          </a:lstStyle>
          <a:p>
            <a:pPr eaLnBrk="1" hangingPunct="1">
              <a:defRPr/>
            </a:pPr>
            <a:r>
              <a:rPr lang="en-US" sz="4400" b="1" dirty="0" smtClean="0">
                <a:solidFill>
                  <a:schemeClr val="tx1"/>
                </a:solidFill>
                <a:latin typeface="Calibri" panose="020F0502020204030204"/>
              </a:rPr>
              <a:t>TOPSI 2.0 - </a:t>
            </a:r>
          </a:p>
          <a:p>
            <a:pPr eaLnBrk="1" hangingPunct="1">
              <a:defRPr/>
            </a:pPr>
            <a:r>
              <a:rPr lang="en-US" sz="4400" b="1" dirty="0" smtClean="0">
                <a:solidFill>
                  <a:schemeClr val="tx1"/>
                </a:solidFill>
                <a:latin typeface="Calibri" panose="020F0502020204030204"/>
              </a:rPr>
              <a:t>The future of SOK Stores and Chains applications</a:t>
            </a:r>
          </a:p>
        </p:txBody>
      </p:sp>
      <p:sp>
        <p:nvSpPr>
          <p:cNvPr id="6" name="Rectangle 5"/>
          <p:cNvSpPr/>
          <p:nvPr/>
        </p:nvSpPr>
        <p:spPr>
          <a:xfrm>
            <a:off x="0" y="4308436"/>
            <a:ext cx="2667000" cy="884816"/>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2400" dirty="0" err="1" smtClean="0">
              <a:solidFill>
                <a:schemeClr val="tx2">
                  <a:lumMod val="50000"/>
                </a:schemeClr>
              </a:solidFill>
            </a:endParaRPr>
          </a:p>
        </p:txBody>
      </p:sp>
      <p:sp>
        <p:nvSpPr>
          <p:cNvPr id="15" name="Subtitle 12"/>
          <p:cNvSpPr txBox="1">
            <a:spLocks/>
          </p:cNvSpPr>
          <p:nvPr/>
        </p:nvSpPr>
        <p:spPr bwMode="auto">
          <a:xfrm>
            <a:off x="0" y="4411274"/>
            <a:ext cx="4435522" cy="694126"/>
          </a:xfrm>
          <a:prstGeom prst="rect">
            <a:avLst/>
          </a:prstGeom>
          <a:noFill/>
          <a:ln w="9525">
            <a:noFill/>
            <a:miter lim="800000"/>
            <a:headEnd/>
            <a:tailEnd/>
          </a:ln>
          <a:effectLst/>
        </p:spPr>
        <p:txBody>
          <a:bodyPr vert="horz" wrap="square" lIns="231412" tIns="33059" rIns="33059" bIns="33059" numCol="1" anchor="ctr" anchorCtr="0" compatLnSpc="1">
            <a:prstTxWarp prst="textNoShape">
              <a:avLst/>
            </a:prstTxWarp>
          </a:bodyPr>
          <a:lstStyle>
            <a:lvl1pPr marL="0" indent="0" algn="l" defTabSz="912813" rtl="0" eaLnBrk="0" fontAlgn="base" hangingPunct="0">
              <a:lnSpc>
                <a:spcPct val="90000"/>
              </a:lnSpc>
              <a:spcBef>
                <a:spcPct val="0"/>
              </a:spcBef>
              <a:spcAft>
                <a:spcPts val="600"/>
              </a:spcAft>
              <a:buClr>
                <a:srgbClr val="0098C7"/>
              </a:buClr>
              <a:buFont typeface="Wingdings" pitchFamily="2" charset="2"/>
              <a:buNone/>
              <a:defRPr sz="2200" b="0" kern="1200">
                <a:solidFill>
                  <a:schemeClr val="bg1"/>
                </a:solidFill>
                <a:latin typeface="+mn-lt"/>
                <a:ea typeface="+mn-ea"/>
                <a:cs typeface="+mn-cs"/>
              </a:defRPr>
            </a:lvl1pPr>
            <a:lvl2pPr marL="457171" indent="0" algn="ctr" defTabSz="912813" rtl="0" eaLnBrk="0" fontAlgn="base" hangingPunct="0">
              <a:lnSpc>
                <a:spcPct val="90000"/>
              </a:lnSpc>
              <a:spcBef>
                <a:spcPct val="0"/>
              </a:spcBef>
              <a:spcAft>
                <a:spcPts val="600"/>
              </a:spcAft>
              <a:buClr>
                <a:srgbClr val="AC2B37"/>
              </a:buClr>
              <a:buFont typeface="Wingdings" pitchFamily="2" charset="2"/>
              <a:buNone/>
              <a:defRPr kern="1200">
                <a:solidFill>
                  <a:schemeClr val="tx1">
                    <a:tint val="75000"/>
                  </a:schemeClr>
                </a:solidFill>
                <a:latin typeface="+mn-lt"/>
                <a:ea typeface="+mn-ea"/>
                <a:cs typeface="+mn-cs"/>
              </a:defRPr>
            </a:lvl2pPr>
            <a:lvl3pPr marL="914342" indent="0" algn="ctr" defTabSz="912813" rtl="0" eaLnBrk="0" fontAlgn="base" hangingPunct="0">
              <a:lnSpc>
                <a:spcPct val="90000"/>
              </a:lnSpc>
              <a:spcBef>
                <a:spcPct val="0"/>
              </a:spcBef>
              <a:spcAft>
                <a:spcPts val="600"/>
              </a:spcAft>
              <a:buClr>
                <a:schemeClr val="accent2"/>
              </a:buClr>
              <a:buFont typeface="Arial" pitchFamily="34" charset="0"/>
              <a:buNone/>
              <a:defRPr sz="1600" kern="1200">
                <a:solidFill>
                  <a:schemeClr val="tx1">
                    <a:tint val="75000"/>
                  </a:schemeClr>
                </a:solidFill>
                <a:latin typeface="+mn-lt"/>
                <a:ea typeface="+mn-ea"/>
                <a:cs typeface="+mn-cs"/>
              </a:defRPr>
            </a:lvl3pPr>
            <a:lvl4pPr marL="1371513" indent="0" algn="ctr" defTabSz="912813" rtl="0" eaLnBrk="0" fontAlgn="base" hangingPunct="0">
              <a:lnSpc>
                <a:spcPct val="90000"/>
              </a:lnSpc>
              <a:spcBef>
                <a:spcPct val="0"/>
              </a:spcBef>
              <a:spcAft>
                <a:spcPts val="600"/>
              </a:spcAft>
              <a:buClr>
                <a:schemeClr val="bg2"/>
              </a:buClr>
              <a:buFont typeface="Arial" pitchFamily="34" charset="0"/>
              <a:buNone/>
              <a:defRPr sz="1400" kern="1200">
                <a:solidFill>
                  <a:schemeClr val="tx1">
                    <a:tint val="75000"/>
                  </a:schemeClr>
                </a:solidFill>
                <a:latin typeface="+mn-lt"/>
                <a:ea typeface="+mn-ea"/>
                <a:cs typeface="+mn-cs"/>
              </a:defRPr>
            </a:lvl4pPr>
            <a:lvl5pPr marL="1828684" indent="0" algn="ctr" defTabSz="912813" rtl="0" eaLnBrk="0" fontAlgn="base" hangingPunct="0">
              <a:spcBef>
                <a:spcPct val="0"/>
              </a:spcBef>
              <a:spcAft>
                <a:spcPct val="0"/>
              </a:spcAft>
              <a:buClr>
                <a:srgbClr val="B1B1B1"/>
              </a:buClr>
              <a:buFont typeface="Arial" pitchFamily="34" charset="0"/>
              <a:buNone/>
              <a:defRPr sz="1700" kern="1200">
                <a:solidFill>
                  <a:schemeClr val="tx1">
                    <a:tint val="75000"/>
                  </a:schemeClr>
                </a:solidFill>
                <a:latin typeface="+mn-lt"/>
                <a:ea typeface="+mn-ea"/>
                <a:cs typeface="+mn-cs"/>
              </a:defRPr>
            </a:lvl5pPr>
            <a:lvl6pPr marL="2285855" indent="0" algn="ctr" defTabSz="91434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026" indent="0" algn="ctr" defTabSz="91434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198" indent="0" algn="ctr" defTabSz="91434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369" indent="0" algn="ctr" defTabSz="91434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eaLnBrk="1" hangingPunct="1">
              <a:lnSpc>
                <a:spcPct val="85000"/>
              </a:lnSpc>
              <a:spcAft>
                <a:spcPct val="0"/>
              </a:spcAft>
              <a:defRPr/>
            </a:pPr>
            <a:r>
              <a:rPr lang="en-US" sz="2400" dirty="0" smtClean="0">
                <a:solidFill>
                  <a:schemeClr val="tx1"/>
                </a:solidFill>
                <a:ea typeface="+mj-ea"/>
                <a:cs typeface="+mj-cs"/>
              </a:rPr>
              <a:t>Capgemini</a:t>
            </a:r>
          </a:p>
          <a:p>
            <a:pPr eaLnBrk="1" hangingPunct="1">
              <a:lnSpc>
                <a:spcPct val="85000"/>
              </a:lnSpc>
              <a:spcAft>
                <a:spcPct val="0"/>
              </a:spcAft>
              <a:defRPr/>
            </a:pPr>
            <a:endParaRPr lang="en-US" sz="600" dirty="0" smtClean="0">
              <a:solidFill>
                <a:schemeClr val="tx1"/>
              </a:solidFill>
              <a:effectLst>
                <a:outerShdw blurRad="228600" dist="38100" dir="5160000" sx="104000" sy="104000" algn="t" rotWithShape="0">
                  <a:prstClr val="black"/>
                </a:outerShdw>
              </a:effectLst>
              <a:ea typeface="+mj-ea"/>
              <a:cs typeface="+mj-cs"/>
            </a:endParaRPr>
          </a:p>
          <a:p>
            <a:pPr eaLnBrk="1" hangingPunct="1">
              <a:lnSpc>
                <a:spcPct val="85000"/>
              </a:lnSpc>
              <a:spcAft>
                <a:spcPct val="0"/>
              </a:spcAft>
              <a:defRPr/>
            </a:pPr>
            <a:r>
              <a:rPr lang="en-US" sz="2400" dirty="0" smtClean="0">
                <a:solidFill>
                  <a:schemeClr val="tx1"/>
                </a:solidFill>
                <a:ea typeface="+mj-ea"/>
                <a:cs typeface="+mj-cs"/>
              </a:rPr>
              <a:t>21</a:t>
            </a:r>
            <a:r>
              <a:rPr lang="en-US" sz="2400" baseline="30000" dirty="0" smtClean="0">
                <a:solidFill>
                  <a:schemeClr val="tx1"/>
                </a:solidFill>
                <a:ea typeface="+mj-ea"/>
                <a:cs typeface="+mj-cs"/>
              </a:rPr>
              <a:t>st</a:t>
            </a:r>
            <a:r>
              <a:rPr lang="en-US" sz="2400" dirty="0" smtClean="0">
                <a:solidFill>
                  <a:schemeClr val="tx1"/>
                </a:solidFill>
                <a:ea typeface="+mj-ea"/>
                <a:cs typeface="+mj-cs"/>
              </a:rPr>
              <a:t> August 2015</a:t>
            </a:r>
          </a:p>
        </p:txBody>
      </p:sp>
      <p:sp>
        <p:nvSpPr>
          <p:cNvPr id="8" name="Rectangle 7"/>
          <p:cNvSpPr/>
          <p:nvPr/>
        </p:nvSpPr>
        <p:spPr>
          <a:xfrm>
            <a:off x="7735737" y="951495"/>
            <a:ext cx="2170263" cy="648705"/>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2400" b="1" dirty="0" smtClean="0">
                <a:solidFill>
                  <a:schemeClr val="tx2">
                    <a:lumMod val="50000"/>
                  </a:schemeClr>
                </a:solidFill>
              </a:rPr>
              <a:t>SUMMARY</a:t>
            </a:r>
          </a:p>
        </p:txBody>
      </p:sp>
    </p:spTree>
    <p:extLst>
      <p:ext uri="{BB962C8B-B14F-4D97-AF65-F5344CB8AC3E}">
        <p14:creationId xmlns="" xmlns:p14="http://schemas.microsoft.com/office/powerpoint/2010/main" val="32362178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2"/>
          <p:cNvSpPr>
            <a:spLocks noGrp="1" noChangeArrowheads="1"/>
          </p:cNvSpPr>
          <p:nvPr>
            <p:ph type="title"/>
          </p:nvPr>
        </p:nvSpPr>
        <p:spPr/>
        <p:txBody>
          <a:bodyPr/>
          <a:lstStyle/>
          <a:p>
            <a:r>
              <a:rPr lang="en-US" sz="2800" dirty="0" smtClean="0"/>
              <a:t>…and remarkable overall cost savings</a:t>
            </a:r>
            <a:endParaRPr lang="en-GB" sz="2800" dirty="0" smtClean="0"/>
          </a:p>
        </p:txBody>
      </p:sp>
      <p:sp>
        <p:nvSpPr>
          <p:cNvPr id="14" name="Rectangle 6"/>
          <p:cNvSpPr>
            <a:spLocks noChangeArrowheads="1"/>
          </p:cNvSpPr>
          <p:nvPr/>
        </p:nvSpPr>
        <p:spPr bwMode="auto">
          <a:xfrm>
            <a:off x="428229" y="1458881"/>
            <a:ext cx="2263246" cy="4510576"/>
          </a:xfrm>
          <a:prstGeom prst="rect">
            <a:avLst/>
          </a:prstGeom>
          <a:solidFill>
            <a:schemeClr val="accent1"/>
          </a:solidFill>
          <a:ln w="9525">
            <a:noFill/>
            <a:miter lim="800000"/>
            <a:headEnd/>
            <a:tailEnd/>
          </a:ln>
        </p:spPr>
        <p:txBody>
          <a:bodyPr/>
          <a:lstStyle/>
          <a:p>
            <a:pPr marL="1588" lvl="1">
              <a:spcBef>
                <a:spcPct val="50000"/>
              </a:spcBef>
            </a:pPr>
            <a:endParaRPr lang="de-DE" sz="1600" dirty="0"/>
          </a:p>
        </p:txBody>
      </p:sp>
      <p:grpSp>
        <p:nvGrpSpPr>
          <p:cNvPr id="2" name="Group 22"/>
          <p:cNvGrpSpPr/>
          <p:nvPr/>
        </p:nvGrpSpPr>
        <p:grpSpPr>
          <a:xfrm>
            <a:off x="818621" y="2270187"/>
            <a:ext cx="2691547" cy="2887964"/>
            <a:chOff x="818621" y="2270187"/>
            <a:chExt cx="2691547" cy="2887964"/>
          </a:xfrm>
        </p:grpSpPr>
        <p:sp>
          <p:nvSpPr>
            <p:cNvPr id="33804" name="AutoShape 9"/>
            <p:cNvSpPr>
              <a:spLocks noChangeArrowheads="1"/>
            </p:cNvSpPr>
            <p:nvPr/>
          </p:nvSpPr>
          <p:spPr bwMode="auto">
            <a:xfrm>
              <a:off x="818621" y="2270187"/>
              <a:ext cx="2691547" cy="719138"/>
            </a:xfrm>
            <a:prstGeom prst="homePlate">
              <a:avLst>
                <a:gd name="adj" fmla="val 31420"/>
              </a:avLst>
            </a:prstGeom>
            <a:solidFill>
              <a:schemeClr val="bg1"/>
            </a:solidFill>
            <a:ln w="9525">
              <a:solidFill>
                <a:schemeClr val="bg1">
                  <a:lumMod val="85000"/>
                </a:schemeClr>
              </a:solidFill>
              <a:miter lim="800000"/>
              <a:headEnd/>
              <a:tailEnd/>
            </a:ln>
          </p:spPr>
          <p:txBody>
            <a:bodyPr anchor="ctr"/>
            <a:lstStyle/>
            <a:p>
              <a:pPr>
                <a:spcBef>
                  <a:spcPct val="20000"/>
                </a:spcBef>
              </a:pPr>
              <a:r>
                <a:rPr lang="de-DE" sz="1600" b="1" dirty="0" smtClean="0">
                  <a:solidFill>
                    <a:schemeClr val="bg1">
                      <a:lumMod val="85000"/>
                    </a:schemeClr>
                  </a:solidFill>
                </a:rPr>
                <a:t>Improved Quality</a:t>
              </a:r>
              <a:endParaRPr lang="en-US" sz="1600" b="1" dirty="0" smtClean="0">
                <a:solidFill>
                  <a:schemeClr val="bg1">
                    <a:lumMod val="85000"/>
                  </a:schemeClr>
                </a:solidFill>
              </a:endParaRPr>
            </a:p>
          </p:txBody>
        </p:sp>
        <p:sp>
          <p:nvSpPr>
            <p:cNvPr id="33805" name="AutoShape 10"/>
            <p:cNvSpPr>
              <a:spLocks noChangeArrowheads="1"/>
            </p:cNvSpPr>
            <p:nvPr/>
          </p:nvSpPr>
          <p:spPr bwMode="auto">
            <a:xfrm>
              <a:off x="818621" y="3353013"/>
              <a:ext cx="2691547" cy="720725"/>
            </a:xfrm>
            <a:prstGeom prst="homePlate">
              <a:avLst>
                <a:gd name="adj" fmla="val 31351"/>
              </a:avLst>
            </a:prstGeom>
            <a:solidFill>
              <a:schemeClr val="bg1"/>
            </a:solidFill>
            <a:ln w="9525">
              <a:solidFill>
                <a:schemeClr val="bg1">
                  <a:lumMod val="85000"/>
                </a:schemeClr>
              </a:solidFill>
              <a:miter lim="800000"/>
              <a:headEnd/>
              <a:tailEnd/>
            </a:ln>
          </p:spPr>
          <p:txBody>
            <a:bodyPr anchor="ctr"/>
            <a:lstStyle/>
            <a:p>
              <a:pPr>
                <a:lnSpc>
                  <a:spcPct val="100000"/>
                </a:lnSpc>
                <a:spcBef>
                  <a:spcPct val="20000"/>
                </a:spcBef>
              </a:pPr>
              <a:r>
                <a:rPr lang="de-DE" sz="1600" b="1" dirty="0" smtClean="0">
                  <a:solidFill>
                    <a:schemeClr val="bg1">
                      <a:lumMod val="85000"/>
                    </a:schemeClr>
                  </a:solidFill>
                </a:rPr>
                <a:t>Flexibility and Agility</a:t>
              </a:r>
              <a:endParaRPr lang="en-US" sz="1600" b="1" dirty="0" smtClean="0">
                <a:solidFill>
                  <a:schemeClr val="bg1">
                    <a:lumMod val="85000"/>
                  </a:schemeClr>
                </a:solidFill>
              </a:endParaRPr>
            </a:p>
          </p:txBody>
        </p:sp>
        <p:sp>
          <p:nvSpPr>
            <p:cNvPr id="33807" name="AutoShape 12"/>
            <p:cNvSpPr>
              <a:spLocks noChangeArrowheads="1"/>
            </p:cNvSpPr>
            <p:nvPr/>
          </p:nvSpPr>
          <p:spPr bwMode="auto">
            <a:xfrm>
              <a:off x="818621" y="4437426"/>
              <a:ext cx="2691547" cy="720725"/>
            </a:xfrm>
            <a:prstGeom prst="homePlate">
              <a:avLst>
                <a:gd name="adj" fmla="val 31351"/>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lnSpc>
                  <a:spcPct val="100000"/>
                </a:lnSpc>
                <a:spcBef>
                  <a:spcPct val="0"/>
                </a:spcBef>
                <a:spcAft>
                  <a:spcPct val="0"/>
                </a:spcAft>
                <a:defRPr/>
              </a:pPr>
              <a:r>
                <a:rPr lang="de-DE" sz="1600" b="1" kern="0" dirty="0" smtClean="0">
                  <a:solidFill>
                    <a:schemeClr val="bg1"/>
                  </a:solidFill>
                  <a:latin typeface="Arial"/>
                  <a:cs typeface="Arial"/>
                </a:rPr>
                <a:t>Lower Lifecycle Costs</a:t>
              </a:r>
              <a:endParaRPr lang="en-US" sz="1600" b="1" kern="0" dirty="0" smtClean="0">
                <a:solidFill>
                  <a:schemeClr val="bg1"/>
                </a:solidFill>
                <a:latin typeface="Arial"/>
                <a:cs typeface="Arial"/>
              </a:endParaRPr>
            </a:p>
          </p:txBody>
        </p:sp>
      </p:grpSp>
      <p:grpSp>
        <p:nvGrpSpPr>
          <p:cNvPr id="3" name="Group 19"/>
          <p:cNvGrpSpPr/>
          <p:nvPr/>
        </p:nvGrpSpPr>
        <p:grpSpPr>
          <a:xfrm>
            <a:off x="4115792" y="1907423"/>
            <a:ext cx="5146960" cy="3613494"/>
            <a:chOff x="4115792" y="1434756"/>
            <a:chExt cx="5146960" cy="3613494"/>
          </a:xfrm>
        </p:grpSpPr>
        <p:sp>
          <p:nvSpPr>
            <p:cNvPr id="15" name="Rectangle 14"/>
            <p:cNvSpPr/>
            <p:nvPr/>
          </p:nvSpPr>
          <p:spPr>
            <a:xfrm>
              <a:off x="4115792" y="1434756"/>
              <a:ext cx="5146959" cy="457200"/>
            </a:xfrm>
            <a:prstGeom prst="rect">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fi-FI" sz="1600" b="1" kern="0" dirty="0" err="1" smtClean="0">
                  <a:solidFill>
                    <a:schemeClr val="bg1"/>
                  </a:solidFill>
                  <a:latin typeface="Arial"/>
                  <a:cs typeface="Arial"/>
                </a:rPr>
                <a:t>Benefits</a:t>
              </a:r>
              <a:endParaRPr lang="fi-FI" sz="1600" b="1" kern="0" dirty="0" smtClean="0">
                <a:solidFill>
                  <a:schemeClr val="bg1"/>
                </a:solidFill>
                <a:latin typeface="Arial"/>
                <a:cs typeface="Arial"/>
              </a:endParaRPr>
            </a:p>
          </p:txBody>
        </p:sp>
        <p:sp>
          <p:nvSpPr>
            <p:cNvPr id="16" name="Rectangle 15"/>
            <p:cNvSpPr/>
            <p:nvPr/>
          </p:nvSpPr>
          <p:spPr>
            <a:xfrm>
              <a:off x="4115793" y="1891957"/>
              <a:ext cx="5146959" cy="3156293"/>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92088" lvl="2" indent="-188913">
                <a:spcBef>
                  <a:spcPct val="20000"/>
                </a:spcBef>
                <a:buFontTx/>
                <a:buChar char="•"/>
              </a:pPr>
              <a:r>
                <a:rPr lang="en-US" sz="1400" b="1" dirty="0" smtClean="0">
                  <a:solidFill>
                    <a:srgbClr val="00264A"/>
                  </a:solidFill>
                </a:rPr>
                <a:t>Significantly lower development costs </a:t>
              </a:r>
              <a:r>
                <a:rPr lang="en-US" sz="1400" dirty="0" smtClean="0">
                  <a:solidFill>
                    <a:srgbClr val="00264A"/>
                  </a:solidFill>
                </a:rPr>
                <a:t>due to </a:t>
              </a:r>
            </a:p>
            <a:p>
              <a:pPr marL="649261" lvl="3" indent="-188913">
                <a:spcBef>
                  <a:spcPct val="20000"/>
                </a:spcBef>
                <a:buFontTx/>
                <a:buChar char="•"/>
              </a:pPr>
              <a:r>
                <a:rPr lang="en-US" sz="1400" dirty="0" smtClean="0">
                  <a:solidFill>
                    <a:srgbClr val="00264A"/>
                  </a:solidFill>
                </a:rPr>
                <a:t>Simplified and agile </a:t>
              </a:r>
              <a:r>
                <a:rPr lang="en-US" sz="1400" dirty="0" err="1" smtClean="0">
                  <a:solidFill>
                    <a:srgbClr val="00264A"/>
                  </a:solidFill>
                </a:rPr>
                <a:t>sw</a:t>
              </a:r>
              <a:r>
                <a:rPr lang="en-US" sz="1400" dirty="0" smtClean="0">
                  <a:solidFill>
                    <a:srgbClr val="00264A"/>
                  </a:solidFill>
                </a:rPr>
                <a:t>-development process (e.g. case </a:t>
              </a:r>
              <a:r>
                <a:rPr lang="en-US" sz="1400" dirty="0" err="1" smtClean="0">
                  <a:solidFill>
                    <a:srgbClr val="00264A"/>
                  </a:solidFill>
                </a:rPr>
                <a:t>Fosteri</a:t>
              </a:r>
              <a:r>
                <a:rPr lang="en-US" sz="1400" dirty="0" smtClean="0">
                  <a:solidFill>
                    <a:srgbClr val="00264A"/>
                  </a:solidFill>
                </a:rPr>
                <a:t>)</a:t>
              </a:r>
            </a:p>
            <a:p>
              <a:pPr marL="649261" lvl="3" indent="-188913">
                <a:spcBef>
                  <a:spcPct val="20000"/>
                </a:spcBef>
                <a:buFontTx/>
                <a:buChar char="•"/>
              </a:pPr>
              <a:r>
                <a:rPr lang="en-US" sz="1400" dirty="0" smtClean="0">
                  <a:solidFill>
                    <a:srgbClr val="00264A"/>
                  </a:solidFill>
                </a:rPr>
                <a:t>Efficient use of offshore also in development</a:t>
              </a:r>
            </a:p>
            <a:p>
              <a:pPr marL="192088" lvl="2" indent="-188913">
                <a:spcBef>
                  <a:spcPct val="20000"/>
                </a:spcBef>
                <a:buFontTx/>
                <a:buChar char="•"/>
              </a:pPr>
              <a:r>
                <a:rPr lang="en-US" sz="1400" b="1" dirty="0" smtClean="0">
                  <a:solidFill>
                    <a:srgbClr val="00264A"/>
                  </a:solidFill>
                </a:rPr>
                <a:t>Less manual work</a:t>
              </a:r>
              <a:r>
                <a:rPr lang="en-US" sz="1400" dirty="0" smtClean="0">
                  <a:solidFill>
                    <a:srgbClr val="00264A"/>
                  </a:solidFill>
                </a:rPr>
                <a:t> in all phases due to increased automation</a:t>
              </a:r>
            </a:p>
            <a:p>
              <a:pPr marL="192088" lvl="2" indent="-188913">
                <a:spcBef>
                  <a:spcPct val="20000"/>
                </a:spcBef>
                <a:buFontTx/>
                <a:buChar char="•"/>
              </a:pPr>
              <a:r>
                <a:rPr lang="en-US" sz="1400" b="1" dirty="0" smtClean="0">
                  <a:solidFill>
                    <a:srgbClr val="00264A"/>
                  </a:solidFill>
                </a:rPr>
                <a:t>Lower infrastructure costs</a:t>
              </a:r>
              <a:r>
                <a:rPr lang="en-US" sz="1400" dirty="0" smtClean="0">
                  <a:solidFill>
                    <a:srgbClr val="00264A"/>
                  </a:solidFill>
                </a:rPr>
                <a:t> due to dynamic, scalable capacity and resource scaling</a:t>
              </a:r>
            </a:p>
            <a:p>
              <a:pPr marL="192088" lvl="2" indent="-188913">
                <a:spcBef>
                  <a:spcPct val="20000"/>
                </a:spcBef>
                <a:buFontTx/>
                <a:buChar char="•"/>
              </a:pPr>
              <a:r>
                <a:rPr lang="en-US" sz="1400" b="1" dirty="0" smtClean="0">
                  <a:solidFill>
                    <a:srgbClr val="00264A"/>
                  </a:solidFill>
                </a:rPr>
                <a:t>Lower license costs</a:t>
              </a:r>
              <a:r>
                <a:rPr lang="en-US" sz="1400" dirty="0" smtClean="0">
                  <a:solidFill>
                    <a:srgbClr val="00264A"/>
                  </a:solidFill>
                </a:rPr>
                <a:t> due to use of </a:t>
              </a:r>
              <a:r>
                <a:rPr lang="en-US" sz="1400" dirty="0" err="1" smtClean="0">
                  <a:solidFill>
                    <a:srgbClr val="00264A"/>
                  </a:solidFill>
                </a:rPr>
                <a:t>SaaS</a:t>
              </a:r>
              <a:r>
                <a:rPr lang="en-US" sz="1400" dirty="0" smtClean="0">
                  <a:solidFill>
                    <a:srgbClr val="00264A"/>
                  </a:solidFill>
                </a:rPr>
                <a:t> and Open Source Software tools</a:t>
              </a:r>
            </a:p>
            <a:p>
              <a:pPr marL="192088" lvl="2" indent="-188913">
                <a:spcBef>
                  <a:spcPct val="20000"/>
                </a:spcBef>
                <a:buFontTx/>
                <a:buChar char="•"/>
              </a:pPr>
              <a:r>
                <a:rPr lang="en-US" sz="1400" b="1" dirty="0" smtClean="0">
                  <a:solidFill>
                    <a:srgbClr val="00264A"/>
                  </a:solidFill>
                </a:rPr>
                <a:t>Less effort spent on wasteful deliveries</a:t>
              </a:r>
              <a:r>
                <a:rPr lang="en-US" sz="1400" dirty="0" smtClean="0">
                  <a:solidFill>
                    <a:srgbClr val="00264A"/>
                  </a:solidFill>
                </a:rPr>
                <a:t> due to stable and predictable releases.</a:t>
              </a:r>
            </a:p>
          </p:txBody>
        </p:sp>
      </p:grpSp>
      <p:sp>
        <p:nvSpPr>
          <p:cNvPr id="12" name="Rectangle 11"/>
          <p:cNvSpPr/>
          <p:nvPr/>
        </p:nvSpPr>
        <p:spPr>
          <a:xfrm>
            <a:off x="7735737" y="951495"/>
            <a:ext cx="2170263" cy="648705"/>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2400" b="1" dirty="0" smtClean="0">
                <a:solidFill>
                  <a:schemeClr val="tx2">
                    <a:lumMod val="50000"/>
                  </a:schemeClr>
                </a:solidFill>
              </a:rPr>
              <a:t>SUMMARY</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nvGraphicFramePr>
        <p:xfrm>
          <a:off x="1587" y="1588"/>
          <a:ext cx="1587" cy="1587"/>
        </p:xfrm>
        <a:graphic>
          <a:graphicData uri="http://schemas.openxmlformats.org/presentationml/2006/ole">
            <p:oleObj spid="_x0000_s311298" name="think-cell Slide" r:id="rId4" imgW="270" imgH="270" progId="">
              <p:embed/>
            </p:oleObj>
          </a:graphicData>
        </a:graphic>
      </p:graphicFrame>
      <p:sp>
        <p:nvSpPr>
          <p:cNvPr id="8" name="Rounded Rectangle 7"/>
          <p:cNvSpPr/>
          <p:nvPr/>
        </p:nvSpPr>
        <p:spPr>
          <a:xfrm>
            <a:off x="3082636" y="1834482"/>
            <a:ext cx="4307868" cy="409942"/>
          </a:xfrm>
          <a:prstGeom prst="roundRect">
            <a:avLst/>
          </a:prstGeom>
          <a:solidFill>
            <a:schemeClr val="bg1"/>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3" name="Content Placeholder 2"/>
          <p:cNvSpPr>
            <a:spLocks noGrp="1"/>
          </p:cNvSpPr>
          <p:nvPr>
            <p:ph sz="quarter" idx="10"/>
          </p:nvPr>
        </p:nvSpPr>
        <p:spPr>
          <a:xfrm>
            <a:off x="3102427" y="1442609"/>
            <a:ext cx="4441372" cy="3533155"/>
          </a:xfrm>
        </p:spPr>
        <p:txBody>
          <a:bodyPr/>
          <a:lstStyle/>
          <a:p>
            <a:r>
              <a:rPr lang="en-US" dirty="0" smtClean="0"/>
              <a:t>Solution approach</a:t>
            </a:r>
          </a:p>
          <a:p>
            <a:r>
              <a:rPr lang="en-US" dirty="0" smtClean="0"/>
              <a:t>Continuous deployment pipeline</a:t>
            </a:r>
          </a:p>
          <a:p>
            <a:r>
              <a:rPr lang="en-US" dirty="0" smtClean="0"/>
              <a:t>One cross-functional team</a:t>
            </a:r>
          </a:p>
          <a:p>
            <a:r>
              <a:rPr lang="en-US" dirty="0" smtClean="0"/>
              <a:t>Critical success factors</a:t>
            </a:r>
          </a:p>
        </p:txBody>
      </p:sp>
      <p:sp>
        <p:nvSpPr>
          <p:cNvPr id="7" name="Rectangle 6"/>
          <p:cNvSpPr/>
          <p:nvPr/>
        </p:nvSpPr>
        <p:spPr>
          <a:xfrm>
            <a:off x="7735737" y="951495"/>
            <a:ext cx="2170263" cy="648705"/>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2400" b="1" dirty="0" smtClean="0">
                <a:solidFill>
                  <a:schemeClr val="tx2">
                    <a:lumMod val="50000"/>
                  </a:schemeClr>
                </a:solidFill>
              </a:rPr>
              <a:t>SUMMARY</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Isosceles Triangle 36"/>
          <p:cNvSpPr/>
          <p:nvPr/>
        </p:nvSpPr>
        <p:spPr>
          <a:xfrm flipH="1" flipV="1">
            <a:off x="619123" y="3607455"/>
            <a:ext cx="8429625" cy="709574"/>
          </a:xfrm>
          <a:prstGeom prst="triangle">
            <a:avLst/>
          </a:prstGeom>
          <a:gradFill>
            <a:gsLst>
              <a:gs pos="29000">
                <a:srgbClr val="FFC000"/>
              </a:gs>
              <a:gs pos="80000">
                <a:schemeClr val="accent1">
                  <a:tint val="44500"/>
                  <a:satMod val="160000"/>
                </a:schemeClr>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2" name="Title 1"/>
          <p:cNvSpPr>
            <a:spLocks noGrp="1"/>
          </p:cNvSpPr>
          <p:nvPr>
            <p:ph type="title"/>
          </p:nvPr>
        </p:nvSpPr>
        <p:spPr/>
        <p:txBody>
          <a:bodyPr/>
          <a:lstStyle/>
          <a:p>
            <a:r>
              <a:rPr lang="fi-FI" sz="2800" dirty="0" err="1" smtClean="0"/>
              <a:t>We</a:t>
            </a:r>
            <a:r>
              <a:rPr lang="fi-FI" sz="2800" dirty="0" smtClean="0"/>
              <a:t> </a:t>
            </a:r>
            <a:r>
              <a:rPr lang="fi-FI" sz="2800" dirty="0" err="1" smtClean="0"/>
              <a:t>will</a:t>
            </a:r>
            <a:r>
              <a:rPr lang="fi-FI" sz="2800" dirty="0" smtClean="0"/>
              <a:t> </a:t>
            </a:r>
            <a:r>
              <a:rPr lang="fi-FI" sz="2800" dirty="0" err="1" smtClean="0"/>
              <a:t>create</a:t>
            </a:r>
            <a:r>
              <a:rPr lang="fi-FI" sz="2800" dirty="0" smtClean="0"/>
              <a:t> </a:t>
            </a:r>
            <a:r>
              <a:rPr lang="fi-FI" sz="2800" dirty="0" err="1" smtClean="0"/>
              <a:t>one</a:t>
            </a:r>
            <a:r>
              <a:rPr lang="fi-FI" sz="2800" dirty="0" smtClean="0"/>
              <a:t> </a:t>
            </a:r>
            <a:r>
              <a:rPr lang="fi-FI" sz="2800" dirty="0" err="1" smtClean="0"/>
              <a:t>continuous</a:t>
            </a:r>
            <a:r>
              <a:rPr lang="fi-FI" sz="2800" dirty="0" smtClean="0"/>
              <a:t> </a:t>
            </a:r>
            <a:r>
              <a:rPr lang="fi-FI" sz="2800" dirty="0" err="1" smtClean="0"/>
              <a:t>deployment</a:t>
            </a:r>
            <a:r>
              <a:rPr lang="fi-FI" sz="2800" dirty="0" smtClean="0"/>
              <a:t> </a:t>
            </a:r>
            <a:r>
              <a:rPr lang="fi-FI" sz="2800" dirty="0" err="1" smtClean="0"/>
              <a:t>pipeline</a:t>
            </a:r>
            <a:r>
              <a:rPr lang="fi-FI" sz="2800" dirty="0" smtClean="0"/>
              <a:t> </a:t>
            </a:r>
            <a:endParaRPr lang="fi-FI" sz="2800" dirty="0"/>
          </a:p>
        </p:txBody>
      </p:sp>
      <p:grpSp>
        <p:nvGrpSpPr>
          <p:cNvPr id="3" name="Group 42"/>
          <p:cNvGrpSpPr/>
          <p:nvPr/>
        </p:nvGrpSpPr>
        <p:grpSpPr>
          <a:xfrm>
            <a:off x="437416" y="1788222"/>
            <a:ext cx="9040607" cy="1637535"/>
            <a:chOff x="437416" y="1788222"/>
            <a:chExt cx="9040607" cy="1637535"/>
          </a:xfrm>
        </p:grpSpPr>
        <p:sp>
          <p:nvSpPr>
            <p:cNvPr id="64" name="ZoneTexte 57"/>
            <p:cNvSpPr txBox="1"/>
            <p:nvPr/>
          </p:nvSpPr>
          <p:spPr>
            <a:xfrm>
              <a:off x="437416" y="1788222"/>
              <a:ext cx="631455" cy="369332"/>
            </a:xfrm>
            <a:prstGeom prst="rect">
              <a:avLst/>
            </a:prstGeom>
            <a:ln>
              <a:noFill/>
            </a:ln>
          </p:spPr>
          <p:style>
            <a:lnRef idx="2">
              <a:schemeClr val="accent5"/>
            </a:lnRef>
            <a:fillRef idx="1">
              <a:schemeClr val="lt1"/>
            </a:fillRef>
            <a:effectRef idx="0">
              <a:schemeClr val="accent5"/>
            </a:effectRef>
            <a:fontRef idx="minor">
              <a:schemeClr val="dk1"/>
            </a:fontRef>
          </p:style>
          <p:txBody>
            <a:bodyPr wrap="none" rtlCol="0">
              <a:spAutoFit/>
            </a:bodyPr>
            <a:lstStyle/>
            <a:p>
              <a:pPr fontAlgn="auto">
                <a:spcBef>
                  <a:spcPts val="0"/>
                </a:spcBef>
                <a:spcAft>
                  <a:spcPts val="0"/>
                </a:spcAft>
              </a:pPr>
              <a:r>
                <a:rPr lang="en-US" b="1" dirty="0" smtClean="0">
                  <a:solidFill>
                    <a:schemeClr val="tx1"/>
                  </a:solidFill>
                  <a:latin typeface="Calibri"/>
                  <a:cs typeface="+mn-cs"/>
                </a:rPr>
                <a:t>Now</a:t>
              </a:r>
            </a:p>
          </p:txBody>
        </p:sp>
        <p:sp>
          <p:nvSpPr>
            <p:cNvPr id="59" name="Rounded Rectangle 58"/>
            <p:cNvSpPr/>
            <p:nvPr/>
          </p:nvSpPr>
          <p:spPr>
            <a:xfrm>
              <a:off x="763928" y="2755822"/>
              <a:ext cx="1386113" cy="486888"/>
            </a:xfrm>
            <a:prstGeom prst="roundRect">
              <a:avLst/>
            </a:prstGeom>
            <a:solidFill>
              <a:schemeClr val="accent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b="1" dirty="0" smtClean="0">
                  <a:solidFill>
                    <a:schemeClr val="bg1"/>
                  </a:solidFill>
                </a:rPr>
                <a:t>Development</a:t>
              </a:r>
            </a:p>
          </p:txBody>
        </p:sp>
        <p:sp>
          <p:nvSpPr>
            <p:cNvPr id="45" name="Rounded Rectangle 44"/>
            <p:cNvSpPr/>
            <p:nvPr/>
          </p:nvSpPr>
          <p:spPr>
            <a:xfrm>
              <a:off x="437416" y="2143591"/>
              <a:ext cx="2039136" cy="1282166"/>
            </a:xfrm>
            <a:prstGeom prst="roundRect">
              <a:avLst>
                <a:gd name="adj" fmla="val 14549"/>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2400" dirty="0" err="1" smtClean="0">
                <a:solidFill>
                  <a:schemeClr val="tx2">
                    <a:lumMod val="50000"/>
                  </a:schemeClr>
                </a:solidFill>
              </a:endParaRPr>
            </a:p>
          </p:txBody>
        </p:sp>
        <p:grpSp>
          <p:nvGrpSpPr>
            <p:cNvPr id="4" name="Group 83"/>
            <p:cNvGrpSpPr/>
            <p:nvPr/>
          </p:nvGrpSpPr>
          <p:grpSpPr>
            <a:xfrm>
              <a:off x="2550238" y="2143591"/>
              <a:ext cx="2302366" cy="1282166"/>
              <a:chOff x="2476552" y="2143591"/>
              <a:chExt cx="2302366" cy="1282166"/>
            </a:xfrm>
          </p:grpSpPr>
          <p:sp>
            <p:nvSpPr>
              <p:cNvPr id="40" name="Rounded Rectangle 39"/>
              <p:cNvSpPr/>
              <p:nvPr/>
            </p:nvSpPr>
            <p:spPr>
              <a:xfrm>
                <a:off x="2476552" y="2143591"/>
                <a:ext cx="2302366" cy="1282166"/>
              </a:xfrm>
              <a:prstGeom prst="roundRect">
                <a:avLst>
                  <a:gd name="adj" fmla="val 14549"/>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2400" dirty="0" err="1" smtClean="0">
                  <a:solidFill>
                    <a:schemeClr val="tx2">
                      <a:lumMod val="50000"/>
                    </a:schemeClr>
                  </a:solidFill>
                </a:endParaRPr>
              </a:p>
            </p:txBody>
          </p:sp>
          <p:grpSp>
            <p:nvGrpSpPr>
              <p:cNvPr id="5" name="Group 82"/>
              <p:cNvGrpSpPr/>
              <p:nvPr/>
            </p:nvGrpSpPr>
            <p:grpSpPr>
              <a:xfrm>
                <a:off x="2511765" y="2202685"/>
                <a:ext cx="2094872" cy="1150115"/>
                <a:chOff x="2511765" y="2202685"/>
                <a:chExt cx="2094872" cy="1150115"/>
              </a:xfrm>
            </p:grpSpPr>
            <p:grpSp>
              <p:nvGrpSpPr>
                <p:cNvPr id="6" name="Group 52"/>
                <p:cNvGrpSpPr/>
                <p:nvPr/>
              </p:nvGrpSpPr>
              <p:grpSpPr>
                <a:xfrm>
                  <a:off x="2511765" y="2249876"/>
                  <a:ext cx="613410" cy="1090953"/>
                  <a:chOff x="7136492" y="3911604"/>
                  <a:chExt cx="613410" cy="1090953"/>
                </a:xfrm>
              </p:grpSpPr>
              <p:pic>
                <p:nvPicPr>
                  <p:cNvPr id="54" name="Picture 6"/>
                  <p:cNvPicPr>
                    <a:picLocks noChangeAspect="1" noChangeArrowheads="1"/>
                  </p:cNvPicPr>
                  <p:nvPr/>
                </p:nvPicPr>
                <p:blipFill>
                  <a:blip r:embed="rId4" cstate="print"/>
                  <a:srcRect/>
                  <a:stretch>
                    <a:fillRect/>
                  </a:stretch>
                </p:blipFill>
                <p:spPr bwMode="auto">
                  <a:xfrm>
                    <a:off x="7136492" y="3911604"/>
                    <a:ext cx="613410" cy="449580"/>
                  </a:xfrm>
                  <a:prstGeom prst="rect">
                    <a:avLst/>
                  </a:prstGeom>
                  <a:noFill/>
                  <a:ln w="9525">
                    <a:noFill/>
                    <a:miter lim="800000"/>
                    <a:headEnd/>
                    <a:tailEnd/>
                  </a:ln>
                </p:spPr>
              </p:pic>
              <p:pic>
                <p:nvPicPr>
                  <p:cNvPr id="55" name="Picture 7"/>
                  <p:cNvPicPr>
                    <a:picLocks noChangeAspect="1" noChangeArrowheads="1"/>
                  </p:cNvPicPr>
                  <p:nvPr/>
                </p:nvPicPr>
                <p:blipFill>
                  <a:blip r:embed="rId5" cstate="print"/>
                  <a:srcRect/>
                  <a:stretch>
                    <a:fillRect/>
                  </a:stretch>
                </p:blipFill>
                <p:spPr bwMode="auto">
                  <a:xfrm>
                    <a:off x="7219360" y="4402482"/>
                    <a:ext cx="447675" cy="600075"/>
                  </a:xfrm>
                  <a:prstGeom prst="rect">
                    <a:avLst/>
                  </a:prstGeom>
                  <a:noFill/>
                  <a:ln w="9525">
                    <a:noFill/>
                    <a:miter lim="800000"/>
                    <a:headEnd/>
                    <a:tailEnd/>
                  </a:ln>
                </p:spPr>
              </p:pic>
            </p:grpSp>
            <p:sp>
              <p:nvSpPr>
                <p:cNvPr id="70" name="Oval 69"/>
                <p:cNvSpPr/>
                <p:nvPr/>
              </p:nvSpPr>
              <p:spPr>
                <a:xfrm>
                  <a:off x="3197595" y="2202685"/>
                  <a:ext cx="1025238" cy="489715"/>
                </a:xfrm>
                <a:prstGeom prst="ellipse">
                  <a:avLst/>
                </a:prstGeom>
                <a:solidFill>
                  <a:schemeClr val="accent5">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i-FI" sz="900" b="1" i="1" dirty="0" smtClean="0">
                      <a:solidFill>
                        <a:schemeClr val="tx2">
                          <a:lumMod val="50000"/>
                        </a:schemeClr>
                      </a:solidFill>
                    </a:rPr>
                    <a:t>570 </a:t>
                  </a:r>
                  <a:r>
                    <a:rPr lang="fi-FI" sz="900" dirty="0" err="1" smtClean="0">
                      <a:solidFill>
                        <a:schemeClr val="tx2">
                          <a:lumMod val="50000"/>
                        </a:schemeClr>
                      </a:solidFill>
                    </a:rPr>
                    <a:t>deployments</a:t>
                  </a:r>
                  <a:r>
                    <a:rPr lang="fi-FI" sz="900" dirty="0" smtClean="0">
                      <a:solidFill>
                        <a:schemeClr val="tx2">
                          <a:lumMod val="50000"/>
                        </a:schemeClr>
                      </a:solidFill>
                    </a:rPr>
                    <a:t> in 2014!</a:t>
                  </a:r>
                  <a:endParaRPr lang="fi-FI" sz="900" dirty="0" err="1" smtClean="0">
                    <a:solidFill>
                      <a:schemeClr val="tx2">
                        <a:lumMod val="50000"/>
                      </a:schemeClr>
                    </a:solidFill>
                  </a:endParaRPr>
                </a:p>
              </p:txBody>
            </p:sp>
            <p:grpSp>
              <p:nvGrpSpPr>
                <p:cNvPr id="7" name="Group 81"/>
                <p:cNvGrpSpPr/>
                <p:nvPr/>
              </p:nvGrpSpPr>
              <p:grpSpPr>
                <a:xfrm>
                  <a:off x="3200400" y="2743200"/>
                  <a:ext cx="1406237" cy="609600"/>
                  <a:chOff x="3200400" y="2743200"/>
                  <a:chExt cx="1406237" cy="609600"/>
                </a:xfrm>
              </p:grpSpPr>
              <p:sp>
                <p:nvSpPr>
                  <p:cNvPr id="69" name="Rectangle 68"/>
                  <p:cNvSpPr/>
                  <p:nvPr/>
                </p:nvSpPr>
                <p:spPr>
                  <a:xfrm>
                    <a:off x="3200400" y="2743200"/>
                    <a:ext cx="1025237" cy="264142"/>
                  </a:xfrm>
                  <a:prstGeom prst="rect">
                    <a:avLst/>
                  </a:prstGeom>
                  <a:solidFill>
                    <a:schemeClr val="accent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000" dirty="0" smtClean="0">
                        <a:solidFill>
                          <a:schemeClr val="tx2">
                            <a:lumMod val="50000"/>
                          </a:schemeClr>
                        </a:solidFill>
                      </a:rPr>
                      <a:t>Release </a:t>
                    </a:r>
                    <a:r>
                      <a:rPr lang="fi-FI" sz="1000" dirty="0" err="1" smtClean="0">
                        <a:solidFill>
                          <a:schemeClr val="tx2">
                            <a:lumMod val="50000"/>
                          </a:schemeClr>
                        </a:solidFill>
                      </a:rPr>
                      <a:t>pack</a:t>
                    </a:r>
                    <a:endParaRPr lang="fi-FI" sz="1000" dirty="0" smtClean="0">
                      <a:solidFill>
                        <a:schemeClr val="tx2">
                          <a:lumMod val="50000"/>
                        </a:schemeClr>
                      </a:solidFill>
                    </a:endParaRPr>
                  </a:p>
                </p:txBody>
              </p:sp>
              <p:sp>
                <p:nvSpPr>
                  <p:cNvPr id="47" name="Rectangle 46"/>
                  <p:cNvSpPr/>
                  <p:nvPr/>
                </p:nvSpPr>
                <p:spPr>
                  <a:xfrm>
                    <a:off x="3327400" y="2858353"/>
                    <a:ext cx="1025237" cy="264142"/>
                  </a:xfrm>
                  <a:prstGeom prst="rect">
                    <a:avLst/>
                  </a:prstGeom>
                  <a:solidFill>
                    <a:schemeClr val="accent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000" dirty="0" smtClean="0">
                        <a:solidFill>
                          <a:schemeClr val="tx2">
                            <a:lumMod val="50000"/>
                          </a:schemeClr>
                        </a:solidFill>
                      </a:rPr>
                      <a:t>Release </a:t>
                    </a:r>
                    <a:r>
                      <a:rPr lang="fi-FI" sz="1000" dirty="0" err="1" smtClean="0">
                        <a:solidFill>
                          <a:schemeClr val="tx2">
                            <a:lumMod val="50000"/>
                          </a:schemeClr>
                        </a:solidFill>
                      </a:rPr>
                      <a:t>pack</a:t>
                    </a:r>
                    <a:endParaRPr lang="fi-FI" sz="1000" dirty="0" smtClean="0">
                      <a:solidFill>
                        <a:schemeClr val="tx2">
                          <a:lumMod val="50000"/>
                        </a:schemeClr>
                      </a:solidFill>
                    </a:endParaRPr>
                  </a:p>
                </p:txBody>
              </p:sp>
              <p:sp>
                <p:nvSpPr>
                  <p:cNvPr id="50" name="Rectangle 49"/>
                  <p:cNvSpPr/>
                  <p:nvPr/>
                </p:nvSpPr>
                <p:spPr>
                  <a:xfrm>
                    <a:off x="3454400" y="2973506"/>
                    <a:ext cx="1025237" cy="264142"/>
                  </a:xfrm>
                  <a:prstGeom prst="rect">
                    <a:avLst/>
                  </a:prstGeom>
                  <a:solidFill>
                    <a:schemeClr val="accent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000" dirty="0" smtClean="0">
                        <a:solidFill>
                          <a:schemeClr val="tx2">
                            <a:lumMod val="50000"/>
                          </a:schemeClr>
                        </a:solidFill>
                      </a:rPr>
                      <a:t>Release </a:t>
                    </a:r>
                    <a:r>
                      <a:rPr lang="fi-FI" sz="1000" dirty="0" err="1" smtClean="0">
                        <a:solidFill>
                          <a:schemeClr val="tx2">
                            <a:lumMod val="50000"/>
                          </a:schemeClr>
                        </a:solidFill>
                      </a:rPr>
                      <a:t>pack</a:t>
                    </a:r>
                    <a:endParaRPr lang="fi-FI" sz="1000" dirty="0" smtClean="0">
                      <a:solidFill>
                        <a:schemeClr val="tx2">
                          <a:lumMod val="50000"/>
                        </a:schemeClr>
                      </a:solidFill>
                    </a:endParaRPr>
                  </a:p>
                </p:txBody>
              </p:sp>
              <p:sp>
                <p:nvSpPr>
                  <p:cNvPr id="53" name="Rectangle 52"/>
                  <p:cNvSpPr/>
                  <p:nvPr/>
                </p:nvSpPr>
                <p:spPr>
                  <a:xfrm>
                    <a:off x="3581400" y="3088658"/>
                    <a:ext cx="1025237" cy="264142"/>
                  </a:xfrm>
                  <a:prstGeom prst="rect">
                    <a:avLst/>
                  </a:prstGeom>
                  <a:solidFill>
                    <a:schemeClr val="accent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000" dirty="0" smtClean="0">
                        <a:solidFill>
                          <a:schemeClr val="tx2">
                            <a:lumMod val="50000"/>
                          </a:schemeClr>
                        </a:solidFill>
                      </a:rPr>
                      <a:t>Release </a:t>
                    </a:r>
                    <a:r>
                      <a:rPr lang="fi-FI" sz="1000" dirty="0" err="1" smtClean="0">
                        <a:solidFill>
                          <a:schemeClr val="tx2">
                            <a:lumMod val="50000"/>
                          </a:schemeClr>
                        </a:solidFill>
                      </a:rPr>
                      <a:t>pack</a:t>
                    </a:r>
                    <a:endParaRPr lang="fi-FI" sz="1000" dirty="0" smtClean="0">
                      <a:solidFill>
                        <a:schemeClr val="tx2">
                          <a:lumMod val="50000"/>
                        </a:schemeClr>
                      </a:solidFill>
                    </a:endParaRPr>
                  </a:p>
                </p:txBody>
              </p:sp>
            </p:grpSp>
          </p:grpSp>
        </p:grpSp>
        <p:grpSp>
          <p:nvGrpSpPr>
            <p:cNvPr id="8" name="Group 64"/>
            <p:cNvGrpSpPr/>
            <p:nvPr/>
          </p:nvGrpSpPr>
          <p:grpSpPr>
            <a:xfrm>
              <a:off x="7239000" y="2143591"/>
              <a:ext cx="2239023" cy="1282166"/>
              <a:chOff x="7054393" y="2143591"/>
              <a:chExt cx="2239023" cy="1282166"/>
            </a:xfrm>
          </p:grpSpPr>
          <p:grpSp>
            <p:nvGrpSpPr>
              <p:cNvPr id="9" name="Group 46"/>
              <p:cNvGrpSpPr/>
              <p:nvPr/>
            </p:nvGrpSpPr>
            <p:grpSpPr>
              <a:xfrm>
                <a:off x="7089956" y="2249876"/>
                <a:ext cx="613410" cy="1090953"/>
                <a:chOff x="7136492" y="3911604"/>
                <a:chExt cx="613410" cy="1090953"/>
              </a:xfrm>
            </p:grpSpPr>
            <p:pic>
              <p:nvPicPr>
                <p:cNvPr id="48" name="Picture 6"/>
                <p:cNvPicPr>
                  <a:picLocks noChangeAspect="1" noChangeArrowheads="1"/>
                </p:cNvPicPr>
                <p:nvPr/>
              </p:nvPicPr>
              <p:blipFill>
                <a:blip r:embed="rId4" cstate="print"/>
                <a:srcRect/>
                <a:stretch>
                  <a:fillRect/>
                </a:stretch>
              </p:blipFill>
              <p:spPr bwMode="auto">
                <a:xfrm>
                  <a:off x="7136492" y="3911604"/>
                  <a:ext cx="613410" cy="449580"/>
                </a:xfrm>
                <a:prstGeom prst="rect">
                  <a:avLst/>
                </a:prstGeom>
                <a:noFill/>
                <a:ln w="9525">
                  <a:noFill/>
                  <a:miter lim="800000"/>
                  <a:headEnd/>
                  <a:tailEnd/>
                </a:ln>
              </p:spPr>
            </p:pic>
            <p:pic>
              <p:nvPicPr>
                <p:cNvPr id="49" name="Picture 7"/>
                <p:cNvPicPr>
                  <a:picLocks noChangeAspect="1" noChangeArrowheads="1"/>
                </p:cNvPicPr>
                <p:nvPr/>
              </p:nvPicPr>
              <p:blipFill>
                <a:blip r:embed="rId5" cstate="print"/>
                <a:srcRect/>
                <a:stretch>
                  <a:fillRect/>
                </a:stretch>
              </p:blipFill>
              <p:spPr bwMode="auto">
                <a:xfrm>
                  <a:off x="7219360" y="4402482"/>
                  <a:ext cx="447675" cy="600075"/>
                </a:xfrm>
                <a:prstGeom prst="rect">
                  <a:avLst/>
                </a:prstGeom>
                <a:noFill/>
                <a:ln w="9525">
                  <a:noFill/>
                  <a:miter lim="800000"/>
                  <a:headEnd/>
                  <a:tailEnd/>
                </a:ln>
              </p:spPr>
            </p:pic>
          </p:grpSp>
          <p:sp>
            <p:nvSpPr>
              <p:cNvPr id="44" name="Rounded Rectangle 43"/>
              <p:cNvSpPr/>
              <p:nvPr/>
            </p:nvSpPr>
            <p:spPr>
              <a:xfrm>
                <a:off x="7054393" y="2143591"/>
                <a:ext cx="2239023" cy="1282166"/>
              </a:xfrm>
              <a:prstGeom prst="roundRect">
                <a:avLst>
                  <a:gd name="adj" fmla="val 14549"/>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2400" dirty="0" err="1" smtClean="0">
                  <a:solidFill>
                    <a:schemeClr val="tx2">
                      <a:lumMod val="50000"/>
                    </a:schemeClr>
                  </a:solidFill>
                </a:endParaRPr>
              </a:p>
            </p:txBody>
          </p:sp>
          <p:sp>
            <p:nvSpPr>
              <p:cNvPr id="57" name="Rounded Rectangle 56"/>
              <p:cNvSpPr/>
              <p:nvPr/>
            </p:nvSpPr>
            <p:spPr>
              <a:xfrm>
                <a:off x="7779708" y="2759772"/>
                <a:ext cx="1386113" cy="486888"/>
              </a:xfrm>
              <a:prstGeom prst="roundRect">
                <a:avLst/>
              </a:prstGeom>
              <a:solidFill>
                <a:schemeClr val="accent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b="1" dirty="0" err="1" smtClean="0">
                    <a:solidFill>
                      <a:schemeClr val="bg1"/>
                    </a:solidFill>
                  </a:rPr>
                  <a:t>Operations</a:t>
                </a:r>
                <a:endParaRPr lang="fi-FI" sz="1400" b="1" dirty="0" smtClean="0">
                  <a:solidFill>
                    <a:schemeClr val="bg1"/>
                  </a:solidFill>
                </a:endParaRPr>
              </a:p>
            </p:txBody>
          </p:sp>
        </p:grpSp>
        <p:grpSp>
          <p:nvGrpSpPr>
            <p:cNvPr id="10" name="Group 74"/>
            <p:cNvGrpSpPr/>
            <p:nvPr/>
          </p:nvGrpSpPr>
          <p:grpSpPr>
            <a:xfrm>
              <a:off x="4926290" y="2143591"/>
              <a:ext cx="2239023" cy="1282166"/>
              <a:chOff x="7054393" y="2143591"/>
              <a:chExt cx="2239023" cy="1282166"/>
            </a:xfrm>
          </p:grpSpPr>
          <p:grpSp>
            <p:nvGrpSpPr>
              <p:cNvPr id="12" name="Group 46"/>
              <p:cNvGrpSpPr/>
              <p:nvPr/>
            </p:nvGrpSpPr>
            <p:grpSpPr>
              <a:xfrm>
                <a:off x="7089956" y="2249876"/>
                <a:ext cx="613410" cy="1090953"/>
                <a:chOff x="7136492" y="3911604"/>
                <a:chExt cx="613410" cy="1090953"/>
              </a:xfrm>
            </p:grpSpPr>
            <p:pic>
              <p:nvPicPr>
                <p:cNvPr id="79" name="Picture 6"/>
                <p:cNvPicPr>
                  <a:picLocks noChangeAspect="1" noChangeArrowheads="1"/>
                </p:cNvPicPr>
                <p:nvPr/>
              </p:nvPicPr>
              <p:blipFill>
                <a:blip r:embed="rId4" cstate="print"/>
                <a:srcRect/>
                <a:stretch>
                  <a:fillRect/>
                </a:stretch>
              </p:blipFill>
              <p:spPr bwMode="auto">
                <a:xfrm>
                  <a:off x="7136492" y="3911604"/>
                  <a:ext cx="613410" cy="449580"/>
                </a:xfrm>
                <a:prstGeom prst="rect">
                  <a:avLst/>
                </a:prstGeom>
                <a:noFill/>
                <a:ln w="9525">
                  <a:noFill/>
                  <a:miter lim="800000"/>
                  <a:headEnd/>
                  <a:tailEnd/>
                </a:ln>
              </p:spPr>
            </p:pic>
            <p:pic>
              <p:nvPicPr>
                <p:cNvPr id="80" name="Picture 7"/>
                <p:cNvPicPr>
                  <a:picLocks noChangeAspect="1" noChangeArrowheads="1"/>
                </p:cNvPicPr>
                <p:nvPr/>
              </p:nvPicPr>
              <p:blipFill>
                <a:blip r:embed="rId5" cstate="print"/>
                <a:srcRect/>
                <a:stretch>
                  <a:fillRect/>
                </a:stretch>
              </p:blipFill>
              <p:spPr bwMode="auto">
                <a:xfrm>
                  <a:off x="7219360" y="4402482"/>
                  <a:ext cx="447675" cy="600075"/>
                </a:xfrm>
                <a:prstGeom prst="rect">
                  <a:avLst/>
                </a:prstGeom>
                <a:noFill/>
                <a:ln w="9525">
                  <a:noFill/>
                  <a:miter lim="800000"/>
                  <a:headEnd/>
                  <a:tailEnd/>
                </a:ln>
              </p:spPr>
            </p:pic>
          </p:grpSp>
          <p:sp>
            <p:nvSpPr>
              <p:cNvPr id="77" name="Rounded Rectangle 76"/>
              <p:cNvSpPr/>
              <p:nvPr/>
            </p:nvSpPr>
            <p:spPr>
              <a:xfrm>
                <a:off x="7054393" y="2143591"/>
                <a:ext cx="2239023" cy="1282166"/>
              </a:xfrm>
              <a:prstGeom prst="roundRect">
                <a:avLst>
                  <a:gd name="adj" fmla="val 14549"/>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2400" dirty="0" err="1" smtClean="0">
                  <a:solidFill>
                    <a:schemeClr val="tx2">
                      <a:lumMod val="50000"/>
                    </a:schemeClr>
                  </a:solidFill>
                </a:endParaRPr>
              </a:p>
            </p:txBody>
          </p:sp>
          <p:sp>
            <p:nvSpPr>
              <p:cNvPr id="78" name="Rounded Rectangle 77"/>
              <p:cNvSpPr/>
              <p:nvPr/>
            </p:nvSpPr>
            <p:spPr>
              <a:xfrm>
                <a:off x="7779708" y="2759772"/>
                <a:ext cx="1386113" cy="486888"/>
              </a:xfrm>
              <a:prstGeom prst="roundRect">
                <a:avLst/>
              </a:prstGeom>
              <a:solidFill>
                <a:schemeClr val="accent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b="1" dirty="0" err="1" smtClean="0">
                    <a:solidFill>
                      <a:schemeClr val="bg1"/>
                    </a:solidFill>
                  </a:rPr>
                  <a:t>Testing</a:t>
                </a:r>
                <a:endParaRPr lang="fi-FI" sz="1400" b="1" dirty="0" smtClean="0">
                  <a:solidFill>
                    <a:schemeClr val="bg1"/>
                  </a:solidFill>
                </a:endParaRPr>
              </a:p>
            </p:txBody>
          </p:sp>
        </p:grpSp>
      </p:grpSp>
      <p:grpSp>
        <p:nvGrpSpPr>
          <p:cNvPr id="13" name="Group 45"/>
          <p:cNvGrpSpPr/>
          <p:nvPr/>
        </p:nvGrpSpPr>
        <p:grpSpPr>
          <a:xfrm>
            <a:off x="437416" y="4161963"/>
            <a:ext cx="9040607" cy="1629237"/>
            <a:chOff x="437416" y="4161963"/>
            <a:chExt cx="9040607" cy="1629237"/>
          </a:xfrm>
        </p:grpSpPr>
        <p:sp>
          <p:nvSpPr>
            <p:cNvPr id="41" name="Rounded Rectangle 40"/>
            <p:cNvSpPr/>
            <p:nvPr/>
          </p:nvSpPr>
          <p:spPr>
            <a:xfrm>
              <a:off x="5103209" y="5123247"/>
              <a:ext cx="1386113" cy="486888"/>
            </a:xfrm>
            <a:prstGeom prst="roundRect">
              <a:avLst/>
            </a:prstGeom>
            <a:solidFill>
              <a:schemeClr val="accent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b="1" dirty="0" err="1" smtClean="0">
                  <a:solidFill>
                    <a:schemeClr val="bg1"/>
                  </a:solidFill>
                </a:rPr>
                <a:t>Testing</a:t>
              </a:r>
              <a:endParaRPr lang="fi-FI" sz="1400" b="1" dirty="0" smtClean="0">
                <a:solidFill>
                  <a:schemeClr val="bg1"/>
                </a:solidFill>
              </a:endParaRPr>
            </a:p>
          </p:txBody>
        </p:sp>
        <p:sp>
          <p:nvSpPr>
            <p:cNvPr id="42" name="Rounded Rectangle 41"/>
            <p:cNvSpPr/>
            <p:nvPr/>
          </p:nvSpPr>
          <p:spPr>
            <a:xfrm>
              <a:off x="7856802" y="5121272"/>
              <a:ext cx="1386113" cy="486888"/>
            </a:xfrm>
            <a:prstGeom prst="roundRect">
              <a:avLst/>
            </a:prstGeom>
            <a:solidFill>
              <a:schemeClr val="accent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b="1" dirty="0" smtClean="0">
                  <a:solidFill>
                    <a:schemeClr val="bg1"/>
                  </a:solidFill>
                </a:rPr>
                <a:t>Operations</a:t>
              </a:r>
            </a:p>
          </p:txBody>
        </p:sp>
        <p:sp>
          <p:nvSpPr>
            <p:cNvPr id="11" name="ZoneTexte 58"/>
            <p:cNvSpPr txBox="1"/>
            <p:nvPr>
              <p:custDataLst>
                <p:tags r:id="rId1"/>
              </p:custDataLst>
            </p:nvPr>
          </p:nvSpPr>
          <p:spPr>
            <a:xfrm>
              <a:off x="437416" y="4161963"/>
              <a:ext cx="3670018" cy="369332"/>
            </a:xfrm>
            <a:prstGeom prst="rect">
              <a:avLst/>
            </a:prstGeom>
            <a:noFill/>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pPr fontAlgn="auto">
                <a:spcBef>
                  <a:spcPts val="0"/>
                </a:spcBef>
                <a:spcAft>
                  <a:spcPts val="0"/>
                </a:spcAft>
              </a:pPr>
              <a:r>
                <a:rPr lang="en-US" b="1" dirty="0" smtClean="0">
                  <a:solidFill>
                    <a:schemeClr val="tx1"/>
                  </a:solidFill>
                  <a:latin typeface="Calibri"/>
                </a:rPr>
                <a:t>Continuous d</a:t>
              </a:r>
              <a:r>
                <a:rPr lang="en-US" b="1" dirty="0" smtClean="0">
                  <a:solidFill>
                    <a:schemeClr val="tx1"/>
                  </a:solidFill>
                  <a:latin typeface="Calibri"/>
                  <a:cs typeface="+mn-cs"/>
                </a:rPr>
                <a:t>eployment pipeline</a:t>
              </a:r>
            </a:p>
          </p:txBody>
        </p:sp>
        <p:pic>
          <p:nvPicPr>
            <p:cNvPr id="21" name="Picture 8"/>
            <p:cNvPicPr>
              <a:picLocks noChangeAspect="1" noChangeArrowheads="1"/>
            </p:cNvPicPr>
            <p:nvPr/>
          </p:nvPicPr>
          <p:blipFill>
            <a:blip r:embed="rId6" cstate="print"/>
            <a:srcRect/>
            <a:stretch>
              <a:fillRect/>
            </a:stretch>
          </p:blipFill>
          <p:spPr bwMode="auto">
            <a:xfrm>
              <a:off x="4107434" y="5021611"/>
              <a:ext cx="624069" cy="576064"/>
            </a:xfrm>
            <a:prstGeom prst="rect">
              <a:avLst/>
            </a:prstGeom>
            <a:noFill/>
            <a:ln w="9525">
              <a:noFill/>
              <a:miter lim="800000"/>
              <a:headEnd/>
              <a:tailEnd/>
            </a:ln>
          </p:spPr>
        </p:pic>
        <p:pic>
          <p:nvPicPr>
            <p:cNvPr id="22" name="Picture 8"/>
            <p:cNvPicPr>
              <a:picLocks noChangeAspect="1" noChangeArrowheads="1"/>
            </p:cNvPicPr>
            <p:nvPr/>
          </p:nvPicPr>
          <p:blipFill>
            <a:blip r:embed="rId6" cstate="print"/>
            <a:srcRect/>
            <a:stretch>
              <a:fillRect/>
            </a:stretch>
          </p:blipFill>
          <p:spPr bwMode="auto">
            <a:xfrm>
              <a:off x="6861028" y="5021611"/>
              <a:ext cx="624069" cy="576064"/>
            </a:xfrm>
            <a:prstGeom prst="rect">
              <a:avLst/>
            </a:prstGeom>
            <a:noFill/>
            <a:ln w="9525">
              <a:noFill/>
              <a:miter lim="800000"/>
              <a:headEnd/>
              <a:tailEnd/>
            </a:ln>
          </p:spPr>
        </p:pic>
        <p:sp>
          <p:nvSpPr>
            <p:cNvPr id="62" name="Rounded Rectangle 61"/>
            <p:cNvSpPr/>
            <p:nvPr/>
          </p:nvSpPr>
          <p:spPr>
            <a:xfrm>
              <a:off x="437610" y="4570649"/>
              <a:ext cx="9040413" cy="1220551"/>
            </a:xfrm>
            <a:prstGeom prst="round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2400" dirty="0" err="1" smtClean="0">
                <a:solidFill>
                  <a:schemeClr val="tx2">
                    <a:lumMod val="50000"/>
                  </a:schemeClr>
                </a:solidFill>
              </a:endParaRPr>
            </a:p>
          </p:txBody>
        </p:sp>
        <p:pic>
          <p:nvPicPr>
            <p:cNvPr id="39" name="Picture 38"/>
            <p:cNvPicPr>
              <a:picLocks noChangeAspect="1" noChangeArrowheads="1"/>
            </p:cNvPicPr>
            <p:nvPr/>
          </p:nvPicPr>
          <p:blipFill>
            <a:blip r:embed="rId7" cstate="print"/>
            <a:srcRect r="59322"/>
            <a:stretch>
              <a:fillRect/>
            </a:stretch>
          </p:blipFill>
          <p:spPr bwMode="auto">
            <a:xfrm>
              <a:off x="763928" y="4615030"/>
              <a:ext cx="2971800" cy="1136717"/>
            </a:xfrm>
            <a:prstGeom prst="rect">
              <a:avLst/>
            </a:prstGeom>
            <a:noFill/>
            <a:ln w="9525" cap="flat" cmpd="sng" algn="ctr">
              <a:solidFill>
                <a:schemeClr val="bg1"/>
              </a:solidFill>
              <a:prstDash val="solid"/>
              <a:miter lim="800000"/>
              <a:headEnd type="none" w="med" len="med"/>
              <a:tailEnd type="none" w="med" len="med"/>
            </a:ln>
          </p:spPr>
        </p:pic>
      </p:grpSp>
      <p:sp>
        <p:nvSpPr>
          <p:cNvPr id="43" name="Rectangle 42"/>
          <p:cNvSpPr/>
          <p:nvPr/>
        </p:nvSpPr>
        <p:spPr>
          <a:xfrm>
            <a:off x="7735737" y="951495"/>
            <a:ext cx="2170263" cy="648705"/>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2400" b="1" dirty="0" smtClean="0">
                <a:solidFill>
                  <a:schemeClr val="tx2">
                    <a:lumMod val="50000"/>
                  </a:schemeClr>
                </a:solidFill>
              </a:rPr>
              <a:t>SUMMARY</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Rounded Rectangle 208"/>
          <p:cNvSpPr/>
          <p:nvPr/>
        </p:nvSpPr>
        <p:spPr>
          <a:xfrm>
            <a:off x="223284" y="1416543"/>
            <a:ext cx="9441711" cy="4860000"/>
          </a:xfrm>
          <a:prstGeom prst="roundRect">
            <a:avLst>
              <a:gd name="adj" fmla="val 7479"/>
            </a:avLst>
          </a:prstGeom>
          <a:solidFill>
            <a:schemeClr val="bg1">
              <a:lumMod val="95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2" name="Title 1"/>
          <p:cNvSpPr>
            <a:spLocks noGrp="1"/>
          </p:cNvSpPr>
          <p:nvPr>
            <p:ph type="title"/>
          </p:nvPr>
        </p:nvSpPr>
        <p:spPr/>
        <p:txBody>
          <a:bodyPr/>
          <a:lstStyle/>
          <a:p>
            <a:r>
              <a:rPr lang="en-US" sz="2800" dirty="0" err="1" smtClean="0"/>
              <a:t>Capgemini’s</a:t>
            </a:r>
            <a:r>
              <a:rPr lang="en-US" sz="2800" dirty="0" smtClean="0"/>
              <a:t> integrated solution optimizes the time-to-market and enables constant flow of value</a:t>
            </a:r>
            <a:endParaRPr lang="fi-FI" sz="2800" dirty="0"/>
          </a:p>
        </p:txBody>
      </p:sp>
      <p:sp>
        <p:nvSpPr>
          <p:cNvPr id="86" name="Rounded Rectangle 85"/>
          <p:cNvSpPr/>
          <p:nvPr/>
        </p:nvSpPr>
        <p:spPr>
          <a:xfrm>
            <a:off x="6261280" y="2205692"/>
            <a:ext cx="1908000" cy="3420000"/>
          </a:xfrm>
          <a:prstGeom prst="round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lang="fi-FI" sz="2400" dirty="0" err="1" smtClean="0">
              <a:solidFill>
                <a:schemeClr val="bg1"/>
              </a:solidFill>
            </a:endParaRPr>
          </a:p>
        </p:txBody>
      </p:sp>
      <p:grpSp>
        <p:nvGrpSpPr>
          <p:cNvPr id="3" name="Groupe 664"/>
          <p:cNvGrpSpPr>
            <a:grpSpLocks noChangeAspect="1"/>
          </p:cNvGrpSpPr>
          <p:nvPr/>
        </p:nvGrpSpPr>
        <p:grpSpPr>
          <a:xfrm>
            <a:off x="786404" y="2821007"/>
            <a:ext cx="1346695" cy="943542"/>
            <a:chOff x="3729038" y="2759075"/>
            <a:chExt cx="498475" cy="349250"/>
          </a:xfrm>
        </p:grpSpPr>
        <p:sp>
          <p:nvSpPr>
            <p:cNvPr id="5" name="Freeform 228"/>
            <p:cNvSpPr>
              <a:spLocks/>
            </p:cNvSpPr>
            <p:nvPr/>
          </p:nvSpPr>
          <p:spPr bwMode="auto">
            <a:xfrm>
              <a:off x="3795713" y="2759075"/>
              <a:ext cx="119063" cy="69850"/>
            </a:xfrm>
            <a:custGeom>
              <a:avLst/>
              <a:gdLst/>
              <a:ahLst/>
              <a:cxnLst>
                <a:cxn ang="0">
                  <a:pos x="0" y="36"/>
                </a:cxn>
                <a:cxn ang="0">
                  <a:pos x="61" y="7"/>
                </a:cxn>
              </a:cxnLst>
              <a:rect l="0" t="0" r="r" b="b"/>
              <a:pathLst>
                <a:path w="61" h="36">
                  <a:moveTo>
                    <a:pt x="0" y="36"/>
                  </a:moveTo>
                  <a:cubicBezTo>
                    <a:pt x="0" y="36"/>
                    <a:pt x="18" y="0"/>
                    <a:pt x="61" y="7"/>
                  </a:cubicBezTo>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6" name="Freeform 229"/>
            <p:cNvSpPr>
              <a:spLocks/>
            </p:cNvSpPr>
            <p:nvPr/>
          </p:nvSpPr>
          <p:spPr bwMode="auto">
            <a:xfrm>
              <a:off x="3784601" y="2816225"/>
              <a:ext cx="26988" cy="30163"/>
            </a:xfrm>
            <a:custGeom>
              <a:avLst/>
              <a:gdLst/>
              <a:ahLst/>
              <a:cxnLst>
                <a:cxn ang="0">
                  <a:pos x="17" y="9"/>
                </a:cxn>
                <a:cxn ang="0">
                  <a:pos x="1" y="19"/>
                </a:cxn>
                <a:cxn ang="0">
                  <a:pos x="0" y="0"/>
                </a:cxn>
                <a:cxn ang="0">
                  <a:pos x="17" y="9"/>
                </a:cxn>
                <a:cxn ang="0">
                  <a:pos x="17" y="9"/>
                </a:cxn>
                <a:cxn ang="0">
                  <a:pos x="17" y="9"/>
                </a:cxn>
              </a:cxnLst>
              <a:rect l="0" t="0" r="r" b="b"/>
              <a:pathLst>
                <a:path w="17" h="19">
                  <a:moveTo>
                    <a:pt x="17" y="9"/>
                  </a:moveTo>
                  <a:lnTo>
                    <a:pt x="1" y="19"/>
                  </a:lnTo>
                  <a:lnTo>
                    <a:pt x="0" y="0"/>
                  </a:lnTo>
                  <a:lnTo>
                    <a:pt x="17" y="9"/>
                  </a:lnTo>
                  <a:lnTo>
                    <a:pt x="17" y="9"/>
                  </a:lnTo>
                  <a:lnTo>
                    <a:pt x="17" y="9"/>
                  </a:lnTo>
                  <a:close/>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7" name="Freeform 230"/>
            <p:cNvSpPr>
              <a:spLocks/>
            </p:cNvSpPr>
            <p:nvPr/>
          </p:nvSpPr>
          <p:spPr bwMode="auto">
            <a:xfrm>
              <a:off x="3784601" y="2816225"/>
              <a:ext cx="26988" cy="30163"/>
            </a:xfrm>
            <a:custGeom>
              <a:avLst/>
              <a:gdLst/>
              <a:ahLst/>
              <a:cxnLst>
                <a:cxn ang="0">
                  <a:pos x="17" y="9"/>
                </a:cxn>
                <a:cxn ang="0">
                  <a:pos x="1" y="19"/>
                </a:cxn>
                <a:cxn ang="0">
                  <a:pos x="0" y="0"/>
                </a:cxn>
                <a:cxn ang="0">
                  <a:pos x="17" y="9"/>
                </a:cxn>
                <a:cxn ang="0">
                  <a:pos x="17" y="9"/>
                </a:cxn>
                <a:cxn ang="0">
                  <a:pos x="17" y="9"/>
                </a:cxn>
              </a:cxnLst>
              <a:rect l="0" t="0" r="r" b="b"/>
              <a:pathLst>
                <a:path w="17" h="19">
                  <a:moveTo>
                    <a:pt x="17" y="9"/>
                  </a:moveTo>
                  <a:lnTo>
                    <a:pt x="1" y="19"/>
                  </a:lnTo>
                  <a:lnTo>
                    <a:pt x="0" y="0"/>
                  </a:lnTo>
                  <a:lnTo>
                    <a:pt x="17" y="9"/>
                  </a:lnTo>
                  <a:lnTo>
                    <a:pt x="17" y="9"/>
                  </a:lnTo>
                  <a:lnTo>
                    <a:pt x="17" y="9"/>
                  </a:lnTo>
                  <a:close/>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8" name="Freeform 231"/>
            <p:cNvSpPr>
              <a:spLocks/>
            </p:cNvSpPr>
            <p:nvPr/>
          </p:nvSpPr>
          <p:spPr bwMode="auto">
            <a:xfrm>
              <a:off x="3906838" y="2759075"/>
              <a:ext cx="28575" cy="28575"/>
            </a:xfrm>
            <a:custGeom>
              <a:avLst/>
              <a:gdLst/>
              <a:ahLst/>
              <a:cxnLst>
                <a:cxn ang="0">
                  <a:pos x="0" y="18"/>
                </a:cxn>
                <a:cxn ang="0">
                  <a:pos x="18" y="11"/>
                </a:cxn>
                <a:cxn ang="0">
                  <a:pos x="4" y="0"/>
                </a:cxn>
                <a:cxn ang="0">
                  <a:pos x="0" y="18"/>
                </a:cxn>
                <a:cxn ang="0">
                  <a:pos x="0" y="18"/>
                </a:cxn>
                <a:cxn ang="0">
                  <a:pos x="0" y="18"/>
                </a:cxn>
              </a:cxnLst>
              <a:rect l="0" t="0" r="r" b="b"/>
              <a:pathLst>
                <a:path w="18" h="18">
                  <a:moveTo>
                    <a:pt x="0" y="18"/>
                  </a:moveTo>
                  <a:lnTo>
                    <a:pt x="18" y="11"/>
                  </a:lnTo>
                  <a:lnTo>
                    <a:pt x="4" y="0"/>
                  </a:lnTo>
                  <a:lnTo>
                    <a:pt x="0" y="18"/>
                  </a:lnTo>
                  <a:lnTo>
                    <a:pt x="0" y="18"/>
                  </a:lnTo>
                  <a:lnTo>
                    <a:pt x="0" y="18"/>
                  </a:lnTo>
                  <a:close/>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9" name="Freeform 232"/>
            <p:cNvSpPr>
              <a:spLocks/>
            </p:cNvSpPr>
            <p:nvPr/>
          </p:nvSpPr>
          <p:spPr bwMode="auto">
            <a:xfrm>
              <a:off x="3906838" y="2759075"/>
              <a:ext cx="28575" cy="28575"/>
            </a:xfrm>
            <a:custGeom>
              <a:avLst/>
              <a:gdLst/>
              <a:ahLst/>
              <a:cxnLst>
                <a:cxn ang="0">
                  <a:pos x="0" y="18"/>
                </a:cxn>
                <a:cxn ang="0">
                  <a:pos x="18" y="11"/>
                </a:cxn>
                <a:cxn ang="0">
                  <a:pos x="4" y="0"/>
                </a:cxn>
                <a:cxn ang="0">
                  <a:pos x="0" y="18"/>
                </a:cxn>
                <a:cxn ang="0">
                  <a:pos x="0" y="18"/>
                </a:cxn>
                <a:cxn ang="0">
                  <a:pos x="0" y="18"/>
                </a:cxn>
              </a:cxnLst>
              <a:rect l="0" t="0" r="r" b="b"/>
              <a:pathLst>
                <a:path w="18" h="18">
                  <a:moveTo>
                    <a:pt x="0" y="18"/>
                  </a:moveTo>
                  <a:lnTo>
                    <a:pt x="18" y="11"/>
                  </a:lnTo>
                  <a:lnTo>
                    <a:pt x="4" y="0"/>
                  </a:lnTo>
                  <a:lnTo>
                    <a:pt x="0" y="18"/>
                  </a:lnTo>
                  <a:lnTo>
                    <a:pt x="0" y="18"/>
                  </a:lnTo>
                  <a:lnTo>
                    <a:pt x="0" y="18"/>
                  </a:lnTo>
                  <a:close/>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0" name="Freeform 233"/>
            <p:cNvSpPr>
              <a:spLocks/>
            </p:cNvSpPr>
            <p:nvPr/>
          </p:nvSpPr>
          <p:spPr bwMode="auto">
            <a:xfrm>
              <a:off x="4051301" y="2857500"/>
              <a:ext cx="61913" cy="63500"/>
            </a:xfrm>
            <a:custGeom>
              <a:avLst/>
              <a:gdLst/>
              <a:ahLst/>
              <a:cxnLst>
                <a:cxn ang="0">
                  <a:pos x="32" y="5"/>
                </a:cxn>
                <a:cxn ang="0">
                  <a:pos x="1" y="33"/>
                </a:cxn>
              </a:cxnLst>
              <a:rect l="0" t="0" r="r" b="b"/>
              <a:pathLst>
                <a:path w="32" h="33">
                  <a:moveTo>
                    <a:pt x="32" y="5"/>
                  </a:moveTo>
                  <a:cubicBezTo>
                    <a:pt x="32" y="5"/>
                    <a:pt x="0" y="0"/>
                    <a:pt x="1" y="33"/>
                  </a:cubicBezTo>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1" name="Freeform 234"/>
            <p:cNvSpPr>
              <a:spLocks/>
            </p:cNvSpPr>
            <p:nvPr/>
          </p:nvSpPr>
          <p:spPr bwMode="auto">
            <a:xfrm>
              <a:off x="4106863" y="2852738"/>
              <a:ext cx="26988" cy="26988"/>
            </a:xfrm>
            <a:custGeom>
              <a:avLst/>
              <a:gdLst/>
              <a:ahLst/>
              <a:cxnLst>
                <a:cxn ang="0">
                  <a:pos x="3" y="0"/>
                </a:cxn>
                <a:cxn ang="0">
                  <a:pos x="17" y="11"/>
                </a:cxn>
                <a:cxn ang="0">
                  <a:pos x="0" y="17"/>
                </a:cxn>
                <a:cxn ang="0">
                  <a:pos x="3" y="0"/>
                </a:cxn>
                <a:cxn ang="0">
                  <a:pos x="3" y="0"/>
                </a:cxn>
                <a:cxn ang="0">
                  <a:pos x="3" y="0"/>
                </a:cxn>
              </a:cxnLst>
              <a:rect l="0" t="0" r="r" b="b"/>
              <a:pathLst>
                <a:path w="17" h="17">
                  <a:moveTo>
                    <a:pt x="3" y="0"/>
                  </a:moveTo>
                  <a:lnTo>
                    <a:pt x="17" y="11"/>
                  </a:lnTo>
                  <a:lnTo>
                    <a:pt x="0" y="17"/>
                  </a:lnTo>
                  <a:lnTo>
                    <a:pt x="3" y="0"/>
                  </a:lnTo>
                  <a:lnTo>
                    <a:pt x="3" y="0"/>
                  </a:lnTo>
                  <a:lnTo>
                    <a:pt x="3" y="0"/>
                  </a:lnTo>
                  <a:close/>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2" name="Freeform 235"/>
            <p:cNvSpPr>
              <a:spLocks/>
            </p:cNvSpPr>
            <p:nvPr/>
          </p:nvSpPr>
          <p:spPr bwMode="auto">
            <a:xfrm>
              <a:off x="4106863" y="2852738"/>
              <a:ext cx="26988" cy="26988"/>
            </a:xfrm>
            <a:custGeom>
              <a:avLst/>
              <a:gdLst/>
              <a:ahLst/>
              <a:cxnLst>
                <a:cxn ang="0">
                  <a:pos x="3" y="0"/>
                </a:cxn>
                <a:cxn ang="0">
                  <a:pos x="17" y="11"/>
                </a:cxn>
                <a:cxn ang="0">
                  <a:pos x="0" y="17"/>
                </a:cxn>
                <a:cxn ang="0">
                  <a:pos x="3" y="0"/>
                </a:cxn>
                <a:cxn ang="0">
                  <a:pos x="3" y="0"/>
                </a:cxn>
                <a:cxn ang="0">
                  <a:pos x="3" y="0"/>
                </a:cxn>
              </a:cxnLst>
              <a:rect l="0" t="0" r="r" b="b"/>
              <a:pathLst>
                <a:path w="17" h="17">
                  <a:moveTo>
                    <a:pt x="3" y="0"/>
                  </a:moveTo>
                  <a:lnTo>
                    <a:pt x="17" y="11"/>
                  </a:lnTo>
                  <a:lnTo>
                    <a:pt x="0" y="17"/>
                  </a:lnTo>
                  <a:lnTo>
                    <a:pt x="3" y="0"/>
                  </a:lnTo>
                  <a:lnTo>
                    <a:pt x="3" y="0"/>
                  </a:lnTo>
                  <a:lnTo>
                    <a:pt x="3" y="0"/>
                  </a:lnTo>
                  <a:close/>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3" name="Freeform 236"/>
            <p:cNvSpPr>
              <a:spLocks/>
            </p:cNvSpPr>
            <p:nvPr/>
          </p:nvSpPr>
          <p:spPr bwMode="auto">
            <a:xfrm>
              <a:off x="4040188" y="2917825"/>
              <a:ext cx="26988" cy="22225"/>
            </a:xfrm>
            <a:custGeom>
              <a:avLst/>
              <a:gdLst/>
              <a:ahLst/>
              <a:cxnLst>
                <a:cxn ang="0">
                  <a:pos x="0" y="0"/>
                </a:cxn>
                <a:cxn ang="0">
                  <a:pos x="9" y="14"/>
                </a:cxn>
                <a:cxn ang="0">
                  <a:pos x="17" y="0"/>
                </a:cxn>
                <a:cxn ang="0">
                  <a:pos x="0" y="0"/>
                </a:cxn>
                <a:cxn ang="0">
                  <a:pos x="0" y="0"/>
                </a:cxn>
                <a:cxn ang="0">
                  <a:pos x="0" y="0"/>
                </a:cxn>
              </a:cxnLst>
              <a:rect l="0" t="0" r="r" b="b"/>
              <a:pathLst>
                <a:path w="17" h="14">
                  <a:moveTo>
                    <a:pt x="0" y="0"/>
                  </a:moveTo>
                  <a:lnTo>
                    <a:pt x="9" y="14"/>
                  </a:lnTo>
                  <a:lnTo>
                    <a:pt x="17" y="0"/>
                  </a:lnTo>
                  <a:lnTo>
                    <a:pt x="0" y="0"/>
                  </a:lnTo>
                  <a:lnTo>
                    <a:pt x="0" y="0"/>
                  </a:lnTo>
                  <a:lnTo>
                    <a:pt x="0" y="0"/>
                  </a:lnTo>
                  <a:close/>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4" name="Freeform 237"/>
            <p:cNvSpPr>
              <a:spLocks/>
            </p:cNvSpPr>
            <p:nvPr/>
          </p:nvSpPr>
          <p:spPr bwMode="auto">
            <a:xfrm>
              <a:off x="4040188" y="2917825"/>
              <a:ext cx="26988" cy="22225"/>
            </a:xfrm>
            <a:custGeom>
              <a:avLst/>
              <a:gdLst/>
              <a:ahLst/>
              <a:cxnLst>
                <a:cxn ang="0">
                  <a:pos x="0" y="0"/>
                </a:cxn>
                <a:cxn ang="0">
                  <a:pos x="9" y="14"/>
                </a:cxn>
                <a:cxn ang="0">
                  <a:pos x="17" y="0"/>
                </a:cxn>
                <a:cxn ang="0">
                  <a:pos x="0" y="0"/>
                </a:cxn>
                <a:cxn ang="0">
                  <a:pos x="0" y="0"/>
                </a:cxn>
                <a:cxn ang="0">
                  <a:pos x="0" y="0"/>
                </a:cxn>
              </a:cxnLst>
              <a:rect l="0" t="0" r="r" b="b"/>
              <a:pathLst>
                <a:path w="17" h="14">
                  <a:moveTo>
                    <a:pt x="0" y="0"/>
                  </a:moveTo>
                  <a:lnTo>
                    <a:pt x="9" y="14"/>
                  </a:lnTo>
                  <a:lnTo>
                    <a:pt x="17" y="0"/>
                  </a:lnTo>
                  <a:lnTo>
                    <a:pt x="0" y="0"/>
                  </a:lnTo>
                  <a:lnTo>
                    <a:pt x="0" y="0"/>
                  </a:lnTo>
                  <a:lnTo>
                    <a:pt x="0" y="0"/>
                  </a:lnTo>
                  <a:close/>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5" name="Freeform 238"/>
            <p:cNvSpPr>
              <a:spLocks/>
            </p:cNvSpPr>
            <p:nvPr/>
          </p:nvSpPr>
          <p:spPr bwMode="auto">
            <a:xfrm>
              <a:off x="3941763" y="2897188"/>
              <a:ext cx="77788" cy="46038"/>
            </a:xfrm>
            <a:custGeom>
              <a:avLst/>
              <a:gdLst/>
              <a:ahLst/>
              <a:cxnLst>
                <a:cxn ang="0">
                  <a:pos x="40" y="23"/>
                </a:cxn>
                <a:cxn ang="0">
                  <a:pos x="0" y="23"/>
                </a:cxn>
              </a:cxnLst>
              <a:rect l="0" t="0" r="r" b="b"/>
              <a:pathLst>
                <a:path w="40" h="23">
                  <a:moveTo>
                    <a:pt x="40" y="23"/>
                  </a:moveTo>
                  <a:cubicBezTo>
                    <a:pt x="40" y="23"/>
                    <a:pt x="20" y="0"/>
                    <a:pt x="0" y="23"/>
                  </a:cubicBezTo>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6" name="Freeform 239"/>
            <p:cNvSpPr>
              <a:spLocks/>
            </p:cNvSpPr>
            <p:nvPr/>
          </p:nvSpPr>
          <p:spPr bwMode="auto">
            <a:xfrm>
              <a:off x="4005263" y="2928938"/>
              <a:ext cx="26988" cy="26988"/>
            </a:xfrm>
            <a:custGeom>
              <a:avLst/>
              <a:gdLst/>
              <a:ahLst/>
              <a:cxnLst>
                <a:cxn ang="0">
                  <a:pos x="14" y="0"/>
                </a:cxn>
                <a:cxn ang="0">
                  <a:pos x="17" y="17"/>
                </a:cxn>
                <a:cxn ang="0">
                  <a:pos x="0" y="12"/>
                </a:cxn>
                <a:cxn ang="0">
                  <a:pos x="14" y="0"/>
                </a:cxn>
                <a:cxn ang="0">
                  <a:pos x="14" y="0"/>
                </a:cxn>
                <a:cxn ang="0">
                  <a:pos x="14" y="0"/>
                </a:cxn>
              </a:cxnLst>
              <a:rect l="0" t="0" r="r" b="b"/>
              <a:pathLst>
                <a:path w="17" h="17">
                  <a:moveTo>
                    <a:pt x="14" y="0"/>
                  </a:moveTo>
                  <a:lnTo>
                    <a:pt x="17" y="17"/>
                  </a:lnTo>
                  <a:lnTo>
                    <a:pt x="0" y="12"/>
                  </a:lnTo>
                  <a:lnTo>
                    <a:pt x="14" y="0"/>
                  </a:lnTo>
                  <a:lnTo>
                    <a:pt x="14" y="0"/>
                  </a:lnTo>
                  <a:lnTo>
                    <a:pt x="14" y="0"/>
                  </a:lnTo>
                  <a:close/>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7" name="Freeform 240"/>
            <p:cNvSpPr>
              <a:spLocks/>
            </p:cNvSpPr>
            <p:nvPr/>
          </p:nvSpPr>
          <p:spPr bwMode="auto">
            <a:xfrm>
              <a:off x="4005263" y="2928938"/>
              <a:ext cx="26988" cy="26988"/>
            </a:xfrm>
            <a:custGeom>
              <a:avLst/>
              <a:gdLst/>
              <a:ahLst/>
              <a:cxnLst>
                <a:cxn ang="0">
                  <a:pos x="14" y="0"/>
                </a:cxn>
                <a:cxn ang="0">
                  <a:pos x="17" y="17"/>
                </a:cxn>
                <a:cxn ang="0">
                  <a:pos x="0" y="12"/>
                </a:cxn>
                <a:cxn ang="0">
                  <a:pos x="14" y="0"/>
                </a:cxn>
                <a:cxn ang="0">
                  <a:pos x="14" y="0"/>
                </a:cxn>
                <a:cxn ang="0">
                  <a:pos x="14" y="0"/>
                </a:cxn>
              </a:cxnLst>
              <a:rect l="0" t="0" r="r" b="b"/>
              <a:pathLst>
                <a:path w="17" h="17">
                  <a:moveTo>
                    <a:pt x="14" y="0"/>
                  </a:moveTo>
                  <a:lnTo>
                    <a:pt x="17" y="17"/>
                  </a:lnTo>
                  <a:lnTo>
                    <a:pt x="0" y="12"/>
                  </a:lnTo>
                  <a:lnTo>
                    <a:pt x="14" y="0"/>
                  </a:lnTo>
                  <a:lnTo>
                    <a:pt x="14" y="0"/>
                  </a:lnTo>
                  <a:lnTo>
                    <a:pt x="14" y="0"/>
                  </a:lnTo>
                  <a:close/>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8" name="Freeform 241"/>
            <p:cNvSpPr>
              <a:spLocks/>
            </p:cNvSpPr>
            <p:nvPr/>
          </p:nvSpPr>
          <p:spPr bwMode="auto">
            <a:xfrm>
              <a:off x="3929063" y="2932113"/>
              <a:ext cx="23813" cy="28575"/>
            </a:xfrm>
            <a:custGeom>
              <a:avLst/>
              <a:gdLst/>
              <a:ahLst/>
              <a:cxnLst>
                <a:cxn ang="0">
                  <a:pos x="4" y="0"/>
                </a:cxn>
                <a:cxn ang="0">
                  <a:pos x="0" y="18"/>
                </a:cxn>
                <a:cxn ang="0">
                  <a:pos x="15" y="11"/>
                </a:cxn>
                <a:cxn ang="0">
                  <a:pos x="4" y="0"/>
                </a:cxn>
                <a:cxn ang="0">
                  <a:pos x="4" y="0"/>
                </a:cxn>
                <a:cxn ang="0">
                  <a:pos x="4" y="0"/>
                </a:cxn>
              </a:cxnLst>
              <a:rect l="0" t="0" r="r" b="b"/>
              <a:pathLst>
                <a:path w="15" h="18">
                  <a:moveTo>
                    <a:pt x="4" y="0"/>
                  </a:moveTo>
                  <a:lnTo>
                    <a:pt x="0" y="18"/>
                  </a:lnTo>
                  <a:lnTo>
                    <a:pt x="15" y="11"/>
                  </a:lnTo>
                  <a:lnTo>
                    <a:pt x="4" y="0"/>
                  </a:lnTo>
                  <a:lnTo>
                    <a:pt x="4" y="0"/>
                  </a:lnTo>
                  <a:lnTo>
                    <a:pt x="4" y="0"/>
                  </a:lnTo>
                  <a:close/>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9" name="Freeform 242"/>
            <p:cNvSpPr>
              <a:spLocks/>
            </p:cNvSpPr>
            <p:nvPr/>
          </p:nvSpPr>
          <p:spPr bwMode="auto">
            <a:xfrm>
              <a:off x="3929063" y="2932113"/>
              <a:ext cx="23813" cy="28575"/>
            </a:xfrm>
            <a:custGeom>
              <a:avLst/>
              <a:gdLst/>
              <a:ahLst/>
              <a:cxnLst>
                <a:cxn ang="0">
                  <a:pos x="4" y="0"/>
                </a:cxn>
                <a:cxn ang="0">
                  <a:pos x="0" y="18"/>
                </a:cxn>
                <a:cxn ang="0">
                  <a:pos x="15" y="11"/>
                </a:cxn>
                <a:cxn ang="0">
                  <a:pos x="4" y="0"/>
                </a:cxn>
                <a:cxn ang="0">
                  <a:pos x="4" y="0"/>
                </a:cxn>
                <a:cxn ang="0">
                  <a:pos x="4" y="0"/>
                </a:cxn>
              </a:cxnLst>
              <a:rect l="0" t="0" r="r" b="b"/>
              <a:pathLst>
                <a:path w="15" h="18">
                  <a:moveTo>
                    <a:pt x="4" y="0"/>
                  </a:moveTo>
                  <a:lnTo>
                    <a:pt x="0" y="18"/>
                  </a:lnTo>
                  <a:lnTo>
                    <a:pt x="15" y="11"/>
                  </a:lnTo>
                  <a:lnTo>
                    <a:pt x="4" y="0"/>
                  </a:lnTo>
                  <a:lnTo>
                    <a:pt x="4" y="0"/>
                  </a:lnTo>
                  <a:lnTo>
                    <a:pt x="4" y="0"/>
                  </a:lnTo>
                  <a:close/>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0" name="Freeform 243"/>
            <p:cNvSpPr>
              <a:spLocks/>
            </p:cNvSpPr>
            <p:nvPr/>
          </p:nvSpPr>
          <p:spPr bwMode="auto">
            <a:xfrm>
              <a:off x="3752851" y="2928938"/>
              <a:ext cx="92075" cy="76200"/>
            </a:xfrm>
            <a:custGeom>
              <a:avLst/>
              <a:gdLst/>
              <a:ahLst/>
              <a:cxnLst>
                <a:cxn ang="0">
                  <a:pos x="27" y="0"/>
                </a:cxn>
                <a:cxn ang="0">
                  <a:pos x="40" y="9"/>
                </a:cxn>
                <a:cxn ang="0">
                  <a:pos x="47" y="27"/>
                </a:cxn>
                <a:cxn ang="0">
                  <a:pos x="47" y="38"/>
                </a:cxn>
                <a:cxn ang="0">
                  <a:pos x="47" y="39"/>
                </a:cxn>
                <a:cxn ang="0">
                  <a:pos x="0" y="39"/>
                </a:cxn>
              </a:cxnLst>
              <a:rect l="0" t="0" r="r" b="b"/>
              <a:pathLst>
                <a:path w="47" h="39">
                  <a:moveTo>
                    <a:pt x="27" y="0"/>
                  </a:moveTo>
                  <a:cubicBezTo>
                    <a:pt x="32" y="2"/>
                    <a:pt x="36" y="5"/>
                    <a:pt x="40" y="9"/>
                  </a:cubicBezTo>
                  <a:cubicBezTo>
                    <a:pt x="44" y="14"/>
                    <a:pt x="47" y="21"/>
                    <a:pt x="47" y="27"/>
                  </a:cubicBezTo>
                  <a:cubicBezTo>
                    <a:pt x="47" y="38"/>
                    <a:pt x="47" y="38"/>
                    <a:pt x="47" y="38"/>
                  </a:cubicBezTo>
                  <a:cubicBezTo>
                    <a:pt x="47" y="39"/>
                    <a:pt x="47" y="39"/>
                    <a:pt x="47" y="39"/>
                  </a:cubicBezTo>
                  <a:cubicBezTo>
                    <a:pt x="0" y="39"/>
                    <a:pt x="0" y="39"/>
                    <a:pt x="0" y="39"/>
                  </a:cubicBezTo>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1" name="Freeform 244"/>
            <p:cNvSpPr>
              <a:spLocks/>
            </p:cNvSpPr>
            <p:nvPr/>
          </p:nvSpPr>
          <p:spPr bwMode="auto">
            <a:xfrm>
              <a:off x="3729038" y="2928938"/>
              <a:ext cx="38100" cy="76200"/>
            </a:xfrm>
            <a:custGeom>
              <a:avLst/>
              <a:gdLst/>
              <a:ahLst/>
              <a:cxnLst>
                <a:cxn ang="0">
                  <a:pos x="0" y="39"/>
                </a:cxn>
                <a:cxn ang="0">
                  <a:pos x="0" y="38"/>
                </a:cxn>
                <a:cxn ang="0">
                  <a:pos x="0" y="27"/>
                </a:cxn>
                <a:cxn ang="0">
                  <a:pos x="6" y="10"/>
                </a:cxn>
                <a:cxn ang="0">
                  <a:pos x="20" y="0"/>
                </a:cxn>
              </a:cxnLst>
              <a:rect l="0" t="0" r="r" b="b"/>
              <a:pathLst>
                <a:path w="20" h="39">
                  <a:moveTo>
                    <a:pt x="0" y="39"/>
                  </a:moveTo>
                  <a:cubicBezTo>
                    <a:pt x="0" y="38"/>
                    <a:pt x="0" y="38"/>
                    <a:pt x="0" y="38"/>
                  </a:cubicBezTo>
                  <a:cubicBezTo>
                    <a:pt x="0" y="27"/>
                    <a:pt x="0" y="27"/>
                    <a:pt x="0" y="27"/>
                  </a:cubicBezTo>
                  <a:cubicBezTo>
                    <a:pt x="0" y="21"/>
                    <a:pt x="2" y="15"/>
                    <a:pt x="6" y="10"/>
                  </a:cubicBezTo>
                  <a:cubicBezTo>
                    <a:pt x="9" y="6"/>
                    <a:pt x="15" y="2"/>
                    <a:pt x="20" y="0"/>
                  </a:cubicBezTo>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2" name="Oval 245"/>
            <p:cNvSpPr>
              <a:spLocks noChangeArrowheads="1"/>
            </p:cNvSpPr>
            <p:nvPr/>
          </p:nvSpPr>
          <p:spPr bwMode="auto">
            <a:xfrm>
              <a:off x="3756026" y="2859088"/>
              <a:ext cx="61913" cy="76200"/>
            </a:xfrm>
            <a:prstGeom prst="ellipse">
              <a:avLst/>
            </a:pr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3" name="Freeform 246"/>
            <p:cNvSpPr>
              <a:spLocks/>
            </p:cNvSpPr>
            <p:nvPr/>
          </p:nvSpPr>
          <p:spPr bwMode="auto">
            <a:xfrm>
              <a:off x="3944938" y="2828925"/>
              <a:ext cx="88900" cy="74613"/>
            </a:xfrm>
            <a:custGeom>
              <a:avLst/>
              <a:gdLst/>
              <a:ahLst/>
              <a:cxnLst>
                <a:cxn ang="0">
                  <a:pos x="27" y="0"/>
                </a:cxn>
                <a:cxn ang="0">
                  <a:pos x="40" y="8"/>
                </a:cxn>
                <a:cxn ang="0">
                  <a:pos x="46" y="27"/>
                </a:cxn>
                <a:cxn ang="0">
                  <a:pos x="46" y="37"/>
                </a:cxn>
                <a:cxn ang="0">
                  <a:pos x="46" y="39"/>
                </a:cxn>
                <a:cxn ang="0">
                  <a:pos x="0" y="39"/>
                </a:cxn>
              </a:cxnLst>
              <a:rect l="0" t="0" r="r" b="b"/>
              <a:pathLst>
                <a:path w="46" h="39">
                  <a:moveTo>
                    <a:pt x="27" y="0"/>
                  </a:moveTo>
                  <a:cubicBezTo>
                    <a:pt x="32" y="2"/>
                    <a:pt x="36" y="5"/>
                    <a:pt x="40" y="8"/>
                  </a:cubicBezTo>
                  <a:cubicBezTo>
                    <a:pt x="44" y="14"/>
                    <a:pt x="46" y="20"/>
                    <a:pt x="46" y="27"/>
                  </a:cubicBezTo>
                  <a:cubicBezTo>
                    <a:pt x="46" y="37"/>
                    <a:pt x="46" y="37"/>
                    <a:pt x="46" y="37"/>
                  </a:cubicBezTo>
                  <a:cubicBezTo>
                    <a:pt x="46" y="39"/>
                    <a:pt x="46" y="39"/>
                    <a:pt x="46" y="39"/>
                  </a:cubicBezTo>
                  <a:cubicBezTo>
                    <a:pt x="0" y="39"/>
                    <a:pt x="0" y="39"/>
                    <a:pt x="0" y="39"/>
                  </a:cubicBezTo>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4" name="Freeform 247"/>
            <p:cNvSpPr>
              <a:spLocks/>
            </p:cNvSpPr>
            <p:nvPr/>
          </p:nvSpPr>
          <p:spPr bwMode="auto">
            <a:xfrm>
              <a:off x="3922713" y="2828925"/>
              <a:ext cx="36513" cy="74613"/>
            </a:xfrm>
            <a:custGeom>
              <a:avLst/>
              <a:gdLst/>
              <a:ahLst/>
              <a:cxnLst>
                <a:cxn ang="0">
                  <a:pos x="0" y="39"/>
                </a:cxn>
                <a:cxn ang="0">
                  <a:pos x="0" y="37"/>
                </a:cxn>
                <a:cxn ang="0">
                  <a:pos x="0" y="27"/>
                </a:cxn>
                <a:cxn ang="0">
                  <a:pos x="6" y="10"/>
                </a:cxn>
                <a:cxn ang="0">
                  <a:pos x="19" y="0"/>
                </a:cxn>
              </a:cxnLst>
              <a:rect l="0" t="0" r="r" b="b"/>
              <a:pathLst>
                <a:path w="19" h="39">
                  <a:moveTo>
                    <a:pt x="0" y="39"/>
                  </a:moveTo>
                  <a:cubicBezTo>
                    <a:pt x="0" y="37"/>
                    <a:pt x="0" y="37"/>
                    <a:pt x="0" y="37"/>
                  </a:cubicBezTo>
                  <a:cubicBezTo>
                    <a:pt x="0" y="27"/>
                    <a:pt x="0" y="27"/>
                    <a:pt x="0" y="27"/>
                  </a:cubicBezTo>
                  <a:cubicBezTo>
                    <a:pt x="0" y="20"/>
                    <a:pt x="2" y="15"/>
                    <a:pt x="6" y="10"/>
                  </a:cubicBezTo>
                  <a:cubicBezTo>
                    <a:pt x="8" y="6"/>
                    <a:pt x="14" y="1"/>
                    <a:pt x="19" y="0"/>
                  </a:cubicBezTo>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5" name="Freeform 248"/>
            <p:cNvSpPr>
              <a:spLocks/>
            </p:cNvSpPr>
            <p:nvPr/>
          </p:nvSpPr>
          <p:spPr bwMode="auto">
            <a:xfrm>
              <a:off x="3949701" y="2759075"/>
              <a:ext cx="61913" cy="76200"/>
            </a:xfrm>
            <a:custGeom>
              <a:avLst/>
              <a:gdLst/>
              <a:ahLst/>
              <a:cxnLst>
                <a:cxn ang="0">
                  <a:pos x="32" y="20"/>
                </a:cxn>
                <a:cxn ang="0">
                  <a:pos x="16" y="40"/>
                </a:cxn>
                <a:cxn ang="0">
                  <a:pos x="0" y="20"/>
                </a:cxn>
                <a:cxn ang="0">
                  <a:pos x="16" y="0"/>
                </a:cxn>
                <a:cxn ang="0">
                  <a:pos x="32" y="20"/>
                </a:cxn>
              </a:cxnLst>
              <a:rect l="0" t="0" r="r" b="b"/>
              <a:pathLst>
                <a:path w="32" h="40">
                  <a:moveTo>
                    <a:pt x="32" y="20"/>
                  </a:moveTo>
                  <a:cubicBezTo>
                    <a:pt x="32" y="31"/>
                    <a:pt x="25" y="40"/>
                    <a:pt x="16" y="40"/>
                  </a:cubicBezTo>
                  <a:cubicBezTo>
                    <a:pt x="7" y="40"/>
                    <a:pt x="0" y="31"/>
                    <a:pt x="0" y="20"/>
                  </a:cubicBezTo>
                  <a:cubicBezTo>
                    <a:pt x="0" y="9"/>
                    <a:pt x="7" y="0"/>
                    <a:pt x="16" y="0"/>
                  </a:cubicBezTo>
                  <a:cubicBezTo>
                    <a:pt x="24" y="0"/>
                    <a:pt x="32" y="9"/>
                    <a:pt x="32" y="20"/>
                  </a:cubicBezTo>
                  <a:close/>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6" name="Freeform 249"/>
            <p:cNvSpPr>
              <a:spLocks/>
            </p:cNvSpPr>
            <p:nvPr/>
          </p:nvSpPr>
          <p:spPr bwMode="auto">
            <a:xfrm>
              <a:off x="4138613" y="2928938"/>
              <a:ext cx="88900" cy="79375"/>
            </a:xfrm>
            <a:custGeom>
              <a:avLst/>
              <a:gdLst/>
              <a:ahLst/>
              <a:cxnLst>
                <a:cxn ang="0">
                  <a:pos x="26" y="0"/>
                </a:cxn>
                <a:cxn ang="0">
                  <a:pos x="39" y="9"/>
                </a:cxn>
                <a:cxn ang="0">
                  <a:pos x="46" y="28"/>
                </a:cxn>
                <a:cxn ang="0">
                  <a:pos x="46" y="39"/>
                </a:cxn>
                <a:cxn ang="0">
                  <a:pos x="46" y="41"/>
                </a:cxn>
                <a:cxn ang="0">
                  <a:pos x="0" y="41"/>
                </a:cxn>
              </a:cxnLst>
              <a:rect l="0" t="0" r="r" b="b"/>
              <a:pathLst>
                <a:path w="46" h="41">
                  <a:moveTo>
                    <a:pt x="26" y="0"/>
                  </a:moveTo>
                  <a:cubicBezTo>
                    <a:pt x="31" y="2"/>
                    <a:pt x="36" y="6"/>
                    <a:pt x="39" y="9"/>
                  </a:cubicBezTo>
                  <a:cubicBezTo>
                    <a:pt x="43" y="15"/>
                    <a:pt x="46" y="21"/>
                    <a:pt x="46" y="28"/>
                  </a:cubicBezTo>
                  <a:cubicBezTo>
                    <a:pt x="46" y="39"/>
                    <a:pt x="46" y="39"/>
                    <a:pt x="46" y="39"/>
                  </a:cubicBezTo>
                  <a:cubicBezTo>
                    <a:pt x="46" y="41"/>
                    <a:pt x="46" y="41"/>
                    <a:pt x="46" y="41"/>
                  </a:cubicBezTo>
                  <a:cubicBezTo>
                    <a:pt x="0" y="41"/>
                    <a:pt x="0" y="41"/>
                    <a:pt x="0" y="41"/>
                  </a:cubicBezTo>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7" name="Freeform 250"/>
            <p:cNvSpPr>
              <a:spLocks/>
            </p:cNvSpPr>
            <p:nvPr/>
          </p:nvSpPr>
          <p:spPr bwMode="auto">
            <a:xfrm>
              <a:off x="4116388" y="2932113"/>
              <a:ext cx="36513" cy="76200"/>
            </a:xfrm>
            <a:custGeom>
              <a:avLst/>
              <a:gdLst/>
              <a:ahLst/>
              <a:cxnLst>
                <a:cxn ang="0">
                  <a:pos x="0" y="39"/>
                </a:cxn>
                <a:cxn ang="0">
                  <a:pos x="0" y="37"/>
                </a:cxn>
                <a:cxn ang="0">
                  <a:pos x="0" y="27"/>
                </a:cxn>
                <a:cxn ang="0">
                  <a:pos x="5" y="10"/>
                </a:cxn>
                <a:cxn ang="0">
                  <a:pos x="19" y="0"/>
                </a:cxn>
              </a:cxnLst>
              <a:rect l="0" t="0" r="r" b="b"/>
              <a:pathLst>
                <a:path w="19" h="39">
                  <a:moveTo>
                    <a:pt x="0" y="39"/>
                  </a:moveTo>
                  <a:cubicBezTo>
                    <a:pt x="0" y="37"/>
                    <a:pt x="0" y="37"/>
                    <a:pt x="0" y="37"/>
                  </a:cubicBezTo>
                  <a:cubicBezTo>
                    <a:pt x="0" y="27"/>
                    <a:pt x="0" y="27"/>
                    <a:pt x="0" y="27"/>
                  </a:cubicBezTo>
                  <a:cubicBezTo>
                    <a:pt x="0" y="20"/>
                    <a:pt x="2" y="15"/>
                    <a:pt x="5" y="10"/>
                  </a:cubicBezTo>
                  <a:cubicBezTo>
                    <a:pt x="8" y="6"/>
                    <a:pt x="14" y="1"/>
                    <a:pt x="19" y="0"/>
                  </a:cubicBezTo>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8" name="Freeform 251"/>
            <p:cNvSpPr>
              <a:spLocks/>
            </p:cNvSpPr>
            <p:nvPr/>
          </p:nvSpPr>
          <p:spPr bwMode="auto">
            <a:xfrm>
              <a:off x="4141788" y="2859088"/>
              <a:ext cx="61913" cy="79375"/>
            </a:xfrm>
            <a:custGeom>
              <a:avLst/>
              <a:gdLst/>
              <a:ahLst/>
              <a:cxnLst>
                <a:cxn ang="0">
                  <a:pos x="32" y="21"/>
                </a:cxn>
                <a:cxn ang="0">
                  <a:pos x="16" y="41"/>
                </a:cxn>
                <a:cxn ang="0">
                  <a:pos x="0" y="21"/>
                </a:cxn>
                <a:cxn ang="0">
                  <a:pos x="16" y="0"/>
                </a:cxn>
                <a:cxn ang="0">
                  <a:pos x="32" y="21"/>
                </a:cxn>
              </a:cxnLst>
              <a:rect l="0" t="0" r="r" b="b"/>
              <a:pathLst>
                <a:path w="32" h="41">
                  <a:moveTo>
                    <a:pt x="32" y="21"/>
                  </a:moveTo>
                  <a:cubicBezTo>
                    <a:pt x="32" y="32"/>
                    <a:pt x="25" y="41"/>
                    <a:pt x="16" y="41"/>
                  </a:cubicBezTo>
                  <a:cubicBezTo>
                    <a:pt x="8" y="41"/>
                    <a:pt x="0" y="32"/>
                    <a:pt x="0" y="21"/>
                  </a:cubicBezTo>
                  <a:cubicBezTo>
                    <a:pt x="0" y="9"/>
                    <a:pt x="7" y="0"/>
                    <a:pt x="16" y="0"/>
                  </a:cubicBezTo>
                  <a:cubicBezTo>
                    <a:pt x="25" y="0"/>
                    <a:pt x="32" y="9"/>
                    <a:pt x="32" y="21"/>
                  </a:cubicBezTo>
                  <a:close/>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9" name="Freeform 252"/>
            <p:cNvSpPr>
              <a:spLocks/>
            </p:cNvSpPr>
            <p:nvPr/>
          </p:nvSpPr>
          <p:spPr bwMode="auto">
            <a:xfrm>
              <a:off x="4021138" y="3028950"/>
              <a:ext cx="88900" cy="74613"/>
            </a:xfrm>
            <a:custGeom>
              <a:avLst/>
              <a:gdLst/>
              <a:ahLst/>
              <a:cxnLst>
                <a:cxn ang="0">
                  <a:pos x="27" y="0"/>
                </a:cxn>
                <a:cxn ang="0">
                  <a:pos x="39" y="8"/>
                </a:cxn>
                <a:cxn ang="0">
                  <a:pos x="46" y="27"/>
                </a:cxn>
                <a:cxn ang="0">
                  <a:pos x="46" y="37"/>
                </a:cxn>
                <a:cxn ang="0">
                  <a:pos x="46" y="38"/>
                </a:cxn>
                <a:cxn ang="0">
                  <a:pos x="0" y="38"/>
                </a:cxn>
              </a:cxnLst>
              <a:rect l="0" t="0" r="r" b="b"/>
              <a:pathLst>
                <a:path w="46" h="38">
                  <a:moveTo>
                    <a:pt x="27" y="0"/>
                  </a:moveTo>
                  <a:cubicBezTo>
                    <a:pt x="31" y="2"/>
                    <a:pt x="36" y="5"/>
                    <a:pt x="39" y="8"/>
                  </a:cubicBezTo>
                  <a:cubicBezTo>
                    <a:pt x="43" y="13"/>
                    <a:pt x="46" y="20"/>
                    <a:pt x="46" y="27"/>
                  </a:cubicBezTo>
                  <a:cubicBezTo>
                    <a:pt x="46" y="37"/>
                    <a:pt x="46" y="37"/>
                    <a:pt x="46" y="37"/>
                  </a:cubicBezTo>
                  <a:cubicBezTo>
                    <a:pt x="46" y="38"/>
                    <a:pt x="46" y="38"/>
                    <a:pt x="46" y="38"/>
                  </a:cubicBezTo>
                  <a:cubicBezTo>
                    <a:pt x="0" y="38"/>
                    <a:pt x="0" y="38"/>
                    <a:pt x="0" y="38"/>
                  </a:cubicBezTo>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0" name="Freeform 253"/>
            <p:cNvSpPr>
              <a:spLocks/>
            </p:cNvSpPr>
            <p:nvPr/>
          </p:nvSpPr>
          <p:spPr bwMode="auto">
            <a:xfrm>
              <a:off x="3997326" y="3028950"/>
              <a:ext cx="36513" cy="74613"/>
            </a:xfrm>
            <a:custGeom>
              <a:avLst/>
              <a:gdLst/>
              <a:ahLst/>
              <a:cxnLst>
                <a:cxn ang="0">
                  <a:pos x="0" y="38"/>
                </a:cxn>
                <a:cxn ang="0">
                  <a:pos x="0" y="37"/>
                </a:cxn>
                <a:cxn ang="0">
                  <a:pos x="0" y="27"/>
                </a:cxn>
                <a:cxn ang="0">
                  <a:pos x="5" y="10"/>
                </a:cxn>
                <a:cxn ang="0">
                  <a:pos x="19" y="0"/>
                </a:cxn>
              </a:cxnLst>
              <a:rect l="0" t="0" r="r" b="b"/>
              <a:pathLst>
                <a:path w="19" h="38">
                  <a:moveTo>
                    <a:pt x="0" y="38"/>
                  </a:moveTo>
                  <a:cubicBezTo>
                    <a:pt x="0" y="37"/>
                    <a:pt x="0" y="37"/>
                    <a:pt x="0" y="37"/>
                  </a:cubicBezTo>
                  <a:cubicBezTo>
                    <a:pt x="0" y="27"/>
                    <a:pt x="0" y="27"/>
                    <a:pt x="0" y="27"/>
                  </a:cubicBezTo>
                  <a:cubicBezTo>
                    <a:pt x="0" y="20"/>
                    <a:pt x="2" y="15"/>
                    <a:pt x="5" y="10"/>
                  </a:cubicBezTo>
                  <a:cubicBezTo>
                    <a:pt x="8" y="6"/>
                    <a:pt x="14" y="1"/>
                    <a:pt x="19" y="0"/>
                  </a:cubicBezTo>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1" name="Freeform 254"/>
            <p:cNvSpPr>
              <a:spLocks/>
            </p:cNvSpPr>
            <p:nvPr/>
          </p:nvSpPr>
          <p:spPr bwMode="auto">
            <a:xfrm>
              <a:off x="4022726" y="2960688"/>
              <a:ext cx="60325" cy="73025"/>
            </a:xfrm>
            <a:custGeom>
              <a:avLst/>
              <a:gdLst/>
              <a:ahLst/>
              <a:cxnLst>
                <a:cxn ang="0">
                  <a:pos x="31" y="19"/>
                </a:cxn>
                <a:cxn ang="0">
                  <a:pos x="16" y="38"/>
                </a:cxn>
                <a:cxn ang="0">
                  <a:pos x="0" y="19"/>
                </a:cxn>
                <a:cxn ang="0">
                  <a:pos x="16" y="0"/>
                </a:cxn>
                <a:cxn ang="0">
                  <a:pos x="31" y="19"/>
                </a:cxn>
              </a:cxnLst>
              <a:rect l="0" t="0" r="r" b="b"/>
              <a:pathLst>
                <a:path w="31" h="38">
                  <a:moveTo>
                    <a:pt x="31" y="19"/>
                  </a:moveTo>
                  <a:cubicBezTo>
                    <a:pt x="31" y="30"/>
                    <a:pt x="24" y="38"/>
                    <a:pt x="16" y="38"/>
                  </a:cubicBezTo>
                  <a:cubicBezTo>
                    <a:pt x="8" y="38"/>
                    <a:pt x="0" y="30"/>
                    <a:pt x="0" y="19"/>
                  </a:cubicBezTo>
                  <a:cubicBezTo>
                    <a:pt x="0" y="8"/>
                    <a:pt x="7" y="0"/>
                    <a:pt x="16" y="0"/>
                  </a:cubicBezTo>
                  <a:cubicBezTo>
                    <a:pt x="24" y="0"/>
                    <a:pt x="31" y="8"/>
                    <a:pt x="31" y="19"/>
                  </a:cubicBezTo>
                  <a:close/>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2" name="Freeform 255"/>
            <p:cNvSpPr>
              <a:spLocks/>
            </p:cNvSpPr>
            <p:nvPr/>
          </p:nvSpPr>
          <p:spPr bwMode="auto">
            <a:xfrm>
              <a:off x="3871913" y="3032125"/>
              <a:ext cx="87313" cy="76200"/>
            </a:xfrm>
            <a:custGeom>
              <a:avLst/>
              <a:gdLst/>
              <a:ahLst/>
              <a:cxnLst>
                <a:cxn ang="0">
                  <a:pos x="26" y="0"/>
                </a:cxn>
                <a:cxn ang="0">
                  <a:pos x="39" y="9"/>
                </a:cxn>
                <a:cxn ang="0">
                  <a:pos x="45" y="28"/>
                </a:cxn>
                <a:cxn ang="0">
                  <a:pos x="45" y="39"/>
                </a:cxn>
                <a:cxn ang="0">
                  <a:pos x="45" y="40"/>
                </a:cxn>
                <a:cxn ang="0">
                  <a:pos x="0" y="40"/>
                </a:cxn>
              </a:cxnLst>
              <a:rect l="0" t="0" r="r" b="b"/>
              <a:pathLst>
                <a:path w="45" h="40">
                  <a:moveTo>
                    <a:pt x="26" y="0"/>
                  </a:moveTo>
                  <a:cubicBezTo>
                    <a:pt x="31" y="2"/>
                    <a:pt x="35" y="5"/>
                    <a:pt x="39" y="9"/>
                  </a:cubicBezTo>
                  <a:cubicBezTo>
                    <a:pt x="43" y="14"/>
                    <a:pt x="45" y="21"/>
                    <a:pt x="45" y="28"/>
                  </a:cubicBezTo>
                  <a:cubicBezTo>
                    <a:pt x="45" y="39"/>
                    <a:pt x="45" y="39"/>
                    <a:pt x="45" y="39"/>
                  </a:cubicBezTo>
                  <a:cubicBezTo>
                    <a:pt x="45" y="40"/>
                    <a:pt x="45" y="40"/>
                    <a:pt x="45" y="40"/>
                  </a:cubicBezTo>
                  <a:cubicBezTo>
                    <a:pt x="0" y="40"/>
                    <a:pt x="0" y="40"/>
                    <a:pt x="0" y="40"/>
                  </a:cubicBezTo>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3" name="Freeform 256"/>
            <p:cNvSpPr>
              <a:spLocks/>
            </p:cNvSpPr>
            <p:nvPr/>
          </p:nvSpPr>
          <p:spPr bwMode="auto">
            <a:xfrm>
              <a:off x="3846513" y="3032125"/>
              <a:ext cx="36513" cy="76200"/>
            </a:xfrm>
            <a:custGeom>
              <a:avLst/>
              <a:gdLst/>
              <a:ahLst/>
              <a:cxnLst>
                <a:cxn ang="0">
                  <a:pos x="0" y="40"/>
                </a:cxn>
                <a:cxn ang="0">
                  <a:pos x="0" y="38"/>
                </a:cxn>
                <a:cxn ang="0">
                  <a:pos x="0" y="28"/>
                </a:cxn>
                <a:cxn ang="0">
                  <a:pos x="6" y="10"/>
                </a:cxn>
                <a:cxn ang="0">
                  <a:pos x="19" y="0"/>
                </a:cxn>
              </a:cxnLst>
              <a:rect l="0" t="0" r="r" b="b"/>
              <a:pathLst>
                <a:path w="19" h="40">
                  <a:moveTo>
                    <a:pt x="0" y="40"/>
                  </a:moveTo>
                  <a:cubicBezTo>
                    <a:pt x="0" y="38"/>
                    <a:pt x="0" y="38"/>
                    <a:pt x="0" y="38"/>
                  </a:cubicBezTo>
                  <a:cubicBezTo>
                    <a:pt x="0" y="28"/>
                    <a:pt x="0" y="28"/>
                    <a:pt x="0" y="28"/>
                  </a:cubicBezTo>
                  <a:cubicBezTo>
                    <a:pt x="0" y="21"/>
                    <a:pt x="2" y="15"/>
                    <a:pt x="6" y="10"/>
                  </a:cubicBezTo>
                  <a:cubicBezTo>
                    <a:pt x="9" y="6"/>
                    <a:pt x="15" y="2"/>
                    <a:pt x="19" y="0"/>
                  </a:cubicBezTo>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4" name="Freeform 257"/>
            <p:cNvSpPr>
              <a:spLocks/>
            </p:cNvSpPr>
            <p:nvPr/>
          </p:nvSpPr>
          <p:spPr bwMode="auto">
            <a:xfrm>
              <a:off x="3873501" y="2962275"/>
              <a:ext cx="61913" cy="77788"/>
            </a:xfrm>
            <a:custGeom>
              <a:avLst/>
              <a:gdLst/>
              <a:ahLst/>
              <a:cxnLst>
                <a:cxn ang="0">
                  <a:pos x="32" y="20"/>
                </a:cxn>
                <a:cxn ang="0">
                  <a:pos x="16" y="40"/>
                </a:cxn>
                <a:cxn ang="0">
                  <a:pos x="0" y="20"/>
                </a:cxn>
                <a:cxn ang="0">
                  <a:pos x="16" y="0"/>
                </a:cxn>
                <a:cxn ang="0">
                  <a:pos x="32" y="20"/>
                </a:cxn>
              </a:cxnLst>
              <a:rect l="0" t="0" r="r" b="b"/>
              <a:pathLst>
                <a:path w="32" h="40">
                  <a:moveTo>
                    <a:pt x="32" y="20"/>
                  </a:moveTo>
                  <a:cubicBezTo>
                    <a:pt x="32" y="31"/>
                    <a:pt x="25" y="40"/>
                    <a:pt x="16" y="40"/>
                  </a:cubicBezTo>
                  <a:cubicBezTo>
                    <a:pt x="7" y="40"/>
                    <a:pt x="0" y="31"/>
                    <a:pt x="0" y="20"/>
                  </a:cubicBezTo>
                  <a:cubicBezTo>
                    <a:pt x="0" y="9"/>
                    <a:pt x="7" y="0"/>
                    <a:pt x="16" y="0"/>
                  </a:cubicBezTo>
                  <a:cubicBezTo>
                    <a:pt x="24" y="0"/>
                    <a:pt x="32" y="9"/>
                    <a:pt x="32" y="20"/>
                  </a:cubicBezTo>
                  <a:close/>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5" name="Freeform 258"/>
            <p:cNvSpPr>
              <a:spLocks/>
            </p:cNvSpPr>
            <p:nvPr/>
          </p:nvSpPr>
          <p:spPr bwMode="auto">
            <a:xfrm>
              <a:off x="4048126" y="2759075"/>
              <a:ext cx="114300" cy="69850"/>
            </a:xfrm>
            <a:custGeom>
              <a:avLst/>
              <a:gdLst/>
              <a:ahLst/>
              <a:cxnLst>
                <a:cxn ang="0">
                  <a:pos x="59" y="36"/>
                </a:cxn>
                <a:cxn ang="0">
                  <a:pos x="0" y="7"/>
                </a:cxn>
              </a:cxnLst>
              <a:rect l="0" t="0" r="r" b="b"/>
              <a:pathLst>
                <a:path w="59" h="36">
                  <a:moveTo>
                    <a:pt x="59" y="36"/>
                  </a:moveTo>
                  <a:cubicBezTo>
                    <a:pt x="59" y="36"/>
                    <a:pt x="42" y="0"/>
                    <a:pt x="0" y="7"/>
                  </a:cubicBezTo>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6" name="Freeform 259"/>
            <p:cNvSpPr>
              <a:spLocks/>
            </p:cNvSpPr>
            <p:nvPr/>
          </p:nvSpPr>
          <p:spPr bwMode="auto">
            <a:xfrm>
              <a:off x="4151313" y="2816225"/>
              <a:ext cx="22225" cy="30163"/>
            </a:xfrm>
            <a:custGeom>
              <a:avLst/>
              <a:gdLst/>
              <a:ahLst/>
              <a:cxnLst>
                <a:cxn ang="0">
                  <a:pos x="0" y="9"/>
                </a:cxn>
                <a:cxn ang="0">
                  <a:pos x="13" y="19"/>
                </a:cxn>
                <a:cxn ang="0">
                  <a:pos x="14" y="0"/>
                </a:cxn>
                <a:cxn ang="0">
                  <a:pos x="0" y="9"/>
                </a:cxn>
                <a:cxn ang="0">
                  <a:pos x="0" y="9"/>
                </a:cxn>
                <a:cxn ang="0">
                  <a:pos x="0" y="9"/>
                </a:cxn>
              </a:cxnLst>
              <a:rect l="0" t="0" r="r" b="b"/>
              <a:pathLst>
                <a:path w="14" h="19">
                  <a:moveTo>
                    <a:pt x="0" y="9"/>
                  </a:moveTo>
                  <a:lnTo>
                    <a:pt x="13" y="19"/>
                  </a:lnTo>
                  <a:lnTo>
                    <a:pt x="14" y="0"/>
                  </a:lnTo>
                  <a:lnTo>
                    <a:pt x="0" y="9"/>
                  </a:lnTo>
                  <a:lnTo>
                    <a:pt x="0" y="9"/>
                  </a:lnTo>
                  <a:lnTo>
                    <a:pt x="0" y="9"/>
                  </a:lnTo>
                  <a:close/>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7" name="Freeform 260"/>
            <p:cNvSpPr>
              <a:spLocks/>
            </p:cNvSpPr>
            <p:nvPr/>
          </p:nvSpPr>
          <p:spPr bwMode="auto">
            <a:xfrm>
              <a:off x="4151313" y="2816225"/>
              <a:ext cx="22225" cy="30163"/>
            </a:xfrm>
            <a:custGeom>
              <a:avLst/>
              <a:gdLst/>
              <a:ahLst/>
              <a:cxnLst>
                <a:cxn ang="0">
                  <a:pos x="0" y="9"/>
                </a:cxn>
                <a:cxn ang="0">
                  <a:pos x="13" y="19"/>
                </a:cxn>
                <a:cxn ang="0">
                  <a:pos x="14" y="0"/>
                </a:cxn>
                <a:cxn ang="0">
                  <a:pos x="0" y="9"/>
                </a:cxn>
                <a:cxn ang="0">
                  <a:pos x="0" y="9"/>
                </a:cxn>
                <a:cxn ang="0">
                  <a:pos x="0" y="9"/>
                </a:cxn>
              </a:cxnLst>
              <a:rect l="0" t="0" r="r" b="b"/>
              <a:pathLst>
                <a:path w="14" h="19">
                  <a:moveTo>
                    <a:pt x="0" y="9"/>
                  </a:moveTo>
                  <a:lnTo>
                    <a:pt x="13" y="19"/>
                  </a:lnTo>
                  <a:lnTo>
                    <a:pt x="14" y="0"/>
                  </a:lnTo>
                  <a:lnTo>
                    <a:pt x="0" y="9"/>
                  </a:lnTo>
                  <a:lnTo>
                    <a:pt x="0" y="9"/>
                  </a:lnTo>
                  <a:lnTo>
                    <a:pt x="0" y="9"/>
                  </a:lnTo>
                  <a:close/>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8" name="Freeform 261"/>
            <p:cNvSpPr>
              <a:spLocks/>
            </p:cNvSpPr>
            <p:nvPr/>
          </p:nvSpPr>
          <p:spPr bwMode="auto">
            <a:xfrm>
              <a:off x="4027488" y="2759075"/>
              <a:ext cx="28575" cy="28575"/>
            </a:xfrm>
            <a:custGeom>
              <a:avLst/>
              <a:gdLst/>
              <a:ahLst/>
              <a:cxnLst>
                <a:cxn ang="0">
                  <a:pos x="18" y="18"/>
                </a:cxn>
                <a:cxn ang="0">
                  <a:pos x="0" y="11"/>
                </a:cxn>
                <a:cxn ang="0">
                  <a:pos x="14" y="0"/>
                </a:cxn>
                <a:cxn ang="0">
                  <a:pos x="18" y="18"/>
                </a:cxn>
                <a:cxn ang="0">
                  <a:pos x="18" y="18"/>
                </a:cxn>
                <a:cxn ang="0">
                  <a:pos x="18" y="18"/>
                </a:cxn>
              </a:cxnLst>
              <a:rect l="0" t="0" r="r" b="b"/>
              <a:pathLst>
                <a:path w="18" h="18">
                  <a:moveTo>
                    <a:pt x="18" y="18"/>
                  </a:moveTo>
                  <a:lnTo>
                    <a:pt x="0" y="11"/>
                  </a:lnTo>
                  <a:lnTo>
                    <a:pt x="14" y="0"/>
                  </a:lnTo>
                  <a:lnTo>
                    <a:pt x="18" y="18"/>
                  </a:lnTo>
                  <a:lnTo>
                    <a:pt x="18" y="18"/>
                  </a:lnTo>
                  <a:lnTo>
                    <a:pt x="18" y="18"/>
                  </a:lnTo>
                  <a:close/>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9" name="Freeform 262"/>
            <p:cNvSpPr>
              <a:spLocks/>
            </p:cNvSpPr>
            <p:nvPr/>
          </p:nvSpPr>
          <p:spPr bwMode="auto">
            <a:xfrm>
              <a:off x="4027488" y="2759075"/>
              <a:ext cx="28575" cy="28575"/>
            </a:xfrm>
            <a:custGeom>
              <a:avLst/>
              <a:gdLst/>
              <a:ahLst/>
              <a:cxnLst>
                <a:cxn ang="0">
                  <a:pos x="18" y="18"/>
                </a:cxn>
                <a:cxn ang="0">
                  <a:pos x="0" y="11"/>
                </a:cxn>
                <a:cxn ang="0">
                  <a:pos x="14" y="0"/>
                </a:cxn>
                <a:cxn ang="0">
                  <a:pos x="18" y="18"/>
                </a:cxn>
                <a:cxn ang="0">
                  <a:pos x="18" y="18"/>
                </a:cxn>
                <a:cxn ang="0">
                  <a:pos x="18" y="18"/>
                </a:cxn>
              </a:cxnLst>
              <a:rect l="0" t="0" r="r" b="b"/>
              <a:pathLst>
                <a:path w="18" h="18">
                  <a:moveTo>
                    <a:pt x="18" y="18"/>
                  </a:moveTo>
                  <a:lnTo>
                    <a:pt x="0" y="11"/>
                  </a:lnTo>
                  <a:lnTo>
                    <a:pt x="14" y="0"/>
                  </a:lnTo>
                  <a:lnTo>
                    <a:pt x="18" y="18"/>
                  </a:lnTo>
                  <a:lnTo>
                    <a:pt x="18" y="18"/>
                  </a:lnTo>
                  <a:lnTo>
                    <a:pt x="18" y="18"/>
                  </a:lnTo>
                  <a:close/>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40" name="Freeform 263"/>
            <p:cNvSpPr>
              <a:spLocks/>
            </p:cNvSpPr>
            <p:nvPr/>
          </p:nvSpPr>
          <p:spPr bwMode="auto">
            <a:xfrm>
              <a:off x="3843338" y="2857500"/>
              <a:ext cx="61913" cy="63500"/>
            </a:xfrm>
            <a:custGeom>
              <a:avLst/>
              <a:gdLst/>
              <a:ahLst/>
              <a:cxnLst>
                <a:cxn ang="0">
                  <a:pos x="0" y="5"/>
                </a:cxn>
                <a:cxn ang="0">
                  <a:pos x="31" y="33"/>
                </a:cxn>
              </a:cxnLst>
              <a:rect l="0" t="0" r="r" b="b"/>
              <a:pathLst>
                <a:path w="32" h="33">
                  <a:moveTo>
                    <a:pt x="0" y="5"/>
                  </a:moveTo>
                  <a:cubicBezTo>
                    <a:pt x="0" y="5"/>
                    <a:pt x="32" y="0"/>
                    <a:pt x="31" y="33"/>
                  </a:cubicBezTo>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41" name="Freeform 264"/>
            <p:cNvSpPr>
              <a:spLocks/>
            </p:cNvSpPr>
            <p:nvPr/>
          </p:nvSpPr>
          <p:spPr bwMode="auto">
            <a:xfrm>
              <a:off x="3822701" y="2852738"/>
              <a:ext cx="26988" cy="26988"/>
            </a:xfrm>
            <a:custGeom>
              <a:avLst/>
              <a:gdLst/>
              <a:ahLst/>
              <a:cxnLst>
                <a:cxn ang="0">
                  <a:pos x="14" y="0"/>
                </a:cxn>
                <a:cxn ang="0">
                  <a:pos x="0" y="11"/>
                </a:cxn>
                <a:cxn ang="0">
                  <a:pos x="17" y="17"/>
                </a:cxn>
                <a:cxn ang="0">
                  <a:pos x="14" y="0"/>
                </a:cxn>
                <a:cxn ang="0">
                  <a:pos x="14" y="0"/>
                </a:cxn>
                <a:cxn ang="0">
                  <a:pos x="14" y="0"/>
                </a:cxn>
              </a:cxnLst>
              <a:rect l="0" t="0" r="r" b="b"/>
              <a:pathLst>
                <a:path w="17" h="17">
                  <a:moveTo>
                    <a:pt x="14" y="0"/>
                  </a:moveTo>
                  <a:lnTo>
                    <a:pt x="0" y="11"/>
                  </a:lnTo>
                  <a:lnTo>
                    <a:pt x="17" y="17"/>
                  </a:lnTo>
                  <a:lnTo>
                    <a:pt x="14" y="0"/>
                  </a:lnTo>
                  <a:lnTo>
                    <a:pt x="14" y="0"/>
                  </a:lnTo>
                  <a:lnTo>
                    <a:pt x="14" y="0"/>
                  </a:lnTo>
                  <a:close/>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42" name="Freeform 265"/>
            <p:cNvSpPr>
              <a:spLocks/>
            </p:cNvSpPr>
            <p:nvPr/>
          </p:nvSpPr>
          <p:spPr bwMode="auto">
            <a:xfrm>
              <a:off x="3822701" y="2852738"/>
              <a:ext cx="26988" cy="26988"/>
            </a:xfrm>
            <a:custGeom>
              <a:avLst/>
              <a:gdLst/>
              <a:ahLst/>
              <a:cxnLst>
                <a:cxn ang="0">
                  <a:pos x="14" y="0"/>
                </a:cxn>
                <a:cxn ang="0">
                  <a:pos x="0" y="11"/>
                </a:cxn>
                <a:cxn ang="0">
                  <a:pos x="17" y="17"/>
                </a:cxn>
                <a:cxn ang="0">
                  <a:pos x="14" y="0"/>
                </a:cxn>
                <a:cxn ang="0">
                  <a:pos x="14" y="0"/>
                </a:cxn>
                <a:cxn ang="0">
                  <a:pos x="14" y="0"/>
                </a:cxn>
              </a:cxnLst>
              <a:rect l="0" t="0" r="r" b="b"/>
              <a:pathLst>
                <a:path w="17" h="17">
                  <a:moveTo>
                    <a:pt x="14" y="0"/>
                  </a:moveTo>
                  <a:lnTo>
                    <a:pt x="0" y="11"/>
                  </a:lnTo>
                  <a:lnTo>
                    <a:pt x="17" y="17"/>
                  </a:lnTo>
                  <a:lnTo>
                    <a:pt x="14" y="0"/>
                  </a:lnTo>
                  <a:lnTo>
                    <a:pt x="14" y="0"/>
                  </a:lnTo>
                  <a:lnTo>
                    <a:pt x="14" y="0"/>
                  </a:lnTo>
                  <a:close/>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43" name="Freeform 266"/>
            <p:cNvSpPr>
              <a:spLocks/>
            </p:cNvSpPr>
            <p:nvPr/>
          </p:nvSpPr>
          <p:spPr bwMode="auto">
            <a:xfrm>
              <a:off x="3889376" y="2917825"/>
              <a:ext cx="26988" cy="22225"/>
            </a:xfrm>
            <a:custGeom>
              <a:avLst/>
              <a:gdLst/>
              <a:ahLst/>
              <a:cxnLst>
                <a:cxn ang="0">
                  <a:pos x="17" y="0"/>
                </a:cxn>
                <a:cxn ang="0">
                  <a:pos x="8" y="14"/>
                </a:cxn>
                <a:cxn ang="0">
                  <a:pos x="0" y="0"/>
                </a:cxn>
                <a:cxn ang="0">
                  <a:pos x="17" y="0"/>
                </a:cxn>
                <a:cxn ang="0">
                  <a:pos x="17" y="0"/>
                </a:cxn>
                <a:cxn ang="0">
                  <a:pos x="17" y="0"/>
                </a:cxn>
              </a:cxnLst>
              <a:rect l="0" t="0" r="r" b="b"/>
              <a:pathLst>
                <a:path w="17" h="14">
                  <a:moveTo>
                    <a:pt x="17" y="0"/>
                  </a:moveTo>
                  <a:lnTo>
                    <a:pt x="8" y="14"/>
                  </a:lnTo>
                  <a:lnTo>
                    <a:pt x="0" y="0"/>
                  </a:lnTo>
                  <a:lnTo>
                    <a:pt x="17" y="0"/>
                  </a:lnTo>
                  <a:lnTo>
                    <a:pt x="17" y="0"/>
                  </a:lnTo>
                  <a:lnTo>
                    <a:pt x="17" y="0"/>
                  </a:lnTo>
                  <a:close/>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44" name="Freeform 267"/>
            <p:cNvSpPr>
              <a:spLocks/>
            </p:cNvSpPr>
            <p:nvPr/>
          </p:nvSpPr>
          <p:spPr bwMode="auto">
            <a:xfrm>
              <a:off x="3889376" y="2917825"/>
              <a:ext cx="26988" cy="22225"/>
            </a:xfrm>
            <a:custGeom>
              <a:avLst/>
              <a:gdLst/>
              <a:ahLst/>
              <a:cxnLst>
                <a:cxn ang="0">
                  <a:pos x="17" y="0"/>
                </a:cxn>
                <a:cxn ang="0">
                  <a:pos x="8" y="14"/>
                </a:cxn>
                <a:cxn ang="0">
                  <a:pos x="0" y="0"/>
                </a:cxn>
                <a:cxn ang="0">
                  <a:pos x="17" y="0"/>
                </a:cxn>
                <a:cxn ang="0">
                  <a:pos x="17" y="0"/>
                </a:cxn>
                <a:cxn ang="0">
                  <a:pos x="17" y="0"/>
                </a:cxn>
              </a:cxnLst>
              <a:rect l="0" t="0" r="r" b="b"/>
              <a:pathLst>
                <a:path w="17" h="14">
                  <a:moveTo>
                    <a:pt x="17" y="0"/>
                  </a:moveTo>
                  <a:lnTo>
                    <a:pt x="8" y="14"/>
                  </a:lnTo>
                  <a:lnTo>
                    <a:pt x="0" y="0"/>
                  </a:lnTo>
                  <a:lnTo>
                    <a:pt x="17" y="0"/>
                  </a:lnTo>
                  <a:lnTo>
                    <a:pt x="17" y="0"/>
                  </a:lnTo>
                  <a:lnTo>
                    <a:pt x="17" y="0"/>
                  </a:lnTo>
                  <a:close/>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grpSp>
      <p:sp>
        <p:nvSpPr>
          <p:cNvPr id="79" name="TextBox 78"/>
          <p:cNvSpPr txBox="1"/>
          <p:nvPr/>
        </p:nvSpPr>
        <p:spPr>
          <a:xfrm>
            <a:off x="585452" y="2275463"/>
            <a:ext cx="1783464" cy="276999"/>
          </a:xfrm>
          <a:prstGeom prst="rect">
            <a:avLst/>
          </a:prstGeom>
          <a:noFill/>
          <a:ln>
            <a:noFill/>
          </a:ln>
        </p:spPr>
        <p:txBody>
          <a:bodyPr wrap="square" rtlCol="0">
            <a:spAutoFit/>
          </a:bodyPr>
          <a:lstStyle/>
          <a:p>
            <a:pPr algn="ctr"/>
            <a:r>
              <a:rPr lang="en-GB" sz="1200" b="1" dirty="0" smtClean="0"/>
              <a:t>Agile Development</a:t>
            </a:r>
            <a:endParaRPr lang="en-GB" sz="1200" dirty="0" smtClean="0"/>
          </a:p>
        </p:txBody>
      </p:sp>
      <p:sp>
        <p:nvSpPr>
          <p:cNvPr id="88" name="TextBox 87"/>
          <p:cNvSpPr txBox="1"/>
          <p:nvPr/>
        </p:nvSpPr>
        <p:spPr>
          <a:xfrm>
            <a:off x="2179651" y="2275463"/>
            <a:ext cx="2422882" cy="276999"/>
          </a:xfrm>
          <a:prstGeom prst="rect">
            <a:avLst/>
          </a:prstGeom>
          <a:noFill/>
        </p:spPr>
        <p:txBody>
          <a:bodyPr wrap="square" rtlCol="0">
            <a:spAutoFit/>
          </a:bodyPr>
          <a:lstStyle/>
          <a:p>
            <a:pPr algn="ctr"/>
            <a:r>
              <a:rPr lang="en-GB" sz="1200" b="1" dirty="0" smtClean="0">
                <a:solidFill>
                  <a:schemeClr val="accent6"/>
                </a:solidFill>
              </a:rPr>
              <a:t>Continuous Integration</a:t>
            </a:r>
            <a:endParaRPr lang="en-GB" sz="1200" dirty="0" smtClean="0">
              <a:solidFill>
                <a:schemeClr val="accent6"/>
              </a:solidFill>
            </a:endParaRPr>
          </a:p>
        </p:txBody>
      </p:sp>
      <p:grpSp>
        <p:nvGrpSpPr>
          <p:cNvPr id="4" name="Group 221"/>
          <p:cNvGrpSpPr/>
          <p:nvPr/>
        </p:nvGrpSpPr>
        <p:grpSpPr>
          <a:xfrm>
            <a:off x="6495206" y="2913560"/>
            <a:ext cx="1396131" cy="628736"/>
            <a:chOff x="6612169" y="2902927"/>
            <a:chExt cx="1396131" cy="628736"/>
          </a:xfrm>
        </p:grpSpPr>
        <p:sp>
          <p:nvSpPr>
            <p:cNvPr id="53" name="Freeform 716"/>
            <p:cNvSpPr>
              <a:spLocks noChangeAspect="1"/>
            </p:cNvSpPr>
            <p:nvPr/>
          </p:nvSpPr>
          <p:spPr bwMode="auto">
            <a:xfrm>
              <a:off x="6802046" y="2902927"/>
              <a:ext cx="1016376" cy="628736"/>
            </a:xfrm>
            <a:custGeom>
              <a:avLst/>
              <a:gdLst/>
              <a:ahLst/>
              <a:cxnLst>
                <a:cxn ang="0">
                  <a:pos x="148" y="109"/>
                </a:cxn>
                <a:cxn ang="0">
                  <a:pos x="176" y="80"/>
                </a:cxn>
                <a:cxn ang="0">
                  <a:pos x="148" y="51"/>
                </a:cxn>
                <a:cxn ang="0">
                  <a:pos x="147" y="51"/>
                </a:cxn>
                <a:cxn ang="0">
                  <a:pos x="147" y="49"/>
                </a:cxn>
                <a:cxn ang="0">
                  <a:pos x="98" y="0"/>
                </a:cxn>
                <a:cxn ang="0">
                  <a:pos x="51" y="32"/>
                </a:cxn>
                <a:cxn ang="0">
                  <a:pos x="39" y="30"/>
                </a:cxn>
                <a:cxn ang="0">
                  <a:pos x="0" y="69"/>
                </a:cxn>
                <a:cxn ang="0">
                  <a:pos x="39" y="109"/>
                </a:cxn>
                <a:cxn ang="0">
                  <a:pos x="121" y="109"/>
                </a:cxn>
              </a:cxnLst>
              <a:rect l="0" t="0" r="r" b="b"/>
              <a:pathLst>
                <a:path w="176" h="109">
                  <a:moveTo>
                    <a:pt x="148" y="109"/>
                  </a:moveTo>
                  <a:cubicBezTo>
                    <a:pt x="163" y="109"/>
                    <a:pt x="176" y="96"/>
                    <a:pt x="176" y="80"/>
                  </a:cubicBezTo>
                  <a:cubicBezTo>
                    <a:pt x="176" y="64"/>
                    <a:pt x="163" y="51"/>
                    <a:pt x="148" y="51"/>
                  </a:cubicBezTo>
                  <a:cubicBezTo>
                    <a:pt x="147" y="51"/>
                    <a:pt x="147" y="51"/>
                    <a:pt x="147" y="51"/>
                  </a:cubicBezTo>
                  <a:cubicBezTo>
                    <a:pt x="147" y="50"/>
                    <a:pt x="147" y="50"/>
                    <a:pt x="147" y="49"/>
                  </a:cubicBezTo>
                  <a:cubicBezTo>
                    <a:pt x="147" y="22"/>
                    <a:pt x="125" y="0"/>
                    <a:pt x="98" y="0"/>
                  </a:cubicBezTo>
                  <a:cubicBezTo>
                    <a:pt x="76" y="0"/>
                    <a:pt x="58" y="13"/>
                    <a:pt x="51" y="32"/>
                  </a:cubicBezTo>
                  <a:cubicBezTo>
                    <a:pt x="48" y="31"/>
                    <a:pt x="43" y="30"/>
                    <a:pt x="39" y="30"/>
                  </a:cubicBezTo>
                  <a:cubicBezTo>
                    <a:pt x="18" y="30"/>
                    <a:pt x="0" y="48"/>
                    <a:pt x="0" y="69"/>
                  </a:cubicBezTo>
                  <a:cubicBezTo>
                    <a:pt x="0" y="91"/>
                    <a:pt x="18" y="109"/>
                    <a:pt x="39" y="109"/>
                  </a:cubicBezTo>
                  <a:cubicBezTo>
                    <a:pt x="121" y="109"/>
                    <a:pt x="121" y="109"/>
                    <a:pt x="121" y="109"/>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141" name="TextBox 140"/>
            <p:cNvSpPr txBox="1"/>
            <p:nvPr/>
          </p:nvSpPr>
          <p:spPr>
            <a:xfrm>
              <a:off x="6612169" y="3186188"/>
              <a:ext cx="1396131" cy="276999"/>
            </a:xfrm>
            <a:prstGeom prst="rect">
              <a:avLst/>
            </a:prstGeom>
            <a:noFill/>
          </p:spPr>
          <p:txBody>
            <a:bodyPr wrap="square" rtlCol="0">
              <a:spAutoFit/>
            </a:bodyPr>
            <a:lstStyle/>
            <a:p>
              <a:pPr algn="ctr"/>
              <a:r>
                <a:rPr lang="en-GB" sz="1200" b="1" dirty="0" smtClean="0">
                  <a:solidFill>
                    <a:schemeClr val="bg1"/>
                  </a:solidFill>
                </a:rPr>
                <a:t>DEV </a:t>
              </a:r>
            </a:p>
          </p:txBody>
        </p:sp>
      </p:grpSp>
      <p:grpSp>
        <p:nvGrpSpPr>
          <p:cNvPr id="45" name="Group 236"/>
          <p:cNvGrpSpPr/>
          <p:nvPr/>
        </p:nvGrpSpPr>
        <p:grpSpPr>
          <a:xfrm>
            <a:off x="6495206" y="4695086"/>
            <a:ext cx="1396131" cy="628736"/>
            <a:chOff x="6612169" y="4684453"/>
            <a:chExt cx="1396131" cy="628736"/>
          </a:xfrm>
        </p:grpSpPr>
        <p:sp>
          <p:nvSpPr>
            <p:cNvPr id="106" name="Freeform 716"/>
            <p:cNvSpPr>
              <a:spLocks noChangeAspect="1"/>
            </p:cNvSpPr>
            <p:nvPr/>
          </p:nvSpPr>
          <p:spPr bwMode="auto">
            <a:xfrm>
              <a:off x="6802046" y="4684453"/>
              <a:ext cx="1016376" cy="628736"/>
            </a:xfrm>
            <a:custGeom>
              <a:avLst/>
              <a:gdLst/>
              <a:ahLst/>
              <a:cxnLst>
                <a:cxn ang="0">
                  <a:pos x="148" y="109"/>
                </a:cxn>
                <a:cxn ang="0">
                  <a:pos x="176" y="80"/>
                </a:cxn>
                <a:cxn ang="0">
                  <a:pos x="148" y="51"/>
                </a:cxn>
                <a:cxn ang="0">
                  <a:pos x="147" y="51"/>
                </a:cxn>
                <a:cxn ang="0">
                  <a:pos x="147" y="49"/>
                </a:cxn>
                <a:cxn ang="0">
                  <a:pos x="98" y="0"/>
                </a:cxn>
                <a:cxn ang="0">
                  <a:pos x="51" y="32"/>
                </a:cxn>
                <a:cxn ang="0">
                  <a:pos x="39" y="30"/>
                </a:cxn>
                <a:cxn ang="0">
                  <a:pos x="0" y="69"/>
                </a:cxn>
                <a:cxn ang="0">
                  <a:pos x="39" y="109"/>
                </a:cxn>
                <a:cxn ang="0">
                  <a:pos x="121" y="109"/>
                </a:cxn>
              </a:cxnLst>
              <a:rect l="0" t="0" r="r" b="b"/>
              <a:pathLst>
                <a:path w="176" h="109">
                  <a:moveTo>
                    <a:pt x="148" y="109"/>
                  </a:moveTo>
                  <a:cubicBezTo>
                    <a:pt x="163" y="109"/>
                    <a:pt x="176" y="96"/>
                    <a:pt x="176" y="80"/>
                  </a:cubicBezTo>
                  <a:cubicBezTo>
                    <a:pt x="176" y="64"/>
                    <a:pt x="163" y="51"/>
                    <a:pt x="148" y="51"/>
                  </a:cubicBezTo>
                  <a:cubicBezTo>
                    <a:pt x="147" y="51"/>
                    <a:pt x="147" y="51"/>
                    <a:pt x="147" y="51"/>
                  </a:cubicBezTo>
                  <a:cubicBezTo>
                    <a:pt x="147" y="50"/>
                    <a:pt x="147" y="50"/>
                    <a:pt x="147" y="49"/>
                  </a:cubicBezTo>
                  <a:cubicBezTo>
                    <a:pt x="147" y="22"/>
                    <a:pt x="125" y="0"/>
                    <a:pt x="98" y="0"/>
                  </a:cubicBezTo>
                  <a:cubicBezTo>
                    <a:pt x="76" y="0"/>
                    <a:pt x="58" y="13"/>
                    <a:pt x="51" y="32"/>
                  </a:cubicBezTo>
                  <a:cubicBezTo>
                    <a:pt x="48" y="31"/>
                    <a:pt x="43" y="30"/>
                    <a:pt x="39" y="30"/>
                  </a:cubicBezTo>
                  <a:cubicBezTo>
                    <a:pt x="18" y="30"/>
                    <a:pt x="0" y="48"/>
                    <a:pt x="0" y="69"/>
                  </a:cubicBezTo>
                  <a:cubicBezTo>
                    <a:pt x="0" y="91"/>
                    <a:pt x="18" y="109"/>
                    <a:pt x="39" y="109"/>
                  </a:cubicBezTo>
                  <a:cubicBezTo>
                    <a:pt x="121" y="109"/>
                    <a:pt x="121" y="109"/>
                    <a:pt x="121" y="109"/>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142" name="TextBox 141"/>
            <p:cNvSpPr txBox="1"/>
            <p:nvPr/>
          </p:nvSpPr>
          <p:spPr>
            <a:xfrm>
              <a:off x="6612169" y="4963256"/>
              <a:ext cx="1396131" cy="276999"/>
            </a:xfrm>
            <a:prstGeom prst="rect">
              <a:avLst/>
            </a:prstGeom>
            <a:noFill/>
          </p:spPr>
          <p:txBody>
            <a:bodyPr wrap="square" rtlCol="0">
              <a:spAutoFit/>
            </a:bodyPr>
            <a:lstStyle/>
            <a:p>
              <a:pPr algn="ctr"/>
              <a:r>
                <a:rPr lang="en-GB" sz="1200" b="1" dirty="0" smtClean="0">
                  <a:solidFill>
                    <a:schemeClr val="bg1"/>
                  </a:solidFill>
                </a:rPr>
                <a:t>PROD </a:t>
              </a:r>
            </a:p>
          </p:txBody>
        </p:sp>
      </p:grpSp>
      <p:grpSp>
        <p:nvGrpSpPr>
          <p:cNvPr id="46" name="Group 222"/>
          <p:cNvGrpSpPr/>
          <p:nvPr/>
        </p:nvGrpSpPr>
        <p:grpSpPr>
          <a:xfrm>
            <a:off x="6495206" y="3804323"/>
            <a:ext cx="1396131" cy="628736"/>
            <a:chOff x="6612169" y="3772424"/>
            <a:chExt cx="1396131" cy="628736"/>
          </a:xfrm>
        </p:grpSpPr>
        <p:sp>
          <p:nvSpPr>
            <p:cNvPr id="105" name="Freeform 716"/>
            <p:cNvSpPr>
              <a:spLocks noChangeAspect="1"/>
            </p:cNvSpPr>
            <p:nvPr/>
          </p:nvSpPr>
          <p:spPr bwMode="auto">
            <a:xfrm>
              <a:off x="6802046" y="3772424"/>
              <a:ext cx="1016376" cy="628736"/>
            </a:xfrm>
            <a:custGeom>
              <a:avLst/>
              <a:gdLst/>
              <a:ahLst/>
              <a:cxnLst>
                <a:cxn ang="0">
                  <a:pos x="148" y="109"/>
                </a:cxn>
                <a:cxn ang="0">
                  <a:pos x="176" y="80"/>
                </a:cxn>
                <a:cxn ang="0">
                  <a:pos x="148" y="51"/>
                </a:cxn>
                <a:cxn ang="0">
                  <a:pos x="147" y="51"/>
                </a:cxn>
                <a:cxn ang="0">
                  <a:pos x="147" y="49"/>
                </a:cxn>
                <a:cxn ang="0">
                  <a:pos x="98" y="0"/>
                </a:cxn>
                <a:cxn ang="0">
                  <a:pos x="51" y="32"/>
                </a:cxn>
                <a:cxn ang="0">
                  <a:pos x="39" y="30"/>
                </a:cxn>
                <a:cxn ang="0">
                  <a:pos x="0" y="69"/>
                </a:cxn>
                <a:cxn ang="0">
                  <a:pos x="39" y="109"/>
                </a:cxn>
                <a:cxn ang="0">
                  <a:pos x="121" y="109"/>
                </a:cxn>
              </a:cxnLst>
              <a:rect l="0" t="0" r="r" b="b"/>
              <a:pathLst>
                <a:path w="176" h="109">
                  <a:moveTo>
                    <a:pt x="148" y="109"/>
                  </a:moveTo>
                  <a:cubicBezTo>
                    <a:pt x="163" y="109"/>
                    <a:pt x="176" y="96"/>
                    <a:pt x="176" y="80"/>
                  </a:cubicBezTo>
                  <a:cubicBezTo>
                    <a:pt x="176" y="64"/>
                    <a:pt x="163" y="51"/>
                    <a:pt x="148" y="51"/>
                  </a:cubicBezTo>
                  <a:cubicBezTo>
                    <a:pt x="147" y="51"/>
                    <a:pt x="147" y="51"/>
                    <a:pt x="147" y="51"/>
                  </a:cubicBezTo>
                  <a:cubicBezTo>
                    <a:pt x="147" y="50"/>
                    <a:pt x="147" y="50"/>
                    <a:pt x="147" y="49"/>
                  </a:cubicBezTo>
                  <a:cubicBezTo>
                    <a:pt x="147" y="22"/>
                    <a:pt x="125" y="0"/>
                    <a:pt x="98" y="0"/>
                  </a:cubicBezTo>
                  <a:cubicBezTo>
                    <a:pt x="76" y="0"/>
                    <a:pt x="58" y="13"/>
                    <a:pt x="51" y="32"/>
                  </a:cubicBezTo>
                  <a:cubicBezTo>
                    <a:pt x="48" y="31"/>
                    <a:pt x="43" y="30"/>
                    <a:pt x="39" y="30"/>
                  </a:cubicBezTo>
                  <a:cubicBezTo>
                    <a:pt x="18" y="30"/>
                    <a:pt x="0" y="48"/>
                    <a:pt x="0" y="69"/>
                  </a:cubicBezTo>
                  <a:cubicBezTo>
                    <a:pt x="0" y="91"/>
                    <a:pt x="18" y="109"/>
                    <a:pt x="39" y="109"/>
                  </a:cubicBezTo>
                  <a:cubicBezTo>
                    <a:pt x="121" y="109"/>
                    <a:pt x="121" y="109"/>
                    <a:pt x="121" y="109"/>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143" name="TextBox 142"/>
            <p:cNvSpPr txBox="1"/>
            <p:nvPr/>
          </p:nvSpPr>
          <p:spPr>
            <a:xfrm>
              <a:off x="6612169" y="4057028"/>
              <a:ext cx="1396131" cy="276999"/>
            </a:xfrm>
            <a:prstGeom prst="rect">
              <a:avLst/>
            </a:prstGeom>
            <a:noFill/>
          </p:spPr>
          <p:txBody>
            <a:bodyPr wrap="square" rtlCol="0">
              <a:spAutoFit/>
            </a:bodyPr>
            <a:lstStyle/>
            <a:p>
              <a:pPr algn="ctr"/>
              <a:r>
                <a:rPr lang="en-GB" sz="1200" b="1" dirty="0" smtClean="0">
                  <a:solidFill>
                    <a:schemeClr val="bg1"/>
                  </a:solidFill>
                </a:rPr>
                <a:t>TEST </a:t>
              </a:r>
            </a:p>
          </p:txBody>
        </p:sp>
      </p:grpSp>
      <p:sp>
        <p:nvSpPr>
          <p:cNvPr id="144" name="TextBox 143"/>
          <p:cNvSpPr txBox="1"/>
          <p:nvPr/>
        </p:nvSpPr>
        <p:spPr>
          <a:xfrm>
            <a:off x="6104991" y="2275463"/>
            <a:ext cx="2176559" cy="276999"/>
          </a:xfrm>
          <a:prstGeom prst="rect">
            <a:avLst/>
          </a:prstGeom>
          <a:noFill/>
        </p:spPr>
        <p:txBody>
          <a:bodyPr wrap="square" rtlCol="0">
            <a:spAutoFit/>
          </a:bodyPr>
          <a:lstStyle/>
          <a:p>
            <a:pPr algn="ctr"/>
            <a:r>
              <a:rPr lang="en-GB" sz="1200" b="1" dirty="0" smtClean="0">
                <a:solidFill>
                  <a:schemeClr val="bg1"/>
                </a:solidFill>
              </a:rPr>
              <a:t>Dynamic Capacity</a:t>
            </a:r>
            <a:endParaRPr lang="en-GB" sz="1200" dirty="0" smtClean="0">
              <a:solidFill>
                <a:schemeClr val="bg1"/>
              </a:solidFill>
            </a:endParaRPr>
          </a:p>
        </p:txBody>
      </p:sp>
      <p:sp>
        <p:nvSpPr>
          <p:cNvPr id="145" name="TextBox 144"/>
          <p:cNvSpPr txBox="1"/>
          <p:nvPr/>
        </p:nvSpPr>
        <p:spPr>
          <a:xfrm>
            <a:off x="8265332" y="3650656"/>
            <a:ext cx="1368551" cy="646331"/>
          </a:xfrm>
          <a:prstGeom prst="rect">
            <a:avLst/>
          </a:prstGeom>
          <a:noFill/>
        </p:spPr>
        <p:txBody>
          <a:bodyPr wrap="square" rtlCol="0">
            <a:spAutoFit/>
          </a:bodyPr>
          <a:lstStyle/>
          <a:p>
            <a:pPr algn="ctr"/>
            <a:r>
              <a:rPr lang="en-GB" sz="1200" b="1" dirty="0" smtClean="0"/>
              <a:t>Application Performance Monitoring</a:t>
            </a:r>
            <a:endParaRPr lang="en-GB" sz="1200" dirty="0" smtClean="0"/>
          </a:p>
        </p:txBody>
      </p:sp>
      <p:grpSp>
        <p:nvGrpSpPr>
          <p:cNvPr id="47" name="Group 207"/>
          <p:cNvGrpSpPr>
            <a:grpSpLocks noChangeAspect="1"/>
          </p:cNvGrpSpPr>
          <p:nvPr/>
        </p:nvGrpSpPr>
        <p:grpSpPr>
          <a:xfrm>
            <a:off x="8541481" y="2798525"/>
            <a:ext cx="816253" cy="518398"/>
            <a:chOff x="7964190" y="4931520"/>
            <a:chExt cx="1360420" cy="863996"/>
          </a:xfrm>
        </p:grpSpPr>
        <p:sp>
          <p:nvSpPr>
            <p:cNvPr id="146" name="Freeform 193"/>
            <p:cNvSpPr>
              <a:spLocks noChangeAspect="1"/>
            </p:cNvSpPr>
            <p:nvPr/>
          </p:nvSpPr>
          <p:spPr bwMode="auto">
            <a:xfrm>
              <a:off x="7964190" y="4946709"/>
              <a:ext cx="1360420" cy="848807"/>
            </a:xfrm>
            <a:custGeom>
              <a:avLst/>
              <a:gdLst/>
              <a:ahLst/>
              <a:cxnLst>
                <a:cxn ang="0">
                  <a:pos x="234" y="130"/>
                </a:cxn>
                <a:cxn ang="0">
                  <a:pos x="234" y="130"/>
                </a:cxn>
                <a:cxn ang="0">
                  <a:pos x="231" y="136"/>
                </a:cxn>
                <a:cxn ang="0">
                  <a:pos x="229" y="141"/>
                </a:cxn>
                <a:cxn ang="0">
                  <a:pos x="224" y="145"/>
                </a:cxn>
                <a:cxn ang="0">
                  <a:pos x="217" y="146"/>
                </a:cxn>
                <a:cxn ang="0">
                  <a:pos x="15" y="146"/>
                </a:cxn>
                <a:cxn ang="0">
                  <a:pos x="15" y="146"/>
                </a:cxn>
                <a:cxn ang="0">
                  <a:pos x="9" y="145"/>
                </a:cxn>
                <a:cxn ang="0">
                  <a:pos x="4" y="141"/>
                </a:cxn>
                <a:cxn ang="0">
                  <a:pos x="1" y="136"/>
                </a:cxn>
                <a:cxn ang="0">
                  <a:pos x="0" y="130"/>
                </a:cxn>
                <a:cxn ang="0">
                  <a:pos x="212" y="130"/>
                </a:cxn>
                <a:cxn ang="0">
                  <a:pos x="212" y="0"/>
                </a:cxn>
                <a:cxn ang="0">
                  <a:pos x="20" y="0"/>
                </a:cxn>
                <a:cxn ang="0">
                  <a:pos x="20" y="112"/>
                </a:cxn>
              </a:cxnLst>
              <a:rect l="0" t="0" r="r" b="b"/>
              <a:pathLst>
                <a:path w="234" h="146">
                  <a:moveTo>
                    <a:pt x="234" y="130"/>
                  </a:moveTo>
                  <a:lnTo>
                    <a:pt x="234" y="130"/>
                  </a:lnTo>
                  <a:lnTo>
                    <a:pt x="231" y="136"/>
                  </a:lnTo>
                  <a:lnTo>
                    <a:pt x="229" y="141"/>
                  </a:lnTo>
                  <a:lnTo>
                    <a:pt x="224" y="145"/>
                  </a:lnTo>
                  <a:lnTo>
                    <a:pt x="217" y="146"/>
                  </a:lnTo>
                  <a:lnTo>
                    <a:pt x="15" y="146"/>
                  </a:lnTo>
                  <a:lnTo>
                    <a:pt x="15" y="146"/>
                  </a:lnTo>
                  <a:lnTo>
                    <a:pt x="9" y="145"/>
                  </a:lnTo>
                  <a:lnTo>
                    <a:pt x="4" y="141"/>
                  </a:lnTo>
                  <a:lnTo>
                    <a:pt x="1" y="136"/>
                  </a:lnTo>
                  <a:lnTo>
                    <a:pt x="0" y="130"/>
                  </a:lnTo>
                  <a:lnTo>
                    <a:pt x="212" y="130"/>
                  </a:lnTo>
                  <a:lnTo>
                    <a:pt x="212" y="0"/>
                  </a:lnTo>
                  <a:lnTo>
                    <a:pt x="20" y="0"/>
                  </a:lnTo>
                  <a:lnTo>
                    <a:pt x="20" y="112"/>
                  </a:lnTo>
                </a:path>
              </a:pathLst>
            </a:custGeom>
            <a:noFill/>
            <a:ln w="19050" cap="sq">
              <a:solidFill>
                <a:srgbClr val="1A171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292869" name="Picture 5"/>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8395939" y="4931520"/>
              <a:ext cx="738657" cy="695784"/>
            </a:xfrm>
            <a:prstGeom prst="rect">
              <a:avLst/>
            </a:prstGeom>
            <a:noFill/>
            <a:ln w="9525">
              <a:noFill/>
              <a:miter lim="800000"/>
              <a:headEnd/>
              <a:tailEnd/>
            </a:ln>
          </p:spPr>
        </p:pic>
        <p:grpSp>
          <p:nvGrpSpPr>
            <p:cNvPr id="48" name="Groupe 386"/>
            <p:cNvGrpSpPr>
              <a:grpSpLocks noChangeAspect="1"/>
            </p:cNvGrpSpPr>
            <p:nvPr/>
          </p:nvGrpSpPr>
          <p:grpSpPr>
            <a:xfrm>
              <a:off x="8162543" y="5062899"/>
              <a:ext cx="210180" cy="148185"/>
              <a:chOff x="5543551" y="3457575"/>
              <a:chExt cx="441325" cy="311151"/>
            </a:xfrm>
          </p:grpSpPr>
          <p:sp>
            <p:nvSpPr>
              <p:cNvPr id="164" name="Freeform 450"/>
              <p:cNvSpPr>
                <a:spLocks/>
              </p:cNvSpPr>
              <p:nvPr/>
            </p:nvSpPr>
            <p:spPr bwMode="auto">
              <a:xfrm>
                <a:off x="5629276" y="3484563"/>
                <a:ext cx="296863" cy="106363"/>
              </a:xfrm>
              <a:custGeom>
                <a:avLst/>
                <a:gdLst/>
                <a:ahLst/>
                <a:cxnLst>
                  <a:cxn ang="0">
                    <a:pos x="0" y="47"/>
                  </a:cxn>
                  <a:cxn ang="0">
                    <a:pos x="109" y="24"/>
                  </a:cxn>
                  <a:cxn ang="0">
                    <a:pos x="132" y="47"/>
                  </a:cxn>
                </a:cxnLst>
                <a:rect l="0" t="0" r="r" b="b"/>
                <a:pathLst>
                  <a:path w="132" h="47">
                    <a:moveTo>
                      <a:pt x="0" y="47"/>
                    </a:moveTo>
                    <a:cubicBezTo>
                      <a:pt x="24" y="11"/>
                      <a:pt x="72" y="0"/>
                      <a:pt x="109" y="24"/>
                    </a:cubicBezTo>
                    <a:cubicBezTo>
                      <a:pt x="118" y="30"/>
                      <a:pt x="126" y="38"/>
                      <a:pt x="132" y="47"/>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 name="Freeform 451"/>
              <p:cNvSpPr>
                <a:spLocks/>
              </p:cNvSpPr>
              <p:nvPr/>
            </p:nvSpPr>
            <p:spPr bwMode="auto">
              <a:xfrm>
                <a:off x="5575301" y="3468688"/>
                <a:ext cx="403225" cy="185738"/>
              </a:xfrm>
              <a:custGeom>
                <a:avLst/>
                <a:gdLst/>
                <a:ahLst/>
                <a:cxnLst>
                  <a:cxn ang="0">
                    <a:pos x="0" y="82"/>
                  </a:cxn>
                  <a:cxn ang="0">
                    <a:pos x="105" y="8"/>
                  </a:cxn>
                  <a:cxn ang="0">
                    <a:pos x="179" y="82"/>
                  </a:cxn>
                </a:cxnLst>
                <a:rect l="0" t="0" r="r" b="b"/>
                <a:pathLst>
                  <a:path w="179" h="82">
                    <a:moveTo>
                      <a:pt x="0" y="82"/>
                    </a:moveTo>
                    <a:cubicBezTo>
                      <a:pt x="9" y="32"/>
                      <a:pt x="56" y="0"/>
                      <a:pt x="105" y="8"/>
                    </a:cubicBezTo>
                    <a:cubicBezTo>
                      <a:pt x="143" y="15"/>
                      <a:pt x="172" y="44"/>
                      <a:pt x="179" y="82"/>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6" name="Freeform 452"/>
              <p:cNvSpPr>
                <a:spLocks/>
              </p:cNvSpPr>
              <p:nvPr/>
            </p:nvSpPr>
            <p:spPr bwMode="auto">
              <a:xfrm>
                <a:off x="5543551" y="3457575"/>
                <a:ext cx="441325" cy="309563"/>
              </a:xfrm>
              <a:custGeom>
                <a:avLst/>
                <a:gdLst/>
                <a:ahLst/>
                <a:cxnLst>
                  <a:cxn ang="0">
                    <a:pos x="19" y="137"/>
                  </a:cxn>
                  <a:cxn ang="0">
                    <a:pos x="69" y="19"/>
                  </a:cxn>
                  <a:cxn ang="0">
                    <a:pos x="187" y="69"/>
                  </a:cxn>
                  <a:cxn ang="0">
                    <a:pos x="187" y="137"/>
                  </a:cxn>
                </a:cxnLst>
                <a:rect l="0" t="0" r="r" b="b"/>
                <a:pathLst>
                  <a:path w="196" h="137">
                    <a:moveTo>
                      <a:pt x="19" y="137"/>
                    </a:moveTo>
                    <a:cubicBezTo>
                      <a:pt x="0" y="91"/>
                      <a:pt x="23" y="38"/>
                      <a:pt x="69" y="19"/>
                    </a:cubicBezTo>
                    <a:cubicBezTo>
                      <a:pt x="115" y="0"/>
                      <a:pt x="168" y="22"/>
                      <a:pt x="187" y="69"/>
                    </a:cubicBezTo>
                    <a:cubicBezTo>
                      <a:pt x="196" y="91"/>
                      <a:pt x="196" y="115"/>
                      <a:pt x="187" y="137"/>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7" name="Line 453"/>
              <p:cNvSpPr>
                <a:spLocks noChangeShapeType="1"/>
              </p:cNvSpPr>
              <p:nvPr/>
            </p:nvSpPr>
            <p:spPr bwMode="auto">
              <a:xfrm>
                <a:off x="5775326" y="3509963"/>
                <a:ext cx="1588" cy="17463"/>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8" name="Line 454"/>
              <p:cNvSpPr>
                <a:spLocks noChangeShapeType="1"/>
              </p:cNvSpPr>
              <p:nvPr/>
            </p:nvSpPr>
            <p:spPr bwMode="auto">
              <a:xfrm>
                <a:off x="5629276" y="3590925"/>
                <a:ext cx="17463" cy="1588"/>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9" name="Line 455"/>
              <p:cNvSpPr>
                <a:spLocks noChangeShapeType="1"/>
              </p:cNvSpPr>
              <p:nvPr/>
            </p:nvSpPr>
            <p:spPr bwMode="auto">
              <a:xfrm>
                <a:off x="5905501" y="3590925"/>
                <a:ext cx="19050" cy="1588"/>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0" name="Line 456"/>
              <p:cNvSpPr>
                <a:spLocks noChangeShapeType="1"/>
              </p:cNvSpPr>
              <p:nvPr/>
            </p:nvSpPr>
            <p:spPr bwMode="auto">
              <a:xfrm>
                <a:off x="5691188" y="3532188"/>
                <a:ext cx="7938" cy="12700"/>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1" name="Line 457"/>
              <p:cNvSpPr>
                <a:spLocks noChangeShapeType="1"/>
              </p:cNvSpPr>
              <p:nvPr/>
            </p:nvSpPr>
            <p:spPr bwMode="auto">
              <a:xfrm flipH="1">
                <a:off x="5851526" y="3532188"/>
                <a:ext cx="9525" cy="12700"/>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2" name="Freeform 458"/>
              <p:cNvSpPr>
                <a:spLocks/>
              </p:cNvSpPr>
              <p:nvPr/>
            </p:nvSpPr>
            <p:spPr bwMode="auto">
              <a:xfrm>
                <a:off x="5780088" y="3554413"/>
                <a:ext cx="77788" cy="92075"/>
              </a:xfrm>
              <a:custGeom>
                <a:avLst/>
                <a:gdLst/>
                <a:ahLst/>
                <a:cxnLst>
                  <a:cxn ang="0">
                    <a:pos x="0" y="39"/>
                  </a:cxn>
                  <a:cxn ang="0">
                    <a:pos x="32" y="0"/>
                  </a:cxn>
                  <a:cxn ang="0">
                    <a:pos x="35" y="2"/>
                  </a:cxn>
                  <a:cxn ang="0">
                    <a:pos x="2" y="41"/>
                  </a:cxn>
                </a:cxnLst>
                <a:rect l="0" t="0" r="r" b="b"/>
                <a:pathLst>
                  <a:path w="35" h="41">
                    <a:moveTo>
                      <a:pt x="0" y="39"/>
                    </a:moveTo>
                    <a:cubicBezTo>
                      <a:pt x="32" y="0"/>
                      <a:pt x="32" y="0"/>
                      <a:pt x="32" y="0"/>
                    </a:cubicBezTo>
                    <a:cubicBezTo>
                      <a:pt x="35" y="2"/>
                      <a:pt x="35" y="2"/>
                      <a:pt x="35" y="2"/>
                    </a:cubicBezTo>
                    <a:cubicBezTo>
                      <a:pt x="22" y="18"/>
                      <a:pt x="16" y="25"/>
                      <a:pt x="2" y="41"/>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3" name="Freeform 459"/>
              <p:cNvSpPr>
                <a:spLocks/>
              </p:cNvSpPr>
              <p:nvPr/>
            </p:nvSpPr>
            <p:spPr bwMode="auto">
              <a:xfrm>
                <a:off x="5768976" y="3649663"/>
                <a:ext cx="19050" cy="15875"/>
              </a:xfrm>
              <a:custGeom>
                <a:avLst/>
                <a:gdLst/>
                <a:ahLst/>
                <a:cxnLst>
                  <a:cxn ang="0">
                    <a:pos x="8" y="0"/>
                  </a:cxn>
                  <a:cxn ang="0">
                    <a:pos x="6" y="6"/>
                  </a:cxn>
                  <a:cxn ang="0">
                    <a:pos x="0" y="4"/>
                  </a:cxn>
                  <a:cxn ang="0">
                    <a:pos x="0" y="2"/>
                  </a:cxn>
                </a:cxnLst>
                <a:rect l="0" t="0" r="r" b="b"/>
                <a:pathLst>
                  <a:path w="9" h="7">
                    <a:moveTo>
                      <a:pt x="8" y="0"/>
                    </a:moveTo>
                    <a:cubicBezTo>
                      <a:pt x="9" y="2"/>
                      <a:pt x="8" y="5"/>
                      <a:pt x="6" y="6"/>
                    </a:cubicBezTo>
                    <a:cubicBezTo>
                      <a:pt x="4" y="7"/>
                      <a:pt x="1" y="6"/>
                      <a:pt x="0" y="4"/>
                    </a:cubicBezTo>
                    <a:cubicBezTo>
                      <a:pt x="0" y="3"/>
                      <a:pt x="0" y="3"/>
                      <a:pt x="0" y="2"/>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4" name="Line 461"/>
              <p:cNvSpPr>
                <a:spLocks noChangeShapeType="1"/>
              </p:cNvSpPr>
              <p:nvPr/>
            </p:nvSpPr>
            <p:spPr bwMode="auto">
              <a:xfrm>
                <a:off x="5576888" y="3656013"/>
                <a:ext cx="188913" cy="1588"/>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5" name="Line 462"/>
              <p:cNvSpPr>
                <a:spLocks noChangeShapeType="1"/>
              </p:cNvSpPr>
              <p:nvPr/>
            </p:nvSpPr>
            <p:spPr bwMode="auto">
              <a:xfrm>
                <a:off x="5838825" y="3656013"/>
                <a:ext cx="139700" cy="1588"/>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6" name="Line 463"/>
              <p:cNvSpPr>
                <a:spLocks noChangeShapeType="1"/>
              </p:cNvSpPr>
              <p:nvPr/>
            </p:nvSpPr>
            <p:spPr bwMode="auto">
              <a:xfrm>
                <a:off x="5588000" y="3767138"/>
                <a:ext cx="352425" cy="1588"/>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7" name="Freeform 464"/>
              <p:cNvSpPr>
                <a:spLocks/>
              </p:cNvSpPr>
              <p:nvPr/>
            </p:nvSpPr>
            <p:spPr bwMode="auto">
              <a:xfrm>
                <a:off x="5653088" y="3716338"/>
                <a:ext cx="247650" cy="50800"/>
              </a:xfrm>
              <a:custGeom>
                <a:avLst/>
                <a:gdLst/>
                <a:ahLst/>
                <a:cxnLst>
                  <a:cxn ang="0">
                    <a:pos x="0" y="0"/>
                  </a:cxn>
                  <a:cxn ang="0">
                    <a:pos x="156" y="0"/>
                  </a:cxn>
                  <a:cxn ang="0">
                    <a:pos x="156" y="32"/>
                  </a:cxn>
                  <a:cxn ang="0">
                    <a:pos x="0" y="32"/>
                  </a:cxn>
                  <a:cxn ang="0">
                    <a:pos x="0" y="0"/>
                  </a:cxn>
                  <a:cxn ang="0">
                    <a:pos x="0" y="0"/>
                  </a:cxn>
                </a:cxnLst>
                <a:rect l="0" t="0" r="r" b="b"/>
                <a:pathLst>
                  <a:path w="156" h="32">
                    <a:moveTo>
                      <a:pt x="0" y="0"/>
                    </a:moveTo>
                    <a:lnTo>
                      <a:pt x="156" y="0"/>
                    </a:lnTo>
                    <a:lnTo>
                      <a:pt x="156" y="32"/>
                    </a:lnTo>
                    <a:lnTo>
                      <a:pt x="0" y="32"/>
                    </a:lnTo>
                    <a:lnTo>
                      <a:pt x="0" y="0"/>
                    </a:lnTo>
                    <a:lnTo>
                      <a:pt x="0" y="0"/>
                    </a:lnTo>
                    <a:close/>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49" name="Groupe 386"/>
            <p:cNvGrpSpPr>
              <a:grpSpLocks noChangeAspect="1"/>
            </p:cNvGrpSpPr>
            <p:nvPr/>
          </p:nvGrpSpPr>
          <p:grpSpPr>
            <a:xfrm>
              <a:off x="8162543" y="5253787"/>
              <a:ext cx="210180" cy="148185"/>
              <a:chOff x="5543551" y="3457575"/>
              <a:chExt cx="441325" cy="311151"/>
            </a:xfrm>
          </p:grpSpPr>
          <p:sp>
            <p:nvSpPr>
              <p:cNvPr id="179" name="Freeform 450"/>
              <p:cNvSpPr>
                <a:spLocks/>
              </p:cNvSpPr>
              <p:nvPr/>
            </p:nvSpPr>
            <p:spPr bwMode="auto">
              <a:xfrm>
                <a:off x="5629276" y="3484563"/>
                <a:ext cx="296863" cy="106363"/>
              </a:xfrm>
              <a:custGeom>
                <a:avLst/>
                <a:gdLst/>
                <a:ahLst/>
                <a:cxnLst>
                  <a:cxn ang="0">
                    <a:pos x="0" y="47"/>
                  </a:cxn>
                  <a:cxn ang="0">
                    <a:pos x="109" y="24"/>
                  </a:cxn>
                  <a:cxn ang="0">
                    <a:pos x="132" y="47"/>
                  </a:cxn>
                </a:cxnLst>
                <a:rect l="0" t="0" r="r" b="b"/>
                <a:pathLst>
                  <a:path w="132" h="47">
                    <a:moveTo>
                      <a:pt x="0" y="47"/>
                    </a:moveTo>
                    <a:cubicBezTo>
                      <a:pt x="24" y="11"/>
                      <a:pt x="72" y="0"/>
                      <a:pt x="109" y="24"/>
                    </a:cubicBezTo>
                    <a:cubicBezTo>
                      <a:pt x="118" y="30"/>
                      <a:pt x="126" y="38"/>
                      <a:pt x="132" y="47"/>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451"/>
              <p:cNvSpPr>
                <a:spLocks/>
              </p:cNvSpPr>
              <p:nvPr/>
            </p:nvSpPr>
            <p:spPr bwMode="auto">
              <a:xfrm>
                <a:off x="5575301" y="3468688"/>
                <a:ext cx="403225" cy="185738"/>
              </a:xfrm>
              <a:custGeom>
                <a:avLst/>
                <a:gdLst/>
                <a:ahLst/>
                <a:cxnLst>
                  <a:cxn ang="0">
                    <a:pos x="0" y="82"/>
                  </a:cxn>
                  <a:cxn ang="0">
                    <a:pos x="105" y="8"/>
                  </a:cxn>
                  <a:cxn ang="0">
                    <a:pos x="179" y="82"/>
                  </a:cxn>
                </a:cxnLst>
                <a:rect l="0" t="0" r="r" b="b"/>
                <a:pathLst>
                  <a:path w="179" h="82">
                    <a:moveTo>
                      <a:pt x="0" y="82"/>
                    </a:moveTo>
                    <a:cubicBezTo>
                      <a:pt x="9" y="32"/>
                      <a:pt x="56" y="0"/>
                      <a:pt x="105" y="8"/>
                    </a:cubicBezTo>
                    <a:cubicBezTo>
                      <a:pt x="143" y="15"/>
                      <a:pt x="172" y="44"/>
                      <a:pt x="179" y="82"/>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1" name="Freeform 452"/>
              <p:cNvSpPr>
                <a:spLocks/>
              </p:cNvSpPr>
              <p:nvPr/>
            </p:nvSpPr>
            <p:spPr bwMode="auto">
              <a:xfrm>
                <a:off x="5543551" y="3457575"/>
                <a:ext cx="441325" cy="309563"/>
              </a:xfrm>
              <a:custGeom>
                <a:avLst/>
                <a:gdLst/>
                <a:ahLst/>
                <a:cxnLst>
                  <a:cxn ang="0">
                    <a:pos x="19" y="137"/>
                  </a:cxn>
                  <a:cxn ang="0">
                    <a:pos x="69" y="19"/>
                  </a:cxn>
                  <a:cxn ang="0">
                    <a:pos x="187" y="69"/>
                  </a:cxn>
                  <a:cxn ang="0">
                    <a:pos x="187" y="137"/>
                  </a:cxn>
                </a:cxnLst>
                <a:rect l="0" t="0" r="r" b="b"/>
                <a:pathLst>
                  <a:path w="196" h="137">
                    <a:moveTo>
                      <a:pt x="19" y="137"/>
                    </a:moveTo>
                    <a:cubicBezTo>
                      <a:pt x="0" y="91"/>
                      <a:pt x="23" y="38"/>
                      <a:pt x="69" y="19"/>
                    </a:cubicBezTo>
                    <a:cubicBezTo>
                      <a:pt x="115" y="0"/>
                      <a:pt x="168" y="22"/>
                      <a:pt x="187" y="69"/>
                    </a:cubicBezTo>
                    <a:cubicBezTo>
                      <a:pt x="196" y="91"/>
                      <a:pt x="196" y="115"/>
                      <a:pt x="187" y="137"/>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2" name="Line 453"/>
              <p:cNvSpPr>
                <a:spLocks noChangeShapeType="1"/>
              </p:cNvSpPr>
              <p:nvPr/>
            </p:nvSpPr>
            <p:spPr bwMode="auto">
              <a:xfrm>
                <a:off x="5775326" y="3509963"/>
                <a:ext cx="1588" cy="17463"/>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3" name="Line 454"/>
              <p:cNvSpPr>
                <a:spLocks noChangeShapeType="1"/>
              </p:cNvSpPr>
              <p:nvPr/>
            </p:nvSpPr>
            <p:spPr bwMode="auto">
              <a:xfrm>
                <a:off x="5629276" y="3590925"/>
                <a:ext cx="17463" cy="1588"/>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4" name="Line 455"/>
              <p:cNvSpPr>
                <a:spLocks noChangeShapeType="1"/>
              </p:cNvSpPr>
              <p:nvPr/>
            </p:nvSpPr>
            <p:spPr bwMode="auto">
              <a:xfrm>
                <a:off x="5905501" y="3590925"/>
                <a:ext cx="19050" cy="1588"/>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5" name="Line 456"/>
              <p:cNvSpPr>
                <a:spLocks noChangeShapeType="1"/>
              </p:cNvSpPr>
              <p:nvPr/>
            </p:nvSpPr>
            <p:spPr bwMode="auto">
              <a:xfrm>
                <a:off x="5691188" y="3532188"/>
                <a:ext cx="7938" cy="12700"/>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6" name="Line 457"/>
              <p:cNvSpPr>
                <a:spLocks noChangeShapeType="1"/>
              </p:cNvSpPr>
              <p:nvPr/>
            </p:nvSpPr>
            <p:spPr bwMode="auto">
              <a:xfrm flipH="1">
                <a:off x="5851526" y="3532188"/>
                <a:ext cx="9525" cy="12700"/>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7" name="Freeform 458"/>
              <p:cNvSpPr>
                <a:spLocks/>
              </p:cNvSpPr>
              <p:nvPr/>
            </p:nvSpPr>
            <p:spPr bwMode="auto">
              <a:xfrm>
                <a:off x="5780088" y="3554413"/>
                <a:ext cx="77788" cy="92075"/>
              </a:xfrm>
              <a:custGeom>
                <a:avLst/>
                <a:gdLst/>
                <a:ahLst/>
                <a:cxnLst>
                  <a:cxn ang="0">
                    <a:pos x="0" y="39"/>
                  </a:cxn>
                  <a:cxn ang="0">
                    <a:pos x="32" y="0"/>
                  </a:cxn>
                  <a:cxn ang="0">
                    <a:pos x="35" y="2"/>
                  </a:cxn>
                  <a:cxn ang="0">
                    <a:pos x="2" y="41"/>
                  </a:cxn>
                </a:cxnLst>
                <a:rect l="0" t="0" r="r" b="b"/>
                <a:pathLst>
                  <a:path w="35" h="41">
                    <a:moveTo>
                      <a:pt x="0" y="39"/>
                    </a:moveTo>
                    <a:cubicBezTo>
                      <a:pt x="32" y="0"/>
                      <a:pt x="32" y="0"/>
                      <a:pt x="32" y="0"/>
                    </a:cubicBezTo>
                    <a:cubicBezTo>
                      <a:pt x="35" y="2"/>
                      <a:pt x="35" y="2"/>
                      <a:pt x="35" y="2"/>
                    </a:cubicBezTo>
                    <a:cubicBezTo>
                      <a:pt x="22" y="18"/>
                      <a:pt x="16" y="25"/>
                      <a:pt x="2" y="41"/>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8" name="Freeform 459"/>
              <p:cNvSpPr>
                <a:spLocks/>
              </p:cNvSpPr>
              <p:nvPr/>
            </p:nvSpPr>
            <p:spPr bwMode="auto">
              <a:xfrm>
                <a:off x="5768976" y="3649663"/>
                <a:ext cx="19050" cy="15875"/>
              </a:xfrm>
              <a:custGeom>
                <a:avLst/>
                <a:gdLst/>
                <a:ahLst/>
                <a:cxnLst>
                  <a:cxn ang="0">
                    <a:pos x="8" y="0"/>
                  </a:cxn>
                  <a:cxn ang="0">
                    <a:pos x="6" y="6"/>
                  </a:cxn>
                  <a:cxn ang="0">
                    <a:pos x="0" y="4"/>
                  </a:cxn>
                  <a:cxn ang="0">
                    <a:pos x="0" y="2"/>
                  </a:cxn>
                </a:cxnLst>
                <a:rect l="0" t="0" r="r" b="b"/>
                <a:pathLst>
                  <a:path w="9" h="7">
                    <a:moveTo>
                      <a:pt x="8" y="0"/>
                    </a:moveTo>
                    <a:cubicBezTo>
                      <a:pt x="9" y="2"/>
                      <a:pt x="8" y="5"/>
                      <a:pt x="6" y="6"/>
                    </a:cubicBezTo>
                    <a:cubicBezTo>
                      <a:pt x="4" y="7"/>
                      <a:pt x="1" y="6"/>
                      <a:pt x="0" y="4"/>
                    </a:cubicBezTo>
                    <a:cubicBezTo>
                      <a:pt x="0" y="3"/>
                      <a:pt x="0" y="3"/>
                      <a:pt x="0" y="2"/>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9" name="Line 461"/>
              <p:cNvSpPr>
                <a:spLocks noChangeShapeType="1"/>
              </p:cNvSpPr>
              <p:nvPr/>
            </p:nvSpPr>
            <p:spPr bwMode="auto">
              <a:xfrm>
                <a:off x="5576888" y="3656013"/>
                <a:ext cx="188913" cy="1588"/>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0" name="Line 462"/>
              <p:cNvSpPr>
                <a:spLocks noChangeShapeType="1"/>
              </p:cNvSpPr>
              <p:nvPr/>
            </p:nvSpPr>
            <p:spPr bwMode="auto">
              <a:xfrm>
                <a:off x="5838825" y="3656013"/>
                <a:ext cx="139700" cy="1588"/>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1" name="Line 463"/>
              <p:cNvSpPr>
                <a:spLocks noChangeShapeType="1"/>
              </p:cNvSpPr>
              <p:nvPr/>
            </p:nvSpPr>
            <p:spPr bwMode="auto">
              <a:xfrm>
                <a:off x="5588000" y="3767138"/>
                <a:ext cx="352425" cy="1588"/>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2" name="Freeform 464"/>
              <p:cNvSpPr>
                <a:spLocks/>
              </p:cNvSpPr>
              <p:nvPr/>
            </p:nvSpPr>
            <p:spPr bwMode="auto">
              <a:xfrm>
                <a:off x="5653088" y="3716338"/>
                <a:ext cx="247650" cy="50800"/>
              </a:xfrm>
              <a:custGeom>
                <a:avLst/>
                <a:gdLst/>
                <a:ahLst/>
                <a:cxnLst>
                  <a:cxn ang="0">
                    <a:pos x="0" y="0"/>
                  </a:cxn>
                  <a:cxn ang="0">
                    <a:pos x="156" y="0"/>
                  </a:cxn>
                  <a:cxn ang="0">
                    <a:pos x="156" y="32"/>
                  </a:cxn>
                  <a:cxn ang="0">
                    <a:pos x="0" y="32"/>
                  </a:cxn>
                  <a:cxn ang="0">
                    <a:pos x="0" y="0"/>
                  </a:cxn>
                  <a:cxn ang="0">
                    <a:pos x="0" y="0"/>
                  </a:cxn>
                </a:cxnLst>
                <a:rect l="0" t="0" r="r" b="b"/>
                <a:pathLst>
                  <a:path w="156" h="32">
                    <a:moveTo>
                      <a:pt x="0" y="0"/>
                    </a:moveTo>
                    <a:lnTo>
                      <a:pt x="156" y="0"/>
                    </a:lnTo>
                    <a:lnTo>
                      <a:pt x="156" y="32"/>
                    </a:lnTo>
                    <a:lnTo>
                      <a:pt x="0" y="32"/>
                    </a:lnTo>
                    <a:lnTo>
                      <a:pt x="0" y="0"/>
                    </a:lnTo>
                    <a:lnTo>
                      <a:pt x="0" y="0"/>
                    </a:lnTo>
                    <a:close/>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50" name="Groupe 386"/>
            <p:cNvGrpSpPr>
              <a:grpSpLocks noChangeAspect="1"/>
            </p:cNvGrpSpPr>
            <p:nvPr/>
          </p:nvGrpSpPr>
          <p:grpSpPr>
            <a:xfrm>
              <a:off x="8162543" y="5444676"/>
              <a:ext cx="210180" cy="148185"/>
              <a:chOff x="5543551" y="3457575"/>
              <a:chExt cx="441325" cy="311151"/>
            </a:xfrm>
          </p:grpSpPr>
          <p:sp>
            <p:nvSpPr>
              <p:cNvPr id="194" name="Freeform 450"/>
              <p:cNvSpPr>
                <a:spLocks/>
              </p:cNvSpPr>
              <p:nvPr/>
            </p:nvSpPr>
            <p:spPr bwMode="auto">
              <a:xfrm>
                <a:off x="5629276" y="3484563"/>
                <a:ext cx="296863" cy="106363"/>
              </a:xfrm>
              <a:custGeom>
                <a:avLst/>
                <a:gdLst/>
                <a:ahLst/>
                <a:cxnLst>
                  <a:cxn ang="0">
                    <a:pos x="0" y="47"/>
                  </a:cxn>
                  <a:cxn ang="0">
                    <a:pos x="109" y="24"/>
                  </a:cxn>
                  <a:cxn ang="0">
                    <a:pos x="132" y="47"/>
                  </a:cxn>
                </a:cxnLst>
                <a:rect l="0" t="0" r="r" b="b"/>
                <a:pathLst>
                  <a:path w="132" h="47">
                    <a:moveTo>
                      <a:pt x="0" y="47"/>
                    </a:moveTo>
                    <a:cubicBezTo>
                      <a:pt x="24" y="11"/>
                      <a:pt x="72" y="0"/>
                      <a:pt x="109" y="24"/>
                    </a:cubicBezTo>
                    <a:cubicBezTo>
                      <a:pt x="118" y="30"/>
                      <a:pt x="126" y="38"/>
                      <a:pt x="132" y="47"/>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 name="Freeform 451"/>
              <p:cNvSpPr>
                <a:spLocks/>
              </p:cNvSpPr>
              <p:nvPr/>
            </p:nvSpPr>
            <p:spPr bwMode="auto">
              <a:xfrm>
                <a:off x="5575301" y="3468688"/>
                <a:ext cx="403225" cy="185738"/>
              </a:xfrm>
              <a:custGeom>
                <a:avLst/>
                <a:gdLst/>
                <a:ahLst/>
                <a:cxnLst>
                  <a:cxn ang="0">
                    <a:pos x="0" y="82"/>
                  </a:cxn>
                  <a:cxn ang="0">
                    <a:pos x="105" y="8"/>
                  </a:cxn>
                  <a:cxn ang="0">
                    <a:pos x="179" y="82"/>
                  </a:cxn>
                </a:cxnLst>
                <a:rect l="0" t="0" r="r" b="b"/>
                <a:pathLst>
                  <a:path w="179" h="82">
                    <a:moveTo>
                      <a:pt x="0" y="82"/>
                    </a:moveTo>
                    <a:cubicBezTo>
                      <a:pt x="9" y="32"/>
                      <a:pt x="56" y="0"/>
                      <a:pt x="105" y="8"/>
                    </a:cubicBezTo>
                    <a:cubicBezTo>
                      <a:pt x="143" y="15"/>
                      <a:pt x="172" y="44"/>
                      <a:pt x="179" y="82"/>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6" name="Freeform 452"/>
              <p:cNvSpPr>
                <a:spLocks/>
              </p:cNvSpPr>
              <p:nvPr/>
            </p:nvSpPr>
            <p:spPr bwMode="auto">
              <a:xfrm>
                <a:off x="5543551" y="3457575"/>
                <a:ext cx="441325" cy="309563"/>
              </a:xfrm>
              <a:custGeom>
                <a:avLst/>
                <a:gdLst/>
                <a:ahLst/>
                <a:cxnLst>
                  <a:cxn ang="0">
                    <a:pos x="19" y="137"/>
                  </a:cxn>
                  <a:cxn ang="0">
                    <a:pos x="69" y="19"/>
                  </a:cxn>
                  <a:cxn ang="0">
                    <a:pos x="187" y="69"/>
                  </a:cxn>
                  <a:cxn ang="0">
                    <a:pos x="187" y="137"/>
                  </a:cxn>
                </a:cxnLst>
                <a:rect l="0" t="0" r="r" b="b"/>
                <a:pathLst>
                  <a:path w="196" h="137">
                    <a:moveTo>
                      <a:pt x="19" y="137"/>
                    </a:moveTo>
                    <a:cubicBezTo>
                      <a:pt x="0" y="91"/>
                      <a:pt x="23" y="38"/>
                      <a:pt x="69" y="19"/>
                    </a:cubicBezTo>
                    <a:cubicBezTo>
                      <a:pt x="115" y="0"/>
                      <a:pt x="168" y="22"/>
                      <a:pt x="187" y="69"/>
                    </a:cubicBezTo>
                    <a:cubicBezTo>
                      <a:pt x="196" y="91"/>
                      <a:pt x="196" y="115"/>
                      <a:pt x="187" y="137"/>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7" name="Line 453"/>
              <p:cNvSpPr>
                <a:spLocks noChangeShapeType="1"/>
              </p:cNvSpPr>
              <p:nvPr/>
            </p:nvSpPr>
            <p:spPr bwMode="auto">
              <a:xfrm>
                <a:off x="5775326" y="3509963"/>
                <a:ext cx="1588" cy="17463"/>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8" name="Line 454"/>
              <p:cNvSpPr>
                <a:spLocks noChangeShapeType="1"/>
              </p:cNvSpPr>
              <p:nvPr/>
            </p:nvSpPr>
            <p:spPr bwMode="auto">
              <a:xfrm>
                <a:off x="5629276" y="3590925"/>
                <a:ext cx="17463" cy="1588"/>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9" name="Line 455"/>
              <p:cNvSpPr>
                <a:spLocks noChangeShapeType="1"/>
              </p:cNvSpPr>
              <p:nvPr/>
            </p:nvSpPr>
            <p:spPr bwMode="auto">
              <a:xfrm>
                <a:off x="5905501" y="3590925"/>
                <a:ext cx="19050" cy="1588"/>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0" name="Line 456"/>
              <p:cNvSpPr>
                <a:spLocks noChangeShapeType="1"/>
              </p:cNvSpPr>
              <p:nvPr/>
            </p:nvSpPr>
            <p:spPr bwMode="auto">
              <a:xfrm>
                <a:off x="5691188" y="3532188"/>
                <a:ext cx="7938" cy="12700"/>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1" name="Line 457"/>
              <p:cNvSpPr>
                <a:spLocks noChangeShapeType="1"/>
              </p:cNvSpPr>
              <p:nvPr/>
            </p:nvSpPr>
            <p:spPr bwMode="auto">
              <a:xfrm flipH="1">
                <a:off x="5851526" y="3532188"/>
                <a:ext cx="9525" cy="12700"/>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2" name="Freeform 458"/>
              <p:cNvSpPr>
                <a:spLocks/>
              </p:cNvSpPr>
              <p:nvPr/>
            </p:nvSpPr>
            <p:spPr bwMode="auto">
              <a:xfrm>
                <a:off x="5780088" y="3554413"/>
                <a:ext cx="77788" cy="92075"/>
              </a:xfrm>
              <a:custGeom>
                <a:avLst/>
                <a:gdLst/>
                <a:ahLst/>
                <a:cxnLst>
                  <a:cxn ang="0">
                    <a:pos x="0" y="39"/>
                  </a:cxn>
                  <a:cxn ang="0">
                    <a:pos x="32" y="0"/>
                  </a:cxn>
                  <a:cxn ang="0">
                    <a:pos x="35" y="2"/>
                  </a:cxn>
                  <a:cxn ang="0">
                    <a:pos x="2" y="41"/>
                  </a:cxn>
                </a:cxnLst>
                <a:rect l="0" t="0" r="r" b="b"/>
                <a:pathLst>
                  <a:path w="35" h="41">
                    <a:moveTo>
                      <a:pt x="0" y="39"/>
                    </a:moveTo>
                    <a:cubicBezTo>
                      <a:pt x="32" y="0"/>
                      <a:pt x="32" y="0"/>
                      <a:pt x="32" y="0"/>
                    </a:cubicBezTo>
                    <a:cubicBezTo>
                      <a:pt x="35" y="2"/>
                      <a:pt x="35" y="2"/>
                      <a:pt x="35" y="2"/>
                    </a:cubicBezTo>
                    <a:cubicBezTo>
                      <a:pt x="22" y="18"/>
                      <a:pt x="16" y="25"/>
                      <a:pt x="2" y="41"/>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3" name="Freeform 459"/>
              <p:cNvSpPr>
                <a:spLocks/>
              </p:cNvSpPr>
              <p:nvPr/>
            </p:nvSpPr>
            <p:spPr bwMode="auto">
              <a:xfrm>
                <a:off x="5768976" y="3649663"/>
                <a:ext cx="19050" cy="15875"/>
              </a:xfrm>
              <a:custGeom>
                <a:avLst/>
                <a:gdLst/>
                <a:ahLst/>
                <a:cxnLst>
                  <a:cxn ang="0">
                    <a:pos x="8" y="0"/>
                  </a:cxn>
                  <a:cxn ang="0">
                    <a:pos x="6" y="6"/>
                  </a:cxn>
                  <a:cxn ang="0">
                    <a:pos x="0" y="4"/>
                  </a:cxn>
                  <a:cxn ang="0">
                    <a:pos x="0" y="2"/>
                  </a:cxn>
                </a:cxnLst>
                <a:rect l="0" t="0" r="r" b="b"/>
                <a:pathLst>
                  <a:path w="9" h="7">
                    <a:moveTo>
                      <a:pt x="8" y="0"/>
                    </a:moveTo>
                    <a:cubicBezTo>
                      <a:pt x="9" y="2"/>
                      <a:pt x="8" y="5"/>
                      <a:pt x="6" y="6"/>
                    </a:cubicBezTo>
                    <a:cubicBezTo>
                      <a:pt x="4" y="7"/>
                      <a:pt x="1" y="6"/>
                      <a:pt x="0" y="4"/>
                    </a:cubicBezTo>
                    <a:cubicBezTo>
                      <a:pt x="0" y="3"/>
                      <a:pt x="0" y="3"/>
                      <a:pt x="0" y="2"/>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4" name="Line 461"/>
              <p:cNvSpPr>
                <a:spLocks noChangeShapeType="1"/>
              </p:cNvSpPr>
              <p:nvPr/>
            </p:nvSpPr>
            <p:spPr bwMode="auto">
              <a:xfrm>
                <a:off x="5576888" y="3656013"/>
                <a:ext cx="188913" cy="1588"/>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 name="Line 462"/>
              <p:cNvSpPr>
                <a:spLocks noChangeShapeType="1"/>
              </p:cNvSpPr>
              <p:nvPr/>
            </p:nvSpPr>
            <p:spPr bwMode="auto">
              <a:xfrm>
                <a:off x="5838825" y="3656013"/>
                <a:ext cx="139700" cy="1588"/>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 name="Line 463"/>
              <p:cNvSpPr>
                <a:spLocks noChangeShapeType="1"/>
              </p:cNvSpPr>
              <p:nvPr/>
            </p:nvSpPr>
            <p:spPr bwMode="auto">
              <a:xfrm>
                <a:off x="5588000" y="3767138"/>
                <a:ext cx="352425" cy="1588"/>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 name="Freeform 464"/>
              <p:cNvSpPr>
                <a:spLocks/>
              </p:cNvSpPr>
              <p:nvPr/>
            </p:nvSpPr>
            <p:spPr bwMode="auto">
              <a:xfrm>
                <a:off x="5653088" y="3716338"/>
                <a:ext cx="247650" cy="50800"/>
              </a:xfrm>
              <a:custGeom>
                <a:avLst/>
                <a:gdLst/>
                <a:ahLst/>
                <a:cxnLst>
                  <a:cxn ang="0">
                    <a:pos x="0" y="0"/>
                  </a:cxn>
                  <a:cxn ang="0">
                    <a:pos x="156" y="0"/>
                  </a:cxn>
                  <a:cxn ang="0">
                    <a:pos x="156" y="32"/>
                  </a:cxn>
                  <a:cxn ang="0">
                    <a:pos x="0" y="32"/>
                  </a:cxn>
                  <a:cxn ang="0">
                    <a:pos x="0" y="0"/>
                  </a:cxn>
                  <a:cxn ang="0">
                    <a:pos x="0" y="0"/>
                  </a:cxn>
                </a:cxnLst>
                <a:rect l="0" t="0" r="r" b="b"/>
                <a:pathLst>
                  <a:path w="156" h="32">
                    <a:moveTo>
                      <a:pt x="0" y="0"/>
                    </a:moveTo>
                    <a:lnTo>
                      <a:pt x="156" y="0"/>
                    </a:lnTo>
                    <a:lnTo>
                      <a:pt x="156" y="32"/>
                    </a:lnTo>
                    <a:lnTo>
                      <a:pt x="0" y="32"/>
                    </a:lnTo>
                    <a:lnTo>
                      <a:pt x="0" y="0"/>
                    </a:lnTo>
                    <a:lnTo>
                      <a:pt x="0" y="0"/>
                    </a:lnTo>
                    <a:close/>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sp>
        <p:nvSpPr>
          <p:cNvPr id="251" name="TextBox 250"/>
          <p:cNvSpPr txBox="1"/>
          <p:nvPr/>
        </p:nvSpPr>
        <p:spPr>
          <a:xfrm>
            <a:off x="8263728" y="2275463"/>
            <a:ext cx="1371759" cy="461665"/>
          </a:xfrm>
          <a:prstGeom prst="rect">
            <a:avLst/>
          </a:prstGeom>
          <a:noFill/>
        </p:spPr>
        <p:txBody>
          <a:bodyPr wrap="square" rtlCol="0">
            <a:spAutoFit/>
          </a:bodyPr>
          <a:lstStyle/>
          <a:p>
            <a:pPr algn="ctr"/>
            <a:r>
              <a:rPr lang="en-GB" sz="1200" b="1" dirty="0" smtClean="0"/>
              <a:t>Automated Testing</a:t>
            </a:r>
            <a:endParaRPr lang="en-GB" sz="1200" dirty="0" smtClean="0"/>
          </a:p>
        </p:txBody>
      </p:sp>
      <p:grpSp>
        <p:nvGrpSpPr>
          <p:cNvPr id="51" name="Groupe 341"/>
          <p:cNvGrpSpPr>
            <a:grpSpLocks noChangeAspect="1"/>
          </p:cNvGrpSpPr>
          <p:nvPr/>
        </p:nvGrpSpPr>
        <p:grpSpPr>
          <a:xfrm>
            <a:off x="8542945" y="4355636"/>
            <a:ext cx="813324" cy="512933"/>
            <a:chOff x="3967163" y="2006600"/>
            <a:chExt cx="455613" cy="287338"/>
          </a:xfrm>
        </p:grpSpPr>
        <p:sp>
          <p:nvSpPr>
            <p:cNvPr id="212" name="Freeform 782"/>
            <p:cNvSpPr>
              <a:spLocks/>
            </p:cNvSpPr>
            <p:nvPr/>
          </p:nvSpPr>
          <p:spPr bwMode="auto">
            <a:xfrm>
              <a:off x="3967163" y="2006600"/>
              <a:ext cx="455613" cy="287338"/>
            </a:xfrm>
            <a:custGeom>
              <a:avLst/>
              <a:gdLst/>
              <a:ahLst/>
              <a:cxnLst>
                <a:cxn ang="0">
                  <a:pos x="235" y="132"/>
                </a:cxn>
                <a:cxn ang="0">
                  <a:pos x="219" y="148"/>
                </a:cxn>
                <a:cxn ang="0">
                  <a:pos x="16" y="148"/>
                </a:cxn>
                <a:cxn ang="0">
                  <a:pos x="0" y="132"/>
                </a:cxn>
                <a:cxn ang="0">
                  <a:pos x="214" y="132"/>
                </a:cxn>
                <a:cxn ang="0">
                  <a:pos x="214" y="0"/>
                </a:cxn>
                <a:cxn ang="0">
                  <a:pos x="21" y="0"/>
                </a:cxn>
                <a:cxn ang="0">
                  <a:pos x="21" y="114"/>
                </a:cxn>
              </a:cxnLst>
              <a:rect l="0" t="0" r="r" b="b"/>
              <a:pathLst>
                <a:path w="235" h="148">
                  <a:moveTo>
                    <a:pt x="235" y="132"/>
                  </a:moveTo>
                  <a:cubicBezTo>
                    <a:pt x="235" y="141"/>
                    <a:pt x="228" y="148"/>
                    <a:pt x="219" y="148"/>
                  </a:cubicBezTo>
                  <a:cubicBezTo>
                    <a:pt x="16" y="148"/>
                    <a:pt x="16" y="148"/>
                    <a:pt x="16" y="148"/>
                  </a:cubicBezTo>
                  <a:cubicBezTo>
                    <a:pt x="7" y="148"/>
                    <a:pt x="0" y="141"/>
                    <a:pt x="0" y="132"/>
                  </a:cubicBezTo>
                  <a:cubicBezTo>
                    <a:pt x="214" y="132"/>
                    <a:pt x="214" y="132"/>
                    <a:pt x="214" y="132"/>
                  </a:cubicBezTo>
                  <a:cubicBezTo>
                    <a:pt x="214" y="0"/>
                    <a:pt x="214" y="0"/>
                    <a:pt x="214" y="0"/>
                  </a:cubicBezTo>
                  <a:cubicBezTo>
                    <a:pt x="21" y="0"/>
                    <a:pt x="21" y="0"/>
                    <a:pt x="21" y="0"/>
                  </a:cubicBezTo>
                  <a:cubicBezTo>
                    <a:pt x="21" y="114"/>
                    <a:pt x="21" y="114"/>
                    <a:pt x="21" y="114"/>
                  </a:cubicBezTo>
                </a:path>
              </a:pathLst>
            </a:custGeom>
            <a:noFill/>
            <a:ln w="1905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3" name="Freeform 783"/>
            <p:cNvSpPr>
              <a:spLocks/>
            </p:cNvSpPr>
            <p:nvPr/>
          </p:nvSpPr>
          <p:spPr bwMode="auto">
            <a:xfrm>
              <a:off x="4232275" y="2160588"/>
              <a:ext cx="87313" cy="65088"/>
            </a:xfrm>
            <a:custGeom>
              <a:avLst/>
              <a:gdLst/>
              <a:ahLst/>
              <a:cxnLst>
                <a:cxn ang="0">
                  <a:pos x="43" y="30"/>
                </a:cxn>
                <a:cxn ang="0">
                  <a:pos x="38" y="33"/>
                </a:cxn>
                <a:cxn ang="0">
                  <a:pos x="1" y="9"/>
                </a:cxn>
                <a:cxn ang="0">
                  <a:pos x="1" y="3"/>
                </a:cxn>
                <a:cxn ang="0">
                  <a:pos x="1" y="3"/>
                </a:cxn>
                <a:cxn ang="0">
                  <a:pos x="6" y="1"/>
                </a:cxn>
                <a:cxn ang="0">
                  <a:pos x="43" y="25"/>
                </a:cxn>
                <a:cxn ang="0">
                  <a:pos x="43" y="30"/>
                </a:cxn>
              </a:cxnLst>
              <a:rect l="0" t="0" r="r" b="b"/>
              <a:pathLst>
                <a:path w="45" h="34">
                  <a:moveTo>
                    <a:pt x="43" y="30"/>
                  </a:moveTo>
                  <a:cubicBezTo>
                    <a:pt x="42" y="33"/>
                    <a:pt x="40" y="34"/>
                    <a:pt x="38" y="33"/>
                  </a:cubicBezTo>
                  <a:cubicBezTo>
                    <a:pt x="1" y="9"/>
                    <a:pt x="1" y="9"/>
                    <a:pt x="1" y="9"/>
                  </a:cubicBezTo>
                  <a:cubicBezTo>
                    <a:pt x="0" y="8"/>
                    <a:pt x="0" y="6"/>
                    <a:pt x="1" y="3"/>
                  </a:cubicBezTo>
                  <a:cubicBezTo>
                    <a:pt x="1" y="3"/>
                    <a:pt x="1" y="3"/>
                    <a:pt x="1" y="3"/>
                  </a:cubicBezTo>
                  <a:cubicBezTo>
                    <a:pt x="2" y="1"/>
                    <a:pt x="5" y="0"/>
                    <a:pt x="6" y="1"/>
                  </a:cubicBezTo>
                  <a:cubicBezTo>
                    <a:pt x="43" y="25"/>
                    <a:pt x="43" y="25"/>
                    <a:pt x="43" y="25"/>
                  </a:cubicBezTo>
                  <a:cubicBezTo>
                    <a:pt x="45" y="26"/>
                    <a:pt x="45" y="28"/>
                    <a:pt x="43" y="30"/>
                  </a:cubicBezTo>
                  <a:close/>
                </a:path>
              </a:pathLst>
            </a:custGeom>
            <a:solidFill>
              <a:srgbClr val="1A171B"/>
            </a:solidFill>
            <a:ln w="190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5" name="Freeform 784"/>
            <p:cNvSpPr>
              <a:spLocks/>
            </p:cNvSpPr>
            <p:nvPr/>
          </p:nvSpPr>
          <p:spPr bwMode="auto">
            <a:xfrm>
              <a:off x="4075113" y="2049463"/>
              <a:ext cx="179388" cy="160338"/>
            </a:xfrm>
            <a:custGeom>
              <a:avLst/>
              <a:gdLst/>
              <a:ahLst/>
              <a:cxnLst>
                <a:cxn ang="0">
                  <a:pos x="71" y="8"/>
                </a:cxn>
                <a:cxn ang="0">
                  <a:pos x="71" y="8"/>
                </a:cxn>
                <a:cxn ang="0">
                  <a:pos x="87" y="33"/>
                </a:cxn>
                <a:cxn ang="0">
                  <a:pos x="54" y="79"/>
                </a:cxn>
                <a:cxn ang="0">
                  <a:pos x="5" y="47"/>
                </a:cxn>
                <a:cxn ang="0">
                  <a:pos x="39" y="1"/>
                </a:cxn>
                <a:cxn ang="0">
                  <a:pos x="54" y="1"/>
                </a:cxn>
              </a:cxnLst>
              <a:rect l="0" t="0" r="r" b="b"/>
              <a:pathLst>
                <a:path w="92" h="83">
                  <a:moveTo>
                    <a:pt x="71" y="8"/>
                  </a:moveTo>
                  <a:cubicBezTo>
                    <a:pt x="71" y="8"/>
                    <a:pt x="71" y="8"/>
                    <a:pt x="71" y="8"/>
                  </a:cubicBezTo>
                  <a:cubicBezTo>
                    <a:pt x="79" y="14"/>
                    <a:pt x="85" y="22"/>
                    <a:pt x="87" y="33"/>
                  </a:cubicBezTo>
                  <a:cubicBezTo>
                    <a:pt x="92" y="54"/>
                    <a:pt x="76" y="75"/>
                    <a:pt x="54" y="79"/>
                  </a:cubicBezTo>
                  <a:cubicBezTo>
                    <a:pt x="31" y="83"/>
                    <a:pt x="9" y="69"/>
                    <a:pt x="5" y="47"/>
                  </a:cubicBezTo>
                  <a:cubicBezTo>
                    <a:pt x="0" y="25"/>
                    <a:pt x="16" y="5"/>
                    <a:pt x="39" y="1"/>
                  </a:cubicBezTo>
                  <a:cubicBezTo>
                    <a:pt x="44" y="0"/>
                    <a:pt x="49" y="0"/>
                    <a:pt x="54" y="1"/>
                  </a:cubicBezTo>
                </a:path>
              </a:pathLst>
            </a:custGeom>
            <a:noFill/>
            <a:ln w="1905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6" name="Freeform 785"/>
            <p:cNvSpPr>
              <a:spLocks/>
            </p:cNvSpPr>
            <p:nvPr/>
          </p:nvSpPr>
          <p:spPr bwMode="auto">
            <a:xfrm>
              <a:off x="4092575" y="2058988"/>
              <a:ext cx="144463" cy="133350"/>
            </a:xfrm>
            <a:custGeom>
              <a:avLst/>
              <a:gdLst/>
              <a:ahLst/>
              <a:cxnLst>
                <a:cxn ang="0">
                  <a:pos x="4" y="41"/>
                </a:cxn>
                <a:cxn ang="0">
                  <a:pos x="31" y="3"/>
                </a:cxn>
                <a:cxn ang="0">
                  <a:pos x="31" y="3"/>
                </a:cxn>
                <a:cxn ang="0">
                  <a:pos x="31" y="3"/>
                </a:cxn>
                <a:cxn ang="0">
                  <a:pos x="70" y="29"/>
                </a:cxn>
                <a:cxn ang="0">
                  <a:pos x="70" y="29"/>
                </a:cxn>
                <a:cxn ang="0">
                  <a:pos x="70" y="29"/>
                </a:cxn>
                <a:cxn ang="0">
                  <a:pos x="43" y="66"/>
                </a:cxn>
                <a:cxn ang="0">
                  <a:pos x="43" y="66"/>
                </a:cxn>
                <a:cxn ang="0">
                  <a:pos x="43" y="66"/>
                </a:cxn>
                <a:cxn ang="0">
                  <a:pos x="4" y="41"/>
                </a:cxn>
                <a:cxn ang="0">
                  <a:pos x="4" y="41"/>
                </a:cxn>
              </a:cxnLst>
              <a:rect l="0" t="0" r="r" b="b"/>
              <a:pathLst>
                <a:path w="74" h="69">
                  <a:moveTo>
                    <a:pt x="4" y="41"/>
                  </a:moveTo>
                  <a:cubicBezTo>
                    <a:pt x="0" y="23"/>
                    <a:pt x="13" y="6"/>
                    <a:pt x="31" y="3"/>
                  </a:cubicBezTo>
                  <a:cubicBezTo>
                    <a:pt x="31" y="3"/>
                    <a:pt x="31" y="3"/>
                    <a:pt x="31" y="3"/>
                  </a:cubicBezTo>
                  <a:cubicBezTo>
                    <a:pt x="31" y="3"/>
                    <a:pt x="31" y="3"/>
                    <a:pt x="31" y="3"/>
                  </a:cubicBezTo>
                  <a:cubicBezTo>
                    <a:pt x="49" y="0"/>
                    <a:pt x="67" y="12"/>
                    <a:pt x="70" y="29"/>
                  </a:cubicBezTo>
                  <a:cubicBezTo>
                    <a:pt x="70" y="29"/>
                    <a:pt x="70" y="29"/>
                    <a:pt x="70" y="29"/>
                  </a:cubicBezTo>
                  <a:cubicBezTo>
                    <a:pt x="70" y="29"/>
                    <a:pt x="70" y="29"/>
                    <a:pt x="70" y="29"/>
                  </a:cubicBezTo>
                  <a:cubicBezTo>
                    <a:pt x="74" y="46"/>
                    <a:pt x="61" y="63"/>
                    <a:pt x="43" y="66"/>
                  </a:cubicBezTo>
                  <a:cubicBezTo>
                    <a:pt x="43" y="66"/>
                    <a:pt x="43" y="66"/>
                    <a:pt x="43" y="66"/>
                  </a:cubicBezTo>
                  <a:cubicBezTo>
                    <a:pt x="43" y="66"/>
                    <a:pt x="43" y="66"/>
                    <a:pt x="43" y="66"/>
                  </a:cubicBezTo>
                  <a:cubicBezTo>
                    <a:pt x="25" y="69"/>
                    <a:pt x="7" y="58"/>
                    <a:pt x="4" y="41"/>
                  </a:cubicBezTo>
                  <a:cubicBezTo>
                    <a:pt x="4" y="41"/>
                    <a:pt x="4" y="41"/>
                    <a:pt x="4" y="41"/>
                  </a:cubicBezTo>
                  <a:close/>
                </a:path>
              </a:pathLst>
            </a:custGeom>
            <a:noFill/>
            <a:ln w="1905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7" name="Freeform 786"/>
            <p:cNvSpPr>
              <a:spLocks noEditPoints="1"/>
            </p:cNvSpPr>
            <p:nvPr/>
          </p:nvSpPr>
          <p:spPr bwMode="auto">
            <a:xfrm>
              <a:off x="4122738" y="2092325"/>
              <a:ext cx="95250" cy="77788"/>
            </a:xfrm>
            <a:custGeom>
              <a:avLst/>
              <a:gdLst/>
              <a:ahLst/>
              <a:cxnLst>
                <a:cxn ang="0">
                  <a:pos x="48" y="2"/>
                </a:cxn>
                <a:cxn ang="0">
                  <a:pos x="49" y="4"/>
                </a:cxn>
                <a:cxn ang="0">
                  <a:pos x="47" y="5"/>
                </a:cxn>
                <a:cxn ang="0">
                  <a:pos x="47" y="5"/>
                </a:cxn>
                <a:cxn ang="0">
                  <a:pos x="35" y="10"/>
                </a:cxn>
                <a:cxn ang="0">
                  <a:pos x="24" y="20"/>
                </a:cxn>
                <a:cxn ang="0">
                  <a:pos x="12" y="39"/>
                </a:cxn>
                <a:cxn ang="0">
                  <a:pos x="12" y="39"/>
                </a:cxn>
                <a:cxn ang="0">
                  <a:pos x="10" y="40"/>
                </a:cxn>
                <a:cxn ang="0">
                  <a:pos x="9" y="39"/>
                </a:cxn>
                <a:cxn ang="0">
                  <a:pos x="1" y="22"/>
                </a:cxn>
                <a:cxn ang="0">
                  <a:pos x="1" y="20"/>
                </a:cxn>
                <a:cxn ang="0">
                  <a:pos x="2" y="19"/>
                </a:cxn>
                <a:cxn ang="0">
                  <a:pos x="4" y="20"/>
                </a:cxn>
                <a:cxn ang="0">
                  <a:pos x="11" y="25"/>
                </a:cxn>
                <a:cxn ang="0">
                  <a:pos x="29" y="5"/>
                </a:cxn>
                <a:cxn ang="0">
                  <a:pos x="42" y="0"/>
                </a:cxn>
                <a:cxn ang="0">
                  <a:pos x="48" y="2"/>
                </a:cxn>
                <a:cxn ang="0">
                  <a:pos x="15" y="26"/>
                </a:cxn>
                <a:cxn ang="0">
                  <a:pos x="18" y="22"/>
                </a:cxn>
                <a:cxn ang="0">
                  <a:pos x="13" y="29"/>
                </a:cxn>
                <a:cxn ang="0">
                  <a:pos x="12" y="30"/>
                </a:cxn>
                <a:cxn ang="0">
                  <a:pos x="11" y="30"/>
                </a:cxn>
                <a:cxn ang="0">
                  <a:pos x="10" y="29"/>
                </a:cxn>
                <a:cxn ang="0">
                  <a:pos x="7" y="27"/>
                </a:cxn>
                <a:cxn ang="0">
                  <a:pos x="10" y="34"/>
                </a:cxn>
                <a:cxn ang="0">
                  <a:pos x="15" y="26"/>
                </a:cxn>
              </a:cxnLst>
              <a:rect l="0" t="0" r="r" b="b"/>
              <a:pathLst>
                <a:path w="49" h="40">
                  <a:moveTo>
                    <a:pt x="48" y="2"/>
                  </a:moveTo>
                  <a:cubicBezTo>
                    <a:pt x="49" y="2"/>
                    <a:pt x="49" y="3"/>
                    <a:pt x="49" y="4"/>
                  </a:cubicBezTo>
                  <a:cubicBezTo>
                    <a:pt x="49" y="5"/>
                    <a:pt x="48" y="5"/>
                    <a:pt x="47" y="5"/>
                  </a:cubicBezTo>
                  <a:cubicBezTo>
                    <a:pt x="47" y="5"/>
                    <a:pt x="47" y="5"/>
                    <a:pt x="47" y="5"/>
                  </a:cubicBezTo>
                  <a:cubicBezTo>
                    <a:pt x="43" y="5"/>
                    <a:pt x="39" y="7"/>
                    <a:pt x="35" y="10"/>
                  </a:cubicBezTo>
                  <a:cubicBezTo>
                    <a:pt x="31" y="13"/>
                    <a:pt x="27" y="16"/>
                    <a:pt x="24" y="20"/>
                  </a:cubicBezTo>
                  <a:cubicBezTo>
                    <a:pt x="18" y="28"/>
                    <a:pt x="13" y="37"/>
                    <a:pt x="12" y="39"/>
                  </a:cubicBezTo>
                  <a:cubicBezTo>
                    <a:pt x="12" y="39"/>
                    <a:pt x="12" y="39"/>
                    <a:pt x="12" y="39"/>
                  </a:cubicBezTo>
                  <a:cubicBezTo>
                    <a:pt x="12" y="40"/>
                    <a:pt x="11" y="40"/>
                    <a:pt x="10" y="40"/>
                  </a:cubicBezTo>
                  <a:cubicBezTo>
                    <a:pt x="10" y="40"/>
                    <a:pt x="9" y="40"/>
                    <a:pt x="9" y="39"/>
                  </a:cubicBezTo>
                  <a:cubicBezTo>
                    <a:pt x="1" y="22"/>
                    <a:pt x="1" y="22"/>
                    <a:pt x="1" y="22"/>
                  </a:cubicBezTo>
                  <a:cubicBezTo>
                    <a:pt x="0" y="21"/>
                    <a:pt x="0" y="20"/>
                    <a:pt x="1" y="20"/>
                  </a:cubicBezTo>
                  <a:cubicBezTo>
                    <a:pt x="2" y="19"/>
                    <a:pt x="2" y="19"/>
                    <a:pt x="2" y="19"/>
                  </a:cubicBezTo>
                  <a:cubicBezTo>
                    <a:pt x="3" y="19"/>
                    <a:pt x="3" y="19"/>
                    <a:pt x="4" y="20"/>
                  </a:cubicBezTo>
                  <a:cubicBezTo>
                    <a:pt x="11" y="25"/>
                    <a:pt x="11" y="25"/>
                    <a:pt x="11" y="25"/>
                  </a:cubicBezTo>
                  <a:cubicBezTo>
                    <a:pt x="18" y="15"/>
                    <a:pt x="24" y="9"/>
                    <a:pt x="29" y="5"/>
                  </a:cubicBezTo>
                  <a:cubicBezTo>
                    <a:pt x="35" y="1"/>
                    <a:pt x="39" y="0"/>
                    <a:pt x="42" y="0"/>
                  </a:cubicBezTo>
                  <a:cubicBezTo>
                    <a:pt x="46" y="0"/>
                    <a:pt x="48" y="1"/>
                    <a:pt x="48" y="2"/>
                  </a:cubicBezTo>
                  <a:close/>
                  <a:moveTo>
                    <a:pt x="15" y="26"/>
                  </a:moveTo>
                  <a:cubicBezTo>
                    <a:pt x="16" y="25"/>
                    <a:pt x="17" y="24"/>
                    <a:pt x="18" y="22"/>
                  </a:cubicBezTo>
                  <a:cubicBezTo>
                    <a:pt x="16" y="24"/>
                    <a:pt x="15" y="26"/>
                    <a:pt x="13" y="29"/>
                  </a:cubicBezTo>
                  <a:cubicBezTo>
                    <a:pt x="13" y="29"/>
                    <a:pt x="12" y="30"/>
                    <a:pt x="12" y="30"/>
                  </a:cubicBezTo>
                  <a:cubicBezTo>
                    <a:pt x="12" y="30"/>
                    <a:pt x="11" y="30"/>
                    <a:pt x="11" y="30"/>
                  </a:cubicBezTo>
                  <a:cubicBezTo>
                    <a:pt x="11" y="30"/>
                    <a:pt x="11" y="30"/>
                    <a:pt x="10" y="29"/>
                  </a:cubicBezTo>
                  <a:cubicBezTo>
                    <a:pt x="7" y="27"/>
                    <a:pt x="7" y="27"/>
                    <a:pt x="7" y="27"/>
                  </a:cubicBezTo>
                  <a:cubicBezTo>
                    <a:pt x="10" y="34"/>
                    <a:pt x="10" y="34"/>
                    <a:pt x="10" y="34"/>
                  </a:cubicBezTo>
                  <a:cubicBezTo>
                    <a:pt x="12" y="32"/>
                    <a:pt x="13" y="29"/>
                    <a:pt x="15" y="26"/>
                  </a:cubicBezTo>
                </a:path>
              </a:pathLst>
            </a:custGeom>
            <a:solidFill>
              <a:srgbClr val="1A171B"/>
            </a:solidFill>
            <a:ln w="190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52" name="Group 300"/>
          <p:cNvGrpSpPr/>
          <p:nvPr/>
        </p:nvGrpSpPr>
        <p:grpSpPr>
          <a:xfrm>
            <a:off x="2495867" y="3973865"/>
            <a:ext cx="1857953" cy="1469039"/>
            <a:chOff x="2793591" y="4197159"/>
            <a:chExt cx="1533859" cy="1245746"/>
          </a:xfrm>
        </p:grpSpPr>
        <p:sp>
          <p:nvSpPr>
            <p:cNvPr id="219" name="Curved Up Arrow 218"/>
            <p:cNvSpPr/>
            <p:nvPr/>
          </p:nvSpPr>
          <p:spPr>
            <a:xfrm>
              <a:off x="2881034" y="4840420"/>
              <a:ext cx="1446416" cy="602485"/>
            </a:xfrm>
            <a:prstGeom prst="curvedUpArrow">
              <a:avLst/>
            </a:prstGeom>
            <a:solidFill>
              <a:schemeClr val="tx1"/>
            </a:solidFill>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sz="1200" b="1"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220" name="Curved Up Arrow 219"/>
            <p:cNvSpPr/>
            <p:nvPr/>
          </p:nvSpPr>
          <p:spPr>
            <a:xfrm flipH="1" flipV="1">
              <a:off x="2793591" y="4197159"/>
              <a:ext cx="1446416" cy="602485"/>
            </a:xfrm>
            <a:prstGeom prst="curvedUpArrow">
              <a:avLst/>
            </a:prstGeom>
            <a:solidFill>
              <a:schemeClr val="tx1"/>
            </a:solidFill>
            <a:ln>
              <a:solidFill>
                <a:schemeClr val="tx1"/>
              </a:solidFill>
            </a:ln>
            <a:effectLst>
              <a:outerShdw dir="5400000" algn="ctr" rotWithShape="0">
                <a:schemeClr val="bg1"/>
              </a:outerShdw>
            </a:effectLst>
          </p:spPr>
          <p:style>
            <a:lnRef idx="2">
              <a:schemeClr val="accent5"/>
            </a:lnRef>
            <a:fillRef idx="1">
              <a:schemeClr val="lt1"/>
            </a:fillRef>
            <a:effectRef idx="0">
              <a:schemeClr val="accent5"/>
            </a:effectRef>
            <a:fontRef idx="minor">
              <a:schemeClr val="dk1"/>
            </a:fontRef>
          </p:style>
          <p:txBody>
            <a:bodyPr rtlCol="0" anchor="ctr"/>
            <a:lstStyle/>
            <a:p>
              <a:pPr algn="ctr"/>
              <a:endParaRPr lang="en-US" sz="1200" b="1"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218" name="TextBox 217"/>
            <p:cNvSpPr txBox="1"/>
            <p:nvPr/>
          </p:nvSpPr>
          <p:spPr>
            <a:xfrm>
              <a:off x="2910501" y="4724974"/>
              <a:ext cx="1300039" cy="375617"/>
            </a:xfrm>
            <a:prstGeom prst="rect">
              <a:avLst/>
            </a:prstGeom>
            <a:noFill/>
          </p:spPr>
          <p:txBody>
            <a:bodyPr wrap="square" rtlCol="0">
              <a:spAutoFit/>
            </a:bodyPr>
            <a:lstStyle/>
            <a:p>
              <a:pPr algn="ctr"/>
              <a:r>
                <a:rPr lang="en-US" sz="1200" b="1" i="1" dirty="0" smtClean="0"/>
                <a:t>Optimized cycle time</a:t>
              </a:r>
            </a:p>
          </p:txBody>
        </p:sp>
      </p:grpSp>
      <p:cxnSp>
        <p:nvCxnSpPr>
          <p:cNvPr id="255" name="Straight Arrow Connector 254"/>
          <p:cNvCxnSpPr/>
          <p:nvPr/>
        </p:nvCxnSpPr>
        <p:spPr>
          <a:xfrm>
            <a:off x="2342435" y="3277982"/>
            <a:ext cx="559981" cy="0"/>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287" name="Straight Arrow Connector 286"/>
          <p:cNvCxnSpPr/>
          <p:nvPr/>
        </p:nvCxnSpPr>
        <p:spPr>
          <a:xfrm rot="-5400000">
            <a:off x="1086899" y="4984183"/>
            <a:ext cx="1944000" cy="0"/>
          </a:xfrm>
          <a:prstGeom prst="straightConnector1">
            <a:avLst/>
          </a:prstGeom>
          <a:ln w="31750">
            <a:tailEnd type="arrow"/>
          </a:ln>
        </p:spPr>
        <p:style>
          <a:lnRef idx="1">
            <a:schemeClr val="dk1"/>
          </a:lnRef>
          <a:fillRef idx="0">
            <a:schemeClr val="dk1"/>
          </a:fillRef>
          <a:effectRef idx="0">
            <a:schemeClr val="dk1"/>
          </a:effectRef>
          <a:fontRef idx="minor">
            <a:schemeClr val="tx1"/>
          </a:fontRef>
        </p:style>
      </p:cxnSp>
      <p:cxnSp>
        <p:nvCxnSpPr>
          <p:cNvPr id="288" name="Straight Arrow Connector 287"/>
          <p:cNvCxnSpPr/>
          <p:nvPr/>
        </p:nvCxnSpPr>
        <p:spPr>
          <a:xfrm flipH="1">
            <a:off x="1116831" y="5956183"/>
            <a:ext cx="7812000" cy="0"/>
          </a:xfrm>
          <a:prstGeom prst="straightConnector1">
            <a:avLst/>
          </a:prstGeom>
          <a:ln w="31750">
            <a:tailEnd type="none"/>
          </a:ln>
        </p:spPr>
        <p:style>
          <a:lnRef idx="1">
            <a:schemeClr val="dk1"/>
          </a:lnRef>
          <a:fillRef idx="0">
            <a:schemeClr val="dk1"/>
          </a:fillRef>
          <a:effectRef idx="0">
            <a:schemeClr val="dk1"/>
          </a:effectRef>
          <a:fontRef idx="minor">
            <a:schemeClr val="tx1"/>
          </a:fontRef>
        </p:style>
      </p:cxnSp>
      <p:sp>
        <p:nvSpPr>
          <p:cNvPr id="280" name="TextBox 279"/>
          <p:cNvSpPr txBox="1"/>
          <p:nvPr/>
        </p:nvSpPr>
        <p:spPr>
          <a:xfrm>
            <a:off x="3905103" y="5783755"/>
            <a:ext cx="2631652" cy="306467"/>
          </a:xfrm>
          <a:prstGeom prst="roundRect">
            <a:avLst/>
          </a:prstGeom>
          <a:solidFill>
            <a:schemeClr val="bg1">
              <a:lumMod val="95000"/>
            </a:schemeClr>
          </a:solidFill>
          <a:ln w="19050">
            <a:solidFill>
              <a:schemeClr val="tx1"/>
            </a:solidFill>
            <a:prstDash val="solid"/>
          </a:ln>
        </p:spPr>
        <p:txBody>
          <a:bodyPr wrap="square" rtlCol="0">
            <a:spAutoFit/>
          </a:bodyPr>
          <a:lstStyle/>
          <a:p>
            <a:pPr algn="ctr"/>
            <a:r>
              <a:rPr lang="en-GB" sz="1200" b="1" dirty="0" smtClean="0"/>
              <a:t>Continuous Feedback Loop</a:t>
            </a:r>
            <a:endParaRPr lang="en-GB" sz="1200" dirty="0" smtClean="0"/>
          </a:p>
        </p:txBody>
      </p:sp>
      <p:cxnSp>
        <p:nvCxnSpPr>
          <p:cNvPr id="291" name="Straight Arrow Connector 290"/>
          <p:cNvCxnSpPr/>
          <p:nvPr/>
        </p:nvCxnSpPr>
        <p:spPr>
          <a:xfrm flipV="1">
            <a:off x="8920505" y="5225814"/>
            <a:ext cx="0" cy="730369"/>
          </a:xfrm>
          <a:prstGeom prst="straightConnector1">
            <a:avLst/>
          </a:prstGeom>
          <a:ln w="31750">
            <a:tailEnd type="none"/>
          </a:ln>
        </p:spPr>
        <p:style>
          <a:lnRef idx="1">
            <a:schemeClr val="dk1"/>
          </a:lnRef>
          <a:fillRef idx="0">
            <a:schemeClr val="dk1"/>
          </a:fillRef>
          <a:effectRef idx="0">
            <a:schemeClr val="dk1"/>
          </a:effectRef>
          <a:fontRef idx="minor">
            <a:schemeClr val="tx1"/>
          </a:fontRef>
        </p:style>
      </p:cxnSp>
      <p:cxnSp>
        <p:nvCxnSpPr>
          <p:cNvPr id="276" name="Straight Arrow Connector 275"/>
          <p:cNvCxnSpPr/>
          <p:nvPr/>
        </p:nvCxnSpPr>
        <p:spPr>
          <a:xfrm rot="16200000">
            <a:off x="834194" y="4386061"/>
            <a:ext cx="559981"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294" name="Straight Arrow Connector 293"/>
          <p:cNvCxnSpPr/>
          <p:nvPr/>
        </p:nvCxnSpPr>
        <p:spPr>
          <a:xfrm flipV="1">
            <a:off x="1114184" y="5229352"/>
            <a:ext cx="0" cy="730369"/>
          </a:xfrm>
          <a:prstGeom prst="straightConnector1">
            <a:avLst/>
          </a:prstGeom>
          <a:ln w="31750">
            <a:tailEnd type="none"/>
          </a:ln>
        </p:spPr>
        <p:style>
          <a:lnRef idx="1">
            <a:schemeClr val="dk1"/>
          </a:lnRef>
          <a:fillRef idx="0">
            <a:schemeClr val="dk1"/>
          </a:fillRef>
          <a:effectRef idx="0">
            <a:schemeClr val="dk1"/>
          </a:effectRef>
          <a:fontRef idx="minor">
            <a:schemeClr val="tx1"/>
          </a:fontRef>
        </p:style>
      </p:cxnSp>
      <p:sp>
        <p:nvSpPr>
          <p:cNvPr id="284" name="Rounded Rectangle 283"/>
          <p:cNvSpPr/>
          <p:nvPr/>
        </p:nvSpPr>
        <p:spPr>
          <a:xfrm>
            <a:off x="506672" y="4528253"/>
            <a:ext cx="1215024" cy="1097439"/>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endParaRPr lang="fi-FI" sz="2400" dirty="0" err="1" smtClean="0">
              <a:solidFill>
                <a:schemeClr val="tx2">
                  <a:lumMod val="50000"/>
                </a:schemeClr>
              </a:solidFill>
            </a:endParaRPr>
          </a:p>
        </p:txBody>
      </p:sp>
      <p:grpSp>
        <p:nvGrpSpPr>
          <p:cNvPr id="54" name="Group 275"/>
          <p:cNvGrpSpPr>
            <a:grpSpLocks noChangeAspect="1"/>
          </p:cNvGrpSpPr>
          <p:nvPr/>
        </p:nvGrpSpPr>
        <p:grpSpPr>
          <a:xfrm>
            <a:off x="712747" y="4866774"/>
            <a:ext cx="765631" cy="597786"/>
            <a:chOff x="510333" y="1293868"/>
            <a:chExt cx="893416" cy="697556"/>
          </a:xfrm>
        </p:grpSpPr>
        <p:grpSp>
          <p:nvGrpSpPr>
            <p:cNvPr id="55" name="Groupe 585"/>
            <p:cNvGrpSpPr/>
            <p:nvPr/>
          </p:nvGrpSpPr>
          <p:grpSpPr>
            <a:xfrm>
              <a:off x="852194" y="1578386"/>
              <a:ext cx="551555" cy="413038"/>
              <a:chOff x="4467226" y="3211513"/>
              <a:chExt cx="347663" cy="260351"/>
            </a:xfrm>
          </p:grpSpPr>
          <p:sp>
            <p:nvSpPr>
              <p:cNvPr id="254" name="Freeform 311"/>
              <p:cNvSpPr>
                <a:spLocks/>
              </p:cNvSpPr>
              <p:nvPr/>
            </p:nvSpPr>
            <p:spPr bwMode="auto">
              <a:xfrm>
                <a:off x="4467226" y="3263901"/>
                <a:ext cx="77788" cy="60325"/>
              </a:xfrm>
              <a:custGeom>
                <a:avLst/>
                <a:gdLst/>
                <a:ahLst/>
                <a:cxnLst>
                  <a:cxn ang="0">
                    <a:pos x="0" y="0"/>
                  </a:cxn>
                  <a:cxn ang="0">
                    <a:pos x="0" y="11"/>
                  </a:cxn>
                  <a:cxn ang="0">
                    <a:pos x="20" y="31"/>
                  </a:cxn>
                  <a:cxn ang="0">
                    <a:pos x="40" y="11"/>
                  </a:cxn>
                  <a:cxn ang="0">
                    <a:pos x="40" y="0"/>
                  </a:cxn>
                  <a:cxn ang="0">
                    <a:pos x="0" y="0"/>
                  </a:cxn>
                </a:cxnLst>
                <a:rect l="0" t="0" r="r" b="b"/>
                <a:pathLst>
                  <a:path w="40" h="31">
                    <a:moveTo>
                      <a:pt x="0" y="0"/>
                    </a:moveTo>
                    <a:cubicBezTo>
                      <a:pt x="0" y="11"/>
                      <a:pt x="0" y="11"/>
                      <a:pt x="0" y="11"/>
                    </a:cubicBezTo>
                    <a:cubicBezTo>
                      <a:pt x="0" y="22"/>
                      <a:pt x="9" y="31"/>
                      <a:pt x="20" y="31"/>
                    </a:cubicBezTo>
                    <a:cubicBezTo>
                      <a:pt x="31" y="31"/>
                      <a:pt x="40" y="22"/>
                      <a:pt x="40" y="11"/>
                    </a:cubicBezTo>
                    <a:cubicBezTo>
                      <a:pt x="40" y="0"/>
                      <a:pt x="40" y="0"/>
                      <a:pt x="40" y="0"/>
                    </a:cubicBezTo>
                    <a:lnTo>
                      <a:pt x="0" y="0"/>
                    </a:lnTo>
                    <a:close/>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57" name="Freeform 312"/>
              <p:cNvSpPr>
                <a:spLocks/>
              </p:cNvSpPr>
              <p:nvPr/>
            </p:nvSpPr>
            <p:spPr bwMode="auto">
              <a:xfrm>
                <a:off x="4559301" y="3263901"/>
                <a:ext cx="77788" cy="60325"/>
              </a:xfrm>
              <a:custGeom>
                <a:avLst/>
                <a:gdLst/>
                <a:ahLst/>
                <a:cxnLst>
                  <a:cxn ang="0">
                    <a:pos x="0" y="0"/>
                  </a:cxn>
                  <a:cxn ang="0">
                    <a:pos x="0" y="11"/>
                  </a:cxn>
                  <a:cxn ang="0">
                    <a:pos x="20" y="31"/>
                  </a:cxn>
                  <a:cxn ang="0">
                    <a:pos x="40" y="11"/>
                  </a:cxn>
                  <a:cxn ang="0">
                    <a:pos x="40" y="0"/>
                  </a:cxn>
                  <a:cxn ang="0">
                    <a:pos x="0" y="0"/>
                  </a:cxn>
                </a:cxnLst>
                <a:rect l="0" t="0" r="r" b="b"/>
                <a:pathLst>
                  <a:path w="40" h="31">
                    <a:moveTo>
                      <a:pt x="0" y="0"/>
                    </a:moveTo>
                    <a:cubicBezTo>
                      <a:pt x="0" y="11"/>
                      <a:pt x="0" y="11"/>
                      <a:pt x="0" y="11"/>
                    </a:cubicBezTo>
                    <a:cubicBezTo>
                      <a:pt x="0" y="22"/>
                      <a:pt x="9" y="31"/>
                      <a:pt x="20" y="31"/>
                    </a:cubicBezTo>
                    <a:cubicBezTo>
                      <a:pt x="31" y="31"/>
                      <a:pt x="40" y="22"/>
                      <a:pt x="40" y="11"/>
                    </a:cubicBezTo>
                    <a:cubicBezTo>
                      <a:pt x="40" y="0"/>
                      <a:pt x="40" y="0"/>
                      <a:pt x="40" y="0"/>
                    </a:cubicBezTo>
                    <a:lnTo>
                      <a:pt x="0" y="0"/>
                    </a:lnTo>
                    <a:close/>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58" name="Freeform 313"/>
              <p:cNvSpPr>
                <a:spLocks/>
              </p:cNvSpPr>
              <p:nvPr/>
            </p:nvSpPr>
            <p:spPr bwMode="auto">
              <a:xfrm>
                <a:off x="4648201" y="3263901"/>
                <a:ext cx="77788" cy="60325"/>
              </a:xfrm>
              <a:custGeom>
                <a:avLst/>
                <a:gdLst/>
                <a:ahLst/>
                <a:cxnLst>
                  <a:cxn ang="0">
                    <a:pos x="0" y="0"/>
                  </a:cxn>
                  <a:cxn ang="0">
                    <a:pos x="0" y="11"/>
                  </a:cxn>
                  <a:cxn ang="0">
                    <a:pos x="20" y="31"/>
                  </a:cxn>
                  <a:cxn ang="0">
                    <a:pos x="40" y="11"/>
                  </a:cxn>
                  <a:cxn ang="0">
                    <a:pos x="40" y="0"/>
                  </a:cxn>
                  <a:cxn ang="0">
                    <a:pos x="0" y="0"/>
                  </a:cxn>
                </a:cxnLst>
                <a:rect l="0" t="0" r="r" b="b"/>
                <a:pathLst>
                  <a:path w="40" h="31">
                    <a:moveTo>
                      <a:pt x="0" y="0"/>
                    </a:moveTo>
                    <a:cubicBezTo>
                      <a:pt x="0" y="11"/>
                      <a:pt x="0" y="11"/>
                      <a:pt x="0" y="11"/>
                    </a:cubicBezTo>
                    <a:cubicBezTo>
                      <a:pt x="0" y="22"/>
                      <a:pt x="9" y="31"/>
                      <a:pt x="20" y="31"/>
                    </a:cubicBezTo>
                    <a:cubicBezTo>
                      <a:pt x="31" y="31"/>
                      <a:pt x="40" y="22"/>
                      <a:pt x="40" y="11"/>
                    </a:cubicBezTo>
                    <a:cubicBezTo>
                      <a:pt x="40" y="0"/>
                      <a:pt x="40" y="0"/>
                      <a:pt x="40" y="0"/>
                    </a:cubicBezTo>
                    <a:lnTo>
                      <a:pt x="0" y="0"/>
                    </a:lnTo>
                    <a:close/>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59" name="Freeform 314"/>
              <p:cNvSpPr>
                <a:spLocks/>
              </p:cNvSpPr>
              <p:nvPr/>
            </p:nvSpPr>
            <p:spPr bwMode="auto">
              <a:xfrm>
                <a:off x="4737101" y="3263901"/>
                <a:ext cx="77788" cy="60325"/>
              </a:xfrm>
              <a:custGeom>
                <a:avLst/>
                <a:gdLst/>
                <a:ahLst/>
                <a:cxnLst>
                  <a:cxn ang="0">
                    <a:pos x="0" y="0"/>
                  </a:cxn>
                  <a:cxn ang="0">
                    <a:pos x="0" y="11"/>
                  </a:cxn>
                  <a:cxn ang="0">
                    <a:pos x="20" y="31"/>
                  </a:cxn>
                  <a:cxn ang="0">
                    <a:pos x="40" y="11"/>
                  </a:cxn>
                  <a:cxn ang="0">
                    <a:pos x="40" y="0"/>
                  </a:cxn>
                  <a:cxn ang="0">
                    <a:pos x="0" y="0"/>
                  </a:cxn>
                </a:cxnLst>
                <a:rect l="0" t="0" r="r" b="b"/>
                <a:pathLst>
                  <a:path w="40" h="31">
                    <a:moveTo>
                      <a:pt x="0" y="0"/>
                    </a:moveTo>
                    <a:cubicBezTo>
                      <a:pt x="0" y="11"/>
                      <a:pt x="0" y="11"/>
                      <a:pt x="0" y="11"/>
                    </a:cubicBezTo>
                    <a:cubicBezTo>
                      <a:pt x="0" y="22"/>
                      <a:pt x="9" y="31"/>
                      <a:pt x="20" y="31"/>
                    </a:cubicBezTo>
                    <a:cubicBezTo>
                      <a:pt x="31" y="31"/>
                      <a:pt x="40" y="22"/>
                      <a:pt x="40" y="11"/>
                    </a:cubicBezTo>
                    <a:cubicBezTo>
                      <a:pt x="40" y="0"/>
                      <a:pt x="40" y="0"/>
                      <a:pt x="40" y="0"/>
                    </a:cubicBezTo>
                    <a:lnTo>
                      <a:pt x="0" y="0"/>
                    </a:lnTo>
                    <a:close/>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60" name="Rectangle 315"/>
              <p:cNvSpPr>
                <a:spLocks noChangeArrowheads="1"/>
              </p:cNvSpPr>
              <p:nvPr/>
            </p:nvSpPr>
            <p:spPr bwMode="auto">
              <a:xfrm>
                <a:off x="4683126" y="3340101"/>
                <a:ext cx="71438" cy="131763"/>
              </a:xfrm>
              <a:prstGeom prst="rect">
                <a:avLst/>
              </a:pr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61" name="Freeform 316"/>
              <p:cNvSpPr>
                <a:spLocks/>
              </p:cNvSpPr>
              <p:nvPr/>
            </p:nvSpPr>
            <p:spPr bwMode="auto">
              <a:xfrm>
                <a:off x="4760914" y="3325813"/>
                <a:ext cx="26988" cy="146050"/>
              </a:xfrm>
              <a:custGeom>
                <a:avLst/>
                <a:gdLst/>
                <a:ahLst/>
                <a:cxnLst>
                  <a:cxn ang="0">
                    <a:pos x="0" y="92"/>
                  </a:cxn>
                  <a:cxn ang="0">
                    <a:pos x="17" y="92"/>
                  </a:cxn>
                  <a:cxn ang="0">
                    <a:pos x="17" y="0"/>
                  </a:cxn>
                </a:cxnLst>
                <a:rect l="0" t="0" r="r" b="b"/>
                <a:pathLst>
                  <a:path w="17" h="92">
                    <a:moveTo>
                      <a:pt x="0" y="92"/>
                    </a:moveTo>
                    <a:lnTo>
                      <a:pt x="17" y="92"/>
                    </a:lnTo>
                    <a:lnTo>
                      <a:pt x="17" y="0"/>
                    </a:lnTo>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62" name="Freeform 317"/>
              <p:cNvSpPr>
                <a:spLocks/>
              </p:cNvSpPr>
              <p:nvPr/>
            </p:nvSpPr>
            <p:spPr bwMode="auto">
              <a:xfrm>
                <a:off x="4491039" y="3325813"/>
                <a:ext cx="104775" cy="146050"/>
              </a:xfrm>
              <a:custGeom>
                <a:avLst/>
                <a:gdLst/>
                <a:ahLst/>
                <a:cxnLst>
                  <a:cxn ang="0">
                    <a:pos x="0" y="0"/>
                  </a:cxn>
                  <a:cxn ang="0">
                    <a:pos x="0" y="92"/>
                  </a:cxn>
                  <a:cxn ang="0">
                    <a:pos x="66" y="92"/>
                  </a:cxn>
                </a:cxnLst>
                <a:rect l="0" t="0" r="r" b="b"/>
                <a:pathLst>
                  <a:path w="66" h="92">
                    <a:moveTo>
                      <a:pt x="0" y="0"/>
                    </a:moveTo>
                    <a:lnTo>
                      <a:pt x="0" y="92"/>
                    </a:lnTo>
                    <a:lnTo>
                      <a:pt x="66" y="92"/>
                    </a:lnTo>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63" name="Line 318"/>
              <p:cNvSpPr>
                <a:spLocks noChangeShapeType="1"/>
              </p:cNvSpPr>
              <p:nvPr/>
            </p:nvSpPr>
            <p:spPr bwMode="auto">
              <a:xfrm flipV="1">
                <a:off x="4549776" y="3365501"/>
                <a:ext cx="73025" cy="44450"/>
              </a:xfrm>
              <a:prstGeom prst="line">
                <a:avLst/>
              </a:pr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64" name="Line 319"/>
              <p:cNvSpPr>
                <a:spLocks noChangeShapeType="1"/>
              </p:cNvSpPr>
              <p:nvPr/>
            </p:nvSpPr>
            <p:spPr bwMode="auto">
              <a:xfrm flipV="1">
                <a:off x="4562476" y="3394076"/>
                <a:ext cx="74613" cy="44450"/>
              </a:xfrm>
              <a:prstGeom prst="line">
                <a:avLst/>
              </a:pr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65" name="Freeform 320"/>
              <p:cNvSpPr>
                <a:spLocks/>
              </p:cNvSpPr>
              <p:nvPr/>
            </p:nvSpPr>
            <p:spPr bwMode="auto">
              <a:xfrm>
                <a:off x="4470401" y="3211513"/>
                <a:ext cx="342900" cy="50800"/>
              </a:xfrm>
              <a:custGeom>
                <a:avLst/>
                <a:gdLst/>
                <a:ahLst/>
                <a:cxnLst>
                  <a:cxn ang="0">
                    <a:pos x="0" y="32"/>
                  </a:cxn>
                  <a:cxn ang="0">
                    <a:pos x="35" y="0"/>
                  </a:cxn>
                  <a:cxn ang="0">
                    <a:pos x="180" y="0"/>
                  </a:cxn>
                  <a:cxn ang="0">
                    <a:pos x="216" y="31"/>
                  </a:cxn>
                </a:cxnLst>
                <a:rect l="0" t="0" r="r" b="b"/>
                <a:pathLst>
                  <a:path w="216" h="32">
                    <a:moveTo>
                      <a:pt x="0" y="32"/>
                    </a:moveTo>
                    <a:lnTo>
                      <a:pt x="35" y="0"/>
                    </a:lnTo>
                    <a:lnTo>
                      <a:pt x="180" y="0"/>
                    </a:lnTo>
                    <a:lnTo>
                      <a:pt x="216" y="31"/>
                    </a:lnTo>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grpSp>
        <p:grpSp>
          <p:nvGrpSpPr>
            <p:cNvPr id="56" name="Groupe 587"/>
            <p:cNvGrpSpPr/>
            <p:nvPr/>
          </p:nvGrpSpPr>
          <p:grpSpPr>
            <a:xfrm rot="20880025">
              <a:off x="510333" y="1293868"/>
              <a:ext cx="595715" cy="473517"/>
              <a:chOff x="355601" y="3870326"/>
              <a:chExt cx="433388" cy="344488"/>
            </a:xfrm>
          </p:grpSpPr>
          <p:sp>
            <p:nvSpPr>
              <p:cNvPr id="267" name="Freeform 328"/>
              <p:cNvSpPr>
                <a:spLocks/>
              </p:cNvSpPr>
              <p:nvPr/>
            </p:nvSpPr>
            <p:spPr bwMode="auto">
              <a:xfrm>
                <a:off x="355601" y="3968751"/>
                <a:ext cx="433388" cy="246063"/>
              </a:xfrm>
              <a:custGeom>
                <a:avLst/>
                <a:gdLst/>
                <a:ahLst/>
                <a:cxnLst>
                  <a:cxn ang="0">
                    <a:pos x="223" y="81"/>
                  </a:cxn>
                  <a:cxn ang="0">
                    <a:pos x="218" y="90"/>
                  </a:cxn>
                  <a:cxn ang="0">
                    <a:pos x="23" y="127"/>
                  </a:cxn>
                  <a:cxn ang="0">
                    <a:pos x="15" y="121"/>
                  </a:cxn>
                  <a:cxn ang="0">
                    <a:pos x="0" y="46"/>
                  </a:cxn>
                  <a:cxn ang="0">
                    <a:pos x="6" y="38"/>
                  </a:cxn>
                  <a:cxn ang="0">
                    <a:pos x="201" y="1"/>
                  </a:cxn>
                  <a:cxn ang="0">
                    <a:pos x="209" y="6"/>
                  </a:cxn>
                  <a:cxn ang="0">
                    <a:pos x="223" y="81"/>
                  </a:cxn>
                </a:cxnLst>
                <a:rect l="0" t="0" r="r" b="b"/>
                <a:pathLst>
                  <a:path w="224" h="127">
                    <a:moveTo>
                      <a:pt x="223" y="81"/>
                    </a:moveTo>
                    <a:cubicBezTo>
                      <a:pt x="224" y="85"/>
                      <a:pt x="222" y="89"/>
                      <a:pt x="218" y="90"/>
                    </a:cubicBezTo>
                    <a:cubicBezTo>
                      <a:pt x="23" y="127"/>
                      <a:pt x="23" y="127"/>
                      <a:pt x="23" y="127"/>
                    </a:cubicBezTo>
                    <a:cubicBezTo>
                      <a:pt x="19" y="127"/>
                      <a:pt x="15" y="125"/>
                      <a:pt x="15" y="121"/>
                    </a:cubicBezTo>
                    <a:cubicBezTo>
                      <a:pt x="0" y="46"/>
                      <a:pt x="0" y="46"/>
                      <a:pt x="0" y="46"/>
                    </a:cubicBezTo>
                    <a:cubicBezTo>
                      <a:pt x="0" y="42"/>
                      <a:pt x="2" y="38"/>
                      <a:pt x="6" y="38"/>
                    </a:cubicBezTo>
                    <a:cubicBezTo>
                      <a:pt x="201" y="1"/>
                      <a:pt x="201" y="1"/>
                      <a:pt x="201" y="1"/>
                    </a:cubicBezTo>
                    <a:cubicBezTo>
                      <a:pt x="205" y="0"/>
                      <a:pt x="208" y="2"/>
                      <a:pt x="209" y="6"/>
                    </a:cubicBezTo>
                    <a:lnTo>
                      <a:pt x="223" y="81"/>
                    </a:lnTo>
                    <a:close/>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68" name="Freeform 329"/>
              <p:cNvSpPr>
                <a:spLocks noEditPoints="1"/>
              </p:cNvSpPr>
              <p:nvPr/>
            </p:nvSpPr>
            <p:spPr bwMode="auto">
              <a:xfrm>
                <a:off x="401639" y="4064001"/>
                <a:ext cx="90488" cy="101600"/>
              </a:xfrm>
              <a:custGeom>
                <a:avLst/>
                <a:gdLst/>
                <a:ahLst/>
                <a:cxnLst>
                  <a:cxn ang="0">
                    <a:pos x="19" y="3"/>
                  </a:cxn>
                  <a:cxn ang="0">
                    <a:pos x="45" y="22"/>
                  </a:cxn>
                  <a:cxn ang="0">
                    <a:pos x="28" y="49"/>
                  </a:cxn>
                  <a:cxn ang="0">
                    <a:pos x="3" y="30"/>
                  </a:cxn>
                  <a:cxn ang="0">
                    <a:pos x="19" y="3"/>
                  </a:cxn>
                  <a:cxn ang="0">
                    <a:pos x="27" y="44"/>
                  </a:cxn>
                  <a:cxn ang="0">
                    <a:pos x="39" y="23"/>
                  </a:cxn>
                  <a:cxn ang="0">
                    <a:pos x="20" y="8"/>
                  </a:cxn>
                  <a:cxn ang="0">
                    <a:pos x="9" y="29"/>
                  </a:cxn>
                  <a:cxn ang="0">
                    <a:pos x="27" y="44"/>
                  </a:cxn>
                </a:cxnLst>
                <a:rect l="0" t="0" r="r" b="b"/>
                <a:pathLst>
                  <a:path w="47" h="52">
                    <a:moveTo>
                      <a:pt x="19" y="3"/>
                    </a:moveTo>
                    <a:cubicBezTo>
                      <a:pt x="34" y="0"/>
                      <a:pt x="43" y="10"/>
                      <a:pt x="45" y="22"/>
                    </a:cubicBezTo>
                    <a:cubicBezTo>
                      <a:pt x="47" y="34"/>
                      <a:pt x="42" y="46"/>
                      <a:pt x="28" y="49"/>
                    </a:cubicBezTo>
                    <a:cubicBezTo>
                      <a:pt x="14" y="52"/>
                      <a:pt x="5" y="42"/>
                      <a:pt x="3" y="30"/>
                    </a:cubicBezTo>
                    <a:cubicBezTo>
                      <a:pt x="0" y="18"/>
                      <a:pt x="5" y="5"/>
                      <a:pt x="19" y="3"/>
                    </a:cubicBezTo>
                    <a:close/>
                    <a:moveTo>
                      <a:pt x="27" y="44"/>
                    </a:moveTo>
                    <a:cubicBezTo>
                      <a:pt x="38" y="42"/>
                      <a:pt x="41" y="32"/>
                      <a:pt x="39" y="23"/>
                    </a:cubicBezTo>
                    <a:cubicBezTo>
                      <a:pt x="37" y="14"/>
                      <a:pt x="31" y="6"/>
                      <a:pt x="20" y="8"/>
                    </a:cubicBezTo>
                    <a:cubicBezTo>
                      <a:pt x="10" y="10"/>
                      <a:pt x="7" y="20"/>
                      <a:pt x="9" y="29"/>
                    </a:cubicBezTo>
                    <a:cubicBezTo>
                      <a:pt x="10" y="38"/>
                      <a:pt x="17" y="46"/>
                      <a:pt x="27" y="44"/>
                    </a:cubicBezTo>
                    <a:close/>
                  </a:path>
                </a:pathLst>
              </a:custGeom>
              <a:solidFill>
                <a:srgbClr val="1A171B"/>
              </a:solidFill>
              <a:ln w="190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69" name="Freeform 330"/>
              <p:cNvSpPr>
                <a:spLocks noEditPoints="1"/>
              </p:cNvSpPr>
              <p:nvPr/>
            </p:nvSpPr>
            <p:spPr bwMode="auto">
              <a:xfrm>
                <a:off x="493714" y="4051301"/>
                <a:ext cx="73025" cy="96838"/>
              </a:xfrm>
              <a:custGeom>
                <a:avLst/>
                <a:gdLst/>
                <a:ahLst/>
                <a:cxnLst>
                  <a:cxn ang="0">
                    <a:pos x="0" y="5"/>
                  </a:cxn>
                  <a:cxn ang="0">
                    <a:pos x="20" y="2"/>
                  </a:cxn>
                  <a:cxn ang="0">
                    <a:pos x="36" y="12"/>
                  </a:cxn>
                  <a:cxn ang="0">
                    <a:pos x="25" y="28"/>
                  </a:cxn>
                  <a:cxn ang="0">
                    <a:pos x="11" y="30"/>
                  </a:cxn>
                  <a:cxn ang="0">
                    <a:pos x="14" y="49"/>
                  </a:cxn>
                  <a:cxn ang="0">
                    <a:pos x="9" y="50"/>
                  </a:cxn>
                  <a:cxn ang="0">
                    <a:pos x="0" y="5"/>
                  </a:cxn>
                  <a:cxn ang="0">
                    <a:pos x="10" y="25"/>
                  </a:cxn>
                  <a:cxn ang="0">
                    <a:pos x="22" y="23"/>
                  </a:cxn>
                  <a:cxn ang="0">
                    <a:pos x="30" y="13"/>
                  </a:cxn>
                  <a:cxn ang="0">
                    <a:pos x="18" y="7"/>
                  </a:cxn>
                  <a:cxn ang="0">
                    <a:pos x="7" y="9"/>
                  </a:cxn>
                  <a:cxn ang="0">
                    <a:pos x="10" y="25"/>
                  </a:cxn>
                </a:cxnLst>
                <a:rect l="0" t="0" r="r" b="b"/>
                <a:pathLst>
                  <a:path w="37" h="50">
                    <a:moveTo>
                      <a:pt x="0" y="5"/>
                    </a:moveTo>
                    <a:cubicBezTo>
                      <a:pt x="20" y="2"/>
                      <a:pt x="20" y="2"/>
                      <a:pt x="20" y="2"/>
                    </a:cubicBezTo>
                    <a:cubicBezTo>
                      <a:pt x="28" y="0"/>
                      <a:pt x="34" y="4"/>
                      <a:pt x="36" y="12"/>
                    </a:cubicBezTo>
                    <a:cubicBezTo>
                      <a:pt x="37" y="20"/>
                      <a:pt x="33" y="26"/>
                      <a:pt x="25" y="28"/>
                    </a:cubicBezTo>
                    <a:cubicBezTo>
                      <a:pt x="11" y="30"/>
                      <a:pt x="11" y="30"/>
                      <a:pt x="11" y="30"/>
                    </a:cubicBezTo>
                    <a:cubicBezTo>
                      <a:pt x="14" y="49"/>
                      <a:pt x="14" y="49"/>
                      <a:pt x="14" y="49"/>
                    </a:cubicBezTo>
                    <a:cubicBezTo>
                      <a:pt x="9" y="50"/>
                      <a:pt x="9" y="50"/>
                      <a:pt x="9" y="50"/>
                    </a:cubicBezTo>
                    <a:lnTo>
                      <a:pt x="0" y="5"/>
                    </a:lnTo>
                    <a:close/>
                    <a:moveTo>
                      <a:pt x="10" y="25"/>
                    </a:moveTo>
                    <a:cubicBezTo>
                      <a:pt x="22" y="23"/>
                      <a:pt x="22" y="23"/>
                      <a:pt x="22" y="23"/>
                    </a:cubicBezTo>
                    <a:cubicBezTo>
                      <a:pt x="28" y="22"/>
                      <a:pt x="31" y="19"/>
                      <a:pt x="30" y="13"/>
                    </a:cubicBezTo>
                    <a:cubicBezTo>
                      <a:pt x="29" y="8"/>
                      <a:pt x="25" y="6"/>
                      <a:pt x="18" y="7"/>
                    </a:cubicBezTo>
                    <a:cubicBezTo>
                      <a:pt x="7" y="9"/>
                      <a:pt x="7" y="9"/>
                      <a:pt x="7" y="9"/>
                    </a:cubicBezTo>
                    <a:lnTo>
                      <a:pt x="10" y="25"/>
                    </a:lnTo>
                    <a:close/>
                  </a:path>
                </a:pathLst>
              </a:custGeom>
              <a:solidFill>
                <a:srgbClr val="1A171B"/>
              </a:solidFill>
              <a:ln w="190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70" name="Freeform 331"/>
              <p:cNvSpPr>
                <a:spLocks/>
              </p:cNvSpPr>
              <p:nvPr/>
            </p:nvSpPr>
            <p:spPr bwMode="auto">
              <a:xfrm>
                <a:off x="571501" y="4035426"/>
                <a:ext cx="77788" cy="96838"/>
              </a:xfrm>
              <a:custGeom>
                <a:avLst/>
                <a:gdLst/>
                <a:ahLst/>
                <a:cxnLst>
                  <a:cxn ang="0">
                    <a:pos x="0" y="7"/>
                  </a:cxn>
                  <a:cxn ang="0">
                    <a:pos x="38" y="0"/>
                  </a:cxn>
                  <a:cxn ang="0">
                    <a:pos x="39" y="6"/>
                  </a:cxn>
                  <a:cxn ang="0">
                    <a:pos x="9" y="12"/>
                  </a:cxn>
                  <a:cxn ang="0">
                    <a:pos x="12" y="29"/>
                  </a:cxn>
                  <a:cxn ang="0">
                    <a:pos x="41" y="23"/>
                  </a:cxn>
                  <a:cxn ang="0">
                    <a:pos x="42" y="29"/>
                  </a:cxn>
                  <a:cxn ang="0">
                    <a:pos x="14" y="35"/>
                  </a:cxn>
                  <a:cxn ang="0">
                    <a:pos x="17" y="54"/>
                  </a:cxn>
                  <a:cxn ang="0">
                    <a:pos x="48" y="48"/>
                  </a:cxn>
                  <a:cxn ang="0">
                    <a:pos x="49" y="54"/>
                  </a:cxn>
                  <a:cxn ang="0">
                    <a:pos x="11" y="61"/>
                  </a:cxn>
                  <a:cxn ang="0">
                    <a:pos x="0" y="7"/>
                  </a:cxn>
                </a:cxnLst>
                <a:rect l="0" t="0" r="r" b="b"/>
                <a:pathLst>
                  <a:path w="49" h="61">
                    <a:moveTo>
                      <a:pt x="0" y="7"/>
                    </a:moveTo>
                    <a:lnTo>
                      <a:pt x="38" y="0"/>
                    </a:lnTo>
                    <a:lnTo>
                      <a:pt x="39" y="6"/>
                    </a:lnTo>
                    <a:lnTo>
                      <a:pt x="9" y="12"/>
                    </a:lnTo>
                    <a:lnTo>
                      <a:pt x="12" y="29"/>
                    </a:lnTo>
                    <a:lnTo>
                      <a:pt x="41" y="23"/>
                    </a:lnTo>
                    <a:lnTo>
                      <a:pt x="42" y="29"/>
                    </a:lnTo>
                    <a:lnTo>
                      <a:pt x="14" y="35"/>
                    </a:lnTo>
                    <a:lnTo>
                      <a:pt x="17" y="54"/>
                    </a:lnTo>
                    <a:lnTo>
                      <a:pt x="48" y="48"/>
                    </a:lnTo>
                    <a:lnTo>
                      <a:pt x="49" y="54"/>
                    </a:lnTo>
                    <a:lnTo>
                      <a:pt x="11" y="61"/>
                    </a:lnTo>
                    <a:lnTo>
                      <a:pt x="0" y="7"/>
                    </a:lnTo>
                    <a:close/>
                  </a:path>
                </a:pathLst>
              </a:custGeom>
              <a:solidFill>
                <a:srgbClr val="1A171B"/>
              </a:solidFill>
              <a:ln w="190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71" name="Freeform 332"/>
              <p:cNvSpPr>
                <a:spLocks/>
              </p:cNvSpPr>
              <p:nvPr/>
            </p:nvSpPr>
            <p:spPr bwMode="auto">
              <a:xfrm>
                <a:off x="646114" y="4019551"/>
                <a:ext cx="84138" cy="98425"/>
              </a:xfrm>
              <a:custGeom>
                <a:avLst/>
                <a:gdLst/>
                <a:ahLst/>
                <a:cxnLst>
                  <a:cxn ang="0">
                    <a:pos x="0" y="7"/>
                  </a:cxn>
                  <a:cxn ang="0">
                    <a:pos x="7" y="6"/>
                  </a:cxn>
                  <a:cxn ang="0">
                    <a:pos x="45" y="45"/>
                  </a:cxn>
                  <a:cxn ang="0">
                    <a:pos x="45" y="45"/>
                  </a:cxn>
                  <a:cxn ang="0">
                    <a:pos x="36" y="1"/>
                  </a:cxn>
                  <a:cxn ang="0">
                    <a:pos x="44" y="0"/>
                  </a:cxn>
                  <a:cxn ang="0">
                    <a:pos x="53" y="54"/>
                  </a:cxn>
                  <a:cxn ang="0">
                    <a:pos x="46" y="55"/>
                  </a:cxn>
                  <a:cxn ang="0">
                    <a:pos x="9" y="17"/>
                  </a:cxn>
                  <a:cxn ang="0">
                    <a:pos x="8" y="17"/>
                  </a:cxn>
                  <a:cxn ang="0">
                    <a:pos x="17" y="61"/>
                  </a:cxn>
                  <a:cxn ang="0">
                    <a:pos x="11" y="62"/>
                  </a:cxn>
                  <a:cxn ang="0">
                    <a:pos x="0" y="7"/>
                  </a:cxn>
                </a:cxnLst>
                <a:rect l="0" t="0" r="r" b="b"/>
                <a:pathLst>
                  <a:path w="53" h="62">
                    <a:moveTo>
                      <a:pt x="0" y="7"/>
                    </a:moveTo>
                    <a:lnTo>
                      <a:pt x="7" y="6"/>
                    </a:lnTo>
                    <a:lnTo>
                      <a:pt x="45" y="45"/>
                    </a:lnTo>
                    <a:lnTo>
                      <a:pt x="45" y="45"/>
                    </a:lnTo>
                    <a:lnTo>
                      <a:pt x="36" y="1"/>
                    </a:lnTo>
                    <a:lnTo>
                      <a:pt x="44" y="0"/>
                    </a:lnTo>
                    <a:lnTo>
                      <a:pt x="53" y="54"/>
                    </a:lnTo>
                    <a:lnTo>
                      <a:pt x="46" y="55"/>
                    </a:lnTo>
                    <a:lnTo>
                      <a:pt x="9" y="17"/>
                    </a:lnTo>
                    <a:lnTo>
                      <a:pt x="8" y="17"/>
                    </a:lnTo>
                    <a:lnTo>
                      <a:pt x="17" y="61"/>
                    </a:lnTo>
                    <a:lnTo>
                      <a:pt x="11" y="62"/>
                    </a:lnTo>
                    <a:lnTo>
                      <a:pt x="0" y="7"/>
                    </a:lnTo>
                    <a:close/>
                  </a:path>
                </a:pathLst>
              </a:custGeom>
              <a:solidFill>
                <a:srgbClr val="1A171B"/>
              </a:solidFill>
              <a:ln w="190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72" name="Line 333"/>
              <p:cNvSpPr>
                <a:spLocks noChangeShapeType="1"/>
              </p:cNvSpPr>
              <p:nvPr/>
            </p:nvSpPr>
            <p:spPr bwMode="auto">
              <a:xfrm>
                <a:off x="581026" y="3921126"/>
                <a:ext cx="109538" cy="55563"/>
              </a:xfrm>
              <a:prstGeom prst="line">
                <a:avLst/>
              </a:pr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73" name="Line 334"/>
              <p:cNvSpPr>
                <a:spLocks noChangeShapeType="1"/>
              </p:cNvSpPr>
              <p:nvPr/>
            </p:nvSpPr>
            <p:spPr bwMode="auto">
              <a:xfrm flipV="1">
                <a:off x="411164" y="3941763"/>
                <a:ext cx="71438" cy="87313"/>
              </a:xfrm>
              <a:prstGeom prst="line">
                <a:avLst/>
              </a:pr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74" name="Freeform 335"/>
              <p:cNvSpPr>
                <a:spLocks/>
              </p:cNvSpPr>
              <p:nvPr/>
            </p:nvSpPr>
            <p:spPr bwMode="auto">
              <a:xfrm>
                <a:off x="496889" y="3870326"/>
                <a:ext cx="55563" cy="57150"/>
              </a:xfrm>
              <a:custGeom>
                <a:avLst/>
                <a:gdLst/>
                <a:ahLst/>
                <a:cxnLst>
                  <a:cxn ang="0">
                    <a:pos x="1" y="17"/>
                  </a:cxn>
                  <a:cxn ang="0">
                    <a:pos x="12" y="1"/>
                  </a:cxn>
                  <a:cxn ang="0">
                    <a:pos x="28" y="12"/>
                  </a:cxn>
                  <a:cxn ang="0">
                    <a:pos x="17" y="28"/>
                  </a:cxn>
                  <a:cxn ang="0">
                    <a:pos x="1" y="17"/>
                  </a:cxn>
                </a:cxnLst>
                <a:rect l="0" t="0" r="r" b="b"/>
                <a:pathLst>
                  <a:path w="29" h="29">
                    <a:moveTo>
                      <a:pt x="1" y="17"/>
                    </a:moveTo>
                    <a:cubicBezTo>
                      <a:pt x="0" y="10"/>
                      <a:pt x="5" y="3"/>
                      <a:pt x="12" y="1"/>
                    </a:cubicBezTo>
                    <a:cubicBezTo>
                      <a:pt x="19" y="0"/>
                      <a:pt x="26" y="5"/>
                      <a:pt x="28" y="12"/>
                    </a:cubicBezTo>
                    <a:cubicBezTo>
                      <a:pt x="29" y="19"/>
                      <a:pt x="24" y="26"/>
                      <a:pt x="17" y="28"/>
                    </a:cubicBezTo>
                    <a:cubicBezTo>
                      <a:pt x="10" y="29"/>
                      <a:pt x="3" y="24"/>
                      <a:pt x="1" y="17"/>
                    </a:cubicBezTo>
                    <a:close/>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grpSp>
      </p:grpSp>
      <p:sp>
        <p:nvSpPr>
          <p:cNvPr id="277" name="TextBox 276"/>
          <p:cNvSpPr txBox="1"/>
          <p:nvPr/>
        </p:nvSpPr>
        <p:spPr>
          <a:xfrm>
            <a:off x="692230" y="4601044"/>
            <a:ext cx="867545" cy="276999"/>
          </a:xfrm>
          <a:prstGeom prst="rect">
            <a:avLst/>
          </a:prstGeom>
          <a:noFill/>
          <a:ln>
            <a:noFill/>
          </a:ln>
        </p:spPr>
        <p:txBody>
          <a:bodyPr wrap="none" rtlCol="0">
            <a:spAutoFit/>
          </a:bodyPr>
          <a:lstStyle/>
          <a:p>
            <a:r>
              <a:rPr lang="en-US" sz="1200" b="1" kern="0" dirty="0" smtClean="0">
                <a:solidFill>
                  <a:schemeClr val="bg1"/>
                </a:solidFill>
                <a:cs typeface="Arial"/>
              </a:rPr>
              <a:t>Business</a:t>
            </a:r>
            <a:endParaRPr lang="en-US" sz="1200" dirty="0" smtClean="0">
              <a:solidFill>
                <a:schemeClr val="bg1"/>
              </a:solidFill>
            </a:endParaRPr>
          </a:p>
        </p:txBody>
      </p:sp>
      <p:grpSp>
        <p:nvGrpSpPr>
          <p:cNvPr id="57" name="Group 297"/>
          <p:cNvGrpSpPr/>
          <p:nvPr/>
        </p:nvGrpSpPr>
        <p:grpSpPr>
          <a:xfrm>
            <a:off x="1736771" y="1590815"/>
            <a:ext cx="6968316" cy="306467"/>
            <a:chOff x="1343350" y="1537650"/>
            <a:chExt cx="6968316" cy="306467"/>
          </a:xfrm>
        </p:grpSpPr>
        <p:cxnSp>
          <p:nvCxnSpPr>
            <p:cNvPr id="211" name="Straight Arrow Connector 210"/>
            <p:cNvCxnSpPr>
              <a:stCxn id="252" idx="3"/>
            </p:cNvCxnSpPr>
            <p:nvPr/>
          </p:nvCxnSpPr>
          <p:spPr>
            <a:xfrm>
              <a:off x="6151666" y="1690884"/>
              <a:ext cx="2160000" cy="7780"/>
            </a:xfrm>
            <a:prstGeom prst="straightConnector1">
              <a:avLst/>
            </a:prstGeom>
            <a:ln w="19050">
              <a:solidFill>
                <a:schemeClr val="tx1"/>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214" name="Straight Arrow Connector 213"/>
            <p:cNvCxnSpPr/>
            <p:nvPr/>
          </p:nvCxnSpPr>
          <p:spPr>
            <a:xfrm flipH="1">
              <a:off x="1343350" y="1690884"/>
              <a:ext cx="2208531" cy="7780"/>
            </a:xfrm>
            <a:prstGeom prst="straightConnector1">
              <a:avLst/>
            </a:prstGeom>
            <a:ln w="19050">
              <a:solidFill>
                <a:schemeClr val="tx1"/>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252" name="TextBox 251"/>
            <p:cNvSpPr txBox="1"/>
            <p:nvPr/>
          </p:nvSpPr>
          <p:spPr>
            <a:xfrm>
              <a:off x="3520015" y="1537650"/>
              <a:ext cx="2631652" cy="306467"/>
            </a:xfrm>
            <a:prstGeom prst="roundRect">
              <a:avLst/>
            </a:prstGeom>
            <a:noFill/>
            <a:ln w="19050">
              <a:solidFill>
                <a:schemeClr val="tx1"/>
              </a:solidFill>
              <a:prstDash val="lgDash"/>
            </a:ln>
          </p:spPr>
          <p:txBody>
            <a:bodyPr wrap="square" rtlCol="0">
              <a:spAutoFit/>
            </a:bodyPr>
            <a:lstStyle/>
            <a:p>
              <a:pPr algn="ctr"/>
              <a:r>
                <a:rPr lang="en-GB" sz="1200" b="1" dirty="0" smtClean="0"/>
                <a:t>Delivery Orchestration</a:t>
              </a:r>
              <a:endParaRPr lang="en-GB" sz="1200" dirty="0" smtClean="0"/>
            </a:p>
          </p:txBody>
        </p:sp>
      </p:grpSp>
      <p:sp>
        <p:nvSpPr>
          <p:cNvPr id="221" name="Freeform 220"/>
          <p:cNvSpPr/>
          <p:nvPr/>
        </p:nvSpPr>
        <p:spPr>
          <a:xfrm rot="7035210">
            <a:off x="5616285" y="3955807"/>
            <a:ext cx="485667" cy="385830"/>
          </a:xfrm>
          <a:custGeom>
            <a:avLst/>
            <a:gdLst>
              <a:gd name="connsiteX0" fmla="*/ 0 w 895350"/>
              <a:gd name="connsiteY0" fmla="*/ 333375 h 407987"/>
              <a:gd name="connsiteX1" fmla="*/ 704850 w 895350"/>
              <a:gd name="connsiteY1" fmla="*/ 352425 h 407987"/>
              <a:gd name="connsiteX2" fmla="*/ 895350 w 895350"/>
              <a:gd name="connsiteY2" fmla="*/ 0 h 407987"/>
            </a:gdLst>
            <a:ahLst/>
            <a:cxnLst>
              <a:cxn ang="0">
                <a:pos x="connsiteX0" y="connsiteY0"/>
              </a:cxn>
              <a:cxn ang="0">
                <a:pos x="connsiteX1" y="connsiteY1"/>
              </a:cxn>
              <a:cxn ang="0">
                <a:pos x="connsiteX2" y="connsiteY2"/>
              </a:cxn>
            </a:cxnLst>
            <a:rect l="l" t="t" r="r" b="b"/>
            <a:pathLst>
              <a:path w="895350" h="407987">
                <a:moveTo>
                  <a:pt x="0" y="333375"/>
                </a:moveTo>
                <a:cubicBezTo>
                  <a:pt x="277812" y="370681"/>
                  <a:pt x="555625" y="407987"/>
                  <a:pt x="704850" y="352425"/>
                </a:cubicBezTo>
                <a:cubicBezTo>
                  <a:pt x="854075" y="296863"/>
                  <a:pt x="874712" y="148431"/>
                  <a:pt x="895350" y="0"/>
                </a:cubicBezTo>
              </a:path>
            </a:pathLst>
          </a:custGeom>
          <a:ln w="28575">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fi-FI"/>
          </a:p>
        </p:txBody>
      </p:sp>
      <p:grpSp>
        <p:nvGrpSpPr>
          <p:cNvPr id="58" name="Groupe 275"/>
          <p:cNvGrpSpPr>
            <a:grpSpLocks noChangeAspect="1"/>
          </p:cNvGrpSpPr>
          <p:nvPr/>
        </p:nvGrpSpPr>
        <p:grpSpPr>
          <a:xfrm>
            <a:off x="4816583" y="3911777"/>
            <a:ext cx="444382" cy="499419"/>
            <a:chOff x="485775" y="2794001"/>
            <a:chExt cx="346076" cy="388938"/>
          </a:xfrm>
        </p:grpSpPr>
        <p:sp>
          <p:nvSpPr>
            <p:cNvPr id="224" name="Freeform 814"/>
            <p:cNvSpPr>
              <a:spLocks/>
            </p:cNvSpPr>
            <p:nvPr/>
          </p:nvSpPr>
          <p:spPr bwMode="auto">
            <a:xfrm>
              <a:off x="657225" y="2917826"/>
              <a:ext cx="77788" cy="141288"/>
            </a:xfrm>
            <a:custGeom>
              <a:avLst/>
              <a:gdLst/>
              <a:ahLst/>
              <a:cxnLst>
                <a:cxn ang="0">
                  <a:pos x="0" y="89"/>
                </a:cxn>
                <a:cxn ang="0">
                  <a:pos x="0" y="23"/>
                </a:cxn>
                <a:cxn ang="0">
                  <a:pos x="49" y="0"/>
                </a:cxn>
                <a:cxn ang="0">
                  <a:pos x="49" y="66"/>
                </a:cxn>
                <a:cxn ang="0">
                  <a:pos x="0" y="89"/>
                </a:cxn>
                <a:cxn ang="0">
                  <a:pos x="0" y="89"/>
                </a:cxn>
                <a:cxn ang="0">
                  <a:pos x="0" y="89"/>
                </a:cxn>
              </a:cxnLst>
              <a:rect l="0" t="0" r="r" b="b"/>
              <a:pathLst>
                <a:path w="49" h="89">
                  <a:moveTo>
                    <a:pt x="0" y="89"/>
                  </a:moveTo>
                  <a:lnTo>
                    <a:pt x="0" y="23"/>
                  </a:lnTo>
                  <a:lnTo>
                    <a:pt x="49" y="0"/>
                  </a:lnTo>
                  <a:lnTo>
                    <a:pt x="49" y="66"/>
                  </a:lnTo>
                  <a:lnTo>
                    <a:pt x="0" y="89"/>
                  </a:lnTo>
                  <a:lnTo>
                    <a:pt x="0" y="89"/>
                  </a:lnTo>
                  <a:lnTo>
                    <a:pt x="0" y="89"/>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25" name="Freeform 815"/>
            <p:cNvSpPr>
              <a:spLocks/>
            </p:cNvSpPr>
            <p:nvPr/>
          </p:nvSpPr>
          <p:spPr bwMode="auto">
            <a:xfrm>
              <a:off x="755650" y="2874963"/>
              <a:ext cx="76200" cy="141288"/>
            </a:xfrm>
            <a:custGeom>
              <a:avLst/>
              <a:gdLst/>
              <a:ahLst/>
              <a:cxnLst>
                <a:cxn ang="0">
                  <a:pos x="0" y="89"/>
                </a:cxn>
                <a:cxn ang="0">
                  <a:pos x="0" y="21"/>
                </a:cxn>
                <a:cxn ang="0">
                  <a:pos x="48" y="0"/>
                </a:cxn>
                <a:cxn ang="0">
                  <a:pos x="48" y="66"/>
                </a:cxn>
                <a:cxn ang="0">
                  <a:pos x="0" y="89"/>
                </a:cxn>
                <a:cxn ang="0">
                  <a:pos x="0" y="89"/>
                </a:cxn>
                <a:cxn ang="0">
                  <a:pos x="0" y="89"/>
                </a:cxn>
              </a:cxnLst>
              <a:rect l="0" t="0" r="r" b="b"/>
              <a:pathLst>
                <a:path w="48" h="89">
                  <a:moveTo>
                    <a:pt x="0" y="89"/>
                  </a:moveTo>
                  <a:lnTo>
                    <a:pt x="0" y="21"/>
                  </a:lnTo>
                  <a:lnTo>
                    <a:pt x="48" y="0"/>
                  </a:lnTo>
                  <a:lnTo>
                    <a:pt x="48" y="66"/>
                  </a:lnTo>
                  <a:lnTo>
                    <a:pt x="0" y="89"/>
                  </a:lnTo>
                  <a:lnTo>
                    <a:pt x="0" y="89"/>
                  </a:lnTo>
                  <a:lnTo>
                    <a:pt x="0" y="89"/>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26" name="Freeform 816"/>
            <p:cNvSpPr>
              <a:spLocks/>
            </p:cNvSpPr>
            <p:nvPr/>
          </p:nvSpPr>
          <p:spPr bwMode="auto">
            <a:xfrm>
              <a:off x="485775" y="2876551"/>
              <a:ext cx="76200" cy="142875"/>
            </a:xfrm>
            <a:custGeom>
              <a:avLst/>
              <a:gdLst/>
              <a:ahLst/>
              <a:cxnLst>
                <a:cxn ang="0">
                  <a:pos x="0" y="0"/>
                </a:cxn>
                <a:cxn ang="0">
                  <a:pos x="48" y="22"/>
                </a:cxn>
                <a:cxn ang="0">
                  <a:pos x="48" y="90"/>
                </a:cxn>
                <a:cxn ang="0">
                  <a:pos x="0" y="68"/>
                </a:cxn>
                <a:cxn ang="0">
                  <a:pos x="0" y="0"/>
                </a:cxn>
                <a:cxn ang="0">
                  <a:pos x="0" y="0"/>
                </a:cxn>
                <a:cxn ang="0">
                  <a:pos x="0" y="0"/>
                </a:cxn>
              </a:cxnLst>
              <a:rect l="0" t="0" r="r" b="b"/>
              <a:pathLst>
                <a:path w="48" h="90">
                  <a:moveTo>
                    <a:pt x="0" y="0"/>
                  </a:moveTo>
                  <a:lnTo>
                    <a:pt x="48" y="22"/>
                  </a:lnTo>
                  <a:lnTo>
                    <a:pt x="48" y="90"/>
                  </a:lnTo>
                  <a:lnTo>
                    <a:pt x="0" y="68"/>
                  </a:lnTo>
                  <a:lnTo>
                    <a:pt x="0" y="0"/>
                  </a:lnTo>
                  <a:lnTo>
                    <a:pt x="0" y="0"/>
                  </a:lnTo>
                  <a:lnTo>
                    <a:pt x="0" y="0"/>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27" name="Freeform 817"/>
            <p:cNvSpPr>
              <a:spLocks/>
            </p:cNvSpPr>
            <p:nvPr/>
          </p:nvSpPr>
          <p:spPr bwMode="auto">
            <a:xfrm>
              <a:off x="657225" y="3044826"/>
              <a:ext cx="77788" cy="138113"/>
            </a:xfrm>
            <a:custGeom>
              <a:avLst/>
              <a:gdLst/>
              <a:ahLst/>
              <a:cxnLst>
                <a:cxn ang="0">
                  <a:pos x="0" y="87"/>
                </a:cxn>
                <a:cxn ang="0">
                  <a:pos x="0" y="22"/>
                </a:cxn>
                <a:cxn ang="0">
                  <a:pos x="49" y="0"/>
                </a:cxn>
                <a:cxn ang="0">
                  <a:pos x="49" y="66"/>
                </a:cxn>
                <a:cxn ang="0">
                  <a:pos x="0" y="87"/>
                </a:cxn>
                <a:cxn ang="0">
                  <a:pos x="0" y="87"/>
                </a:cxn>
                <a:cxn ang="0">
                  <a:pos x="0" y="87"/>
                </a:cxn>
              </a:cxnLst>
              <a:rect l="0" t="0" r="r" b="b"/>
              <a:pathLst>
                <a:path w="49" h="87">
                  <a:moveTo>
                    <a:pt x="0" y="87"/>
                  </a:moveTo>
                  <a:lnTo>
                    <a:pt x="0" y="22"/>
                  </a:lnTo>
                  <a:lnTo>
                    <a:pt x="49" y="0"/>
                  </a:lnTo>
                  <a:lnTo>
                    <a:pt x="49" y="66"/>
                  </a:lnTo>
                  <a:lnTo>
                    <a:pt x="0" y="87"/>
                  </a:lnTo>
                  <a:lnTo>
                    <a:pt x="0" y="87"/>
                  </a:lnTo>
                  <a:lnTo>
                    <a:pt x="0" y="87"/>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28" name="Freeform 818"/>
            <p:cNvSpPr>
              <a:spLocks/>
            </p:cNvSpPr>
            <p:nvPr/>
          </p:nvSpPr>
          <p:spPr bwMode="auto">
            <a:xfrm>
              <a:off x="581025" y="3044826"/>
              <a:ext cx="76200" cy="138113"/>
            </a:xfrm>
            <a:custGeom>
              <a:avLst/>
              <a:gdLst/>
              <a:ahLst/>
              <a:cxnLst>
                <a:cxn ang="0">
                  <a:pos x="0" y="0"/>
                </a:cxn>
                <a:cxn ang="0">
                  <a:pos x="48" y="22"/>
                </a:cxn>
                <a:cxn ang="0">
                  <a:pos x="48" y="87"/>
                </a:cxn>
                <a:cxn ang="0">
                  <a:pos x="0" y="66"/>
                </a:cxn>
                <a:cxn ang="0">
                  <a:pos x="0" y="0"/>
                </a:cxn>
                <a:cxn ang="0">
                  <a:pos x="0" y="0"/>
                </a:cxn>
                <a:cxn ang="0">
                  <a:pos x="0" y="0"/>
                </a:cxn>
              </a:cxnLst>
              <a:rect l="0" t="0" r="r" b="b"/>
              <a:pathLst>
                <a:path w="48" h="87">
                  <a:moveTo>
                    <a:pt x="0" y="0"/>
                  </a:moveTo>
                  <a:lnTo>
                    <a:pt x="48" y="22"/>
                  </a:lnTo>
                  <a:lnTo>
                    <a:pt x="48" y="87"/>
                  </a:lnTo>
                  <a:lnTo>
                    <a:pt x="0" y="66"/>
                  </a:lnTo>
                  <a:lnTo>
                    <a:pt x="0" y="0"/>
                  </a:lnTo>
                  <a:lnTo>
                    <a:pt x="0" y="0"/>
                  </a:lnTo>
                  <a:lnTo>
                    <a:pt x="0" y="0"/>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29" name="Freeform 819"/>
            <p:cNvSpPr>
              <a:spLocks/>
            </p:cNvSpPr>
            <p:nvPr/>
          </p:nvSpPr>
          <p:spPr bwMode="auto">
            <a:xfrm>
              <a:off x="755650" y="3000376"/>
              <a:ext cx="76200" cy="142875"/>
            </a:xfrm>
            <a:custGeom>
              <a:avLst/>
              <a:gdLst/>
              <a:ahLst/>
              <a:cxnLst>
                <a:cxn ang="0">
                  <a:pos x="0" y="90"/>
                </a:cxn>
                <a:cxn ang="0">
                  <a:pos x="0" y="22"/>
                </a:cxn>
                <a:cxn ang="0">
                  <a:pos x="48" y="0"/>
                </a:cxn>
                <a:cxn ang="0">
                  <a:pos x="48" y="67"/>
                </a:cxn>
                <a:cxn ang="0">
                  <a:pos x="0" y="90"/>
                </a:cxn>
                <a:cxn ang="0">
                  <a:pos x="0" y="90"/>
                </a:cxn>
                <a:cxn ang="0">
                  <a:pos x="0" y="90"/>
                </a:cxn>
              </a:cxnLst>
              <a:rect l="0" t="0" r="r" b="b"/>
              <a:pathLst>
                <a:path w="48" h="90">
                  <a:moveTo>
                    <a:pt x="0" y="90"/>
                  </a:moveTo>
                  <a:lnTo>
                    <a:pt x="0" y="22"/>
                  </a:lnTo>
                  <a:lnTo>
                    <a:pt x="48" y="0"/>
                  </a:lnTo>
                  <a:lnTo>
                    <a:pt x="48" y="67"/>
                  </a:lnTo>
                  <a:lnTo>
                    <a:pt x="0" y="90"/>
                  </a:lnTo>
                  <a:lnTo>
                    <a:pt x="0" y="90"/>
                  </a:lnTo>
                  <a:lnTo>
                    <a:pt x="0" y="90"/>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30" name="Freeform 820"/>
            <p:cNvSpPr>
              <a:spLocks/>
            </p:cNvSpPr>
            <p:nvPr/>
          </p:nvSpPr>
          <p:spPr bwMode="auto">
            <a:xfrm>
              <a:off x="485775" y="3001963"/>
              <a:ext cx="76200" cy="142875"/>
            </a:xfrm>
            <a:custGeom>
              <a:avLst/>
              <a:gdLst/>
              <a:ahLst/>
              <a:cxnLst>
                <a:cxn ang="0">
                  <a:pos x="0" y="0"/>
                </a:cxn>
                <a:cxn ang="0">
                  <a:pos x="48" y="23"/>
                </a:cxn>
                <a:cxn ang="0">
                  <a:pos x="48" y="90"/>
                </a:cxn>
                <a:cxn ang="0">
                  <a:pos x="0" y="67"/>
                </a:cxn>
                <a:cxn ang="0">
                  <a:pos x="0" y="0"/>
                </a:cxn>
                <a:cxn ang="0">
                  <a:pos x="0" y="0"/>
                </a:cxn>
                <a:cxn ang="0">
                  <a:pos x="0" y="0"/>
                </a:cxn>
              </a:cxnLst>
              <a:rect l="0" t="0" r="r" b="b"/>
              <a:pathLst>
                <a:path w="48" h="90">
                  <a:moveTo>
                    <a:pt x="0" y="0"/>
                  </a:moveTo>
                  <a:lnTo>
                    <a:pt x="48" y="23"/>
                  </a:lnTo>
                  <a:lnTo>
                    <a:pt x="48" y="90"/>
                  </a:lnTo>
                  <a:lnTo>
                    <a:pt x="0" y="67"/>
                  </a:lnTo>
                  <a:lnTo>
                    <a:pt x="0" y="0"/>
                  </a:lnTo>
                  <a:lnTo>
                    <a:pt x="0" y="0"/>
                  </a:lnTo>
                  <a:lnTo>
                    <a:pt x="0" y="0"/>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31" name="Freeform 821"/>
            <p:cNvSpPr>
              <a:spLocks/>
            </p:cNvSpPr>
            <p:nvPr/>
          </p:nvSpPr>
          <p:spPr bwMode="auto">
            <a:xfrm>
              <a:off x="677863" y="2841626"/>
              <a:ext cx="153988" cy="66675"/>
            </a:xfrm>
            <a:custGeom>
              <a:avLst/>
              <a:gdLst/>
              <a:ahLst/>
              <a:cxnLst>
                <a:cxn ang="0">
                  <a:pos x="49" y="42"/>
                </a:cxn>
                <a:cxn ang="0">
                  <a:pos x="0" y="21"/>
                </a:cxn>
                <a:cxn ang="0">
                  <a:pos x="49" y="0"/>
                </a:cxn>
                <a:cxn ang="0">
                  <a:pos x="97" y="21"/>
                </a:cxn>
                <a:cxn ang="0">
                  <a:pos x="49" y="42"/>
                </a:cxn>
                <a:cxn ang="0">
                  <a:pos x="49" y="42"/>
                </a:cxn>
                <a:cxn ang="0">
                  <a:pos x="49" y="42"/>
                </a:cxn>
              </a:cxnLst>
              <a:rect l="0" t="0" r="r" b="b"/>
              <a:pathLst>
                <a:path w="97" h="42">
                  <a:moveTo>
                    <a:pt x="49" y="42"/>
                  </a:moveTo>
                  <a:lnTo>
                    <a:pt x="0" y="21"/>
                  </a:lnTo>
                  <a:lnTo>
                    <a:pt x="49" y="0"/>
                  </a:lnTo>
                  <a:lnTo>
                    <a:pt x="97" y="21"/>
                  </a:lnTo>
                  <a:lnTo>
                    <a:pt x="49" y="42"/>
                  </a:lnTo>
                  <a:lnTo>
                    <a:pt x="49" y="42"/>
                  </a:lnTo>
                  <a:lnTo>
                    <a:pt x="49" y="42"/>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32" name="Freeform 822"/>
            <p:cNvSpPr>
              <a:spLocks/>
            </p:cNvSpPr>
            <p:nvPr/>
          </p:nvSpPr>
          <p:spPr bwMode="auto">
            <a:xfrm>
              <a:off x="485775" y="2841626"/>
              <a:ext cx="153988" cy="69850"/>
            </a:xfrm>
            <a:custGeom>
              <a:avLst/>
              <a:gdLst/>
              <a:ahLst/>
              <a:cxnLst>
                <a:cxn ang="0">
                  <a:pos x="48" y="44"/>
                </a:cxn>
                <a:cxn ang="0">
                  <a:pos x="0" y="22"/>
                </a:cxn>
                <a:cxn ang="0">
                  <a:pos x="48" y="0"/>
                </a:cxn>
                <a:cxn ang="0">
                  <a:pos x="97" y="22"/>
                </a:cxn>
                <a:cxn ang="0">
                  <a:pos x="48" y="44"/>
                </a:cxn>
                <a:cxn ang="0">
                  <a:pos x="48" y="44"/>
                </a:cxn>
                <a:cxn ang="0">
                  <a:pos x="48" y="44"/>
                </a:cxn>
              </a:cxnLst>
              <a:rect l="0" t="0" r="r" b="b"/>
              <a:pathLst>
                <a:path w="97" h="44">
                  <a:moveTo>
                    <a:pt x="48" y="44"/>
                  </a:moveTo>
                  <a:lnTo>
                    <a:pt x="0" y="22"/>
                  </a:lnTo>
                  <a:lnTo>
                    <a:pt x="48" y="0"/>
                  </a:lnTo>
                  <a:lnTo>
                    <a:pt x="97" y="22"/>
                  </a:lnTo>
                  <a:lnTo>
                    <a:pt x="48" y="44"/>
                  </a:lnTo>
                  <a:lnTo>
                    <a:pt x="48" y="44"/>
                  </a:lnTo>
                  <a:lnTo>
                    <a:pt x="48" y="44"/>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33" name="Freeform 823"/>
            <p:cNvSpPr>
              <a:spLocks/>
            </p:cNvSpPr>
            <p:nvPr/>
          </p:nvSpPr>
          <p:spPr bwMode="auto">
            <a:xfrm>
              <a:off x="581025" y="2794001"/>
              <a:ext cx="153988" cy="71438"/>
            </a:xfrm>
            <a:custGeom>
              <a:avLst/>
              <a:gdLst/>
              <a:ahLst/>
              <a:cxnLst>
                <a:cxn ang="0">
                  <a:pos x="48" y="45"/>
                </a:cxn>
                <a:cxn ang="0">
                  <a:pos x="0" y="22"/>
                </a:cxn>
                <a:cxn ang="0">
                  <a:pos x="48" y="0"/>
                </a:cxn>
                <a:cxn ang="0">
                  <a:pos x="97" y="22"/>
                </a:cxn>
                <a:cxn ang="0">
                  <a:pos x="48" y="45"/>
                </a:cxn>
                <a:cxn ang="0">
                  <a:pos x="48" y="45"/>
                </a:cxn>
                <a:cxn ang="0">
                  <a:pos x="48" y="45"/>
                </a:cxn>
              </a:cxnLst>
              <a:rect l="0" t="0" r="r" b="b"/>
              <a:pathLst>
                <a:path w="97" h="45">
                  <a:moveTo>
                    <a:pt x="48" y="45"/>
                  </a:moveTo>
                  <a:lnTo>
                    <a:pt x="0" y="22"/>
                  </a:lnTo>
                  <a:lnTo>
                    <a:pt x="48" y="0"/>
                  </a:lnTo>
                  <a:lnTo>
                    <a:pt x="97" y="22"/>
                  </a:lnTo>
                  <a:lnTo>
                    <a:pt x="48" y="45"/>
                  </a:lnTo>
                  <a:lnTo>
                    <a:pt x="48" y="45"/>
                  </a:lnTo>
                  <a:lnTo>
                    <a:pt x="48" y="45"/>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34" name="Freeform 824"/>
            <p:cNvSpPr>
              <a:spLocks/>
            </p:cNvSpPr>
            <p:nvPr/>
          </p:nvSpPr>
          <p:spPr bwMode="auto">
            <a:xfrm>
              <a:off x="581025" y="2884488"/>
              <a:ext cx="153988" cy="68263"/>
            </a:xfrm>
            <a:custGeom>
              <a:avLst/>
              <a:gdLst/>
              <a:ahLst/>
              <a:cxnLst>
                <a:cxn ang="0">
                  <a:pos x="0" y="21"/>
                </a:cxn>
                <a:cxn ang="0">
                  <a:pos x="48" y="0"/>
                </a:cxn>
                <a:cxn ang="0">
                  <a:pos x="97" y="21"/>
                </a:cxn>
                <a:cxn ang="0">
                  <a:pos x="48" y="43"/>
                </a:cxn>
                <a:cxn ang="0">
                  <a:pos x="14" y="28"/>
                </a:cxn>
              </a:cxnLst>
              <a:rect l="0" t="0" r="r" b="b"/>
              <a:pathLst>
                <a:path w="97" h="43">
                  <a:moveTo>
                    <a:pt x="0" y="21"/>
                  </a:moveTo>
                  <a:lnTo>
                    <a:pt x="48" y="0"/>
                  </a:lnTo>
                  <a:lnTo>
                    <a:pt x="97" y="21"/>
                  </a:lnTo>
                  <a:lnTo>
                    <a:pt x="48" y="43"/>
                  </a:lnTo>
                  <a:lnTo>
                    <a:pt x="14" y="28"/>
                  </a:lnTo>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35" name="Freeform 825"/>
            <p:cNvSpPr>
              <a:spLocks/>
            </p:cNvSpPr>
            <p:nvPr/>
          </p:nvSpPr>
          <p:spPr bwMode="auto">
            <a:xfrm>
              <a:off x="581025" y="2952751"/>
              <a:ext cx="76200" cy="106363"/>
            </a:xfrm>
            <a:custGeom>
              <a:avLst/>
              <a:gdLst/>
              <a:ahLst/>
              <a:cxnLst>
                <a:cxn ang="0">
                  <a:pos x="48" y="0"/>
                </a:cxn>
                <a:cxn ang="0">
                  <a:pos x="48" y="67"/>
                </a:cxn>
                <a:cxn ang="0">
                  <a:pos x="0" y="44"/>
                </a:cxn>
                <a:cxn ang="0">
                  <a:pos x="0" y="0"/>
                </a:cxn>
              </a:cxnLst>
              <a:rect l="0" t="0" r="r" b="b"/>
              <a:pathLst>
                <a:path w="48" h="67">
                  <a:moveTo>
                    <a:pt x="48" y="0"/>
                  </a:moveTo>
                  <a:lnTo>
                    <a:pt x="48" y="67"/>
                  </a:lnTo>
                  <a:lnTo>
                    <a:pt x="0" y="44"/>
                  </a:lnTo>
                  <a:lnTo>
                    <a:pt x="0" y="0"/>
                  </a:lnTo>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grpSp>
      <p:sp>
        <p:nvSpPr>
          <p:cNvPr id="236" name="TextBox 235"/>
          <p:cNvSpPr txBox="1"/>
          <p:nvPr/>
        </p:nvSpPr>
        <p:spPr>
          <a:xfrm>
            <a:off x="4145569" y="2275463"/>
            <a:ext cx="2168876" cy="276999"/>
          </a:xfrm>
          <a:prstGeom prst="rect">
            <a:avLst/>
          </a:prstGeom>
          <a:noFill/>
          <a:ln>
            <a:noFill/>
          </a:ln>
        </p:spPr>
        <p:txBody>
          <a:bodyPr wrap="square" rtlCol="0">
            <a:spAutoFit/>
          </a:bodyPr>
          <a:lstStyle/>
          <a:p>
            <a:pPr algn="ctr"/>
            <a:r>
              <a:rPr lang="en-GB" sz="1200" b="1" dirty="0" smtClean="0">
                <a:solidFill>
                  <a:schemeClr val="accent5"/>
                </a:solidFill>
              </a:rPr>
              <a:t>Continuous  Delivery</a:t>
            </a:r>
            <a:endParaRPr lang="en-GB" sz="1200" dirty="0" smtClean="0">
              <a:solidFill>
                <a:schemeClr val="accent5"/>
              </a:solidFill>
            </a:endParaRPr>
          </a:p>
        </p:txBody>
      </p:sp>
      <p:grpSp>
        <p:nvGrpSpPr>
          <p:cNvPr id="59" name="Groupe 275"/>
          <p:cNvGrpSpPr>
            <a:grpSpLocks noChangeAspect="1"/>
          </p:cNvGrpSpPr>
          <p:nvPr/>
        </p:nvGrpSpPr>
        <p:grpSpPr>
          <a:xfrm>
            <a:off x="4816583" y="4795280"/>
            <a:ext cx="444382" cy="499419"/>
            <a:chOff x="485775" y="2794001"/>
            <a:chExt cx="346076" cy="388938"/>
          </a:xfrm>
        </p:grpSpPr>
        <p:sp>
          <p:nvSpPr>
            <p:cNvPr id="239" name="Freeform 814"/>
            <p:cNvSpPr>
              <a:spLocks/>
            </p:cNvSpPr>
            <p:nvPr/>
          </p:nvSpPr>
          <p:spPr bwMode="auto">
            <a:xfrm>
              <a:off x="657225" y="2917826"/>
              <a:ext cx="77788" cy="141288"/>
            </a:xfrm>
            <a:custGeom>
              <a:avLst/>
              <a:gdLst/>
              <a:ahLst/>
              <a:cxnLst>
                <a:cxn ang="0">
                  <a:pos x="0" y="89"/>
                </a:cxn>
                <a:cxn ang="0">
                  <a:pos x="0" y="23"/>
                </a:cxn>
                <a:cxn ang="0">
                  <a:pos x="49" y="0"/>
                </a:cxn>
                <a:cxn ang="0">
                  <a:pos x="49" y="66"/>
                </a:cxn>
                <a:cxn ang="0">
                  <a:pos x="0" y="89"/>
                </a:cxn>
                <a:cxn ang="0">
                  <a:pos x="0" y="89"/>
                </a:cxn>
                <a:cxn ang="0">
                  <a:pos x="0" y="89"/>
                </a:cxn>
              </a:cxnLst>
              <a:rect l="0" t="0" r="r" b="b"/>
              <a:pathLst>
                <a:path w="49" h="89">
                  <a:moveTo>
                    <a:pt x="0" y="89"/>
                  </a:moveTo>
                  <a:lnTo>
                    <a:pt x="0" y="23"/>
                  </a:lnTo>
                  <a:lnTo>
                    <a:pt x="49" y="0"/>
                  </a:lnTo>
                  <a:lnTo>
                    <a:pt x="49" y="66"/>
                  </a:lnTo>
                  <a:lnTo>
                    <a:pt x="0" y="89"/>
                  </a:lnTo>
                  <a:lnTo>
                    <a:pt x="0" y="89"/>
                  </a:lnTo>
                  <a:lnTo>
                    <a:pt x="0" y="89"/>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40" name="Freeform 815"/>
            <p:cNvSpPr>
              <a:spLocks/>
            </p:cNvSpPr>
            <p:nvPr/>
          </p:nvSpPr>
          <p:spPr bwMode="auto">
            <a:xfrm>
              <a:off x="755650" y="2874963"/>
              <a:ext cx="76200" cy="141288"/>
            </a:xfrm>
            <a:custGeom>
              <a:avLst/>
              <a:gdLst/>
              <a:ahLst/>
              <a:cxnLst>
                <a:cxn ang="0">
                  <a:pos x="0" y="89"/>
                </a:cxn>
                <a:cxn ang="0">
                  <a:pos x="0" y="21"/>
                </a:cxn>
                <a:cxn ang="0">
                  <a:pos x="48" y="0"/>
                </a:cxn>
                <a:cxn ang="0">
                  <a:pos x="48" y="66"/>
                </a:cxn>
                <a:cxn ang="0">
                  <a:pos x="0" y="89"/>
                </a:cxn>
                <a:cxn ang="0">
                  <a:pos x="0" y="89"/>
                </a:cxn>
                <a:cxn ang="0">
                  <a:pos x="0" y="89"/>
                </a:cxn>
              </a:cxnLst>
              <a:rect l="0" t="0" r="r" b="b"/>
              <a:pathLst>
                <a:path w="48" h="89">
                  <a:moveTo>
                    <a:pt x="0" y="89"/>
                  </a:moveTo>
                  <a:lnTo>
                    <a:pt x="0" y="21"/>
                  </a:lnTo>
                  <a:lnTo>
                    <a:pt x="48" y="0"/>
                  </a:lnTo>
                  <a:lnTo>
                    <a:pt x="48" y="66"/>
                  </a:lnTo>
                  <a:lnTo>
                    <a:pt x="0" y="89"/>
                  </a:lnTo>
                  <a:lnTo>
                    <a:pt x="0" y="89"/>
                  </a:lnTo>
                  <a:lnTo>
                    <a:pt x="0" y="89"/>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41" name="Freeform 816"/>
            <p:cNvSpPr>
              <a:spLocks/>
            </p:cNvSpPr>
            <p:nvPr/>
          </p:nvSpPr>
          <p:spPr bwMode="auto">
            <a:xfrm>
              <a:off x="485775" y="2876551"/>
              <a:ext cx="76200" cy="142875"/>
            </a:xfrm>
            <a:custGeom>
              <a:avLst/>
              <a:gdLst/>
              <a:ahLst/>
              <a:cxnLst>
                <a:cxn ang="0">
                  <a:pos x="0" y="0"/>
                </a:cxn>
                <a:cxn ang="0">
                  <a:pos x="48" y="22"/>
                </a:cxn>
                <a:cxn ang="0">
                  <a:pos x="48" y="90"/>
                </a:cxn>
                <a:cxn ang="0">
                  <a:pos x="0" y="68"/>
                </a:cxn>
                <a:cxn ang="0">
                  <a:pos x="0" y="0"/>
                </a:cxn>
                <a:cxn ang="0">
                  <a:pos x="0" y="0"/>
                </a:cxn>
                <a:cxn ang="0">
                  <a:pos x="0" y="0"/>
                </a:cxn>
              </a:cxnLst>
              <a:rect l="0" t="0" r="r" b="b"/>
              <a:pathLst>
                <a:path w="48" h="90">
                  <a:moveTo>
                    <a:pt x="0" y="0"/>
                  </a:moveTo>
                  <a:lnTo>
                    <a:pt x="48" y="22"/>
                  </a:lnTo>
                  <a:lnTo>
                    <a:pt x="48" y="90"/>
                  </a:lnTo>
                  <a:lnTo>
                    <a:pt x="0" y="68"/>
                  </a:lnTo>
                  <a:lnTo>
                    <a:pt x="0" y="0"/>
                  </a:lnTo>
                  <a:lnTo>
                    <a:pt x="0" y="0"/>
                  </a:lnTo>
                  <a:lnTo>
                    <a:pt x="0" y="0"/>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42" name="Freeform 817"/>
            <p:cNvSpPr>
              <a:spLocks/>
            </p:cNvSpPr>
            <p:nvPr/>
          </p:nvSpPr>
          <p:spPr bwMode="auto">
            <a:xfrm>
              <a:off x="657225" y="3044826"/>
              <a:ext cx="77788" cy="138113"/>
            </a:xfrm>
            <a:custGeom>
              <a:avLst/>
              <a:gdLst/>
              <a:ahLst/>
              <a:cxnLst>
                <a:cxn ang="0">
                  <a:pos x="0" y="87"/>
                </a:cxn>
                <a:cxn ang="0">
                  <a:pos x="0" y="22"/>
                </a:cxn>
                <a:cxn ang="0">
                  <a:pos x="49" y="0"/>
                </a:cxn>
                <a:cxn ang="0">
                  <a:pos x="49" y="66"/>
                </a:cxn>
                <a:cxn ang="0">
                  <a:pos x="0" y="87"/>
                </a:cxn>
                <a:cxn ang="0">
                  <a:pos x="0" y="87"/>
                </a:cxn>
                <a:cxn ang="0">
                  <a:pos x="0" y="87"/>
                </a:cxn>
              </a:cxnLst>
              <a:rect l="0" t="0" r="r" b="b"/>
              <a:pathLst>
                <a:path w="49" h="87">
                  <a:moveTo>
                    <a:pt x="0" y="87"/>
                  </a:moveTo>
                  <a:lnTo>
                    <a:pt x="0" y="22"/>
                  </a:lnTo>
                  <a:lnTo>
                    <a:pt x="49" y="0"/>
                  </a:lnTo>
                  <a:lnTo>
                    <a:pt x="49" y="66"/>
                  </a:lnTo>
                  <a:lnTo>
                    <a:pt x="0" y="87"/>
                  </a:lnTo>
                  <a:lnTo>
                    <a:pt x="0" y="87"/>
                  </a:lnTo>
                  <a:lnTo>
                    <a:pt x="0" y="87"/>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43" name="Freeform 818"/>
            <p:cNvSpPr>
              <a:spLocks/>
            </p:cNvSpPr>
            <p:nvPr/>
          </p:nvSpPr>
          <p:spPr bwMode="auto">
            <a:xfrm>
              <a:off x="581025" y="3044826"/>
              <a:ext cx="76200" cy="138113"/>
            </a:xfrm>
            <a:custGeom>
              <a:avLst/>
              <a:gdLst/>
              <a:ahLst/>
              <a:cxnLst>
                <a:cxn ang="0">
                  <a:pos x="0" y="0"/>
                </a:cxn>
                <a:cxn ang="0">
                  <a:pos x="48" y="22"/>
                </a:cxn>
                <a:cxn ang="0">
                  <a:pos x="48" y="87"/>
                </a:cxn>
                <a:cxn ang="0">
                  <a:pos x="0" y="66"/>
                </a:cxn>
                <a:cxn ang="0">
                  <a:pos x="0" y="0"/>
                </a:cxn>
                <a:cxn ang="0">
                  <a:pos x="0" y="0"/>
                </a:cxn>
                <a:cxn ang="0">
                  <a:pos x="0" y="0"/>
                </a:cxn>
              </a:cxnLst>
              <a:rect l="0" t="0" r="r" b="b"/>
              <a:pathLst>
                <a:path w="48" h="87">
                  <a:moveTo>
                    <a:pt x="0" y="0"/>
                  </a:moveTo>
                  <a:lnTo>
                    <a:pt x="48" y="22"/>
                  </a:lnTo>
                  <a:lnTo>
                    <a:pt x="48" y="87"/>
                  </a:lnTo>
                  <a:lnTo>
                    <a:pt x="0" y="66"/>
                  </a:lnTo>
                  <a:lnTo>
                    <a:pt x="0" y="0"/>
                  </a:lnTo>
                  <a:lnTo>
                    <a:pt x="0" y="0"/>
                  </a:lnTo>
                  <a:lnTo>
                    <a:pt x="0" y="0"/>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44" name="Freeform 819"/>
            <p:cNvSpPr>
              <a:spLocks/>
            </p:cNvSpPr>
            <p:nvPr/>
          </p:nvSpPr>
          <p:spPr bwMode="auto">
            <a:xfrm>
              <a:off x="755650" y="3000376"/>
              <a:ext cx="76200" cy="142875"/>
            </a:xfrm>
            <a:custGeom>
              <a:avLst/>
              <a:gdLst/>
              <a:ahLst/>
              <a:cxnLst>
                <a:cxn ang="0">
                  <a:pos x="0" y="90"/>
                </a:cxn>
                <a:cxn ang="0">
                  <a:pos x="0" y="22"/>
                </a:cxn>
                <a:cxn ang="0">
                  <a:pos x="48" y="0"/>
                </a:cxn>
                <a:cxn ang="0">
                  <a:pos x="48" y="67"/>
                </a:cxn>
                <a:cxn ang="0">
                  <a:pos x="0" y="90"/>
                </a:cxn>
                <a:cxn ang="0">
                  <a:pos x="0" y="90"/>
                </a:cxn>
                <a:cxn ang="0">
                  <a:pos x="0" y="90"/>
                </a:cxn>
              </a:cxnLst>
              <a:rect l="0" t="0" r="r" b="b"/>
              <a:pathLst>
                <a:path w="48" h="90">
                  <a:moveTo>
                    <a:pt x="0" y="90"/>
                  </a:moveTo>
                  <a:lnTo>
                    <a:pt x="0" y="22"/>
                  </a:lnTo>
                  <a:lnTo>
                    <a:pt x="48" y="0"/>
                  </a:lnTo>
                  <a:lnTo>
                    <a:pt x="48" y="67"/>
                  </a:lnTo>
                  <a:lnTo>
                    <a:pt x="0" y="90"/>
                  </a:lnTo>
                  <a:lnTo>
                    <a:pt x="0" y="90"/>
                  </a:lnTo>
                  <a:lnTo>
                    <a:pt x="0" y="90"/>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45" name="Freeform 820"/>
            <p:cNvSpPr>
              <a:spLocks/>
            </p:cNvSpPr>
            <p:nvPr/>
          </p:nvSpPr>
          <p:spPr bwMode="auto">
            <a:xfrm>
              <a:off x="485775" y="3001963"/>
              <a:ext cx="76200" cy="142875"/>
            </a:xfrm>
            <a:custGeom>
              <a:avLst/>
              <a:gdLst/>
              <a:ahLst/>
              <a:cxnLst>
                <a:cxn ang="0">
                  <a:pos x="0" y="0"/>
                </a:cxn>
                <a:cxn ang="0">
                  <a:pos x="48" y="23"/>
                </a:cxn>
                <a:cxn ang="0">
                  <a:pos x="48" y="90"/>
                </a:cxn>
                <a:cxn ang="0">
                  <a:pos x="0" y="67"/>
                </a:cxn>
                <a:cxn ang="0">
                  <a:pos x="0" y="0"/>
                </a:cxn>
                <a:cxn ang="0">
                  <a:pos x="0" y="0"/>
                </a:cxn>
                <a:cxn ang="0">
                  <a:pos x="0" y="0"/>
                </a:cxn>
              </a:cxnLst>
              <a:rect l="0" t="0" r="r" b="b"/>
              <a:pathLst>
                <a:path w="48" h="90">
                  <a:moveTo>
                    <a:pt x="0" y="0"/>
                  </a:moveTo>
                  <a:lnTo>
                    <a:pt x="48" y="23"/>
                  </a:lnTo>
                  <a:lnTo>
                    <a:pt x="48" y="90"/>
                  </a:lnTo>
                  <a:lnTo>
                    <a:pt x="0" y="67"/>
                  </a:lnTo>
                  <a:lnTo>
                    <a:pt x="0" y="0"/>
                  </a:lnTo>
                  <a:lnTo>
                    <a:pt x="0" y="0"/>
                  </a:lnTo>
                  <a:lnTo>
                    <a:pt x="0" y="0"/>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46" name="Freeform 821"/>
            <p:cNvSpPr>
              <a:spLocks/>
            </p:cNvSpPr>
            <p:nvPr/>
          </p:nvSpPr>
          <p:spPr bwMode="auto">
            <a:xfrm>
              <a:off x="677863" y="2841626"/>
              <a:ext cx="153988" cy="66675"/>
            </a:xfrm>
            <a:custGeom>
              <a:avLst/>
              <a:gdLst/>
              <a:ahLst/>
              <a:cxnLst>
                <a:cxn ang="0">
                  <a:pos x="49" y="42"/>
                </a:cxn>
                <a:cxn ang="0">
                  <a:pos x="0" y="21"/>
                </a:cxn>
                <a:cxn ang="0">
                  <a:pos x="49" y="0"/>
                </a:cxn>
                <a:cxn ang="0">
                  <a:pos x="97" y="21"/>
                </a:cxn>
                <a:cxn ang="0">
                  <a:pos x="49" y="42"/>
                </a:cxn>
                <a:cxn ang="0">
                  <a:pos x="49" y="42"/>
                </a:cxn>
                <a:cxn ang="0">
                  <a:pos x="49" y="42"/>
                </a:cxn>
              </a:cxnLst>
              <a:rect l="0" t="0" r="r" b="b"/>
              <a:pathLst>
                <a:path w="97" h="42">
                  <a:moveTo>
                    <a:pt x="49" y="42"/>
                  </a:moveTo>
                  <a:lnTo>
                    <a:pt x="0" y="21"/>
                  </a:lnTo>
                  <a:lnTo>
                    <a:pt x="49" y="0"/>
                  </a:lnTo>
                  <a:lnTo>
                    <a:pt x="97" y="21"/>
                  </a:lnTo>
                  <a:lnTo>
                    <a:pt x="49" y="42"/>
                  </a:lnTo>
                  <a:lnTo>
                    <a:pt x="49" y="42"/>
                  </a:lnTo>
                  <a:lnTo>
                    <a:pt x="49" y="42"/>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47" name="Freeform 822"/>
            <p:cNvSpPr>
              <a:spLocks/>
            </p:cNvSpPr>
            <p:nvPr/>
          </p:nvSpPr>
          <p:spPr bwMode="auto">
            <a:xfrm>
              <a:off x="485775" y="2841626"/>
              <a:ext cx="153988" cy="69850"/>
            </a:xfrm>
            <a:custGeom>
              <a:avLst/>
              <a:gdLst/>
              <a:ahLst/>
              <a:cxnLst>
                <a:cxn ang="0">
                  <a:pos x="48" y="44"/>
                </a:cxn>
                <a:cxn ang="0">
                  <a:pos x="0" y="22"/>
                </a:cxn>
                <a:cxn ang="0">
                  <a:pos x="48" y="0"/>
                </a:cxn>
                <a:cxn ang="0">
                  <a:pos x="97" y="22"/>
                </a:cxn>
                <a:cxn ang="0">
                  <a:pos x="48" y="44"/>
                </a:cxn>
                <a:cxn ang="0">
                  <a:pos x="48" y="44"/>
                </a:cxn>
                <a:cxn ang="0">
                  <a:pos x="48" y="44"/>
                </a:cxn>
              </a:cxnLst>
              <a:rect l="0" t="0" r="r" b="b"/>
              <a:pathLst>
                <a:path w="97" h="44">
                  <a:moveTo>
                    <a:pt x="48" y="44"/>
                  </a:moveTo>
                  <a:lnTo>
                    <a:pt x="0" y="22"/>
                  </a:lnTo>
                  <a:lnTo>
                    <a:pt x="48" y="0"/>
                  </a:lnTo>
                  <a:lnTo>
                    <a:pt x="97" y="22"/>
                  </a:lnTo>
                  <a:lnTo>
                    <a:pt x="48" y="44"/>
                  </a:lnTo>
                  <a:lnTo>
                    <a:pt x="48" y="44"/>
                  </a:lnTo>
                  <a:lnTo>
                    <a:pt x="48" y="44"/>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48" name="Freeform 823"/>
            <p:cNvSpPr>
              <a:spLocks/>
            </p:cNvSpPr>
            <p:nvPr/>
          </p:nvSpPr>
          <p:spPr bwMode="auto">
            <a:xfrm>
              <a:off x="581025" y="2794001"/>
              <a:ext cx="153988" cy="71438"/>
            </a:xfrm>
            <a:custGeom>
              <a:avLst/>
              <a:gdLst/>
              <a:ahLst/>
              <a:cxnLst>
                <a:cxn ang="0">
                  <a:pos x="48" y="45"/>
                </a:cxn>
                <a:cxn ang="0">
                  <a:pos x="0" y="22"/>
                </a:cxn>
                <a:cxn ang="0">
                  <a:pos x="48" y="0"/>
                </a:cxn>
                <a:cxn ang="0">
                  <a:pos x="97" y="22"/>
                </a:cxn>
                <a:cxn ang="0">
                  <a:pos x="48" y="45"/>
                </a:cxn>
                <a:cxn ang="0">
                  <a:pos x="48" y="45"/>
                </a:cxn>
                <a:cxn ang="0">
                  <a:pos x="48" y="45"/>
                </a:cxn>
              </a:cxnLst>
              <a:rect l="0" t="0" r="r" b="b"/>
              <a:pathLst>
                <a:path w="97" h="45">
                  <a:moveTo>
                    <a:pt x="48" y="45"/>
                  </a:moveTo>
                  <a:lnTo>
                    <a:pt x="0" y="22"/>
                  </a:lnTo>
                  <a:lnTo>
                    <a:pt x="48" y="0"/>
                  </a:lnTo>
                  <a:lnTo>
                    <a:pt x="97" y="22"/>
                  </a:lnTo>
                  <a:lnTo>
                    <a:pt x="48" y="45"/>
                  </a:lnTo>
                  <a:lnTo>
                    <a:pt x="48" y="45"/>
                  </a:lnTo>
                  <a:lnTo>
                    <a:pt x="48" y="45"/>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49" name="Freeform 824"/>
            <p:cNvSpPr>
              <a:spLocks/>
            </p:cNvSpPr>
            <p:nvPr/>
          </p:nvSpPr>
          <p:spPr bwMode="auto">
            <a:xfrm>
              <a:off x="581025" y="2884488"/>
              <a:ext cx="153988" cy="68263"/>
            </a:xfrm>
            <a:custGeom>
              <a:avLst/>
              <a:gdLst/>
              <a:ahLst/>
              <a:cxnLst>
                <a:cxn ang="0">
                  <a:pos x="0" y="21"/>
                </a:cxn>
                <a:cxn ang="0">
                  <a:pos x="48" y="0"/>
                </a:cxn>
                <a:cxn ang="0">
                  <a:pos x="97" y="21"/>
                </a:cxn>
                <a:cxn ang="0">
                  <a:pos x="48" y="43"/>
                </a:cxn>
                <a:cxn ang="0">
                  <a:pos x="14" y="28"/>
                </a:cxn>
              </a:cxnLst>
              <a:rect l="0" t="0" r="r" b="b"/>
              <a:pathLst>
                <a:path w="97" h="43">
                  <a:moveTo>
                    <a:pt x="0" y="21"/>
                  </a:moveTo>
                  <a:lnTo>
                    <a:pt x="48" y="0"/>
                  </a:lnTo>
                  <a:lnTo>
                    <a:pt x="97" y="21"/>
                  </a:lnTo>
                  <a:lnTo>
                    <a:pt x="48" y="43"/>
                  </a:lnTo>
                  <a:lnTo>
                    <a:pt x="14" y="28"/>
                  </a:lnTo>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50" name="Freeform 825"/>
            <p:cNvSpPr>
              <a:spLocks/>
            </p:cNvSpPr>
            <p:nvPr/>
          </p:nvSpPr>
          <p:spPr bwMode="auto">
            <a:xfrm>
              <a:off x="581025" y="2952751"/>
              <a:ext cx="76200" cy="106363"/>
            </a:xfrm>
            <a:custGeom>
              <a:avLst/>
              <a:gdLst/>
              <a:ahLst/>
              <a:cxnLst>
                <a:cxn ang="0">
                  <a:pos x="48" y="0"/>
                </a:cxn>
                <a:cxn ang="0">
                  <a:pos x="48" y="67"/>
                </a:cxn>
                <a:cxn ang="0">
                  <a:pos x="0" y="44"/>
                </a:cxn>
                <a:cxn ang="0">
                  <a:pos x="0" y="0"/>
                </a:cxn>
              </a:cxnLst>
              <a:rect l="0" t="0" r="r" b="b"/>
              <a:pathLst>
                <a:path w="48" h="67">
                  <a:moveTo>
                    <a:pt x="48" y="0"/>
                  </a:moveTo>
                  <a:lnTo>
                    <a:pt x="48" y="67"/>
                  </a:lnTo>
                  <a:lnTo>
                    <a:pt x="0" y="44"/>
                  </a:lnTo>
                  <a:lnTo>
                    <a:pt x="0" y="0"/>
                  </a:lnTo>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grpSp>
      <p:cxnSp>
        <p:nvCxnSpPr>
          <p:cNvPr id="256" name="Straight Arrow Connector 255"/>
          <p:cNvCxnSpPr/>
          <p:nvPr/>
        </p:nvCxnSpPr>
        <p:spPr>
          <a:xfrm>
            <a:off x="5564234" y="3277982"/>
            <a:ext cx="559981"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266" name="Freeform 265"/>
          <p:cNvSpPr/>
          <p:nvPr/>
        </p:nvSpPr>
        <p:spPr>
          <a:xfrm rot="7035210">
            <a:off x="5619823" y="4852074"/>
            <a:ext cx="485667" cy="385830"/>
          </a:xfrm>
          <a:custGeom>
            <a:avLst/>
            <a:gdLst>
              <a:gd name="connsiteX0" fmla="*/ 0 w 895350"/>
              <a:gd name="connsiteY0" fmla="*/ 333375 h 407987"/>
              <a:gd name="connsiteX1" fmla="*/ 704850 w 895350"/>
              <a:gd name="connsiteY1" fmla="*/ 352425 h 407987"/>
              <a:gd name="connsiteX2" fmla="*/ 895350 w 895350"/>
              <a:gd name="connsiteY2" fmla="*/ 0 h 407987"/>
            </a:gdLst>
            <a:ahLst/>
            <a:cxnLst>
              <a:cxn ang="0">
                <a:pos x="connsiteX0" y="connsiteY0"/>
              </a:cxn>
              <a:cxn ang="0">
                <a:pos x="connsiteX1" y="connsiteY1"/>
              </a:cxn>
              <a:cxn ang="0">
                <a:pos x="connsiteX2" y="connsiteY2"/>
              </a:cxn>
            </a:cxnLst>
            <a:rect l="l" t="t" r="r" b="b"/>
            <a:pathLst>
              <a:path w="895350" h="407987">
                <a:moveTo>
                  <a:pt x="0" y="333375"/>
                </a:moveTo>
                <a:cubicBezTo>
                  <a:pt x="277812" y="370681"/>
                  <a:pt x="555625" y="407987"/>
                  <a:pt x="704850" y="352425"/>
                </a:cubicBezTo>
                <a:cubicBezTo>
                  <a:pt x="854075" y="296863"/>
                  <a:pt x="874712" y="148431"/>
                  <a:pt x="895350" y="0"/>
                </a:cubicBezTo>
              </a:path>
            </a:pathLst>
          </a:custGeom>
          <a:ln w="28575">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fi-FI"/>
          </a:p>
        </p:txBody>
      </p:sp>
      <p:grpSp>
        <p:nvGrpSpPr>
          <p:cNvPr id="60" name="Groupe 275"/>
          <p:cNvGrpSpPr>
            <a:grpSpLocks noChangeAspect="1"/>
          </p:cNvGrpSpPr>
          <p:nvPr/>
        </p:nvGrpSpPr>
        <p:grpSpPr>
          <a:xfrm>
            <a:off x="4816583" y="3028273"/>
            <a:ext cx="444382" cy="499419"/>
            <a:chOff x="485775" y="2794001"/>
            <a:chExt cx="346076" cy="388938"/>
          </a:xfrm>
        </p:grpSpPr>
        <p:sp>
          <p:nvSpPr>
            <p:cNvPr id="123" name="Freeform 814"/>
            <p:cNvSpPr>
              <a:spLocks/>
            </p:cNvSpPr>
            <p:nvPr/>
          </p:nvSpPr>
          <p:spPr bwMode="auto">
            <a:xfrm>
              <a:off x="657225" y="2917826"/>
              <a:ext cx="77788" cy="141288"/>
            </a:xfrm>
            <a:custGeom>
              <a:avLst/>
              <a:gdLst/>
              <a:ahLst/>
              <a:cxnLst>
                <a:cxn ang="0">
                  <a:pos x="0" y="89"/>
                </a:cxn>
                <a:cxn ang="0">
                  <a:pos x="0" y="23"/>
                </a:cxn>
                <a:cxn ang="0">
                  <a:pos x="49" y="0"/>
                </a:cxn>
                <a:cxn ang="0">
                  <a:pos x="49" y="66"/>
                </a:cxn>
                <a:cxn ang="0">
                  <a:pos x="0" y="89"/>
                </a:cxn>
                <a:cxn ang="0">
                  <a:pos x="0" y="89"/>
                </a:cxn>
                <a:cxn ang="0">
                  <a:pos x="0" y="89"/>
                </a:cxn>
              </a:cxnLst>
              <a:rect l="0" t="0" r="r" b="b"/>
              <a:pathLst>
                <a:path w="49" h="89">
                  <a:moveTo>
                    <a:pt x="0" y="89"/>
                  </a:moveTo>
                  <a:lnTo>
                    <a:pt x="0" y="23"/>
                  </a:lnTo>
                  <a:lnTo>
                    <a:pt x="49" y="0"/>
                  </a:lnTo>
                  <a:lnTo>
                    <a:pt x="49" y="66"/>
                  </a:lnTo>
                  <a:lnTo>
                    <a:pt x="0" y="89"/>
                  </a:lnTo>
                  <a:lnTo>
                    <a:pt x="0" y="89"/>
                  </a:lnTo>
                  <a:lnTo>
                    <a:pt x="0" y="89"/>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124" name="Freeform 815"/>
            <p:cNvSpPr>
              <a:spLocks/>
            </p:cNvSpPr>
            <p:nvPr/>
          </p:nvSpPr>
          <p:spPr bwMode="auto">
            <a:xfrm>
              <a:off x="755650" y="2874963"/>
              <a:ext cx="76200" cy="141288"/>
            </a:xfrm>
            <a:custGeom>
              <a:avLst/>
              <a:gdLst/>
              <a:ahLst/>
              <a:cxnLst>
                <a:cxn ang="0">
                  <a:pos x="0" y="89"/>
                </a:cxn>
                <a:cxn ang="0">
                  <a:pos x="0" y="21"/>
                </a:cxn>
                <a:cxn ang="0">
                  <a:pos x="48" y="0"/>
                </a:cxn>
                <a:cxn ang="0">
                  <a:pos x="48" y="66"/>
                </a:cxn>
                <a:cxn ang="0">
                  <a:pos x="0" y="89"/>
                </a:cxn>
                <a:cxn ang="0">
                  <a:pos x="0" y="89"/>
                </a:cxn>
                <a:cxn ang="0">
                  <a:pos x="0" y="89"/>
                </a:cxn>
              </a:cxnLst>
              <a:rect l="0" t="0" r="r" b="b"/>
              <a:pathLst>
                <a:path w="48" h="89">
                  <a:moveTo>
                    <a:pt x="0" y="89"/>
                  </a:moveTo>
                  <a:lnTo>
                    <a:pt x="0" y="21"/>
                  </a:lnTo>
                  <a:lnTo>
                    <a:pt x="48" y="0"/>
                  </a:lnTo>
                  <a:lnTo>
                    <a:pt x="48" y="66"/>
                  </a:lnTo>
                  <a:lnTo>
                    <a:pt x="0" y="89"/>
                  </a:lnTo>
                  <a:lnTo>
                    <a:pt x="0" y="89"/>
                  </a:lnTo>
                  <a:lnTo>
                    <a:pt x="0" y="89"/>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125" name="Freeform 816"/>
            <p:cNvSpPr>
              <a:spLocks/>
            </p:cNvSpPr>
            <p:nvPr/>
          </p:nvSpPr>
          <p:spPr bwMode="auto">
            <a:xfrm>
              <a:off x="485775" y="2876551"/>
              <a:ext cx="76200" cy="142875"/>
            </a:xfrm>
            <a:custGeom>
              <a:avLst/>
              <a:gdLst/>
              <a:ahLst/>
              <a:cxnLst>
                <a:cxn ang="0">
                  <a:pos x="0" y="0"/>
                </a:cxn>
                <a:cxn ang="0">
                  <a:pos x="48" y="22"/>
                </a:cxn>
                <a:cxn ang="0">
                  <a:pos x="48" y="90"/>
                </a:cxn>
                <a:cxn ang="0">
                  <a:pos x="0" y="68"/>
                </a:cxn>
                <a:cxn ang="0">
                  <a:pos x="0" y="0"/>
                </a:cxn>
                <a:cxn ang="0">
                  <a:pos x="0" y="0"/>
                </a:cxn>
                <a:cxn ang="0">
                  <a:pos x="0" y="0"/>
                </a:cxn>
              </a:cxnLst>
              <a:rect l="0" t="0" r="r" b="b"/>
              <a:pathLst>
                <a:path w="48" h="90">
                  <a:moveTo>
                    <a:pt x="0" y="0"/>
                  </a:moveTo>
                  <a:lnTo>
                    <a:pt x="48" y="22"/>
                  </a:lnTo>
                  <a:lnTo>
                    <a:pt x="48" y="90"/>
                  </a:lnTo>
                  <a:lnTo>
                    <a:pt x="0" y="68"/>
                  </a:lnTo>
                  <a:lnTo>
                    <a:pt x="0" y="0"/>
                  </a:lnTo>
                  <a:lnTo>
                    <a:pt x="0" y="0"/>
                  </a:lnTo>
                  <a:lnTo>
                    <a:pt x="0" y="0"/>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126" name="Freeform 817"/>
            <p:cNvSpPr>
              <a:spLocks/>
            </p:cNvSpPr>
            <p:nvPr/>
          </p:nvSpPr>
          <p:spPr bwMode="auto">
            <a:xfrm>
              <a:off x="657225" y="3044826"/>
              <a:ext cx="77788" cy="138113"/>
            </a:xfrm>
            <a:custGeom>
              <a:avLst/>
              <a:gdLst/>
              <a:ahLst/>
              <a:cxnLst>
                <a:cxn ang="0">
                  <a:pos x="0" y="87"/>
                </a:cxn>
                <a:cxn ang="0">
                  <a:pos x="0" y="22"/>
                </a:cxn>
                <a:cxn ang="0">
                  <a:pos x="49" y="0"/>
                </a:cxn>
                <a:cxn ang="0">
                  <a:pos x="49" y="66"/>
                </a:cxn>
                <a:cxn ang="0">
                  <a:pos x="0" y="87"/>
                </a:cxn>
                <a:cxn ang="0">
                  <a:pos x="0" y="87"/>
                </a:cxn>
                <a:cxn ang="0">
                  <a:pos x="0" y="87"/>
                </a:cxn>
              </a:cxnLst>
              <a:rect l="0" t="0" r="r" b="b"/>
              <a:pathLst>
                <a:path w="49" h="87">
                  <a:moveTo>
                    <a:pt x="0" y="87"/>
                  </a:moveTo>
                  <a:lnTo>
                    <a:pt x="0" y="22"/>
                  </a:lnTo>
                  <a:lnTo>
                    <a:pt x="49" y="0"/>
                  </a:lnTo>
                  <a:lnTo>
                    <a:pt x="49" y="66"/>
                  </a:lnTo>
                  <a:lnTo>
                    <a:pt x="0" y="87"/>
                  </a:lnTo>
                  <a:lnTo>
                    <a:pt x="0" y="87"/>
                  </a:lnTo>
                  <a:lnTo>
                    <a:pt x="0" y="87"/>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127" name="Freeform 818"/>
            <p:cNvSpPr>
              <a:spLocks/>
            </p:cNvSpPr>
            <p:nvPr/>
          </p:nvSpPr>
          <p:spPr bwMode="auto">
            <a:xfrm>
              <a:off x="581025" y="3044826"/>
              <a:ext cx="76200" cy="138113"/>
            </a:xfrm>
            <a:custGeom>
              <a:avLst/>
              <a:gdLst/>
              <a:ahLst/>
              <a:cxnLst>
                <a:cxn ang="0">
                  <a:pos x="0" y="0"/>
                </a:cxn>
                <a:cxn ang="0">
                  <a:pos x="48" y="22"/>
                </a:cxn>
                <a:cxn ang="0">
                  <a:pos x="48" y="87"/>
                </a:cxn>
                <a:cxn ang="0">
                  <a:pos x="0" y="66"/>
                </a:cxn>
                <a:cxn ang="0">
                  <a:pos x="0" y="0"/>
                </a:cxn>
                <a:cxn ang="0">
                  <a:pos x="0" y="0"/>
                </a:cxn>
                <a:cxn ang="0">
                  <a:pos x="0" y="0"/>
                </a:cxn>
              </a:cxnLst>
              <a:rect l="0" t="0" r="r" b="b"/>
              <a:pathLst>
                <a:path w="48" h="87">
                  <a:moveTo>
                    <a:pt x="0" y="0"/>
                  </a:moveTo>
                  <a:lnTo>
                    <a:pt x="48" y="22"/>
                  </a:lnTo>
                  <a:lnTo>
                    <a:pt x="48" y="87"/>
                  </a:lnTo>
                  <a:lnTo>
                    <a:pt x="0" y="66"/>
                  </a:lnTo>
                  <a:lnTo>
                    <a:pt x="0" y="0"/>
                  </a:lnTo>
                  <a:lnTo>
                    <a:pt x="0" y="0"/>
                  </a:lnTo>
                  <a:lnTo>
                    <a:pt x="0" y="0"/>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128" name="Freeform 819"/>
            <p:cNvSpPr>
              <a:spLocks/>
            </p:cNvSpPr>
            <p:nvPr/>
          </p:nvSpPr>
          <p:spPr bwMode="auto">
            <a:xfrm>
              <a:off x="755650" y="3000376"/>
              <a:ext cx="76200" cy="142875"/>
            </a:xfrm>
            <a:custGeom>
              <a:avLst/>
              <a:gdLst/>
              <a:ahLst/>
              <a:cxnLst>
                <a:cxn ang="0">
                  <a:pos x="0" y="90"/>
                </a:cxn>
                <a:cxn ang="0">
                  <a:pos x="0" y="22"/>
                </a:cxn>
                <a:cxn ang="0">
                  <a:pos x="48" y="0"/>
                </a:cxn>
                <a:cxn ang="0">
                  <a:pos x="48" y="67"/>
                </a:cxn>
                <a:cxn ang="0">
                  <a:pos x="0" y="90"/>
                </a:cxn>
                <a:cxn ang="0">
                  <a:pos x="0" y="90"/>
                </a:cxn>
                <a:cxn ang="0">
                  <a:pos x="0" y="90"/>
                </a:cxn>
              </a:cxnLst>
              <a:rect l="0" t="0" r="r" b="b"/>
              <a:pathLst>
                <a:path w="48" h="90">
                  <a:moveTo>
                    <a:pt x="0" y="90"/>
                  </a:moveTo>
                  <a:lnTo>
                    <a:pt x="0" y="22"/>
                  </a:lnTo>
                  <a:lnTo>
                    <a:pt x="48" y="0"/>
                  </a:lnTo>
                  <a:lnTo>
                    <a:pt x="48" y="67"/>
                  </a:lnTo>
                  <a:lnTo>
                    <a:pt x="0" y="90"/>
                  </a:lnTo>
                  <a:lnTo>
                    <a:pt x="0" y="90"/>
                  </a:lnTo>
                  <a:lnTo>
                    <a:pt x="0" y="90"/>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129" name="Freeform 820"/>
            <p:cNvSpPr>
              <a:spLocks/>
            </p:cNvSpPr>
            <p:nvPr/>
          </p:nvSpPr>
          <p:spPr bwMode="auto">
            <a:xfrm>
              <a:off x="485775" y="3001963"/>
              <a:ext cx="76200" cy="142875"/>
            </a:xfrm>
            <a:custGeom>
              <a:avLst/>
              <a:gdLst/>
              <a:ahLst/>
              <a:cxnLst>
                <a:cxn ang="0">
                  <a:pos x="0" y="0"/>
                </a:cxn>
                <a:cxn ang="0">
                  <a:pos x="48" y="23"/>
                </a:cxn>
                <a:cxn ang="0">
                  <a:pos x="48" y="90"/>
                </a:cxn>
                <a:cxn ang="0">
                  <a:pos x="0" y="67"/>
                </a:cxn>
                <a:cxn ang="0">
                  <a:pos x="0" y="0"/>
                </a:cxn>
                <a:cxn ang="0">
                  <a:pos x="0" y="0"/>
                </a:cxn>
                <a:cxn ang="0">
                  <a:pos x="0" y="0"/>
                </a:cxn>
              </a:cxnLst>
              <a:rect l="0" t="0" r="r" b="b"/>
              <a:pathLst>
                <a:path w="48" h="90">
                  <a:moveTo>
                    <a:pt x="0" y="0"/>
                  </a:moveTo>
                  <a:lnTo>
                    <a:pt x="48" y="23"/>
                  </a:lnTo>
                  <a:lnTo>
                    <a:pt x="48" y="90"/>
                  </a:lnTo>
                  <a:lnTo>
                    <a:pt x="0" y="67"/>
                  </a:lnTo>
                  <a:lnTo>
                    <a:pt x="0" y="0"/>
                  </a:lnTo>
                  <a:lnTo>
                    <a:pt x="0" y="0"/>
                  </a:lnTo>
                  <a:lnTo>
                    <a:pt x="0" y="0"/>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130" name="Freeform 821"/>
            <p:cNvSpPr>
              <a:spLocks/>
            </p:cNvSpPr>
            <p:nvPr/>
          </p:nvSpPr>
          <p:spPr bwMode="auto">
            <a:xfrm>
              <a:off x="677863" y="2841626"/>
              <a:ext cx="153988" cy="66675"/>
            </a:xfrm>
            <a:custGeom>
              <a:avLst/>
              <a:gdLst/>
              <a:ahLst/>
              <a:cxnLst>
                <a:cxn ang="0">
                  <a:pos x="49" y="42"/>
                </a:cxn>
                <a:cxn ang="0">
                  <a:pos x="0" y="21"/>
                </a:cxn>
                <a:cxn ang="0">
                  <a:pos x="49" y="0"/>
                </a:cxn>
                <a:cxn ang="0">
                  <a:pos x="97" y="21"/>
                </a:cxn>
                <a:cxn ang="0">
                  <a:pos x="49" y="42"/>
                </a:cxn>
                <a:cxn ang="0">
                  <a:pos x="49" y="42"/>
                </a:cxn>
                <a:cxn ang="0">
                  <a:pos x="49" y="42"/>
                </a:cxn>
              </a:cxnLst>
              <a:rect l="0" t="0" r="r" b="b"/>
              <a:pathLst>
                <a:path w="97" h="42">
                  <a:moveTo>
                    <a:pt x="49" y="42"/>
                  </a:moveTo>
                  <a:lnTo>
                    <a:pt x="0" y="21"/>
                  </a:lnTo>
                  <a:lnTo>
                    <a:pt x="49" y="0"/>
                  </a:lnTo>
                  <a:lnTo>
                    <a:pt x="97" y="21"/>
                  </a:lnTo>
                  <a:lnTo>
                    <a:pt x="49" y="42"/>
                  </a:lnTo>
                  <a:lnTo>
                    <a:pt x="49" y="42"/>
                  </a:lnTo>
                  <a:lnTo>
                    <a:pt x="49" y="42"/>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131" name="Freeform 822"/>
            <p:cNvSpPr>
              <a:spLocks/>
            </p:cNvSpPr>
            <p:nvPr/>
          </p:nvSpPr>
          <p:spPr bwMode="auto">
            <a:xfrm>
              <a:off x="485775" y="2841626"/>
              <a:ext cx="153988" cy="69850"/>
            </a:xfrm>
            <a:custGeom>
              <a:avLst/>
              <a:gdLst/>
              <a:ahLst/>
              <a:cxnLst>
                <a:cxn ang="0">
                  <a:pos x="48" y="44"/>
                </a:cxn>
                <a:cxn ang="0">
                  <a:pos x="0" y="22"/>
                </a:cxn>
                <a:cxn ang="0">
                  <a:pos x="48" y="0"/>
                </a:cxn>
                <a:cxn ang="0">
                  <a:pos x="97" y="22"/>
                </a:cxn>
                <a:cxn ang="0">
                  <a:pos x="48" y="44"/>
                </a:cxn>
                <a:cxn ang="0">
                  <a:pos x="48" y="44"/>
                </a:cxn>
                <a:cxn ang="0">
                  <a:pos x="48" y="44"/>
                </a:cxn>
              </a:cxnLst>
              <a:rect l="0" t="0" r="r" b="b"/>
              <a:pathLst>
                <a:path w="97" h="44">
                  <a:moveTo>
                    <a:pt x="48" y="44"/>
                  </a:moveTo>
                  <a:lnTo>
                    <a:pt x="0" y="22"/>
                  </a:lnTo>
                  <a:lnTo>
                    <a:pt x="48" y="0"/>
                  </a:lnTo>
                  <a:lnTo>
                    <a:pt x="97" y="22"/>
                  </a:lnTo>
                  <a:lnTo>
                    <a:pt x="48" y="44"/>
                  </a:lnTo>
                  <a:lnTo>
                    <a:pt x="48" y="44"/>
                  </a:lnTo>
                  <a:lnTo>
                    <a:pt x="48" y="44"/>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132" name="Freeform 823"/>
            <p:cNvSpPr>
              <a:spLocks/>
            </p:cNvSpPr>
            <p:nvPr/>
          </p:nvSpPr>
          <p:spPr bwMode="auto">
            <a:xfrm>
              <a:off x="581025" y="2794001"/>
              <a:ext cx="153988" cy="71438"/>
            </a:xfrm>
            <a:custGeom>
              <a:avLst/>
              <a:gdLst/>
              <a:ahLst/>
              <a:cxnLst>
                <a:cxn ang="0">
                  <a:pos x="48" y="45"/>
                </a:cxn>
                <a:cxn ang="0">
                  <a:pos x="0" y="22"/>
                </a:cxn>
                <a:cxn ang="0">
                  <a:pos x="48" y="0"/>
                </a:cxn>
                <a:cxn ang="0">
                  <a:pos x="97" y="22"/>
                </a:cxn>
                <a:cxn ang="0">
                  <a:pos x="48" y="45"/>
                </a:cxn>
                <a:cxn ang="0">
                  <a:pos x="48" y="45"/>
                </a:cxn>
                <a:cxn ang="0">
                  <a:pos x="48" y="45"/>
                </a:cxn>
              </a:cxnLst>
              <a:rect l="0" t="0" r="r" b="b"/>
              <a:pathLst>
                <a:path w="97" h="45">
                  <a:moveTo>
                    <a:pt x="48" y="45"/>
                  </a:moveTo>
                  <a:lnTo>
                    <a:pt x="0" y="22"/>
                  </a:lnTo>
                  <a:lnTo>
                    <a:pt x="48" y="0"/>
                  </a:lnTo>
                  <a:lnTo>
                    <a:pt x="97" y="22"/>
                  </a:lnTo>
                  <a:lnTo>
                    <a:pt x="48" y="45"/>
                  </a:lnTo>
                  <a:lnTo>
                    <a:pt x="48" y="45"/>
                  </a:lnTo>
                  <a:lnTo>
                    <a:pt x="48" y="45"/>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133" name="Freeform 824"/>
            <p:cNvSpPr>
              <a:spLocks/>
            </p:cNvSpPr>
            <p:nvPr/>
          </p:nvSpPr>
          <p:spPr bwMode="auto">
            <a:xfrm>
              <a:off x="581025" y="2884488"/>
              <a:ext cx="153988" cy="68263"/>
            </a:xfrm>
            <a:custGeom>
              <a:avLst/>
              <a:gdLst/>
              <a:ahLst/>
              <a:cxnLst>
                <a:cxn ang="0">
                  <a:pos x="0" y="21"/>
                </a:cxn>
                <a:cxn ang="0">
                  <a:pos x="48" y="0"/>
                </a:cxn>
                <a:cxn ang="0">
                  <a:pos x="97" y="21"/>
                </a:cxn>
                <a:cxn ang="0">
                  <a:pos x="48" y="43"/>
                </a:cxn>
                <a:cxn ang="0">
                  <a:pos x="14" y="28"/>
                </a:cxn>
              </a:cxnLst>
              <a:rect l="0" t="0" r="r" b="b"/>
              <a:pathLst>
                <a:path w="97" h="43">
                  <a:moveTo>
                    <a:pt x="0" y="21"/>
                  </a:moveTo>
                  <a:lnTo>
                    <a:pt x="48" y="0"/>
                  </a:lnTo>
                  <a:lnTo>
                    <a:pt x="97" y="21"/>
                  </a:lnTo>
                  <a:lnTo>
                    <a:pt x="48" y="43"/>
                  </a:lnTo>
                  <a:lnTo>
                    <a:pt x="14" y="28"/>
                  </a:lnTo>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134" name="Freeform 825"/>
            <p:cNvSpPr>
              <a:spLocks/>
            </p:cNvSpPr>
            <p:nvPr/>
          </p:nvSpPr>
          <p:spPr bwMode="auto">
            <a:xfrm>
              <a:off x="581025" y="2952751"/>
              <a:ext cx="76200" cy="106363"/>
            </a:xfrm>
            <a:custGeom>
              <a:avLst/>
              <a:gdLst/>
              <a:ahLst/>
              <a:cxnLst>
                <a:cxn ang="0">
                  <a:pos x="48" y="0"/>
                </a:cxn>
                <a:cxn ang="0">
                  <a:pos x="48" y="67"/>
                </a:cxn>
                <a:cxn ang="0">
                  <a:pos x="0" y="44"/>
                </a:cxn>
                <a:cxn ang="0">
                  <a:pos x="0" y="0"/>
                </a:cxn>
              </a:cxnLst>
              <a:rect l="0" t="0" r="r" b="b"/>
              <a:pathLst>
                <a:path w="48" h="67">
                  <a:moveTo>
                    <a:pt x="48" y="0"/>
                  </a:moveTo>
                  <a:lnTo>
                    <a:pt x="48" y="67"/>
                  </a:lnTo>
                  <a:lnTo>
                    <a:pt x="0" y="44"/>
                  </a:lnTo>
                  <a:lnTo>
                    <a:pt x="0" y="0"/>
                  </a:lnTo>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grpSp>
      <p:cxnSp>
        <p:nvCxnSpPr>
          <p:cNvPr id="83" name="Straight Arrow Connector 82"/>
          <p:cNvCxnSpPr/>
          <p:nvPr/>
        </p:nvCxnSpPr>
        <p:spPr>
          <a:xfrm>
            <a:off x="3953334" y="3277982"/>
            <a:ext cx="559981"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300" name="Rectangle 299"/>
          <p:cNvSpPr/>
          <p:nvPr/>
        </p:nvSpPr>
        <p:spPr>
          <a:xfrm>
            <a:off x="2881150" y="2966334"/>
            <a:ext cx="1050918" cy="6246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2400" dirty="0" err="1" smtClean="0">
              <a:solidFill>
                <a:schemeClr val="tx2">
                  <a:lumMod val="50000"/>
                </a:schemeClr>
              </a:solidFill>
            </a:endParaRPr>
          </a:p>
        </p:txBody>
      </p:sp>
      <p:grpSp>
        <p:nvGrpSpPr>
          <p:cNvPr id="61" name="Groupe 275"/>
          <p:cNvGrpSpPr>
            <a:grpSpLocks noChangeAspect="1"/>
          </p:cNvGrpSpPr>
          <p:nvPr/>
        </p:nvGrpSpPr>
        <p:grpSpPr>
          <a:xfrm>
            <a:off x="3205684" y="3028273"/>
            <a:ext cx="444382" cy="499419"/>
            <a:chOff x="485775" y="2794001"/>
            <a:chExt cx="346076" cy="388938"/>
          </a:xfrm>
        </p:grpSpPr>
        <p:sp>
          <p:nvSpPr>
            <p:cNvPr id="253" name="Freeform 814"/>
            <p:cNvSpPr>
              <a:spLocks/>
            </p:cNvSpPr>
            <p:nvPr/>
          </p:nvSpPr>
          <p:spPr bwMode="auto">
            <a:xfrm>
              <a:off x="657225" y="2917826"/>
              <a:ext cx="77788" cy="141288"/>
            </a:xfrm>
            <a:custGeom>
              <a:avLst/>
              <a:gdLst/>
              <a:ahLst/>
              <a:cxnLst>
                <a:cxn ang="0">
                  <a:pos x="0" y="89"/>
                </a:cxn>
                <a:cxn ang="0">
                  <a:pos x="0" y="23"/>
                </a:cxn>
                <a:cxn ang="0">
                  <a:pos x="49" y="0"/>
                </a:cxn>
                <a:cxn ang="0">
                  <a:pos x="49" y="66"/>
                </a:cxn>
                <a:cxn ang="0">
                  <a:pos x="0" y="89"/>
                </a:cxn>
                <a:cxn ang="0">
                  <a:pos x="0" y="89"/>
                </a:cxn>
                <a:cxn ang="0">
                  <a:pos x="0" y="89"/>
                </a:cxn>
              </a:cxnLst>
              <a:rect l="0" t="0" r="r" b="b"/>
              <a:pathLst>
                <a:path w="49" h="89">
                  <a:moveTo>
                    <a:pt x="0" y="89"/>
                  </a:moveTo>
                  <a:lnTo>
                    <a:pt x="0" y="23"/>
                  </a:lnTo>
                  <a:lnTo>
                    <a:pt x="49" y="0"/>
                  </a:lnTo>
                  <a:lnTo>
                    <a:pt x="49" y="66"/>
                  </a:lnTo>
                  <a:lnTo>
                    <a:pt x="0" y="89"/>
                  </a:lnTo>
                  <a:lnTo>
                    <a:pt x="0" y="89"/>
                  </a:lnTo>
                  <a:lnTo>
                    <a:pt x="0" y="89"/>
                  </a:lnTo>
                  <a:close/>
                </a:path>
              </a:pathLst>
            </a:custGeom>
            <a:noFill/>
            <a:ln w="19050" cap="rnd">
              <a:solidFill>
                <a:schemeClr val="accent6"/>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75" name="Freeform 815"/>
            <p:cNvSpPr>
              <a:spLocks/>
            </p:cNvSpPr>
            <p:nvPr/>
          </p:nvSpPr>
          <p:spPr bwMode="auto">
            <a:xfrm>
              <a:off x="755650" y="2874963"/>
              <a:ext cx="76200" cy="141288"/>
            </a:xfrm>
            <a:custGeom>
              <a:avLst/>
              <a:gdLst/>
              <a:ahLst/>
              <a:cxnLst>
                <a:cxn ang="0">
                  <a:pos x="0" y="89"/>
                </a:cxn>
                <a:cxn ang="0">
                  <a:pos x="0" y="21"/>
                </a:cxn>
                <a:cxn ang="0">
                  <a:pos x="48" y="0"/>
                </a:cxn>
                <a:cxn ang="0">
                  <a:pos x="48" y="66"/>
                </a:cxn>
                <a:cxn ang="0">
                  <a:pos x="0" y="89"/>
                </a:cxn>
                <a:cxn ang="0">
                  <a:pos x="0" y="89"/>
                </a:cxn>
                <a:cxn ang="0">
                  <a:pos x="0" y="89"/>
                </a:cxn>
              </a:cxnLst>
              <a:rect l="0" t="0" r="r" b="b"/>
              <a:pathLst>
                <a:path w="48" h="89">
                  <a:moveTo>
                    <a:pt x="0" y="89"/>
                  </a:moveTo>
                  <a:lnTo>
                    <a:pt x="0" y="21"/>
                  </a:lnTo>
                  <a:lnTo>
                    <a:pt x="48" y="0"/>
                  </a:lnTo>
                  <a:lnTo>
                    <a:pt x="48" y="66"/>
                  </a:lnTo>
                  <a:lnTo>
                    <a:pt x="0" y="89"/>
                  </a:lnTo>
                  <a:lnTo>
                    <a:pt x="0" y="89"/>
                  </a:lnTo>
                  <a:lnTo>
                    <a:pt x="0" y="89"/>
                  </a:lnTo>
                  <a:close/>
                </a:path>
              </a:pathLst>
            </a:custGeom>
            <a:noFill/>
            <a:ln w="19050" cap="rnd">
              <a:solidFill>
                <a:schemeClr val="accent6"/>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78" name="Freeform 816"/>
            <p:cNvSpPr>
              <a:spLocks/>
            </p:cNvSpPr>
            <p:nvPr/>
          </p:nvSpPr>
          <p:spPr bwMode="auto">
            <a:xfrm>
              <a:off x="485775" y="2876551"/>
              <a:ext cx="76200" cy="142875"/>
            </a:xfrm>
            <a:custGeom>
              <a:avLst/>
              <a:gdLst/>
              <a:ahLst/>
              <a:cxnLst>
                <a:cxn ang="0">
                  <a:pos x="0" y="0"/>
                </a:cxn>
                <a:cxn ang="0">
                  <a:pos x="48" y="22"/>
                </a:cxn>
                <a:cxn ang="0">
                  <a:pos x="48" y="90"/>
                </a:cxn>
                <a:cxn ang="0">
                  <a:pos x="0" y="68"/>
                </a:cxn>
                <a:cxn ang="0">
                  <a:pos x="0" y="0"/>
                </a:cxn>
                <a:cxn ang="0">
                  <a:pos x="0" y="0"/>
                </a:cxn>
                <a:cxn ang="0">
                  <a:pos x="0" y="0"/>
                </a:cxn>
              </a:cxnLst>
              <a:rect l="0" t="0" r="r" b="b"/>
              <a:pathLst>
                <a:path w="48" h="90">
                  <a:moveTo>
                    <a:pt x="0" y="0"/>
                  </a:moveTo>
                  <a:lnTo>
                    <a:pt x="48" y="22"/>
                  </a:lnTo>
                  <a:lnTo>
                    <a:pt x="48" y="90"/>
                  </a:lnTo>
                  <a:lnTo>
                    <a:pt x="0" y="68"/>
                  </a:lnTo>
                  <a:lnTo>
                    <a:pt x="0" y="0"/>
                  </a:lnTo>
                  <a:lnTo>
                    <a:pt x="0" y="0"/>
                  </a:lnTo>
                  <a:lnTo>
                    <a:pt x="0" y="0"/>
                  </a:lnTo>
                  <a:close/>
                </a:path>
              </a:pathLst>
            </a:custGeom>
            <a:noFill/>
            <a:ln w="19050" cap="rnd">
              <a:solidFill>
                <a:schemeClr val="accent6"/>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79" name="Freeform 817"/>
            <p:cNvSpPr>
              <a:spLocks/>
            </p:cNvSpPr>
            <p:nvPr/>
          </p:nvSpPr>
          <p:spPr bwMode="auto">
            <a:xfrm>
              <a:off x="657225" y="3044826"/>
              <a:ext cx="77788" cy="138113"/>
            </a:xfrm>
            <a:custGeom>
              <a:avLst/>
              <a:gdLst/>
              <a:ahLst/>
              <a:cxnLst>
                <a:cxn ang="0">
                  <a:pos x="0" y="87"/>
                </a:cxn>
                <a:cxn ang="0">
                  <a:pos x="0" y="22"/>
                </a:cxn>
                <a:cxn ang="0">
                  <a:pos x="49" y="0"/>
                </a:cxn>
                <a:cxn ang="0">
                  <a:pos x="49" y="66"/>
                </a:cxn>
                <a:cxn ang="0">
                  <a:pos x="0" y="87"/>
                </a:cxn>
                <a:cxn ang="0">
                  <a:pos x="0" y="87"/>
                </a:cxn>
                <a:cxn ang="0">
                  <a:pos x="0" y="87"/>
                </a:cxn>
              </a:cxnLst>
              <a:rect l="0" t="0" r="r" b="b"/>
              <a:pathLst>
                <a:path w="49" h="87">
                  <a:moveTo>
                    <a:pt x="0" y="87"/>
                  </a:moveTo>
                  <a:lnTo>
                    <a:pt x="0" y="22"/>
                  </a:lnTo>
                  <a:lnTo>
                    <a:pt x="49" y="0"/>
                  </a:lnTo>
                  <a:lnTo>
                    <a:pt x="49" y="66"/>
                  </a:lnTo>
                  <a:lnTo>
                    <a:pt x="0" y="87"/>
                  </a:lnTo>
                  <a:lnTo>
                    <a:pt x="0" y="87"/>
                  </a:lnTo>
                  <a:lnTo>
                    <a:pt x="0" y="87"/>
                  </a:lnTo>
                  <a:close/>
                </a:path>
              </a:pathLst>
            </a:custGeom>
            <a:noFill/>
            <a:ln w="19050" cap="rnd">
              <a:solidFill>
                <a:schemeClr val="accent6"/>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81" name="Freeform 818"/>
            <p:cNvSpPr>
              <a:spLocks/>
            </p:cNvSpPr>
            <p:nvPr/>
          </p:nvSpPr>
          <p:spPr bwMode="auto">
            <a:xfrm>
              <a:off x="581025" y="3044826"/>
              <a:ext cx="76200" cy="138113"/>
            </a:xfrm>
            <a:custGeom>
              <a:avLst/>
              <a:gdLst/>
              <a:ahLst/>
              <a:cxnLst>
                <a:cxn ang="0">
                  <a:pos x="0" y="0"/>
                </a:cxn>
                <a:cxn ang="0">
                  <a:pos x="48" y="22"/>
                </a:cxn>
                <a:cxn ang="0">
                  <a:pos x="48" y="87"/>
                </a:cxn>
                <a:cxn ang="0">
                  <a:pos x="0" y="66"/>
                </a:cxn>
                <a:cxn ang="0">
                  <a:pos x="0" y="0"/>
                </a:cxn>
                <a:cxn ang="0">
                  <a:pos x="0" y="0"/>
                </a:cxn>
                <a:cxn ang="0">
                  <a:pos x="0" y="0"/>
                </a:cxn>
              </a:cxnLst>
              <a:rect l="0" t="0" r="r" b="b"/>
              <a:pathLst>
                <a:path w="48" h="87">
                  <a:moveTo>
                    <a:pt x="0" y="0"/>
                  </a:moveTo>
                  <a:lnTo>
                    <a:pt x="48" y="22"/>
                  </a:lnTo>
                  <a:lnTo>
                    <a:pt x="48" y="87"/>
                  </a:lnTo>
                  <a:lnTo>
                    <a:pt x="0" y="66"/>
                  </a:lnTo>
                  <a:lnTo>
                    <a:pt x="0" y="0"/>
                  </a:lnTo>
                  <a:lnTo>
                    <a:pt x="0" y="0"/>
                  </a:lnTo>
                  <a:lnTo>
                    <a:pt x="0" y="0"/>
                  </a:lnTo>
                  <a:close/>
                </a:path>
              </a:pathLst>
            </a:custGeom>
            <a:noFill/>
            <a:ln w="19050" cap="rnd">
              <a:solidFill>
                <a:schemeClr val="accent6"/>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82" name="Freeform 819"/>
            <p:cNvSpPr>
              <a:spLocks/>
            </p:cNvSpPr>
            <p:nvPr/>
          </p:nvSpPr>
          <p:spPr bwMode="auto">
            <a:xfrm>
              <a:off x="755650" y="3000376"/>
              <a:ext cx="76200" cy="142875"/>
            </a:xfrm>
            <a:custGeom>
              <a:avLst/>
              <a:gdLst/>
              <a:ahLst/>
              <a:cxnLst>
                <a:cxn ang="0">
                  <a:pos x="0" y="90"/>
                </a:cxn>
                <a:cxn ang="0">
                  <a:pos x="0" y="22"/>
                </a:cxn>
                <a:cxn ang="0">
                  <a:pos x="48" y="0"/>
                </a:cxn>
                <a:cxn ang="0">
                  <a:pos x="48" y="67"/>
                </a:cxn>
                <a:cxn ang="0">
                  <a:pos x="0" y="90"/>
                </a:cxn>
                <a:cxn ang="0">
                  <a:pos x="0" y="90"/>
                </a:cxn>
                <a:cxn ang="0">
                  <a:pos x="0" y="90"/>
                </a:cxn>
              </a:cxnLst>
              <a:rect l="0" t="0" r="r" b="b"/>
              <a:pathLst>
                <a:path w="48" h="90">
                  <a:moveTo>
                    <a:pt x="0" y="90"/>
                  </a:moveTo>
                  <a:lnTo>
                    <a:pt x="0" y="22"/>
                  </a:lnTo>
                  <a:lnTo>
                    <a:pt x="48" y="0"/>
                  </a:lnTo>
                  <a:lnTo>
                    <a:pt x="48" y="67"/>
                  </a:lnTo>
                  <a:lnTo>
                    <a:pt x="0" y="90"/>
                  </a:lnTo>
                  <a:lnTo>
                    <a:pt x="0" y="90"/>
                  </a:lnTo>
                  <a:lnTo>
                    <a:pt x="0" y="90"/>
                  </a:lnTo>
                  <a:close/>
                </a:path>
              </a:pathLst>
            </a:custGeom>
            <a:noFill/>
            <a:ln w="19050" cap="rnd">
              <a:solidFill>
                <a:schemeClr val="accent6"/>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83" name="Freeform 820"/>
            <p:cNvSpPr>
              <a:spLocks/>
            </p:cNvSpPr>
            <p:nvPr/>
          </p:nvSpPr>
          <p:spPr bwMode="auto">
            <a:xfrm>
              <a:off x="485775" y="3001963"/>
              <a:ext cx="76200" cy="142875"/>
            </a:xfrm>
            <a:custGeom>
              <a:avLst/>
              <a:gdLst/>
              <a:ahLst/>
              <a:cxnLst>
                <a:cxn ang="0">
                  <a:pos x="0" y="0"/>
                </a:cxn>
                <a:cxn ang="0">
                  <a:pos x="48" y="23"/>
                </a:cxn>
                <a:cxn ang="0">
                  <a:pos x="48" y="90"/>
                </a:cxn>
                <a:cxn ang="0">
                  <a:pos x="0" y="67"/>
                </a:cxn>
                <a:cxn ang="0">
                  <a:pos x="0" y="0"/>
                </a:cxn>
                <a:cxn ang="0">
                  <a:pos x="0" y="0"/>
                </a:cxn>
                <a:cxn ang="0">
                  <a:pos x="0" y="0"/>
                </a:cxn>
              </a:cxnLst>
              <a:rect l="0" t="0" r="r" b="b"/>
              <a:pathLst>
                <a:path w="48" h="90">
                  <a:moveTo>
                    <a:pt x="0" y="0"/>
                  </a:moveTo>
                  <a:lnTo>
                    <a:pt x="48" y="23"/>
                  </a:lnTo>
                  <a:lnTo>
                    <a:pt x="48" y="90"/>
                  </a:lnTo>
                  <a:lnTo>
                    <a:pt x="0" y="67"/>
                  </a:lnTo>
                  <a:lnTo>
                    <a:pt x="0" y="0"/>
                  </a:lnTo>
                  <a:lnTo>
                    <a:pt x="0" y="0"/>
                  </a:lnTo>
                  <a:lnTo>
                    <a:pt x="0" y="0"/>
                  </a:lnTo>
                  <a:close/>
                </a:path>
              </a:pathLst>
            </a:custGeom>
            <a:noFill/>
            <a:ln w="19050" cap="rnd">
              <a:solidFill>
                <a:schemeClr val="accent6"/>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85" name="Freeform 821"/>
            <p:cNvSpPr>
              <a:spLocks/>
            </p:cNvSpPr>
            <p:nvPr/>
          </p:nvSpPr>
          <p:spPr bwMode="auto">
            <a:xfrm>
              <a:off x="677863" y="2841626"/>
              <a:ext cx="153988" cy="66675"/>
            </a:xfrm>
            <a:custGeom>
              <a:avLst/>
              <a:gdLst/>
              <a:ahLst/>
              <a:cxnLst>
                <a:cxn ang="0">
                  <a:pos x="49" y="42"/>
                </a:cxn>
                <a:cxn ang="0">
                  <a:pos x="0" y="21"/>
                </a:cxn>
                <a:cxn ang="0">
                  <a:pos x="49" y="0"/>
                </a:cxn>
                <a:cxn ang="0">
                  <a:pos x="97" y="21"/>
                </a:cxn>
                <a:cxn ang="0">
                  <a:pos x="49" y="42"/>
                </a:cxn>
                <a:cxn ang="0">
                  <a:pos x="49" y="42"/>
                </a:cxn>
                <a:cxn ang="0">
                  <a:pos x="49" y="42"/>
                </a:cxn>
              </a:cxnLst>
              <a:rect l="0" t="0" r="r" b="b"/>
              <a:pathLst>
                <a:path w="97" h="42">
                  <a:moveTo>
                    <a:pt x="49" y="42"/>
                  </a:moveTo>
                  <a:lnTo>
                    <a:pt x="0" y="21"/>
                  </a:lnTo>
                  <a:lnTo>
                    <a:pt x="49" y="0"/>
                  </a:lnTo>
                  <a:lnTo>
                    <a:pt x="97" y="21"/>
                  </a:lnTo>
                  <a:lnTo>
                    <a:pt x="49" y="42"/>
                  </a:lnTo>
                  <a:lnTo>
                    <a:pt x="49" y="42"/>
                  </a:lnTo>
                  <a:lnTo>
                    <a:pt x="49" y="42"/>
                  </a:lnTo>
                  <a:close/>
                </a:path>
              </a:pathLst>
            </a:custGeom>
            <a:noFill/>
            <a:ln w="19050" cap="rnd">
              <a:solidFill>
                <a:schemeClr val="accent6"/>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86" name="Freeform 822"/>
            <p:cNvSpPr>
              <a:spLocks/>
            </p:cNvSpPr>
            <p:nvPr/>
          </p:nvSpPr>
          <p:spPr bwMode="auto">
            <a:xfrm>
              <a:off x="485775" y="2841626"/>
              <a:ext cx="153988" cy="69850"/>
            </a:xfrm>
            <a:custGeom>
              <a:avLst/>
              <a:gdLst/>
              <a:ahLst/>
              <a:cxnLst>
                <a:cxn ang="0">
                  <a:pos x="48" y="44"/>
                </a:cxn>
                <a:cxn ang="0">
                  <a:pos x="0" y="22"/>
                </a:cxn>
                <a:cxn ang="0">
                  <a:pos x="48" y="0"/>
                </a:cxn>
                <a:cxn ang="0">
                  <a:pos x="97" y="22"/>
                </a:cxn>
                <a:cxn ang="0">
                  <a:pos x="48" y="44"/>
                </a:cxn>
                <a:cxn ang="0">
                  <a:pos x="48" y="44"/>
                </a:cxn>
                <a:cxn ang="0">
                  <a:pos x="48" y="44"/>
                </a:cxn>
              </a:cxnLst>
              <a:rect l="0" t="0" r="r" b="b"/>
              <a:pathLst>
                <a:path w="97" h="44">
                  <a:moveTo>
                    <a:pt x="48" y="44"/>
                  </a:moveTo>
                  <a:lnTo>
                    <a:pt x="0" y="22"/>
                  </a:lnTo>
                  <a:lnTo>
                    <a:pt x="48" y="0"/>
                  </a:lnTo>
                  <a:lnTo>
                    <a:pt x="97" y="22"/>
                  </a:lnTo>
                  <a:lnTo>
                    <a:pt x="48" y="44"/>
                  </a:lnTo>
                  <a:lnTo>
                    <a:pt x="48" y="44"/>
                  </a:lnTo>
                  <a:lnTo>
                    <a:pt x="48" y="44"/>
                  </a:lnTo>
                  <a:close/>
                </a:path>
              </a:pathLst>
            </a:custGeom>
            <a:noFill/>
            <a:ln w="19050" cap="rnd">
              <a:solidFill>
                <a:schemeClr val="accent6"/>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89" name="Freeform 823"/>
            <p:cNvSpPr>
              <a:spLocks/>
            </p:cNvSpPr>
            <p:nvPr/>
          </p:nvSpPr>
          <p:spPr bwMode="auto">
            <a:xfrm>
              <a:off x="581025" y="2794001"/>
              <a:ext cx="153988" cy="71438"/>
            </a:xfrm>
            <a:custGeom>
              <a:avLst/>
              <a:gdLst/>
              <a:ahLst/>
              <a:cxnLst>
                <a:cxn ang="0">
                  <a:pos x="48" y="45"/>
                </a:cxn>
                <a:cxn ang="0">
                  <a:pos x="0" y="22"/>
                </a:cxn>
                <a:cxn ang="0">
                  <a:pos x="48" y="0"/>
                </a:cxn>
                <a:cxn ang="0">
                  <a:pos x="97" y="22"/>
                </a:cxn>
                <a:cxn ang="0">
                  <a:pos x="48" y="45"/>
                </a:cxn>
                <a:cxn ang="0">
                  <a:pos x="48" y="45"/>
                </a:cxn>
                <a:cxn ang="0">
                  <a:pos x="48" y="45"/>
                </a:cxn>
              </a:cxnLst>
              <a:rect l="0" t="0" r="r" b="b"/>
              <a:pathLst>
                <a:path w="97" h="45">
                  <a:moveTo>
                    <a:pt x="48" y="45"/>
                  </a:moveTo>
                  <a:lnTo>
                    <a:pt x="0" y="22"/>
                  </a:lnTo>
                  <a:lnTo>
                    <a:pt x="48" y="0"/>
                  </a:lnTo>
                  <a:lnTo>
                    <a:pt x="97" y="22"/>
                  </a:lnTo>
                  <a:lnTo>
                    <a:pt x="48" y="45"/>
                  </a:lnTo>
                  <a:lnTo>
                    <a:pt x="48" y="45"/>
                  </a:lnTo>
                  <a:lnTo>
                    <a:pt x="48" y="45"/>
                  </a:lnTo>
                  <a:close/>
                </a:path>
              </a:pathLst>
            </a:custGeom>
            <a:noFill/>
            <a:ln w="19050" cap="rnd">
              <a:solidFill>
                <a:schemeClr val="accent6"/>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90" name="Freeform 824"/>
            <p:cNvSpPr>
              <a:spLocks/>
            </p:cNvSpPr>
            <p:nvPr/>
          </p:nvSpPr>
          <p:spPr bwMode="auto">
            <a:xfrm>
              <a:off x="581025" y="2884488"/>
              <a:ext cx="153988" cy="68263"/>
            </a:xfrm>
            <a:custGeom>
              <a:avLst/>
              <a:gdLst/>
              <a:ahLst/>
              <a:cxnLst>
                <a:cxn ang="0">
                  <a:pos x="0" y="21"/>
                </a:cxn>
                <a:cxn ang="0">
                  <a:pos x="48" y="0"/>
                </a:cxn>
                <a:cxn ang="0">
                  <a:pos x="97" y="21"/>
                </a:cxn>
                <a:cxn ang="0">
                  <a:pos x="48" y="43"/>
                </a:cxn>
                <a:cxn ang="0">
                  <a:pos x="14" y="28"/>
                </a:cxn>
              </a:cxnLst>
              <a:rect l="0" t="0" r="r" b="b"/>
              <a:pathLst>
                <a:path w="97" h="43">
                  <a:moveTo>
                    <a:pt x="0" y="21"/>
                  </a:moveTo>
                  <a:lnTo>
                    <a:pt x="48" y="0"/>
                  </a:lnTo>
                  <a:lnTo>
                    <a:pt x="97" y="21"/>
                  </a:lnTo>
                  <a:lnTo>
                    <a:pt x="48" y="43"/>
                  </a:lnTo>
                  <a:lnTo>
                    <a:pt x="14" y="28"/>
                  </a:lnTo>
                </a:path>
              </a:pathLst>
            </a:custGeom>
            <a:noFill/>
            <a:ln w="19050" cap="rnd">
              <a:solidFill>
                <a:schemeClr val="accent6"/>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92" name="Freeform 825"/>
            <p:cNvSpPr>
              <a:spLocks/>
            </p:cNvSpPr>
            <p:nvPr/>
          </p:nvSpPr>
          <p:spPr bwMode="auto">
            <a:xfrm>
              <a:off x="581025" y="2952751"/>
              <a:ext cx="76200" cy="106363"/>
            </a:xfrm>
            <a:custGeom>
              <a:avLst/>
              <a:gdLst/>
              <a:ahLst/>
              <a:cxnLst>
                <a:cxn ang="0">
                  <a:pos x="48" y="0"/>
                </a:cxn>
                <a:cxn ang="0">
                  <a:pos x="48" y="67"/>
                </a:cxn>
                <a:cxn ang="0">
                  <a:pos x="0" y="44"/>
                </a:cxn>
                <a:cxn ang="0">
                  <a:pos x="0" y="0"/>
                </a:cxn>
              </a:cxnLst>
              <a:rect l="0" t="0" r="r" b="b"/>
              <a:pathLst>
                <a:path w="48" h="67">
                  <a:moveTo>
                    <a:pt x="48" y="0"/>
                  </a:moveTo>
                  <a:lnTo>
                    <a:pt x="48" y="67"/>
                  </a:lnTo>
                  <a:lnTo>
                    <a:pt x="0" y="44"/>
                  </a:lnTo>
                  <a:lnTo>
                    <a:pt x="0" y="0"/>
                  </a:lnTo>
                </a:path>
              </a:pathLst>
            </a:custGeom>
            <a:noFill/>
            <a:ln w="19050" cap="rnd">
              <a:solidFill>
                <a:schemeClr val="accent6"/>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grpSp>
      <p:sp>
        <p:nvSpPr>
          <p:cNvPr id="222" name="Rectangle 221"/>
          <p:cNvSpPr/>
          <p:nvPr/>
        </p:nvSpPr>
        <p:spPr>
          <a:xfrm>
            <a:off x="7735737" y="951495"/>
            <a:ext cx="2170263" cy="648705"/>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2400" b="1" dirty="0" smtClean="0">
                <a:solidFill>
                  <a:schemeClr val="tx2">
                    <a:lumMod val="50000"/>
                  </a:schemeClr>
                </a:solidFill>
              </a:rPr>
              <a:t>SUMMARY</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ular Callout 11"/>
          <p:cNvSpPr/>
          <p:nvPr/>
        </p:nvSpPr>
        <p:spPr>
          <a:xfrm>
            <a:off x="409433" y="4831302"/>
            <a:ext cx="2729552" cy="1201003"/>
          </a:xfrm>
          <a:prstGeom prst="wedgeRoundRectCallout">
            <a:avLst>
              <a:gd name="adj1" fmla="val 51498"/>
              <a:gd name="adj2" fmla="val -69788"/>
              <a:gd name="adj3" fmla="val 16667"/>
            </a:avLst>
          </a:prstGeom>
          <a:solidFill>
            <a:schemeClr val="bg2">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i="1" dirty="0" smtClean="0">
                <a:solidFill>
                  <a:schemeClr val="tx2">
                    <a:lumMod val="50000"/>
                  </a:schemeClr>
                </a:solidFill>
              </a:rPr>
              <a:t>Capgemini choice of tools:</a:t>
            </a:r>
          </a:p>
          <a:p>
            <a:pPr algn="ctr"/>
            <a:endParaRPr lang="en-US" sz="400" b="1" i="1" dirty="0" smtClean="0">
              <a:solidFill>
                <a:schemeClr val="tx2">
                  <a:lumMod val="50000"/>
                </a:schemeClr>
              </a:solidFill>
            </a:endParaRPr>
          </a:p>
          <a:p>
            <a:r>
              <a:rPr lang="en-US" sz="1200" b="1" i="1" dirty="0" smtClean="0">
                <a:solidFill>
                  <a:schemeClr val="accent4"/>
                </a:solidFill>
              </a:rPr>
              <a:t>Automation Assessment Toolkit</a:t>
            </a:r>
          </a:p>
          <a:p>
            <a:endParaRPr lang="en-US" sz="1200" b="1" i="1" dirty="0" smtClean="0">
              <a:solidFill>
                <a:schemeClr val="accent4"/>
              </a:solidFill>
            </a:endParaRPr>
          </a:p>
          <a:p>
            <a:pPr algn="r"/>
            <a:r>
              <a:rPr lang="en-US" sz="1400" i="1" kern="0" dirty="0" err="1" smtClean="0">
                <a:solidFill>
                  <a:sysClr val="windowText" lastClr="000000"/>
                </a:solidFill>
              </a:rPr>
              <a:t>VServe</a:t>
            </a:r>
            <a:endParaRPr lang="en-US" sz="1400" b="1" i="1" dirty="0" smtClean="0">
              <a:solidFill>
                <a:schemeClr val="accent4"/>
              </a:solidFill>
            </a:endParaRPr>
          </a:p>
          <a:p>
            <a:pPr algn="ctr"/>
            <a:endParaRPr lang="en-US" sz="1200" b="1" i="1" dirty="0" smtClean="0">
              <a:solidFill>
                <a:schemeClr val="tx2">
                  <a:lumMod val="50000"/>
                </a:schemeClr>
              </a:solidFill>
            </a:endParaRPr>
          </a:p>
        </p:txBody>
      </p:sp>
      <p:sp>
        <p:nvSpPr>
          <p:cNvPr id="2" name="Title 1"/>
          <p:cNvSpPr>
            <a:spLocks noGrp="1"/>
          </p:cNvSpPr>
          <p:nvPr>
            <p:ph type="title"/>
          </p:nvPr>
        </p:nvSpPr>
        <p:spPr/>
        <p:txBody>
          <a:bodyPr/>
          <a:lstStyle/>
          <a:p>
            <a:r>
              <a:rPr lang="en-US" sz="2800" dirty="0" smtClean="0"/>
              <a:t>Service Virtualization</a:t>
            </a:r>
            <a:endParaRPr lang="en-US" sz="2800" dirty="0"/>
          </a:p>
        </p:txBody>
      </p:sp>
      <p:sp>
        <p:nvSpPr>
          <p:cNvPr id="14" name="Rectangle 13"/>
          <p:cNvSpPr/>
          <p:nvPr/>
        </p:nvSpPr>
        <p:spPr>
          <a:xfrm>
            <a:off x="3234521" y="1528386"/>
            <a:ext cx="5760000" cy="1440000"/>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indent="6350" defTabSz="914400">
              <a:lnSpc>
                <a:spcPct val="90000"/>
              </a:lnSpc>
              <a:spcBef>
                <a:spcPts val="300"/>
              </a:spcBef>
              <a:spcAft>
                <a:spcPts val="300"/>
              </a:spcAft>
              <a:buClr>
                <a:schemeClr val="accent5"/>
              </a:buClr>
              <a:defRPr/>
            </a:pPr>
            <a:r>
              <a:rPr lang="en-US" sz="1400" kern="0" dirty="0" smtClean="0">
                <a:solidFill>
                  <a:sysClr val="windowText" lastClr="000000"/>
                </a:solidFill>
              </a:rPr>
              <a:t>To provide software development and QA/testing teams access to dependent system components that are needed for development and testing (such as legacy system interfaces), but are unavailable or difficult-to-access for development and testing purposes</a:t>
            </a:r>
          </a:p>
        </p:txBody>
      </p:sp>
      <p:sp>
        <p:nvSpPr>
          <p:cNvPr id="11" name="Rectangle 10"/>
          <p:cNvSpPr/>
          <p:nvPr/>
        </p:nvSpPr>
        <p:spPr>
          <a:xfrm>
            <a:off x="3234521" y="3134089"/>
            <a:ext cx="5760000" cy="2880000"/>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80975" indent="-180975" defTabSz="914400" fontAlgn="auto">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Assessment of the application landscape for virtualization potential</a:t>
            </a:r>
          </a:p>
          <a:p>
            <a:pPr marL="180975" indent="-180975" defTabSz="914400" fontAlgn="auto">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Define virtualization strategy for various Testing Processes</a:t>
            </a:r>
          </a:p>
          <a:p>
            <a:pPr marL="180975" indent="-180975" defTabSz="914400">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Virtualization Business case definition and ROI calculation</a:t>
            </a:r>
          </a:p>
          <a:p>
            <a:pPr marL="180975" indent="-180975" defTabSz="914400">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Rollout virtualization services</a:t>
            </a:r>
          </a:p>
          <a:p>
            <a:pPr marL="180975" indent="-180975" defTabSz="914400">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Evolve Applications and virtualization adoption services across lifecycle</a:t>
            </a:r>
          </a:p>
        </p:txBody>
      </p:sp>
      <p:sp>
        <p:nvSpPr>
          <p:cNvPr id="16" name="Rounded Rectangle 15"/>
          <p:cNvSpPr/>
          <p:nvPr/>
        </p:nvSpPr>
        <p:spPr>
          <a:xfrm>
            <a:off x="409433" y="1509784"/>
            <a:ext cx="2729552" cy="1187355"/>
          </a:xfrm>
          <a:prstGeom prst="roundRect">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en-US" sz="1600" b="1" kern="0" dirty="0" smtClean="0">
                <a:solidFill>
                  <a:schemeClr val="bg1"/>
                </a:solidFill>
                <a:latin typeface="Arial"/>
                <a:cs typeface="Arial"/>
              </a:rPr>
              <a:t>Purpose</a:t>
            </a:r>
          </a:p>
        </p:txBody>
      </p:sp>
      <p:sp>
        <p:nvSpPr>
          <p:cNvPr id="17" name="Rounded Rectangle 16"/>
          <p:cNvSpPr/>
          <p:nvPr/>
        </p:nvSpPr>
        <p:spPr>
          <a:xfrm>
            <a:off x="409433" y="3127343"/>
            <a:ext cx="2729552" cy="1187355"/>
          </a:xfrm>
          <a:prstGeom prst="roundRect">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en-US" sz="1600" b="1" kern="0" dirty="0" smtClean="0">
                <a:solidFill>
                  <a:schemeClr val="bg1"/>
                </a:solidFill>
                <a:latin typeface="Arial"/>
                <a:cs typeface="Arial"/>
              </a:rPr>
              <a:t>Key activities</a:t>
            </a:r>
          </a:p>
        </p:txBody>
      </p:sp>
      <p:pic>
        <p:nvPicPr>
          <p:cNvPr id="293891" name="Picture 3"/>
          <p:cNvPicPr>
            <a:picLocks noChangeAspect="1" noChangeArrowheads="1"/>
          </p:cNvPicPr>
          <p:nvPr/>
        </p:nvPicPr>
        <p:blipFill>
          <a:blip r:embed="rId2" cstate="print"/>
          <a:srcRect/>
          <a:stretch>
            <a:fillRect/>
          </a:stretch>
        </p:blipFill>
        <p:spPr bwMode="auto">
          <a:xfrm>
            <a:off x="696329" y="5451282"/>
            <a:ext cx="1485900" cy="46482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sz="2800" dirty="0" err="1" smtClean="0"/>
              <a:t>Agile</a:t>
            </a:r>
            <a:r>
              <a:rPr lang="fi-FI" sz="2800" dirty="0" smtClean="0"/>
              <a:t> </a:t>
            </a:r>
            <a:r>
              <a:rPr lang="fi-FI" sz="2800" dirty="0" err="1" smtClean="0"/>
              <a:t>Development</a:t>
            </a:r>
            <a:endParaRPr lang="en-US" sz="2800" dirty="0"/>
          </a:p>
        </p:txBody>
      </p:sp>
      <p:sp>
        <p:nvSpPr>
          <p:cNvPr id="6" name="Rounded Rectangle 5"/>
          <p:cNvSpPr/>
          <p:nvPr/>
        </p:nvSpPr>
        <p:spPr>
          <a:xfrm>
            <a:off x="409433" y="1509784"/>
            <a:ext cx="2729552" cy="1187355"/>
          </a:xfrm>
          <a:prstGeom prst="roundRect">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en-US" sz="1600" b="1" kern="0" dirty="0" smtClean="0">
                <a:solidFill>
                  <a:schemeClr val="bg1"/>
                </a:solidFill>
                <a:latin typeface="Arial"/>
                <a:cs typeface="Arial"/>
              </a:rPr>
              <a:t>Purpose</a:t>
            </a:r>
          </a:p>
        </p:txBody>
      </p:sp>
      <p:sp>
        <p:nvSpPr>
          <p:cNvPr id="8" name="Rounded Rectangle 7"/>
          <p:cNvSpPr/>
          <p:nvPr/>
        </p:nvSpPr>
        <p:spPr>
          <a:xfrm>
            <a:off x="409433" y="3127343"/>
            <a:ext cx="2729552" cy="1187355"/>
          </a:xfrm>
          <a:prstGeom prst="roundRect">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en-US" sz="1600" b="1" kern="0" dirty="0" smtClean="0">
                <a:solidFill>
                  <a:schemeClr val="bg1"/>
                </a:solidFill>
                <a:latin typeface="Arial"/>
                <a:cs typeface="Arial"/>
              </a:rPr>
              <a:t>Key activities</a:t>
            </a:r>
          </a:p>
        </p:txBody>
      </p:sp>
      <p:sp>
        <p:nvSpPr>
          <p:cNvPr id="14" name="Rectangle 13"/>
          <p:cNvSpPr/>
          <p:nvPr/>
        </p:nvSpPr>
        <p:spPr>
          <a:xfrm>
            <a:off x="3234521" y="1509783"/>
            <a:ext cx="5760000" cy="1440000"/>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indent="6350" defTabSz="914400">
              <a:spcBef>
                <a:spcPts val="300"/>
              </a:spcBef>
              <a:spcAft>
                <a:spcPts val="300"/>
              </a:spcAft>
              <a:buClr>
                <a:schemeClr val="accent5"/>
              </a:buClr>
              <a:defRPr/>
            </a:pPr>
            <a:r>
              <a:rPr lang="en-US" sz="1400" kern="0" dirty="0" smtClean="0">
                <a:solidFill>
                  <a:sysClr val="windowText" lastClr="000000"/>
                </a:solidFill>
              </a:rPr>
              <a:t>Agile development is an effective development model without communication silos, ability to react to changing business needs and enable short lead time for features.</a:t>
            </a:r>
          </a:p>
          <a:p>
            <a:pPr indent="6350" defTabSz="914400">
              <a:spcBef>
                <a:spcPts val="300"/>
              </a:spcBef>
              <a:spcAft>
                <a:spcPts val="300"/>
              </a:spcAft>
              <a:buClr>
                <a:schemeClr val="accent5"/>
              </a:buClr>
              <a:defRPr/>
            </a:pPr>
            <a:r>
              <a:rPr lang="en-US" sz="1400" kern="0" dirty="0" smtClean="0">
                <a:solidFill>
                  <a:sysClr val="windowText" lastClr="000000"/>
                </a:solidFill>
              </a:rPr>
              <a:t>Agile development promotes adaptive planning, evolutionary development, early delivery, continuous improvement, and encourages rapid and flexible response to change. </a:t>
            </a:r>
            <a:endParaRPr lang="en-GB" sz="1400" kern="0" dirty="0" smtClean="0">
              <a:solidFill>
                <a:sysClr val="windowText" lastClr="000000"/>
              </a:solidFill>
            </a:endParaRPr>
          </a:p>
          <a:p>
            <a:pPr indent="6350" defTabSz="914400">
              <a:spcBef>
                <a:spcPts val="300"/>
              </a:spcBef>
              <a:spcAft>
                <a:spcPts val="300"/>
              </a:spcAft>
              <a:buClr>
                <a:schemeClr val="accent5"/>
              </a:buClr>
              <a:defRPr/>
            </a:pPr>
            <a:endParaRPr lang="en-US" sz="1400" kern="0" dirty="0" smtClean="0">
              <a:solidFill>
                <a:sysClr val="windowText" lastClr="000000"/>
              </a:solidFill>
            </a:endParaRPr>
          </a:p>
          <a:p>
            <a:pPr indent="6350" defTabSz="914400">
              <a:spcBef>
                <a:spcPts val="300"/>
              </a:spcBef>
              <a:spcAft>
                <a:spcPts val="300"/>
              </a:spcAft>
              <a:buClr>
                <a:schemeClr val="accent5"/>
              </a:buClr>
              <a:defRPr/>
            </a:pPr>
            <a:endParaRPr lang="en-US" sz="1400" kern="0" dirty="0" smtClean="0">
              <a:solidFill>
                <a:sysClr val="windowText" lastClr="000000"/>
              </a:solidFill>
            </a:endParaRPr>
          </a:p>
        </p:txBody>
      </p:sp>
      <p:sp>
        <p:nvSpPr>
          <p:cNvPr id="15" name="Rectangle 14"/>
          <p:cNvSpPr/>
          <p:nvPr/>
        </p:nvSpPr>
        <p:spPr>
          <a:xfrm>
            <a:off x="3234521" y="3146393"/>
            <a:ext cx="5760000" cy="2880000"/>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80975" indent="-174625" defTabSz="914400">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Share a vision of the result</a:t>
            </a:r>
          </a:p>
          <a:p>
            <a:pPr marL="180975" indent="-174625" defTabSz="914400">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Plan roadmap, release schedule and prioritize features</a:t>
            </a:r>
          </a:p>
          <a:p>
            <a:pPr marL="542925" lvl="2" indent="-180975" defTabSz="914400">
              <a:spcBef>
                <a:spcPts val="300"/>
              </a:spcBef>
              <a:spcAft>
                <a:spcPts val="300"/>
              </a:spcAft>
              <a:buClr>
                <a:schemeClr val="accent5"/>
              </a:buClr>
              <a:buFont typeface="Arial" pitchFamily="34" charset="0"/>
              <a:buChar char="•"/>
              <a:defRPr/>
            </a:pPr>
            <a:r>
              <a:rPr lang="en-US" sz="1200" kern="0" dirty="0" smtClean="0">
                <a:solidFill>
                  <a:sysClr val="windowText" lastClr="000000"/>
                </a:solidFill>
              </a:rPr>
              <a:t>Revisit often to ensure ability to react to possible business changes</a:t>
            </a:r>
          </a:p>
          <a:p>
            <a:pPr marL="180975" indent="-174625" defTabSz="914400">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Build solution, release early and often</a:t>
            </a:r>
          </a:p>
          <a:p>
            <a:pPr marL="180975" indent="-174625" defTabSz="914400">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Learn and optimize the process</a:t>
            </a:r>
          </a:p>
          <a:p>
            <a:pPr marL="180975" indent="-174625" defTabSz="914400">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Practices include daily- and weekly meeting for maximum visibility and co-operation. </a:t>
            </a:r>
          </a:p>
        </p:txBody>
      </p:sp>
      <p:sp>
        <p:nvSpPr>
          <p:cNvPr id="12" name="Rounded Rectangular Callout 11"/>
          <p:cNvSpPr/>
          <p:nvPr/>
        </p:nvSpPr>
        <p:spPr>
          <a:xfrm>
            <a:off x="409433" y="4831302"/>
            <a:ext cx="2729552" cy="1201003"/>
          </a:xfrm>
          <a:prstGeom prst="wedgeRoundRectCallout">
            <a:avLst>
              <a:gd name="adj1" fmla="val 51498"/>
              <a:gd name="adj2" fmla="val -69788"/>
              <a:gd name="adj3" fmla="val 16667"/>
            </a:avLst>
          </a:prstGeom>
          <a:solidFill>
            <a:schemeClr val="bg2">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i="1" dirty="0" smtClean="0">
                <a:solidFill>
                  <a:schemeClr val="tx2">
                    <a:lumMod val="50000"/>
                  </a:schemeClr>
                </a:solidFill>
              </a:rPr>
              <a:t>Capgemini choice of tools:</a:t>
            </a:r>
          </a:p>
        </p:txBody>
      </p:sp>
      <p:pic>
        <p:nvPicPr>
          <p:cNvPr id="291842" name="Picture 2" descr="ServiceNow"/>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1680475" y="4948669"/>
            <a:ext cx="1182070" cy="887800"/>
          </a:xfrm>
          <a:prstGeom prst="rect">
            <a:avLst/>
          </a:prstGeom>
          <a:noFill/>
          <a:extLst>
            <a:ext uri="{909E8E84-426E-40DD-AFC4-6F175D3DCCD1}">
              <a14:hiddenFill xmlns:a14="http://schemas.microsoft.com/office/drawing/2010/main" xmlns="">
                <a:solidFill>
                  <a:srgbClr val="FFFFFF"/>
                </a:solidFill>
              </a14:hiddenFill>
            </a:ext>
          </a:extLst>
        </p:spPr>
      </p:pic>
      <p:pic>
        <p:nvPicPr>
          <p:cNvPr id="291844" name="Picture 4" descr="Slack"/>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1786811" y="5455226"/>
            <a:ext cx="868680" cy="651510"/>
          </a:xfrm>
          <a:prstGeom prst="rect">
            <a:avLst/>
          </a:prstGeom>
          <a:noFill/>
          <a:extLst>
            <a:ext uri="{909E8E84-426E-40DD-AFC4-6F175D3DCCD1}">
              <a14:hiddenFill xmlns:a14="http://schemas.microsoft.com/office/drawing/2010/main" xmlns="">
                <a:solidFill>
                  <a:srgbClr val="FFFFFF"/>
                </a:solidFill>
              </a14:hiddenFill>
            </a:ext>
          </a:extLst>
        </p:spPr>
      </p:pic>
      <p:pic>
        <p:nvPicPr>
          <p:cNvPr id="291846" name="Picture 6" descr="Pivotal Tracker"/>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641507" y="5170561"/>
            <a:ext cx="1051560" cy="790956"/>
          </a:xfrm>
          <a:prstGeom prst="rect">
            <a:avLst/>
          </a:prstGeom>
          <a:noFill/>
          <a:extLst>
            <a:ext uri="{909E8E84-426E-40DD-AFC4-6F175D3DCCD1}">
              <a14:hiddenFill xmlns:a14="http://schemas.microsoft.com/office/drawing/2010/main" xmlns="">
                <a:solidFill>
                  <a:srgbClr val="FFFFFF"/>
                </a:solidFill>
              </a14:hiddenFill>
            </a:ext>
          </a:extLst>
        </p:spPr>
      </p:pic>
      <p:sp>
        <p:nvSpPr>
          <p:cNvPr id="296962" name="AutoShape 2" descr="Kuvahaun tulos haulle jira"/>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96964" name="AutoShape 4" descr="Kuvahaun tulos haulle jira"/>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ounded Rectangular Callout 21"/>
          <p:cNvSpPr/>
          <p:nvPr/>
        </p:nvSpPr>
        <p:spPr>
          <a:xfrm>
            <a:off x="409433" y="4831302"/>
            <a:ext cx="2729552" cy="1201003"/>
          </a:xfrm>
          <a:prstGeom prst="wedgeRoundRectCallout">
            <a:avLst>
              <a:gd name="adj1" fmla="val 51498"/>
              <a:gd name="adj2" fmla="val -69788"/>
              <a:gd name="adj3" fmla="val 16667"/>
            </a:avLst>
          </a:prstGeom>
          <a:solidFill>
            <a:schemeClr val="bg2">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i="1" dirty="0" smtClean="0">
                <a:solidFill>
                  <a:schemeClr val="tx2">
                    <a:lumMod val="50000"/>
                  </a:schemeClr>
                </a:solidFill>
              </a:rPr>
              <a:t>Capgemini choice of tools:</a:t>
            </a:r>
          </a:p>
        </p:txBody>
      </p:sp>
      <p:sp>
        <p:nvSpPr>
          <p:cNvPr id="2" name="Title 1"/>
          <p:cNvSpPr>
            <a:spLocks noGrp="1"/>
          </p:cNvSpPr>
          <p:nvPr>
            <p:ph type="title"/>
          </p:nvPr>
        </p:nvSpPr>
        <p:spPr/>
        <p:txBody>
          <a:bodyPr/>
          <a:lstStyle/>
          <a:p>
            <a:r>
              <a:rPr lang="fi-FI" sz="2800" dirty="0" err="1" smtClean="0"/>
              <a:t>Continuous</a:t>
            </a:r>
            <a:r>
              <a:rPr lang="fi-FI" sz="2800" dirty="0" smtClean="0"/>
              <a:t> </a:t>
            </a:r>
            <a:r>
              <a:rPr lang="fi-FI" sz="2800" dirty="0" err="1" smtClean="0"/>
              <a:t>Integration</a:t>
            </a:r>
            <a:endParaRPr lang="en-US" sz="2800" dirty="0"/>
          </a:p>
        </p:txBody>
      </p:sp>
      <p:sp>
        <p:nvSpPr>
          <p:cNvPr id="14" name="Rectangle 13"/>
          <p:cNvSpPr/>
          <p:nvPr/>
        </p:nvSpPr>
        <p:spPr>
          <a:xfrm>
            <a:off x="3234521" y="1531119"/>
            <a:ext cx="5760000" cy="1440000"/>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indent="6350" defTabSz="914400">
              <a:lnSpc>
                <a:spcPct val="90000"/>
              </a:lnSpc>
              <a:spcBef>
                <a:spcPts val="300"/>
              </a:spcBef>
              <a:spcAft>
                <a:spcPts val="300"/>
              </a:spcAft>
              <a:buClr>
                <a:schemeClr val="accent5"/>
              </a:buClr>
              <a:defRPr/>
            </a:pPr>
            <a:r>
              <a:rPr lang="en-US" sz="1400" kern="0" dirty="0" smtClean="0">
                <a:solidFill>
                  <a:sysClr val="windowText" lastClr="000000"/>
                </a:solidFill>
              </a:rPr>
              <a:t>Continuous Integration (CI) is a development practice with purpose of to surface any problems or inconsistency in code development immediately, so it can be fixed immediately. In other words ensure the quality early in the process. </a:t>
            </a:r>
          </a:p>
        </p:txBody>
      </p:sp>
      <p:sp>
        <p:nvSpPr>
          <p:cNvPr id="15" name="Rectangle 14"/>
          <p:cNvSpPr/>
          <p:nvPr/>
        </p:nvSpPr>
        <p:spPr>
          <a:xfrm>
            <a:off x="3227155" y="3137976"/>
            <a:ext cx="5760000" cy="2880000"/>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80975" indent="-180975" defTabSz="914400">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Developers integrate code into a shared repository several times a day. The code is automatically build and validated. The code that does not meet criteria cannot be committed further. </a:t>
            </a:r>
          </a:p>
          <a:p>
            <a:pPr marL="180975" indent="-180975" defTabSz="914400">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Static code analysis and unit tests are run (automatically) to ensure quality</a:t>
            </a:r>
          </a:p>
          <a:p>
            <a:pPr marL="180975" indent="-180975" defTabSz="914400">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Build binaries (war, ear) for deployments on to the Application Servers including packaging the different modules/applications</a:t>
            </a:r>
          </a:p>
        </p:txBody>
      </p:sp>
      <p:pic>
        <p:nvPicPr>
          <p:cNvPr id="11" name="Picture 2" descr="https://xebialabs.com/assets/files/plugins/jenkins.jpg"/>
          <p:cNvPicPr>
            <a:picLocks noChangeAspect="1" noChangeArrowheads="1"/>
          </p:cNvPicPr>
          <p:nvPr/>
        </p:nvPicPr>
        <p:blipFill>
          <a:blip r:embed="rId2" cstate="print">
            <a:clrChange>
              <a:clrFrom>
                <a:srgbClr val="FFFFFF"/>
              </a:clrFrom>
              <a:clrTo>
                <a:srgbClr val="FFFFFF">
                  <a:alpha val="0"/>
                </a:srgbClr>
              </a:clrTo>
            </a:clrChange>
          </a:blip>
          <a:srcRect t="27147" b="29671"/>
          <a:stretch>
            <a:fillRect/>
          </a:stretch>
        </p:blipFill>
        <p:spPr bwMode="auto">
          <a:xfrm>
            <a:off x="517525" y="5154192"/>
            <a:ext cx="1089829" cy="352956"/>
          </a:xfrm>
          <a:prstGeom prst="rect">
            <a:avLst/>
          </a:prstGeom>
          <a:noFill/>
        </p:spPr>
      </p:pic>
      <p:pic>
        <p:nvPicPr>
          <p:cNvPr id="13" name="Picture 2" descr="https://xebialabs.com/assets/files/plugins/git.jpg"/>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72517" y="5353521"/>
            <a:ext cx="1048841" cy="786631"/>
          </a:xfrm>
          <a:prstGeom prst="rect">
            <a:avLst/>
          </a:prstGeom>
          <a:noFill/>
        </p:spPr>
      </p:pic>
      <p:pic>
        <p:nvPicPr>
          <p:cNvPr id="16" name="Picture 4" descr="https://xebialabs.com/assets/files/plugins/maven.jpg"/>
          <p:cNvPicPr>
            <a:picLocks noChangeAspect="1" noChangeArrowheads="1"/>
          </p:cNvPicPr>
          <p:nvPr/>
        </p:nvPicPr>
        <p:blipFill>
          <a:blip r:embed="rId4" cstate="print">
            <a:clrChange>
              <a:clrFrom>
                <a:srgbClr val="FFFFFF"/>
              </a:clrFrom>
              <a:clrTo>
                <a:srgbClr val="FFFFFF">
                  <a:alpha val="0"/>
                </a:srgbClr>
              </a:clrTo>
            </a:clrChange>
          </a:blip>
          <a:srcRect t="16022" b="25223"/>
          <a:stretch>
            <a:fillRect/>
          </a:stretch>
        </p:blipFill>
        <p:spPr bwMode="auto">
          <a:xfrm>
            <a:off x="1884860" y="5084576"/>
            <a:ext cx="973200" cy="428852"/>
          </a:xfrm>
          <a:prstGeom prst="rect">
            <a:avLst/>
          </a:prstGeom>
          <a:noFill/>
        </p:spPr>
      </p:pic>
      <p:pic>
        <p:nvPicPr>
          <p:cNvPr id="17" name="Picture 2" descr="http://www.sonarqube.org/wp-content/themes/sonarsource.org/images/sonar.png"/>
          <p:cNvPicPr>
            <a:picLocks noChangeAspect="1" noChangeArrowheads="1"/>
          </p:cNvPicPr>
          <p:nvPr/>
        </p:nvPicPr>
        <p:blipFill>
          <a:blip r:embed="rId5" cstate="print"/>
          <a:srcRect/>
          <a:stretch>
            <a:fillRect/>
          </a:stretch>
        </p:blipFill>
        <p:spPr bwMode="auto">
          <a:xfrm>
            <a:off x="1734950" y="5718632"/>
            <a:ext cx="1242754" cy="298262"/>
          </a:xfrm>
          <a:prstGeom prst="rect">
            <a:avLst/>
          </a:prstGeom>
          <a:noFill/>
        </p:spPr>
      </p:pic>
      <p:pic>
        <p:nvPicPr>
          <p:cNvPr id="18" name="Picture 4" descr="Logo"/>
          <p:cNvPicPr>
            <a:picLocks noChangeAspect="1" noChangeArrowheads="1"/>
          </p:cNvPicPr>
          <p:nvPr/>
        </p:nvPicPr>
        <p:blipFill>
          <a:blip r:embed="rId6" cstate="print"/>
          <a:srcRect/>
          <a:stretch>
            <a:fillRect/>
          </a:stretch>
        </p:blipFill>
        <p:spPr bwMode="auto">
          <a:xfrm>
            <a:off x="1582021" y="5459110"/>
            <a:ext cx="1456800" cy="291360"/>
          </a:xfrm>
          <a:prstGeom prst="rect">
            <a:avLst/>
          </a:prstGeom>
          <a:noFill/>
        </p:spPr>
      </p:pic>
      <p:sp>
        <p:nvSpPr>
          <p:cNvPr id="23" name="Rounded Rectangle 22"/>
          <p:cNvSpPr/>
          <p:nvPr/>
        </p:nvSpPr>
        <p:spPr>
          <a:xfrm>
            <a:off x="409433" y="1509784"/>
            <a:ext cx="2729552" cy="1187355"/>
          </a:xfrm>
          <a:prstGeom prst="roundRect">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en-US" sz="1600" b="1" kern="0" dirty="0" smtClean="0">
                <a:solidFill>
                  <a:schemeClr val="bg1"/>
                </a:solidFill>
                <a:latin typeface="Arial"/>
                <a:cs typeface="Arial"/>
              </a:rPr>
              <a:t>Purpose</a:t>
            </a:r>
          </a:p>
        </p:txBody>
      </p:sp>
      <p:sp>
        <p:nvSpPr>
          <p:cNvPr id="24" name="Rounded Rectangle 23"/>
          <p:cNvSpPr/>
          <p:nvPr/>
        </p:nvSpPr>
        <p:spPr>
          <a:xfrm>
            <a:off x="409433" y="3127343"/>
            <a:ext cx="2729552" cy="1187355"/>
          </a:xfrm>
          <a:prstGeom prst="roundRect">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en-US" sz="1600" b="1" kern="0" dirty="0" smtClean="0">
                <a:solidFill>
                  <a:schemeClr val="bg1"/>
                </a:solidFill>
                <a:latin typeface="Arial"/>
                <a:cs typeface="Arial"/>
              </a:rPr>
              <a:t>Key activities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ular Callout 11"/>
          <p:cNvSpPr/>
          <p:nvPr/>
        </p:nvSpPr>
        <p:spPr>
          <a:xfrm>
            <a:off x="409433" y="4831302"/>
            <a:ext cx="2729552" cy="1201003"/>
          </a:xfrm>
          <a:prstGeom prst="wedgeRoundRectCallout">
            <a:avLst>
              <a:gd name="adj1" fmla="val 51498"/>
              <a:gd name="adj2" fmla="val -69788"/>
              <a:gd name="adj3" fmla="val 16667"/>
            </a:avLst>
          </a:prstGeom>
          <a:solidFill>
            <a:schemeClr val="bg2">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i="1" dirty="0" smtClean="0">
                <a:solidFill>
                  <a:schemeClr val="tx2">
                    <a:lumMod val="50000"/>
                  </a:schemeClr>
                </a:solidFill>
              </a:rPr>
              <a:t>Capgemini choice of tools:</a:t>
            </a:r>
          </a:p>
        </p:txBody>
      </p:sp>
      <p:sp>
        <p:nvSpPr>
          <p:cNvPr id="2" name="Title 1"/>
          <p:cNvSpPr>
            <a:spLocks noGrp="1"/>
          </p:cNvSpPr>
          <p:nvPr>
            <p:ph type="title"/>
          </p:nvPr>
        </p:nvSpPr>
        <p:spPr/>
        <p:txBody>
          <a:bodyPr/>
          <a:lstStyle/>
          <a:p>
            <a:r>
              <a:rPr lang="fi-FI" sz="2800" dirty="0" err="1" smtClean="0"/>
              <a:t>Continuous</a:t>
            </a:r>
            <a:r>
              <a:rPr lang="fi-FI" sz="2800" dirty="0" smtClean="0"/>
              <a:t> </a:t>
            </a:r>
            <a:r>
              <a:rPr lang="fi-FI" sz="2800" dirty="0" err="1" smtClean="0"/>
              <a:t>Delivery</a:t>
            </a:r>
            <a:endParaRPr lang="en-US" sz="2800" dirty="0"/>
          </a:p>
        </p:txBody>
      </p:sp>
      <p:sp>
        <p:nvSpPr>
          <p:cNvPr id="14" name="Rectangle 13"/>
          <p:cNvSpPr/>
          <p:nvPr/>
        </p:nvSpPr>
        <p:spPr>
          <a:xfrm>
            <a:off x="3238500" y="1517903"/>
            <a:ext cx="6250673" cy="1377697"/>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indent="6350" defTabSz="914400">
              <a:lnSpc>
                <a:spcPct val="90000"/>
              </a:lnSpc>
              <a:spcBef>
                <a:spcPts val="300"/>
              </a:spcBef>
              <a:spcAft>
                <a:spcPts val="300"/>
              </a:spcAft>
              <a:buClr>
                <a:schemeClr val="accent5"/>
              </a:buClr>
              <a:defRPr/>
            </a:pPr>
            <a:r>
              <a:rPr lang="en-US" sz="1400" kern="0" dirty="0" smtClean="0">
                <a:solidFill>
                  <a:sysClr val="windowText" lastClr="000000"/>
                </a:solidFill>
              </a:rPr>
              <a:t>Continuous Delivery (CD) automates and improves the process of software delivery. It provides the ability to rapidly, reliably and repeatedly push out enhancements and bug fixes to customers at low risk and with minimal manual overhead.</a:t>
            </a:r>
          </a:p>
        </p:txBody>
      </p:sp>
      <p:sp>
        <p:nvSpPr>
          <p:cNvPr id="15" name="Rectangle 14"/>
          <p:cNvSpPr/>
          <p:nvPr/>
        </p:nvSpPr>
        <p:spPr>
          <a:xfrm>
            <a:off x="3238500" y="3077288"/>
            <a:ext cx="6250673" cy="2963244"/>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80975" lvl="0" indent="-180975" defTabSz="914400">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Manage, plan and control the storage and flow of binaries and configurations used for deployments relying on the software release cycles.</a:t>
            </a:r>
          </a:p>
          <a:p>
            <a:pPr marL="355600" lvl="0" indent="-355600" defTabSz="914400">
              <a:spcBef>
                <a:spcPts val="300"/>
              </a:spcBef>
              <a:spcAft>
                <a:spcPts val="300"/>
              </a:spcAft>
              <a:buClr>
                <a:schemeClr val="accent5"/>
              </a:buClr>
              <a:buFont typeface="Wingdings" pitchFamily="2" charset="2"/>
              <a:buChar char="§"/>
              <a:defRPr/>
            </a:pPr>
            <a:endParaRPr lang="en-US" sz="1400" kern="0" dirty="0" smtClean="0">
              <a:solidFill>
                <a:sysClr val="windowText" lastClr="000000"/>
              </a:solidFill>
            </a:endParaRPr>
          </a:p>
        </p:txBody>
      </p:sp>
      <p:pic>
        <p:nvPicPr>
          <p:cNvPr id="10" name="Picture 2" descr="https://xebialabs.com/assets/files/plugins/nexus.jpg"/>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447832" y="5025858"/>
            <a:ext cx="1114736" cy="837923"/>
          </a:xfrm>
          <a:prstGeom prst="rect">
            <a:avLst/>
          </a:prstGeom>
          <a:noFill/>
        </p:spPr>
      </p:pic>
      <p:pic>
        <p:nvPicPr>
          <p:cNvPr id="11" name="Picture 4" descr="https://xebialabs.com/assets/files/plugins/chef.jpg"/>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440835" y="5206621"/>
            <a:ext cx="807998" cy="605998"/>
          </a:xfrm>
          <a:prstGeom prst="rect">
            <a:avLst/>
          </a:prstGeom>
          <a:noFill/>
        </p:spPr>
      </p:pic>
      <p:pic>
        <p:nvPicPr>
          <p:cNvPr id="13" name="Picture 2" descr="https://xebialabs.com/assets/files/plugins/git.jpg"/>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090144" y="5121661"/>
            <a:ext cx="942664" cy="706998"/>
          </a:xfrm>
          <a:prstGeom prst="rect">
            <a:avLst/>
          </a:prstGeom>
          <a:noFill/>
        </p:spPr>
      </p:pic>
      <p:sp>
        <p:nvSpPr>
          <p:cNvPr id="17" name="Rounded Rectangle 16"/>
          <p:cNvSpPr/>
          <p:nvPr/>
        </p:nvSpPr>
        <p:spPr>
          <a:xfrm>
            <a:off x="409433" y="1509784"/>
            <a:ext cx="2729552" cy="1187355"/>
          </a:xfrm>
          <a:prstGeom prst="roundRect">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en-US" sz="1600" b="1" kern="0" dirty="0" smtClean="0">
                <a:solidFill>
                  <a:schemeClr val="bg1"/>
                </a:solidFill>
                <a:latin typeface="Arial"/>
                <a:cs typeface="Arial"/>
              </a:rPr>
              <a:t>Purpose</a:t>
            </a:r>
          </a:p>
        </p:txBody>
      </p:sp>
      <p:sp>
        <p:nvSpPr>
          <p:cNvPr id="18" name="Rounded Rectangle 17"/>
          <p:cNvSpPr/>
          <p:nvPr/>
        </p:nvSpPr>
        <p:spPr>
          <a:xfrm>
            <a:off x="409433" y="3127343"/>
            <a:ext cx="2729552" cy="1187355"/>
          </a:xfrm>
          <a:prstGeom prst="roundRect">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en-US" sz="1600" b="1" kern="0" dirty="0" smtClean="0">
                <a:solidFill>
                  <a:schemeClr val="bg1"/>
                </a:solidFill>
                <a:latin typeface="Arial"/>
                <a:cs typeface="Arial"/>
              </a:rPr>
              <a:t>Key activities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ular Callout 10"/>
          <p:cNvSpPr/>
          <p:nvPr/>
        </p:nvSpPr>
        <p:spPr>
          <a:xfrm>
            <a:off x="409433" y="4831302"/>
            <a:ext cx="2729552" cy="1201003"/>
          </a:xfrm>
          <a:prstGeom prst="wedgeRoundRectCallout">
            <a:avLst>
              <a:gd name="adj1" fmla="val 51498"/>
              <a:gd name="adj2" fmla="val -69788"/>
              <a:gd name="adj3" fmla="val 16667"/>
            </a:avLst>
          </a:prstGeom>
          <a:solidFill>
            <a:schemeClr val="bg2">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lstStyle/>
          <a:p>
            <a:pPr algn="ctr"/>
            <a:r>
              <a:rPr lang="en-US" sz="1200" b="1" i="1" dirty="0" smtClean="0">
                <a:solidFill>
                  <a:schemeClr val="tx2">
                    <a:lumMod val="50000"/>
                  </a:schemeClr>
                </a:solidFill>
              </a:rPr>
              <a:t>Capgemini choice of tools:</a:t>
            </a:r>
          </a:p>
          <a:p>
            <a:pPr algn="ctr"/>
            <a:endParaRPr lang="en-US" sz="400" b="1" i="1" dirty="0" smtClean="0">
              <a:solidFill>
                <a:schemeClr val="tx2">
                  <a:lumMod val="50000"/>
                </a:schemeClr>
              </a:solidFill>
            </a:endParaRPr>
          </a:p>
          <a:p>
            <a:r>
              <a:rPr lang="en-US" sz="1050" b="1" i="1" dirty="0" smtClean="0">
                <a:solidFill>
                  <a:schemeClr val="accent4"/>
                </a:solidFill>
              </a:rPr>
              <a:t>Capgemini Automation Framework Café</a:t>
            </a:r>
          </a:p>
          <a:p>
            <a:pPr algn="ctr"/>
            <a:endParaRPr lang="en-US" sz="1200" b="1" i="1" dirty="0" smtClean="0">
              <a:solidFill>
                <a:schemeClr val="tx2">
                  <a:lumMod val="50000"/>
                </a:schemeClr>
              </a:solidFill>
            </a:endParaRPr>
          </a:p>
        </p:txBody>
      </p:sp>
      <p:sp>
        <p:nvSpPr>
          <p:cNvPr id="2" name="Title 1"/>
          <p:cNvSpPr>
            <a:spLocks noGrp="1"/>
          </p:cNvSpPr>
          <p:nvPr>
            <p:ph type="title"/>
          </p:nvPr>
        </p:nvSpPr>
        <p:spPr/>
        <p:txBody>
          <a:bodyPr/>
          <a:lstStyle/>
          <a:p>
            <a:r>
              <a:rPr lang="en-US" sz="2800" dirty="0" smtClean="0"/>
              <a:t>Automated Testing</a:t>
            </a:r>
            <a:endParaRPr lang="en-US" sz="2800" dirty="0"/>
          </a:p>
        </p:txBody>
      </p:sp>
      <p:sp>
        <p:nvSpPr>
          <p:cNvPr id="14" name="Rectangle 13"/>
          <p:cNvSpPr/>
          <p:nvPr/>
        </p:nvSpPr>
        <p:spPr>
          <a:xfrm>
            <a:off x="3238500" y="1523999"/>
            <a:ext cx="5760000" cy="1440000"/>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indent="6350" defTabSz="914400">
              <a:lnSpc>
                <a:spcPct val="90000"/>
              </a:lnSpc>
              <a:spcBef>
                <a:spcPts val="300"/>
              </a:spcBef>
              <a:spcAft>
                <a:spcPts val="300"/>
              </a:spcAft>
              <a:buClr>
                <a:schemeClr val="accent5"/>
              </a:buClr>
              <a:defRPr/>
            </a:pPr>
            <a:r>
              <a:rPr lang="en-US" sz="1400" kern="0" dirty="0" smtClean="0">
                <a:solidFill>
                  <a:sysClr val="windowText" lastClr="000000"/>
                </a:solidFill>
              </a:rPr>
              <a:t>Test automation helps to ensure application quality and cost effectiveness of testing (early error detection, regression testing)</a:t>
            </a:r>
          </a:p>
          <a:p>
            <a:pPr indent="6350" defTabSz="914400">
              <a:lnSpc>
                <a:spcPct val="90000"/>
              </a:lnSpc>
              <a:spcBef>
                <a:spcPts val="300"/>
              </a:spcBef>
              <a:spcAft>
                <a:spcPts val="300"/>
              </a:spcAft>
              <a:buClr>
                <a:schemeClr val="accent5"/>
              </a:buClr>
              <a:defRPr/>
            </a:pPr>
            <a:r>
              <a:rPr lang="en-US" sz="1400" kern="0" dirty="0" smtClean="0">
                <a:solidFill>
                  <a:sysClr val="windowText" lastClr="000000"/>
                </a:solidFill>
              </a:rPr>
              <a:t>Enable agile feature releases with fast test cycle time.</a:t>
            </a:r>
          </a:p>
        </p:txBody>
      </p:sp>
      <p:sp>
        <p:nvSpPr>
          <p:cNvPr id="15" name="Rectangle 14"/>
          <p:cNvSpPr/>
          <p:nvPr/>
        </p:nvSpPr>
        <p:spPr>
          <a:xfrm>
            <a:off x="3238499" y="3143300"/>
            <a:ext cx="5760000" cy="2880000"/>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80975" indent="-180975" defTabSz="914400">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Test environments and automation setup</a:t>
            </a:r>
          </a:p>
          <a:p>
            <a:pPr marL="180975" indent="-180975" defTabSz="914400">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Test case creation to automation suite</a:t>
            </a:r>
          </a:p>
          <a:p>
            <a:pPr marL="180975" indent="-180975" defTabSz="914400">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Capture and test of behavior, data and performance characteristics of complete application environments</a:t>
            </a:r>
          </a:p>
          <a:p>
            <a:pPr marL="180975" indent="-180975" defTabSz="914400">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Tests are build and executed continuously throughout development</a:t>
            </a:r>
          </a:p>
        </p:txBody>
      </p:sp>
      <p:sp>
        <p:nvSpPr>
          <p:cNvPr id="12" name="Rounded Rectangle 11"/>
          <p:cNvSpPr/>
          <p:nvPr/>
        </p:nvSpPr>
        <p:spPr>
          <a:xfrm>
            <a:off x="409433" y="1509784"/>
            <a:ext cx="2729552" cy="1187355"/>
          </a:xfrm>
          <a:prstGeom prst="roundRect">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en-US" sz="1600" b="1" kern="0" dirty="0" smtClean="0">
                <a:solidFill>
                  <a:schemeClr val="bg1"/>
                </a:solidFill>
                <a:latin typeface="Arial"/>
                <a:cs typeface="Arial"/>
              </a:rPr>
              <a:t>Purpose</a:t>
            </a:r>
          </a:p>
        </p:txBody>
      </p:sp>
      <p:sp>
        <p:nvSpPr>
          <p:cNvPr id="13" name="Rounded Rectangle 12"/>
          <p:cNvSpPr/>
          <p:nvPr/>
        </p:nvSpPr>
        <p:spPr>
          <a:xfrm>
            <a:off x="409433" y="3127343"/>
            <a:ext cx="2729552" cy="1187355"/>
          </a:xfrm>
          <a:prstGeom prst="roundRect">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en-US" sz="1600" b="1" kern="0" dirty="0" smtClean="0">
                <a:solidFill>
                  <a:schemeClr val="bg1"/>
                </a:solidFill>
                <a:latin typeface="Arial"/>
                <a:cs typeface="Arial"/>
              </a:rPr>
              <a:t>Key activities</a:t>
            </a:r>
          </a:p>
        </p:txBody>
      </p:sp>
      <p:pic>
        <p:nvPicPr>
          <p:cNvPr id="292867" name="Picture 3"/>
          <p:cNvPicPr>
            <a:picLocks noChangeAspect="1" noChangeArrowheads="1"/>
          </p:cNvPicPr>
          <p:nvPr/>
        </p:nvPicPr>
        <p:blipFill>
          <a:blip r:embed="rId2" cstate="print"/>
          <a:srcRect/>
          <a:stretch>
            <a:fillRect/>
          </a:stretch>
        </p:blipFill>
        <p:spPr bwMode="auto">
          <a:xfrm>
            <a:off x="796208" y="5416250"/>
            <a:ext cx="996696" cy="522351"/>
          </a:xfrm>
          <a:prstGeom prst="rect">
            <a:avLst/>
          </a:prstGeom>
          <a:noFill/>
          <a:ln w="9525">
            <a:noFill/>
            <a:miter lim="800000"/>
            <a:headEnd/>
            <a:tailEnd/>
          </a:ln>
        </p:spPr>
      </p:pic>
      <p:sp>
        <p:nvSpPr>
          <p:cNvPr id="17" name="TextBox 16"/>
          <p:cNvSpPr txBox="1"/>
          <p:nvPr/>
        </p:nvSpPr>
        <p:spPr>
          <a:xfrm>
            <a:off x="1900491" y="5374220"/>
            <a:ext cx="1002197" cy="615553"/>
          </a:xfrm>
          <a:prstGeom prst="rect">
            <a:avLst/>
          </a:prstGeom>
          <a:noFill/>
        </p:spPr>
        <p:txBody>
          <a:bodyPr wrap="none" rtlCol="0">
            <a:spAutoFit/>
          </a:bodyPr>
          <a:lstStyle/>
          <a:p>
            <a:pPr indent="-355600" defTabSz="914400">
              <a:spcBef>
                <a:spcPts val="300"/>
              </a:spcBef>
              <a:spcAft>
                <a:spcPts val="300"/>
              </a:spcAft>
              <a:buClr>
                <a:schemeClr val="accent5"/>
              </a:buClr>
              <a:defRPr/>
            </a:pPr>
            <a:r>
              <a:rPr lang="en-US" sz="800" i="1" kern="0" dirty="0" smtClean="0">
                <a:solidFill>
                  <a:sysClr val="windowText" lastClr="000000"/>
                </a:solidFill>
              </a:rPr>
              <a:t>X-Tester</a:t>
            </a:r>
          </a:p>
          <a:p>
            <a:pPr indent="-355600" defTabSz="914400">
              <a:spcBef>
                <a:spcPts val="300"/>
              </a:spcBef>
              <a:spcAft>
                <a:spcPts val="300"/>
              </a:spcAft>
              <a:buClr>
                <a:schemeClr val="accent5"/>
              </a:buClr>
              <a:defRPr/>
            </a:pPr>
            <a:r>
              <a:rPr lang="en-US" sz="800" i="1" kern="0" dirty="0" smtClean="0">
                <a:solidFill>
                  <a:sysClr val="windowText" lastClr="000000"/>
                </a:solidFill>
              </a:rPr>
              <a:t>QTP utilities</a:t>
            </a:r>
          </a:p>
          <a:p>
            <a:pPr indent="-355600" defTabSz="914400">
              <a:spcBef>
                <a:spcPts val="300"/>
              </a:spcBef>
              <a:spcAft>
                <a:spcPts val="300"/>
              </a:spcAft>
              <a:buClr>
                <a:schemeClr val="accent5"/>
              </a:buClr>
              <a:defRPr/>
            </a:pPr>
            <a:r>
              <a:rPr lang="en-US" sz="800" i="1" kern="0" dirty="0" smtClean="0">
                <a:solidFill>
                  <a:sysClr val="windowText" lastClr="000000"/>
                </a:solidFill>
              </a:rPr>
              <a:t>Robot Framework</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virtualization</a:t>
            </a:r>
            <a:endParaRPr lang="en-US" dirty="0"/>
          </a:p>
        </p:txBody>
      </p:sp>
      <p:sp>
        <p:nvSpPr>
          <p:cNvPr id="6" name="Rounded Rectangle 5"/>
          <p:cNvSpPr/>
          <p:nvPr/>
        </p:nvSpPr>
        <p:spPr>
          <a:xfrm>
            <a:off x="409433" y="1528387"/>
            <a:ext cx="2729552" cy="1187355"/>
          </a:xfrm>
          <a:prstGeom prst="roundRect">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en-US" sz="2000" b="1" kern="0" dirty="0" smtClean="0">
                <a:solidFill>
                  <a:schemeClr val="bg1"/>
                </a:solidFill>
                <a:latin typeface="Arial"/>
                <a:cs typeface="Arial"/>
              </a:rPr>
              <a:t>Purpose</a:t>
            </a:r>
          </a:p>
        </p:txBody>
      </p:sp>
      <p:sp>
        <p:nvSpPr>
          <p:cNvPr id="14" name="Rectangle 13"/>
          <p:cNvSpPr/>
          <p:nvPr/>
        </p:nvSpPr>
        <p:spPr>
          <a:xfrm>
            <a:off x="3234521" y="1528387"/>
            <a:ext cx="6250673" cy="1187355"/>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6350" defTabSz="914400">
              <a:lnSpc>
                <a:spcPct val="90000"/>
              </a:lnSpc>
              <a:spcBef>
                <a:spcPts val="300"/>
              </a:spcBef>
              <a:spcAft>
                <a:spcPts val="300"/>
              </a:spcAft>
              <a:buClr>
                <a:schemeClr val="accent5"/>
              </a:buClr>
              <a:defRPr/>
            </a:pPr>
            <a:r>
              <a:rPr lang="en-US" sz="1400" kern="0" dirty="0" smtClean="0">
                <a:solidFill>
                  <a:sysClr val="windowText" lastClr="000000"/>
                </a:solidFill>
              </a:rPr>
              <a:t>To provide software development and QA/testing teams access to dependent system components that are needed for development and testing (such as legacy system interfaces), but are unavailable or difficult-to-access for development and testing purposes</a:t>
            </a:r>
          </a:p>
        </p:txBody>
      </p:sp>
      <p:sp>
        <p:nvSpPr>
          <p:cNvPr id="15" name="Rectangle 14"/>
          <p:cNvSpPr/>
          <p:nvPr/>
        </p:nvSpPr>
        <p:spPr>
          <a:xfrm>
            <a:off x="3234521" y="4831302"/>
            <a:ext cx="6250673" cy="1445562"/>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55600" indent="-355600" defTabSz="914400" fontAlgn="base">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Automation Assessment Toolkit</a:t>
            </a:r>
          </a:p>
          <a:p>
            <a:pPr marL="355600" marR="0" indent="-355600" defTabSz="914400">
              <a:spcBef>
                <a:spcPts val="300"/>
              </a:spcBef>
              <a:spcAft>
                <a:spcPts val="300"/>
              </a:spcAft>
              <a:buClr>
                <a:schemeClr val="accent5"/>
              </a:buClr>
              <a:buFont typeface="Wingdings" pitchFamily="2" charset="2"/>
              <a:buChar char="§"/>
              <a:tabLst>
                <a:tab pos="207010" algn="l"/>
              </a:tabLst>
              <a:defRPr/>
            </a:pPr>
            <a:r>
              <a:rPr lang="en-US" sz="1400" kern="0" dirty="0" err="1" smtClean="0">
                <a:solidFill>
                  <a:sysClr val="windowText" lastClr="000000"/>
                </a:solidFill>
              </a:rPr>
              <a:t>VServe</a:t>
            </a:r>
            <a:r>
              <a:rPr lang="en-US" sz="1400" kern="0" dirty="0" smtClean="0">
                <a:solidFill>
                  <a:sysClr val="windowText" lastClr="000000"/>
                </a:solidFill>
              </a:rPr>
              <a:t> ( Accelerate LISA Test and Virtual Service Image Creation)</a:t>
            </a:r>
          </a:p>
          <a:p>
            <a:pPr marL="355600" marR="0" indent="-355600" defTabSz="914400">
              <a:spcBef>
                <a:spcPts val="300"/>
              </a:spcBef>
              <a:spcAft>
                <a:spcPts val="300"/>
              </a:spcAft>
              <a:buClr>
                <a:schemeClr val="accent5"/>
              </a:buClr>
              <a:buFont typeface="Wingdings" pitchFamily="2" charset="2"/>
              <a:buChar char="§"/>
              <a:tabLst>
                <a:tab pos="207010" algn="l"/>
              </a:tabLst>
              <a:defRPr/>
            </a:pPr>
            <a:r>
              <a:rPr lang="en-US" sz="1400" kern="0" dirty="0" smtClean="0">
                <a:solidFill>
                  <a:sysClr val="windowText" lastClr="000000"/>
                </a:solidFill>
              </a:rPr>
              <a:t>Capgemini Alliance with CA Lisa</a:t>
            </a:r>
          </a:p>
        </p:txBody>
      </p:sp>
      <p:sp>
        <p:nvSpPr>
          <p:cNvPr id="11" name="Rectangle 10"/>
          <p:cNvSpPr/>
          <p:nvPr/>
        </p:nvSpPr>
        <p:spPr>
          <a:xfrm>
            <a:off x="3234521" y="3017126"/>
            <a:ext cx="6250673" cy="1554871"/>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55600" indent="-355600" defTabSz="914400" fontAlgn="auto">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Assessment of the application landscape for virtualization potential</a:t>
            </a:r>
          </a:p>
          <a:p>
            <a:pPr marL="355600" indent="-355600" defTabSz="914400" fontAlgn="auto">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Define virtualization strategy for various Testing Processes</a:t>
            </a:r>
          </a:p>
          <a:p>
            <a:pPr marL="355600" indent="-355600" defTabSz="914400">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Virtualization Business case definition and ROI calculation</a:t>
            </a:r>
          </a:p>
          <a:p>
            <a:pPr marL="355600" indent="-355600" defTabSz="914400">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Rollout virtualization services</a:t>
            </a:r>
          </a:p>
          <a:p>
            <a:pPr marL="355600" indent="-355600" defTabSz="914400">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Evolve Applications and virtualization adoption services across lifecycle</a:t>
            </a:r>
          </a:p>
        </p:txBody>
      </p:sp>
      <p:sp>
        <p:nvSpPr>
          <p:cNvPr id="9" name="Rectangle 8"/>
          <p:cNvSpPr/>
          <p:nvPr/>
        </p:nvSpPr>
        <p:spPr>
          <a:xfrm rot="421833">
            <a:off x="7429502" y="349781"/>
            <a:ext cx="2105025" cy="923925"/>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smtClean="0">
                <a:solidFill>
                  <a:schemeClr val="tx2">
                    <a:lumMod val="50000"/>
                  </a:schemeClr>
                </a:solidFill>
              </a:rPr>
              <a:t>Huom</a:t>
            </a:r>
            <a:r>
              <a:rPr lang="en-US" sz="2400" dirty="0" smtClean="0">
                <a:solidFill>
                  <a:schemeClr val="tx2">
                    <a:lumMod val="50000"/>
                  </a:schemeClr>
                </a:solidFill>
              </a:rPr>
              <a:t>! </a:t>
            </a:r>
            <a:r>
              <a:rPr lang="en-US" sz="2400" dirty="0" err="1" smtClean="0">
                <a:solidFill>
                  <a:schemeClr val="tx2">
                    <a:lumMod val="50000"/>
                  </a:schemeClr>
                </a:solidFill>
              </a:rPr>
              <a:t>Uusi</a:t>
            </a:r>
            <a:endParaRPr lang="en-US" sz="2400" dirty="0" smtClean="0">
              <a:solidFill>
                <a:schemeClr val="tx2">
                  <a:lumMod val="50000"/>
                </a:schemeClr>
              </a:solidFill>
            </a:endParaRPr>
          </a:p>
        </p:txBody>
      </p:sp>
      <p:sp>
        <p:nvSpPr>
          <p:cNvPr id="10" name="Rounded Rectangle 9"/>
          <p:cNvSpPr/>
          <p:nvPr/>
        </p:nvSpPr>
        <p:spPr>
          <a:xfrm>
            <a:off x="409433" y="3015706"/>
            <a:ext cx="2729552" cy="1187355"/>
          </a:xfrm>
          <a:prstGeom prst="roundRect">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en-US" sz="2000" b="1" kern="0" dirty="0" smtClean="0">
                <a:solidFill>
                  <a:schemeClr val="bg1"/>
                </a:solidFill>
                <a:latin typeface="Arial"/>
                <a:cs typeface="Arial"/>
              </a:rPr>
              <a:t>Key activities</a:t>
            </a:r>
          </a:p>
        </p:txBody>
      </p:sp>
      <p:sp>
        <p:nvSpPr>
          <p:cNvPr id="13" name="Rounded Rectangular Callout 12"/>
          <p:cNvSpPr/>
          <p:nvPr/>
        </p:nvSpPr>
        <p:spPr>
          <a:xfrm>
            <a:off x="409433" y="4864608"/>
            <a:ext cx="2729552" cy="1194817"/>
          </a:xfrm>
          <a:prstGeom prst="wedgeRoundRectCallout">
            <a:avLst>
              <a:gd name="adj1" fmla="val 52894"/>
              <a:gd name="adj2" fmla="val -37900"/>
              <a:gd name="adj3" fmla="val 16667"/>
            </a:avLst>
          </a:prstGeom>
          <a:solidFill>
            <a:schemeClr val="bg2">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i="1" dirty="0" err="1" smtClean="0">
                <a:solidFill>
                  <a:schemeClr val="tx2">
                    <a:lumMod val="50000"/>
                  </a:schemeClr>
                </a:solidFill>
              </a:rPr>
              <a:t>Capgemini</a:t>
            </a:r>
            <a:r>
              <a:rPr lang="en-US" sz="2000" b="1" i="1" dirty="0" smtClean="0">
                <a:solidFill>
                  <a:schemeClr val="tx2">
                    <a:lumMod val="50000"/>
                  </a:schemeClr>
                </a:solidFill>
              </a:rPr>
              <a:t> tools: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1587" y="1588"/>
          <a:ext cx="1587" cy="1587"/>
        </p:xfrm>
        <a:graphic>
          <a:graphicData uri="http://schemas.openxmlformats.org/presentationml/2006/ole">
            <p:oleObj spid="_x0000_s310274" name="think-cell Slide" r:id="rId4" imgW="270" imgH="270" progId="">
              <p:embed/>
            </p:oleObj>
          </a:graphicData>
        </a:graphic>
      </p:graphicFrame>
      <p:sp>
        <p:nvSpPr>
          <p:cNvPr id="4" name="Rounded Rectangle 3"/>
          <p:cNvSpPr/>
          <p:nvPr/>
        </p:nvSpPr>
        <p:spPr>
          <a:xfrm>
            <a:off x="3082636" y="1442609"/>
            <a:ext cx="4156364" cy="409942"/>
          </a:xfrm>
          <a:prstGeom prst="roundRect">
            <a:avLst/>
          </a:prstGeom>
          <a:solidFill>
            <a:schemeClr val="bg1"/>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3" name="Content Placeholder 2"/>
          <p:cNvSpPr>
            <a:spLocks noGrp="1"/>
          </p:cNvSpPr>
          <p:nvPr>
            <p:ph sz="quarter" idx="10"/>
          </p:nvPr>
        </p:nvSpPr>
        <p:spPr>
          <a:xfrm>
            <a:off x="3102428" y="1442609"/>
            <a:ext cx="4441372" cy="3533155"/>
          </a:xfrm>
        </p:spPr>
        <p:txBody>
          <a:bodyPr/>
          <a:lstStyle/>
          <a:p>
            <a:r>
              <a:rPr lang="en-US" dirty="0" smtClean="0"/>
              <a:t>Solution approach</a:t>
            </a:r>
          </a:p>
          <a:p>
            <a:r>
              <a:rPr lang="en-US" dirty="0" smtClean="0"/>
              <a:t>Continuous deployment pipeline</a:t>
            </a:r>
          </a:p>
          <a:p>
            <a:r>
              <a:rPr lang="en-US" dirty="0" smtClean="0"/>
              <a:t>One cross-functional team</a:t>
            </a:r>
          </a:p>
          <a:p>
            <a:r>
              <a:rPr lang="en-US" dirty="0" smtClean="0"/>
              <a:t>Critical success factors</a:t>
            </a:r>
          </a:p>
        </p:txBody>
      </p:sp>
      <p:sp>
        <p:nvSpPr>
          <p:cNvPr id="9" name="Rectangle 8"/>
          <p:cNvSpPr/>
          <p:nvPr/>
        </p:nvSpPr>
        <p:spPr>
          <a:xfrm>
            <a:off x="7735737" y="951495"/>
            <a:ext cx="2170263" cy="648705"/>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2400" b="1" dirty="0" smtClean="0">
                <a:solidFill>
                  <a:schemeClr val="tx2">
                    <a:lumMod val="50000"/>
                  </a:schemeClr>
                </a:solidFill>
              </a:rPr>
              <a:t>SUMMARY</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Dynamic Infrastructure Capacity</a:t>
            </a:r>
            <a:endParaRPr lang="en-US" sz="2800" dirty="0"/>
          </a:p>
        </p:txBody>
      </p:sp>
      <p:sp>
        <p:nvSpPr>
          <p:cNvPr id="14" name="Rectangle 13"/>
          <p:cNvSpPr/>
          <p:nvPr/>
        </p:nvSpPr>
        <p:spPr>
          <a:xfrm>
            <a:off x="3234521" y="1528387"/>
            <a:ext cx="5760000" cy="1440000"/>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indent="6350" defTabSz="914400">
              <a:lnSpc>
                <a:spcPct val="90000"/>
              </a:lnSpc>
              <a:spcBef>
                <a:spcPts val="300"/>
              </a:spcBef>
              <a:spcAft>
                <a:spcPts val="300"/>
              </a:spcAft>
              <a:buClr>
                <a:schemeClr val="accent5"/>
              </a:buClr>
              <a:defRPr/>
            </a:pPr>
            <a:r>
              <a:rPr lang="en-US" sz="1200" kern="0" dirty="0" smtClean="0">
                <a:solidFill>
                  <a:sysClr val="windowText" lastClr="000000"/>
                </a:solidFill>
              </a:rPr>
              <a:t>Dynamic infrastructure enables agile and automated infrastructure management and provisioning of development, test and production environments. It lowers costs with pay-as-you-go model and increases quality, reliability and visibility of infrastructure.</a:t>
            </a:r>
          </a:p>
        </p:txBody>
      </p:sp>
      <p:sp>
        <p:nvSpPr>
          <p:cNvPr id="15" name="Rectangle 14"/>
          <p:cNvSpPr/>
          <p:nvPr/>
        </p:nvSpPr>
        <p:spPr>
          <a:xfrm>
            <a:off x="3234520" y="3162139"/>
            <a:ext cx="5760000" cy="2880000"/>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80975" indent="-180975">
              <a:buClr>
                <a:schemeClr val="accent5"/>
              </a:buClr>
              <a:buFont typeface="Wingdings" pitchFamily="2" charset="2"/>
              <a:buChar char="§"/>
            </a:pPr>
            <a:r>
              <a:rPr lang="en-US" sz="1200" dirty="0" smtClean="0">
                <a:solidFill>
                  <a:schemeClr val="tx2">
                    <a:lumMod val="50000"/>
                  </a:schemeClr>
                </a:solidFill>
              </a:rPr>
              <a:t>Dynamic Capacity with horizontal &amp; vertical scalability:</a:t>
            </a:r>
            <a:endParaRPr lang="en-US" sz="1050" dirty="0" smtClean="0">
              <a:solidFill>
                <a:schemeClr val="tx2">
                  <a:lumMod val="50000"/>
                </a:schemeClr>
              </a:solidFill>
            </a:endParaRPr>
          </a:p>
          <a:p>
            <a:pPr marL="361950" lvl="2" indent="-180975">
              <a:buClr>
                <a:schemeClr val="accent5"/>
              </a:buClr>
              <a:buFont typeface="Wingdings" pitchFamily="2" charset="2"/>
              <a:buChar char="§"/>
            </a:pPr>
            <a:r>
              <a:rPr lang="en-US" sz="1000" dirty="0" smtClean="0">
                <a:solidFill>
                  <a:schemeClr val="tx2">
                    <a:lumMod val="50000"/>
                  </a:schemeClr>
                </a:solidFill>
              </a:rPr>
              <a:t>Vertical - scaling a single node (CPU/Memory/Disk)</a:t>
            </a:r>
          </a:p>
          <a:p>
            <a:pPr marL="361950" lvl="2" indent="-180975">
              <a:buClr>
                <a:schemeClr val="accent5"/>
              </a:buClr>
              <a:buFont typeface="Wingdings" pitchFamily="2" charset="2"/>
              <a:buChar char="§"/>
            </a:pPr>
            <a:r>
              <a:rPr lang="en-US" sz="1000" dirty="0" smtClean="0">
                <a:solidFill>
                  <a:schemeClr val="tx2">
                    <a:lumMod val="50000"/>
                  </a:schemeClr>
                </a:solidFill>
              </a:rPr>
              <a:t>Horizontal - scaling the amount of nodes; best fit for distributed and stateless cloud-ready applications</a:t>
            </a:r>
          </a:p>
          <a:p>
            <a:pPr marL="180975" indent="-180975">
              <a:buClr>
                <a:schemeClr val="accent5"/>
              </a:buClr>
              <a:buFont typeface="Wingdings" pitchFamily="2" charset="2"/>
              <a:buChar char="§"/>
            </a:pPr>
            <a:r>
              <a:rPr lang="en-US" sz="1200" dirty="0" smtClean="0">
                <a:solidFill>
                  <a:schemeClr val="tx2">
                    <a:lumMod val="50000"/>
                  </a:schemeClr>
                </a:solidFill>
              </a:rPr>
              <a:t>Automated provisioning via self service portal, </a:t>
            </a:r>
            <a:r>
              <a:rPr lang="en-US" sz="1200" dirty="0" err="1" smtClean="0">
                <a:solidFill>
                  <a:schemeClr val="tx2">
                    <a:lumMod val="50000"/>
                  </a:schemeClr>
                </a:solidFill>
              </a:rPr>
              <a:t>e.g</a:t>
            </a:r>
            <a:r>
              <a:rPr lang="en-US" sz="1200" dirty="0" smtClean="0">
                <a:solidFill>
                  <a:schemeClr val="tx2">
                    <a:lumMod val="50000"/>
                  </a:schemeClr>
                </a:solidFill>
              </a:rPr>
              <a:t>:</a:t>
            </a:r>
          </a:p>
          <a:p>
            <a:pPr marL="361950" lvl="2" indent="-180975">
              <a:buClr>
                <a:schemeClr val="accent5"/>
              </a:buClr>
              <a:buFont typeface="Wingdings" pitchFamily="2" charset="2"/>
              <a:buChar char="§"/>
            </a:pPr>
            <a:r>
              <a:rPr lang="en-US" sz="1000" dirty="0" smtClean="0">
                <a:solidFill>
                  <a:schemeClr val="tx2">
                    <a:lumMod val="50000"/>
                  </a:schemeClr>
                </a:solidFill>
              </a:rPr>
              <a:t>Service requests: launch a VM, modify and terminate</a:t>
            </a:r>
          </a:p>
          <a:p>
            <a:pPr marL="361950" lvl="2" indent="-180975">
              <a:buClr>
                <a:schemeClr val="accent5"/>
              </a:buClr>
              <a:buFont typeface="Wingdings" pitchFamily="2" charset="2"/>
              <a:buChar char="§"/>
            </a:pPr>
            <a:r>
              <a:rPr lang="en-US" sz="1000" dirty="0" smtClean="0">
                <a:solidFill>
                  <a:schemeClr val="tx2">
                    <a:lumMod val="50000"/>
                  </a:schemeClr>
                </a:solidFill>
              </a:rPr>
              <a:t>Control VMs: start, stop, restart and hibernate </a:t>
            </a:r>
          </a:p>
          <a:p>
            <a:pPr marL="180975" indent="-180975">
              <a:buClr>
                <a:schemeClr val="accent5"/>
              </a:buClr>
              <a:buFont typeface="Wingdings" pitchFamily="2" charset="2"/>
              <a:buChar char="§"/>
            </a:pPr>
            <a:r>
              <a:rPr lang="en-US" sz="1200" dirty="0" smtClean="0">
                <a:solidFill>
                  <a:schemeClr val="tx2">
                    <a:lumMod val="50000"/>
                  </a:schemeClr>
                </a:solidFill>
              </a:rPr>
              <a:t>Fast, versatile and standard delivery:</a:t>
            </a:r>
          </a:p>
          <a:p>
            <a:pPr marL="361950" lvl="2" indent="-180975">
              <a:buClr>
                <a:schemeClr val="accent5"/>
              </a:buClr>
              <a:buFont typeface="Wingdings" pitchFamily="2" charset="2"/>
              <a:buChar char="§"/>
            </a:pPr>
            <a:r>
              <a:rPr lang="en-US" sz="1000" dirty="0" smtClean="0">
                <a:solidFill>
                  <a:schemeClr val="tx2">
                    <a:lumMod val="50000"/>
                  </a:schemeClr>
                </a:solidFill>
              </a:rPr>
              <a:t>On-demand, pre-established infrastructure</a:t>
            </a:r>
          </a:p>
          <a:p>
            <a:pPr marL="361950" lvl="2" indent="-180975">
              <a:buClr>
                <a:schemeClr val="accent5"/>
              </a:buClr>
              <a:buFont typeface="Wingdings" pitchFamily="2" charset="2"/>
              <a:buChar char="§"/>
            </a:pPr>
            <a:r>
              <a:rPr lang="en-US" sz="1000" dirty="0" smtClean="0">
                <a:solidFill>
                  <a:schemeClr val="tx2">
                    <a:lumMod val="50000"/>
                  </a:schemeClr>
                </a:solidFill>
              </a:rPr>
              <a:t>Immediate value creation</a:t>
            </a:r>
          </a:p>
          <a:p>
            <a:pPr marL="361950" lvl="2" indent="-180975">
              <a:buClr>
                <a:schemeClr val="accent5"/>
              </a:buClr>
              <a:buFont typeface="Wingdings" pitchFamily="2" charset="2"/>
              <a:buChar char="§"/>
            </a:pPr>
            <a:r>
              <a:rPr lang="en-US" sz="1000" dirty="0" smtClean="0">
                <a:solidFill>
                  <a:schemeClr val="tx2">
                    <a:lumMod val="50000"/>
                  </a:schemeClr>
                </a:solidFill>
              </a:rPr>
              <a:t>Elimination of foundation tasks</a:t>
            </a:r>
          </a:p>
          <a:p>
            <a:pPr marL="180975" indent="-180975">
              <a:buClr>
                <a:schemeClr val="accent5"/>
              </a:buClr>
              <a:buFont typeface="Wingdings" pitchFamily="2" charset="2"/>
              <a:buChar char="§"/>
            </a:pPr>
            <a:r>
              <a:rPr lang="en-US" sz="1200" dirty="0" smtClean="0">
                <a:solidFill>
                  <a:schemeClr val="tx2">
                    <a:lumMod val="50000"/>
                  </a:schemeClr>
                </a:solidFill>
              </a:rPr>
              <a:t>Exceptionally high security standards:</a:t>
            </a:r>
            <a:endParaRPr lang="en-US" sz="1200" dirty="0" smtClean="0">
              <a:solidFill>
                <a:srgbClr val="FF0000"/>
              </a:solidFill>
            </a:endParaRPr>
          </a:p>
          <a:p>
            <a:pPr marL="361950" lvl="2" indent="-180975">
              <a:buClr>
                <a:schemeClr val="accent5"/>
              </a:buClr>
              <a:buFont typeface="Wingdings" pitchFamily="2" charset="2"/>
              <a:buChar char="§"/>
            </a:pPr>
            <a:r>
              <a:rPr lang="en-US" sz="1000" dirty="0" smtClean="0">
                <a:solidFill>
                  <a:schemeClr val="tx2">
                    <a:lumMod val="50000"/>
                  </a:schemeClr>
                </a:solidFill>
              </a:rPr>
              <a:t>System residues in high-secure infrastructure</a:t>
            </a:r>
          </a:p>
          <a:p>
            <a:pPr marL="361950" lvl="2" indent="-180975">
              <a:buClr>
                <a:schemeClr val="accent5"/>
              </a:buClr>
              <a:buFont typeface="Wingdings" pitchFamily="2" charset="2"/>
              <a:buChar char="§"/>
            </a:pPr>
            <a:r>
              <a:rPr lang="en-US" sz="1000" dirty="0" smtClean="0">
                <a:solidFill>
                  <a:schemeClr val="tx2">
                    <a:lumMod val="50000"/>
                  </a:schemeClr>
                </a:solidFill>
              </a:rPr>
              <a:t>Two-phased strong authentication for all users of Cloud portal</a:t>
            </a:r>
          </a:p>
          <a:p>
            <a:pPr marL="361950" lvl="2" indent="-180975">
              <a:buClr>
                <a:schemeClr val="accent5"/>
              </a:buClr>
              <a:buFont typeface="Wingdings" pitchFamily="2" charset="2"/>
              <a:buChar char="§"/>
            </a:pPr>
            <a:r>
              <a:rPr lang="en-US" sz="1000" dirty="0" smtClean="0">
                <a:solidFill>
                  <a:schemeClr val="tx2">
                    <a:lumMod val="50000"/>
                  </a:schemeClr>
                </a:solidFill>
              </a:rPr>
              <a:t>All processes related to infrastructure comply with our high security (governmental) customer processes</a:t>
            </a:r>
          </a:p>
          <a:p>
            <a:pPr marL="180975" indent="-180975">
              <a:buClr>
                <a:schemeClr val="accent5"/>
              </a:buClr>
              <a:buFont typeface="Wingdings" pitchFamily="2" charset="2"/>
              <a:buChar char="§"/>
            </a:pPr>
            <a:r>
              <a:rPr lang="en-US" sz="1200" dirty="0" smtClean="0">
                <a:solidFill>
                  <a:schemeClr val="tx2">
                    <a:lumMod val="50000"/>
                  </a:schemeClr>
                </a:solidFill>
              </a:rPr>
              <a:t>Infrastructure as a Code</a:t>
            </a:r>
          </a:p>
        </p:txBody>
      </p:sp>
      <p:sp>
        <p:nvSpPr>
          <p:cNvPr id="9" name="Rounded Rectangle 8"/>
          <p:cNvSpPr/>
          <p:nvPr/>
        </p:nvSpPr>
        <p:spPr>
          <a:xfrm>
            <a:off x="409433" y="3132669"/>
            <a:ext cx="2729552" cy="1187355"/>
          </a:xfrm>
          <a:prstGeom prst="roundRect">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en-US" sz="1600" b="1" kern="0" dirty="0" smtClean="0">
                <a:solidFill>
                  <a:schemeClr val="bg1"/>
                </a:solidFill>
                <a:latin typeface="Arial"/>
                <a:cs typeface="Arial"/>
              </a:rPr>
              <a:t>Key features</a:t>
            </a:r>
          </a:p>
        </p:txBody>
      </p:sp>
      <p:sp>
        <p:nvSpPr>
          <p:cNvPr id="10" name="Rounded Rectangular Callout 9"/>
          <p:cNvSpPr/>
          <p:nvPr/>
        </p:nvSpPr>
        <p:spPr>
          <a:xfrm>
            <a:off x="409433" y="4831302"/>
            <a:ext cx="2729552" cy="1201003"/>
          </a:xfrm>
          <a:prstGeom prst="wedgeRoundRectCallout">
            <a:avLst>
              <a:gd name="adj1" fmla="val 51498"/>
              <a:gd name="adj2" fmla="val -69788"/>
              <a:gd name="adj3" fmla="val 16667"/>
            </a:avLst>
          </a:prstGeom>
          <a:solidFill>
            <a:schemeClr val="bg2">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i="1" dirty="0" smtClean="0">
                <a:solidFill>
                  <a:schemeClr val="tx2">
                    <a:lumMod val="50000"/>
                  </a:schemeClr>
                </a:solidFill>
              </a:rPr>
              <a:t>Capgemini choice of tools:</a:t>
            </a:r>
          </a:p>
          <a:p>
            <a:pPr algn="ctr"/>
            <a:endParaRPr lang="en-US" sz="1200" b="1" i="1" dirty="0" smtClean="0">
              <a:solidFill>
                <a:schemeClr val="tx2">
                  <a:lumMod val="50000"/>
                </a:schemeClr>
              </a:solidFill>
            </a:endParaRPr>
          </a:p>
          <a:p>
            <a:pPr algn="ctr"/>
            <a:r>
              <a:rPr lang="en-US" sz="1400" b="1" i="1" dirty="0" smtClean="0">
                <a:solidFill>
                  <a:schemeClr val="accent4"/>
                </a:solidFill>
              </a:rPr>
              <a:t>Capgemini Nordic Cloud</a:t>
            </a:r>
          </a:p>
        </p:txBody>
      </p:sp>
      <p:sp>
        <p:nvSpPr>
          <p:cNvPr id="11" name="Rounded Rectangle 10"/>
          <p:cNvSpPr/>
          <p:nvPr/>
        </p:nvSpPr>
        <p:spPr>
          <a:xfrm>
            <a:off x="409433" y="1509784"/>
            <a:ext cx="2729552" cy="1187355"/>
          </a:xfrm>
          <a:prstGeom prst="roundRect">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en-US" sz="1600" b="1" kern="0" dirty="0" smtClean="0">
                <a:solidFill>
                  <a:schemeClr val="bg1"/>
                </a:solidFill>
                <a:latin typeface="Arial"/>
                <a:cs typeface="Arial"/>
              </a:rPr>
              <a:t>Purpose</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ounded Rectangular Callout 15"/>
          <p:cNvSpPr/>
          <p:nvPr/>
        </p:nvSpPr>
        <p:spPr>
          <a:xfrm>
            <a:off x="409433" y="4831302"/>
            <a:ext cx="2729552" cy="1201003"/>
          </a:xfrm>
          <a:prstGeom prst="wedgeRoundRectCallout">
            <a:avLst>
              <a:gd name="adj1" fmla="val 51498"/>
              <a:gd name="adj2" fmla="val -69788"/>
              <a:gd name="adj3" fmla="val 16667"/>
            </a:avLst>
          </a:prstGeom>
          <a:solidFill>
            <a:schemeClr val="bg2">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i="1" dirty="0" smtClean="0">
                <a:solidFill>
                  <a:schemeClr val="tx2">
                    <a:lumMod val="50000"/>
                  </a:schemeClr>
                </a:solidFill>
              </a:rPr>
              <a:t>Capgemini choice of tools:</a:t>
            </a:r>
          </a:p>
        </p:txBody>
      </p:sp>
      <p:sp>
        <p:nvSpPr>
          <p:cNvPr id="2" name="Title 1"/>
          <p:cNvSpPr>
            <a:spLocks noGrp="1"/>
          </p:cNvSpPr>
          <p:nvPr>
            <p:ph type="title"/>
          </p:nvPr>
        </p:nvSpPr>
        <p:spPr/>
        <p:txBody>
          <a:bodyPr/>
          <a:lstStyle/>
          <a:p>
            <a:r>
              <a:rPr lang="en-US" sz="2800" dirty="0" smtClean="0"/>
              <a:t>Application Performance Management (APM)</a:t>
            </a:r>
            <a:endParaRPr lang="en-US" sz="2800" dirty="0"/>
          </a:p>
        </p:txBody>
      </p:sp>
      <p:sp>
        <p:nvSpPr>
          <p:cNvPr id="14" name="Rectangle 13"/>
          <p:cNvSpPr/>
          <p:nvPr/>
        </p:nvSpPr>
        <p:spPr>
          <a:xfrm>
            <a:off x="3242577" y="1524000"/>
            <a:ext cx="5760000" cy="1440000"/>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indent="6350" defTabSz="914400">
              <a:lnSpc>
                <a:spcPct val="90000"/>
              </a:lnSpc>
              <a:spcBef>
                <a:spcPts val="300"/>
              </a:spcBef>
              <a:spcAft>
                <a:spcPts val="300"/>
              </a:spcAft>
              <a:buClr>
                <a:schemeClr val="accent5"/>
              </a:buClr>
              <a:defRPr/>
            </a:pPr>
            <a:r>
              <a:rPr lang="en-US" sz="1400" kern="0" dirty="0" smtClean="0">
                <a:solidFill>
                  <a:sysClr val="windowText" lastClr="000000"/>
                </a:solidFill>
              </a:rPr>
              <a:t>Goal for Application Performance Management (APM) is to ensure availability and optimal performance of applications. This is accomplished by monitoring problems, early warning signs (e.g. trends) of issues and user </a:t>
            </a:r>
            <a:r>
              <a:rPr lang="en-US" sz="1400" kern="0" dirty="0" err="1" smtClean="0">
                <a:solidFill>
                  <a:sysClr val="windowText" lastClr="000000"/>
                </a:solidFill>
              </a:rPr>
              <a:t>behaviour</a:t>
            </a:r>
            <a:r>
              <a:rPr lang="en-US" sz="1400" kern="0" dirty="0" smtClean="0">
                <a:solidFill>
                  <a:sysClr val="windowText" lastClr="000000"/>
                </a:solidFill>
              </a:rPr>
              <a:t>.</a:t>
            </a:r>
            <a:endParaRPr lang="en-GB" sz="1400" kern="0" dirty="0" smtClean="0">
              <a:solidFill>
                <a:sysClr val="windowText" lastClr="000000"/>
              </a:solidFill>
            </a:endParaRPr>
          </a:p>
        </p:txBody>
      </p:sp>
      <p:sp>
        <p:nvSpPr>
          <p:cNvPr id="15" name="Rectangle 14"/>
          <p:cNvSpPr/>
          <p:nvPr/>
        </p:nvSpPr>
        <p:spPr>
          <a:xfrm>
            <a:off x="3242577" y="3153394"/>
            <a:ext cx="5760000" cy="2880000"/>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80975" indent="-180975" defTabSz="914400">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Utilize the feedback loop for application technical performance and user behavior for optimization and development</a:t>
            </a:r>
          </a:p>
          <a:p>
            <a:pPr marL="180975" indent="-180975" defTabSz="914400">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APM tools alert IT staff to disruptions in availability and/or quality</a:t>
            </a:r>
          </a:p>
          <a:p>
            <a:pPr marL="180975" indent="-180975" defTabSz="914400">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Monitor the IT stack from infrastructure to applications</a:t>
            </a:r>
          </a:p>
          <a:p>
            <a:pPr marL="180975" indent="-180975" defTabSz="914400">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Detect security breaches, Plan &amp; budget for IT upgrades</a:t>
            </a:r>
          </a:p>
          <a:p>
            <a:pPr marL="180975" indent="-180975">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Automatically collects normal metrics for normal application performance </a:t>
            </a:r>
            <a:r>
              <a:rPr lang="en-US" sz="1400" dirty="0" smtClean="0">
                <a:solidFill>
                  <a:schemeClr val="tx2">
                    <a:lumMod val="50000"/>
                  </a:schemeClr>
                </a:solidFill>
              </a:rPr>
              <a:t>and compares those to the current state in real time</a:t>
            </a:r>
          </a:p>
          <a:p>
            <a:pPr marL="180975" indent="-180975">
              <a:buClr>
                <a:schemeClr val="accent5"/>
              </a:buClr>
            </a:pPr>
            <a:r>
              <a:rPr lang="en-US" sz="1400" dirty="0" smtClean="0">
                <a:solidFill>
                  <a:schemeClr val="tx2">
                    <a:lumMod val="50000"/>
                  </a:schemeClr>
                </a:solidFill>
              </a:rPr>
              <a:t> </a:t>
            </a:r>
          </a:p>
          <a:p>
            <a:pPr marL="180975" indent="-180975">
              <a:buClr>
                <a:schemeClr val="accent5"/>
              </a:buClr>
              <a:buFont typeface="Wingdings" pitchFamily="2" charset="2"/>
              <a:buChar char="§"/>
            </a:pPr>
            <a:r>
              <a:rPr lang="en-US" sz="1400" dirty="0" err="1" smtClean="0">
                <a:solidFill>
                  <a:schemeClr val="tx2">
                    <a:lumMod val="50000"/>
                  </a:schemeClr>
                </a:solidFill>
              </a:rPr>
              <a:t>AppDynamics</a:t>
            </a:r>
            <a:r>
              <a:rPr lang="en-US" sz="1400" dirty="0" smtClean="0">
                <a:solidFill>
                  <a:schemeClr val="tx2">
                    <a:lumMod val="50000"/>
                  </a:schemeClr>
                </a:solidFill>
              </a:rPr>
              <a:t> for APM</a:t>
            </a:r>
          </a:p>
          <a:p>
            <a:pPr marL="180975" indent="-180975">
              <a:buClr>
                <a:schemeClr val="accent5"/>
              </a:buClr>
              <a:buFont typeface="Wingdings" pitchFamily="2" charset="2"/>
              <a:buChar char="§"/>
            </a:pPr>
            <a:r>
              <a:rPr lang="en-US" sz="1400" dirty="0" err="1" smtClean="0">
                <a:solidFill>
                  <a:schemeClr val="tx2">
                    <a:lumMod val="50000"/>
                  </a:schemeClr>
                </a:solidFill>
              </a:rPr>
              <a:t>Nagios</a:t>
            </a:r>
            <a:r>
              <a:rPr lang="en-US" sz="1400" dirty="0" smtClean="0">
                <a:solidFill>
                  <a:schemeClr val="tx2">
                    <a:lumMod val="50000"/>
                  </a:schemeClr>
                </a:solidFill>
              </a:rPr>
              <a:t> for some specific monitoring needs</a:t>
            </a:r>
          </a:p>
          <a:p>
            <a:pPr marL="180975" indent="-180975">
              <a:buClr>
                <a:schemeClr val="accent5"/>
              </a:buClr>
              <a:buFont typeface="Wingdings" pitchFamily="2" charset="2"/>
              <a:buChar char="§"/>
            </a:pPr>
            <a:r>
              <a:rPr lang="en-US" sz="1400" dirty="0" err="1" smtClean="0">
                <a:solidFill>
                  <a:schemeClr val="tx2">
                    <a:lumMod val="50000"/>
                  </a:schemeClr>
                </a:solidFill>
              </a:rPr>
              <a:t>Logstash</a:t>
            </a:r>
            <a:r>
              <a:rPr lang="en-US" sz="1400" dirty="0" smtClean="0">
                <a:solidFill>
                  <a:schemeClr val="tx2">
                    <a:lumMod val="50000"/>
                  </a:schemeClr>
                </a:solidFill>
              </a:rPr>
              <a:t> for log analysis</a:t>
            </a:r>
          </a:p>
          <a:p>
            <a:pPr marL="180975" indent="-180975" defTabSz="914400">
              <a:spcBef>
                <a:spcPts val="300"/>
              </a:spcBef>
              <a:spcAft>
                <a:spcPts val="300"/>
              </a:spcAft>
              <a:buClr>
                <a:schemeClr val="accent5"/>
              </a:buClr>
              <a:buFont typeface="Wingdings" pitchFamily="2" charset="2"/>
              <a:buChar char="§"/>
              <a:defRPr/>
            </a:pPr>
            <a:endParaRPr lang="en-US" sz="1400" kern="0" dirty="0" smtClean="0">
              <a:solidFill>
                <a:sysClr val="windowText" lastClr="000000"/>
              </a:solidFill>
            </a:endParaRPr>
          </a:p>
        </p:txBody>
      </p:sp>
      <p:pic>
        <p:nvPicPr>
          <p:cNvPr id="11" name="Picture 2" descr="https://xebialabs.com/assets/files/plugins/nagios.jpg"/>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576381" y="5338165"/>
            <a:ext cx="1103563" cy="827673"/>
          </a:xfrm>
          <a:prstGeom prst="rect">
            <a:avLst/>
          </a:prstGeom>
          <a:noFill/>
        </p:spPr>
      </p:pic>
      <p:pic>
        <p:nvPicPr>
          <p:cNvPr id="13" name="Picture 4" descr="AppDynamics"/>
          <p:cNvPicPr>
            <a:picLocks noChangeAspect="1" noChangeArrowheads="1"/>
          </p:cNvPicPr>
          <p:nvPr/>
        </p:nvPicPr>
        <p:blipFill>
          <a:blip r:embed="rId3" cstate="print">
            <a:clrChange>
              <a:clrFrom>
                <a:srgbClr val="000000">
                  <a:alpha val="0"/>
                </a:srgbClr>
              </a:clrFrom>
              <a:clrTo>
                <a:srgbClr val="000000">
                  <a:alpha val="0"/>
                </a:srgbClr>
              </a:clrTo>
            </a:clrChange>
          </a:blip>
          <a:stretch>
            <a:fillRect/>
          </a:stretch>
        </p:blipFill>
        <p:spPr bwMode="auto">
          <a:xfrm>
            <a:off x="810900" y="5262150"/>
            <a:ext cx="1889772" cy="219214"/>
          </a:xfrm>
          <a:prstGeom prst="rect">
            <a:avLst/>
          </a:prstGeom>
          <a:solidFill>
            <a:srgbClr val="000000">
              <a:shade val="95000"/>
            </a:srgbClr>
          </a:solidFill>
          <a:ln w="444500" cap="sq">
            <a:noFill/>
            <a:miter lim="800000"/>
          </a:ln>
          <a:effectLst/>
        </p:spPr>
      </p:pic>
      <p:pic>
        <p:nvPicPr>
          <p:cNvPr id="292866" name="Picture 4" descr="image001"/>
          <p:cNvPicPr>
            <a:picLocks noChangeAspect="1" noChangeArrowheads="1"/>
          </p:cNvPicPr>
          <p:nvPr/>
        </p:nvPicPr>
        <p:blipFill>
          <a:blip r:embed="rId4" cstate="print"/>
          <a:srcRect/>
          <a:stretch>
            <a:fillRect/>
          </a:stretch>
        </p:blipFill>
        <p:spPr bwMode="auto">
          <a:xfrm>
            <a:off x="7083458" y="5099343"/>
            <a:ext cx="2606165" cy="1495116"/>
          </a:xfrm>
          <a:prstGeom prst="rect">
            <a:avLst/>
          </a:prstGeom>
          <a:noFill/>
          <a:ln w="9525">
            <a:noFill/>
            <a:miter lim="800000"/>
            <a:headEnd/>
            <a:tailEnd/>
          </a:ln>
        </p:spPr>
      </p:pic>
      <p:sp>
        <p:nvSpPr>
          <p:cNvPr id="12" name="Rounded Rectangle 11"/>
          <p:cNvSpPr/>
          <p:nvPr/>
        </p:nvSpPr>
        <p:spPr>
          <a:xfrm>
            <a:off x="409433" y="3132669"/>
            <a:ext cx="2729552" cy="1187355"/>
          </a:xfrm>
          <a:prstGeom prst="roundRect">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en-US" sz="1600" b="1" kern="0" dirty="0" smtClean="0">
                <a:solidFill>
                  <a:schemeClr val="bg1"/>
                </a:solidFill>
                <a:latin typeface="Arial"/>
                <a:cs typeface="Arial"/>
              </a:rPr>
              <a:t>Key features</a:t>
            </a:r>
          </a:p>
        </p:txBody>
      </p:sp>
      <p:sp>
        <p:nvSpPr>
          <p:cNvPr id="17" name="Rounded Rectangle 16"/>
          <p:cNvSpPr/>
          <p:nvPr/>
        </p:nvSpPr>
        <p:spPr>
          <a:xfrm>
            <a:off x="409433" y="1509784"/>
            <a:ext cx="2729552" cy="1187355"/>
          </a:xfrm>
          <a:prstGeom prst="roundRect">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en-US" sz="1600" b="1" kern="0" dirty="0" smtClean="0">
                <a:solidFill>
                  <a:schemeClr val="bg1"/>
                </a:solidFill>
                <a:latin typeface="Arial"/>
                <a:cs typeface="Arial"/>
              </a:rPr>
              <a:t>Purpose</a:t>
            </a:r>
          </a:p>
        </p:txBody>
      </p:sp>
      <p:pic>
        <p:nvPicPr>
          <p:cNvPr id="294914" name="Picture 2"/>
          <p:cNvPicPr>
            <a:picLocks noChangeAspect="1" noChangeArrowheads="1"/>
          </p:cNvPicPr>
          <p:nvPr/>
        </p:nvPicPr>
        <p:blipFill>
          <a:blip r:embed="rId5" cstate="print"/>
          <a:srcRect/>
          <a:stretch>
            <a:fillRect/>
          </a:stretch>
        </p:blipFill>
        <p:spPr bwMode="auto">
          <a:xfrm>
            <a:off x="1860705" y="5559995"/>
            <a:ext cx="1020728" cy="39127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Example of an APM dashboard with Business and IT KPI’s</a:t>
            </a:r>
            <a:endParaRPr lang="en-US" sz="2800" dirty="0"/>
          </a:p>
        </p:txBody>
      </p:sp>
      <p:sp>
        <p:nvSpPr>
          <p:cNvPr id="3" name="Content Placeholder 2"/>
          <p:cNvSpPr>
            <a:spLocks noGrp="1"/>
          </p:cNvSpPr>
          <p:nvPr>
            <p:ph idx="1"/>
          </p:nvPr>
        </p:nvSpPr>
        <p:spPr/>
        <p:txBody>
          <a:bodyPr/>
          <a:lstStyle/>
          <a:p>
            <a:endParaRPr lang="en-US"/>
          </a:p>
        </p:txBody>
      </p:sp>
      <p:pic>
        <p:nvPicPr>
          <p:cNvPr id="293890" name="Picture 4" descr="image001"/>
          <p:cNvPicPr>
            <a:picLocks noChangeAspect="1" noChangeArrowheads="1"/>
          </p:cNvPicPr>
          <p:nvPr/>
        </p:nvPicPr>
        <p:blipFill>
          <a:blip r:embed="rId2" cstate="print"/>
          <a:srcRect/>
          <a:stretch>
            <a:fillRect/>
          </a:stretch>
        </p:blipFill>
        <p:spPr bwMode="auto">
          <a:xfrm>
            <a:off x="-2679" y="1152040"/>
            <a:ext cx="9906000" cy="568859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ounded Rectangular Callout 16"/>
          <p:cNvSpPr/>
          <p:nvPr/>
        </p:nvSpPr>
        <p:spPr>
          <a:xfrm>
            <a:off x="409455" y="4830661"/>
            <a:ext cx="2729552" cy="1201003"/>
          </a:xfrm>
          <a:prstGeom prst="wedgeRoundRectCallout">
            <a:avLst>
              <a:gd name="adj1" fmla="val 51498"/>
              <a:gd name="adj2" fmla="val -69788"/>
              <a:gd name="adj3" fmla="val 16667"/>
            </a:avLst>
          </a:prstGeom>
          <a:solidFill>
            <a:schemeClr val="bg2">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i="1" dirty="0" smtClean="0">
                <a:solidFill>
                  <a:schemeClr val="tx2">
                    <a:lumMod val="50000"/>
                  </a:schemeClr>
                </a:solidFill>
              </a:rPr>
              <a:t>Capgemini choice of tools:</a:t>
            </a:r>
          </a:p>
          <a:p>
            <a:pPr algn="ctr"/>
            <a:endParaRPr lang="en-US" sz="300" b="1" i="1" dirty="0" smtClean="0">
              <a:solidFill>
                <a:schemeClr val="tx2">
                  <a:lumMod val="50000"/>
                </a:schemeClr>
              </a:solidFill>
            </a:endParaRPr>
          </a:p>
          <a:p>
            <a:pPr algn="ctr"/>
            <a:r>
              <a:rPr lang="en-US" sz="1000" b="1" i="1" dirty="0" smtClean="0">
                <a:solidFill>
                  <a:schemeClr val="accent4"/>
                </a:solidFill>
              </a:rPr>
              <a:t>Virtual Visual Management Confluence</a:t>
            </a:r>
          </a:p>
        </p:txBody>
      </p:sp>
      <p:sp>
        <p:nvSpPr>
          <p:cNvPr id="2" name="Title 1"/>
          <p:cNvSpPr>
            <a:spLocks noGrp="1"/>
          </p:cNvSpPr>
          <p:nvPr>
            <p:ph type="title"/>
          </p:nvPr>
        </p:nvSpPr>
        <p:spPr/>
        <p:txBody>
          <a:bodyPr/>
          <a:lstStyle/>
          <a:p>
            <a:r>
              <a:rPr lang="en-US" sz="2800" dirty="0" smtClean="0"/>
              <a:t>Delivery Orchestration</a:t>
            </a:r>
            <a:endParaRPr lang="en-US" sz="2800" dirty="0"/>
          </a:p>
        </p:txBody>
      </p:sp>
      <p:pic>
        <p:nvPicPr>
          <p:cNvPr id="9" name="Picture 2" descr="ServiceNow"/>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 xmlns:a14="http://schemas.microsoft.com/office/drawing/2010/main" val="0"/>
              </a:ext>
            </a:extLst>
          </a:blip>
          <a:srcRect/>
          <a:stretch>
            <a:fillRect/>
          </a:stretch>
        </p:blipFill>
        <p:spPr bwMode="auto">
          <a:xfrm>
            <a:off x="1648051" y="5303203"/>
            <a:ext cx="1335871" cy="1001904"/>
          </a:xfrm>
          <a:prstGeom prst="rect">
            <a:avLst/>
          </a:prstGeom>
          <a:noFill/>
          <a:extLst>
            <a:ext uri="{909E8E84-426E-40DD-AFC4-6F175D3DCCD1}">
              <a14:hiddenFill xmlns="" xmlns:a14="http://schemas.microsoft.com/office/drawing/2010/main">
                <a:solidFill>
                  <a:srgbClr val="FFFFFF"/>
                </a:solidFill>
              </a14:hiddenFill>
            </a:ext>
          </a:extLst>
        </p:spPr>
      </p:pic>
      <p:pic>
        <p:nvPicPr>
          <p:cNvPr id="10" name="Picture 2" descr="http://www.collab.net/sites/default/files/uploads/tfalm.png"/>
          <p:cNvPicPr>
            <a:picLocks noChangeAspect="1" noChangeArrowheads="1"/>
          </p:cNvPicPr>
          <p:nvPr/>
        </p:nvPicPr>
        <p:blipFill>
          <a:blip r:embed="rId3" cstate="print"/>
          <a:srcRect r="27186"/>
          <a:stretch>
            <a:fillRect/>
          </a:stretch>
        </p:blipFill>
        <p:spPr bwMode="auto">
          <a:xfrm>
            <a:off x="473232" y="5679606"/>
            <a:ext cx="1142920" cy="231587"/>
          </a:xfrm>
          <a:prstGeom prst="rect">
            <a:avLst/>
          </a:prstGeom>
          <a:noFill/>
        </p:spPr>
      </p:pic>
      <p:pic>
        <p:nvPicPr>
          <p:cNvPr id="11" name="Picture 4" descr="AppDynamics"/>
          <p:cNvPicPr>
            <a:picLocks noChangeAspect="1" noChangeArrowheads="1"/>
          </p:cNvPicPr>
          <p:nvPr/>
        </p:nvPicPr>
        <p:blipFill>
          <a:blip r:embed="rId4" cstate="print">
            <a:clrChange>
              <a:clrFrom>
                <a:srgbClr val="000000">
                  <a:alpha val="0"/>
                </a:srgbClr>
              </a:clrFrom>
              <a:clrTo>
                <a:srgbClr val="000000">
                  <a:alpha val="0"/>
                </a:srgbClr>
              </a:clrTo>
            </a:clrChange>
          </a:blip>
          <a:stretch>
            <a:fillRect/>
          </a:stretch>
        </p:blipFill>
        <p:spPr bwMode="auto">
          <a:xfrm>
            <a:off x="906629" y="5400805"/>
            <a:ext cx="1666875" cy="193358"/>
          </a:xfrm>
          <a:prstGeom prst="rect">
            <a:avLst/>
          </a:prstGeom>
          <a:solidFill>
            <a:srgbClr val="000000">
              <a:shade val="95000"/>
            </a:srgbClr>
          </a:solidFill>
          <a:ln w="444500" cap="sq">
            <a:noFill/>
            <a:miter lim="800000"/>
          </a:ln>
          <a:effectLst/>
        </p:spPr>
      </p:pic>
      <p:sp>
        <p:nvSpPr>
          <p:cNvPr id="13" name="Rectangle 12"/>
          <p:cNvSpPr/>
          <p:nvPr/>
        </p:nvSpPr>
        <p:spPr>
          <a:xfrm>
            <a:off x="3234521" y="1517754"/>
            <a:ext cx="5760000" cy="1440000"/>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buClr>
                <a:schemeClr val="accent5"/>
              </a:buClr>
            </a:pPr>
            <a:r>
              <a:rPr lang="en-US" sz="1200" dirty="0" smtClean="0">
                <a:solidFill>
                  <a:schemeClr val="tx2">
                    <a:lumMod val="50000"/>
                  </a:schemeClr>
                </a:solidFill>
              </a:rPr>
              <a:t>The purpose of the delivery orchestration is to manage the application life cycle across teams and environments end to end from the requirement identification to the ongoing production support including application, infra and tools.</a:t>
            </a:r>
          </a:p>
          <a:p>
            <a:pPr>
              <a:buClr>
                <a:schemeClr val="accent5"/>
              </a:buClr>
            </a:pPr>
            <a:r>
              <a:rPr lang="en-US" sz="1200" dirty="0" smtClean="0">
                <a:solidFill>
                  <a:schemeClr val="tx2">
                    <a:lumMod val="50000"/>
                  </a:schemeClr>
                </a:solidFill>
              </a:rPr>
              <a:t>Delivery orchestration uses automated tool, which automatically remediate the majority of event alerts on a daily basis for IT operations. Based upon the type of alert, the orchestration environment automatically takes the steps necessary to identify and diagnose the problem.</a:t>
            </a:r>
          </a:p>
        </p:txBody>
      </p:sp>
      <p:sp>
        <p:nvSpPr>
          <p:cNvPr id="16" name="Rectangle 15"/>
          <p:cNvSpPr/>
          <p:nvPr/>
        </p:nvSpPr>
        <p:spPr>
          <a:xfrm>
            <a:off x="3234521" y="3143300"/>
            <a:ext cx="5760000" cy="3023583"/>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80975" lvl="1" indent="-180975">
              <a:buClr>
                <a:schemeClr val="accent5"/>
              </a:buClr>
              <a:buFont typeface="Wingdings" pitchFamily="2" charset="2"/>
              <a:buChar char="§"/>
            </a:pPr>
            <a:r>
              <a:rPr lang="en-US" sz="1200" dirty="0" smtClean="0">
                <a:solidFill>
                  <a:schemeClr val="tx2">
                    <a:lumMod val="50000"/>
                  </a:schemeClr>
                </a:solidFill>
              </a:rPr>
              <a:t>Managing the lifecycle of changes:</a:t>
            </a:r>
            <a:endParaRPr lang="fi-FI" sz="1200" dirty="0" smtClean="0">
              <a:solidFill>
                <a:schemeClr val="tx2">
                  <a:lumMod val="50000"/>
                </a:schemeClr>
              </a:solidFill>
            </a:endParaRPr>
          </a:p>
          <a:p>
            <a:pPr marL="361950" lvl="3" indent="-180975">
              <a:buClr>
                <a:schemeClr val="accent5"/>
              </a:buClr>
              <a:buFont typeface="Wingdings" pitchFamily="2" charset="2"/>
              <a:buChar char="§"/>
            </a:pPr>
            <a:r>
              <a:rPr lang="en-US" sz="1000" dirty="0" smtClean="0">
                <a:solidFill>
                  <a:schemeClr val="tx2">
                    <a:lumMod val="50000"/>
                  </a:schemeClr>
                </a:solidFill>
              </a:rPr>
              <a:t>Ensuring that changes are monitored, tracked and controlled from initial logging through to the production environment, </a:t>
            </a:r>
            <a:endParaRPr lang="fi-FI" sz="1000" dirty="0" smtClean="0">
              <a:solidFill>
                <a:schemeClr val="tx2">
                  <a:lumMod val="50000"/>
                </a:schemeClr>
              </a:solidFill>
            </a:endParaRPr>
          </a:p>
          <a:p>
            <a:pPr marL="361950" lvl="3" indent="-180975">
              <a:buClr>
                <a:schemeClr val="accent5"/>
              </a:buClr>
              <a:buFont typeface="Wingdings" pitchFamily="2" charset="2"/>
              <a:buChar char="§"/>
            </a:pPr>
            <a:r>
              <a:rPr lang="en-US" sz="1000" dirty="0" smtClean="0">
                <a:solidFill>
                  <a:schemeClr val="tx2">
                    <a:lumMod val="50000"/>
                  </a:schemeClr>
                </a:solidFill>
              </a:rPr>
              <a:t>Ensuring that all Changes are authorized by the required Change Authorizers</a:t>
            </a:r>
            <a:endParaRPr lang="fi-FI" sz="1000" dirty="0" smtClean="0">
              <a:solidFill>
                <a:schemeClr val="tx2">
                  <a:lumMod val="50000"/>
                </a:schemeClr>
              </a:solidFill>
            </a:endParaRPr>
          </a:p>
          <a:p>
            <a:pPr marL="361950" lvl="3" indent="-180975">
              <a:buClr>
                <a:schemeClr val="accent5"/>
              </a:buClr>
              <a:buFont typeface="Wingdings" pitchFamily="2" charset="2"/>
              <a:buChar char="§"/>
            </a:pPr>
            <a:r>
              <a:rPr lang="en-US" sz="1000" dirty="0" smtClean="0">
                <a:solidFill>
                  <a:schemeClr val="tx2">
                    <a:lumMod val="50000"/>
                  </a:schemeClr>
                </a:solidFill>
              </a:rPr>
              <a:t>Ensuring that changes are prioritized by the Client and managing back log</a:t>
            </a:r>
            <a:endParaRPr lang="fi-FI" sz="1000" dirty="0" smtClean="0">
              <a:solidFill>
                <a:schemeClr val="tx2">
                  <a:lumMod val="50000"/>
                </a:schemeClr>
              </a:solidFill>
            </a:endParaRPr>
          </a:p>
          <a:p>
            <a:pPr marL="361950" lvl="3" indent="-180975">
              <a:buClr>
                <a:schemeClr val="accent5"/>
              </a:buClr>
              <a:buFont typeface="Wingdings" pitchFamily="2" charset="2"/>
              <a:buChar char="§"/>
            </a:pPr>
            <a:r>
              <a:rPr lang="en-US" sz="1000" dirty="0" smtClean="0">
                <a:solidFill>
                  <a:schemeClr val="tx2">
                    <a:lumMod val="50000"/>
                  </a:schemeClr>
                </a:solidFill>
              </a:rPr>
              <a:t>Liaising, throughout the life cycle of a change, with Support Groups, Third Party Suppliers and Client</a:t>
            </a:r>
            <a:endParaRPr lang="fi-FI" sz="1000" dirty="0" smtClean="0">
              <a:solidFill>
                <a:schemeClr val="tx2">
                  <a:lumMod val="50000"/>
                </a:schemeClr>
              </a:solidFill>
            </a:endParaRPr>
          </a:p>
          <a:p>
            <a:pPr marL="361950" lvl="3" indent="-180975">
              <a:buClr>
                <a:schemeClr val="accent5"/>
              </a:buClr>
              <a:buFont typeface="Wingdings" pitchFamily="2" charset="2"/>
              <a:buChar char="§"/>
            </a:pPr>
            <a:r>
              <a:rPr lang="en-US" sz="1000" dirty="0" smtClean="0">
                <a:solidFill>
                  <a:schemeClr val="tx2">
                    <a:lumMod val="50000"/>
                  </a:schemeClr>
                </a:solidFill>
              </a:rPr>
              <a:t>Coordinating Change handlers and ensuring that agreed changes are delivered on-time and on agreed scope. </a:t>
            </a:r>
            <a:endParaRPr lang="fi-FI" sz="1000" dirty="0" smtClean="0">
              <a:solidFill>
                <a:schemeClr val="tx2">
                  <a:lumMod val="50000"/>
                </a:schemeClr>
              </a:solidFill>
            </a:endParaRPr>
          </a:p>
          <a:p>
            <a:pPr marL="361950" lvl="3" indent="-180975">
              <a:buClr>
                <a:schemeClr val="accent5"/>
              </a:buClr>
              <a:buFont typeface="Wingdings" pitchFamily="2" charset="2"/>
              <a:buChar char="§"/>
            </a:pPr>
            <a:r>
              <a:rPr lang="en-US" sz="1000" dirty="0" smtClean="0">
                <a:solidFill>
                  <a:schemeClr val="tx2">
                    <a:lumMod val="50000"/>
                  </a:schemeClr>
                </a:solidFill>
              </a:rPr>
              <a:t>Maintaining release plan and coordinating deployments and releases</a:t>
            </a:r>
            <a:endParaRPr lang="fi-FI" sz="1000" dirty="0" smtClean="0">
              <a:solidFill>
                <a:schemeClr val="tx2">
                  <a:lumMod val="50000"/>
                </a:schemeClr>
              </a:solidFill>
            </a:endParaRPr>
          </a:p>
          <a:p>
            <a:pPr marL="361950" lvl="3" indent="-180975">
              <a:buClr>
                <a:schemeClr val="accent5"/>
              </a:buClr>
              <a:buFont typeface="Wingdings" pitchFamily="2" charset="2"/>
              <a:buChar char="§"/>
            </a:pPr>
            <a:r>
              <a:rPr lang="en-US" sz="1000" dirty="0" smtClean="0">
                <a:solidFill>
                  <a:schemeClr val="tx2">
                    <a:lumMod val="50000"/>
                  </a:schemeClr>
                </a:solidFill>
              </a:rPr>
              <a:t>Runs daily stand-up meetings and weekly operation meetings</a:t>
            </a:r>
            <a:r>
              <a:rPr lang="en-US" sz="1200" dirty="0" smtClean="0">
                <a:solidFill>
                  <a:schemeClr val="tx2">
                    <a:lumMod val="50000"/>
                  </a:schemeClr>
                </a:solidFill>
              </a:rPr>
              <a:t>. </a:t>
            </a:r>
            <a:endParaRPr lang="fi-FI" sz="1200" dirty="0" smtClean="0">
              <a:solidFill>
                <a:schemeClr val="tx2">
                  <a:lumMod val="50000"/>
                </a:schemeClr>
              </a:solidFill>
            </a:endParaRPr>
          </a:p>
          <a:p>
            <a:pPr marL="180975" lvl="1" indent="-180975">
              <a:buClr>
                <a:schemeClr val="accent5"/>
              </a:buClr>
              <a:buFont typeface="Wingdings" pitchFamily="2" charset="2"/>
              <a:buChar char="§"/>
            </a:pPr>
            <a:r>
              <a:rPr lang="en-US" sz="1200" dirty="0" smtClean="0">
                <a:solidFill>
                  <a:schemeClr val="tx2">
                    <a:lumMod val="50000"/>
                  </a:schemeClr>
                </a:solidFill>
              </a:rPr>
              <a:t>Coordinating production support for application (monitoring and resolution)</a:t>
            </a:r>
            <a:endParaRPr lang="fi-FI" sz="1200" dirty="0" smtClean="0">
              <a:solidFill>
                <a:schemeClr val="tx2">
                  <a:lumMod val="50000"/>
                </a:schemeClr>
              </a:solidFill>
            </a:endParaRPr>
          </a:p>
          <a:p>
            <a:pPr marL="180975" lvl="1" indent="-180975">
              <a:buClr>
                <a:schemeClr val="accent5"/>
              </a:buClr>
              <a:buFont typeface="Wingdings" pitchFamily="2" charset="2"/>
              <a:buChar char="§"/>
            </a:pPr>
            <a:r>
              <a:rPr lang="en-US" sz="1200" dirty="0" smtClean="0">
                <a:solidFill>
                  <a:schemeClr val="tx2">
                    <a:lumMod val="50000"/>
                  </a:schemeClr>
                </a:solidFill>
              </a:rPr>
              <a:t>Routine tasks and ad hoc activities	 </a:t>
            </a:r>
            <a:endParaRPr lang="fi-FI" sz="1200" dirty="0" smtClean="0">
              <a:solidFill>
                <a:schemeClr val="tx2">
                  <a:lumMod val="50000"/>
                </a:schemeClr>
              </a:solidFill>
            </a:endParaRPr>
          </a:p>
          <a:p>
            <a:pPr marL="180975" lvl="1" indent="-180975">
              <a:buClr>
                <a:schemeClr val="accent5"/>
              </a:buClr>
              <a:buFont typeface="Wingdings" pitchFamily="2" charset="2"/>
              <a:buChar char="§"/>
            </a:pPr>
            <a:r>
              <a:rPr lang="en-US" sz="1200" dirty="0" smtClean="0">
                <a:solidFill>
                  <a:schemeClr val="tx2">
                    <a:lumMod val="50000"/>
                  </a:schemeClr>
                </a:solidFill>
              </a:rPr>
              <a:t>Configuration management</a:t>
            </a:r>
            <a:endParaRPr lang="fi-FI" sz="1200" dirty="0" smtClean="0">
              <a:solidFill>
                <a:schemeClr val="tx2">
                  <a:lumMod val="50000"/>
                </a:schemeClr>
              </a:solidFill>
            </a:endParaRPr>
          </a:p>
          <a:p>
            <a:pPr marL="180975" lvl="1" indent="-180975">
              <a:buClr>
                <a:schemeClr val="accent5"/>
              </a:buClr>
              <a:buFont typeface="Wingdings" pitchFamily="2" charset="2"/>
              <a:buChar char="§"/>
            </a:pPr>
            <a:r>
              <a:rPr lang="en-US" sz="1200" dirty="0" smtClean="0">
                <a:solidFill>
                  <a:schemeClr val="tx2">
                    <a:lumMod val="50000"/>
                  </a:schemeClr>
                </a:solidFill>
              </a:rPr>
              <a:t>Project management</a:t>
            </a:r>
            <a:endParaRPr lang="fi-FI" sz="1200" dirty="0" smtClean="0">
              <a:solidFill>
                <a:schemeClr val="tx2">
                  <a:lumMod val="50000"/>
                </a:schemeClr>
              </a:solidFill>
            </a:endParaRPr>
          </a:p>
          <a:p>
            <a:pPr marL="180975" lvl="1" indent="-180975">
              <a:buClr>
                <a:schemeClr val="accent5"/>
              </a:buClr>
              <a:buFont typeface="Wingdings" pitchFamily="2" charset="2"/>
              <a:buChar char="§"/>
            </a:pPr>
            <a:r>
              <a:rPr lang="en-US" sz="1200" dirty="0" smtClean="0">
                <a:solidFill>
                  <a:schemeClr val="tx2">
                    <a:lumMod val="50000"/>
                  </a:schemeClr>
                </a:solidFill>
              </a:rPr>
              <a:t>Continuous improvement of processes and procedures based on requirements from SOK, incidents and defects, other feedback</a:t>
            </a:r>
            <a:endParaRPr lang="fi-FI" sz="1200" dirty="0" smtClean="0">
              <a:solidFill>
                <a:schemeClr val="tx2">
                  <a:lumMod val="50000"/>
                </a:schemeClr>
              </a:solidFill>
            </a:endParaRPr>
          </a:p>
        </p:txBody>
      </p:sp>
      <p:sp>
        <p:nvSpPr>
          <p:cNvPr id="14" name="Rounded Rectangle 13"/>
          <p:cNvSpPr/>
          <p:nvPr/>
        </p:nvSpPr>
        <p:spPr>
          <a:xfrm>
            <a:off x="409433" y="1509784"/>
            <a:ext cx="2729552" cy="1187355"/>
          </a:xfrm>
          <a:prstGeom prst="roundRect">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en-US" sz="1600" b="1" kern="0" dirty="0" smtClean="0">
                <a:solidFill>
                  <a:schemeClr val="bg1"/>
                </a:solidFill>
                <a:latin typeface="Arial"/>
                <a:cs typeface="Arial"/>
              </a:rPr>
              <a:t>Purpose</a:t>
            </a:r>
          </a:p>
        </p:txBody>
      </p:sp>
      <p:sp>
        <p:nvSpPr>
          <p:cNvPr id="15" name="Rounded Rectangle 14"/>
          <p:cNvSpPr/>
          <p:nvPr/>
        </p:nvSpPr>
        <p:spPr>
          <a:xfrm>
            <a:off x="409433" y="3127343"/>
            <a:ext cx="2729552" cy="1187355"/>
          </a:xfrm>
          <a:prstGeom prst="roundRect">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en-US" sz="1600" b="1" kern="0" dirty="0" smtClean="0">
                <a:solidFill>
                  <a:schemeClr val="bg1"/>
                </a:solidFill>
                <a:latin typeface="Arial"/>
                <a:cs typeface="Arial"/>
              </a:rPr>
              <a:t>Key activities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1587" y="1588"/>
          <a:ext cx="1587" cy="1587"/>
        </p:xfrm>
        <a:graphic>
          <a:graphicData uri="http://schemas.openxmlformats.org/presentationml/2006/ole">
            <p:oleObj spid="_x0000_s312322" name="think-cell Slide" r:id="rId4" imgW="270" imgH="270" progId="">
              <p:embed/>
            </p:oleObj>
          </a:graphicData>
        </a:graphic>
      </p:graphicFrame>
      <p:sp>
        <p:nvSpPr>
          <p:cNvPr id="4" name="Rounded Rectangle 3"/>
          <p:cNvSpPr/>
          <p:nvPr/>
        </p:nvSpPr>
        <p:spPr>
          <a:xfrm>
            <a:off x="3082636" y="2199042"/>
            <a:ext cx="4156364" cy="409942"/>
          </a:xfrm>
          <a:prstGeom prst="roundRect">
            <a:avLst/>
          </a:prstGeom>
          <a:solidFill>
            <a:schemeClr val="bg1"/>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3" name="Content Placeholder 2"/>
          <p:cNvSpPr>
            <a:spLocks noGrp="1"/>
          </p:cNvSpPr>
          <p:nvPr>
            <p:ph sz="quarter" idx="10"/>
          </p:nvPr>
        </p:nvSpPr>
        <p:spPr>
          <a:xfrm>
            <a:off x="3102427" y="1442609"/>
            <a:ext cx="4441372" cy="3533155"/>
          </a:xfrm>
        </p:spPr>
        <p:txBody>
          <a:bodyPr/>
          <a:lstStyle/>
          <a:p>
            <a:r>
              <a:rPr lang="en-US" dirty="0" smtClean="0"/>
              <a:t>Solution approach</a:t>
            </a:r>
          </a:p>
          <a:p>
            <a:r>
              <a:rPr lang="en-US" dirty="0" smtClean="0"/>
              <a:t>Continuous deployment pipeline</a:t>
            </a:r>
          </a:p>
          <a:p>
            <a:r>
              <a:rPr lang="en-US" dirty="0" smtClean="0"/>
              <a:t>One cross-functional team</a:t>
            </a:r>
          </a:p>
          <a:p>
            <a:r>
              <a:rPr lang="en-US" dirty="0" smtClean="0"/>
              <a:t>Critical success factors</a:t>
            </a:r>
          </a:p>
        </p:txBody>
      </p:sp>
      <p:sp>
        <p:nvSpPr>
          <p:cNvPr id="7" name="Rectangle 6"/>
          <p:cNvSpPr/>
          <p:nvPr/>
        </p:nvSpPr>
        <p:spPr>
          <a:xfrm>
            <a:off x="7735737" y="951495"/>
            <a:ext cx="2170263" cy="648705"/>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2400" b="1" dirty="0" smtClean="0">
                <a:solidFill>
                  <a:schemeClr val="tx2">
                    <a:lumMod val="50000"/>
                  </a:schemeClr>
                </a:solidFill>
              </a:rPr>
              <a:t>SUMMARY</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One cross-functional team is responsible for the application product end-to-end</a:t>
            </a:r>
            <a:endParaRPr lang="en-US" sz="2800" dirty="0"/>
          </a:p>
        </p:txBody>
      </p:sp>
      <p:sp>
        <p:nvSpPr>
          <p:cNvPr id="5" name="Rectangle 4"/>
          <p:cNvSpPr/>
          <p:nvPr/>
        </p:nvSpPr>
        <p:spPr>
          <a:xfrm>
            <a:off x="914400" y="1295400"/>
            <a:ext cx="8077199" cy="457200"/>
          </a:xfrm>
          <a:prstGeom prst="rect">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fi-FI" sz="1600" b="1" kern="0" dirty="0" err="1" smtClean="0">
                <a:solidFill>
                  <a:schemeClr val="bg1"/>
                </a:solidFill>
                <a:latin typeface="Arial"/>
                <a:cs typeface="Arial"/>
              </a:rPr>
              <a:t>Features</a:t>
            </a:r>
            <a:endParaRPr lang="fi-FI" sz="1600" b="1" kern="0" dirty="0" smtClean="0">
              <a:solidFill>
                <a:schemeClr val="bg1"/>
              </a:solidFill>
              <a:latin typeface="Arial"/>
              <a:cs typeface="Arial"/>
            </a:endParaRPr>
          </a:p>
        </p:txBody>
      </p:sp>
      <p:sp>
        <p:nvSpPr>
          <p:cNvPr id="6" name="Rectangle 5"/>
          <p:cNvSpPr/>
          <p:nvPr/>
        </p:nvSpPr>
        <p:spPr>
          <a:xfrm>
            <a:off x="914401" y="1752601"/>
            <a:ext cx="8077199" cy="1841843"/>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92088" lvl="2" indent="-188913">
              <a:spcBef>
                <a:spcPct val="20000"/>
              </a:spcBef>
              <a:buFontTx/>
              <a:buChar char="•"/>
            </a:pPr>
            <a:r>
              <a:rPr lang="en-US" sz="1400" dirty="0" smtClean="0">
                <a:solidFill>
                  <a:srgbClr val="00264A"/>
                </a:solidFill>
              </a:rPr>
              <a:t>One team across borders despite the location or organization</a:t>
            </a:r>
          </a:p>
          <a:p>
            <a:pPr marL="192088" lvl="2" indent="-188913">
              <a:spcBef>
                <a:spcPct val="20000"/>
              </a:spcBef>
              <a:buFontTx/>
              <a:buChar char="•"/>
            </a:pPr>
            <a:r>
              <a:rPr lang="en-US" sz="1400" dirty="0" smtClean="0">
                <a:solidFill>
                  <a:srgbClr val="00264A"/>
                </a:solidFill>
              </a:rPr>
              <a:t>Traditional silos are destroyed and everybody has access to same dashboards and tools</a:t>
            </a:r>
          </a:p>
          <a:p>
            <a:pPr marL="192088" lvl="2" indent="-188913">
              <a:spcBef>
                <a:spcPct val="20000"/>
              </a:spcBef>
              <a:buFontTx/>
              <a:buChar char="•"/>
            </a:pPr>
            <a:r>
              <a:rPr lang="en-US" sz="1400" dirty="0" smtClean="0">
                <a:solidFill>
                  <a:srgbClr val="00264A"/>
                </a:solidFill>
              </a:rPr>
              <a:t>Multi-skilled teams enable efficient work flow</a:t>
            </a:r>
          </a:p>
          <a:p>
            <a:pPr marL="649261" lvl="3" indent="-188913">
              <a:spcBef>
                <a:spcPct val="20000"/>
              </a:spcBef>
              <a:buFontTx/>
              <a:buChar char="•"/>
            </a:pPr>
            <a:r>
              <a:rPr lang="en-US" sz="1400" dirty="0" smtClean="0">
                <a:solidFill>
                  <a:srgbClr val="00264A"/>
                </a:solidFill>
              </a:rPr>
              <a:t>Instead of each team focusing separately either on coding, testing or deploying everybody focuses on the product itself and strives for common goal</a:t>
            </a:r>
          </a:p>
        </p:txBody>
      </p:sp>
      <p:grpSp>
        <p:nvGrpSpPr>
          <p:cNvPr id="3" name="Group 15"/>
          <p:cNvGrpSpPr/>
          <p:nvPr/>
        </p:nvGrpSpPr>
        <p:grpSpPr>
          <a:xfrm>
            <a:off x="914400" y="4635156"/>
            <a:ext cx="8077199" cy="1537044"/>
            <a:chOff x="914400" y="4558956"/>
            <a:chExt cx="8077199" cy="1537044"/>
          </a:xfrm>
        </p:grpSpPr>
        <p:sp>
          <p:nvSpPr>
            <p:cNvPr id="9" name="Rectangle 8"/>
            <p:cNvSpPr/>
            <p:nvPr/>
          </p:nvSpPr>
          <p:spPr>
            <a:xfrm>
              <a:off x="914400" y="4558956"/>
              <a:ext cx="8077199" cy="457200"/>
            </a:xfrm>
            <a:prstGeom prst="rect">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fi-FI" sz="1600" b="1" kern="0" dirty="0" err="1" smtClean="0">
                  <a:solidFill>
                    <a:schemeClr val="bg1"/>
                  </a:solidFill>
                  <a:latin typeface="Arial"/>
                  <a:cs typeface="Arial"/>
                </a:rPr>
                <a:t>Benefits</a:t>
              </a:r>
              <a:endParaRPr lang="fi-FI" sz="1600" b="1" kern="0" dirty="0" smtClean="0">
                <a:solidFill>
                  <a:schemeClr val="bg1"/>
                </a:solidFill>
                <a:latin typeface="Arial"/>
                <a:cs typeface="Arial"/>
              </a:endParaRPr>
            </a:p>
          </p:txBody>
        </p:sp>
        <p:sp>
          <p:nvSpPr>
            <p:cNvPr id="10" name="Rectangle 9"/>
            <p:cNvSpPr/>
            <p:nvPr/>
          </p:nvSpPr>
          <p:spPr>
            <a:xfrm>
              <a:off x="914400" y="5016157"/>
              <a:ext cx="8077199" cy="1079843"/>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92088" lvl="2" indent="-188913">
                <a:spcBef>
                  <a:spcPct val="20000"/>
                </a:spcBef>
                <a:buFontTx/>
                <a:buChar char="•"/>
              </a:pPr>
              <a:r>
                <a:rPr lang="en-US" sz="1400" dirty="0" smtClean="0">
                  <a:solidFill>
                    <a:srgbClr val="00264A"/>
                  </a:solidFill>
                </a:rPr>
                <a:t>New approach improves efficiency and knowledge sharing</a:t>
              </a:r>
            </a:p>
            <a:p>
              <a:pPr marL="192088" lvl="2" indent="-188913">
                <a:spcBef>
                  <a:spcPct val="20000"/>
                </a:spcBef>
                <a:buFontTx/>
                <a:buChar char="•"/>
              </a:pPr>
              <a:r>
                <a:rPr lang="en-US" sz="1400" dirty="0" smtClean="0">
                  <a:solidFill>
                    <a:srgbClr val="00264A"/>
                  </a:solidFill>
                </a:rPr>
                <a:t>It tightly integrates business, development and operations to drive agility and delivery excellence across the entire lifecycle</a:t>
              </a:r>
            </a:p>
          </p:txBody>
        </p:sp>
      </p:grpSp>
      <p:sp>
        <p:nvSpPr>
          <p:cNvPr id="15" name="Isosceles Triangle 14"/>
          <p:cNvSpPr/>
          <p:nvPr/>
        </p:nvSpPr>
        <p:spPr>
          <a:xfrm flipH="1" flipV="1">
            <a:off x="913200" y="3760013"/>
            <a:ext cx="8078400" cy="709574"/>
          </a:xfrm>
          <a:prstGeom prst="triangle">
            <a:avLst/>
          </a:prstGeom>
          <a:gradFill>
            <a:gsLst>
              <a:gs pos="29000">
                <a:srgbClr val="FFC000"/>
              </a:gs>
              <a:gs pos="80000">
                <a:schemeClr val="accent1">
                  <a:tint val="44500"/>
                  <a:satMod val="160000"/>
                </a:schemeClr>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11" name="Rectangle 10"/>
          <p:cNvSpPr/>
          <p:nvPr/>
        </p:nvSpPr>
        <p:spPr>
          <a:xfrm>
            <a:off x="7735737" y="951495"/>
            <a:ext cx="2170263" cy="648705"/>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2400" b="1" dirty="0" smtClean="0">
                <a:solidFill>
                  <a:schemeClr val="tx2">
                    <a:lumMod val="50000"/>
                  </a:schemeClr>
                </a:solidFill>
              </a:rPr>
              <a:t>SUMMARY</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Certain roles are vital for successful implementation of agile methods throughout application lifecycle </a:t>
            </a:r>
            <a:endParaRPr lang="en-US" sz="2800" dirty="0"/>
          </a:p>
        </p:txBody>
      </p:sp>
      <p:grpSp>
        <p:nvGrpSpPr>
          <p:cNvPr id="3" name="Groupe 660"/>
          <p:cNvGrpSpPr>
            <a:grpSpLocks noChangeAspect="1"/>
          </p:cNvGrpSpPr>
          <p:nvPr/>
        </p:nvGrpSpPr>
        <p:grpSpPr>
          <a:xfrm>
            <a:off x="1017871" y="2905125"/>
            <a:ext cx="774601" cy="515571"/>
            <a:chOff x="5292726" y="1836738"/>
            <a:chExt cx="493713" cy="328613"/>
          </a:xfrm>
        </p:grpSpPr>
        <p:sp>
          <p:nvSpPr>
            <p:cNvPr id="49" name="Freeform 172"/>
            <p:cNvSpPr>
              <a:spLocks/>
            </p:cNvSpPr>
            <p:nvPr/>
          </p:nvSpPr>
          <p:spPr bwMode="auto">
            <a:xfrm>
              <a:off x="5292726" y="1941513"/>
              <a:ext cx="165100" cy="223838"/>
            </a:xfrm>
            <a:custGeom>
              <a:avLst/>
              <a:gdLst/>
              <a:ahLst/>
              <a:cxnLst>
                <a:cxn ang="0">
                  <a:pos x="85" y="116"/>
                </a:cxn>
                <a:cxn ang="0">
                  <a:pos x="52" y="50"/>
                </a:cxn>
                <a:cxn ang="0">
                  <a:pos x="63" y="26"/>
                </a:cxn>
                <a:cxn ang="0">
                  <a:pos x="42" y="0"/>
                </a:cxn>
                <a:cxn ang="0">
                  <a:pos x="21" y="26"/>
                </a:cxn>
                <a:cxn ang="0">
                  <a:pos x="33" y="50"/>
                </a:cxn>
                <a:cxn ang="0">
                  <a:pos x="0" y="116"/>
                </a:cxn>
              </a:cxnLst>
              <a:rect l="0" t="0" r="r" b="b"/>
              <a:pathLst>
                <a:path w="85" h="116">
                  <a:moveTo>
                    <a:pt x="85" y="116"/>
                  </a:moveTo>
                  <a:cubicBezTo>
                    <a:pt x="85" y="84"/>
                    <a:pt x="76" y="57"/>
                    <a:pt x="52" y="50"/>
                  </a:cubicBezTo>
                  <a:cubicBezTo>
                    <a:pt x="57" y="45"/>
                    <a:pt x="63" y="35"/>
                    <a:pt x="63" y="26"/>
                  </a:cubicBezTo>
                  <a:cubicBezTo>
                    <a:pt x="63" y="11"/>
                    <a:pt x="54" y="0"/>
                    <a:pt x="42" y="0"/>
                  </a:cubicBezTo>
                  <a:cubicBezTo>
                    <a:pt x="31" y="0"/>
                    <a:pt x="21" y="11"/>
                    <a:pt x="21" y="26"/>
                  </a:cubicBezTo>
                  <a:cubicBezTo>
                    <a:pt x="21" y="35"/>
                    <a:pt x="28" y="45"/>
                    <a:pt x="33" y="50"/>
                  </a:cubicBezTo>
                  <a:cubicBezTo>
                    <a:pt x="8" y="57"/>
                    <a:pt x="0" y="84"/>
                    <a:pt x="0" y="116"/>
                  </a:cubicBezTo>
                </a:path>
              </a:pathLst>
            </a:custGeom>
            <a:ln>
              <a:headEnd/>
              <a:tailEnd/>
            </a:ln>
          </p:spPr>
          <p:style>
            <a:lnRef idx="1">
              <a:schemeClr val="accent4"/>
            </a:lnRef>
            <a:fillRef idx="0">
              <a:schemeClr val="accent4"/>
            </a:fillRef>
            <a:effectRef idx="0">
              <a:schemeClr val="accent4"/>
            </a:effectRef>
            <a:fontRef idx="minor">
              <a:schemeClr val="tx1"/>
            </a:fontRef>
          </p:style>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50" name="Freeform 173"/>
            <p:cNvSpPr>
              <a:spLocks/>
            </p:cNvSpPr>
            <p:nvPr/>
          </p:nvSpPr>
          <p:spPr bwMode="auto">
            <a:xfrm>
              <a:off x="5457826" y="1941513"/>
              <a:ext cx="165100" cy="223838"/>
            </a:xfrm>
            <a:custGeom>
              <a:avLst/>
              <a:gdLst/>
              <a:ahLst/>
              <a:cxnLst>
                <a:cxn ang="0">
                  <a:pos x="85" y="116"/>
                </a:cxn>
                <a:cxn ang="0">
                  <a:pos x="52" y="50"/>
                </a:cxn>
                <a:cxn ang="0">
                  <a:pos x="64" y="26"/>
                </a:cxn>
                <a:cxn ang="0">
                  <a:pos x="42" y="0"/>
                </a:cxn>
                <a:cxn ang="0">
                  <a:pos x="21" y="26"/>
                </a:cxn>
                <a:cxn ang="0">
                  <a:pos x="33" y="50"/>
                </a:cxn>
                <a:cxn ang="0">
                  <a:pos x="0" y="116"/>
                </a:cxn>
              </a:cxnLst>
              <a:rect l="0" t="0" r="r" b="b"/>
              <a:pathLst>
                <a:path w="85" h="116">
                  <a:moveTo>
                    <a:pt x="85" y="116"/>
                  </a:moveTo>
                  <a:cubicBezTo>
                    <a:pt x="85" y="84"/>
                    <a:pt x="77" y="57"/>
                    <a:pt x="52" y="50"/>
                  </a:cubicBezTo>
                  <a:cubicBezTo>
                    <a:pt x="57" y="45"/>
                    <a:pt x="64" y="35"/>
                    <a:pt x="64" y="26"/>
                  </a:cubicBezTo>
                  <a:cubicBezTo>
                    <a:pt x="64" y="11"/>
                    <a:pt x="54" y="0"/>
                    <a:pt x="42" y="0"/>
                  </a:cubicBezTo>
                  <a:cubicBezTo>
                    <a:pt x="31" y="0"/>
                    <a:pt x="21" y="11"/>
                    <a:pt x="21" y="26"/>
                  </a:cubicBezTo>
                  <a:cubicBezTo>
                    <a:pt x="21" y="35"/>
                    <a:pt x="28" y="45"/>
                    <a:pt x="33" y="50"/>
                  </a:cubicBezTo>
                  <a:cubicBezTo>
                    <a:pt x="8" y="57"/>
                    <a:pt x="0" y="84"/>
                    <a:pt x="0" y="116"/>
                  </a:cubicBezTo>
                </a:path>
              </a:pathLst>
            </a:custGeom>
            <a:ln>
              <a:headEnd/>
              <a:tailEnd/>
            </a:ln>
          </p:spPr>
          <p:style>
            <a:lnRef idx="1">
              <a:schemeClr val="accent4"/>
            </a:lnRef>
            <a:fillRef idx="0">
              <a:schemeClr val="accent4"/>
            </a:fillRef>
            <a:effectRef idx="0">
              <a:schemeClr val="accent4"/>
            </a:effectRef>
            <a:fontRef idx="minor">
              <a:schemeClr val="tx1"/>
            </a:fontRef>
          </p:style>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51" name="Freeform 174"/>
            <p:cNvSpPr>
              <a:spLocks/>
            </p:cNvSpPr>
            <p:nvPr/>
          </p:nvSpPr>
          <p:spPr bwMode="auto">
            <a:xfrm>
              <a:off x="5622926" y="1941513"/>
              <a:ext cx="163513" cy="223838"/>
            </a:xfrm>
            <a:custGeom>
              <a:avLst/>
              <a:gdLst/>
              <a:ahLst/>
              <a:cxnLst>
                <a:cxn ang="0">
                  <a:pos x="85" y="116"/>
                </a:cxn>
                <a:cxn ang="0">
                  <a:pos x="52" y="50"/>
                </a:cxn>
                <a:cxn ang="0">
                  <a:pos x="64" y="26"/>
                </a:cxn>
                <a:cxn ang="0">
                  <a:pos x="43" y="0"/>
                </a:cxn>
                <a:cxn ang="0">
                  <a:pos x="22" y="26"/>
                </a:cxn>
                <a:cxn ang="0">
                  <a:pos x="33" y="50"/>
                </a:cxn>
                <a:cxn ang="0">
                  <a:pos x="0" y="116"/>
                </a:cxn>
              </a:cxnLst>
              <a:rect l="0" t="0" r="r" b="b"/>
              <a:pathLst>
                <a:path w="85" h="116">
                  <a:moveTo>
                    <a:pt x="85" y="116"/>
                  </a:moveTo>
                  <a:cubicBezTo>
                    <a:pt x="85" y="84"/>
                    <a:pt x="77" y="57"/>
                    <a:pt x="52" y="50"/>
                  </a:cubicBezTo>
                  <a:cubicBezTo>
                    <a:pt x="57" y="45"/>
                    <a:pt x="64" y="35"/>
                    <a:pt x="64" y="26"/>
                  </a:cubicBezTo>
                  <a:cubicBezTo>
                    <a:pt x="64" y="11"/>
                    <a:pt x="54" y="0"/>
                    <a:pt x="43" y="0"/>
                  </a:cubicBezTo>
                  <a:cubicBezTo>
                    <a:pt x="31" y="0"/>
                    <a:pt x="22" y="11"/>
                    <a:pt x="22" y="26"/>
                  </a:cubicBezTo>
                  <a:cubicBezTo>
                    <a:pt x="22" y="35"/>
                    <a:pt x="28" y="45"/>
                    <a:pt x="33" y="50"/>
                  </a:cubicBezTo>
                  <a:cubicBezTo>
                    <a:pt x="8" y="57"/>
                    <a:pt x="0" y="84"/>
                    <a:pt x="0" y="116"/>
                  </a:cubicBezTo>
                </a:path>
              </a:pathLst>
            </a:custGeom>
            <a:ln>
              <a:headEnd/>
              <a:tailEnd/>
            </a:ln>
          </p:spPr>
          <p:style>
            <a:lnRef idx="1">
              <a:schemeClr val="accent4"/>
            </a:lnRef>
            <a:fillRef idx="0">
              <a:schemeClr val="accent4"/>
            </a:fillRef>
            <a:effectRef idx="0">
              <a:schemeClr val="accent4"/>
            </a:effectRef>
            <a:fontRef idx="minor">
              <a:schemeClr val="tx1"/>
            </a:fontRef>
          </p:style>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52" name="Freeform 175"/>
            <p:cNvSpPr>
              <a:spLocks/>
            </p:cNvSpPr>
            <p:nvPr/>
          </p:nvSpPr>
          <p:spPr bwMode="auto">
            <a:xfrm>
              <a:off x="5402263" y="1836738"/>
              <a:ext cx="107950" cy="120650"/>
            </a:xfrm>
            <a:custGeom>
              <a:avLst/>
              <a:gdLst/>
              <a:ahLst/>
              <a:cxnLst>
                <a:cxn ang="0">
                  <a:pos x="56" y="62"/>
                </a:cxn>
                <a:cxn ang="0">
                  <a:pos x="36" y="49"/>
                </a:cxn>
                <a:cxn ang="0">
                  <a:pos x="48" y="26"/>
                </a:cxn>
                <a:cxn ang="0">
                  <a:pos x="27" y="0"/>
                </a:cxn>
                <a:cxn ang="0">
                  <a:pos x="6" y="26"/>
                </a:cxn>
                <a:cxn ang="0">
                  <a:pos x="17" y="49"/>
                </a:cxn>
                <a:cxn ang="0">
                  <a:pos x="0" y="60"/>
                </a:cxn>
              </a:cxnLst>
              <a:rect l="0" t="0" r="r" b="b"/>
              <a:pathLst>
                <a:path w="56" h="62">
                  <a:moveTo>
                    <a:pt x="56" y="62"/>
                  </a:moveTo>
                  <a:cubicBezTo>
                    <a:pt x="51" y="56"/>
                    <a:pt x="45" y="52"/>
                    <a:pt x="36" y="49"/>
                  </a:cubicBezTo>
                  <a:cubicBezTo>
                    <a:pt x="42" y="44"/>
                    <a:pt x="48" y="35"/>
                    <a:pt x="48" y="26"/>
                  </a:cubicBezTo>
                  <a:cubicBezTo>
                    <a:pt x="48" y="11"/>
                    <a:pt x="39" y="0"/>
                    <a:pt x="27" y="0"/>
                  </a:cubicBezTo>
                  <a:cubicBezTo>
                    <a:pt x="15" y="0"/>
                    <a:pt x="6" y="11"/>
                    <a:pt x="6" y="26"/>
                  </a:cubicBezTo>
                  <a:cubicBezTo>
                    <a:pt x="6" y="35"/>
                    <a:pt x="12" y="44"/>
                    <a:pt x="17" y="49"/>
                  </a:cubicBezTo>
                  <a:cubicBezTo>
                    <a:pt x="10" y="51"/>
                    <a:pt x="5" y="55"/>
                    <a:pt x="0" y="60"/>
                  </a:cubicBezTo>
                </a:path>
              </a:pathLst>
            </a:custGeom>
            <a:ln>
              <a:headEnd/>
              <a:tailEnd/>
            </a:ln>
          </p:spPr>
          <p:style>
            <a:lnRef idx="1">
              <a:schemeClr val="accent4"/>
            </a:lnRef>
            <a:fillRef idx="0">
              <a:schemeClr val="accent4"/>
            </a:fillRef>
            <a:effectRef idx="0">
              <a:schemeClr val="accent4"/>
            </a:effectRef>
            <a:fontRef idx="minor">
              <a:schemeClr val="tx1"/>
            </a:fontRef>
          </p:style>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53" name="Freeform 176"/>
            <p:cNvSpPr>
              <a:spLocks/>
            </p:cNvSpPr>
            <p:nvPr/>
          </p:nvSpPr>
          <p:spPr bwMode="auto">
            <a:xfrm>
              <a:off x="5565776" y="1836738"/>
              <a:ext cx="109538" cy="120650"/>
            </a:xfrm>
            <a:custGeom>
              <a:avLst/>
              <a:gdLst/>
              <a:ahLst/>
              <a:cxnLst>
                <a:cxn ang="0">
                  <a:pos x="56" y="62"/>
                </a:cxn>
                <a:cxn ang="0">
                  <a:pos x="37" y="49"/>
                </a:cxn>
                <a:cxn ang="0">
                  <a:pos x="48" y="26"/>
                </a:cxn>
                <a:cxn ang="0">
                  <a:pos x="27" y="0"/>
                </a:cxn>
                <a:cxn ang="0">
                  <a:pos x="6" y="26"/>
                </a:cxn>
                <a:cxn ang="0">
                  <a:pos x="18" y="49"/>
                </a:cxn>
                <a:cxn ang="0">
                  <a:pos x="0" y="61"/>
                </a:cxn>
              </a:cxnLst>
              <a:rect l="0" t="0" r="r" b="b"/>
              <a:pathLst>
                <a:path w="56" h="62">
                  <a:moveTo>
                    <a:pt x="56" y="62"/>
                  </a:moveTo>
                  <a:cubicBezTo>
                    <a:pt x="51" y="56"/>
                    <a:pt x="45" y="52"/>
                    <a:pt x="37" y="49"/>
                  </a:cubicBezTo>
                  <a:cubicBezTo>
                    <a:pt x="42" y="44"/>
                    <a:pt x="48" y="35"/>
                    <a:pt x="48" y="26"/>
                  </a:cubicBezTo>
                  <a:cubicBezTo>
                    <a:pt x="48" y="11"/>
                    <a:pt x="39" y="0"/>
                    <a:pt x="27" y="0"/>
                  </a:cubicBezTo>
                  <a:cubicBezTo>
                    <a:pt x="16" y="0"/>
                    <a:pt x="6" y="11"/>
                    <a:pt x="6" y="26"/>
                  </a:cubicBezTo>
                  <a:cubicBezTo>
                    <a:pt x="6" y="35"/>
                    <a:pt x="13" y="44"/>
                    <a:pt x="18" y="49"/>
                  </a:cubicBezTo>
                  <a:cubicBezTo>
                    <a:pt x="10" y="51"/>
                    <a:pt x="4" y="55"/>
                    <a:pt x="0" y="61"/>
                  </a:cubicBezTo>
                </a:path>
              </a:pathLst>
            </a:custGeom>
            <a:ln>
              <a:headEnd/>
              <a:tailEnd/>
            </a:ln>
          </p:spPr>
          <p:style>
            <a:lnRef idx="1">
              <a:schemeClr val="accent4"/>
            </a:lnRef>
            <a:fillRef idx="0">
              <a:schemeClr val="accent4"/>
            </a:fillRef>
            <a:effectRef idx="0">
              <a:schemeClr val="accent4"/>
            </a:effectRef>
            <a:fontRef idx="minor">
              <a:schemeClr val="tx1"/>
            </a:fontRef>
          </p:style>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grpSp>
      <p:sp>
        <p:nvSpPr>
          <p:cNvPr id="67" name="Freeform 576"/>
          <p:cNvSpPr>
            <a:spLocks noChangeAspect="1" noEditPoints="1"/>
          </p:cNvSpPr>
          <p:nvPr/>
        </p:nvSpPr>
        <p:spPr bwMode="auto">
          <a:xfrm>
            <a:off x="7629115" y="1343500"/>
            <a:ext cx="637702" cy="1392309"/>
          </a:xfrm>
          <a:custGeom>
            <a:avLst/>
            <a:gdLst/>
            <a:ahLst/>
            <a:cxnLst>
              <a:cxn ang="0">
                <a:pos x="39" y="112"/>
              </a:cxn>
              <a:cxn ang="0">
                <a:pos x="43" y="215"/>
              </a:cxn>
              <a:cxn ang="0">
                <a:pos x="57" y="215"/>
              </a:cxn>
              <a:cxn ang="0">
                <a:pos x="62" y="122"/>
              </a:cxn>
              <a:cxn ang="0">
                <a:pos x="67" y="215"/>
              </a:cxn>
              <a:cxn ang="0">
                <a:pos x="81" y="215"/>
              </a:cxn>
              <a:cxn ang="0">
                <a:pos x="86" y="112"/>
              </a:cxn>
              <a:cxn ang="0">
                <a:pos x="87" y="125"/>
              </a:cxn>
              <a:cxn ang="0">
                <a:pos x="98" y="86"/>
              </a:cxn>
              <a:cxn ang="0">
                <a:pos x="70" y="39"/>
              </a:cxn>
              <a:cxn ang="0">
                <a:pos x="79" y="20"/>
              </a:cxn>
              <a:cxn ang="0">
                <a:pos x="63" y="0"/>
              </a:cxn>
              <a:cxn ang="0">
                <a:pos x="47" y="20"/>
              </a:cxn>
              <a:cxn ang="0">
                <a:pos x="55" y="39"/>
              </a:cxn>
              <a:cxn ang="0">
                <a:pos x="27" y="86"/>
              </a:cxn>
              <a:cxn ang="0">
                <a:pos x="0" y="114"/>
              </a:cxn>
            </a:cxnLst>
            <a:rect l="0" t="0" r="r" b="b"/>
            <a:pathLst>
              <a:path w="99" h="215">
                <a:moveTo>
                  <a:pt x="39" y="112"/>
                </a:moveTo>
                <a:cubicBezTo>
                  <a:pt x="39" y="115"/>
                  <a:pt x="43" y="215"/>
                  <a:pt x="43" y="215"/>
                </a:cubicBezTo>
                <a:cubicBezTo>
                  <a:pt x="57" y="215"/>
                  <a:pt x="57" y="215"/>
                  <a:pt x="57" y="215"/>
                </a:cubicBezTo>
                <a:cubicBezTo>
                  <a:pt x="62" y="122"/>
                  <a:pt x="62" y="122"/>
                  <a:pt x="62" y="122"/>
                </a:cubicBezTo>
                <a:cubicBezTo>
                  <a:pt x="67" y="215"/>
                  <a:pt x="67" y="215"/>
                  <a:pt x="67" y="215"/>
                </a:cubicBezTo>
                <a:cubicBezTo>
                  <a:pt x="81" y="215"/>
                  <a:pt x="81" y="215"/>
                  <a:pt x="81" y="215"/>
                </a:cubicBezTo>
                <a:cubicBezTo>
                  <a:pt x="86" y="112"/>
                  <a:pt x="86" y="112"/>
                  <a:pt x="86" y="112"/>
                </a:cubicBezTo>
                <a:moveTo>
                  <a:pt x="87" y="125"/>
                </a:moveTo>
                <a:cubicBezTo>
                  <a:pt x="87" y="120"/>
                  <a:pt x="98" y="106"/>
                  <a:pt x="98" y="86"/>
                </a:cubicBezTo>
                <a:cubicBezTo>
                  <a:pt x="99" y="59"/>
                  <a:pt x="91" y="40"/>
                  <a:pt x="70" y="39"/>
                </a:cubicBezTo>
                <a:cubicBezTo>
                  <a:pt x="73" y="35"/>
                  <a:pt x="79" y="26"/>
                  <a:pt x="79" y="20"/>
                </a:cubicBezTo>
                <a:cubicBezTo>
                  <a:pt x="79" y="9"/>
                  <a:pt x="71" y="0"/>
                  <a:pt x="63" y="0"/>
                </a:cubicBezTo>
                <a:cubicBezTo>
                  <a:pt x="54" y="0"/>
                  <a:pt x="47" y="9"/>
                  <a:pt x="47" y="20"/>
                </a:cubicBezTo>
                <a:cubicBezTo>
                  <a:pt x="47" y="26"/>
                  <a:pt x="52" y="35"/>
                  <a:pt x="55" y="39"/>
                </a:cubicBezTo>
                <a:cubicBezTo>
                  <a:pt x="28" y="42"/>
                  <a:pt x="27" y="59"/>
                  <a:pt x="27" y="86"/>
                </a:cubicBezTo>
                <a:cubicBezTo>
                  <a:pt x="27" y="91"/>
                  <a:pt x="0" y="109"/>
                  <a:pt x="0" y="114"/>
                </a:cubicBezTo>
              </a:path>
            </a:pathLst>
          </a:custGeom>
          <a:ln>
            <a:headEnd/>
            <a:tailEnd/>
          </a:ln>
        </p:spPr>
        <p:style>
          <a:lnRef idx="1">
            <a:schemeClr val="dk1"/>
          </a:lnRef>
          <a:fillRef idx="0">
            <a:schemeClr val="dk1"/>
          </a:fillRef>
          <a:effectRef idx="0">
            <a:schemeClr val="dk1"/>
          </a:effectRef>
          <a:fontRef idx="minor">
            <a:schemeClr val="tx1"/>
          </a:fontRef>
        </p:style>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9" name="Freeform 582"/>
          <p:cNvSpPr>
            <a:spLocks noChangeAspect="1" noEditPoints="1"/>
          </p:cNvSpPr>
          <p:nvPr/>
        </p:nvSpPr>
        <p:spPr bwMode="auto">
          <a:xfrm>
            <a:off x="4277287" y="1196929"/>
            <a:ext cx="360702" cy="507867"/>
          </a:xfrm>
          <a:custGeom>
            <a:avLst/>
            <a:gdLst/>
            <a:ahLst/>
            <a:cxnLst>
              <a:cxn ang="0">
                <a:pos x="73" y="15"/>
              </a:cxn>
              <a:cxn ang="0">
                <a:pos x="76" y="31"/>
              </a:cxn>
              <a:cxn ang="0">
                <a:pos x="62" y="58"/>
              </a:cxn>
              <a:cxn ang="0">
                <a:pos x="83" y="71"/>
              </a:cxn>
              <a:cxn ang="0">
                <a:pos x="43" y="2"/>
              </a:cxn>
              <a:cxn ang="0">
                <a:pos x="51" y="0"/>
              </a:cxn>
              <a:cxn ang="0">
                <a:pos x="73" y="15"/>
              </a:cxn>
              <a:cxn ang="0">
                <a:pos x="83" y="71"/>
              </a:cxn>
              <a:cxn ang="0">
                <a:pos x="102" y="138"/>
              </a:cxn>
              <a:cxn ang="0">
                <a:pos x="31" y="143"/>
              </a:cxn>
              <a:cxn ang="0">
                <a:pos x="26" y="28"/>
              </a:cxn>
              <a:cxn ang="0">
                <a:pos x="26" y="31"/>
              </a:cxn>
              <a:cxn ang="0">
                <a:pos x="40" y="58"/>
              </a:cxn>
              <a:cxn ang="0">
                <a:pos x="0" y="138"/>
              </a:cxn>
              <a:cxn ang="0">
                <a:pos x="26" y="28"/>
              </a:cxn>
              <a:cxn ang="0">
                <a:pos x="43" y="2"/>
              </a:cxn>
            </a:cxnLst>
            <a:rect l="0" t="0" r="r" b="b"/>
            <a:pathLst>
              <a:path w="102" h="144">
                <a:moveTo>
                  <a:pt x="73" y="15"/>
                </a:moveTo>
                <a:cubicBezTo>
                  <a:pt x="75" y="20"/>
                  <a:pt x="76" y="25"/>
                  <a:pt x="76" y="31"/>
                </a:cubicBezTo>
                <a:cubicBezTo>
                  <a:pt x="76" y="41"/>
                  <a:pt x="68" y="53"/>
                  <a:pt x="62" y="58"/>
                </a:cubicBezTo>
                <a:cubicBezTo>
                  <a:pt x="71" y="61"/>
                  <a:pt x="77" y="65"/>
                  <a:pt x="83" y="71"/>
                </a:cubicBezTo>
                <a:moveTo>
                  <a:pt x="43" y="2"/>
                </a:moveTo>
                <a:cubicBezTo>
                  <a:pt x="46" y="1"/>
                  <a:pt x="48" y="0"/>
                  <a:pt x="51" y="0"/>
                </a:cubicBezTo>
                <a:cubicBezTo>
                  <a:pt x="60" y="0"/>
                  <a:pt x="68" y="6"/>
                  <a:pt x="73" y="15"/>
                </a:cubicBezTo>
                <a:moveTo>
                  <a:pt x="83" y="71"/>
                </a:moveTo>
                <a:cubicBezTo>
                  <a:pt x="97" y="85"/>
                  <a:pt x="102" y="110"/>
                  <a:pt x="102" y="138"/>
                </a:cubicBezTo>
                <a:cubicBezTo>
                  <a:pt x="102" y="142"/>
                  <a:pt x="61" y="144"/>
                  <a:pt x="31" y="143"/>
                </a:cubicBezTo>
                <a:moveTo>
                  <a:pt x="26" y="28"/>
                </a:moveTo>
                <a:cubicBezTo>
                  <a:pt x="26" y="29"/>
                  <a:pt x="26" y="30"/>
                  <a:pt x="26" y="31"/>
                </a:cubicBezTo>
                <a:cubicBezTo>
                  <a:pt x="26" y="41"/>
                  <a:pt x="34" y="53"/>
                  <a:pt x="40" y="58"/>
                </a:cubicBezTo>
                <a:cubicBezTo>
                  <a:pt x="10" y="67"/>
                  <a:pt x="0" y="99"/>
                  <a:pt x="0" y="138"/>
                </a:cubicBezTo>
                <a:moveTo>
                  <a:pt x="26" y="28"/>
                </a:moveTo>
                <a:cubicBezTo>
                  <a:pt x="27" y="15"/>
                  <a:pt x="34" y="5"/>
                  <a:pt x="43" y="2"/>
                </a:cubicBezTo>
              </a:path>
            </a:pathLst>
          </a:custGeom>
          <a:ln>
            <a:headEnd/>
            <a:tailEnd/>
          </a:ln>
        </p:spPr>
        <p:style>
          <a:lnRef idx="1">
            <a:schemeClr val="accent5"/>
          </a:lnRef>
          <a:fillRef idx="0">
            <a:schemeClr val="accent5"/>
          </a:fillRef>
          <a:effectRef idx="0">
            <a:schemeClr val="accent5"/>
          </a:effectRef>
          <a:fontRef idx="minor">
            <a:schemeClr val="tx1"/>
          </a:fontRef>
        </p:style>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0" name="Rectangle 69"/>
          <p:cNvSpPr/>
          <p:nvPr/>
        </p:nvSpPr>
        <p:spPr>
          <a:xfrm>
            <a:off x="7059950" y="2729001"/>
            <a:ext cx="2019109" cy="646331"/>
          </a:xfrm>
          <a:prstGeom prst="rect">
            <a:avLst/>
          </a:prstGeom>
        </p:spPr>
        <p:txBody>
          <a:bodyPr wrap="square">
            <a:spAutoFit/>
          </a:bodyPr>
          <a:lstStyle/>
          <a:p>
            <a:pPr algn="ctr"/>
            <a:r>
              <a:rPr lang="en-US" sz="1200" b="1" dirty="0" smtClean="0">
                <a:latin typeface="Arial" panose="020B0604020202020204" pitchFamily="34" charset="0"/>
                <a:cs typeface="Arial" panose="020B0604020202020204" pitchFamily="34" charset="0"/>
              </a:rPr>
              <a:t>Product Owner </a:t>
            </a:r>
            <a:r>
              <a:rPr lang="en-US" sz="1200" dirty="0" smtClean="0">
                <a:latin typeface="Arial" panose="020B0604020202020204" pitchFamily="34" charset="0"/>
                <a:cs typeface="Arial" panose="020B0604020202020204" pitchFamily="34" charset="0"/>
              </a:rPr>
              <a:t>is responsible for the product success and value creation</a:t>
            </a:r>
            <a:endParaRPr lang="fi-FI" sz="1200" dirty="0">
              <a:effectLst/>
              <a:latin typeface="Arial" panose="020B0604020202020204" pitchFamily="34" charset="0"/>
              <a:cs typeface="Arial" panose="020B0604020202020204" pitchFamily="34" charset="0"/>
            </a:endParaRPr>
          </a:p>
        </p:txBody>
      </p:sp>
      <p:sp>
        <p:nvSpPr>
          <p:cNvPr id="71" name="Rectangle 70"/>
          <p:cNvSpPr/>
          <p:nvPr/>
        </p:nvSpPr>
        <p:spPr>
          <a:xfrm>
            <a:off x="355378" y="3426084"/>
            <a:ext cx="2292572" cy="646331"/>
          </a:xfrm>
          <a:prstGeom prst="rect">
            <a:avLst/>
          </a:prstGeom>
        </p:spPr>
        <p:txBody>
          <a:bodyPr wrap="square">
            <a:spAutoFit/>
          </a:bodyPr>
          <a:lstStyle/>
          <a:p>
            <a:pPr algn="ctr"/>
            <a:r>
              <a:rPr lang="en-US" sz="1200" b="1" dirty="0" smtClean="0">
                <a:latin typeface="Arial" panose="020B0604020202020204" pitchFamily="34" charset="0"/>
                <a:cs typeface="Arial" panose="020B0604020202020204" pitchFamily="34" charset="0"/>
              </a:rPr>
              <a:t>Technical specialists </a:t>
            </a:r>
            <a:r>
              <a:rPr lang="en-US" sz="1200" dirty="0" smtClean="0">
                <a:latin typeface="Arial" panose="020B0604020202020204" pitchFamily="34" charset="0"/>
                <a:cs typeface="Arial" panose="020B0604020202020204" pitchFamily="34" charset="0"/>
              </a:rPr>
              <a:t>takes care of both development and operational tasks and testing</a:t>
            </a:r>
            <a:endParaRPr lang="fi-FI" sz="1200" dirty="0">
              <a:effectLst/>
              <a:latin typeface="Arial" panose="020B0604020202020204" pitchFamily="34" charset="0"/>
              <a:cs typeface="Arial" panose="020B0604020202020204" pitchFamily="34" charset="0"/>
            </a:endParaRPr>
          </a:p>
        </p:txBody>
      </p:sp>
      <p:sp>
        <p:nvSpPr>
          <p:cNvPr id="72" name="Rectangle 71"/>
          <p:cNvSpPr/>
          <p:nvPr/>
        </p:nvSpPr>
        <p:spPr>
          <a:xfrm>
            <a:off x="3331893" y="1704796"/>
            <a:ext cx="2069877" cy="830997"/>
          </a:xfrm>
          <a:prstGeom prst="rect">
            <a:avLst/>
          </a:prstGeom>
        </p:spPr>
        <p:txBody>
          <a:bodyPr wrap="square">
            <a:spAutoFit/>
          </a:bodyPr>
          <a:lstStyle/>
          <a:p>
            <a:pPr algn="ctr"/>
            <a:r>
              <a:rPr lang="en-US" sz="1200" b="1" dirty="0" smtClean="0">
                <a:latin typeface="Arial" panose="020B0604020202020204" pitchFamily="34" charset="0"/>
                <a:cs typeface="Arial" panose="020B0604020202020204" pitchFamily="34" charset="0"/>
              </a:rPr>
              <a:t>Automation Architect </a:t>
            </a:r>
            <a:r>
              <a:rPr lang="en-US" sz="1200" dirty="0" smtClean="0">
                <a:latin typeface="Arial" panose="020B0604020202020204" pitchFamily="34" charset="0"/>
                <a:cs typeface="Arial" panose="020B0604020202020204" pitchFamily="34" charset="0"/>
              </a:rPr>
              <a:t>analyzes, designs, and implements automation strategies </a:t>
            </a:r>
            <a:endParaRPr lang="fi-FI" sz="1200" dirty="0">
              <a:effectLst/>
              <a:latin typeface="Arial" panose="020B0604020202020204" pitchFamily="34" charset="0"/>
              <a:cs typeface="Arial" panose="020B0604020202020204" pitchFamily="34" charset="0"/>
            </a:endParaRPr>
          </a:p>
        </p:txBody>
      </p:sp>
      <p:sp>
        <p:nvSpPr>
          <p:cNvPr id="73" name="Freeform 582"/>
          <p:cNvSpPr>
            <a:spLocks noChangeAspect="1" noEditPoints="1"/>
          </p:cNvSpPr>
          <p:nvPr/>
        </p:nvSpPr>
        <p:spPr bwMode="auto">
          <a:xfrm>
            <a:off x="1288233" y="4013694"/>
            <a:ext cx="360702" cy="507867"/>
          </a:xfrm>
          <a:custGeom>
            <a:avLst/>
            <a:gdLst/>
            <a:ahLst/>
            <a:cxnLst>
              <a:cxn ang="0">
                <a:pos x="73" y="15"/>
              </a:cxn>
              <a:cxn ang="0">
                <a:pos x="76" y="31"/>
              </a:cxn>
              <a:cxn ang="0">
                <a:pos x="62" y="58"/>
              </a:cxn>
              <a:cxn ang="0">
                <a:pos x="83" y="71"/>
              </a:cxn>
              <a:cxn ang="0">
                <a:pos x="43" y="2"/>
              </a:cxn>
              <a:cxn ang="0">
                <a:pos x="51" y="0"/>
              </a:cxn>
              <a:cxn ang="0">
                <a:pos x="73" y="15"/>
              </a:cxn>
              <a:cxn ang="0">
                <a:pos x="83" y="71"/>
              </a:cxn>
              <a:cxn ang="0">
                <a:pos x="102" y="138"/>
              </a:cxn>
              <a:cxn ang="0">
                <a:pos x="31" y="143"/>
              </a:cxn>
              <a:cxn ang="0">
                <a:pos x="26" y="28"/>
              </a:cxn>
              <a:cxn ang="0">
                <a:pos x="26" y="31"/>
              </a:cxn>
              <a:cxn ang="0">
                <a:pos x="40" y="58"/>
              </a:cxn>
              <a:cxn ang="0">
                <a:pos x="0" y="138"/>
              </a:cxn>
              <a:cxn ang="0">
                <a:pos x="26" y="28"/>
              </a:cxn>
              <a:cxn ang="0">
                <a:pos x="43" y="2"/>
              </a:cxn>
            </a:cxnLst>
            <a:rect l="0" t="0" r="r" b="b"/>
            <a:pathLst>
              <a:path w="102" h="144">
                <a:moveTo>
                  <a:pt x="73" y="15"/>
                </a:moveTo>
                <a:cubicBezTo>
                  <a:pt x="75" y="20"/>
                  <a:pt x="76" y="25"/>
                  <a:pt x="76" y="31"/>
                </a:cubicBezTo>
                <a:cubicBezTo>
                  <a:pt x="76" y="41"/>
                  <a:pt x="68" y="53"/>
                  <a:pt x="62" y="58"/>
                </a:cubicBezTo>
                <a:cubicBezTo>
                  <a:pt x="71" y="61"/>
                  <a:pt x="77" y="65"/>
                  <a:pt x="83" y="71"/>
                </a:cubicBezTo>
                <a:moveTo>
                  <a:pt x="43" y="2"/>
                </a:moveTo>
                <a:cubicBezTo>
                  <a:pt x="46" y="1"/>
                  <a:pt x="48" y="0"/>
                  <a:pt x="51" y="0"/>
                </a:cubicBezTo>
                <a:cubicBezTo>
                  <a:pt x="60" y="0"/>
                  <a:pt x="68" y="6"/>
                  <a:pt x="73" y="15"/>
                </a:cubicBezTo>
                <a:moveTo>
                  <a:pt x="83" y="71"/>
                </a:moveTo>
                <a:cubicBezTo>
                  <a:pt x="97" y="85"/>
                  <a:pt x="102" y="110"/>
                  <a:pt x="102" y="138"/>
                </a:cubicBezTo>
                <a:cubicBezTo>
                  <a:pt x="102" y="142"/>
                  <a:pt x="61" y="144"/>
                  <a:pt x="31" y="143"/>
                </a:cubicBezTo>
                <a:moveTo>
                  <a:pt x="26" y="28"/>
                </a:moveTo>
                <a:cubicBezTo>
                  <a:pt x="26" y="29"/>
                  <a:pt x="26" y="30"/>
                  <a:pt x="26" y="31"/>
                </a:cubicBezTo>
                <a:cubicBezTo>
                  <a:pt x="26" y="41"/>
                  <a:pt x="34" y="53"/>
                  <a:pt x="40" y="58"/>
                </a:cubicBezTo>
                <a:cubicBezTo>
                  <a:pt x="10" y="67"/>
                  <a:pt x="0" y="99"/>
                  <a:pt x="0" y="138"/>
                </a:cubicBezTo>
                <a:moveTo>
                  <a:pt x="26" y="28"/>
                </a:moveTo>
                <a:cubicBezTo>
                  <a:pt x="27" y="15"/>
                  <a:pt x="34" y="5"/>
                  <a:pt x="43" y="2"/>
                </a:cubicBezTo>
              </a:path>
            </a:pathLst>
          </a:custGeom>
          <a:ln>
            <a:headEnd/>
            <a:tailEnd/>
          </a:ln>
        </p:spPr>
        <p:style>
          <a:lnRef idx="1">
            <a:schemeClr val="accent5"/>
          </a:lnRef>
          <a:fillRef idx="0">
            <a:schemeClr val="accent5"/>
          </a:fillRef>
          <a:effectRef idx="0">
            <a:schemeClr val="accent5"/>
          </a:effectRef>
          <a:fontRef idx="minor">
            <a:schemeClr val="tx1"/>
          </a:fontRef>
        </p:style>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4" name="Rectangle 73"/>
          <p:cNvSpPr/>
          <p:nvPr/>
        </p:nvSpPr>
        <p:spPr>
          <a:xfrm>
            <a:off x="235720" y="4498785"/>
            <a:ext cx="2105025" cy="1754326"/>
          </a:xfrm>
          <a:prstGeom prst="rect">
            <a:avLst/>
          </a:prstGeom>
        </p:spPr>
        <p:txBody>
          <a:bodyPr wrap="square">
            <a:spAutoFit/>
          </a:bodyPr>
          <a:lstStyle/>
          <a:p>
            <a:pPr algn="ctr"/>
            <a:r>
              <a:rPr lang="en-US" sz="1200" b="1" dirty="0" smtClean="0">
                <a:latin typeface="Arial" panose="020B0604020202020204" pitchFamily="34" charset="0"/>
                <a:cs typeface="Arial" panose="020B0604020202020204" pitchFamily="34" charset="0"/>
              </a:rPr>
              <a:t>Orchestration Lead</a:t>
            </a:r>
            <a:endParaRPr lang="en-US" sz="1200" dirty="0" smtClean="0">
              <a:latin typeface="Arial" panose="020B0604020202020204" pitchFamily="34" charset="0"/>
              <a:cs typeface="Arial" panose="020B0604020202020204" pitchFamily="34" charset="0"/>
            </a:endParaRPr>
          </a:p>
          <a:p>
            <a:pPr algn="ctr"/>
            <a:r>
              <a:rPr lang="en-US" sz="1200" dirty="0" smtClean="0">
                <a:latin typeface="Arial" panose="020B0604020202020204" pitchFamily="34" charset="0"/>
                <a:cs typeface="Arial" panose="020B0604020202020204" pitchFamily="34" charset="0"/>
              </a:rPr>
              <a:t>coordinates all work from development to production and has end to end responsibility for ensuring continuous flow of value for the business. Orchestration Lead works as SCRUM Master.</a:t>
            </a:r>
            <a:endParaRPr lang="fi-FI" sz="1200" dirty="0">
              <a:effectLst/>
              <a:latin typeface="Arial" panose="020B0604020202020204" pitchFamily="34" charset="0"/>
              <a:cs typeface="Arial" panose="020B0604020202020204" pitchFamily="34" charset="0"/>
            </a:endParaRPr>
          </a:p>
        </p:txBody>
      </p:sp>
      <p:sp>
        <p:nvSpPr>
          <p:cNvPr id="97" name="Freeform 582"/>
          <p:cNvSpPr>
            <a:spLocks noChangeAspect="1" noEditPoints="1"/>
          </p:cNvSpPr>
          <p:nvPr/>
        </p:nvSpPr>
        <p:spPr bwMode="auto">
          <a:xfrm>
            <a:off x="2260395" y="1290970"/>
            <a:ext cx="360702" cy="507867"/>
          </a:xfrm>
          <a:custGeom>
            <a:avLst/>
            <a:gdLst/>
            <a:ahLst/>
            <a:cxnLst>
              <a:cxn ang="0">
                <a:pos x="73" y="15"/>
              </a:cxn>
              <a:cxn ang="0">
                <a:pos x="76" y="31"/>
              </a:cxn>
              <a:cxn ang="0">
                <a:pos x="62" y="58"/>
              </a:cxn>
              <a:cxn ang="0">
                <a:pos x="83" y="71"/>
              </a:cxn>
              <a:cxn ang="0">
                <a:pos x="43" y="2"/>
              </a:cxn>
              <a:cxn ang="0">
                <a:pos x="51" y="0"/>
              </a:cxn>
              <a:cxn ang="0">
                <a:pos x="73" y="15"/>
              </a:cxn>
              <a:cxn ang="0">
                <a:pos x="83" y="71"/>
              </a:cxn>
              <a:cxn ang="0">
                <a:pos x="102" y="138"/>
              </a:cxn>
              <a:cxn ang="0">
                <a:pos x="31" y="143"/>
              </a:cxn>
              <a:cxn ang="0">
                <a:pos x="26" y="28"/>
              </a:cxn>
              <a:cxn ang="0">
                <a:pos x="26" y="31"/>
              </a:cxn>
              <a:cxn ang="0">
                <a:pos x="40" y="58"/>
              </a:cxn>
              <a:cxn ang="0">
                <a:pos x="0" y="138"/>
              </a:cxn>
              <a:cxn ang="0">
                <a:pos x="26" y="28"/>
              </a:cxn>
              <a:cxn ang="0">
                <a:pos x="43" y="2"/>
              </a:cxn>
            </a:cxnLst>
            <a:rect l="0" t="0" r="r" b="b"/>
            <a:pathLst>
              <a:path w="102" h="144">
                <a:moveTo>
                  <a:pt x="73" y="15"/>
                </a:moveTo>
                <a:cubicBezTo>
                  <a:pt x="75" y="20"/>
                  <a:pt x="76" y="25"/>
                  <a:pt x="76" y="31"/>
                </a:cubicBezTo>
                <a:cubicBezTo>
                  <a:pt x="76" y="41"/>
                  <a:pt x="68" y="53"/>
                  <a:pt x="62" y="58"/>
                </a:cubicBezTo>
                <a:cubicBezTo>
                  <a:pt x="71" y="61"/>
                  <a:pt x="77" y="65"/>
                  <a:pt x="83" y="71"/>
                </a:cubicBezTo>
                <a:moveTo>
                  <a:pt x="43" y="2"/>
                </a:moveTo>
                <a:cubicBezTo>
                  <a:pt x="46" y="1"/>
                  <a:pt x="48" y="0"/>
                  <a:pt x="51" y="0"/>
                </a:cubicBezTo>
                <a:cubicBezTo>
                  <a:pt x="60" y="0"/>
                  <a:pt x="68" y="6"/>
                  <a:pt x="73" y="15"/>
                </a:cubicBezTo>
                <a:moveTo>
                  <a:pt x="83" y="71"/>
                </a:moveTo>
                <a:cubicBezTo>
                  <a:pt x="97" y="85"/>
                  <a:pt x="102" y="110"/>
                  <a:pt x="102" y="138"/>
                </a:cubicBezTo>
                <a:cubicBezTo>
                  <a:pt x="102" y="142"/>
                  <a:pt x="61" y="144"/>
                  <a:pt x="31" y="143"/>
                </a:cubicBezTo>
                <a:moveTo>
                  <a:pt x="26" y="28"/>
                </a:moveTo>
                <a:cubicBezTo>
                  <a:pt x="26" y="29"/>
                  <a:pt x="26" y="30"/>
                  <a:pt x="26" y="31"/>
                </a:cubicBezTo>
                <a:cubicBezTo>
                  <a:pt x="26" y="41"/>
                  <a:pt x="34" y="53"/>
                  <a:pt x="40" y="58"/>
                </a:cubicBezTo>
                <a:cubicBezTo>
                  <a:pt x="10" y="67"/>
                  <a:pt x="0" y="99"/>
                  <a:pt x="0" y="138"/>
                </a:cubicBezTo>
                <a:moveTo>
                  <a:pt x="26" y="28"/>
                </a:moveTo>
                <a:cubicBezTo>
                  <a:pt x="27" y="15"/>
                  <a:pt x="34" y="5"/>
                  <a:pt x="43" y="2"/>
                </a:cubicBezTo>
              </a:path>
            </a:pathLst>
          </a:custGeom>
          <a:ln>
            <a:headEnd/>
            <a:tailEnd/>
          </a:ln>
        </p:spPr>
        <p:style>
          <a:lnRef idx="1">
            <a:schemeClr val="accent6"/>
          </a:lnRef>
          <a:fillRef idx="0">
            <a:schemeClr val="accent6"/>
          </a:fillRef>
          <a:effectRef idx="0">
            <a:schemeClr val="accent6"/>
          </a:effectRef>
          <a:fontRef idx="minor">
            <a:schemeClr val="tx1"/>
          </a:fontRef>
        </p:style>
        <p:txBody>
          <a:bodyPr vert="horz" wrap="square" lIns="91440" tIns="45720" rIns="91440" bIns="45720" numCol="1" anchor="t" anchorCtr="0" compatLnSpc="1">
            <a:prstTxWarp prst="textNoShape">
              <a:avLst/>
            </a:prstTxWarp>
          </a:bodyPr>
          <a:lstStyle/>
          <a:p>
            <a:pPr defTabSz="914400"/>
            <a:endParaRPr lang="en-US" kern="0">
              <a:solidFill>
                <a:sysClr val="windowText" lastClr="000000"/>
              </a:solidFill>
            </a:endParaRPr>
          </a:p>
        </p:txBody>
      </p:sp>
      <p:sp>
        <p:nvSpPr>
          <p:cNvPr id="98" name="Rectangle 97"/>
          <p:cNvSpPr/>
          <p:nvPr/>
        </p:nvSpPr>
        <p:spPr>
          <a:xfrm>
            <a:off x="1448351" y="1798837"/>
            <a:ext cx="2069877" cy="1200329"/>
          </a:xfrm>
          <a:prstGeom prst="rect">
            <a:avLst/>
          </a:prstGeom>
        </p:spPr>
        <p:txBody>
          <a:bodyPr wrap="square">
            <a:spAutoFit/>
          </a:bodyPr>
          <a:lstStyle/>
          <a:p>
            <a:pPr algn="ctr"/>
            <a:r>
              <a:rPr lang="en-US" sz="1200" b="1" dirty="0" smtClean="0">
                <a:latin typeface="Arial" panose="020B0604020202020204" pitchFamily="34" charset="0"/>
                <a:cs typeface="Arial" panose="020B0604020202020204" pitchFamily="34" charset="0"/>
              </a:rPr>
              <a:t>Release Manager </a:t>
            </a:r>
            <a:r>
              <a:rPr lang="en-US" sz="1200" dirty="0" smtClean="0">
                <a:latin typeface="Arial" panose="020B0604020202020204" pitchFamily="34" charset="0"/>
                <a:cs typeface="Arial" panose="020B0604020202020204" pitchFamily="34" charset="0"/>
              </a:rPr>
              <a:t>oversees coordination and integration of development, testing and deployment tasks to support continuous delivery</a:t>
            </a:r>
            <a:endParaRPr lang="fi-FI" sz="1200" dirty="0">
              <a:effectLst/>
              <a:latin typeface="Arial" panose="020B0604020202020204" pitchFamily="34" charset="0"/>
              <a:cs typeface="Arial" panose="020B0604020202020204" pitchFamily="34" charset="0"/>
            </a:endParaRPr>
          </a:p>
        </p:txBody>
      </p:sp>
      <p:sp>
        <p:nvSpPr>
          <p:cNvPr id="99" name="Freeform 582"/>
          <p:cNvSpPr>
            <a:spLocks noChangeAspect="1" noEditPoints="1"/>
          </p:cNvSpPr>
          <p:nvPr/>
        </p:nvSpPr>
        <p:spPr bwMode="auto">
          <a:xfrm>
            <a:off x="7724426" y="4768527"/>
            <a:ext cx="360702" cy="507867"/>
          </a:xfrm>
          <a:custGeom>
            <a:avLst/>
            <a:gdLst/>
            <a:ahLst/>
            <a:cxnLst>
              <a:cxn ang="0">
                <a:pos x="73" y="15"/>
              </a:cxn>
              <a:cxn ang="0">
                <a:pos x="76" y="31"/>
              </a:cxn>
              <a:cxn ang="0">
                <a:pos x="62" y="58"/>
              </a:cxn>
              <a:cxn ang="0">
                <a:pos x="83" y="71"/>
              </a:cxn>
              <a:cxn ang="0">
                <a:pos x="43" y="2"/>
              </a:cxn>
              <a:cxn ang="0">
                <a:pos x="51" y="0"/>
              </a:cxn>
              <a:cxn ang="0">
                <a:pos x="73" y="15"/>
              </a:cxn>
              <a:cxn ang="0">
                <a:pos x="83" y="71"/>
              </a:cxn>
              <a:cxn ang="0">
                <a:pos x="102" y="138"/>
              </a:cxn>
              <a:cxn ang="0">
                <a:pos x="31" y="143"/>
              </a:cxn>
              <a:cxn ang="0">
                <a:pos x="26" y="28"/>
              </a:cxn>
              <a:cxn ang="0">
                <a:pos x="26" y="31"/>
              </a:cxn>
              <a:cxn ang="0">
                <a:pos x="40" y="58"/>
              </a:cxn>
              <a:cxn ang="0">
                <a:pos x="0" y="138"/>
              </a:cxn>
              <a:cxn ang="0">
                <a:pos x="26" y="28"/>
              </a:cxn>
              <a:cxn ang="0">
                <a:pos x="43" y="2"/>
              </a:cxn>
            </a:cxnLst>
            <a:rect l="0" t="0" r="r" b="b"/>
            <a:pathLst>
              <a:path w="102" h="144">
                <a:moveTo>
                  <a:pt x="73" y="15"/>
                </a:moveTo>
                <a:cubicBezTo>
                  <a:pt x="75" y="20"/>
                  <a:pt x="76" y="25"/>
                  <a:pt x="76" y="31"/>
                </a:cubicBezTo>
                <a:cubicBezTo>
                  <a:pt x="76" y="41"/>
                  <a:pt x="68" y="53"/>
                  <a:pt x="62" y="58"/>
                </a:cubicBezTo>
                <a:cubicBezTo>
                  <a:pt x="71" y="61"/>
                  <a:pt x="77" y="65"/>
                  <a:pt x="83" y="71"/>
                </a:cubicBezTo>
                <a:moveTo>
                  <a:pt x="43" y="2"/>
                </a:moveTo>
                <a:cubicBezTo>
                  <a:pt x="46" y="1"/>
                  <a:pt x="48" y="0"/>
                  <a:pt x="51" y="0"/>
                </a:cubicBezTo>
                <a:cubicBezTo>
                  <a:pt x="60" y="0"/>
                  <a:pt x="68" y="6"/>
                  <a:pt x="73" y="15"/>
                </a:cubicBezTo>
                <a:moveTo>
                  <a:pt x="83" y="71"/>
                </a:moveTo>
                <a:cubicBezTo>
                  <a:pt x="97" y="85"/>
                  <a:pt x="102" y="110"/>
                  <a:pt x="102" y="138"/>
                </a:cubicBezTo>
                <a:cubicBezTo>
                  <a:pt x="102" y="142"/>
                  <a:pt x="61" y="144"/>
                  <a:pt x="31" y="143"/>
                </a:cubicBezTo>
                <a:moveTo>
                  <a:pt x="26" y="28"/>
                </a:moveTo>
                <a:cubicBezTo>
                  <a:pt x="26" y="29"/>
                  <a:pt x="26" y="30"/>
                  <a:pt x="26" y="31"/>
                </a:cubicBezTo>
                <a:cubicBezTo>
                  <a:pt x="26" y="41"/>
                  <a:pt x="34" y="53"/>
                  <a:pt x="40" y="58"/>
                </a:cubicBezTo>
                <a:cubicBezTo>
                  <a:pt x="10" y="67"/>
                  <a:pt x="0" y="99"/>
                  <a:pt x="0" y="138"/>
                </a:cubicBezTo>
                <a:moveTo>
                  <a:pt x="26" y="28"/>
                </a:moveTo>
                <a:cubicBezTo>
                  <a:pt x="27" y="15"/>
                  <a:pt x="34" y="5"/>
                  <a:pt x="43" y="2"/>
                </a:cubicBezTo>
              </a:path>
            </a:pathLst>
          </a:custGeom>
          <a:ln>
            <a:headEnd/>
            <a:tailEnd/>
          </a:ln>
        </p:spPr>
        <p:style>
          <a:lnRef idx="1">
            <a:schemeClr val="dk1"/>
          </a:lnRef>
          <a:fillRef idx="0">
            <a:schemeClr val="dk1"/>
          </a:fillRef>
          <a:effectRef idx="0">
            <a:schemeClr val="dk1"/>
          </a:effectRef>
          <a:fontRef idx="minor">
            <a:schemeClr val="tx1"/>
          </a:fontRef>
        </p:style>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0" name="Rectangle 99"/>
          <p:cNvSpPr/>
          <p:nvPr/>
        </p:nvSpPr>
        <p:spPr>
          <a:xfrm>
            <a:off x="6921907" y="5250377"/>
            <a:ext cx="2069877" cy="830997"/>
          </a:xfrm>
          <a:prstGeom prst="rect">
            <a:avLst/>
          </a:prstGeom>
        </p:spPr>
        <p:txBody>
          <a:bodyPr wrap="square">
            <a:spAutoFit/>
          </a:bodyPr>
          <a:lstStyle/>
          <a:p>
            <a:pPr algn="ctr"/>
            <a:r>
              <a:rPr lang="en-US" sz="1200" b="1" dirty="0" smtClean="0">
                <a:latin typeface="Arial" panose="020B0604020202020204" pitchFamily="34" charset="0"/>
                <a:cs typeface="Arial" panose="020B0604020202020204" pitchFamily="34" charset="0"/>
              </a:rPr>
              <a:t>Service Virtualization Architect </a:t>
            </a:r>
            <a:r>
              <a:rPr lang="en-US" sz="1200" dirty="0" smtClean="0">
                <a:latin typeface="Arial" panose="020B0604020202020204" pitchFamily="34" charset="0"/>
                <a:cs typeface="Arial" panose="020B0604020202020204" pitchFamily="34" charset="0"/>
              </a:rPr>
              <a:t>defines and designs service virtualization</a:t>
            </a:r>
          </a:p>
        </p:txBody>
      </p:sp>
      <p:sp>
        <p:nvSpPr>
          <p:cNvPr id="103" name="Rectangle 102"/>
          <p:cNvSpPr/>
          <p:nvPr/>
        </p:nvSpPr>
        <p:spPr>
          <a:xfrm>
            <a:off x="5263002" y="1686100"/>
            <a:ext cx="2019109" cy="1200329"/>
          </a:xfrm>
          <a:prstGeom prst="rect">
            <a:avLst/>
          </a:prstGeom>
        </p:spPr>
        <p:txBody>
          <a:bodyPr wrap="square">
            <a:spAutoFit/>
          </a:bodyPr>
          <a:lstStyle/>
          <a:p>
            <a:pPr algn="ctr"/>
            <a:r>
              <a:rPr lang="en-US" sz="1200" b="1" dirty="0" smtClean="0">
                <a:latin typeface="Arial" panose="020B0604020202020204" pitchFamily="34" charset="0"/>
                <a:cs typeface="Arial" panose="020B0604020202020204" pitchFamily="34" charset="0"/>
              </a:rPr>
              <a:t>Experience Assurance Professional </a:t>
            </a:r>
            <a:r>
              <a:rPr lang="en-US" sz="1200" dirty="0" smtClean="0"/>
              <a:t>ensures that all new features and functions are released with intended end user experience</a:t>
            </a:r>
            <a:endParaRPr lang="fi-FI" sz="1200" dirty="0">
              <a:effectLst/>
              <a:latin typeface="Arial" panose="020B0604020202020204" pitchFamily="34" charset="0"/>
              <a:cs typeface="Arial" panose="020B0604020202020204" pitchFamily="34" charset="0"/>
            </a:endParaRPr>
          </a:p>
        </p:txBody>
      </p:sp>
      <p:sp>
        <p:nvSpPr>
          <p:cNvPr id="104" name="Freeform 582"/>
          <p:cNvSpPr>
            <a:spLocks noChangeAspect="1" noEditPoints="1"/>
          </p:cNvSpPr>
          <p:nvPr/>
        </p:nvSpPr>
        <p:spPr bwMode="auto">
          <a:xfrm>
            <a:off x="6028119" y="1170360"/>
            <a:ext cx="360702" cy="507867"/>
          </a:xfrm>
          <a:custGeom>
            <a:avLst/>
            <a:gdLst/>
            <a:ahLst/>
            <a:cxnLst>
              <a:cxn ang="0">
                <a:pos x="73" y="15"/>
              </a:cxn>
              <a:cxn ang="0">
                <a:pos x="76" y="31"/>
              </a:cxn>
              <a:cxn ang="0">
                <a:pos x="62" y="58"/>
              </a:cxn>
              <a:cxn ang="0">
                <a:pos x="83" y="71"/>
              </a:cxn>
              <a:cxn ang="0">
                <a:pos x="43" y="2"/>
              </a:cxn>
              <a:cxn ang="0">
                <a:pos x="51" y="0"/>
              </a:cxn>
              <a:cxn ang="0">
                <a:pos x="73" y="15"/>
              </a:cxn>
              <a:cxn ang="0">
                <a:pos x="83" y="71"/>
              </a:cxn>
              <a:cxn ang="0">
                <a:pos x="102" y="138"/>
              </a:cxn>
              <a:cxn ang="0">
                <a:pos x="31" y="143"/>
              </a:cxn>
              <a:cxn ang="0">
                <a:pos x="26" y="28"/>
              </a:cxn>
              <a:cxn ang="0">
                <a:pos x="26" y="31"/>
              </a:cxn>
              <a:cxn ang="0">
                <a:pos x="40" y="58"/>
              </a:cxn>
              <a:cxn ang="0">
                <a:pos x="0" y="138"/>
              </a:cxn>
              <a:cxn ang="0">
                <a:pos x="26" y="28"/>
              </a:cxn>
              <a:cxn ang="0">
                <a:pos x="43" y="2"/>
              </a:cxn>
            </a:cxnLst>
            <a:rect l="0" t="0" r="r" b="b"/>
            <a:pathLst>
              <a:path w="102" h="144">
                <a:moveTo>
                  <a:pt x="73" y="15"/>
                </a:moveTo>
                <a:cubicBezTo>
                  <a:pt x="75" y="20"/>
                  <a:pt x="76" y="25"/>
                  <a:pt x="76" y="31"/>
                </a:cubicBezTo>
                <a:cubicBezTo>
                  <a:pt x="76" y="41"/>
                  <a:pt x="68" y="53"/>
                  <a:pt x="62" y="58"/>
                </a:cubicBezTo>
                <a:cubicBezTo>
                  <a:pt x="71" y="61"/>
                  <a:pt x="77" y="65"/>
                  <a:pt x="83" y="71"/>
                </a:cubicBezTo>
                <a:moveTo>
                  <a:pt x="43" y="2"/>
                </a:moveTo>
                <a:cubicBezTo>
                  <a:pt x="46" y="1"/>
                  <a:pt x="48" y="0"/>
                  <a:pt x="51" y="0"/>
                </a:cubicBezTo>
                <a:cubicBezTo>
                  <a:pt x="60" y="0"/>
                  <a:pt x="68" y="6"/>
                  <a:pt x="73" y="15"/>
                </a:cubicBezTo>
                <a:moveTo>
                  <a:pt x="83" y="71"/>
                </a:moveTo>
                <a:cubicBezTo>
                  <a:pt x="97" y="85"/>
                  <a:pt x="102" y="110"/>
                  <a:pt x="102" y="138"/>
                </a:cubicBezTo>
                <a:cubicBezTo>
                  <a:pt x="102" y="142"/>
                  <a:pt x="61" y="144"/>
                  <a:pt x="31" y="143"/>
                </a:cubicBezTo>
                <a:moveTo>
                  <a:pt x="26" y="28"/>
                </a:moveTo>
                <a:cubicBezTo>
                  <a:pt x="26" y="29"/>
                  <a:pt x="26" y="30"/>
                  <a:pt x="26" y="31"/>
                </a:cubicBezTo>
                <a:cubicBezTo>
                  <a:pt x="26" y="41"/>
                  <a:pt x="34" y="53"/>
                  <a:pt x="40" y="58"/>
                </a:cubicBezTo>
                <a:cubicBezTo>
                  <a:pt x="10" y="67"/>
                  <a:pt x="0" y="99"/>
                  <a:pt x="0" y="138"/>
                </a:cubicBezTo>
                <a:moveTo>
                  <a:pt x="26" y="28"/>
                </a:moveTo>
                <a:cubicBezTo>
                  <a:pt x="27" y="15"/>
                  <a:pt x="34" y="5"/>
                  <a:pt x="43" y="2"/>
                </a:cubicBezTo>
              </a:path>
            </a:pathLst>
          </a:custGeom>
          <a:ln>
            <a:headEnd/>
            <a:tailEnd/>
          </a:ln>
        </p:spPr>
        <p:style>
          <a:lnRef idx="1">
            <a:schemeClr val="accent6"/>
          </a:lnRef>
          <a:fillRef idx="0">
            <a:schemeClr val="accent6"/>
          </a:fillRef>
          <a:effectRef idx="0">
            <a:schemeClr val="accent6"/>
          </a:effectRef>
          <a:fontRef idx="minor">
            <a:schemeClr val="tx1"/>
          </a:fontRef>
        </p:style>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5" name="Freeform 582"/>
          <p:cNvSpPr>
            <a:spLocks noChangeAspect="1" noEditPoints="1"/>
          </p:cNvSpPr>
          <p:nvPr/>
        </p:nvSpPr>
        <p:spPr bwMode="auto">
          <a:xfrm>
            <a:off x="5749967" y="4651185"/>
            <a:ext cx="360702" cy="507867"/>
          </a:xfrm>
          <a:custGeom>
            <a:avLst/>
            <a:gdLst/>
            <a:ahLst/>
            <a:cxnLst>
              <a:cxn ang="0">
                <a:pos x="73" y="15"/>
              </a:cxn>
              <a:cxn ang="0">
                <a:pos x="76" y="31"/>
              </a:cxn>
              <a:cxn ang="0">
                <a:pos x="62" y="58"/>
              </a:cxn>
              <a:cxn ang="0">
                <a:pos x="83" y="71"/>
              </a:cxn>
              <a:cxn ang="0">
                <a:pos x="43" y="2"/>
              </a:cxn>
              <a:cxn ang="0">
                <a:pos x="51" y="0"/>
              </a:cxn>
              <a:cxn ang="0">
                <a:pos x="73" y="15"/>
              </a:cxn>
              <a:cxn ang="0">
                <a:pos x="83" y="71"/>
              </a:cxn>
              <a:cxn ang="0">
                <a:pos x="102" y="138"/>
              </a:cxn>
              <a:cxn ang="0">
                <a:pos x="31" y="143"/>
              </a:cxn>
              <a:cxn ang="0">
                <a:pos x="26" y="28"/>
              </a:cxn>
              <a:cxn ang="0">
                <a:pos x="26" y="31"/>
              </a:cxn>
              <a:cxn ang="0">
                <a:pos x="40" y="58"/>
              </a:cxn>
              <a:cxn ang="0">
                <a:pos x="0" y="138"/>
              </a:cxn>
              <a:cxn ang="0">
                <a:pos x="26" y="28"/>
              </a:cxn>
              <a:cxn ang="0">
                <a:pos x="43" y="2"/>
              </a:cxn>
            </a:cxnLst>
            <a:rect l="0" t="0" r="r" b="b"/>
            <a:pathLst>
              <a:path w="102" h="144">
                <a:moveTo>
                  <a:pt x="73" y="15"/>
                </a:moveTo>
                <a:cubicBezTo>
                  <a:pt x="75" y="20"/>
                  <a:pt x="76" y="25"/>
                  <a:pt x="76" y="31"/>
                </a:cubicBezTo>
                <a:cubicBezTo>
                  <a:pt x="76" y="41"/>
                  <a:pt x="68" y="53"/>
                  <a:pt x="62" y="58"/>
                </a:cubicBezTo>
                <a:cubicBezTo>
                  <a:pt x="71" y="61"/>
                  <a:pt x="77" y="65"/>
                  <a:pt x="83" y="71"/>
                </a:cubicBezTo>
                <a:moveTo>
                  <a:pt x="43" y="2"/>
                </a:moveTo>
                <a:cubicBezTo>
                  <a:pt x="46" y="1"/>
                  <a:pt x="48" y="0"/>
                  <a:pt x="51" y="0"/>
                </a:cubicBezTo>
                <a:cubicBezTo>
                  <a:pt x="60" y="0"/>
                  <a:pt x="68" y="6"/>
                  <a:pt x="73" y="15"/>
                </a:cubicBezTo>
                <a:moveTo>
                  <a:pt x="83" y="71"/>
                </a:moveTo>
                <a:cubicBezTo>
                  <a:pt x="97" y="85"/>
                  <a:pt x="102" y="110"/>
                  <a:pt x="102" y="138"/>
                </a:cubicBezTo>
                <a:cubicBezTo>
                  <a:pt x="102" y="142"/>
                  <a:pt x="61" y="144"/>
                  <a:pt x="31" y="143"/>
                </a:cubicBezTo>
                <a:moveTo>
                  <a:pt x="26" y="28"/>
                </a:moveTo>
                <a:cubicBezTo>
                  <a:pt x="26" y="29"/>
                  <a:pt x="26" y="30"/>
                  <a:pt x="26" y="31"/>
                </a:cubicBezTo>
                <a:cubicBezTo>
                  <a:pt x="26" y="41"/>
                  <a:pt x="34" y="53"/>
                  <a:pt x="40" y="58"/>
                </a:cubicBezTo>
                <a:cubicBezTo>
                  <a:pt x="10" y="67"/>
                  <a:pt x="0" y="99"/>
                  <a:pt x="0" y="138"/>
                </a:cubicBezTo>
                <a:moveTo>
                  <a:pt x="26" y="28"/>
                </a:moveTo>
                <a:cubicBezTo>
                  <a:pt x="27" y="15"/>
                  <a:pt x="34" y="5"/>
                  <a:pt x="43" y="2"/>
                </a:cubicBezTo>
              </a:path>
            </a:pathLst>
          </a:custGeom>
          <a:ln>
            <a:headEnd/>
            <a:tailEnd/>
          </a:ln>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6" name="Rectangle 105"/>
          <p:cNvSpPr/>
          <p:nvPr/>
        </p:nvSpPr>
        <p:spPr>
          <a:xfrm>
            <a:off x="4937923" y="5159052"/>
            <a:ext cx="2069877" cy="1200329"/>
          </a:xfrm>
          <a:prstGeom prst="rect">
            <a:avLst/>
          </a:prstGeom>
        </p:spPr>
        <p:txBody>
          <a:bodyPr wrap="square">
            <a:spAutoFit/>
          </a:bodyPr>
          <a:lstStyle/>
          <a:p>
            <a:pPr algn="ctr"/>
            <a:r>
              <a:rPr lang="en-US" sz="1200" b="1" dirty="0" smtClean="0">
                <a:latin typeface="Arial" panose="020B0604020202020204" pitchFamily="34" charset="0"/>
                <a:cs typeface="Arial" panose="020B0604020202020204" pitchFamily="34" charset="0"/>
              </a:rPr>
              <a:t>Security Engineer </a:t>
            </a:r>
            <a:r>
              <a:rPr lang="en-US" sz="1200" dirty="0" smtClean="0"/>
              <a:t>works side by side with developers to ensure security issues are taken into account early in the process</a:t>
            </a:r>
            <a:endParaRPr lang="fi-FI" sz="1200" dirty="0">
              <a:effectLst/>
              <a:latin typeface="Arial" panose="020B0604020202020204" pitchFamily="34" charset="0"/>
              <a:cs typeface="Arial" panose="020B0604020202020204" pitchFamily="34" charset="0"/>
            </a:endParaRPr>
          </a:p>
        </p:txBody>
      </p:sp>
      <p:sp>
        <p:nvSpPr>
          <p:cNvPr id="109" name="Freeform 582"/>
          <p:cNvSpPr>
            <a:spLocks noChangeAspect="1" noEditPoints="1"/>
          </p:cNvSpPr>
          <p:nvPr/>
        </p:nvSpPr>
        <p:spPr bwMode="auto">
          <a:xfrm>
            <a:off x="3352267" y="4613085"/>
            <a:ext cx="360702" cy="507867"/>
          </a:xfrm>
          <a:custGeom>
            <a:avLst/>
            <a:gdLst/>
            <a:ahLst/>
            <a:cxnLst>
              <a:cxn ang="0">
                <a:pos x="73" y="15"/>
              </a:cxn>
              <a:cxn ang="0">
                <a:pos x="76" y="31"/>
              </a:cxn>
              <a:cxn ang="0">
                <a:pos x="62" y="58"/>
              </a:cxn>
              <a:cxn ang="0">
                <a:pos x="83" y="71"/>
              </a:cxn>
              <a:cxn ang="0">
                <a:pos x="43" y="2"/>
              </a:cxn>
              <a:cxn ang="0">
                <a:pos x="51" y="0"/>
              </a:cxn>
              <a:cxn ang="0">
                <a:pos x="73" y="15"/>
              </a:cxn>
              <a:cxn ang="0">
                <a:pos x="83" y="71"/>
              </a:cxn>
              <a:cxn ang="0">
                <a:pos x="102" y="138"/>
              </a:cxn>
              <a:cxn ang="0">
                <a:pos x="31" y="143"/>
              </a:cxn>
              <a:cxn ang="0">
                <a:pos x="26" y="28"/>
              </a:cxn>
              <a:cxn ang="0">
                <a:pos x="26" y="31"/>
              </a:cxn>
              <a:cxn ang="0">
                <a:pos x="40" y="58"/>
              </a:cxn>
              <a:cxn ang="0">
                <a:pos x="0" y="138"/>
              </a:cxn>
              <a:cxn ang="0">
                <a:pos x="26" y="28"/>
              </a:cxn>
              <a:cxn ang="0">
                <a:pos x="43" y="2"/>
              </a:cxn>
            </a:cxnLst>
            <a:rect l="0" t="0" r="r" b="b"/>
            <a:pathLst>
              <a:path w="102" h="144">
                <a:moveTo>
                  <a:pt x="73" y="15"/>
                </a:moveTo>
                <a:cubicBezTo>
                  <a:pt x="75" y="20"/>
                  <a:pt x="76" y="25"/>
                  <a:pt x="76" y="31"/>
                </a:cubicBezTo>
                <a:cubicBezTo>
                  <a:pt x="76" y="41"/>
                  <a:pt x="68" y="53"/>
                  <a:pt x="62" y="58"/>
                </a:cubicBezTo>
                <a:cubicBezTo>
                  <a:pt x="71" y="61"/>
                  <a:pt x="77" y="65"/>
                  <a:pt x="83" y="71"/>
                </a:cubicBezTo>
                <a:moveTo>
                  <a:pt x="43" y="2"/>
                </a:moveTo>
                <a:cubicBezTo>
                  <a:pt x="46" y="1"/>
                  <a:pt x="48" y="0"/>
                  <a:pt x="51" y="0"/>
                </a:cubicBezTo>
                <a:cubicBezTo>
                  <a:pt x="60" y="0"/>
                  <a:pt x="68" y="6"/>
                  <a:pt x="73" y="15"/>
                </a:cubicBezTo>
                <a:moveTo>
                  <a:pt x="83" y="71"/>
                </a:moveTo>
                <a:cubicBezTo>
                  <a:pt x="97" y="85"/>
                  <a:pt x="102" y="110"/>
                  <a:pt x="102" y="138"/>
                </a:cubicBezTo>
                <a:cubicBezTo>
                  <a:pt x="102" y="142"/>
                  <a:pt x="61" y="144"/>
                  <a:pt x="31" y="143"/>
                </a:cubicBezTo>
                <a:moveTo>
                  <a:pt x="26" y="28"/>
                </a:moveTo>
                <a:cubicBezTo>
                  <a:pt x="26" y="29"/>
                  <a:pt x="26" y="30"/>
                  <a:pt x="26" y="31"/>
                </a:cubicBezTo>
                <a:cubicBezTo>
                  <a:pt x="26" y="41"/>
                  <a:pt x="34" y="53"/>
                  <a:pt x="40" y="58"/>
                </a:cubicBezTo>
                <a:cubicBezTo>
                  <a:pt x="10" y="67"/>
                  <a:pt x="0" y="99"/>
                  <a:pt x="0" y="138"/>
                </a:cubicBezTo>
                <a:moveTo>
                  <a:pt x="26" y="28"/>
                </a:moveTo>
                <a:cubicBezTo>
                  <a:pt x="27" y="15"/>
                  <a:pt x="34" y="5"/>
                  <a:pt x="43" y="2"/>
                </a:cubicBezTo>
              </a:path>
            </a:pathLst>
          </a:custGeom>
          <a:ln>
            <a:headEnd/>
            <a:tailEnd/>
          </a:ln>
        </p:spPr>
        <p:style>
          <a:lnRef idx="1">
            <a:schemeClr val="accent2"/>
          </a:lnRef>
          <a:fillRef idx="0">
            <a:schemeClr val="accent2"/>
          </a:fillRef>
          <a:effectRef idx="0">
            <a:schemeClr val="accent2"/>
          </a:effectRef>
          <a:fontRef idx="minor">
            <a:schemeClr val="tx1"/>
          </a:fontRef>
        </p:style>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0" name="Rectangle 109"/>
          <p:cNvSpPr/>
          <p:nvPr/>
        </p:nvSpPr>
        <p:spPr>
          <a:xfrm>
            <a:off x="2216373" y="5120952"/>
            <a:ext cx="2593752" cy="1200329"/>
          </a:xfrm>
          <a:prstGeom prst="rect">
            <a:avLst/>
          </a:prstGeom>
        </p:spPr>
        <p:txBody>
          <a:bodyPr wrap="square">
            <a:spAutoFit/>
          </a:bodyPr>
          <a:lstStyle/>
          <a:p>
            <a:pPr algn="ctr"/>
            <a:r>
              <a:rPr lang="en-US" sz="1200" b="1" dirty="0" smtClean="0">
                <a:latin typeface="Arial" panose="020B0604020202020204" pitchFamily="34" charset="0"/>
                <a:cs typeface="Arial" panose="020B0604020202020204" pitchFamily="34" charset="0"/>
              </a:rPr>
              <a:t>Utility Professional </a:t>
            </a:r>
            <a:r>
              <a:rPr lang="en-US" sz="1200" dirty="0" smtClean="0"/>
              <a:t>operates across development platforms, tools, networks, servers and databases to ensure quality and resource management are taken care of</a:t>
            </a:r>
            <a:endParaRPr lang="fi-FI" sz="1200" dirty="0">
              <a:effectLst/>
              <a:latin typeface="Arial" panose="020B0604020202020204" pitchFamily="34" charset="0"/>
              <a:cs typeface="Arial" panose="020B0604020202020204" pitchFamily="34" charset="0"/>
            </a:endParaRPr>
          </a:p>
        </p:txBody>
      </p:sp>
      <p:grpSp>
        <p:nvGrpSpPr>
          <p:cNvPr id="4" name="Group 6"/>
          <p:cNvGrpSpPr>
            <a:grpSpLocks noChangeAspect="1"/>
          </p:cNvGrpSpPr>
          <p:nvPr/>
        </p:nvGrpSpPr>
        <p:grpSpPr>
          <a:xfrm>
            <a:off x="3682178" y="2706552"/>
            <a:ext cx="2201947" cy="2250922"/>
            <a:chOff x="1373422" y="2395567"/>
            <a:chExt cx="1224042" cy="1307322"/>
          </a:xfrm>
        </p:grpSpPr>
        <p:sp>
          <p:nvSpPr>
            <p:cNvPr id="127" name="Oval 126"/>
            <p:cNvSpPr/>
            <p:nvPr/>
          </p:nvSpPr>
          <p:spPr>
            <a:xfrm>
              <a:off x="1486076" y="3543075"/>
              <a:ext cx="1034090" cy="159814"/>
            </a:xfrm>
            <a:prstGeom prst="ellipse">
              <a:avLst/>
            </a:prstGeom>
            <a:gradFill flip="none" rotWithShape="1">
              <a:gsLst>
                <a:gs pos="0">
                  <a:srgbClr val="000000">
                    <a:lumMod val="50000"/>
                    <a:lumOff val="50000"/>
                  </a:srgbClr>
                </a:gs>
                <a:gs pos="100000">
                  <a:srgbClr val="000000">
                    <a:lumMod val="50000"/>
                    <a:lumOff val="50000"/>
                    <a:alpha val="0"/>
                  </a:srgbClr>
                </a:gs>
              </a:gsLst>
              <a:path path="shape">
                <a:fillToRect l="50000" t="50000" r="50000" b="50000"/>
              </a:path>
              <a:tileRect/>
            </a:gradFill>
            <a:ln w="9525"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smtClean="0">
                <a:ln>
                  <a:noFill/>
                </a:ln>
                <a:solidFill>
                  <a:srgbClr val="717074"/>
                </a:solidFill>
                <a:effectLst/>
                <a:uLnTx/>
                <a:uFillTx/>
                <a:latin typeface="Arial"/>
                <a:ea typeface="+mn-ea"/>
                <a:cs typeface="+mn-cs"/>
              </a:endParaRPr>
            </a:p>
          </p:txBody>
        </p:sp>
        <p:sp>
          <p:nvSpPr>
            <p:cNvPr id="128" name="Oval 127"/>
            <p:cNvSpPr/>
            <p:nvPr/>
          </p:nvSpPr>
          <p:spPr bwMode="auto">
            <a:xfrm>
              <a:off x="1373422" y="2395567"/>
              <a:ext cx="1224042" cy="1224036"/>
            </a:xfrm>
            <a:prstGeom prst="ellipse">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t" anchorCtr="0">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400" b="1" i="0" u="none" strike="noStrike" kern="0" cap="none" spc="0" normalizeH="0" baseline="0" noProof="0" dirty="0" smtClean="0">
                <a:ln>
                  <a:noFill/>
                </a:ln>
                <a:solidFill>
                  <a:srgbClr val="717074"/>
                </a:solidFill>
                <a:effectLst/>
                <a:uLnTx/>
                <a:uFillTx/>
                <a:latin typeface="Arial"/>
                <a:ea typeface="+mn-ea"/>
                <a:cs typeface="Arial"/>
              </a:endParaRPr>
            </a:p>
          </p:txBody>
        </p:sp>
      </p:grpSp>
      <p:grpSp>
        <p:nvGrpSpPr>
          <p:cNvPr id="5" name="Group 27"/>
          <p:cNvGrpSpPr>
            <a:grpSpLocks noChangeAspect="1"/>
          </p:cNvGrpSpPr>
          <p:nvPr/>
        </p:nvGrpSpPr>
        <p:grpSpPr bwMode="auto">
          <a:xfrm>
            <a:off x="3838929" y="2892716"/>
            <a:ext cx="1888445" cy="1688595"/>
            <a:chOff x="1282" y="898"/>
            <a:chExt cx="3194" cy="2856"/>
          </a:xfrm>
          <a:solidFill>
            <a:schemeClr val="bg1"/>
          </a:solidFill>
        </p:grpSpPr>
        <p:sp>
          <p:nvSpPr>
            <p:cNvPr id="133" name="Freeform 31"/>
            <p:cNvSpPr>
              <a:spLocks/>
            </p:cNvSpPr>
            <p:nvPr/>
          </p:nvSpPr>
          <p:spPr bwMode="auto">
            <a:xfrm>
              <a:off x="1570" y="898"/>
              <a:ext cx="2906" cy="1424"/>
            </a:xfrm>
            <a:custGeom>
              <a:avLst/>
              <a:gdLst>
                <a:gd name="T0" fmla="*/ 1142 w 1230"/>
                <a:gd name="T1" fmla="*/ 467 h 603"/>
                <a:gd name="T2" fmla="*/ 938 w 1230"/>
                <a:gd name="T3" fmla="*/ 138 h 603"/>
                <a:gd name="T4" fmla="*/ 555 w 1230"/>
                <a:gd name="T5" fmla="*/ 0 h 603"/>
                <a:gd name="T6" fmla="*/ 0 w 1230"/>
                <a:gd name="T7" fmla="*/ 368 h 603"/>
                <a:gd name="T8" fmla="*/ 80 w 1230"/>
                <a:gd name="T9" fmla="*/ 402 h 603"/>
                <a:gd name="T10" fmla="*/ 555 w 1230"/>
                <a:gd name="T11" fmla="*/ 87 h 603"/>
                <a:gd name="T12" fmla="*/ 1055 w 1230"/>
                <a:gd name="T13" fmla="*/ 477 h 603"/>
                <a:gd name="T14" fmla="*/ 968 w 1230"/>
                <a:gd name="T15" fmla="*/ 486 h 603"/>
                <a:gd name="T16" fmla="*/ 1114 w 1230"/>
                <a:gd name="T17" fmla="*/ 603 h 603"/>
                <a:gd name="T18" fmla="*/ 1230 w 1230"/>
                <a:gd name="T19" fmla="*/ 457 h 603"/>
                <a:gd name="T20" fmla="*/ 1142 w 1230"/>
                <a:gd name="T21" fmla="*/ 467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30" h="603">
                  <a:moveTo>
                    <a:pt x="1142" y="467"/>
                  </a:moveTo>
                  <a:cubicBezTo>
                    <a:pt x="1112" y="338"/>
                    <a:pt x="1040" y="222"/>
                    <a:pt x="938" y="138"/>
                  </a:cubicBezTo>
                  <a:cubicBezTo>
                    <a:pt x="830" y="49"/>
                    <a:pt x="694" y="0"/>
                    <a:pt x="555" y="0"/>
                  </a:cubicBezTo>
                  <a:cubicBezTo>
                    <a:pt x="312" y="0"/>
                    <a:pt x="94" y="145"/>
                    <a:pt x="0" y="368"/>
                  </a:cubicBezTo>
                  <a:cubicBezTo>
                    <a:pt x="80" y="402"/>
                    <a:pt x="80" y="402"/>
                    <a:pt x="80" y="402"/>
                  </a:cubicBezTo>
                  <a:cubicBezTo>
                    <a:pt x="161" y="211"/>
                    <a:pt x="347" y="87"/>
                    <a:pt x="555" y="87"/>
                  </a:cubicBezTo>
                  <a:cubicBezTo>
                    <a:pt x="791" y="87"/>
                    <a:pt x="998" y="250"/>
                    <a:pt x="1055" y="477"/>
                  </a:cubicBezTo>
                  <a:cubicBezTo>
                    <a:pt x="968" y="486"/>
                    <a:pt x="968" y="486"/>
                    <a:pt x="968" y="486"/>
                  </a:cubicBezTo>
                  <a:cubicBezTo>
                    <a:pt x="1114" y="603"/>
                    <a:pt x="1114" y="603"/>
                    <a:pt x="1114" y="603"/>
                  </a:cubicBezTo>
                  <a:cubicBezTo>
                    <a:pt x="1230" y="457"/>
                    <a:pt x="1230" y="457"/>
                    <a:pt x="1230" y="457"/>
                  </a:cubicBezTo>
                  <a:lnTo>
                    <a:pt x="1142" y="46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dirty="0">
                <a:solidFill>
                  <a:srgbClr val="717074"/>
                </a:solidFill>
              </a:endParaRPr>
            </a:p>
          </p:txBody>
        </p:sp>
        <p:sp>
          <p:nvSpPr>
            <p:cNvPr id="134" name="Freeform 32"/>
            <p:cNvSpPr>
              <a:spLocks/>
            </p:cNvSpPr>
            <p:nvPr/>
          </p:nvSpPr>
          <p:spPr bwMode="auto">
            <a:xfrm>
              <a:off x="1282" y="2331"/>
              <a:ext cx="2908" cy="1423"/>
            </a:xfrm>
            <a:custGeom>
              <a:avLst/>
              <a:gdLst>
                <a:gd name="T0" fmla="*/ 88 w 1231"/>
                <a:gd name="T1" fmla="*/ 136 h 602"/>
                <a:gd name="T2" fmla="*/ 293 w 1231"/>
                <a:gd name="T3" fmla="*/ 465 h 602"/>
                <a:gd name="T4" fmla="*/ 675 w 1231"/>
                <a:gd name="T5" fmla="*/ 602 h 602"/>
                <a:gd name="T6" fmla="*/ 1231 w 1231"/>
                <a:gd name="T7" fmla="*/ 234 h 602"/>
                <a:gd name="T8" fmla="*/ 1150 w 1231"/>
                <a:gd name="T9" fmla="*/ 200 h 602"/>
                <a:gd name="T10" fmla="*/ 675 w 1231"/>
                <a:gd name="T11" fmla="*/ 515 h 602"/>
                <a:gd name="T12" fmla="*/ 175 w 1231"/>
                <a:gd name="T13" fmla="*/ 126 h 602"/>
                <a:gd name="T14" fmla="*/ 263 w 1231"/>
                <a:gd name="T15" fmla="*/ 116 h 602"/>
                <a:gd name="T16" fmla="*/ 116 w 1231"/>
                <a:gd name="T17" fmla="*/ 0 h 602"/>
                <a:gd name="T18" fmla="*/ 0 w 1231"/>
                <a:gd name="T19" fmla="*/ 146 h 602"/>
                <a:gd name="T20" fmla="*/ 88 w 1231"/>
                <a:gd name="T21" fmla="*/ 136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31" h="602">
                  <a:moveTo>
                    <a:pt x="88" y="136"/>
                  </a:moveTo>
                  <a:cubicBezTo>
                    <a:pt x="118" y="264"/>
                    <a:pt x="190" y="381"/>
                    <a:pt x="293" y="465"/>
                  </a:cubicBezTo>
                  <a:cubicBezTo>
                    <a:pt x="400" y="554"/>
                    <a:pt x="536" y="602"/>
                    <a:pt x="675" y="602"/>
                  </a:cubicBezTo>
                  <a:cubicBezTo>
                    <a:pt x="918" y="602"/>
                    <a:pt x="1136" y="458"/>
                    <a:pt x="1231" y="234"/>
                  </a:cubicBezTo>
                  <a:cubicBezTo>
                    <a:pt x="1150" y="200"/>
                    <a:pt x="1150" y="200"/>
                    <a:pt x="1150" y="200"/>
                  </a:cubicBezTo>
                  <a:cubicBezTo>
                    <a:pt x="1069" y="392"/>
                    <a:pt x="883" y="515"/>
                    <a:pt x="675" y="515"/>
                  </a:cubicBezTo>
                  <a:cubicBezTo>
                    <a:pt x="439" y="515"/>
                    <a:pt x="233" y="353"/>
                    <a:pt x="175" y="126"/>
                  </a:cubicBezTo>
                  <a:cubicBezTo>
                    <a:pt x="263" y="116"/>
                    <a:pt x="263" y="116"/>
                    <a:pt x="263" y="116"/>
                  </a:cubicBezTo>
                  <a:cubicBezTo>
                    <a:pt x="116" y="0"/>
                    <a:pt x="116" y="0"/>
                    <a:pt x="116" y="0"/>
                  </a:cubicBezTo>
                  <a:cubicBezTo>
                    <a:pt x="0" y="146"/>
                    <a:pt x="0" y="146"/>
                    <a:pt x="0" y="146"/>
                  </a:cubicBezTo>
                  <a:lnTo>
                    <a:pt x="88" y="1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dirty="0">
                <a:solidFill>
                  <a:srgbClr val="717074"/>
                </a:solidFill>
              </a:endParaRPr>
            </a:p>
          </p:txBody>
        </p:sp>
      </p:grpSp>
      <p:grpSp>
        <p:nvGrpSpPr>
          <p:cNvPr id="6" name="Groupe 662"/>
          <p:cNvGrpSpPr>
            <a:grpSpLocks noChangeAspect="1"/>
          </p:cNvGrpSpPr>
          <p:nvPr/>
        </p:nvGrpSpPr>
        <p:grpSpPr>
          <a:xfrm>
            <a:off x="4238734" y="3183184"/>
            <a:ext cx="1088834" cy="1083908"/>
            <a:chOff x="5080001" y="2759075"/>
            <a:chExt cx="350838" cy="349251"/>
          </a:xfrm>
        </p:grpSpPr>
        <p:sp>
          <p:nvSpPr>
            <p:cNvPr id="136" name="Freeform 193"/>
            <p:cNvSpPr>
              <a:spLocks/>
            </p:cNvSpPr>
            <p:nvPr/>
          </p:nvSpPr>
          <p:spPr bwMode="auto">
            <a:xfrm>
              <a:off x="5194301" y="2855913"/>
              <a:ext cx="63500" cy="82550"/>
            </a:xfrm>
            <a:custGeom>
              <a:avLst/>
              <a:gdLst/>
              <a:ahLst/>
              <a:cxnLst>
                <a:cxn ang="0">
                  <a:pos x="32" y="34"/>
                </a:cxn>
                <a:cxn ang="0">
                  <a:pos x="20" y="19"/>
                </a:cxn>
                <a:cxn ang="0">
                  <a:pos x="24" y="10"/>
                </a:cxn>
                <a:cxn ang="0">
                  <a:pos x="16" y="0"/>
                </a:cxn>
                <a:cxn ang="0">
                  <a:pos x="8" y="10"/>
                </a:cxn>
                <a:cxn ang="0">
                  <a:pos x="13" y="19"/>
                </a:cxn>
                <a:cxn ang="0">
                  <a:pos x="0" y="43"/>
                </a:cxn>
              </a:cxnLst>
              <a:rect l="0" t="0" r="r" b="b"/>
              <a:pathLst>
                <a:path w="32" h="43">
                  <a:moveTo>
                    <a:pt x="32" y="34"/>
                  </a:moveTo>
                  <a:cubicBezTo>
                    <a:pt x="30" y="26"/>
                    <a:pt x="26" y="21"/>
                    <a:pt x="20" y="19"/>
                  </a:cubicBezTo>
                  <a:cubicBezTo>
                    <a:pt x="22" y="17"/>
                    <a:pt x="24" y="13"/>
                    <a:pt x="24" y="10"/>
                  </a:cubicBezTo>
                  <a:cubicBezTo>
                    <a:pt x="24" y="4"/>
                    <a:pt x="21" y="0"/>
                    <a:pt x="16" y="0"/>
                  </a:cubicBezTo>
                  <a:cubicBezTo>
                    <a:pt x="12" y="0"/>
                    <a:pt x="8" y="4"/>
                    <a:pt x="8" y="10"/>
                  </a:cubicBezTo>
                  <a:cubicBezTo>
                    <a:pt x="8" y="13"/>
                    <a:pt x="11" y="17"/>
                    <a:pt x="13" y="19"/>
                  </a:cubicBezTo>
                  <a:cubicBezTo>
                    <a:pt x="3" y="21"/>
                    <a:pt x="0" y="30"/>
                    <a:pt x="0" y="43"/>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37" name="Freeform 194"/>
            <p:cNvSpPr>
              <a:spLocks/>
            </p:cNvSpPr>
            <p:nvPr/>
          </p:nvSpPr>
          <p:spPr bwMode="auto">
            <a:xfrm>
              <a:off x="5218113" y="2944813"/>
              <a:ext cx="23813" cy="1588"/>
            </a:xfrm>
            <a:custGeom>
              <a:avLst/>
              <a:gdLst/>
              <a:ahLst/>
              <a:cxnLst>
                <a:cxn ang="0">
                  <a:pos x="12" y="0"/>
                </a:cxn>
                <a:cxn ang="0">
                  <a:pos x="0" y="0"/>
                </a:cxn>
              </a:cxnLst>
              <a:rect l="0" t="0" r="r" b="b"/>
              <a:pathLst>
                <a:path w="12">
                  <a:moveTo>
                    <a:pt x="12" y="0"/>
                  </a:moveTo>
                  <a:cubicBezTo>
                    <a:pt x="7" y="0"/>
                    <a:pt x="5" y="0"/>
                    <a:pt x="0" y="0"/>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38" name="Freeform 195"/>
            <p:cNvSpPr>
              <a:spLocks/>
            </p:cNvSpPr>
            <p:nvPr/>
          </p:nvSpPr>
          <p:spPr bwMode="auto">
            <a:xfrm>
              <a:off x="5281613" y="2876551"/>
              <a:ext cx="58738" cy="63500"/>
            </a:xfrm>
            <a:custGeom>
              <a:avLst/>
              <a:gdLst/>
              <a:ahLst/>
              <a:cxnLst>
                <a:cxn ang="0">
                  <a:pos x="0" y="29"/>
                </a:cxn>
                <a:cxn ang="0">
                  <a:pos x="9" y="22"/>
                </a:cxn>
                <a:cxn ang="0">
                  <a:pos x="4" y="12"/>
                </a:cxn>
                <a:cxn ang="0">
                  <a:pos x="14" y="0"/>
                </a:cxn>
                <a:cxn ang="0">
                  <a:pos x="23" y="12"/>
                </a:cxn>
                <a:cxn ang="0">
                  <a:pos x="18" y="22"/>
                </a:cxn>
                <a:cxn ang="0">
                  <a:pos x="30" y="33"/>
                </a:cxn>
              </a:cxnLst>
              <a:rect l="0" t="0" r="r" b="b"/>
              <a:pathLst>
                <a:path w="30" h="33">
                  <a:moveTo>
                    <a:pt x="0" y="29"/>
                  </a:moveTo>
                  <a:cubicBezTo>
                    <a:pt x="3" y="26"/>
                    <a:pt x="6" y="23"/>
                    <a:pt x="9" y="22"/>
                  </a:cubicBezTo>
                  <a:cubicBezTo>
                    <a:pt x="7" y="20"/>
                    <a:pt x="4" y="16"/>
                    <a:pt x="4" y="12"/>
                  </a:cubicBezTo>
                  <a:cubicBezTo>
                    <a:pt x="4" y="5"/>
                    <a:pt x="8" y="0"/>
                    <a:pt x="14" y="0"/>
                  </a:cubicBezTo>
                  <a:cubicBezTo>
                    <a:pt x="19" y="0"/>
                    <a:pt x="23" y="5"/>
                    <a:pt x="23" y="12"/>
                  </a:cubicBezTo>
                  <a:cubicBezTo>
                    <a:pt x="23" y="16"/>
                    <a:pt x="20" y="20"/>
                    <a:pt x="18" y="22"/>
                  </a:cubicBezTo>
                  <a:cubicBezTo>
                    <a:pt x="24" y="24"/>
                    <a:pt x="27" y="28"/>
                    <a:pt x="30" y="33"/>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39" name="Freeform 196"/>
            <p:cNvSpPr>
              <a:spLocks/>
            </p:cNvSpPr>
            <p:nvPr/>
          </p:nvSpPr>
          <p:spPr bwMode="auto">
            <a:xfrm>
              <a:off x="5241926" y="2921001"/>
              <a:ext cx="15875" cy="23813"/>
            </a:xfrm>
            <a:custGeom>
              <a:avLst/>
              <a:gdLst/>
              <a:ahLst/>
              <a:cxnLst>
                <a:cxn ang="0">
                  <a:pos x="0" y="12"/>
                </a:cxn>
                <a:cxn ang="0">
                  <a:pos x="8" y="0"/>
                </a:cxn>
              </a:cxnLst>
              <a:rect l="0" t="0" r="r" b="b"/>
              <a:pathLst>
                <a:path w="8" h="12">
                  <a:moveTo>
                    <a:pt x="0" y="12"/>
                  </a:moveTo>
                  <a:cubicBezTo>
                    <a:pt x="0" y="6"/>
                    <a:pt x="3" y="1"/>
                    <a:pt x="8" y="0"/>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40" name="Freeform 197"/>
            <p:cNvSpPr>
              <a:spLocks/>
            </p:cNvSpPr>
            <p:nvPr/>
          </p:nvSpPr>
          <p:spPr bwMode="auto">
            <a:xfrm>
              <a:off x="5218113" y="2944813"/>
              <a:ext cx="34925" cy="71438"/>
            </a:xfrm>
            <a:custGeom>
              <a:avLst/>
              <a:gdLst/>
              <a:ahLst/>
              <a:cxnLst>
                <a:cxn ang="0">
                  <a:pos x="12" y="0"/>
                </a:cxn>
                <a:cxn ang="0">
                  <a:pos x="12" y="1"/>
                </a:cxn>
                <a:cxn ang="0">
                  <a:pos x="18" y="14"/>
                </a:cxn>
                <a:cxn ang="0">
                  <a:pos x="0" y="37"/>
                </a:cxn>
              </a:cxnLst>
              <a:rect l="0" t="0" r="r" b="b"/>
              <a:pathLst>
                <a:path w="18" h="37">
                  <a:moveTo>
                    <a:pt x="12" y="0"/>
                  </a:moveTo>
                  <a:cubicBezTo>
                    <a:pt x="12" y="0"/>
                    <a:pt x="12" y="1"/>
                    <a:pt x="12" y="1"/>
                  </a:cubicBezTo>
                  <a:cubicBezTo>
                    <a:pt x="12" y="6"/>
                    <a:pt x="15" y="11"/>
                    <a:pt x="18" y="14"/>
                  </a:cubicBezTo>
                  <a:cubicBezTo>
                    <a:pt x="8" y="17"/>
                    <a:pt x="1" y="25"/>
                    <a:pt x="0" y="37"/>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41" name="Freeform 198"/>
            <p:cNvSpPr>
              <a:spLocks/>
            </p:cNvSpPr>
            <p:nvPr/>
          </p:nvSpPr>
          <p:spPr bwMode="auto">
            <a:xfrm>
              <a:off x="5292726" y="2981326"/>
              <a:ext cx="17463" cy="36513"/>
            </a:xfrm>
            <a:custGeom>
              <a:avLst/>
              <a:gdLst/>
              <a:ahLst/>
              <a:cxnLst>
                <a:cxn ang="0">
                  <a:pos x="0" y="0"/>
                </a:cxn>
                <a:cxn ang="0">
                  <a:pos x="9" y="19"/>
                </a:cxn>
              </a:cxnLst>
              <a:rect l="0" t="0" r="r" b="b"/>
              <a:pathLst>
                <a:path w="9" h="19">
                  <a:moveTo>
                    <a:pt x="0" y="0"/>
                  </a:moveTo>
                  <a:cubicBezTo>
                    <a:pt x="5" y="6"/>
                    <a:pt x="8" y="10"/>
                    <a:pt x="9" y="19"/>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42" name="Freeform 199"/>
            <p:cNvSpPr>
              <a:spLocks/>
            </p:cNvSpPr>
            <p:nvPr/>
          </p:nvSpPr>
          <p:spPr bwMode="auto">
            <a:xfrm>
              <a:off x="5257801" y="2919413"/>
              <a:ext cx="23813" cy="12700"/>
            </a:xfrm>
            <a:custGeom>
              <a:avLst/>
              <a:gdLst/>
              <a:ahLst/>
              <a:cxnLst>
                <a:cxn ang="0">
                  <a:pos x="0" y="1"/>
                </a:cxn>
                <a:cxn ang="0">
                  <a:pos x="3" y="0"/>
                </a:cxn>
                <a:cxn ang="0">
                  <a:pos x="13" y="7"/>
                </a:cxn>
              </a:cxnLst>
              <a:rect l="0" t="0" r="r" b="b"/>
              <a:pathLst>
                <a:path w="13" h="7">
                  <a:moveTo>
                    <a:pt x="0" y="1"/>
                  </a:moveTo>
                  <a:cubicBezTo>
                    <a:pt x="1" y="0"/>
                    <a:pt x="2" y="0"/>
                    <a:pt x="3" y="0"/>
                  </a:cubicBezTo>
                  <a:cubicBezTo>
                    <a:pt x="8" y="0"/>
                    <a:pt x="11" y="2"/>
                    <a:pt x="13" y="7"/>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43" name="Freeform 200"/>
            <p:cNvSpPr>
              <a:spLocks/>
            </p:cNvSpPr>
            <p:nvPr/>
          </p:nvSpPr>
          <p:spPr bwMode="auto">
            <a:xfrm>
              <a:off x="5275263" y="2932113"/>
              <a:ext cx="17463" cy="49213"/>
            </a:xfrm>
            <a:custGeom>
              <a:avLst/>
              <a:gdLst/>
              <a:ahLst/>
              <a:cxnLst>
                <a:cxn ang="0">
                  <a:pos x="4" y="0"/>
                </a:cxn>
                <a:cxn ang="0">
                  <a:pos x="6" y="7"/>
                </a:cxn>
                <a:cxn ang="0">
                  <a:pos x="0" y="20"/>
                </a:cxn>
                <a:cxn ang="0">
                  <a:pos x="9" y="25"/>
                </a:cxn>
              </a:cxnLst>
              <a:rect l="0" t="0" r="r" b="b"/>
              <a:pathLst>
                <a:path w="9" h="25">
                  <a:moveTo>
                    <a:pt x="4" y="0"/>
                  </a:moveTo>
                  <a:cubicBezTo>
                    <a:pt x="5" y="2"/>
                    <a:pt x="6" y="4"/>
                    <a:pt x="6" y="7"/>
                  </a:cubicBezTo>
                  <a:cubicBezTo>
                    <a:pt x="6" y="12"/>
                    <a:pt x="2" y="17"/>
                    <a:pt x="0" y="20"/>
                  </a:cubicBezTo>
                  <a:cubicBezTo>
                    <a:pt x="3" y="21"/>
                    <a:pt x="6" y="23"/>
                    <a:pt x="9" y="25"/>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44" name="Freeform 201"/>
            <p:cNvSpPr>
              <a:spLocks/>
            </p:cNvSpPr>
            <p:nvPr/>
          </p:nvSpPr>
          <p:spPr bwMode="auto">
            <a:xfrm>
              <a:off x="5160963" y="2940051"/>
              <a:ext cx="61913" cy="88900"/>
            </a:xfrm>
            <a:custGeom>
              <a:avLst/>
              <a:gdLst/>
              <a:ahLst/>
              <a:cxnLst>
                <a:cxn ang="0">
                  <a:pos x="32" y="32"/>
                </a:cxn>
                <a:cxn ang="0">
                  <a:pos x="21" y="19"/>
                </a:cxn>
                <a:cxn ang="0">
                  <a:pos x="26" y="10"/>
                </a:cxn>
                <a:cxn ang="0">
                  <a:pos x="18" y="0"/>
                </a:cxn>
                <a:cxn ang="0">
                  <a:pos x="10" y="10"/>
                </a:cxn>
                <a:cxn ang="0">
                  <a:pos x="14" y="19"/>
                </a:cxn>
                <a:cxn ang="0">
                  <a:pos x="0" y="46"/>
                </a:cxn>
              </a:cxnLst>
              <a:rect l="0" t="0" r="r" b="b"/>
              <a:pathLst>
                <a:path w="32" h="46">
                  <a:moveTo>
                    <a:pt x="32" y="32"/>
                  </a:moveTo>
                  <a:cubicBezTo>
                    <a:pt x="30" y="24"/>
                    <a:pt x="28" y="20"/>
                    <a:pt x="21" y="19"/>
                  </a:cubicBezTo>
                  <a:cubicBezTo>
                    <a:pt x="23" y="17"/>
                    <a:pt x="26" y="13"/>
                    <a:pt x="26" y="10"/>
                  </a:cubicBezTo>
                  <a:cubicBezTo>
                    <a:pt x="26" y="4"/>
                    <a:pt x="22" y="0"/>
                    <a:pt x="18" y="0"/>
                  </a:cubicBezTo>
                  <a:cubicBezTo>
                    <a:pt x="13" y="0"/>
                    <a:pt x="10" y="4"/>
                    <a:pt x="10" y="10"/>
                  </a:cubicBezTo>
                  <a:cubicBezTo>
                    <a:pt x="10" y="13"/>
                    <a:pt x="12" y="17"/>
                    <a:pt x="14" y="19"/>
                  </a:cubicBezTo>
                  <a:cubicBezTo>
                    <a:pt x="5" y="21"/>
                    <a:pt x="0" y="33"/>
                    <a:pt x="0" y="46"/>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45" name="Freeform 202"/>
            <p:cNvSpPr>
              <a:spLocks/>
            </p:cNvSpPr>
            <p:nvPr/>
          </p:nvSpPr>
          <p:spPr bwMode="auto">
            <a:xfrm>
              <a:off x="5303838" y="2940051"/>
              <a:ext cx="65088" cy="106363"/>
            </a:xfrm>
            <a:custGeom>
              <a:avLst/>
              <a:gdLst/>
              <a:ahLst/>
              <a:cxnLst>
                <a:cxn ang="0">
                  <a:pos x="0" y="29"/>
                </a:cxn>
                <a:cxn ang="0">
                  <a:pos x="11" y="22"/>
                </a:cxn>
                <a:cxn ang="0">
                  <a:pos x="5" y="12"/>
                </a:cxn>
                <a:cxn ang="0">
                  <a:pos x="15" y="0"/>
                </a:cxn>
                <a:cxn ang="0">
                  <a:pos x="24" y="12"/>
                </a:cxn>
                <a:cxn ang="0">
                  <a:pos x="19" y="22"/>
                </a:cxn>
                <a:cxn ang="0">
                  <a:pos x="34" y="52"/>
                </a:cxn>
                <a:cxn ang="0">
                  <a:pos x="6" y="54"/>
                </a:cxn>
              </a:cxnLst>
              <a:rect l="0" t="0" r="r" b="b"/>
              <a:pathLst>
                <a:path w="34" h="55">
                  <a:moveTo>
                    <a:pt x="0" y="29"/>
                  </a:moveTo>
                  <a:cubicBezTo>
                    <a:pt x="2" y="26"/>
                    <a:pt x="7" y="23"/>
                    <a:pt x="11" y="22"/>
                  </a:cubicBezTo>
                  <a:cubicBezTo>
                    <a:pt x="8" y="20"/>
                    <a:pt x="5" y="16"/>
                    <a:pt x="5" y="12"/>
                  </a:cubicBezTo>
                  <a:cubicBezTo>
                    <a:pt x="5" y="5"/>
                    <a:pt x="10" y="0"/>
                    <a:pt x="15" y="0"/>
                  </a:cubicBezTo>
                  <a:cubicBezTo>
                    <a:pt x="20" y="0"/>
                    <a:pt x="24" y="5"/>
                    <a:pt x="24" y="12"/>
                  </a:cubicBezTo>
                  <a:cubicBezTo>
                    <a:pt x="24" y="16"/>
                    <a:pt x="21" y="20"/>
                    <a:pt x="19" y="22"/>
                  </a:cubicBezTo>
                  <a:cubicBezTo>
                    <a:pt x="30" y="25"/>
                    <a:pt x="34" y="38"/>
                    <a:pt x="34" y="52"/>
                  </a:cubicBezTo>
                  <a:cubicBezTo>
                    <a:pt x="34" y="54"/>
                    <a:pt x="17" y="55"/>
                    <a:pt x="6" y="54"/>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46" name="Freeform 203"/>
            <p:cNvSpPr>
              <a:spLocks/>
            </p:cNvSpPr>
            <p:nvPr/>
          </p:nvSpPr>
          <p:spPr bwMode="auto">
            <a:xfrm>
              <a:off x="5340351" y="2820988"/>
              <a:ext cx="90488" cy="266700"/>
            </a:xfrm>
            <a:custGeom>
              <a:avLst/>
              <a:gdLst/>
              <a:ahLst/>
              <a:cxnLst>
                <a:cxn ang="0">
                  <a:pos x="0" y="138"/>
                </a:cxn>
                <a:cxn ang="0">
                  <a:pos x="26" y="117"/>
                </a:cxn>
                <a:cxn ang="0">
                  <a:pos x="47" y="58"/>
                </a:cxn>
                <a:cxn ang="0">
                  <a:pos x="26" y="0"/>
                </a:cxn>
              </a:cxnLst>
              <a:rect l="0" t="0" r="r" b="b"/>
              <a:pathLst>
                <a:path w="47" h="138">
                  <a:moveTo>
                    <a:pt x="0" y="138"/>
                  </a:moveTo>
                  <a:cubicBezTo>
                    <a:pt x="10" y="132"/>
                    <a:pt x="19" y="125"/>
                    <a:pt x="26" y="117"/>
                  </a:cubicBezTo>
                  <a:cubicBezTo>
                    <a:pt x="39" y="101"/>
                    <a:pt x="47" y="81"/>
                    <a:pt x="47" y="58"/>
                  </a:cubicBezTo>
                  <a:cubicBezTo>
                    <a:pt x="47" y="36"/>
                    <a:pt x="39" y="16"/>
                    <a:pt x="26" y="0"/>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47" name="Freeform 204"/>
            <p:cNvSpPr>
              <a:spLocks/>
            </p:cNvSpPr>
            <p:nvPr/>
          </p:nvSpPr>
          <p:spPr bwMode="auto">
            <a:xfrm>
              <a:off x="5080001" y="2820988"/>
              <a:ext cx="174625" cy="287338"/>
            </a:xfrm>
            <a:custGeom>
              <a:avLst/>
              <a:gdLst/>
              <a:ahLst/>
              <a:cxnLst>
                <a:cxn ang="0">
                  <a:pos x="21" y="0"/>
                </a:cxn>
                <a:cxn ang="0">
                  <a:pos x="0" y="58"/>
                </a:cxn>
                <a:cxn ang="0">
                  <a:pos x="90" y="149"/>
                </a:cxn>
              </a:cxnLst>
              <a:rect l="0" t="0" r="r" b="b"/>
              <a:pathLst>
                <a:path w="90" h="149">
                  <a:moveTo>
                    <a:pt x="21" y="0"/>
                  </a:moveTo>
                  <a:cubicBezTo>
                    <a:pt x="8" y="16"/>
                    <a:pt x="0" y="36"/>
                    <a:pt x="0" y="58"/>
                  </a:cubicBezTo>
                  <a:cubicBezTo>
                    <a:pt x="0" y="109"/>
                    <a:pt x="40" y="149"/>
                    <a:pt x="90" y="149"/>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48" name="Freeform 206"/>
            <p:cNvSpPr>
              <a:spLocks/>
            </p:cNvSpPr>
            <p:nvPr/>
          </p:nvSpPr>
          <p:spPr bwMode="auto">
            <a:xfrm>
              <a:off x="5121276" y="2759075"/>
              <a:ext cx="269875" cy="61913"/>
            </a:xfrm>
            <a:custGeom>
              <a:avLst/>
              <a:gdLst/>
              <a:ahLst/>
              <a:cxnLst>
                <a:cxn ang="0">
                  <a:pos x="0" y="32"/>
                </a:cxn>
                <a:cxn ang="0">
                  <a:pos x="69" y="0"/>
                </a:cxn>
                <a:cxn ang="0">
                  <a:pos x="139" y="32"/>
                </a:cxn>
              </a:cxnLst>
              <a:rect l="0" t="0" r="r" b="b"/>
              <a:pathLst>
                <a:path w="139" h="32">
                  <a:moveTo>
                    <a:pt x="0" y="32"/>
                  </a:moveTo>
                  <a:cubicBezTo>
                    <a:pt x="16" y="12"/>
                    <a:pt x="41" y="0"/>
                    <a:pt x="69" y="0"/>
                  </a:cubicBezTo>
                  <a:cubicBezTo>
                    <a:pt x="97" y="0"/>
                    <a:pt x="122" y="12"/>
                    <a:pt x="139" y="32"/>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49" name="Freeform 207"/>
            <p:cNvSpPr>
              <a:spLocks/>
            </p:cNvSpPr>
            <p:nvPr/>
          </p:nvSpPr>
          <p:spPr bwMode="auto">
            <a:xfrm>
              <a:off x="5121276" y="2820988"/>
              <a:ext cx="269875" cy="30163"/>
            </a:xfrm>
            <a:custGeom>
              <a:avLst/>
              <a:gdLst/>
              <a:ahLst/>
              <a:cxnLst>
                <a:cxn ang="0">
                  <a:pos x="0" y="0"/>
                </a:cxn>
                <a:cxn ang="0">
                  <a:pos x="69" y="16"/>
                </a:cxn>
                <a:cxn ang="0">
                  <a:pos x="139" y="0"/>
                </a:cxn>
              </a:cxnLst>
              <a:rect l="0" t="0" r="r" b="b"/>
              <a:pathLst>
                <a:path w="139" h="16">
                  <a:moveTo>
                    <a:pt x="0" y="0"/>
                  </a:moveTo>
                  <a:cubicBezTo>
                    <a:pt x="16" y="10"/>
                    <a:pt x="41" y="16"/>
                    <a:pt x="69" y="16"/>
                  </a:cubicBezTo>
                  <a:cubicBezTo>
                    <a:pt x="97" y="16"/>
                    <a:pt x="122" y="10"/>
                    <a:pt x="139" y="0"/>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50" name="Freeform 208"/>
            <p:cNvSpPr>
              <a:spLocks/>
            </p:cNvSpPr>
            <p:nvPr/>
          </p:nvSpPr>
          <p:spPr bwMode="auto">
            <a:xfrm>
              <a:off x="5121276" y="3017838"/>
              <a:ext cx="95250" cy="28575"/>
            </a:xfrm>
            <a:custGeom>
              <a:avLst/>
              <a:gdLst/>
              <a:ahLst/>
              <a:cxnLst>
                <a:cxn ang="0">
                  <a:pos x="49" y="0"/>
                </a:cxn>
                <a:cxn ang="0">
                  <a:pos x="0" y="15"/>
                </a:cxn>
              </a:cxnLst>
              <a:rect l="0" t="0" r="r" b="b"/>
              <a:pathLst>
                <a:path w="49" h="15">
                  <a:moveTo>
                    <a:pt x="49" y="0"/>
                  </a:moveTo>
                  <a:cubicBezTo>
                    <a:pt x="29" y="2"/>
                    <a:pt x="12" y="7"/>
                    <a:pt x="0" y="15"/>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51" name="Freeform 209"/>
            <p:cNvSpPr>
              <a:spLocks/>
            </p:cNvSpPr>
            <p:nvPr/>
          </p:nvSpPr>
          <p:spPr bwMode="auto">
            <a:xfrm>
              <a:off x="5216526" y="3016250"/>
              <a:ext cx="174625" cy="28575"/>
            </a:xfrm>
            <a:custGeom>
              <a:avLst/>
              <a:gdLst/>
              <a:ahLst/>
              <a:cxnLst>
                <a:cxn ang="0">
                  <a:pos x="90" y="15"/>
                </a:cxn>
                <a:cxn ang="0">
                  <a:pos x="20" y="0"/>
                </a:cxn>
                <a:cxn ang="0">
                  <a:pos x="0" y="1"/>
                </a:cxn>
              </a:cxnLst>
              <a:rect l="0" t="0" r="r" b="b"/>
              <a:pathLst>
                <a:path w="90" h="15">
                  <a:moveTo>
                    <a:pt x="90" y="15"/>
                  </a:moveTo>
                  <a:cubicBezTo>
                    <a:pt x="73" y="6"/>
                    <a:pt x="48" y="0"/>
                    <a:pt x="20" y="0"/>
                  </a:cubicBezTo>
                  <a:cubicBezTo>
                    <a:pt x="13" y="0"/>
                    <a:pt x="7" y="0"/>
                    <a:pt x="0" y="1"/>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52" name="Freeform 210"/>
            <p:cNvSpPr>
              <a:spLocks/>
            </p:cNvSpPr>
            <p:nvPr/>
          </p:nvSpPr>
          <p:spPr bwMode="auto">
            <a:xfrm>
              <a:off x="5160963" y="2759075"/>
              <a:ext cx="188913" cy="234950"/>
            </a:xfrm>
            <a:custGeom>
              <a:avLst/>
              <a:gdLst/>
              <a:ahLst/>
              <a:cxnLst>
                <a:cxn ang="0">
                  <a:pos x="3" y="122"/>
                </a:cxn>
                <a:cxn ang="0">
                  <a:pos x="0" y="90"/>
                </a:cxn>
                <a:cxn ang="0">
                  <a:pos x="49" y="0"/>
                </a:cxn>
                <a:cxn ang="0">
                  <a:pos x="98" y="90"/>
                </a:cxn>
                <a:cxn ang="0">
                  <a:pos x="98" y="100"/>
                </a:cxn>
              </a:cxnLst>
              <a:rect l="0" t="0" r="r" b="b"/>
              <a:pathLst>
                <a:path w="98" h="122">
                  <a:moveTo>
                    <a:pt x="3" y="122"/>
                  </a:moveTo>
                  <a:cubicBezTo>
                    <a:pt x="1" y="112"/>
                    <a:pt x="0" y="102"/>
                    <a:pt x="0" y="90"/>
                  </a:cubicBezTo>
                  <a:cubicBezTo>
                    <a:pt x="0" y="40"/>
                    <a:pt x="22" y="0"/>
                    <a:pt x="49" y="0"/>
                  </a:cubicBezTo>
                  <a:cubicBezTo>
                    <a:pt x="76" y="0"/>
                    <a:pt x="98" y="40"/>
                    <a:pt x="98" y="90"/>
                  </a:cubicBezTo>
                  <a:cubicBezTo>
                    <a:pt x="98" y="93"/>
                    <a:pt x="98" y="97"/>
                    <a:pt x="98" y="100"/>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53" name="Freeform 211"/>
            <p:cNvSpPr>
              <a:spLocks/>
            </p:cNvSpPr>
            <p:nvPr/>
          </p:nvSpPr>
          <p:spPr bwMode="auto">
            <a:xfrm>
              <a:off x="5178426" y="3028950"/>
              <a:ext cx="150813" cy="79375"/>
            </a:xfrm>
            <a:custGeom>
              <a:avLst/>
              <a:gdLst/>
              <a:ahLst/>
              <a:cxnLst>
                <a:cxn ang="0">
                  <a:pos x="78" y="9"/>
                </a:cxn>
                <a:cxn ang="0">
                  <a:pos x="40" y="41"/>
                </a:cxn>
                <a:cxn ang="0">
                  <a:pos x="0" y="0"/>
                </a:cxn>
              </a:cxnLst>
              <a:rect l="0" t="0" r="r" b="b"/>
              <a:pathLst>
                <a:path w="78" h="41">
                  <a:moveTo>
                    <a:pt x="78" y="9"/>
                  </a:moveTo>
                  <a:cubicBezTo>
                    <a:pt x="69" y="29"/>
                    <a:pt x="55" y="41"/>
                    <a:pt x="40" y="41"/>
                  </a:cubicBezTo>
                  <a:cubicBezTo>
                    <a:pt x="23" y="41"/>
                    <a:pt x="8" y="24"/>
                    <a:pt x="0" y="0"/>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54" name="Line 212"/>
            <p:cNvSpPr>
              <a:spLocks noChangeShapeType="1"/>
            </p:cNvSpPr>
            <p:nvPr/>
          </p:nvSpPr>
          <p:spPr bwMode="auto">
            <a:xfrm>
              <a:off x="5337176" y="2932113"/>
              <a:ext cx="93663" cy="1588"/>
            </a:xfrm>
            <a:prstGeom prst="line">
              <a:avLst/>
            </a:pr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55" name="Line 213"/>
            <p:cNvSpPr>
              <a:spLocks noChangeShapeType="1"/>
            </p:cNvSpPr>
            <p:nvPr/>
          </p:nvSpPr>
          <p:spPr bwMode="auto">
            <a:xfrm>
              <a:off x="5337176" y="2932113"/>
              <a:ext cx="1588" cy="1588"/>
            </a:xfrm>
            <a:prstGeom prst="line">
              <a:avLst/>
            </a:pr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56" name="Line 214"/>
            <p:cNvSpPr>
              <a:spLocks noChangeShapeType="1"/>
            </p:cNvSpPr>
            <p:nvPr/>
          </p:nvSpPr>
          <p:spPr bwMode="auto">
            <a:xfrm>
              <a:off x="5192713" y="2932113"/>
              <a:ext cx="1588" cy="1588"/>
            </a:xfrm>
            <a:prstGeom prst="line">
              <a:avLst/>
            </a:pr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57" name="Line 215"/>
            <p:cNvSpPr>
              <a:spLocks noChangeShapeType="1"/>
            </p:cNvSpPr>
            <p:nvPr/>
          </p:nvSpPr>
          <p:spPr bwMode="auto">
            <a:xfrm>
              <a:off x="5080001" y="2932113"/>
              <a:ext cx="112713" cy="1588"/>
            </a:xfrm>
            <a:prstGeom prst="line">
              <a:avLst/>
            </a:pr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58" name="Line 216"/>
            <p:cNvSpPr>
              <a:spLocks noChangeShapeType="1"/>
            </p:cNvSpPr>
            <p:nvPr/>
          </p:nvSpPr>
          <p:spPr bwMode="auto">
            <a:xfrm flipV="1">
              <a:off x="5254626" y="2759075"/>
              <a:ext cx="1588" cy="349250"/>
            </a:xfrm>
            <a:prstGeom prst="line">
              <a:avLst/>
            </a:pr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grpSp>
      <p:sp>
        <p:nvSpPr>
          <p:cNvPr id="57" name="Freeform 582"/>
          <p:cNvSpPr>
            <a:spLocks noChangeAspect="1" noEditPoints="1"/>
          </p:cNvSpPr>
          <p:nvPr/>
        </p:nvSpPr>
        <p:spPr bwMode="auto">
          <a:xfrm>
            <a:off x="8338154" y="3404489"/>
            <a:ext cx="360702" cy="507867"/>
          </a:xfrm>
          <a:custGeom>
            <a:avLst/>
            <a:gdLst/>
            <a:ahLst/>
            <a:cxnLst>
              <a:cxn ang="0">
                <a:pos x="73" y="15"/>
              </a:cxn>
              <a:cxn ang="0">
                <a:pos x="76" y="31"/>
              </a:cxn>
              <a:cxn ang="0">
                <a:pos x="62" y="58"/>
              </a:cxn>
              <a:cxn ang="0">
                <a:pos x="83" y="71"/>
              </a:cxn>
              <a:cxn ang="0">
                <a:pos x="43" y="2"/>
              </a:cxn>
              <a:cxn ang="0">
                <a:pos x="51" y="0"/>
              </a:cxn>
              <a:cxn ang="0">
                <a:pos x="73" y="15"/>
              </a:cxn>
              <a:cxn ang="0">
                <a:pos x="83" y="71"/>
              </a:cxn>
              <a:cxn ang="0">
                <a:pos x="102" y="138"/>
              </a:cxn>
              <a:cxn ang="0">
                <a:pos x="31" y="143"/>
              </a:cxn>
              <a:cxn ang="0">
                <a:pos x="26" y="28"/>
              </a:cxn>
              <a:cxn ang="0">
                <a:pos x="26" y="31"/>
              </a:cxn>
              <a:cxn ang="0">
                <a:pos x="40" y="58"/>
              </a:cxn>
              <a:cxn ang="0">
                <a:pos x="0" y="138"/>
              </a:cxn>
              <a:cxn ang="0">
                <a:pos x="26" y="28"/>
              </a:cxn>
              <a:cxn ang="0">
                <a:pos x="43" y="2"/>
              </a:cxn>
            </a:cxnLst>
            <a:rect l="0" t="0" r="r" b="b"/>
            <a:pathLst>
              <a:path w="102" h="144">
                <a:moveTo>
                  <a:pt x="73" y="15"/>
                </a:moveTo>
                <a:cubicBezTo>
                  <a:pt x="75" y="20"/>
                  <a:pt x="76" y="25"/>
                  <a:pt x="76" y="31"/>
                </a:cubicBezTo>
                <a:cubicBezTo>
                  <a:pt x="76" y="41"/>
                  <a:pt x="68" y="53"/>
                  <a:pt x="62" y="58"/>
                </a:cubicBezTo>
                <a:cubicBezTo>
                  <a:pt x="71" y="61"/>
                  <a:pt x="77" y="65"/>
                  <a:pt x="83" y="71"/>
                </a:cubicBezTo>
                <a:moveTo>
                  <a:pt x="43" y="2"/>
                </a:moveTo>
                <a:cubicBezTo>
                  <a:pt x="46" y="1"/>
                  <a:pt x="48" y="0"/>
                  <a:pt x="51" y="0"/>
                </a:cubicBezTo>
                <a:cubicBezTo>
                  <a:pt x="60" y="0"/>
                  <a:pt x="68" y="6"/>
                  <a:pt x="73" y="15"/>
                </a:cubicBezTo>
                <a:moveTo>
                  <a:pt x="83" y="71"/>
                </a:moveTo>
                <a:cubicBezTo>
                  <a:pt x="97" y="85"/>
                  <a:pt x="102" y="110"/>
                  <a:pt x="102" y="138"/>
                </a:cubicBezTo>
                <a:cubicBezTo>
                  <a:pt x="102" y="142"/>
                  <a:pt x="61" y="144"/>
                  <a:pt x="31" y="143"/>
                </a:cubicBezTo>
                <a:moveTo>
                  <a:pt x="26" y="28"/>
                </a:moveTo>
                <a:cubicBezTo>
                  <a:pt x="26" y="29"/>
                  <a:pt x="26" y="30"/>
                  <a:pt x="26" y="31"/>
                </a:cubicBezTo>
                <a:cubicBezTo>
                  <a:pt x="26" y="41"/>
                  <a:pt x="34" y="53"/>
                  <a:pt x="40" y="58"/>
                </a:cubicBezTo>
                <a:cubicBezTo>
                  <a:pt x="10" y="67"/>
                  <a:pt x="0" y="99"/>
                  <a:pt x="0" y="138"/>
                </a:cubicBezTo>
                <a:moveTo>
                  <a:pt x="26" y="28"/>
                </a:moveTo>
                <a:cubicBezTo>
                  <a:pt x="27" y="15"/>
                  <a:pt x="34" y="5"/>
                  <a:pt x="43" y="2"/>
                </a:cubicBezTo>
              </a:path>
            </a:pathLst>
          </a:custGeom>
          <a:ln>
            <a:headEnd/>
            <a:tailEnd/>
          </a:ln>
        </p:spPr>
        <p:style>
          <a:lnRef idx="1">
            <a:schemeClr val="accent5"/>
          </a:lnRef>
          <a:fillRef idx="0">
            <a:schemeClr val="accent5"/>
          </a:fillRef>
          <a:effectRef idx="0">
            <a:schemeClr val="accent5"/>
          </a:effectRef>
          <a:fontRef idx="minor">
            <a:schemeClr val="tx1"/>
          </a:fontRef>
        </p:style>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8" name="Rectangle 57"/>
          <p:cNvSpPr/>
          <p:nvPr/>
        </p:nvSpPr>
        <p:spPr>
          <a:xfrm>
            <a:off x="7724426" y="3912356"/>
            <a:ext cx="1749031" cy="830997"/>
          </a:xfrm>
          <a:prstGeom prst="rect">
            <a:avLst/>
          </a:prstGeom>
        </p:spPr>
        <p:txBody>
          <a:bodyPr wrap="square">
            <a:spAutoFit/>
          </a:bodyPr>
          <a:lstStyle/>
          <a:p>
            <a:pPr algn="ctr"/>
            <a:r>
              <a:rPr lang="en-US" sz="1200" b="1" dirty="0" smtClean="0">
                <a:latin typeface="Arial" panose="020B0604020202020204" pitchFamily="34" charset="0"/>
                <a:cs typeface="Arial" panose="020B0604020202020204" pitchFamily="34" charset="0"/>
              </a:rPr>
              <a:t>Service Delivery Manager </a:t>
            </a:r>
            <a:r>
              <a:rPr lang="en-US" sz="1200" dirty="0" smtClean="0">
                <a:latin typeface="Arial" panose="020B0604020202020204" pitchFamily="34" charset="0"/>
                <a:cs typeface="Arial" panose="020B0604020202020204" pitchFamily="34" charset="0"/>
              </a:rPr>
              <a:t>is</a:t>
            </a:r>
          </a:p>
          <a:p>
            <a:pPr algn="ctr"/>
            <a:r>
              <a:rPr lang="en-US" sz="1200" dirty="0" smtClean="0">
                <a:latin typeface="Arial" panose="020B0604020202020204" pitchFamily="34" charset="0"/>
                <a:cs typeface="Arial" panose="020B0604020202020204" pitchFamily="34" charset="0"/>
              </a:rPr>
              <a:t>contact point for contractual terms</a:t>
            </a:r>
          </a:p>
        </p:txBody>
      </p:sp>
      <p:sp>
        <p:nvSpPr>
          <p:cNvPr id="60" name="Rectangle 59"/>
          <p:cNvSpPr/>
          <p:nvPr/>
        </p:nvSpPr>
        <p:spPr>
          <a:xfrm>
            <a:off x="7735737" y="951495"/>
            <a:ext cx="2170263" cy="648705"/>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2400" b="1" dirty="0" smtClean="0">
                <a:solidFill>
                  <a:schemeClr val="tx2">
                    <a:lumMod val="50000"/>
                  </a:schemeClr>
                </a:solidFill>
              </a:rPr>
              <a:t>SUMMARY</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1587" y="1588"/>
          <a:ext cx="1587" cy="1587"/>
        </p:xfrm>
        <a:graphic>
          <a:graphicData uri="http://schemas.openxmlformats.org/presentationml/2006/ole">
            <p:oleObj spid="_x0000_s313346" name="think-cell Slide" r:id="rId4" imgW="270" imgH="270" progId="">
              <p:embed/>
            </p:oleObj>
          </a:graphicData>
        </a:graphic>
      </p:graphicFrame>
      <p:sp>
        <p:nvSpPr>
          <p:cNvPr id="4" name="Rounded Rectangle 3"/>
          <p:cNvSpPr/>
          <p:nvPr/>
        </p:nvSpPr>
        <p:spPr>
          <a:xfrm>
            <a:off x="3082636" y="2583374"/>
            <a:ext cx="4156364" cy="409942"/>
          </a:xfrm>
          <a:prstGeom prst="roundRect">
            <a:avLst/>
          </a:prstGeom>
          <a:solidFill>
            <a:schemeClr val="bg1"/>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3" name="Content Placeholder 2"/>
          <p:cNvSpPr>
            <a:spLocks noGrp="1"/>
          </p:cNvSpPr>
          <p:nvPr>
            <p:ph sz="quarter" idx="10"/>
          </p:nvPr>
        </p:nvSpPr>
        <p:spPr>
          <a:xfrm>
            <a:off x="3102427" y="1442609"/>
            <a:ext cx="4441372" cy="3533155"/>
          </a:xfrm>
        </p:spPr>
        <p:txBody>
          <a:bodyPr/>
          <a:lstStyle/>
          <a:p>
            <a:r>
              <a:rPr lang="en-US" dirty="0" smtClean="0"/>
              <a:t>Solution approach</a:t>
            </a:r>
          </a:p>
          <a:p>
            <a:r>
              <a:rPr lang="en-US" dirty="0" smtClean="0"/>
              <a:t>Continuous deployment pipeline</a:t>
            </a:r>
          </a:p>
          <a:p>
            <a:r>
              <a:rPr lang="en-US" dirty="0" smtClean="0"/>
              <a:t>One cross-functional team</a:t>
            </a:r>
          </a:p>
          <a:p>
            <a:r>
              <a:rPr lang="en-US" dirty="0" smtClean="0"/>
              <a:t>Critical success factors</a:t>
            </a:r>
          </a:p>
        </p:txBody>
      </p:sp>
      <p:sp>
        <p:nvSpPr>
          <p:cNvPr id="7" name="Rectangle 6"/>
          <p:cNvSpPr/>
          <p:nvPr/>
        </p:nvSpPr>
        <p:spPr>
          <a:xfrm>
            <a:off x="7735737" y="951495"/>
            <a:ext cx="2170263" cy="648705"/>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2400" b="1" dirty="0" smtClean="0">
                <a:solidFill>
                  <a:schemeClr val="tx2">
                    <a:lumMod val="50000"/>
                  </a:schemeClr>
                </a:solidFill>
              </a:rPr>
              <a:t>SUMMARY</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8251179" y="2576342"/>
            <a:ext cx="593766" cy="2991209"/>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2400" dirty="0" err="1" smtClean="0">
              <a:solidFill>
                <a:schemeClr val="tx2">
                  <a:lumMod val="50000"/>
                </a:schemeClr>
              </a:solidFill>
            </a:endParaRPr>
          </a:p>
        </p:txBody>
      </p:sp>
      <p:sp>
        <p:nvSpPr>
          <p:cNvPr id="18" name="Rectangle 17"/>
          <p:cNvSpPr/>
          <p:nvPr/>
        </p:nvSpPr>
        <p:spPr>
          <a:xfrm>
            <a:off x="1045029" y="2542692"/>
            <a:ext cx="593766" cy="2991209"/>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2400" dirty="0" err="1" smtClean="0">
              <a:solidFill>
                <a:schemeClr val="tx2">
                  <a:lumMod val="50000"/>
                </a:schemeClr>
              </a:solidFill>
            </a:endParaRPr>
          </a:p>
        </p:txBody>
      </p:sp>
      <p:sp>
        <p:nvSpPr>
          <p:cNvPr id="4" name="Title 3"/>
          <p:cNvSpPr>
            <a:spLocks noGrp="1"/>
          </p:cNvSpPr>
          <p:nvPr>
            <p:ph type="title"/>
          </p:nvPr>
        </p:nvSpPr>
        <p:spPr/>
        <p:txBody>
          <a:bodyPr/>
          <a:lstStyle/>
          <a:p>
            <a:r>
              <a:rPr lang="fi-FI" sz="2800" dirty="0" smtClean="0"/>
              <a:t>The </a:t>
            </a:r>
            <a:r>
              <a:rPr lang="fi-FI" sz="2800" dirty="0" err="1" smtClean="0"/>
              <a:t>transformation</a:t>
            </a:r>
            <a:r>
              <a:rPr lang="fi-FI" sz="2800" dirty="0" smtClean="0"/>
              <a:t> </a:t>
            </a:r>
            <a:r>
              <a:rPr lang="fi-FI" sz="2800" dirty="0" err="1" smtClean="0"/>
              <a:t>from</a:t>
            </a:r>
            <a:r>
              <a:rPr lang="fi-FI" sz="2800" dirty="0" smtClean="0"/>
              <a:t> </a:t>
            </a:r>
            <a:r>
              <a:rPr lang="fi-FI" sz="2800" dirty="0" err="1" smtClean="0"/>
              <a:t>silos</a:t>
            </a:r>
            <a:r>
              <a:rPr lang="fi-FI" sz="2800" dirty="0" smtClean="0"/>
              <a:t> to </a:t>
            </a:r>
            <a:r>
              <a:rPr lang="fi-FI" sz="2800" dirty="0" err="1" smtClean="0"/>
              <a:t>one</a:t>
            </a:r>
            <a:r>
              <a:rPr lang="fi-FI" sz="2800" dirty="0" smtClean="0"/>
              <a:t> </a:t>
            </a:r>
            <a:r>
              <a:rPr lang="fi-FI" sz="2800" dirty="0" err="1" smtClean="0"/>
              <a:t>application</a:t>
            </a:r>
            <a:r>
              <a:rPr lang="fi-FI" sz="2800" dirty="0" smtClean="0"/>
              <a:t> </a:t>
            </a:r>
            <a:r>
              <a:rPr lang="fi-FI" sz="2800" dirty="0" err="1" smtClean="0"/>
              <a:t>lifecycle</a:t>
            </a:r>
            <a:r>
              <a:rPr lang="fi-FI" sz="2800" dirty="0" smtClean="0"/>
              <a:t> management </a:t>
            </a:r>
            <a:r>
              <a:rPr lang="fi-FI" sz="2800" dirty="0" err="1" smtClean="0"/>
              <a:t>pipeline</a:t>
            </a:r>
            <a:r>
              <a:rPr lang="fi-FI" sz="2800" dirty="0" smtClean="0"/>
              <a:t> </a:t>
            </a:r>
            <a:r>
              <a:rPr lang="fi-FI" sz="2800" dirty="0" err="1" smtClean="0"/>
              <a:t>requires</a:t>
            </a:r>
            <a:r>
              <a:rPr lang="fi-FI" sz="2800" dirty="0" smtClean="0"/>
              <a:t> </a:t>
            </a:r>
            <a:r>
              <a:rPr lang="fi-FI" sz="2800" dirty="0" err="1" smtClean="0"/>
              <a:t>major</a:t>
            </a:r>
            <a:r>
              <a:rPr lang="fi-FI" sz="2800" dirty="0" smtClean="0"/>
              <a:t> </a:t>
            </a:r>
            <a:r>
              <a:rPr lang="fi-FI" sz="2800" dirty="0" err="1" smtClean="0"/>
              <a:t>changes</a:t>
            </a:r>
            <a:endParaRPr lang="fi-FI" sz="2800" dirty="0"/>
          </a:p>
        </p:txBody>
      </p:sp>
      <p:sp>
        <p:nvSpPr>
          <p:cNvPr id="9" name="Rounded Rectangle 8"/>
          <p:cNvSpPr/>
          <p:nvPr/>
        </p:nvSpPr>
        <p:spPr>
          <a:xfrm>
            <a:off x="323392" y="2091968"/>
            <a:ext cx="2088000" cy="864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fi-FI" sz="1200" b="1" dirty="0" err="1" smtClean="0">
                <a:solidFill>
                  <a:schemeClr val="tx2">
                    <a:lumMod val="50000"/>
                  </a:schemeClr>
                </a:solidFill>
              </a:rPr>
              <a:t>SaaS</a:t>
            </a:r>
            <a:r>
              <a:rPr lang="fi-FI" sz="1200" b="1" dirty="0" smtClean="0">
                <a:solidFill>
                  <a:schemeClr val="tx2">
                    <a:lumMod val="50000"/>
                  </a:schemeClr>
                </a:solidFill>
              </a:rPr>
              <a:t> </a:t>
            </a:r>
            <a:r>
              <a:rPr lang="fi-FI" sz="1200" b="1" dirty="0" err="1" smtClean="0">
                <a:solidFill>
                  <a:schemeClr val="tx2">
                    <a:lumMod val="50000"/>
                  </a:schemeClr>
                </a:solidFill>
              </a:rPr>
              <a:t>tools</a:t>
            </a:r>
            <a:r>
              <a:rPr lang="fi-FI" sz="1200" b="1" dirty="0" smtClean="0">
                <a:solidFill>
                  <a:schemeClr val="tx2">
                    <a:lumMod val="50000"/>
                  </a:schemeClr>
                </a:solidFill>
              </a:rPr>
              <a:t> </a:t>
            </a:r>
          </a:p>
          <a:p>
            <a:pPr algn="ctr"/>
            <a:r>
              <a:rPr lang="fi-FI" sz="1200" dirty="0" smtClean="0">
                <a:solidFill>
                  <a:schemeClr val="tx2">
                    <a:lumMod val="50000"/>
                  </a:schemeClr>
                </a:solidFill>
              </a:rPr>
              <a:t>for </a:t>
            </a:r>
            <a:r>
              <a:rPr lang="fi-FI" sz="1200" dirty="0" err="1" smtClean="0">
                <a:solidFill>
                  <a:schemeClr val="tx2">
                    <a:lumMod val="50000"/>
                  </a:schemeClr>
                </a:solidFill>
              </a:rPr>
              <a:t>testing</a:t>
            </a:r>
            <a:r>
              <a:rPr lang="fi-FI" sz="1200" dirty="0" smtClean="0">
                <a:solidFill>
                  <a:schemeClr val="tx2">
                    <a:lumMod val="50000"/>
                  </a:schemeClr>
                </a:solidFill>
              </a:rPr>
              <a:t> and </a:t>
            </a:r>
            <a:r>
              <a:rPr lang="fi-FI" sz="1200" dirty="0" err="1" smtClean="0">
                <a:solidFill>
                  <a:schemeClr val="tx2">
                    <a:lumMod val="50000"/>
                  </a:schemeClr>
                </a:solidFill>
              </a:rPr>
              <a:t>monitoring</a:t>
            </a:r>
            <a:r>
              <a:rPr lang="fi-FI" sz="1200" dirty="0" smtClean="0">
                <a:solidFill>
                  <a:schemeClr val="tx2">
                    <a:lumMod val="50000"/>
                  </a:schemeClr>
                </a:solidFill>
              </a:rPr>
              <a:t>:</a:t>
            </a:r>
          </a:p>
          <a:p>
            <a:pPr algn="ctr"/>
            <a:r>
              <a:rPr lang="fi-FI" sz="1200" dirty="0" smtClean="0">
                <a:solidFill>
                  <a:schemeClr val="tx2">
                    <a:lumMod val="50000"/>
                  </a:schemeClr>
                </a:solidFill>
              </a:rPr>
              <a:t>”I </a:t>
            </a:r>
            <a:r>
              <a:rPr lang="fi-FI" sz="1200" dirty="0" err="1" smtClean="0">
                <a:solidFill>
                  <a:schemeClr val="tx2">
                    <a:lumMod val="50000"/>
                  </a:schemeClr>
                </a:solidFill>
              </a:rPr>
              <a:t>pay</a:t>
            </a:r>
            <a:r>
              <a:rPr lang="fi-FI" sz="1200" dirty="0" smtClean="0">
                <a:solidFill>
                  <a:schemeClr val="tx2">
                    <a:lumMod val="50000"/>
                  </a:schemeClr>
                </a:solidFill>
              </a:rPr>
              <a:t> for </a:t>
            </a:r>
            <a:r>
              <a:rPr lang="fi-FI" sz="1200" dirty="0" err="1" smtClean="0">
                <a:solidFill>
                  <a:schemeClr val="tx2">
                    <a:lumMod val="50000"/>
                  </a:schemeClr>
                </a:solidFill>
              </a:rPr>
              <a:t>what</a:t>
            </a:r>
            <a:r>
              <a:rPr lang="fi-FI" sz="1200" dirty="0" smtClean="0">
                <a:solidFill>
                  <a:schemeClr val="tx2">
                    <a:lumMod val="50000"/>
                  </a:schemeClr>
                </a:solidFill>
              </a:rPr>
              <a:t> I </a:t>
            </a:r>
            <a:r>
              <a:rPr lang="fi-FI" sz="1200" dirty="0" err="1" smtClean="0">
                <a:solidFill>
                  <a:schemeClr val="tx2">
                    <a:lumMod val="50000"/>
                  </a:schemeClr>
                </a:solidFill>
              </a:rPr>
              <a:t>use</a:t>
            </a:r>
            <a:r>
              <a:rPr lang="fi-FI" sz="1200" dirty="0" smtClean="0">
                <a:solidFill>
                  <a:schemeClr val="tx2">
                    <a:lumMod val="50000"/>
                  </a:schemeClr>
                </a:solidFill>
              </a:rPr>
              <a:t>”</a:t>
            </a:r>
          </a:p>
        </p:txBody>
      </p:sp>
      <p:sp>
        <p:nvSpPr>
          <p:cNvPr id="10" name="Rounded Rectangle 9"/>
          <p:cNvSpPr/>
          <p:nvPr/>
        </p:nvSpPr>
        <p:spPr>
          <a:xfrm>
            <a:off x="323392" y="3125943"/>
            <a:ext cx="2088000" cy="864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fi-FI" sz="1200" b="1" dirty="0" err="1" smtClean="0">
                <a:solidFill>
                  <a:schemeClr val="tx2">
                    <a:lumMod val="50000"/>
                  </a:schemeClr>
                </a:solidFill>
              </a:rPr>
              <a:t>Dynamic</a:t>
            </a:r>
            <a:r>
              <a:rPr lang="fi-FI" sz="1200" b="1" dirty="0" smtClean="0">
                <a:solidFill>
                  <a:schemeClr val="tx2">
                    <a:lumMod val="50000"/>
                  </a:schemeClr>
                </a:solidFill>
              </a:rPr>
              <a:t> </a:t>
            </a:r>
            <a:r>
              <a:rPr lang="fi-FI" sz="1200" b="1" dirty="0" err="1" smtClean="0">
                <a:solidFill>
                  <a:schemeClr val="tx2">
                    <a:lumMod val="50000"/>
                  </a:schemeClr>
                </a:solidFill>
              </a:rPr>
              <a:t>Infrastructre</a:t>
            </a:r>
            <a:r>
              <a:rPr lang="fi-FI" sz="1200" b="1" dirty="0" smtClean="0">
                <a:solidFill>
                  <a:schemeClr val="tx2">
                    <a:lumMod val="50000"/>
                  </a:schemeClr>
                </a:solidFill>
              </a:rPr>
              <a:t>:</a:t>
            </a:r>
          </a:p>
          <a:p>
            <a:pPr algn="ctr"/>
            <a:r>
              <a:rPr lang="fi-FI" sz="1200" dirty="0" smtClean="0">
                <a:solidFill>
                  <a:schemeClr val="tx2">
                    <a:lumMod val="50000"/>
                  </a:schemeClr>
                </a:solidFill>
              </a:rPr>
              <a:t>”I </a:t>
            </a:r>
            <a:r>
              <a:rPr lang="fi-FI" sz="1200" dirty="0" err="1" smtClean="0">
                <a:solidFill>
                  <a:schemeClr val="tx2">
                    <a:lumMod val="50000"/>
                  </a:schemeClr>
                </a:solidFill>
              </a:rPr>
              <a:t>need</a:t>
            </a:r>
            <a:r>
              <a:rPr lang="fi-FI" sz="1200" dirty="0" smtClean="0">
                <a:solidFill>
                  <a:schemeClr val="tx2">
                    <a:lumMod val="50000"/>
                  </a:schemeClr>
                </a:solidFill>
              </a:rPr>
              <a:t> </a:t>
            </a:r>
            <a:r>
              <a:rPr lang="fi-FI" sz="1200" dirty="0" err="1" smtClean="0">
                <a:solidFill>
                  <a:schemeClr val="tx2">
                    <a:lumMod val="50000"/>
                  </a:schemeClr>
                </a:solidFill>
              </a:rPr>
              <a:t>one</a:t>
            </a:r>
            <a:r>
              <a:rPr lang="fi-FI" sz="1200" dirty="0" smtClean="0">
                <a:solidFill>
                  <a:schemeClr val="tx2">
                    <a:lumMod val="50000"/>
                  </a:schemeClr>
                </a:solidFill>
              </a:rPr>
              <a:t> </a:t>
            </a:r>
            <a:r>
              <a:rPr lang="fi-FI" sz="1200" dirty="0" err="1" smtClean="0">
                <a:solidFill>
                  <a:schemeClr val="tx2">
                    <a:lumMod val="50000"/>
                  </a:schemeClr>
                </a:solidFill>
              </a:rPr>
              <a:t>production-like</a:t>
            </a:r>
            <a:r>
              <a:rPr lang="fi-FI" sz="1200" dirty="0" smtClean="0">
                <a:solidFill>
                  <a:schemeClr val="tx2">
                    <a:lumMod val="50000"/>
                  </a:schemeClr>
                </a:solidFill>
              </a:rPr>
              <a:t> </a:t>
            </a:r>
            <a:r>
              <a:rPr lang="fi-FI" sz="1200" dirty="0" err="1" smtClean="0">
                <a:solidFill>
                  <a:schemeClr val="tx2">
                    <a:lumMod val="50000"/>
                  </a:schemeClr>
                </a:solidFill>
              </a:rPr>
              <a:t>environment</a:t>
            </a:r>
            <a:r>
              <a:rPr lang="fi-FI" sz="1200" dirty="0" smtClean="0">
                <a:solidFill>
                  <a:schemeClr val="tx2">
                    <a:lumMod val="50000"/>
                  </a:schemeClr>
                </a:solidFill>
              </a:rPr>
              <a:t> for </a:t>
            </a:r>
            <a:r>
              <a:rPr lang="fi-FI" sz="1200" dirty="0" err="1" smtClean="0">
                <a:solidFill>
                  <a:schemeClr val="tx2">
                    <a:lumMod val="50000"/>
                  </a:schemeClr>
                </a:solidFill>
              </a:rPr>
              <a:t>testing</a:t>
            </a:r>
            <a:r>
              <a:rPr lang="fi-FI" sz="1200" dirty="0" smtClean="0">
                <a:solidFill>
                  <a:schemeClr val="tx2">
                    <a:lumMod val="50000"/>
                  </a:schemeClr>
                </a:solidFill>
              </a:rPr>
              <a:t> for </a:t>
            </a:r>
            <a:r>
              <a:rPr lang="fi-FI" sz="1200" dirty="0" err="1" smtClean="0">
                <a:solidFill>
                  <a:schemeClr val="tx2">
                    <a:lumMod val="50000"/>
                  </a:schemeClr>
                </a:solidFill>
              </a:rPr>
              <a:t>two</a:t>
            </a:r>
            <a:r>
              <a:rPr lang="fi-FI" sz="1200" dirty="0" smtClean="0">
                <a:solidFill>
                  <a:schemeClr val="tx2">
                    <a:lumMod val="50000"/>
                  </a:schemeClr>
                </a:solidFill>
              </a:rPr>
              <a:t> </a:t>
            </a:r>
            <a:r>
              <a:rPr lang="fi-FI" sz="1200" dirty="0" err="1" smtClean="0">
                <a:solidFill>
                  <a:schemeClr val="tx2">
                    <a:lumMod val="50000"/>
                  </a:schemeClr>
                </a:solidFill>
              </a:rPr>
              <a:t>days</a:t>
            </a:r>
            <a:r>
              <a:rPr lang="fi-FI" sz="1200" dirty="0" smtClean="0">
                <a:solidFill>
                  <a:schemeClr val="tx2">
                    <a:lumMod val="50000"/>
                  </a:schemeClr>
                </a:solidFill>
              </a:rPr>
              <a:t>”</a:t>
            </a:r>
          </a:p>
        </p:txBody>
      </p:sp>
      <p:sp>
        <p:nvSpPr>
          <p:cNvPr id="11" name="Rounded Rectangle 10"/>
          <p:cNvSpPr/>
          <p:nvPr/>
        </p:nvSpPr>
        <p:spPr>
          <a:xfrm>
            <a:off x="323392" y="4159918"/>
            <a:ext cx="2088000" cy="864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fi-FI" sz="1200" b="1" dirty="0" err="1" smtClean="0">
                <a:solidFill>
                  <a:schemeClr val="tx2">
                    <a:lumMod val="50000"/>
                  </a:schemeClr>
                </a:solidFill>
              </a:rPr>
              <a:t>Automated</a:t>
            </a:r>
            <a:r>
              <a:rPr lang="fi-FI" sz="1200" b="1" dirty="0" smtClean="0">
                <a:solidFill>
                  <a:schemeClr val="tx2">
                    <a:lumMod val="50000"/>
                  </a:schemeClr>
                </a:solidFill>
              </a:rPr>
              <a:t> </a:t>
            </a:r>
            <a:r>
              <a:rPr lang="fi-FI" sz="1200" b="1" dirty="0" err="1" smtClean="0">
                <a:solidFill>
                  <a:schemeClr val="tx2">
                    <a:lumMod val="50000"/>
                  </a:schemeClr>
                </a:solidFill>
              </a:rPr>
              <a:t>Testing</a:t>
            </a:r>
            <a:r>
              <a:rPr lang="fi-FI" sz="1200" b="1" dirty="0" smtClean="0">
                <a:solidFill>
                  <a:schemeClr val="tx2">
                    <a:lumMod val="50000"/>
                  </a:schemeClr>
                </a:solidFill>
              </a:rPr>
              <a:t>: </a:t>
            </a:r>
          </a:p>
          <a:p>
            <a:pPr algn="ctr"/>
            <a:r>
              <a:rPr lang="fi-FI" sz="1200" dirty="0" smtClean="0">
                <a:solidFill>
                  <a:schemeClr val="tx2">
                    <a:lumMod val="50000"/>
                  </a:schemeClr>
                </a:solidFill>
              </a:rPr>
              <a:t>”I </a:t>
            </a:r>
            <a:r>
              <a:rPr lang="fi-FI" sz="1200" dirty="0" err="1" smtClean="0">
                <a:solidFill>
                  <a:schemeClr val="tx2">
                    <a:lumMod val="50000"/>
                  </a:schemeClr>
                </a:solidFill>
              </a:rPr>
              <a:t>want</a:t>
            </a:r>
            <a:r>
              <a:rPr lang="fi-FI" sz="1200" dirty="0" smtClean="0">
                <a:solidFill>
                  <a:schemeClr val="tx2">
                    <a:lumMod val="50000"/>
                  </a:schemeClr>
                </a:solidFill>
              </a:rPr>
              <a:t> </a:t>
            </a:r>
            <a:r>
              <a:rPr lang="fi-FI" sz="1200" dirty="0" err="1" smtClean="0">
                <a:solidFill>
                  <a:schemeClr val="tx2">
                    <a:lumMod val="50000"/>
                  </a:schemeClr>
                </a:solidFill>
              </a:rPr>
              <a:t>better</a:t>
            </a:r>
            <a:r>
              <a:rPr lang="fi-FI" sz="1200" dirty="0" smtClean="0">
                <a:solidFill>
                  <a:schemeClr val="tx2">
                    <a:lumMod val="50000"/>
                  </a:schemeClr>
                </a:solidFill>
              </a:rPr>
              <a:t> </a:t>
            </a:r>
            <a:r>
              <a:rPr lang="fi-FI" sz="1200" dirty="0" err="1" smtClean="0">
                <a:solidFill>
                  <a:schemeClr val="tx2">
                    <a:lumMod val="50000"/>
                  </a:schemeClr>
                </a:solidFill>
              </a:rPr>
              <a:t>application</a:t>
            </a:r>
            <a:r>
              <a:rPr lang="fi-FI" sz="1200" dirty="0" smtClean="0">
                <a:solidFill>
                  <a:schemeClr val="tx2">
                    <a:lumMod val="50000"/>
                  </a:schemeClr>
                </a:solidFill>
              </a:rPr>
              <a:t> </a:t>
            </a:r>
            <a:r>
              <a:rPr lang="fi-FI" sz="1200" dirty="0" err="1" smtClean="0">
                <a:solidFill>
                  <a:schemeClr val="tx2">
                    <a:lumMod val="50000"/>
                  </a:schemeClr>
                </a:solidFill>
              </a:rPr>
              <a:t>quality</a:t>
            </a:r>
            <a:r>
              <a:rPr lang="fi-FI" sz="1200" dirty="0" smtClean="0">
                <a:solidFill>
                  <a:schemeClr val="tx2">
                    <a:lumMod val="50000"/>
                  </a:schemeClr>
                </a:solidFill>
              </a:rPr>
              <a:t> and </a:t>
            </a:r>
            <a:r>
              <a:rPr lang="fi-FI" sz="1200" dirty="0" err="1" smtClean="0">
                <a:solidFill>
                  <a:schemeClr val="tx2">
                    <a:lumMod val="50000"/>
                  </a:schemeClr>
                </a:solidFill>
              </a:rPr>
              <a:t>availability</a:t>
            </a:r>
            <a:r>
              <a:rPr lang="fi-FI" sz="1200" dirty="0" smtClean="0">
                <a:solidFill>
                  <a:schemeClr val="tx2">
                    <a:lumMod val="50000"/>
                  </a:schemeClr>
                </a:solidFill>
              </a:rPr>
              <a:t> </a:t>
            </a:r>
            <a:r>
              <a:rPr lang="fi-FI" sz="1200" dirty="0" err="1" smtClean="0">
                <a:solidFill>
                  <a:schemeClr val="tx2">
                    <a:lumMod val="50000"/>
                  </a:schemeClr>
                </a:solidFill>
              </a:rPr>
              <a:t>with</a:t>
            </a:r>
            <a:r>
              <a:rPr lang="fi-FI" sz="1200" dirty="0" smtClean="0">
                <a:solidFill>
                  <a:schemeClr val="tx2">
                    <a:lumMod val="50000"/>
                  </a:schemeClr>
                </a:solidFill>
              </a:rPr>
              <a:t> </a:t>
            </a:r>
            <a:r>
              <a:rPr lang="fi-FI" sz="1200" dirty="0" err="1" smtClean="0">
                <a:solidFill>
                  <a:schemeClr val="tx2">
                    <a:lumMod val="50000"/>
                  </a:schemeClr>
                </a:solidFill>
              </a:rPr>
              <a:t>less</a:t>
            </a:r>
            <a:r>
              <a:rPr lang="fi-FI" sz="1200" dirty="0" smtClean="0">
                <a:solidFill>
                  <a:schemeClr val="tx2">
                    <a:lumMod val="50000"/>
                  </a:schemeClr>
                </a:solidFill>
              </a:rPr>
              <a:t> </a:t>
            </a:r>
            <a:r>
              <a:rPr lang="fi-FI" sz="1200" dirty="0" err="1" smtClean="0">
                <a:solidFill>
                  <a:schemeClr val="tx2">
                    <a:lumMod val="50000"/>
                  </a:schemeClr>
                </a:solidFill>
              </a:rPr>
              <a:t>manual</a:t>
            </a:r>
            <a:r>
              <a:rPr lang="fi-FI" sz="1200" dirty="0" smtClean="0">
                <a:solidFill>
                  <a:schemeClr val="tx2">
                    <a:lumMod val="50000"/>
                  </a:schemeClr>
                </a:solidFill>
              </a:rPr>
              <a:t> </a:t>
            </a:r>
            <a:r>
              <a:rPr lang="fi-FI" sz="1200" dirty="0" err="1" smtClean="0">
                <a:solidFill>
                  <a:schemeClr val="tx2">
                    <a:lumMod val="50000"/>
                  </a:schemeClr>
                </a:solidFill>
              </a:rPr>
              <a:t>work</a:t>
            </a:r>
            <a:r>
              <a:rPr lang="fi-FI" sz="1200" dirty="0" smtClean="0">
                <a:solidFill>
                  <a:schemeClr val="tx2">
                    <a:lumMod val="50000"/>
                  </a:schemeClr>
                </a:solidFill>
              </a:rPr>
              <a:t>”</a:t>
            </a:r>
          </a:p>
        </p:txBody>
      </p:sp>
      <p:sp>
        <p:nvSpPr>
          <p:cNvPr id="12" name="Rounded Rectangle 11"/>
          <p:cNvSpPr/>
          <p:nvPr/>
        </p:nvSpPr>
        <p:spPr>
          <a:xfrm>
            <a:off x="7542864" y="2091968"/>
            <a:ext cx="2088000" cy="864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fi-FI" sz="1200" b="1" dirty="0" smtClean="0">
                <a:solidFill>
                  <a:schemeClr val="tx2">
                    <a:lumMod val="50000"/>
                  </a:schemeClr>
                </a:solidFill>
              </a:rPr>
              <a:t>APM*: </a:t>
            </a:r>
          </a:p>
          <a:p>
            <a:pPr algn="ctr"/>
            <a:r>
              <a:rPr lang="fi-FI" sz="1200" dirty="0" smtClean="0">
                <a:solidFill>
                  <a:schemeClr val="tx2">
                    <a:lumMod val="50000"/>
                  </a:schemeClr>
                </a:solidFill>
              </a:rPr>
              <a:t>”I </a:t>
            </a:r>
            <a:r>
              <a:rPr lang="fi-FI" sz="1200" dirty="0" err="1" smtClean="0">
                <a:solidFill>
                  <a:schemeClr val="tx2">
                    <a:lumMod val="50000"/>
                  </a:schemeClr>
                </a:solidFill>
              </a:rPr>
              <a:t>want</a:t>
            </a:r>
            <a:r>
              <a:rPr lang="fi-FI" sz="1200" dirty="0" smtClean="0">
                <a:solidFill>
                  <a:schemeClr val="tx2">
                    <a:lumMod val="50000"/>
                  </a:schemeClr>
                </a:solidFill>
              </a:rPr>
              <a:t> </a:t>
            </a:r>
            <a:r>
              <a:rPr lang="fi-FI" sz="1200" dirty="0" err="1" smtClean="0">
                <a:solidFill>
                  <a:schemeClr val="tx2">
                    <a:lumMod val="50000"/>
                  </a:schemeClr>
                </a:solidFill>
              </a:rPr>
              <a:t>full</a:t>
            </a:r>
            <a:r>
              <a:rPr lang="fi-FI" sz="1200" dirty="0" smtClean="0">
                <a:solidFill>
                  <a:schemeClr val="tx2">
                    <a:lumMod val="50000"/>
                  </a:schemeClr>
                </a:solidFill>
              </a:rPr>
              <a:t> </a:t>
            </a:r>
            <a:r>
              <a:rPr lang="fi-FI" sz="1200" dirty="0" err="1" smtClean="0">
                <a:solidFill>
                  <a:schemeClr val="tx2">
                    <a:lumMod val="50000"/>
                  </a:schemeClr>
                </a:solidFill>
              </a:rPr>
              <a:t>visibility</a:t>
            </a:r>
            <a:r>
              <a:rPr lang="fi-FI" sz="1200" dirty="0" smtClean="0">
                <a:solidFill>
                  <a:schemeClr val="tx2">
                    <a:lumMod val="50000"/>
                  </a:schemeClr>
                </a:solidFill>
              </a:rPr>
              <a:t> to </a:t>
            </a:r>
            <a:r>
              <a:rPr lang="fi-FI" sz="1200" dirty="0" err="1" smtClean="0">
                <a:solidFill>
                  <a:schemeClr val="tx2">
                    <a:lumMod val="50000"/>
                  </a:schemeClr>
                </a:solidFill>
              </a:rPr>
              <a:t>applications</a:t>
            </a:r>
            <a:r>
              <a:rPr lang="fi-FI" sz="1200" dirty="0" smtClean="0">
                <a:solidFill>
                  <a:schemeClr val="tx2">
                    <a:lumMod val="50000"/>
                  </a:schemeClr>
                </a:solidFill>
              </a:rPr>
              <a:t> and a </a:t>
            </a:r>
            <a:r>
              <a:rPr lang="fi-FI" sz="1200" dirty="0" err="1" smtClean="0">
                <a:solidFill>
                  <a:schemeClr val="tx2">
                    <a:lumMod val="50000"/>
                  </a:schemeClr>
                </a:solidFill>
              </a:rPr>
              <a:t>way</a:t>
            </a:r>
            <a:r>
              <a:rPr lang="fi-FI" sz="1200" dirty="0" smtClean="0">
                <a:solidFill>
                  <a:schemeClr val="tx2">
                    <a:lumMod val="50000"/>
                  </a:schemeClr>
                </a:solidFill>
              </a:rPr>
              <a:t> to </a:t>
            </a:r>
            <a:r>
              <a:rPr lang="fi-FI" sz="1200" dirty="0" err="1" smtClean="0">
                <a:solidFill>
                  <a:schemeClr val="tx2">
                    <a:lumMod val="50000"/>
                  </a:schemeClr>
                </a:solidFill>
              </a:rPr>
              <a:t>do</a:t>
            </a:r>
            <a:r>
              <a:rPr lang="fi-FI" sz="1200" dirty="0" smtClean="0">
                <a:solidFill>
                  <a:schemeClr val="tx2">
                    <a:lumMod val="50000"/>
                  </a:schemeClr>
                </a:solidFill>
              </a:rPr>
              <a:t> </a:t>
            </a:r>
            <a:r>
              <a:rPr lang="fi-FI" sz="1200" dirty="0" err="1" smtClean="0">
                <a:solidFill>
                  <a:schemeClr val="tx2">
                    <a:lumMod val="50000"/>
                  </a:schemeClr>
                </a:solidFill>
              </a:rPr>
              <a:t>preventive</a:t>
            </a:r>
            <a:r>
              <a:rPr lang="fi-FI" sz="1200" dirty="0" smtClean="0">
                <a:solidFill>
                  <a:schemeClr val="tx2">
                    <a:lumMod val="50000"/>
                  </a:schemeClr>
                </a:solidFill>
              </a:rPr>
              <a:t> </a:t>
            </a:r>
            <a:r>
              <a:rPr lang="fi-FI" sz="1200" dirty="0" err="1" smtClean="0">
                <a:solidFill>
                  <a:schemeClr val="tx2">
                    <a:lumMod val="50000"/>
                  </a:schemeClr>
                </a:solidFill>
              </a:rPr>
              <a:t>maintenance</a:t>
            </a:r>
            <a:r>
              <a:rPr lang="fi-FI" sz="1200" dirty="0" smtClean="0">
                <a:solidFill>
                  <a:schemeClr val="tx2">
                    <a:lumMod val="50000"/>
                  </a:schemeClr>
                </a:solidFill>
              </a:rPr>
              <a:t>”</a:t>
            </a:r>
          </a:p>
        </p:txBody>
      </p:sp>
      <p:sp>
        <p:nvSpPr>
          <p:cNvPr id="13" name="TextBox 12"/>
          <p:cNvSpPr txBox="1"/>
          <p:nvPr/>
        </p:nvSpPr>
        <p:spPr>
          <a:xfrm>
            <a:off x="-11083" y="6115794"/>
            <a:ext cx="2255746" cy="246221"/>
          </a:xfrm>
          <a:prstGeom prst="rect">
            <a:avLst/>
          </a:prstGeom>
          <a:noFill/>
        </p:spPr>
        <p:txBody>
          <a:bodyPr wrap="none" rtlCol="0">
            <a:spAutoFit/>
          </a:bodyPr>
          <a:lstStyle/>
          <a:p>
            <a:r>
              <a:rPr lang="fi-FI" sz="1000" dirty="0" smtClean="0">
                <a:solidFill>
                  <a:schemeClr val="tx2">
                    <a:lumMod val="50000"/>
                  </a:schemeClr>
                </a:solidFill>
              </a:rPr>
              <a:t>*</a:t>
            </a:r>
            <a:r>
              <a:rPr lang="fi-FI" sz="1000" dirty="0" err="1" smtClean="0">
                <a:solidFill>
                  <a:schemeClr val="tx2">
                    <a:lumMod val="50000"/>
                  </a:schemeClr>
                </a:solidFill>
              </a:rPr>
              <a:t>Application</a:t>
            </a:r>
            <a:r>
              <a:rPr lang="fi-FI" sz="1000" dirty="0" smtClean="0">
                <a:solidFill>
                  <a:schemeClr val="tx2">
                    <a:lumMod val="50000"/>
                  </a:schemeClr>
                </a:solidFill>
              </a:rPr>
              <a:t> </a:t>
            </a:r>
            <a:r>
              <a:rPr lang="fi-FI" sz="1000" dirty="0" err="1" smtClean="0">
                <a:solidFill>
                  <a:schemeClr val="tx2">
                    <a:lumMod val="50000"/>
                  </a:schemeClr>
                </a:solidFill>
              </a:rPr>
              <a:t>Performance</a:t>
            </a:r>
            <a:r>
              <a:rPr lang="fi-FI" sz="1000" dirty="0" smtClean="0">
                <a:solidFill>
                  <a:schemeClr val="tx2">
                    <a:lumMod val="50000"/>
                  </a:schemeClr>
                </a:solidFill>
              </a:rPr>
              <a:t> </a:t>
            </a:r>
            <a:r>
              <a:rPr lang="fi-FI" sz="1000" dirty="0" err="1" smtClean="0">
                <a:solidFill>
                  <a:schemeClr val="tx2">
                    <a:lumMod val="50000"/>
                  </a:schemeClr>
                </a:solidFill>
              </a:rPr>
              <a:t>Monitoring</a:t>
            </a:r>
            <a:endParaRPr lang="fi-FI" sz="1000" dirty="0" smtClean="0">
              <a:solidFill>
                <a:schemeClr val="tx2">
                  <a:lumMod val="50000"/>
                </a:schemeClr>
              </a:solidFill>
            </a:endParaRPr>
          </a:p>
        </p:txBody>
      </p:sp>
      <p:sp>
        <p:nvSpPr>
          <p:cNvPr id="14" name="Rounded Rectangle 13"/>
          <p:cNvSpPr/>
          <p:nvPr/>
        </p:nvSpPr>
        <p:spPr>
          <a:xfrm>
            <a:off x="7541417" y="4159918"/>
            <a:ext cx="2088000" cy="864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fi-FI" sz="1200" b="1" dirty="0" err="1" smtClean="0">
                <a:solidFill>
                  <a:schemeClr val="tx2">
                    <a:lumMod val="50000"/>
                  </a:schemeClr>
                </a:solidFill>
              </a:rPr>
              <a:t>Built-in</a:t>
            </a:r>
            <a:r>
              <a:rPr lang="fi-FI" sz="1200" b="1" dirty="0" smtClean="0">
                <a:solidFill>
                  <a:schemeClr val="tx2">
                    <a:lumMod val="50000"/>
                  </a:schemeClr>
                </a:solidFill>
              </a:rPr>
              <a:t> </a:t>
            </a:r>
            <a:r>
              <a:rPr lang="fi-FI" sz="1200" b="1" dirty="0" err="1" smtClean="0">
                <a:solidFill>
                  <a:schemeClr val="tx2">
                    <a:lumMod val="50000"/>
                  </a:schemeClr>
                </a:solidFill>
              </a:rPr>
              <a:t>Automated</a:t>
            </a:r>
            <a:r>
              <a:rPr lang="fi-FI" sz="1200" b="1" dirty="0" smtClean="0">
                <a:solidFill>
                  <a:schemeClr val="tx2">
                    <a:lumMod val="50000"/>
                  </a:schemeClr>
                </a:solidFill>
              </a:rPr>
              <a:t> </a:t>
            </a:r>
            <a:r>
              <a:rPr lang="fi-FI" sz="1200" b="1" dirty="0" err="1" smtClean="0">
                <a:solidFill>
                  <a:schemeClr val="tx2">
                    <a:lumMod val="50000"/>
                  </a:schemeClr>
                </a:solidFill>
              </a:rPr>
              <a:t>Security</a:t>
            </a:r>
            <a:r>
              <a:rPr lang="fi-FI" sz="1200" b="1" dirty="0" smtClean="0">
                <a:solidFill>
                  <a:schemeClr val="tx2">
                    <a:lumMod val="50000"/>
                  </a:schemeClr>
                </a:solidFill>
              </a:rPr>
              <a:t> </a:t>
            </a:r>
            <a:r>
              <a:rPr lang="fi-FI" sz="1200" b="1" dirty="0" err="1" smtClean="0">
                <a:solidFill>
                  <a:schemeClr val="tx2">
                    <a:lumMod val="50000"/>
                  </a:schemeClr>
                </a:solidFill>
              </a:rPr>
              <a:t>Testing</a:t>
            </a:r>
            <a:r>
              <a:rPr lang="fi-FI" sz="1200" b="1" dirty="0" smtClean="0">
                <a:solidFill>
                  <a:schemeClr val="tx2">
                    <a:lumMod val="50000"/>
                  </a:schemeClr>
                </a:solidFill>
              </a:rPr>
              <a:t>: </a:t>
            </a:r>
          </a:p>
          <a:p>
            <a:pPr algn="ctr"/>
            <a:r>
              <a:rPr lang="fi-FI" sz="1200" dirty="0" smtClean="0">
                <a:solidFill>
                  <a:schemeClr val="tx2">
                    <a:lumMod val="50000"/>
                  </a:schemeClr>
                </a:solidFill>
              </a:rPr>
              <a:t>”</a:t>
            </a:r>
            <a:r>
              <a:rPr lang="fi-FI" sz="1200" dirty="0" err="1" smtClean="0">
                <a:solidFill>
                  <a:schemeClr val="tx2">
                    <a:lumMod val="50000"/>
                  </a:schemeClr>
                </a:solidFill>
              </a:rPr>
              <a:t>Because</a:t>
            </a:r>
            <a:r>
              <a:rPr lang="fi-FI" sz="1200" dirty="0" smtClean="0">
                <a:solidFill>
                  <a:schemeClr val="tx2">
                    <a:lumMod val="50000"/>
                  </a:schemeClr>
                </a:solidFill>
              </a:rPr>
              <a:t> I </a:t>
            </a:r>
            <a:r>
              <a:rPr lang="fi-FI" sz="1200" dirty="0" err="1" smtClean="0">
                <a:solidFill>
                  <a:schemeClr val="tx2">
                    <a:lumMod val="50000"/>
                  </a:schemeClr>
                </a:solidFill>
              </a:rPr>
              <a:t>can’t</a:t>
            </a:r>
            <a:r>
              <a:rPr lang="fi-FI" sz="1200" dirty="0" smtClean="0">
                <a:solidFill>
                  <a:schemeClr val="tx2">
                    <a:lumMod val="50000"/>
                  </a:schemeClr>
                </a:solidFill>
              </a:rPr>
              <a:t> </a:t>
            </a:r>
            <a:r>
              <a:rPr lang="fi-FI" sz="1200" dirty="0" err="1" smtClean="0">
                <a:solidFill>
                  <a:schemeClr val="tx2">
                    <a:lumMod val="50000"/>
                  </a:schemeClr>
                </a:solidFill>
              </a:rPr>
              <a:t>afford</a:t>
            </a:r>
            <a:r>
              <a:rPr lang="fi-FI" sz="1200" dirty="0" smtClean="0">
                <a:solidFill>
                  <a:schemeClr val="tx2">
                    <a:lumMod val="50000"/>
                  </a:schemeClr>
                </a:solidFill>
              </a:rPr>
              <a:t> </a:t>
            </a:r>
            <a:r>
              <a:rPr lang="fi-FI" sz="1200" dirty="0" err="1" smtClean="0">
                <a:solidFill>
                  <a:schemeClr val="tx2">
                    <a:lumMod val="50000"/>
                  </a:schemeClr>
                </a:solidFill>
              </a:rPr>
              <a:t>any</a:t>
            </a:r>
            <a:r>
              <a:rPr lang="fi-FI" sz="1200" dirty="0" smtClean="0">
                <a:solidFill>
                  <a:schemeClr val="tx2">
                    <a:lumMod val="50000"/>
                  </a:schemeClr>
                </a:solidFill>
              </a:rPr>
              <a:t> </a:t>
            </a:r>
            <a:r>
              <a:rPr lang="fi-FI" sz="1200" dirty="0" err="1" smtClean="0">
                <a:solidFill>
                  <a:schemeClr val="tx2">
                    <a:lumMod val="50000"/>
                  </a:schemeClr>
                </a:solidFill>
              </a:rPr>
              <a:t>security</a:t>
            </a:r>
            <a:r>
              <a:rPr lang="fi-FI" sz="1200" dirty="0" smtClean="0">
                <a:solidFill>
                  <a:schemeClr val="tx2">
                    <a:lumMod val="50000"/>
                  </a:schemeClr>
                </a:solidFill>
              </a:rPr>
              <a:t> </a:t>
            </a:r>
            <a:r>
              <a:rPr lang="fi-FI" sz="1200" dirty="0" err="1" smtClean="0">
                <a:solidFill>
                  <a:schemeClr val="tx2">
                    <a:lumMod val="50000"/>
                  </a:schemeClr>
                </a:solidFill>
              </a:rPr>
              <a:t>breaches</a:t>
            </a:r>
            <a:r>
              <a:rPr lang="fi-FI" sz="1200" dirty="0" smtClean="0">
                <a:solidFill>
                  <a:schemeClr val="tx2">
                    <a:lumMod val="50000"/>
                  </a:schemeClr>
                </a:solidFill>
              </a:rPr>
              <a:t>”</a:t>
            </a:r>
          </a:p>
        </p:txBody>
      </p:sp>
      <p:sp>
        <p:nvSpPr>
          <p:cNvPr id="15" name="Rounded Rectangle 14"/>
          <p:cNvSpPr/>
          <p:nvPr/>
        </p:nvSpPr>
        <p:spPr>
          <a:xfrm>
            <a:off x="7541417" y="3125943"/>
            <a:ext cx="2088000" cy="864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fi-FI" sz="1200" b="1" dirty="0" err="1" smtClean="0">
                <a:solidFill>
                  <a:schemeClr val="tx2">
                    <a:lumMod val="50000"/>
                  </a:schemeClr>
                </a:solidFill>
              </a:rPr>
              <a:t>Static</a:t>
            </a:r>
            <a:r>
              <a:rPr lang="fi-FI" sz="1200" b="1" dirty="0" smtClean="0">
                <a:solidFill>
                  <a:schemeClr val="tx2">
                    <a:lumMod val="50000"/>
                  </a:schemeClr>
                </a:solidFill>
              </a:rPr>
              <a:t> </a:t>
            </a:r>
            <a:r>
              <a:rPr lang="fi-FI" sz="1200" b="1" dirty="0" err="1" smtClean="0">
                <a:solidFill>
                  <a:schemeClr val="tx2">
                    <a:lumMod val="50000"/>
                  </a:schemeClr>
                </a:solidFill>
              </a:rPr>
              <a:t>Code</a:t>
            </a:r>
            <a:r>
              <a:rPr lang="fi-FI" sz="1200" b="1" dirty="0" smtClean="0">
                <a:solidFill>
                  <a:schemeClr val="tx2">
                    <a:lumMod val="50000"/>
                  </a:schemeClr>
                </a:solidFill>
              </a:rPr>
              <a:t> </a:t>
            </a:r>
            <a:r>
              <a:rPr lang="fi-FI" sz="1200" b="1" dirty="0" err="1" smtClean="0">
                <a:solidFill>
                  <a:schemeClr val="tx2">
                    <a:lumMod val="50000"/>
                  </a:schemeClr>
                </a:solidFill>
              </a:rPr>
              <a:t>Analysis</a:t>
            </a:r>
            <a:r>
              <a:rPr lang="fi-FI" sz="1200" b="1" dirty="0" smtClean="0">
                <a:solidFill>
                  <a:schemeClr val="tx2">
                    <a:lumMod val="50000"/>
                  </a:schemeClr>
                </a:solidFill>
              </a:rPr>
              <a:t>: </a:t>
            </a:r>
          </a:p>
          <a:p>
            <a:pPr algn="ctr"/>
            <a:r>
              <a:rPr lang="fi-FI" sz="1200" dirty="0" smtClean="0">
                <a:solidFill>
                  <a:schemeClr val="tx2">
                    <a:lumMod val="50000"/>
                  </a:schemeClr>
                </a:solidFill>
              </a:rPr>
              <a:t>”I </a:t>
            </a:r>
            <a:r>
              <a:rPr lang="fi-FI" sz="1200" dirty="0" err="1" smtClean="0">
                <a:solidFill>
                  <a:schemeClr val="tx2">
                    <a:lumMod val="50000"/>
                  </a:schemeClr>
                </a:solidFill>
              </a:rPr>
              <a:t>want</a:t>
            </a:r>
            <a:r>
              <a:rPr lang="fi-FI" sz="1200" dirty="0" smtClean="0">
                <a:solidFill>
                  <a:schemeClr val="tx2">
                    <a:lumMod val="50000"/>
                  </a:schemeClr>
                </a:solidFill>
              </a:rPr>
              <a:t> </a:t>
            </a:r>
            <a:r>
              <a:rPr lang="fi-FI" sz="1200" dirty="0" err="1" smtClean="0">
                <a:solidFill>
                  <a:schemeClr val="tx2">
                    <a:lumMod val="50000"/>
                  </a:schemeClr>
                </a:solidFill>
              </a:rPr>
              <a:t>that</a:t>
            </a:r>
            <a:r>
              <a:rPr lang="fi-FI" sz="1200" dirty="0" smtClean="0">
                <a:solidFill>
                  <a:schemeClr val="tx2">
                    <a:lumMod val="50000"/>
                  </a:schemeClr>
                </a:solidFill>
              </a:rPr>
              <a:t> </a:t>
            </a:r>
            <a:r>
              <a:rPr lang="fi-FI" sz="1200" dirty="0" err="1" smtClean="0">
                <a:solidFill>
                  <a:schemeClr val="tx2">
                    <a:lumMod val="50000"/>
                  </a:schemeClr>
                </a:solidFill>
              </a:rPr>
              <a:t>every</a:t>
            </a:r>
            <a:r>
              <a:rPr lang="fi-FI" sz="1200" dirty="0" smtClean="0">
                <a:solidFill>
                  <a:schemeClr val="tx2">
                    <a:lumMod val="50000"/>
                  </a:schemeClr>
                </a:solidFill>
              </a:rPr>
              <a:t> </a:t>
            </a:r>
            <a:r>
              <a:rPr lang="fi-FI" sz="1200" dirty="0" err="1" smtClean="0">
                <a:solidFill>
                  <a:schemeClr val="tx2">
                    <a:lumMod val="50000"/>
                  </a:schemeClr>
                </a:solidFill>
              </a:rPr>
              <a:t>piece</a:t>
            </a:r>
            <a:r>
              <a:rPr lang="fi-FI" sz="1200" dirty="0" smtClean="0">
                <a:solidFill>
                  <a:schemeClr val="tx2">
                    <a:lumMod val="50000"/>
                  </a:schemeClr>
                </a:solidFill>
              </a:rPr>
              <a:t> of software </a:t>
            </a:r>
            <a:r>
              <a:rPr lang="fi-FI" sz="1200" dirty="0" err="1" smtClean="0">
                <a:solidFill>
                  <a:schemeClr val="tx2">
                    <a:lumMod val="50000"/>
                  </a:schemeClr>
                </a:solidFill>
              </a:rPr>
              <a:t>entering</a:t>
            </a:r>
            <a:r>
              <a:rPr lang="fi-FI" sz="1200" dirty="0" smtClean="0">
                <a:solidFill>
                  <a:schemeClr val="tx2">
                    <a:lumMod val="50000"/>
                  </a:schemeClr>
                </a:solidFill>
              </a:rPr>
              <a:t> the </a:t>
            </a:r>
            <a:r>
              <a:rPr lang="fi-FI" sz="1200" dirty="0" err="1" smtClean="0">
                <a:solidFill>
                  <a:schemeClr val="tx2">
                    <a:lumMod val="50000"/>
                  </a:schemeClr>
                </a:solidFill>
              </a:rPr>
              <a:t>pipeline</a:t>
            </a:r>
            <a:r>
              <a:rPr lang="fi-FI" sz="1200" dirty="0" smtClean="0">
                <a:solidFill>
                  <a:schemeClr val="tx2">
                    <a:lumMod val="50000"/>
                  </a:schemeClr>
                </a:solidFill>
              </a:rPr>
              <a:t> is </a:t>
            </a:r>
            <a:r>
              <a:rPr lang="fi-FI" sz="1200" dirty="0" err="1" smtClean="0">
                <a:solidFill>
                  <a:schemeClr val="tx2">
                    <a:lumMod val="50000"/>
                  </a:schemeClr>
                </a:solidFill>
              </a:rPr>
              <a:t>bug-free</a:t>
            </a:r>
            <a:r>
              <a:rPr lang="fi-FI" sz="1200" dirty="0" smtClean="0">
                <a:solidFill>
                  <a:schemeClr val="tx2">
                    <a:lumMod val="50000"/>
                  </a:schemeClr>
                </a:solidFill>
              </a:rPr>
              <a:t>”</a:t>
            </a:r>
          </a:p>
        </p:txBody>
      </p:sp>
      <p:sp>
        <p:nvSpPr>
          <p:cNvPr id="17" name="Rounded Rectangle 16"/>
          <p:cNvSpPr/>
          <p:nvPr/>
        </p:nvSpPr>
        <p:spPr>
          <a:xfrm>
            <a:off x="323391" y="5193893"/>
            <a:ext cx="9306025" cy="864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fi-FI" sz="1200" b="1" dirty="0" smtClean="0">
                <a:solidFill>
                  <a:schemeClr val="tx2">
                    <a:lumMod val="50000"/>
                  </a:schemeClr>
                </a:solidFill>
              </a:rPr>
              <a:t>One </a:t>
            </a:r>
            <a:r>
              <a:rPr lang="fi-FI" sz="1200" b="1" dirty="0" err="1" smtClean="0">
                <a:solidFill>
                  <a:schemeClr val="tx2">
                    <a:lumMod val="50000"/>
                  </a:schemeClr>
                </a:solidFill>
              </a:rPr>
              <a:t>integrated</a:t>
            </a:r>
            <a:r>
              <a:rPr lang="fi-FI" sz="1200" b="1" dirty="0" smtClean="0">
                <a:solidFill>
                  <a:schemeClr val="tx2">
                    <a:lumMod val="50000"/>
                  </a:schemeClr>
                </a:solidFill>
              </a:rPr>
              <a:t> </a:t>
            </a:r>
            <a:r>
              <a:rPr lang="fi-FI" sz="1200" b="1" dirty="0" err="1" smtClean="0">
                <a:solidFill>
                  <a:schemeClr val="tx2">
                    <a:lumMod val="50000"/>
                  </a:schemeClr>
                </a:solidFill>
              </a:rPr>
              <a:t>team</a:t>
            </a:r>
            <a:r>
              <a:rPr lang="fi-FI" sz="1200" b="1" dirty="0" smtClean="0">
                <a:solidFill>
                  <a:schemeClr val="tx2">
                    <a:lumMod val="50000"/>
                  </a:schemeClr>
                </a:solidFill>
              </a:rPr>
              <a:t> of Capgemini and SOK </a:t>
            </a:r>
            <a:r>
              <a:rPr lang="fi-FI" sz="1200" b="1" dirty="0" err="1" smtClean="0">
                <a:solidFill>
                  <a:schemeClr val="tx2">
                    <a:lumMod val="50000"/>
                  </a:schemeClr>
                </a:solidFill>
              </a:rPr>
              <a:t>professionals</a:t>
            </a:r>
            <a:r>
              <a:rPr lang="fi-FI" sz="1200" b="1" dirty="0" smtClean="0">
                <a:solidFill>
                  <a:schemeClr val="tx2">
                    <a:lumMod val="50000"/>
                  </a:schemeClr>
                </a:solidFill>
              </a:rPr>
              <a:t> </a:t>
            </a:r>
            <a:r>
              <a:rPr lang="fi-FI" sz="1200" b="1" dirty="0" err="1" smtClean="0">
                <a:solidFill>
                  <a:schemeClr val="tx2">
                    <a:lumMod val="50000"/>
                  </a:schemeClr>
                </a:solidFill>
              </a:rPr>
              <a:t>working</a:t>
            </a:r>
            <a:r>
              <a:rPr lang="fi-FI" sz="1200" b="1" dirty="0" smtClean="0">
                <a:solidFill>
                  <a:schemeClr val="tx2">
                    <a:lumMod val="50000"/>
                  </a:schemeClr>
                </a:solidFill>
              </a:rPr>
              <a:t> </a:t>
            </a:r>
            <a:r>
              <a:rPr lang="fi-FI" sz="1200" b="1" dirty="0" err="1" smtClean="0">
                <a:solidFill>
                  <a:schemeClr val="tx2">
                    <a:lumMod val="50000"/>
                  </a:schemeClr>
                </a:solidFill>
              </a:rPr>
              <a:t>together</a:t>
            </a:r>
            <a:r>
              <a:rPr lang="fi-FI" sz="1200" b="1" dirty="0" smtClean="0">
                <a:solidFill>
                  <a:schemeClr val="tx2">
                    <a:lumMod val="50000"/>
                  </a:schemeClr>
                </a:solidFill>
              </a:rPr>
              <a:t> </a:t>
            </a:r>
            <a:r>
              <a:rPr lang="fi-FI" sz="1200" b="1" dirty="0" err="1" smtClean="0">
                <a:solidFill>
                  <a:schemeClr val="tx2">
                    <a:lumMod val="50000"/>
                  </a:schemeClr>
                </a:solidFill>
              </a:rPr>
              <a:t>every</a:t>
            </a:r>
            <a:r>
              <a:rPr lang="fi-FI" sz="1200" b="1" dirty="0" smtClean="0">
                <a:solidFill>
                  <a:schemeClr val="tx2">
                    <a:lumMod val="50000"/>
                  </a:schemeClr>
                </a:solidFill>
              </a:rPr>
              <a:t> </a:t>
            </a:r>
            <a:r>
              <a:rPr lang="fi-FI" sz="1200" b="1" dirty="0" err="1" smtClean="0">
                <a:solidFill>
                  <a:schemeClr val="tx2">
                    <a:lumMod val="50000"/>
                  </a:schemeClr>
                </a:solidFill>
              </a:rPr>
              <a:t>day</a:t>
            </a:r>
            <a:r>
              <a:rPr lang="fi-FI" sz="1200" b="1" dirty="0" smtClean="0">
                <a:solidFill>
                  <a:schemeClr val="tx2">
                    <a:lumMod val="50000"/>
                  </a:schemeClr>
                </a:solidFill>
              </a:rPr>
              <a:t>: </a:t>
            </a:r>
          </a:p>
          <a:p>
            <a:pPr algn="ctr"/>
            <a:r>
              <a:rPr lang="fi-FI" sz="1200" dirty="0" smtClean="0">
                <a:solidFill>
                  <a:schemeClr val="tx2">
                    <a:lumMod val="50000"/>
                  </a:schemeClr>
                </a:solidFill>
              </a:rPr>
              <a:t>”</a:t>
            </a:r>
            <a:r>
              <a:rPr lang="fi-FI" sz="1200" dirty="0" err="1" smtClean="0">
                <a:solidFill>
                  <a:schemeClr val="tx2">
                    <a:lumMod val="50000"/>
                  </a:schemeClr>
                </a:solidFill>
              </a:rPr>
              <a:t>Because</a:t>
            </a:r>
            <a:r>
              <a:rPr lang="fi-FI" sz="1200" dirty="0" smtClean="0">
                <a:solidFill>
                  <a:schemeClr val="tx2">
                    <a:lumMod val="50000"/>
                  </a:schemeClr>
                </a:solidFill>
              </a:rPr>
              <a:t> </a:t>
            </a:r>
            <a:r>
              <a:rPr lang="fi-FI" sz="1200" dirty="0" err="1" smtClean="0">
                <a:solidFill>
                  <a:schemeClr val="tx2">
                    <a:lumMod val="50000"/>
                  </a:schemeClr>
                </a:solidFill>
              </a:rPr>
              <a:t>there</a:t>
            </a:r>
            <a:r>
              <a:rPr lang="fi-FI" sz="1200" dirty="0" smtClean="0">
                <a:solidFill>
                  <a:schemeClr val="tx2">
                    <a:lumMod val="50000"/>
                  </a:schemeClr>
                </a:solidFill>
              </a:rPr>
              <a:t> is no ”us” and ”</a:t>
            </a:r>
            <a:r>
              <a:rPr lang="fi-FI" sz="1200" dirty="0" err="1" smtClean="0">
                <a:solidFill>
                  <a:schemeClr val="tx2">
                    <a:lumMod val="50000"/>
                  </a:schemeClr>
                </a:solidFill>
              </a:rPr>
              <a:t>them</a:t>
            </a:r>
            <a:r>
              <a:rPr lang="fi-FI" sz="1200" dirty="0" smtClean="0">
                <a:solidFill>
                  <a:schemeClr val="tx2">
                    <a:lumMod val="50000"/>
                  </a:schemeClr>
                </a:solidFill>
              </a:rPr>
              <a:t>” – the </a:t>
            </a:r>
            <a:r>
              <a:rPr lang="fi-FI" sz="1200" dirty="0" err="1" smtClean="0">
                <a:solidFill>
                  <a:schemeClr val="tx2">
                    <a:lumMod val="50000"/>
                  </a:schemeClr>
                </a:solidFill>
              </a:rPr>
              <a:t>whole</a:t>
            </a:r>
            <a:r>
              <a:rPr lang="fi-FI" sz="1200" dirty="0" smtClean="0">
                <a:solidFill>
                  <a:schemeClr val="tx2">
                    <a:lumMod val="50000"/>
                  </a:schemeClr>
                </a:solidFill>
              </a:rPr>
              <a:t> </a:t>
            </a:r>
            <a:r>
              <a:rPr lang="fi-FI" sz="1200" dirty="0" err="1" smtClean="0">
                <a:solidFill>
                  <a:schemeClr val="tx2">
                    <a:lumMod val="50000"/>
                  </a:schemeClr>
                </a:solidFill>
              </a:rPr>
              <a:t>solution</a:t>
            </a:r>
            <a:r>
              <a:rPr lang="fi-FI" sz="1200" dirty="0" smtClean="0">
                <a:solidFill>
                  <a:schemeClr val="tx2">
                    <a:lumMod val="50000"/>
                  </a:schemeClr>
                </a:solidFill>
              </a:rPr>
              <a:t> is </a:t>
            </a:r>
            <a:r>
              <a:rPr lang="fi-FI" sz="1200" dirty="0" err="1" smtClean="0">
                <a:solidFill>
                  <a:schemeClr val="tx2">
                    <a:lumMod val="50000"/>
                  </a:schemeClr>
                </a:solidFill>
              </a:rPr>
              <a:t>built</a:t>
            </a:r>
            <a:r>
              <a:rPr lang="fi-FI" sz="1200" dirty="0" smtClean="0">
                <a:solidFill>
                  <a:schemeClr val="tx2">
                    <a:lumMod val="50000"/>
                  </a:schemeClr>
                </a:solidFill>
              </a:rPr>
              <a:t> on One Team </a:t>
            </a:r>
            <a:r>
              <a:rPr lang="fi-FI" sz="1200" dirty="0" err="1" smtClean="0">
                <a:solidFill>
                  <a:schemeClr val="tx2">
                    <a:lumMod val="50000"/>
                  </a:schemeClr>
                </a:solidFill>
              </a:rPr>
              <a:t>approach</a:t>
            </a:r>
            <a:r>
              <a:rPr lang="fi-FI" sz="1200" dirty="0" smtClean="0">
                <a:solidFill>
                  <a:schemeClr val="tx2">
                    <a:lumMod val="50000"/>
                  </a:schemeClr>
                </a:solidFill>
              </a:rPr>
              <a:t> </a:t>
            </a:r>
            <a:r>
              <a:rPr lang="fi-FI" sz="1200" dirty="0" err="1" smtClean="0">
                <a:solidFill>
                  <a:schemeClr val="tx2">
                    <a:lumMod val="50000"/>
                  </a:schemeClr>
                </a:solidFill>
              </a:rPr>
              <a:t>where</a:t>
            </a:r>
            <a:r>
              <a:rPr lang="fi-FI" sz="1200" dirty="0" smtClean="0">
                <a:solidFill>
                  <a:schemeClr val="tx2">
                    <a:lumMod val="50000"/>
                  </a:schemeClr>
                </a:solidFill>
              </a:rPr>
              <a:t> One Team is </a:t>
            </a:r>
            <a:r>
              <a:rPr lang="fi-FI" sz="1200" dirty="0" err="1" smtClean="0">
                <a:solidFill>
                  <a:schemeClr val="tx2">
                    <a:lumMod val="50000"/>
                  </a:schemeClr>
                </a:solidFill>
              </a:rPr>
              <a:t>responsible</a:t>
            </a:r>
            <a:r>
              <a:rPr lang="fi-FI" sz="1200" dirty="0" smtClean="0">
                <a:solidFill>
                  <a:schemeClr val="tx2">
                    <a:lumMod val="50000"/>
                  </a:schemeClr>
                </a:solidFill>
              </a:rPr>
              <a:t> for the </a:t>
            </a:r>
            <a:r>
              <a:rPr lang="fi-FI" sz="1200" dirty="0" err="1" smtClean="0">
                <a:solidFill>
                  <a:schemeClr val="tx2">
                    <a:lumMod val="50000"/>
                  </a:schemeClr>
                </a:solidFill>
              </a:rPr>
              <a:t>applications</a:t>
            </a:r>
            <a:r>
              <a:rPr lang="fi-FI" sz="1200" dirty="0" smtClean="0">
                <a:solidFill>
                  <a:schemeClr val="tx2">
                    <a:lumMod val="50000"/>
                  </a:schemeClr>
                </a:solidFill>
              </a:rPr>
              <a:t> </a:t>
            </a:r>
            <a:r>
              <a:rPr lang="fi-FI" sz="1200" dirty="0" err="1" smtClean="0">
                <a:solidFill>
                  <a:schemeClr val="tx2">
                    <a:lumMod val="50000"/>
                  </a:schemeClr>
                </a:solidFill>
              </a:rPr>
              <a:t>end-to-end</a:t>
            </a:r>
            <a:r>
              <a:rPr lang="fi-FI" sz="1200" dirty="0" smtClean="0">
                <a:solidFill>
                  <a:schemeClr val="tx2">
                    <a:lumMod val="50000"/>
                  </a:schemeClr>
                </a:solidFill>
              </a:rPr>
              <a:t>: </a:t>
            </a:r>
            <a:r>
              <a:rPr lang="fi-FI" sz="1200" dirty="0" err="1" smtClean="0">
                <a:solidFill>
                  <a:schemeClr val="tx2">
                    <a:lumMod val="50000"/>
                  </a:schemeClr>
                </a:solidFill>
              </a:rPr>
              <a:t>from</a:t>
            </a:r>
            <a:r>
              <a:rPr lang="fi-FI" sz="1200" dirty="0" smtClean="0">
                <a:solidFill>
                  <a:schemeClr val="tx2">
                    <a:lumMod val="50000"/>
                  </a:schemeClr>
                </a:solidFill>
              </a:rPr>
              <a:t> the business </a:t>
            </a:r>
            <a:r>
              <a:rPr lang="fi-FI" sz="1200" dirty="0" err="1" smtClean="0">
                <a:solidFill>
                  <a:schemeClr val="tx2">
                    <a:lumMod val="50000"/>
                  </a:schemeClr>
                </a:solidFill>
              </a:rPr>
              <a:t>requirements</a:t>
            </a:r>
            <a:r>
              <a:rPr lang="fi-FI" sz="1200" dirty="0" smtClean="0">
                <a:solidFill>
                  <a:schemeClr val="tx2">
                    <a:lumMod val="50000"/>
                  </a:schemeClr>
                </a:solidFill>
              </a:rPr>
              <a:t> to the </a:t>
            </a:r>
            <a:r>
              <a:rPr lang="fi-FI" sz="1200" dirty="0" err="1" smtClean="0">
                <a:solidFill>
                  <a:schemeClr val="tx2">
                    <a:lumMod val="50000"/>
                  </a:schemeClr>
                </a:solidFill>
              </a:rPr>
              <a:t>implemented</a:t>
            </a:r>
            <a:r>
              <a:rPr lang="fi-FI" sz="1200" dirty="0" smtClean="0">
                <a:solidFill>
                  <a:schemeClr val="tx2">
                    <a:lumMod val="50000"/>
                  </a:schemeClr>
                </a:solidFill>
              </a:rPr>
              <a:t> </a:t>
            </a:r>
            <a:r>
              <a:rPr lang="fi-FI" sz="1200" dirty="0" err="1" smtClean="0">
                <a:solidFill>
                  <a:schemeClr val="tx2">
                    <a:lumMod val="50000"/>
                  </a:schemeClr>
                </a:solidFill>
              </a:rPr>
              <a:t>features</a:t>
            </a:r>
            <a:r>
              <a:rPr lang="fi-FI" sz="1200" dirty="0" smtClean="0">
                <a:solidFill>
                  <a:schemeClr val="tx2">
                    <a:lumMod val="50000"/>
                  </a:schemeClr>
                </a:solidFill>
              </a:rPr>
              <a:t> in </a:t>
            </a:r>
            <a:r>
              <a:rPr lang="fi-FI" sz="1200" dirty="0" err="1" smtClean="0">
                <a:solidFill>
                  <a:schemeClr val="tx2">
                    <a:lumMod val="50000"/>
                  </a:schemeClr>
                </a:solidFill>
              </a:rPr>
              <a:t>production</a:t>
            </a:r>
            <a:r>
              <a:rPr lang="fi-FI" sz="1200" dirty="0" smtClean="0">
                <a:solidFill>
                  <a:schemeClr val="tx2">
                    <a:lumMod val="50000"/>
                  </a:schemeClr>
                </a:solidFill>
              </a:rPr>
              <a:t>”</a:t>
            </a:r>
          </a:p>
        </p:txBody>
      </p:sp>
      <p:sp>
        <p:nvSpPr>
          <p:cNvPr id="26" name="ZoneTexte 58"/>
          <p:cNvSpPr txBox="1"/>
          <p:nvPr/>
        </p:nvSpPr>
        <p:spPr>
          <a:xfrm>
            <a:off x="290342" y="1480090"/>
            <a:ext cx="9463258" cy="369332"/>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pPr fontAlgn="auto">
              <a:spcBef>
                <a:spcPts val="0"/>
              </a:spcBef>
              <a:spcAft>
                <a:spcPts val="0"/>
              </a:spcAft>
            </a:pPr>
            <a:r>
              <a:rPr lang="en-US" b="1" dirty="0" smtClean="0">
                <a:solidFill>
                  <a:schemeClr val="tx1"/>
                </a:solidFill>
                <a:latin typeface="Calibri"/>
              </a:rPr>
              <a:t>The seven critical success factors of a continuous deployment pipeline transformation</a:t>
            </a:r>
          </a:p>
        </p:txBody>
      </p:sp>
      <p:pic>
        <p:nvPicPr>
          <p:cNvPr id="304131" name="Picture 3"/>
          <p:cNvPicPr>
            <a:picLocks noChangeAspect="1" noChangeArrowheads="1"/>
          </p:cNvPicPr>
          <p:nvPr/>
        </p:nvPicPr>
        <p:blipFill>
          <a:blip r:embed="rId2" cstate="print"/>
          <a:srcRect/>
          <a:stretch>
            <a:fillRect/>
          </a:stretch>
        </p:blipFill>
        <p:spPr bwMode="auto">
          <a:xfrm>
            <a:off x="2500628" y="2133600"/>
            <a:ext cx="4925169" cy="917029"/>
          </a:xfrm>
          <a:prstGeom prst="rect">
            <a:avLst/>
          </a:prstGeom>
          <a:noFill/>
          <a:ln w="9525">
            <a:noFill/>
            <a:miter lim="800000"/>
            <a:headEnd/>
            <a:tailEnd/>
          </a:ln>
          <a:effectLst/>
        </p:spPr>
      </p:pic>
      <p:sp>
        <p:nvSpPr>
          <p:cNvPr id="57" name="Isosceles Triangle 56"/>
          <p:cNvSpPr/>
          <p:nvPr/>
        </p:nvSpPr>
        <p:spPr>
          <a:xfrm flipH="1" flipV="1">
            <a:off x="2504666" y="3337814"/>
            <a:ext cx="4943478" cy="416124"/>
          </a:xfrm>
          <a:prstGeom prst="triangle">
            <a:avLst/>
          </a:prstGeom>
          <a:gradFill>
            <a:gsLst>
              <a:gs pos="29000">
                <a:srgbClr val="FFC000"/>
              </a:gs>
              <a:gs pos="80000">
                <a:schemeClr val="accent1">
                  <a:tint val="44500"/>
                  <a:satMod val="160000"/>
                </a:schemeClr>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pic>
        <p:nvPicPr>
          <p:cNvPr id="304132" name="Picture 4"/>
          <p:cNvPicPr>
            <a:picLocks noChangeAspect="1" noChangeArrowheads="1"/>
          </p:cNvPicPr>
          <p:nvPr/>
        </p:nvPicPr>
        <p:blipFill>
          <a:blip r:embed="rId3" cstate="print"/>
          <a:srcRect/>
          <a:stretch>
            <a:fillRect/>
          </a:stretch>
        </p:blipFill>
        <p:spPr bwMode="auto">
          <a:xfrm>
            <a:off x="2500630" y="3912028"/>
            <a:ext cx="4952995" cy="917029"/>
          </a:xfrm>
          <a:prstGeom prst="rect">
            <a:avLst/>
          </a:prstGeom>
          <a:noFill/>
          <a:ln w="9525">
            <a:noFill/>
            <a:miter lim="800000"/>
            <a:headEnd/>
            <a:tailEnd/>
          </a:ln>
          <a:effectLst/>
        </p:spPr>
      </p:pic>
      <p:sp>
        <p:nvSpPr>
          <p:cNvPr id="20" name="Rectangle 19"/>
          <p:cNvSpPr/>
          <p:nvPr/>
        </p:nvSpPr>
        <p:spPr>
          <a:xfrm>
            <a:off x="7735737" y="951495"/>
            <a:ext cx="2170263" cy="648705"/>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2400" b="1" dirty="0" smtClean="0">
                <a:solidFill>
                  <a:schemeClr val="tx2">
                    <a:lumMod val="50000"/>
                  </a:schemeClr>
                </a:solidFill>
              </a:rPr>
              <a:t>SUMMARY</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0"/>
          </p:nvPr>
        </p:nvSpPr>
        <p:spPr/>
        <p:txBody>
          <a:bodyPr/>
          <a:lstStyle/>
          <a:p>
            <a:r>
              <a:rPr lang="en-US" dirty="0" smtClean="0"/>
              <a:t>Solution approach</a:t>
            </a:r>
          </a:p>
          <a:p>
            <a:r>
              <a:rPr lang="en-US" dirty="0" smtClean="0"/>
              <a:t>Application lifecycle management</a:t>
            </a:r>
          </a:p>
          <a:p>
            <a:r>
              <a:rPr lang="en-US" dirty="0" smtClean="0"/>
              <a:t>One cross functional team</a:t>
            </a:r>
          </a:p>
          <a:p>
            <a:r>
              <a:rPr lang="en-US" dirty="0" smtClean="0"/>
              <a:t>Critical success factors</a:t>
            </a:r>
          </a:p>
          <a:p>
            <a:r>
              <a:rPr lang="en-US" dirty="0" smtClean="0"/>
              <a:t>Analyst voice and references</a:t>
            </a:r>
          </a:p>
          <a:p>
            <a:pPr lvl="1">
              <a:buNone/>
            </a:pPr>
            <a:endParaRPr lang="en-US" dirty="0"/>
          </a:p>
        </p:txBody>
      </p:sp>
      <p:sp>
        <p:nvSpPr>
          <p:cNvPr id="4" name="Rounded Rectangle 3"/>
          <p:cNvSpPr/>
          <p:nvPr/>
        </p:nvSpPr>
        <p:spPr>
          <a:xfrm>
            <a:off x="2755078" y="3306984"/>
            <a:ext cx="4156364" cy="409942"/>
          </a:xfrm>
          <a:prstGeom prst="round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nvGraphicFramePr>
        <p:xfrm>
          <a:off x="1587" y="1588"/>
          <a:ext cx="1587" cy="1587"/>
        </p:xfrm>
        <a:graphic>
          <a:graphicData uri="http://schemas.openxmlformats.org/presentationml/2006/ole">
            <p:oleObj spid="_x0000_s308226" name="think-cell Slide" r:id="rId4" imgW="270" imgH="270" progId="">
              <p:embed/>
            </p:oleObj>
          </a:graphicData>
        </a:graphic>
      </p:graphicFrame>
      <p:sp>
        <p:nvSpPr>
          <p:cNvPr id="2" name="Title 1"/>
          <p:cNvSpPr>
            <a:spLocks noGrp="1"/>
          </p:cNvSpPr>
          <p:nvPr>
            <p:ph type="title"/>
          </p:nvPr>
        </p:nvSpPr>
        <p:spPr>
          <a:xfrm>
            <a:off x="0" y="0"/>
            <a:ext cx="9905999" cy="1002135"/>
          </a:xfrm>
        </p:spPr>
        <p:txBody>
          <a:bodyPr/>
          <a:lstStyle/>
          <a:p>
            <a:r>
              <a:rPr lang="en-US" sz="2800" dirty="0" smtClean="0"/>
              <a:t>We have prepared this solution based on our proven delivery capabilities and experience of S Group business</a:t>
            </a:r>
            <a:endParaRPr lang="en-US" sz="2800" dirty="0"/>
          </a:p>
        </p:txBody>
      </p:sp>
      <p:sp>
        <p:nvSpPr>
          <p:cNvPr id="6" name="Rectangle 5"/>
          <p:cNvSpPr/>
          <p:nvPr/>
        </p:nvSpPr>
        <p:spPr>
          <a:xfrm>
            <a:off x="250758" y="2055000"/>
            <a:ext cx="9404484" cy="3583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pic>
        <p:nvPicPr>
          <p:cNvPr id="308228" name="Picture 4"/>
          <p:cNvPicPr>
            <a:picLocks noChangeAspect="1" noChangeArrowheads="1"/>
          </p:cNvPicPr>
          <p:nvPr/>
        </p:nvPicPr>
        <p:blipFill>
          <a:blip r:embed="rId5" cstate="print"/>
          <a:srcRect/>
          <a:stretch>
            <a:fillRect/>
          </a:stretch>
        </p:blipFill>
        <p:spPr bwMode="auto">
          <a:xfrm>
            <a:off x="5213285" y="2647973"/>
            <a:ext cx="4298339" cy="2397855"/>
          </a:xfrm>
          <a:prstGeom prst="rect">
            <a:avLst/>
          </a:prstGeom>
          <a:noFill/>
          <a:ln w="9525">
            <a:noFill/>
            <a:miter lim="800000"/>
            <a:headEnd/>
            <a:tailEnd/>
          </a:ln>
        </p:spPr>
      </p:pic>
      <p:sp>
        <p:nvSpPr>
          <p:cNvPr id="9" name="TextBox 8"/>
          <p:cNvSpPr txBox="1"/>
          <p:nvPr/>
        </p:nvSpPr>
        <p:spPr>
          <a:xfrm>
            <a:off x="2540320" y="1809690"/>
            <a:ext cx="5309467" cy="430887"/>
          </a:xfrm>
          <a:prstGeom prst="rect">
            <a:avLst/>
          </a:prstGeom>
          <a:solidFill>
            <a:schemeClr val="bg1"/>
          </a:solidFill>
        </p:spPr>
        <p:txBody>
          <a:bodyPr wrap="none" rtlCol="0">
            <a:spAutoFit/>
          </a:bodyPr>
          <a:lstStyle/>
          <a:p>
            <a:r>
              <a:rPr lang="fi-FI" sz="2200" b="1" dirty="0" smtClean="0"/>
              <a:t>Our approach and solution is built on:</a:t>
            </a:r>
          </a:p>
        </p:txBody>
      </p:sp>
      <p:sp>
        <p:nvSpPr>
          <p:cNvPr id="3" name="Content Placeholder 2"/>
          <p:cNvSpPr>
            <a:spLocks noGrp="1"/>
          </p:cNvSpPr>
          <p:nvPr>
            <p:ph idx="1"/>
          </p:nvPr>
        </p:nvSpPr>
        <p:spPr>
          <a:xfrm>
            <a:off x="297167" y="2738706"/>
            <a:ext cx="4770133" cy="2216388"/>
          </a:xfrm>
        </p:spPr>
        <p:txBody>
          <a:bodyPr vert="horz" lIns="108000" tIns="72000" rIns="72000" bIns="72000" rtlCol="0" anchor="t">
            <a:noAutofit/>
          </a:bodyPr>
          <a:lstStyle/>
          <a:p>
            <a:pPr marL="192088" lvl="2" indent="-188913" defTabSz="914347">
              <a:lnSpc>
                <a:spcPct val="100000"/>
              </a:lnSpc>
              <a:spcBef>
                <a:spcPct val="20000"/>
              </a:spcBef>
              <a:spcAft>
                <a:spcPts val="0"/>
              </a:spcAft>
              <a:buClrTx/>
              <a:buFontTx/>
              <a:buChar char="•"/>
            </a:pPr>
            <a:r>
              <a:rPr lang="en-US" sz="1400" dirty="0" smtClean="0">
                <a:solidFill>
                  <a:srgbClr val="00264A"/>
                </a:solidFill>
              </a:rPr>
              <a:t>Our wide experience of S Group Chains and Stores business and applications </a:t>
            </a:r>
          </a:p>
          <a:p>
            <a:pPr marL="366717" lvl="3" indent="-188913" defTabSz="914347">
              <a:lnSpc>
                <a:spcPct val="100000"/>
              </a:lnSpc>
              <a:spcBef>
                <a:spcPct val="20000"/>
              </a:spcBef>
              <a:spcAft>
                <a:spcPts val="0"/>
              </a:spcAft>
              <a:buClrTx/>
              <a:buFontTx/>
              <a:buChar char="•"/>
            </a:pPr>
            <a:r>
              <a:rPr lang="en-US" sz="1200" dirty="0" smtClean="0">
                <a:solidFill>
                  <a:srgbClr val="00264A"/>
                </a:solidFill>
              </a:rPr>
              <a:t>Understanding of SATO targets and vision</a:t>
            </a:r>
          </a:p>
          <a:p>
            <a:pPr marL="192088" lvl="2" indent="-188913" defTabSz="914347">
              <a:lnSpc>
                <a:spcPct val="100000"/>
              </a:lnSpc>
              <a:spcBef>
                <a:spcPct val="20000"/>
              </a:spcBef>
              <a:spcAft>
                <a:spcPts val="0"/>
              </a:spcAft>
              <a:buClrTx/>
              <a:buFontTx/>
              <a:buChar char="•"/>
            </a:pPr>
            <a:r>
              <a:rPr lang="en-US" sz="1400" dirty="0" smtClean="0">
                <a:solidFill>
                  <a:srgbClr val="00264A"/>
                </a:solidFill>
              </a:rPr>
              <a:t>Our deep understanding of modern, best in class, agile application development, application management and application operations delivery methods and practices</a:t>
            </a:r>
          </a:p>
          <a:p>
            <a:pPr marL="192088" lvl="2" indent="-188913" defTabSz="914347">
              <a:lnSpc>
                <a:spcPct val="100000"/>
              </a:lnSpc>
              <a:spcBef>
                <a:spcPct val="20000"/>
              </a:spcBef>
              <a:spcAft>
                <a:spcPts val="0"/>
              </a:spcAft>
              <a:buClrTx/>
              <a:buFontTx/>
              <a:buChar char="•"/>
            </a:pPr>
            <a:r>
              <a:rPr lang="en-US" sz="1400" dirty="0" smtClean="0">
                <a:solidFill>
                  <a:srgbClr val="00264A"/>
                </a:solidFill>
              </a:rPr>
              <a:t>Our delivery capabilities and proven tool set</a:t>
            </a:r>
          </a:p>
          <a:p>
            <a:pPr marL="192088" lvl="2" indent="-188913" defTabSz="914347">
              <a:lnSpc>
                <a:spcPct val="100000"/>
              </a:lnSpc>
              <a:spcBef>
                <a:spcPct val="20000"/>
              </a:spcBef>
              <a:spcAft>
                <a:spcPts val="0"/>
              </a:spcAft>
              <a:buClrTx/>
              <a:buFontTx/>
              <a:buChar char="•"/>
            </a:pPr>
            <a:r>
              <a:rPr lang="en-US" sz="1400" dirty="0" smtClean="0">
                <a:solidFill>
                  <a:srgbClr val="00264A"/>
                </a:solidFill>
              </a:rPr>
              <a:t>Our experiences of retail industry and similar services in several industries</a:t>
            </a:r>
          </a:p>
        </p:txBody>
      </p:sp>
      <p:sp>
        <p:nvSpPr>
          <p:cNvPr id="10" name="Rectangle 9"/>
          <p:cNvSpPr/>
          <p:nvPr/>
        </p:nvSpPr>
        <p:spPr>
          <a:xfrm>
            <a:off x="7735737" y="951495"/>
            <a:ext cx="2170263" cy="648705"/>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2400" b="1" dirty="0" smtClean="0">
                <a:solidFill>
                  <a:schemeClr val="tx2">
                    <a:lumMod val="50000"/>
                  </a:schemeClr>
                </a:solidFill>
              </a:rPr>
              <a:t>SUMMARY</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Benefits of </a:t>
            </a:r>
            <a:r>
              <a:rPr lang="en-US" dirty="0" err="1" smtClean="0"/>
              <a:t>DevOps</a:t>
            </a:r>
            <a:r>
              <a:rPr lang="en-US" dirty="0" smtClean="0"/>
              <a:t> have been verified by several research companies</a:t>
            </a:r>
            <a:endParaRPr lang="en-US" dirty="0"/>
          </a:p>
        </p:txBody>
      </p:sp>
      <p:sp>
        <p:nvSpPr>
          <p:cNvPr id="6" name="Content Placeholder 5"/>
          <p:cNvSpPr>
            <a:spLocks noGrp="1"/>
          </p:cNvSpPr>
          <p:nvPr>
            <p:ph idx="1"/>
          </p:nvPr>
        </p:nvSpPr>
        <p:spPr/>
        <p:txBody>
          <a:bodyPr/>
          <a:lstStyle/>
          <a:p>
            <a:r>
              <a:rPr lang="en-US" dirty="0" smtClean="0"/>
              <a:t>High-performing IT organizations deploy 30x more frequently with 200x shorter lead times; </a:t>
            </a:r>
          </a:p>
          <a:p>
            <a:pPr lvl="1"/>
            <a:r>
              <a:rPr lang="en-US" dirty="0" smtClean="0"/>
              <a:t>they have 60x fewer failures and recover 168x faster.</a:t>
            </a:r>
          </a:p>
          <a:p>
            <a:r>
              <a:rPr lang="en-US" dirty="0" smtClean="0"/>
              <a:t>Lean management and continuous delivery practices create the conditions for delivering value faster, sustainably.</a:t>
            </a:r>
          </a:p>
          <a:p>
            <a:r>
              <a:rPr lang="en-US" dirty="0" smtClean="0"/>
              <a:t>High performance is achievable whether your apps are </a:t>
            </a:r>
            <a:r>
              <a:rPr lang="en-US" dirty="0" err="1" smtClean="0"/>
              <a:t>greenfield</a:t>
            </a:r>
            <a:r>
              <a:rPr lang="en-US" dirty="0" smtClean="0"/>
              <a:t>, </a:t>
            </a:r>
            <a:r>
              <a:rPr lang="en-US" dirty="0" err="1" smtClean="0"/>
              <a:t>brownfield</a:t>
            </a:r>
            <a:r>
              <a:rPr lang="en-US" dirty="0" smtClean="0"/>
              <a:t> or legacy.</a:t>
            </a:r>
          </a:p>
          <a:p>
            <a:r>
              <a:rPr lang="en-US" dirty="0" smtClean="0"/>
              <a:t>IT managers play a critical role in any </a:t>
            </a:r>
            <a:r>
              <a:rPr lang="en-US" dirty="0" err="1" smtClean="0"/>
              <a:t>DevOps</a:t>
            </a:r>
            <a:r>
              <a:rPr lang="en-US" dirty="0" smtClean="0"/>
              <a:t> transformation.</a:t>
            </a:r>
          </a:p>
          <a:p>
            <a:r>
              <a:rPr lang="en-US" dirty="0" smtClean="0"/>
              <a:t>Diversity matters.</a:t>
            </a:r>
          </a:p>
          <a:p>
            <a:r>
              <a:rPr lang="en-US" dirty="0" smtClean="0"/>
              <a:t>Deployment pain can tell you a lot about your IT performance.</a:t>
            </a:r>
          </a:p>
          <a:p>
            <a:r>
              <a:rPr lang="en-US" dirty="0" smtClean="0"/>
              <a:t>Burnout can be prevented, and </a:t>
            </a:r>
            <a:r>
              <a:rPr lang="en-US" dirty="0" err="1" smtClean="0"/>
              <a:t>DevOps</a:t>
            </a:r>
            <a:r>
              <a:rPr lang="en-US" dirty="0" smtClean="0"/>
              <a:t> can help.</a:t>
            </a:r>
            <a:endParaRPr lang="en-US" dirty="0"/>
          </a:p>
        </p:txBody>
      </p:sp>
      <p:sp>
        <p:nvSpPr>
          <p:cNvPr id="5" name="TextBox 4"/>
          <p:cNvSpPr txBox="1"/>
          <p:nvPr/>
        </p:nvSpPr>
        <p:spPr>
          <a:xfrm>
            <a:off x="21269" y="6042823"/>
            <a:ext cx="4304383" cy="307777"/>
          </a:xfrm>
          <a:prstGeom prst="rect">
            <a:avLst/>
          </a:prstGeom>
          <a:noFill/>
        </p:spPr>
        <p:txBody>
          <a:bodyPr wrap="none" rtlCol="0">
            <a:spAutoFit/>
          </a:bodyPr>
          <a:lstStyle/>
          <a:p>
            <a:r>
              <a:rPr lang="en-US" sz="1400" dirty="0" smtClean="0">
                <a:solidFill>
                  <a:schemeClr val="tx2">
                    <a:lumMod val="50000"/>
                  </a:schemeClr>
                </a:solidFill>
              </a:rPr>
              <a:t>Source: Puppet Labs; 2015 State of </a:t>
            </a:r>
            <a:r>
              <a:rPr lang="en-US" sz="1400" dirty="0" err="1" smtClean="0">
                <a:solidFill>
                  <a:schemeClr val="tx2">
                    <a:lumMod val="50000"/>
                  </a:schemeClr>
                </a:solidFill>
              </a:rPr>
              <a:t>DevOps</a:t>
            </a:r>
            <a:r>
              <a:rPr lang="en-US" sz="1400" dirty="0" smtClean="0">
                <a:solidFill>
                  <a:schemeClr val="tx2">
                    <a:lumMod val="50000"/>
                  </a:schemeClr>
                </a:solidFill>
              </a:rPr>
              <a:t> Report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Organizations who are employing </a:t>
            </a:r>
            <a:r>
              <a:rPr lang="en-US" dirty="0" err="1" smtClean="0"/>
              <a:t>DevOps</a:t>
            </a:r>
            <a:r>
              <a:rPr lang="en-US" dirty="0" smtClean="0"/>
              <a:t> practices are out-performing even the fastest high performers</a:t>
            </a:r>
          </a:p>
        </p:txBody>
      </p:sp>
      <p:sp>
        <p:nvSpPr>
          <p:cNvPr id="5" name="Content Placeholder 4"/>
          <p:cNvSpPr>
            <a:spLocks noGrp="1"/>
          </p:cNvSpPr>
          <p:nvPr>
            <p:ph idx="1"/>
          </p:nvPr>
        </p:nvSpPr>
        <p:spPr/>
        <p:txBody>
          <a:bodyPr/>
          <a:lstStyle/>
          <a:p>
            <a:r>
              <a:rPr lang="en-US" dirty="0" smtClean="0"/>
              <a:t>In 2007 Visible Ops survey the high-performing IT organizations were:</a:t>
            </a:r>
          </a:p>
          <a:p>
            <a:pPr lvl="2"/>
            <a:r>
              <a:rPr lang="en-US" dirty="0" smtClean="0"/>
              <a:t>5-7x times more productive </a:t>
            </a:r>
          </a:p>
          <a:p>
            <a:pPr lvl="3"/>
            <a:r>
              <a:rPr lang="en-US" dirty="0" smtClean="0"/>
              <a:t>making 14x more changes, with </a:t>
            </a:r>
          </a:p>
          <a:p>
            <a:pPr lvl="3"/>
            <a:r>
              <a:rPr lang="en-US" dirty="0" smtClean="0"/>
              <a:t>one-half the change failure rate</a:t>
            </a:r>
          </a:p>
          <a:p>
            <a:pPr lvl="3"/>
            <a:r>
              <a:rPr lang="en-US" dirty="0" smtClean="0"/>
              <a:t>4x higher first fix rates, </a:t>
            </a:r>
          </a:p>
          <a:p>
            <a:pPr lvl="3"/>
            <a:r>
              <a:rPr lang="en-US" dirty="0" smtClean="0"/>
              <a:t>10x shorter Severity 1 outages times. </a:t>
            </a:r>
          </a:p>
          <a:p>
            <a:pPr lvl="3"/>
            <a:r>
              <a:rPr lang="en-US" dirty="0" smtClean="0"/>
              <a:t>4x fewer repeat audit findings</a:t>
            </a:r>
          </a:p>
          <a:p>
            <a:pPr lvl="3"/>
            <a:r>
              <a:rPr lang="en-US" dirty="0" smtClean="0"/>
              <a:t> 5x more likely to detect breaches by an automated internal control, </a:t>
            </a:r>
          </a:p>
          <a:p>
            <a:pPr lvl="3"/>
            <a:r>
              <a:rPr lang="en-US" dirty="0" smtClean="0"/>
              <a:t>8x better project due date performance! </a:t>
            </a:r>
          </a:p>
          <a:p>
            <a:r>
              <a:rPr lang="en-US" dirty="0" smtClean="0"/>
              <a:t>Organizations who are employing </a:t>
            </a:r>
            <a:r>
              <a:rPr lang="en-US" dirty="0" err="1" smtClean="0"/>
              <a:t>DevOps</a:t>
            </a:r>
            <a:r>
              <a:rPr lang="en-US" dirty="0" smtClean="0"/>
              <a:t> practices are out-performing our fastest high performer by orders of magnitude </a:t>
            </a:r>
          </a:p>
          <a:p>
            <a:pPr lvl="1"/>
            <a:r>
              <a:rPr lang="en-US" dirty="0" smtClean="0"/>
              <a:t>Amazon has gone on record stating that they’re doing over 1,000 deploys a day, sustaining a change success rate of 99.999%! </a:t>
            </a:r>
          </a:p>
        </p:txBody>
      </p:sp>
      <p:sp>
        <p:nvSpPr>
          <p:cNvPr id="8" name="TextBox 7"/>
          <p:cNvSpPr txBox="1"/>
          <p:nvPr/>
        </p:nvSpPr>
        <p:spPr>
          <a:xfrm>
            <a:off x="21269" y="6042823"/>
            <a:ext cx="7916270" cy="307777"/>
          </a:xfrm>
          <a:prstGeom prst="rect">
            <a:avLst/>
          </a:prstGeom>
          <a:noFill/>
        </p:spPr>
        <p:txBody>
          <a:bodyPr wrap="none" rtlCol="0">
            <a:spAutoFit/>
          </a:bodyPr>
          <a:lstStyle/>
          <a:p>
            <a:r>
              <a:rPr lang="en-US" sz="1400" dirty="0" smtClean="0">
                <a:solidFill>
                  <a:schemeClr val="tx2">
                    <a:lumMod val="50000"/>
                  </a:schemeClr>
                </a:solidFill>
              </a:rPr>
              <a:t>Source: IT Process Institute, IT revolution press; Top 11 Things You Need To Know About </a:t>
            </a:r>
            <a:r>
              <a:rPr lang="en-US" sz="1400" dirty="0" err="1" smtClean="0">
                <a:solidFill>
                  <a:schemeClr val="tx2">
                    <a:lumMod val="50000"/>
                  </a:schemeClr>
                </a:solidFill>
              </a:rPr>
              <a:t>DevOps</a:t>
            </a:r>
            <a:endParaRPr lang="en-US" sz="1400" dirty="0" smtClean="0">
              <a:solidFill>
                <a:schemeClr val="tx2">
                  <a:lumMod val="50000"/>
                </a:schemeClr>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With DevOps approach the quality is not sacrificed to deliver fast</a:t>
            </a:r>
            <a:endParaRPr lang="en-US" dirty="0"/>
          </a:p>
        </p:txBody>
      </p:sp>
      <p:sp>
        <p:nvSpPr>
          <p:cNvPr id="5" name="Content Placeholder 4"/>
          <p:cNvSpPr>
            <a:spLocks noGrp="1"/>
          </p:cNvSpPr>
          <p:nvPr>
            <p:ph idx="1"/>
          </p:nvPr>
        </p:nvSpPr>
        <p:spPr>
          <a:xfrm>
            <a:off x="323392" y="1250210"/>
            <a:ext cx="9582608" cy="4643751"/>
          </a:xfrm>
        </p:spPr>
        <p:txBody>
          <a:bodyPr/>
          <a:lstStyle/>
          <a:p>
            <a:r>
              <a:rPr lang="en-US" sz="2000" dirty="0" smtClean="0"/>
              <a:t>Development teams that consistently deliver at the fastest cycle times enjoy the highest business satisfaction.</a:t>
            </a:r>
            <a:endParaRPr lang="fi-FI" sz="2000" dirty="0" smtClean="0"/>
          </a:p>
          <a:p>
            <a:r>
              <a:rPr lang="en-US" sz="2000" dirty="0" smtClean="0"/>
              <a:t>Incremental improvements to waterfall methods run out of steam at one- to two-month delivery cycles. </a:t>
            </a:r>
          </a:p>
          <a:p>
            <a:r>
              <a:rPr lang="en-US" sz="2000" dirty="0" smtClean="0"/>
              <a:t>Eight </a:t>
            </a:r>
            <a:r>
              <a:rPr lang="en-US" sz="2000" dirty="0" err="1" smtClean="0"/>
              <a:t>DevOps</a:t>
            </a:r>
            <a:r>
              <a:rPr lang="en-US" sz="2000" dirty="0" smtClean="0"/>
              <a:t>/continuous delivery practices are the key. </a:t>
            </a:r>
          </a:p>
          <a:p>
            <a:pPr lvl="1"/>
            <a:r>
              <a:rPr lang="en-US" sz="1600" dirty="0" smtClean="0"/>
              <a:t>Deliver small increments of functionality; </a:t>
            </a:r>
          </a:p>
          <a:p>
            <a:pPr lvl="1"/>
            <a:r>
              <a:rPr lang="en-US" sz="1600" dirty="0" smtClean="0"/>
              <a:t>Use dedicated, cross-functional teams; </a:t>
            </a:r>
          </a:p>
          <a:p>
            <a:pPr lvl="1"/>
            <a:r>
              <a:rPr lang="en-US" sz="1600" dirty="0" smtClean="0"/>
              <a:t>Use loose architectural coupling; </a:t>
            </a:r>
          </a:p>
          <a:p>
            <a:pPr lvl="1"/>
            <a:r>
              <a:rPr lang="en-US" sz="1600" dirty="0" smtClean="0"/>
              <a:t>Automate environment provisioning; </a:t>
            </a:r>
          </a:p>
          <a:p>
            <a:pPr lvl="1"/>
            <a:r>
              <a:rPr lang="en-US" sz="1600" dirty="0" smtClean="0"/>
              <a:t>Continuously integrate code;</a:t>
            </a:r>
          </a:p>
          <a:p>
            <a:pPr lvl="1"/>
            <a:r>
              <a:rPr lang="en-US" sz="1600" dirty="0" smtClean="0"/>
              <a:t>Continuously test; </a:t>
            </a:r>
          </a:p>
          <a:p>
            <a:pPr lvl="1"/>
            <a:r>
              <a:rPr lang="en-US" sz="1600" dirty="0" smtClean="0"/>
              <a:t>Continuously fund; and </a:t>
            </a:r>
          </a:p>
          <a:p>
            <a:pPr lvl="1"/>
            <a:r>
              <a:rPr lang="en-US" sz="1600" dirty="0" smtClean="0"/>
              <a:t>Provide real-time transparency.</a:t>
            </a:r>
            <a:endParaRPr lang="fi-FI" sz="1600" dirty="0" smtClean="0"/>
          </a:p>
          <a:p>
            <a:r>
              <a:rPr lang="en-US" sz="2000" dirty="0" err="1" smtClean="0"/>
              <a:t>DevOps</a:t>
            </a:r>
            <a:r>
              <a:rPr lang="en-US" sz="2000" dirty="0" smtClean="0"/>
              <a:t> practices address the top reasons for project disappointment. </a:t>
            </a:r>
          </a:p>
          <a:p>
            <a:r>
              <a:rPr lang="en-US" sz="2000" dirty="0" err="1" smtClean="0"/>
              <a:t>DevOps</a:t>
            </a:r>
            <a:r>
              <a:rPr lang="en-US" sz="2000" dirty="0" smtClean="0"/>
              <a:t> practices reduce cycle time and the risk of failure at the same time. </a:t>
            </a:r>
          </a:p>
        </p:txBody>
      </p:sp>
      <p:sp>
        <p:nvSpPr>
          <p:cNvPr id="8" name="TextBox 7"/>
          <p:cNvSpPr txBox="1"/>
          <p:nvPr/>
        </p:nvSpPr>
        <p:spPr>
          <a:xfrm>
            <a:off x="21269" y="6042823"/>
            <a:ext cx="8256812" cy="307777"/>
          </a:xfrm>
          <a:prstGeom prst="rect">
            <a:avLst/>
          </a:prstGeom>
          <a:noFill/>
        </p:spPr>
        <p:txBody>
          <a:bodyPr wrap="none" rtlCol="0">
            <a:spAutoFit/>
          </a:bodyPr>
          <a:lstStyle/>
          <a:p>
            <a:r>
              <a:rPr lang="en-US" sz="1400" dirty="0" smtClean="0">
                <a:solidFill>
                  <a:schemeClr val="tx2">
                    <a:lumMod val="50000"/>
                  </a:schemeClr>
                </a:solidFill>
              </a:rPr>
              <a:t>Source: Forrester Consulting, The New Software Imperative: Fast Delivery With Quality, October 2014.</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DevOps</a:t>
            </a:r>
            <a:r>
              <a:rPr lang="en-US" dirty="0" smtClean="0"/>
              <a:t> Organizational Adoption should be started Before It Becomes a Burning Issue</a:t>
            </a:r>
            <a:endParaRPr lang="en-US" dirty="0"/>
          </a:p>
        </p:txBody>
      </p:sp>
      <p:sp>
        <p:nvSpPr>
          <p:cNvPr id="5" name="Content Placeholder 4"/>
          <p:cNvSpPr>
            <a:spLocks noGrp="1"/>
          </p:cNvSpPr>
          <p:nvPr>
            <p:ph idx="1"/>
          </p:nvPr>
        </p:nvSpPr>
        <p:spPr/>
        <p:txBody>
          <a:bodyPr/>
          <a:lstStyle/>
          <a:p>
            <a:r>
              <a:rPr lang="en-US" dirty="0" smtClean="0"/>
              <a:t>70% of IT organizations that do not adjust their organizational structures as part of their </a:t>
            </a:r>
            <a:r>
              <a:rPr lang="en-US" dirty="0" err="1" smtClean="0"/>
              <a:t>DevOps</a:t>
            </a:r>
            <a:r>
              <a:rPr lang="en-US" dirty="0" smtClean="0"/>
              <a:t> adoption plans will fail to achieve the desired results from their </a:t>
            </a:r>
            <a:r>
              <a:rPr lang="en-US" dirty="0" err="1" smtClean="0"/>
              <a:t>DevOps</a:t>
            </a:r>
            <a:r>
              <a:rPr lang="en-US" dirty="0" smtClean="0"/>
              <a:t> implementation.</a:t>
            </a:r>
          </a:p>
          <a:p>
            <a:pPr lvl="1"/>
            <a:r>
              <a:rPr lang="en-US" dirty="0" smtClean="0"/>
              <a:t>Static hierarchical structures typically do not offer the flexibility or responsiveness required.</a:t>
            </a:r>
          </a:p>
          <a:p>
            <a:endParaRPr lang="en-US" dirty="0" smtClean="0"/>
          </a:p>
          <a:p>
            <a:r>
              <a:rPr lang="en-US" dirty="0" smtClean="0"/>
              <a:t>A virtual team, as opposed to solid-line reporting. </a:t>
            </a:r>
          </a:p>
          <a:p>
            <a:r>
              <a:rPr lang="en-US" dirty="0" smtClean="0"/>
              <a:t>One key factor is ownership of the overall team result.</a:t>
            </a:r>
          </a:p>
          <a:p>
            <a:r>
              <a:rPr lang="en-US" dirty="0" smtClean="0"/>
              <a:t>The customer is part of the team. </a:t>
            </a:r>
          </a:p>
          <a:p>
            <a:pPr lvl="1"/>
            <a:r>
              <a:rPr lang="en-US" dirty="0" smtClean="0"/>
              <a:t>Having the voice of the customer within the team can reinforce the overall goal and further aid in bridging the gap between applications and operations.</a:t>
            </a:r>
          </a:p>
          <a:p>
            <a:pPr>
              <a:buNone/>
            </a:pPr>
            <a:endParaRPr lang="en-US" dirty="0"/>
          </a:p>
        </p:txBody>
      </p:sp>
      <p:sp>
        <p:nvSpPr>
          <p:cNvPr id="8" name="TextBox 7"/>
          <p:cNvSpPr txBox="1"/>
          <p:nvPr/>
        </p:nvSpPr>
        <p:spPr>
          <a:xfrm>
            <a:off x="21269" y="6042823"/>
            <a:ext cx="6438879" cy="307777"/>
          </a:xfrm>
          <a:prstGeom prst="rect">
            <a:avLst/>
          </a:prstGeom>
          <a:noFill/>
        </p:spPr>
        <p:txBody>
          <a:bodyPr wrap="none" rtlCol="0">
            <a:spAutoFit/>
          </a:bodyPr>
          <a:lstStyle/>
          <a:p>
            <a:r>
              <a:rPr lang="en-US" sz="1400" dirty="0" smtClean="0">
                <a:solidFill>
                  <a:schemeClr val="tx2">
                    <a:lumMod val="50000"/>
                  </a:schemeClr>
                </a:solidFill>
              </a:rPr>
              <a:t>Source: Gartner; Organize the Right Teams for Successful </a:t>
            </a:r>
            <a:r>
              <a:rPr lang="en-US" sz="1400" dirty="0" err="1" smtClean="0">
                <a:solidFill>
                  <a:schemeClr val="tx2">
                    <a:lumMod val="50000"/>
                  </a:schemeClr>
                </a:solidFill>
              </a:rPr>
              <a:t>DevOps</a:t>
            </a:r>
            <a:r>
              <a:rPr lang="en-US" sz="1400" dirty="0" smtClean="0">
                <a:solidFill>
                  <a:schemeClr val="tx2">
                    <a:lumMod val="50000"/>
                  </a:schemeClr>
                </a:solidFill>
              </a:rPr>
              <a:t>, 27.9.2012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776186" y="1605512"/>
            <a:ext cx="8452884" cy="1562986"/>
          </a:xfrm>
          <a:prstGeom prst="rect">
            <a:avLst/>
          </a:prstGeom>
          <a:solidFill>
            <a:schemeClr val="tx2">
              <a:lumMod val="20000"/>
              <a:lumOff val="80000"/>
            </a:schemeClr>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975" indent="-180975">
              <a:buClr>
                <a:schemeClr val="accent5"/>
              </a:buClr>
              <a:buFont typeface="Wingdings" pitchFamily="2" charset="2"/>
              <a:buChar char="§"/>
            </a:pPr>
            <a:r>
              <a:rPr lang="en-US" sz="2000" dirty="0" smtClean="0">
                <a:solidFill>
                  <a:schemeClr val="tx2">
                    <a:lumMod val="50000"/>
                  </a:schemeClr>
                </a:solidFill>
              </a:rPr>
              <a:t>20 percent improvement in time-to-market, </a:t>
            </a:r>
          </a:p>
          <a:p>
            <a:pPr marL="180975" indent="-180975">
              <a:buClr>
                <a:schemeClr val="accent5"/>
              </a:buClr>
              <a:buFont typeface="Wingdings" pitchFamily="2" charset="2"/>
              <a:buChar char="§"/>
            </a:pPr>
            <a:r>
              <a:rPr lang="en-US" sz="2000" dirty="0" smtClean="0">
                <a:solidFill>
                  <a:schemeClr val="tx2">
                    <a:lumMod val="50000"/>
                  </a:schemeClr>
                </a:solidFill>
              </a:rPr>
              <a:t>22 percent improvement in software quality, </a:t>
            </a:r>
          </a:p>
          <a:p>
            <a:pPr marL="180975" indent="-180975">
              <a:buClr>
                <a:schemeClr val="accent5"/>
              </a:buClr>
              <a:buFont typeface="Wingdings" pitchFamily="2" charset="2"/>
              <a:buChar char="§"/>
            </a:pPr>
            <a:r>
              <a:rPr lang="en-US" sz="2000" dirty="0" smtClean="0">
                <a:solidFill>
                  <a:schemeClr val="tx2">
                    <a:lumMod val="50000"/>
                  </a:schemeClr>
                </a:solidFill>
              </a:rPr>
              <a:t>17 percent improvement in frequency of application deployments</a:t>
            </a:r>
          </a:p>
        </p:txBody>
      </p:sp>
      <p:sp>
        <p:nvSpPr>
          <p:cNvPr id="2" name="Title 1"/>
          <p:cNvSpPr>
            <a:spLocks noGrp="1"/>
          </p:cNvSpPr>
          <p:nvPr>
            <p:ph type="title"/>
          </p:nvPr>
        </p:nvSpPr>
        <p:spPr/>
        <p:txBody>
          <a:bodyPr/>
          <a:lstStyle/>
          <a:p>
            <a:r>
              <a:rPr lang="en-US" dirty="0" smtClean="0"/>
              <a:t>Benefits of </a:t>
            </a:r>
            <a:r>
              <a:rPr lang="en-US" dirty="0" err="1" smtClean="0"/>
              <a:t>DevOps</a:t>
            </a:r>
            <a:r>
              <a:rPr lang="en-US" dirty="0" smtClean="0"/>
              <a:t> are real and measurable</a:t>
            </a:r>
            <a:endParaRPr lang="en-US" dirty="0"/>
          </a:p>
        </p:txBody>
      </p:sp>
      <p:sp>
        <p:nvSpPr>
          <p:cNvPr id="8" name="TextBox 7"/>
          <p:cNvSpPr txBox="1"/>
          <p:nvPr/>
        </p:nvSpPr>
        <p:spPr>
          <a:xfrm>
            <a:off x="21269" y="6042823"/>
            <a:ext cx="7567136" cy="307777"/>
          </a:xfrm>
          <a:prstGeom prst="rect">
            <a:avLst/>
          </a:prstGeom>
          <a:noFill/>
        </p:spPr>
        <p:txBody>
          <a:bodyPr wrap="none" rtlCol="0">
            <a:spAutoFit/>
          </a:bodyPr>
          <a:lstStyle/>
          <a:p>
            <a:r>
              <a:rPr lang="en-US" sz="1400" dirty="0" smtClean="0">
                <a:solidFill>
                  <a:schemeClr val="tx2">
                    <a:lumMod val="50000"/>
                  </a:schemeClr>
                </a:solidFill>
              </a:rPr>
              <a:t>Source: </a:t>
            </a:r>
            <a:r>
              <a:rPr lang="en-US" sz="1400" dirty="0" err="1" smtClean="0"/>
              <a:t>TechInsights</a:t>
            </a:r>
            <a:r>
              <a:rPr lang="en-US" sz="1400" dirty="0" smtClean="0"/>
              <a:t> Report: What Smart Businesses Know About </a:t>
            </a:r>
            <a:r>
              <a:rPr lang="en-US" sz="1400" dirty="0" err="1" smtClean="0"/>
              <a:t>DevOps</a:t>
            </a:r>
            <a:r>
              <a:rPr lang="en-US" sz="1400" dirty="0" smtClean="0"/>
              <a:t>, September 2013</a:t>
            </a:r>
            <a:endParaRPr lang="en-US" sz="1400" dirty="0" smtClean="0">
              <a:solidFill>
                <a:schemeClr val="tx2">
                  <a:lumMod val="50000"/>
                </a:schemeClr>
              </a:solidFill>
            </a:endParaRPr>
          </a:p>
        </p:txBody>
      </p:sp>
      <p:sp>
        <p:nvSpPr>
          <p:cNvPr id="10" name="Isosceles Triangle 9"/>
          <p:cNvSpPr/>
          <p:nvPr/>
        </p:nvSpPr>
        <p:spPr>
          <a:xfrm flipH="1" flipV="1">
            <a:off x="776186" y="3221660"/>
            <a:ext cx="8452884" cy="626395"/>
          </a:xfrm>
          <a:prstGeom prst="triangl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12" name="Oval 11"/>
          <p:cNvSpPr/>
          <p:nvPr/>
        </p:nvSpPr>
        <p:spPr>
          <a:xfrm>
            <a:off x="1770331" y="3858688"/>
            <a:ext cx="6464595" cy="1853594"/>
          </a:xfrm>
          <a:prstGeom prst="ellipse">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2700000" scaled="1"/>
            <a:tileRect/>
          </a:gradFill>
          <a:ln>
            <a:solidFill>
              <a:schemeClr val="tx2"/>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22 percent more customers</a:t>
            </a:r>
          </a:p>
          <a:p>
            <a:r>
              <a:rPr lang="en-US" sz="2400" dirty="0" smtClean="0"/>
              <a:t>19 percent increase in revenue</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This is not only theoretical approach, this is real life</a:t>
            </a:r>
            <a:endParaRPr lang="en-US" dirty="0"/>
          </a:p>
        </p:txBody>
      </p:sp>
      <p:sp>
        <p:nvSpPr>
          <p:cNvPr id="6" name="Content Placeholder 5"/>
          <p:cNvSpPr>
            <a:spLocks noGrp="1"/>
          </p:cNvSpPr>
          <p:nvPr>
            <p:ph idx="1"/>
          </p:nvPr>
        </p:nvSpPr>
        <p:spPr/>
        <p:txBody>
          <a:bodyPr/>
          <a:lstStyle/>
          <a:p>
            <a:r>
              <a:rPr lang="en-US" smtClean="0"/>
              <a:t>In Capgemini we have reached the following improvement </a:t>
            </a:r>
            <a:br>
              <a:rPr lang="en-US" smtClean="0"/>
            </a:br>
            <a:r>
              <a:rPr lang="en-US" smtClean="0"/>
              <a:t>with this approach:</a:t>
            </a:r>
          </a:p>
          <a:p>
            <a:pPr lvl="1"/>
            <a:r>
              <a:rPr lang="en-US" smtClean="0"/>
              <a:t>50% faster solution deployment time</a:t>
            </a:r>
          </a:p>
          <a:p>
            <a:pPr lvl="1"/>
            <a:r>
              <a:rPr lang="en-GB" smtClean="0"/>
              <a:t> 96% faster creation of new environment</a:t>
            </a:r>
          </a:p>
          <a:p>
            <a:pPr lvl="1"/>
            <a:r>
              <a:rPr lang="en-GB" smtClean="0"/>
              <a:t>20% reduction in FTEs</a:t>
            </a:r>
          </a:p>
          <a:p>
            <a:pPr lvl="1"/>
            <a:r>
              <a:rPr lang="en-GB" smtClean="0"/>
              <a:t>Significant improvement on availability (from &lt;99,4% to &gt;99,6%)</a:t>
            </a:r>
          </a:p>
          <a:p>
            <a:pPr lvl="1"/>
            <a:endParaRPr lang="en-GB" smtClean="0"/>
          </a:p>
          <a:p>
            <a:pPr lvl="1"/>
            <a:endParaRPr lang="en-US" smtClean="0"/>
          </a:p>
          <a:p>
            <a:pPr lvl="2"/>
            <a:endParaRPr lang="en-US" dirty="0"/>
          </a:p>
        </p:txBody>
      </p:sp>
      <p:sp>
        <p:nvSpPr>
          <p:cNvPr id="10" name="Rounded Rectangle 9"/>
          <p:cNvSpPr/>
          <p:nvPr/>
        </p:nvSpPr>
        <p:spPr>
          <a:xfrm rot="1094047">
            <a:off x="6693448" y="2581128"/>
            <a:ext cx="2601644" cy="752121"/>
          </a:xfrm>
          <a:prstGeom prst="roundRect">
            <a:avLst/>
          </a:prstGeom>
          <a:noFill/>
          <a:ln cmpd="thickThi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2">
                    <a:lumMod val="50000"/>
                  </a:schemeClr>
                </a:solidFill>
              </a:rPr>
              <a:t>Example from one of our clients</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XXXX</a:t>
            </a:r>
            <a:endParaRPr lang="en-US" dirty="0"/>
          </a:p>
        </p:txBody>
      </p:sp>
      <p:sp>
        <p:nvSpPr>
          <p:cNvPr id="3" name="Content Placeholder 2"/>
          <p:cNvSpPr>
            <a:spLocks noGrp="1"/>
          </p:cNvSpPr>
          <p:nvPr>
            <p:ph idx="1"/>
          </p:nvPr>
        </p:nvSpPr>
        <p:spPr/>
        <p:txBody>
          <a:bodyPr/>
          <a:lstStyle/>
          <a:p>
            <a:r>
              <a:rPr lang="en-US" dirty="0" smtClean="0"/>
              <a:t>Coke</a:t>
            </a:r>
          </a:p>
          <a:p>
            <a:r>
              <a:rPr lang="en-US" dirty="0" smtClean="0"/>
              <a:t>Thales</a:t>
            </a:r>
          </a:p>
          <a:p>
            <a:r>
              <a:rPr lang="en-US" dirty="0" smtClean="0"/>
              <a:t>Royal Mail Group</a:t>
            </a:r>
            <a:endParaRPr lang="en-US" dirty="0"/>
          </a:p>
        </p:txBody>
      </p:sp>
      <p:sp>
        <p:nvSpPr>
          <p:cNvPr id="5" name="Rectangle 4"/>
          <p:cNvSpPr/>
          <p:nvPr/>
        </p:nvSpPr>
        <p:spPr>
          <a:xfrm rot="1877491">
            <a:off x="7483740" y="1391112"/>
            <a:ext cx="2306472" cy="1091822"/>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2">
                    <a:lumMod val="50000"/>
                  </a:schemeClr>
                </a:solidFill>
              </a:rPr>
              <a:t>T-</a:t>
            </a:r>
            <a:r>
              <a:rPr lang="en-US" sz="2400" dirty="0" err="1" smtClean="0">
                <a:solidFill>
                  <a:schemeClr val="tx2">
                    <a:lumMod val="50000"/>
                  </a:schemeClr>
                </a:solidFill>
              </a:rPr>
              <a:t>roomista</a:t>
            </a:r>
            <a:r>
              <a:rPr lang="en-US" sz="2400" dirty="0" smtClean="0">
                <a:solidFill>
                  <a:schemeClr val="tx2">
                    <a:lumMod val="50000"/>
                  </a:schemeClr>
                </a:solidFill>
              </a:rPr>
              <a:t> </a:t>
            </a:r>
            <a:r>
              <a:rPr lang="en-US" sz="2400" dirty="0" err="1" smtClean="0">
                <a:solidFill>
                  <a:schemeClr val="tx2">
                    <a:lumMod val="50000"/>
                  </a:schemeClr>
                </a:solidFill>
              </a:rPr>
              <a:t>valittava</a:t>
            </a:r>
            <a:endParaRPr lang="en-US" sz="2400" dirty="0" smtClean="0">
              <a:solidFill>
                <a:schemeClr val="tx2">
                  <a:lumMod val="50000"/>
                </a:schemeClr>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endParaRPr lang="en-US"/>
          </a:p>
        </p:txBody>
      </p:sp>
      <p:sp>
        <p:nvSpPr>
          <p:cNvPr id="5" name="Subtitle 4"/>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ounded Rectangle 59"/>
          <p:cNvSpPr/>
          <p:nvPr/>
        </p:nvSpPr>
        <p:spPr>
          <a:xfrm>
            <a:off x="985651" y="2743260"/>
            <a:ext cx="8051470" cy="2885697"/>
          </a:xfrm>
          <a:prstGeom prst="roundRect">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36000" rIns="182880" bIns="182880" rtlCol="0" anchor="t" anchorCtr="0">
            <a:noAutofit/>
          </a:bodyPr>
          <a:lstStyle/>
          <a:p>
            <a:pPr algn="ctr" defTabSz="914400" fontAlgn="base">
              <a:spcBef>
                <a:spcPct val="0"/>
              </a:spcBef>
              <a:spcAft>
                <a:spcPct val="0"/>
              </a:spcAft>
              <a:defRPr/>
            </a:pPr>
            <a:endParaRPr lang="en-US" sz="1400" b="1" kern="0" dirty="0" smtClean="0">
              <a:solidFill>
                <a:schemeClr val="bg1"/>
              </a:solidFill>
              <a:latin typeface="Arial"/>
              <a:cs typeface="Arial"/>
            </a:endParaRPr>
          </a:p>
        </p:txBody>
      </p:sp>
      <p:sp>
        <p:nvSpPr>
          <p:cNvPr id="59" name="TextBox 58"/>
          <p:cNvSpPr txBox="1"/>
          <p:nvPr/>
        </p:nvSpPr>
        <p:spPr>
          <a:xfrm>
            <a:off x="1302260" y="1809690"/>
            <a:ext cx="7301481" cy="430887"/>
          </a:xfrm>
          <a:prstGeom prst="rect">
            <a:avLst/>
          </a:prstGeom>
          <a:noFill/>
        </p:spPr>
        <p:txBody>
          <a:bodyPr wrap="square" rtlCol="0">
            <a:spAutoFit/>
          </a:bodyPr>
          <a:lstStyle/>
          <a:p>
            <a:r>
              <a:rPr lang="en-US" sz="2200" b="1" dirty="0" smtClean="0"/>
              <a:t>Required TOPSI 2.0 Application Lifecycle Elements:</a:t>
            </a:r>
          </a:p>
        </p:txBody>
      </p:sp>
      <p:sp>
        <p:nvSpPr>
          <p:cNvPr id="2" name="Title 1"/>
          <p:cNvSpPr>
            <a:spLocks noGrp="1"/>
          </p:cNvSpPr>
          <p:nvPr>
            <p:ph type="title"/>
          </p:nvPr>
        </p:nvSpPr>
        <p:spPr/>
        <p:txBody>
          <a:bodyPr/>
          <a:lstStyle/>
          <a:p>
            <a:r>
              <a:rPr lang="en-US" sz="2800" dirty="0" smtClean="0"/>
              <a:t>Our solution integrates development, operations, testing and infrastructure into one agile, end-to-end pipeline</a:t>
            </a:r>
            <a:endParaRPr lang="en-US" sz="2800" dirty="0"/>
          </a:p>
        </p:txBody>
      </p:sp>
      <p:sp>
        <p:nvSpPr>
          <p:cNvPr id="4" name="Rounded Rectangle 3"/>
          <p:cNvSpPr/>
          <p:nvPr/>
        </p:nvSpPr>
        <p:spPr>
          <a:xfrm>
            <a:off x="1151911" y="2731385"/>
            <a:ext cx="1852532" cy="407572"/>
          </a:xfrm>
          <a:prstGeom prst="roundRect">
            <a:avLst/>
          </a:prstGeom>
          <a:noFill/>
          <a:ln w="9525" cap="flat" cmpd="sng" algn="ctr">
            <a:noFill/>
            <a:prstDash val="solid"/>
          </a:ln>
          <a:effectLst/>
        </p:spPr>
        <p:txBody>
          <a:bodyPr wrap="square" lIns="182880" tIns="36000" rIns="182880" bIns="182880" rtlCol="0" anchor="t" anchorCtr="0">
            <a:noAutofit/>
          </a:bodyPr>
          <a:lstStyle/>
          <a:p>
            <a:pPr algn="ctr" defTabSz="914400" fontAlgn="base">
              <a:spcBef>
                <a:spcPct val="0"/>
              </a:spcBef>
              <a:spcAft>
                <a:spcPct val="0"/>
              </a:spcAft>
              <a:defRPr/>
            </a:pPr>
            <a:r>
              <a:rPr lang="en-US" sz="1400" b="1" kern="0" smtClean="0">
                <a:solidFill>
                  <a:schemeClr val="bg1"/>
                </a:solidFill>
                <a:latin typeface="Arial"/>
                <a:cs typeface="Arial"/>
              </a:rPr>
              <a:t>Business</a:t>
            </a:r>
          </a:p>
        </p:txBody>
      </p:sp>
      <p:sp>
        <p:nvSpPr>
          <p:cNvPr id="5" name="Rounded Rectangle 4"/>
          <p:cNvSpPr/>
          <p:nvPr/>
        </p:nvSpPr>
        <p:spPr>
          <a:xfrm>
            <a:off x="3087568" y="2731385"/>
            <a:ext cx="1852532" cy="407572"/>
          </a:xfrm>
          <a:prstGeom prst="roundRect">
            <a:avLst/>
          </a:prstGeom>
          <a:noFill/>
          <a:ln w="9525" cap="flat" cmpd="sng" algn="ctr">
            <a:noFill/>
            <a:prstDash val="solid"/>
          </a:ln>
          <a:effectLst/>
        </p:spPr>
        <p:txBody>
          <a:bodyPr wrap="square" lIns="182880" tIns="36000" rIns="182880" bIns="182880" rtlCol="0" anchor="t" anchorCtr="0">
            <a:noAutofit/>
          </a:bodyPr>
          <a:lstStyle/>
          <a:p>
            <a:pPr algn="ctr" defTabSz="914400" fontAlgn="base">
              <a:spcBef>
                <a:spcPct val="0"/>
              </a:spcBef>
              <a:spcAft>
                <a:spcPct val="0"/>
              </a:spcAft>
              <a:defRPr/>
            </a:pPr>
            <a:r>
              <a:rPr lang="en-US" sz="1400" b="1" kern="0" dirty="0" smtClean="0">
                <a:solidFill>
                  <a:schemeClr val="bg1"/>
                </a:solidFill>
                <a:latin typeface="Arial"/>
                <a:cs typeface="Arial"/>
              </a:rPr>
              <a:t>Development</a:t>
            </a:r>
          </a:p>
        </p:txBody>
      </p:sp>
      <p:sp>
        <p:nvSpPr>
          <p:cNvPr id="6" name="Rounded Rectangle 5"/>
          <p:cNvSpPr/>
          <p:nvPr/>
        </p:nvSpPr>
        <p:spPr>
          <a:xfrm>
            <a:off x="4876800" y="2731385"/>
            <a:ext cx="1852532" cy="407572"/>
          </a:xfrm>
          <a:prstGeom prst="roundRect">
            <a:avLst/>
          </a:prstGeom>
          <a:noFill/>
          <a:ln w="9525" cap="flat" cmpd="sng" algn="ctr">
            <a:noFill/>
            <a:prstDash val="solid"/>
          </a:ln>
          <a:effectLst/>
        </p:spPr>
        <p:txBody>
          <a:bodyPr wrap="square" lIns="182880" tIns="36000" rIns="182880" bIns="182880" rtlCol="0" anchor="t" anchorCtr="0">
            <a:noAutofit/>
          </a:bodyPr>
          <a:lstStyle/>
          <a:p>
            <a:pPr algn="ctr" defTabSz="914400" fontAlgn="base">
              <a:spcBef>
                <a:spcPct val="0"/>
              </a:spcBef>
              <a:spcAft>
                <a:spcPct val="0"/>
              </a:spcAft>
              <a:defRPr/>
            </a:pPr>
            <a:r>
              <a:rPr lang="en-US" sz="1400" b="1" kern="0" dirty="0" smtClean="0">
                <a:solidFill>
                  <a:schemeClr val="bg1"/>
                </a:solidFill>
                <a:latin typeface="Arial"/>
                <a:cs typeface="Arial"/>
              </a:rPr>
              <a:t>Testing</a:t>
            </a:r>
          </a:p>
        </p:txBody>
      </p:sp>
      <p:sp>
        <p:nvSpPr>
          <p:cNvPr id="7" name="Rounded Rectangle 6"/>
          <p:cNvSpPr/>
          <p:nvPr/>
        </p:nvSpPr>
        <p:spPr>
          <a:xfrm>
            <a:off x="6909343" y="2731385"/>
            <a:ext cx="1852532" cy="407572"/>
          </a:xfrm>
          <a:prstGeom prst="roundRect">
            <a:avLst/>
          </a:prstGeom>
          <a:noFill/>
          <a:ln w="9525" cap="flat" cmpd="sng" algn="ctr">
            <a:noFill/>
            <a:prstDash val="solid"/>
          </a:ln>
          <a:effectLst/>
        </p:spPr>
        <p:txBody>
          <a:bodyPr wrap="square" lIns="182880" tIns="36000" rIns="182880" bIns="182880" rtlCol="0" anchor="t" anchorCtr="0">
            <a:noAutofit/>
          </a:bodyPr>
          <a:lstStyle/>
          <a:p>
            <a:pPr algn="ctr" defTabSz="914400" fontAlgn="base">
              <a:spcBef>
                <a:spcPct val="0"/>
              </a:spcBef>
              <a:spcAft>
                <a:spcPct val="0"/>
              </a:spcAft>
              <a:defRPr/>
            </a:pPr>
            <a:r>
              <a:rPr lang="en-US" sz="1400" b="1" kern="0" dirty="0" smtClean="0">
                <a:solidFill>
                  <a:schemeClr val="bg1"/>
                </a:solidFill>
                <a:latin typeface="Arial"/>
                <a:cs typeface="Arial"/>
              </a:rPr>
              <a:t>Operations</a:t>
            </a:r>
          </a:p>
        </p:txBody>
      </p:sp>
      <p:grpSp>
        <p:nvGrpSpPr>
          <p:cNvPr id="3" name="Group 69"/>
          <p:cNvGrpSpPr/>
          <p:nvPr/>
        </p:nvGrpSpPr>
        <p:grpSpPr>
          <a:xfrm>
            <a:off x="1567093" y="2988789"/>
            <a:ext cx="893416" cy="697556"/>
            <a:chOff x="1567093" y="2988789"/>
            <a:chExt cx="893416" cy="697556"/>
          </a:xfrm>
        </p:grpSpPr>
        <p:grpSp>
          <p:nvGrpSpPr>
            <p:cNvPr id="8" name="Groupe 585"/>
            <p:cNvGrpSpPr/>
            <p:nvPr/>
          </p:nvGrpSpPr>
          <p:grpSpPr>
            <a:xfrm>
              <a:off x="1908954" y="3273307"/>
              <a:ext cx="551555" cy="413038"/>
              <a:chOff x="4467226" y="3211513"/>
              <a:chExt cx="347663" cy="260351"/>
            </a:xfrm>
          </p:grpSpPr>
          <p:sp>
            <p:nvSpPr>
              <p:cNvPr id="12" name="Freeform 311"/>
              <p:cNvSpPr>
                <a:spLocks/>
              </p:cNvSpPr>
              <p:nvPr/>
            </p:nvSpPr>
            <p:spPr bwMode="auto">
              <a:xfrm>
                <a:off x="4467226" y="3263901"/>
                <a:ext cx="77788" cy="60325"/>
              </a:xfrm>
              <a:custGeom>
                <a:avLst/>
                <a:gdLst/>
                <a:ahLst/>
                <a:cxnLst>
                  <a:cxn ang="0">
                    <a:pos x="0" y="0"/>
                  </a:cxn>
                  <a:cxn ang="0">
                    <a:pos x="0" y="11"/>
                  </a:cxn>
                  <a:cxn ang="0">
                    <a:pos x="20" y="31"/>
                  </a:cxn>
                  <a:cxn ang="0">
                    <a:pos x="40" y="11"/>
                  </a:cxn>
                  <a:cxn ang="0">
                    <a:pos x="40" y="0"/>
                  </a:cxn>
                  <a:cxn ang="0">
                    <a:pos x="0" y="0"/>
                  </a:cxn>
                </a:cxnLst>
                <a:rect l="0" t="0" r="r" b="b"/>
                <a:pathLst>
                  <a:path w="40" h="31">
                    <a:moveTo>
                      <a:pt x="0" y="0"/>
                    </a:moveTo>
                    <a:cubicBezTo>
                      <a:pt x="0" y="11"/>
                      <a:pt x="0" y="11"/>
                      <a:pt x="0" y="11"/>
                    </a:cubicBezTo>
                    <a:cubicBezTo>
                      <a:pt x="0" y="22"/>
                      <a:pt x="9" y="31"/>
                      <a:pt x="20" y="31"/>
                    </a:cubicBezTo>
                    <a:cubicBezTo>
                      <a:pt x="31" y="31"/>
                      <a:pt x="40" y="22"/>
                      <a:pt x="40" y="11"/>
                    </a:cubicBezTo>
                    <a:cubicBezTo>
                      <a:pt x="40" y="0"/>
                      <a:pt x="40" y="0"/>
                      <a:pt x="40" y="0"/>
                    </a:cubicBezTo>
                    <a:lnTo>
                      <a:pt x="0" y="0"/>
                    </a:lnTo>
                    <a:close/>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3" name="Freeform 312"/>
              <p:cNvSpPr>
                <a:spLocks/>
              </p:cNvSpPr>
              <p:nvPr/>
            </p:nvSpPr>
            <p:spPr bwMode="auto">
              <a:xfrm>
                <a:off x="4559301" y="3263901"/>
                <a:ext cx="77788" cy="60325"/>
              </a:xfrm>
              <a:custGeom>
                <a:avLst/>
                <a:gdLst/>
                <a:ahLst/>
                <a:cxnLst>
                  <a:cxn ang="0">
                    <a:pos x="0" y="0"/>
                  </a:cxn>
                  <a:cxn ang="0">
                    <a:pos x="0" y="11"/>
                  </a:cxn>
                  <a:cxn ang="0">
                    <a:pos x="20" y="31"/>
                  </a:cxn>
                  <a:cxn ang="0">
                    <a:pos x="40" y="11"/>
                  </a:cxn>
                  <a:cxn ang="0">
                    <a:pos x="40" y="0"/>
                  </a:cxn>
                  <a:cxn ang="0">
                    <a:pos x="0" y="0"/>
                  </a:cxn>
                </a:cxnLst>
                <a:rect l="0" t="0" r="r" b="b"/>
                <a:pathLst>
                  <a:path w="40" h="31">
                    <a:moveTo>
                      <a:pt x="0" y="0"/>
                    </a:moveTo>
                    <a:cubicBezTo>
                      <a:pt x="0" y="11"/>
                      <a:pt x="0" y="11"/>
                      <a:pt x="0" y="11"/>
                    </a:cubicBezTo>
                    <a:cubicBezTo>
                      <a:pt x="0" y="22"/>
                      <a:pt x="9" y="31"/>
                      <a:pt x="20" y="31"/>
                    </a:cubicBezTo>
                    <a:cubicBezTo>
                      <a:pt x="31" y="31"/>
                      <a:pt x="40" y="22"/>
                      <a:pt x="40" y="11"/>
                    </a:cubicBezTo>
                    <a:cubicBezTo>
                      <a:pt x="40" y="0"/>
                      <a:pt x="40" y="0"/>
                      <a:pt x="40" y="0"/>
                    </a:cubicBezTo>
                    <a:lnTo>
                      <a:pt x="0" y="0"/>
                    </a:lnTo>
                    <a:close/>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4" name="Freeform 313"/>
              <p:cNvSpPr>
                <a:spLocks/>
              </p:cNvSpPr>
              <p:nvPr/>
            </p:nvSpPr>
            <p:spPr bwMode="auto">
              <a:xfrm>
                <a:off x="4648201" y="3263901"/>
                <a:ext cx="77788" cy="60325"/>
              </a:xfrm>
              <a:custGeom>
                <a:avLst/>
                <a:gdLst/>
                <a:ahLst/>
                <a:cxnLst>
                  <a:cxn ang="0">
                    <a:pos x="0" y="0"/>
                  </a:cxn>
                  <a:cxn ang="0">
                    <a:pos x="0" y="11"/>
                  </a:cxn>
                  <a:cxn ang="0">
                    <a:pos x="20" y="31"/>
                  </a:cxn>
                  <a:cxn ang="0">
                    <a:pos x="40" y="11"/>
                  </a:cxn>
                  <a:cxn ang="0">
                    <a:pos x="40" y="0"/>
                  </a:cxn>
                  <a:cxn ang="0">
                    <a:pos x="0" y="0"/>
                  </a:cxn>
                </a:cxnLst>
                <a:rect l="0" t="0" r="r" b="b"/>
                <a:pathLst>
                  <a:path w="40" h="31">
                    <a:moveTo>
                      <a:pt x="0" y="0"/>
                    </a:moveTo>
                    <a:cubicBezTo>
                      <a:pt x="0" y="11"/>
                      <a:pt x="0" y="11"/>
                      <a:pt x="0" y="11"/>
                    </a:cubicBezTo>
                    <a:cubicBezTo>
                      <a:pt x="0" y="22"/>
                      <a:pt x="9" y="31"/>
                      <a:pt x="20" y="31"/>
                    </a:cubicBezTo>
                    <a:cubicBezTo>
                      <a:pt x="31" y="31"/>
                      <a:pt x="40" y="22"/>
                      <a:pt x="40" y="11"/>
                    </a:cubicBezTo>
                    <a:cubicBezTo>
                      <a:pt x="40" y="0"/>
                      <a:pt x="40" y="0"/>
                      <a:pt x="40" y="0"/>
                    </a:cubicBezTo>
                    <a:lnTo>
                      <a:pt x="0" y="0"/>
                    </a:lnTo>
                    <a:close/>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5" name="Freeform 314"/>
              <p:cNvSpPr>
                <a:spLocks/>
              </p:cNvSpPr>
              <p:nvPr/>
            </p:nvSpPr>
            <p:spPr bwMode="auto">
              <a:xfrm>
                <a:off x="4737101" y="3263901"/>
                <a:ext cx="77788" cy="60325"/>
              </a:xfrm>
              <a:custGeom>
                <a:avLst/>
                <a:gdLst/>
                <a:ahLst/>
                <a:cxnLst>
                  <a:cxn ang="0">
                    <a:pos x="0" y="0"/>
                  </a:cxn>
                  <a:cxn ang="0">
                    <a:pos x="0" y="11"/>
                  </a:cxn>
                  <a:cxn ang="0">
                    <a:pos x="20" y="31"/>
                  </a:cxn>
                  <a:cxn ang="0">
                    <a:pos x="40" y="11"/>
                  </a:cxn>
                  <a:cxn ang="0">
                    <a:pos x="40" y="0"/>
                  </a:cxn>
                  <a:cxn ang="0">
                    <a:pos x="0" y="0"/>
                  </a:cxn>
                </a:cxnLst>
                <a:rect l="0" t="0" r="r" b="b"/>
                <a:pathLst>
                  <a:path w="40" h="31">
                    <a:moveTo>
                      <a:pt x="0" y="0"/>
                    </a:moveTo>
                    <a:cubicBezTo>
                      <a:pt x="0" y="11"/>
                      <a:pt x="0" y="11"/>
                      <a:pt x="0" y="11"/>
                    </a:cubicBezTo>
                    <a:cubicBezTo>
                      <a:pt x="0" y="22"/>
                      <a:pt x="9" y="31"/>
                      <a:pt x="20" y="31"/>
                    </a:cubicBezTo>
                    <a:cubicBezTo>
                      <a:pt x="31" y="31"/>
                      <a:pt x="40" y="22"/>
                      <a:pt x="40" y="11"/>
                    </a:cubicBezTo>
                    <a:cubicBezTo>
                      <a:pt x="40" y="0"/>
                      <a:pt x="40" y="0"/>
                      <a:pt x="40" y="0"/>
                    </a:cubicBezTo>
                    <a:lnTo>
                      <a:pt x="0" y="0"/>
                    </a:lnTo>
                    <a:close/>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6" name="Rectangle 315"/>
              <p:cNvSpPr>
                <a:spLocks noChangeArrowheads="1"/>
              </p:cNvSpPr>
              <p:nvPr/>
            </p:nvSpPr>
            <p:spPr bwMode="auto">
              <a:xfrm>
                <a:off x="4683126" y="3340101"/>
                <a:ext cx="71438" cy="131763"/>
              </a:xfrm>
              <a:prstGeom prst="rect">
                <a:avLst/>
              </a:pr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7" name="Freeform 316"/>
              <p:cNvSpPr>
                <a:spLocks/>
              </p:cNvSpPr>
              <p:nvPr/>
            </p:nvSpPr>
            <p:spPr bwMode="auto">
              <a:xfrm>
                <a:off x="4760914" y="3325813"/>
                <a:ext cx="26988" cy="146050"/>
              </a:xfrm>
              <a:custGeom>
                <a:avLst/>
                <a:gdLst/>
                <a:ahLst/>
                <a:cxnLst>
                  <a:cxn ang="0">
                    <a:pos x="0" y="92"/>
                  </a:cxn>
                  <a:cxn ang="0">
                    <a:pos x="17" y="92"/>
                  </a:cxn>
                  <a:cxn ang="0">
                    <a:pos x="17" y="0"/>
                  </a:cxn>
                </a:cxnLst>
                <a:rect l="0" t="0" r="r" b="b"/>
                <a:pathLst>
                  <a:path w="17" h="92">
                    <a:moveTo>
                      <a:pt x="0" y="92"/>
                    </a:moveTo>
                    <a:lnTo>
                      <a:pt x="17" y="92"/>
                    </a:lnTo>
                    <a:lnTo>
                      <a:pt x="17" y="0"/>
                    </a:lnTo>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8" name="Freeform 317"/>
              <p:cNvSpPr>
                <a:spLocks/>
              </p:cNvSpPr>
              <p:nvPr/>
            </p:nvSpPr>
            <p:spPr bwMode="auto">
              <a:xfrm>
                <a:off x="4491039" y="3325813"/>
                <a:ext cx="104775" cy="146050"/>
              </a:xfrm>
              <a:custGeom>
                <a:avLst/>
                <a:gdLst/>
                <a:ahLst/>
                <a:cxnLst>
                  <a:cxn ang="0">
                    <a:pos x="0" y="0"/>
                  </a:cxn>
                  <a:cxn ang="0">
                    <a:pos x="0" y="92"/>
                  </a:cxn>
                  <a:cxn ang="0">
                    <a:pos x="66" y="92"/>
                  </a:cxn>
                </a:cxnLst>
                <a:rect l="0" t="0" r="r" b="b"/>
                <a:pathLst>
                  <a:path w="66" h="92">
                    <a:moveTo>
                      <a:pt x="0" y="0"/>
                    </a:moveTo>
                    <a:lnTo>
                      <a:pt x="0" y="92"/>
                    </a:lnTo>
                    <a:lnTo>
                      <a:pt x="66" y="92"/>
                    </a:lnTo>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9" name="Line 318"/>
              <p:cNvSpPr>
                <a:spLocks noChangeShapeType="1"/>
              </p:cNvSpPr>
              <p:nvPr/>
            </p:nvSpPr>
            <p:spPr bwMode="auto">
              <a:xfrm flipV="1">
                <a:off x="4549776" y="3365501"/>
                <a:ext cx="73025" cy="44450"/>
              </a:xfrm>
              <a:prstGeom prst="line">
                <a:avLst/>
              </a:pr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0" name="Line 319"/>
              <p:cNvSpPr>
                <a:spLocks noChangeShapeType="1"/>
              </p:cNvSpPr>
              <p:nvPr/>
            </p:nvSpPr>
            <p:spPr bwMode="auto">
              <a:xfrm flipV="1">
                <a:off x="4562476" y="3394076"/>
                <a:ext cx="74613" cy="44450"/>
              </a:xfrm>
              <a:prstGeom prst="line">
                <a:avLst/>
              </a:pr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1" name="Freeform 320"/>
              <p:cNvSpPr>
                <a:spLocks/>
              </p:cNvSpPr>
              <p:nvPr/>
            </p:nvSpPr>
            <p:spPr bwMode="auto">
              <a:xfrm>
                <a:off x="4470401" y="3211513"/>
                <a:ext cx="342900" cy="50800"/>
              </a:xfrm>
              <a:custGeom>
                <a:avLst/>
                <a:gdLst/>
                <a:ahLst/>
                <a:cxnLst>
                  <a:cxn ang="0">
                    <a:pos x="0" y="32"/>
                  </a:cxn>
                  <a:cxn ang="0">
                    <a:pos x="35" y="0"/>
                  </a:cxn>
                  <a:cxn ang="0">
                    <a:pos x="180" y="0"/>
                  </a:cxn>
                  <a:cxn ang="0">
                    <a:pos x="216" y="31"/>
                  </a:cxn>
                </a:cxnLst>
                <a:rect l="0" t="0" r="r" b="b"/>
                <a:pathLst>
                  <a:path w="216" h="32">
                    <a:moveTo>
                      <a:pt x="0" y="32"/>
                    </a:moveTo>
                    <a:lnTo>
                      <a:pt x="35" y="0"/>
                    </a:lnTo>
                    <a:lnTo>
                      <a:pt x="180" y="0"/>
                    </a:lnTo>
                    <a:lnTo>
                      <a:pt x="216" y="31"/>
                    </a:lnTo>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grpSp>
        <p:grpSp>
          <p:nvGrpSpPr>
            <p:cNvPr id="9" name="Groupe 587"/>
            <p:cNvGrpSpPr/>
            <p:nvPr/>
          </p:nvGrpSpPr>
          <p:grpSpPr>
            <a:xfrm rot="20880025">
              <a:off x="1567093" y="2988789"/>
              <a:ext cx="595715" cy="473517"/>
              <a:chOff x="355601" y="3870326"/>
              <a:chExt cx="433388" cy="344488"/>
            </a:xfrm>
          </p:grpSpPr>
          <p:sp>
            <p:nvSpPr>
              <p:cNvPr id="23" name="Freeform 328"/>
              <p:cNvSpPr>
                <a:spLocks/>
              </p:cNvSpPr>
              <p:nvPr/>
            </p:nvSpPr>
            <p:spPr bwMode="auto">
              <a:xfrm>
                <a:off x="355601" y="3968751"/>
                <a:ext cx="433388" cy="246063"/>
              </a:xfrm>
              <a:custGeom>
                <a:avLst/>
                <a:gdLst/>
                <a:ahLst/>
                <a:cxnLst>
                  <a:cxn ang="0">
                    <a:pos x="223" y="81"/>
                  </a:cxn>
                  <a:cxn ang="0">
                    <a:pos x="218" y="90"/>
                  </a:cxn>
                  <a:cxn ang="0">
                    <a:pos x="23" y="127"/>
                  </a:cxn>
                  <a:cxn ang="0">
                    <a:pos x="15" y="121"/>
                  </a:cxn>
                  <a:cxn ang="0">
                    <a:pos x="0" y="46"/>
                  </a:cxn>
                  <a:cxn ang="0">
                    <a:pos x="6" y="38"/>
                  </a:cxn>
                  <a:cxn ang="0">
                    <a:pos x="201" y="1"/>
                  </a:cxn>
                  <a:cxn ang="0">
                    <a:pos x="209" y="6"/>
                  </a:cxn>
                  <a:cxn ang="0">
                    <a:pos x="223" y="81"/>
                  </a:cxn>
                </a:cxnLst>
                <a:rect l="0" t="0" r="r" b="b"/>
                <a:pathLst>
                  <a:path w="224" h="127">
                    <a:moveTo>
                      <a:pt x="223" y="81"/>
                    </a:moveTo>
                    <a:cubicBezTo>
                      <a:pt x="224" y="85"/>
                      <a:pt x="222" y="89"/>
                      <a:pt x="218" y="90"/>
                    </a:cubicBezTo>
                    <a:cubicBezTo>
                      <a:pt x="23" y="127"/>
                      <a:pt x="23" y="127"/>
                      <a:pt x="23" y="127"/>
                    </a:cubicBezTo>
                    <a:cubicBezTo>
                      <a:pt x="19" y="127"/>
                      <a:pt x="15" y="125"/>
                      <a:pt x="15" y="121"/>
                    </a:cubicBezTo>
                    <a:cubicBezTo>
                      <a:pt x="0" y="46"/>
                      <a:pt x="0" y="46"/>
                      <a:pt x="0" y="46"/>
                    </a:cubicBezTo>
                    <a:cubicBezTo>
                      <a:pt x="0" y="42"/>
                      <a:pt x="2" y="38"/>
                      <a:pt x="6" y="38"/>
                    </a:cubicBezTo>
                    <a:cubicBezTo>
                      <a:pt x="201" y="1"/>
                      <a:pt x="201" y="1"/>
                      <a:pt x="201" y="1"/>
                    </a:cubicBezTo>
                    <a:cubicBezTo>
                      <a:pt x="205" y="0"/>
                      <a:pt x="208" y="2"/>
                      <a:pt x="209" y="6"/>
                    </a:cubicBezTo>
                    <a:lnTo>
                      <a:pt x="223" y="81"/>
                    </a:lnTo>
                    <a:close/>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4" name="Freeform 329"/>
              <p:cNvSpPr>
                <a:spLocks noEditPoints="1"/>
              </p:cNvSpPr>
              <p:nvPr/>
            </p:nvSpPr>
            <p:spPr bwMode="auto">
              <a:xfrm>
                <a:off x="401639" y="4064001"/>
                <a:ext cx="90488" cy="101600"/>
              </a:xfrm>
              <a:custGeom>
                <a:avLst/>
                <a:gdLst/>
                <a:ahLst/>
                <a:cxnLst>
                  <a:cxn ang="0">
                    <a:pos x="19" y="3"/>
                  </a:cxn>
                  <a:cxn ang="0">
                    <a:pos x="45" y="22"/>
                  </a:cxn>
                  <a:cxn ang="0">
                    <a:pos x="28" y="49"/>
                  </a:cxn>
                  <a:cxn ang="0">
                    <a:pos x="3" y="30"/>
                  </a:cxn>
                  <a:cxn ang="0">
                    <a:pos x="19" y="3"/>
                  </a:cxn>
                  <a:cxn ang="0">
                    <a:pos x="27" y="44"/>
                  </a:cxn>
                  <a:cxn ang="0">
                    <a:pos x="39" y="23"/>
                  </a:cxn>
                  <a:cxn ang="0">
                    <a:pos x="20" y="8"/>
                  </a:cxn>
                  <a:cxn ang="0">
                    <a:pos x="9" y="29"/>
                  </a:cxn>
                  <a:cxn ang="0">
                    <a:pos x="27" y="44"/>
                  </a:cxn>
                </a:cxnLst>
                <a:rect l="0" t="0" r="r" b="b"/>
                <a:pathLst>
                  <a:path w="47" h="52">
                    <a:moveTo>
                      <a:pt x="19" y="3"/>
                    </a:moveTo>
                    <a:cubicBezTo>
                      <a:pt x="34" y="0"/>
                      <a:pt x="43" y="10"/>
                      <a:pt x="45" y="22"/>
                    </a:cubicBezTo>
                    <a:cubicBezTo>
                      <a:pt x="47" y="34"/>
                      <a:pt x="42" y="46"/>
                      <a:pt x="28" y="49"/>
                    </a:cubicBezTo>
                    <a:cubicBezTo>
                      <a:pt x="14" y="52"/>
                      <a:pt x="5" y="42"/>
                      <a:pt x="3" y="30"/>
                    </a:cubicBezTo>
                    <a:cubicBezTo>
                      <a:pt x="0" y="18"/>
                      <a:pt x="5" y="5"/>
                      <a:pt x="19" y="3"/>
                    </a:cubicBezTo>
                    <a:close/>
                    <a:moveTo>
                      <a:pt x="27" y="44"/>
                    </a:moveTo>
                    <a:cubicBezTo>
                      <a:pt x="38" y="42"/>
                      <a:pt x="41" y="32"/>
                      <a:pt x="39" y="23"/>
                    </a:cubicBezTo>
                    <a:cubicBezTo>
                      <a:pt x="37" y="14"/>
                      <a:pt x="31" y="6"/>
                      <a:pt x="20" y="8"/>
                    </a:cubicBezTo>
                    <a:cubicBezTo>
                      <a:pt x="10" y="10"/>
                      <a:pt x="7" y="20"/>
                      <a:pt x="9" y="29"/>
                    </a:cubicBezTo>
                    <a:cubicBezTo>
                      <a:pt x="10" y="38"/>
                      <a:pt x="17" y="46"/>
                      <a:pt x="27" y="44"/>
                    </a:cubicBezTo>
                    <a:close/>
                  </a:path>
                </a:pathLst>
              </a:custGeom>
              <a:solidFill>
                <a:srgbClr val="1A171B"/>
              </a:solidFill>
              <a:ln w="190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5" name="Freeform 330"/>
              <p:cNvSpPr>
                <a:spLocks noEditPoints="1"/>
              </p:cNvSpPr>
              <p:nvPr/>
            </p:nvSpPr>
            <p:spPr bwMode="auto">
              <a:xfrm>
                <a:off x="493714" y="4051301"/>
                <a:ext cx="73025" cy="96838"/>
              </a:xfrm>
              <a:custGeom>
                <a:avLst/>
                <a:gdLst/>
                <a:ahLst/>
                <a:cxnLst>
                  <a:cxn ang="0">
                    <a:pos x="0" y="5"/>
                  </a:cxn>
                  <a:cxn ang="0">
                    <a:pos x="20" y="2"/>
                  </a:cxn>
                  <a:cxn ang="0">
                    <a:pos x="36" y="12"/>
                  </a:cxn>
                  <a:cxn ang="0">
                    <a:pos x="25" y="28"/>
                  </a:cxn>
                  <a:cxn ang="0">
                    <a:pos x="11" y="30"/>
                  </a:cxn>
                  <a:cxn ang="0">
                    <a:pos x="14" y="49"/>
                  </a:cxn>
                  <a:cxn ang="0">
                    <a:pos x="9" y="50"/>
                  </a:cxn>
                  <a:cxn ang="0">
                    <a:pos x="0" y="5"/>
                  </a:cxn>
                  <a:cxn ang="0">
                    <a:pos x="10" y="25"/>
                  </a:cxn>
                  <a:cxn ang="0">
                    <a:pos x="22" y="23"/>
                  </a:cxn>
                  <a:cxn ang="0">
                    <a:pos x="30" y="13"/>
                  </a:cxn>
                  <a:cxn ang="0">
                    <a:pos x="18" y="7"/>
                  </a:cxn>
                  <a:cxn ang="0">
                    <a:pos x="7" y="9"/>
                  </a:cxn>
                  <a:cxn ang="0">
                    <a:pos x="10" y="25"/>
                  </a:cxn>
                </a:cxnLst>
                <a:rect l="0" t="0" r="r" b="b"/>
                <a:pathLst>
                  <a:path w="37" h="50">
                    <a:moveTo>
                      <a:pt x="0" y="5"/>
                    </a:moveTo>
                    <a:cubicBezTo>
                      <a:pt x="20" y="2"/>
                      <a:pt x="20" y="2"/>
                      <a:pt x="20" y="2"/>
                    </a:cubicBezTo>
                    <a:cubicBezTo>
                      <a:pt x="28" y="0"/>
                      <a:pt x="34" y="4"/>
                      <a:pt x="36" y="12"/>
                    </a:cubicBezTo>
                    <a:cubicBezTo>
                      <a:pt x="37" y="20"/>
                      <a:pt x="33" y="26"/>
                      <a:pt x="25" y="28"/>
                    </a:cubicBezTo>
                    <a:cubicBezTo>
                      <a:pt x="11" y="30"/>
                      <a:pt x="11" y="30"/>
                      <a:pt x="11" y="30"/>
                    </a:cubicBezTo>
                    <a:cubicBezTo>
                      <a:pt x="14" y="49"/>
                      <a:pt x="14" y="49"/>
                      <a:pt x="14" y="49"/>
                    </a:cubicBezTo>
                    <a:cubicBezTo>
                      <a:pt x="9" y="50"/>
                      <a:pt x="9" y="50"/>
                      <a:pt x="9" y="50"/>
                    </a:cubicBezTo>
                    <a:lnTo>
                      <a:pt x="0" y="5"/>
                    </a:lnTo>
                    <a:close/>
                    <a:moveTo>
                      <a:pt x="10" y="25"/>
                    </a:moveTo>
                    <a:cubicBezTo>
                      <a:pt x="22" y="23"/>
                      <a:pt x="22" y="23"/>
                      <a:pt x="22" y="23"/>
                    </a:cubicBezTo>
                    <a:cubicBezTo>
                      <a:pt x="28" y="22"/>
                      <a:pt x="31" y="19"/>
                      <a:pt x="30" y="13"/>
                    </a:cubicBezTo>
                    <a:cubicBezTo>
                      <a:pt x="29" y="8"/>
                      <a:pt x="25" y="6"/>
                      <a:pt x="18" y="7"/>
                    </a:cubicBezTo>
                    <a:cubicBezTo>
                      <a:pt x="7" y="9"/>
                      <a:pt x="7" y="9"/>
                      <a:pt x="7" y="9"/>
                    </a:cubicBezTo>
                    <a:lnTo>
                      <a:pt x="10" y="25"/>
                    </a:lnTo>
                    <a:close/>
                  </a:path>
                </a:pathLst>
              </a:custGeom>
              <a:solidFill>
                <a:srgbClr val="1A171B"/>
              </a:solidFill>
              <a:ln w="190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6" name="Freeform 331"/>
              <p:cNvSpPr>
                <a:spLocks/>
              </p:cNvSpPr>
              <p:nvPr/>
            </p:nvSpPr>
            <p:spPr bwMode="auto">
              <a:xfrm>
                <a:off x="571501" y="4035426"/>
                <a:ext cx="77788" cy="96838"/>
              </a:xfrm>
              <a:custGeom>
                <a:avLst/>
                <a:gdLst/>
                <a:ahLst/>
                <a:cxnLst>
                  <a:cxn ang="0">
                    <a:pos x="0" y="7"/>
                  </a:cxn>
                  <a:cxn ang="0">
                    <a:pos x="38" y="0"/>
                  </a:cxn>
                  <a:cxn ang="0">
                    <a:pos x="39" y="6"/>
                  </a:cxn>
                  <a:cxn ang="0">
                    <a:pos x="9" y="12"/>
                  </a:cxn>
                  <a:cxn ang="0">
                    <a:pos x="12" y="29"/>
                  </a:cxn>
                  <a:cxn ang="0">
                    <a:pos x="41" y="23"/>
                  </a:cxn>
                  <a:cxn ang="0">
                    <a:pos x="42" y="29"/>
                  </a:cxn>
                  <a:cxn ang="0">
                    <a:pos x="14" y="35"/>
                  </a:cxn>
                  <a:cxn ang="0">
                    <a:pos x="17" y="54"/>
                  </a:cxn>
                  <a:cxn ang="0">
                    <a:pos x="48" y="48"/>
                  </a:cxn>
                  <a:cxn ang="0">
                    <a:pos x="49" y="54"/>
                  </a:cxn>
                  <a:cxn ang="0">
                    <a:pos x="11" y="61"/>
                  </a:cxn>
                  <a:cxn ang="0">
                    <a:pos x="0" y="7"/>
                  </a:cxn>
                </a:cxnLst>
                <a:rect l="0" t="0" r="r" b="b"/>
                <a:pathLst>
                  <a:path w="49" h="61">
                    <a:moveTo>
                      <a:pt x="0" y="7"/>
                    </a:moveTo>
                    <a:lnTo>
                      <a:pt x="38" y="0"/>
                    </a:lnTo>
                    <a:lnTo>
                      <a:pt x="39" y="6"/>
                    </a:lnTo>
                    <a:lnTo>
                      <a:pt x="9" y="12"/>
                    </a:lnTo>
                    <a:lnTo>
                      <a:pt x="12" y="29"/>
                    </a:lnTo>
                    <a:lnTo>
                      <a:pt x="41" y="23"/>
                    </a:lnTo>
                    <a:lnTo>
                      <a:pt x="42" y="29"/>
                    </a:lnTo>
                    <a:lnTo>
                      <a:pt x="14" y="35"/>
                    </a:lnTo>
                    <a:lnTo>
                      <a:pt x="17" y="54"/>
                    </a:lnTo>
                    <a:lnTo>
                      <a:pt x="48" y="48"/>
                    </a:lnTo>
                    <a:lnTo>
                      <a:pt x="49" y="54"/>
                    </a:lnTo>
                    <a:lnTo>
                      <a:pt x="11" y="61"/>
                    </a:lnTo>
                    <a:lnTo>
                      <a:pt x="0" y="7"/>
                    </a:lnTo>
                    <a:close/>
                  </a:path>
                </a:pathLst>
              </a:custGeom>
              <a:solidFill>
                <a:srgbClr val="1A171B"/>
              </a:solidFill>
              <a:ln w="190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7" name="Freeform 332"/>
              <p:cNvSpPr>
                <a:spLocks/>
              </p:cNvSpPr>
              <p:nvPr/>
            </p:nvSpPr>
            <p:spPr bwMode="auto">
              <a:xfrm>
                <a:off x="646114" y="4019551"/>
                <a:ext cx="84138" cy="98425"/>
              </a:xfrm>
              <a:custGeom>
                <a:avLst/>
                <a:gdLst/>
                <a:ahLst/>
                <a:cxnLst>
                  <a:cxn ang="0">
                    <a:pos x="0" y="7"/>
                  </a:cxn>
                  <a:cxn ang="0">
                    <a:pos x="7" y="6"/>
                  </a:cxn>
                  <a:cxn ang="0">
                    <a:pos x="45" y="45"/>
                  </a:cxn>
                  <a:cxn ang="0">
                    <a:pos x="45" y="45"/>
                  </a:cxn>
                  <a:cxn ang="0">
                    <a:pos x="36" y="1"/>
                  </a:cxn>
                  <a:cxn ang="0">
                    <a:pos x="44" y="0"/>
                  </a:cxn>
                  <a:cxn ang="0">
                    <a:pos x="53" y="54"/>
                  </a:cxn>
                  <a:cxn ang="0">
                    <a:pos x="46" y="55"/>
                  </a:cxn>
                  <a:cxn ang="0">
                    <a:pos x="9" y="17"/>
                  </a:cxn>
                  <a:cxn ang="0">
                    <a:pos x="8" y="17"/>
                  </a:cxn>
                  <a:cxn ang="0">
                    <a:pos x="17" y="61"/>
                  </a:cxn>
                  <a:cxn ang="0">
                    <a:pos x="11" y="62"/>
                  </a:cxn>
                  <a:cxn ang="0">
                    <a:pos x="0" y="7"/>
                  </a:cxn>
                </a:cxnLst>
                <a:rect l="0" t="0" r="r" b="b"/>
                <a:pathLst>
                  <a:path w="53" h="62">
                    <a:moveTo>
                      <a:pt x="0" y="7"/>
                    </a:moveTo>
                    <a:lnTo>
                      <a:pt x="7" y="6"/>
                    </a:lnTo>
                    <a:lnTo>
                      <a:pt x="45" y="45"/>
                    </a:lnTo>
                    <a:lnTo>
                      <a:pt x="45" y="45"/>
                    </a:lnTo>
                    <a:lnTo>
                      <a:pt x="36" y="1"/>
                    </a:lnTo>
                    <a:lnTo>
                      <a:pt x="44" y="0"/>
                    </a:lnTo>
                    <a:lnTo>
                      <a:pt x="53" y="54"/>
                    </a:lnTo>
                    <a:lnTo>
                      <a:pt x="46" y="55"/>
                    </a:lnTo>
                    <a:lnTo>
                      <a:pt x="9" y="17"/>
                    </a:lnTo>
                    <a:lnTo>
                      <a:pt x="8" y="17"/>
                    </a:lnTo>
                    <a:lnTo>
                      <a:pt x="17" y="61"/>
                    </a:lnTo>
                    <a:lnTo>
                      <a:pt x="11" y="62"/>
                    </a:lnTo>
                    <a:lnTo>
                      <a:pt x="0" y="7"/>
                    </a:lnTo>
                    <a:close/>
                  </a:path>
                </a:pathLst>
              </a:custGeom>
              <a:solidFill>
                <a:srgbClr val="1A171B"/>
              </a:solidFill>
              <a:ln w="190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8" name="Line 333"/>
              <p:cNvSpPr>
                <a:spLocks noChangeShapeType="1"/>
              </p:cNvSpPr>
              <p:nvPr/>
            </p:nvSpPr>
            <p:spPr bwMode="auto">
              <a:xfrm>
                <a:off x="581026" y="3921126"/>
                <a:ext cx="109538" cy="55563"/>
              </a:xfrm>
              <a:prstGeom prst="line">
                <a:avLst/>
              </a:pr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9" name="Line 334"/>
              <p:cNvSpPr>
                <a:spLocks noChangeShapeType="1"/>
              </p:cNvSpPr>
              <p:nvPr/>
            </p:nvSpPr>
            <p:spPr bwMode="auto">
              <a:xfrm flipV="1">
                <a:off x="411164" y="3941763"/>
                <a:ext cx="71438" cy="87313"/>
              </a:xfrm>
              <a:prstGeom prst="line">
                <a:avLst/>
              </a:pr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0" name="Freeform 335"/>
              <p:cNvSpPr>
                <a:spLocks/>
              </p:cNvSpPr>
              <p:nvPr/>
            </p:nvSpPr>
            <p:spPr bwMode="auto">
              <a:xfrm>
                <a:off x="496889" y="3870326"/>
                <a:ext cx="55563" cy="57150"/>
              </a:xfrm>
              <a:custGeom>
                <a:avLst/>
                <a:gdLst/>
                <a:ahLst/>
                <a:cxnLst>
                  <a:cxn ang="0">
                    <a:pos x="1" y="17"/>
                  </a:cxn>
                  <a:cxn ang="0">
                    <a:pos x="12" y="1"/>
                  </a:cxn>
                  <a:cxn ang="0">
                    <a:pos x="28" y="12"/>
                  </a:cxn>
                  <a:cxn ang="0">
                    <a:pos x="17" y="28"/>
                  </a:cxn>
                  <a:cxn ang="0">
                    <a:pos x="1" y="17"/>
                  </a:cxn>
                </a:cxnLst>
                <a:rect l="0" t="0" r="r" b="b"/>
                <a:pathLst>
                  <a:path w="29" h="29">
                    <a:moveTo>
                      <a:pt x="1" y="17"/>
                    </a:moveTo>
                    <a:cubicBezTo>
                      <a:pt x="0" y="10"/>
                      <a:pt x="5" y="3"/>
                      <a:pt x="12" y="1"/>
                    </a:cubicBezTo>
                    <a:cubicBezTo>
                      <a:pt x="19" y="0"/>
                      <a:pt x="26" y="5"/>
                      <a:pt x="28" y="12"/>
                    </a:cubicBezTo>
                    <a:cubicBezTo>
                      <a:pt x="29" y="19"/>
                      <a:pt x="24" y="26"/>
                      <a:pt x="17" y="28"/>
                    </a:cubicBezTo>
                    <a:cubicBezTo>
                      <a:pt x="10" y="29"/>
                      <a:pt x="3" y="24"/>
                      <a:pt x="1" y="17"/>
                    </a:cubicBezTo>
                    <a:close/>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grpSp>
      </p:grpSp>
      <p:grpSp>
        <p:nvGrpSpPr>
          <p:cNvPr id="10" name="Groupe 174"/>
          <p:cNvGrpSpPr/>
          <p:nvPr/>
        </p:nvGrpSpPr>
        <p:grpSpPr>
          <a:xfrm>
            <a:off x="3648829" y="3042915"/>
            <a:ext cx="610868" cy="629099"/>
            <a:chOff x="4683950" y="3954463"/>
            <a:chExt cx="316675" cy="311150"/>
          </a:xfrm>
          <a:noFill/>
        </p:grpSpPr>
        <p:sp>
          <p:nvSpPr>
            <p:cNvPr id="32" name="Freeform 627"/>
            <p:cNvSpPr>
              <a:spLocks/>
            </p:cNvSpPr>
            <p:nvPr/>
          </p:nvSpPr>
          <p:spPr bwMode="auto">
            <a:xfrm>
              <a:off x="4689475" y="4100513"/>
              <a:ext cx="23813" cy="93663"/>
            </a:xfrm>
            <a:custGeom>
              <a:avLst/>
              <a:gdLst/>
              <a:ahLst/>
              <a:cxnLst>
                <a:cxn ang="0">
                  <a:pos x="12" y="48"/>
                </a:cxn>
                <a:cxn ang="0">
                  <a:pos x="0" y="6"/>
                </a:cxn>
                <a:cxn ang="0">
                  <a:pos x="0" y="0"/>
                </a:cxn>
              </a:cxnLst>
              <a:rect l="0" t="0" r="r" b="b"/>
              <a:pathLst>
                <a:path w="12" h="48">
                  <a:moveTo>
                    <a:pt x="12" y="48"/>
                  </a:moveTo>
                  <a:cubicBezTo>
                    <a:pt x="3" y="35"/>
                    <a:pt x="0" y="23"/>
                    <a:pt x="0" y="6"/>
                  </a:cubicBezTo>
                  <a:cubicBezTo>
                    <a:pt x="0" y="4"/>
                    <a:pt x="0" y="2"/>
                    <a:pt x="0" y="0"/>
                  </a:cubicBezTo>
                </a:path>
              </a:pathLst>
            </a:custGeom>
            <a:grp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33" name="Freeform 628"/>
            <p:cNvSpPr>
              <a:spLocks/>
            </p:cNvSpPr>
            <p:nvPr/>
          </p:nvSpPr>
          <p:spPr bwMode="auto">
            <a:xfrm>
              <a:off x="4683950" y="4079875"/>
              <a:ext cx="30163" cy="28575"/>
            </a:xfrm>
            <a:custGeom>
              <a:avLst/>
              <a:gdLst/>
              <a:ahLst/>
              <a:cxnLst>
                <a:cxn ang="0">
                  <a:pos x="19" y="18"/>
                </a:cxn>
                <a:cxn ang="0">
                  <a:pos x="12" y="0"/>
                </a:cxn>
                <a:cxn ang="0">
                  <a:pos x="0" y="16"/>
                </a:cxn>
                <a:cxn ang="0">
                  <a:pos x="19" y="18"/>
                </a:cxn>
              </a:cxnLst>
              <a:rect l="0" t="0" r="r" b="b"/>
              <a:pathLst>
                <a:path w="19" h="18">
                  <a:moveTo>
                    <a:pt x="19" y="18"/>
                  </a:moveTo>
                  <a:lnTo>
                    <a:pt x="12" y="0"/>
                  </a:lnTo>
                  <a:lnTo>
                    <a:pt x="0" y="16"/>
                  </a:lnTo>
                  <a:lnTo>
                    <a:pt x="19" y="18"/>
                  </a:lnTo>
                  <a:close/>
                </a:path>
              </a:pathLst>
            </a:custGeom>
            <a:grpFill/>
            <a:ln w="190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34" name="Freeform 629"/>
            <p:cNvSpPr>
              <a:spLocks/>
            </p:cNvSpPr>
            <p:nvPr/>
          </p:nvSpPr>
          <p:spPr bwMode="auto">
            <a:xfrm>
              <a:off x="4772025" y="4246563"/>
              <a:ext cx="146050" cy="19050"/>
            </a:xfrm>
            <a:custGeom>
              <a:avLst/>
              <a:gdLst/>
              <a:ahLst/>
              <a:cxnLst>
                <a:cxn ang="0">
                  <a:pos x="76" y="0"/>
                </a:cxn>
                <a:cxn ang="0">
                  <a:pos x="38" y="10"/>
                </a:cxn>
                <a:cxn ang="0">
                  <a:pos x="0" y="2"/>
                </a:cxn>
              </a:cxnLst>
              <a:rect l="0" t="0" r="r" b="b"/>
              <a:pathLst>
                <a:path w="76" h="10">
                  <a:moveTo>
                    <a:pt x="76" y="0"/>
                  </a:moveTo>
                  <a:cubicBezTo>
                    <a:pt x="65" y="7"/>
                    <a:pt x="52" y="10"/>
                    <a:pt x="38" y="10"/>
                  </a:cubicBezTo>
                  <a:cubicBezTo>
                    <a:pt x="23" y="10"/>
                    <a:pt x="11" y="8"/>
                    <a:pt x="0" y="2"/>
                  </a:cubicBezTo>
                </a:path>
              </a:pathLst>
            </a:custGeom>
            <a:grp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35" name="Freeform 630"/>
            <p:cNvSpPr>
              <a:spLocks/>
            </p:cNvSpPr>
            <p:nvPr/>
          </p:nvSpPr>
          <p:spPr bwMode="auto">
            <a:xfrm>
              <a:off x="4754563" y="4237038"/>
              <a:ext cx="30163" cy="26988"/>
            </a:xfrm>
            <a:custGeom>
              <a:avLst/>
              <a:gdLst/>
              <a:ahLst/>
              <a:cxnLst>
                <a:cxn ang="0">
                  <a:pos x="19" y="1"/>
                </a:cxn>
                <a:cxn ang="0">
                  <a:pos x="0" y="0"/>
                </a:cxn>
                <a:cxn ang="0">
                  <a:pos x="8" y="17"/>
                </a:cxn>
                <a:cxn ang="0">
                  <a:pos x="19" y="1"/>
                </a:cxn>
              </a:cxnLst>
              <a:rect l="0" t="0" r="r" b="b"/>
              <a:pathLst>
                <a:path w="19" h="17">
                  <a:moveTo>
                    <a:pt x="19" y="1"/>
                  </a:moveTo>
                  <a:lnTo>
                    <a:pt x="0" y="0"/>
                  </a:lnTo>
                  <a:lnTo>
                    <a:pt x="8" y="17"/>
                  </a:lnTo>
                  <a:lnTo>
                    <a:pt x="19" y="1"/>
                  </a:lnTo>
                  <a:close/>
                </a:path>
              </a:pathLst>
            </a:custGeom>
            <a:grpFill/>
            <a:ln w="190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36" name="Freeform 631"/>
            <p:cNvSpPr>
              <a:spLocks/>
            </p:cNvSpPr>
            <p:nvPr/>
          </p:nvSpPr>
          <p:spPr bwMode="auto">
            <a:xfrm>
              <a:off x="4878388" y="3962400"/>
              <a:ext cx="73025" cy="41275"/>
            </a:xfrm>
            <a:custGeom>
              <a:avLst/>
              <a:gdLst/>
              <a:ahLst/>
              <a:cxnLst>
                <a:cxn ang="0">
                  <a:pos x="0" y="0"/>
                </a:cxn>
                <a:cxn ang="0">
                  <a:pos x="38" y="22"/>
                </a:cxn>
              </a:cxnLst>
              <a:rect l="0" t="0" r="r" b="b"/>
              <a:pathLst>
                <a:path w="38" h="22">
                  <a:moveTo>
                    <a:pt x="0" y="0"/>
                  </a:moveTo>
                  <a:cubicBezTo>
                    <a:pt x="15" y="4"/>
                    <a:pt x="28" y="11"/>
                    <a:pt x="38" y="22"/>
                  </a:cubicBezTo>
                </a:path>
              </a:pathLst>
            </a:custGeom>
            <a:grp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37" name="Freeform 632"/>
            <p:cNvSpPr>
              <a:spLocks/>
            </p:cNvSpPr>
            <p:nvPr/>
          </p:nvSpPr>
          <p:spPr bwMode="auto">
            <a:xfrm>
              <a:off x="4938713" y="3990975"/>
              <a:ext cx="28575" cy="28575"/>
            </a:xfrm>
            <a:custGeom>
              <a:avLst/>
              <a:gdLst/>
              <a:ahLst/>
              <a:cxnLst>
                <a:cxn ang="0">
                  <a:pos x="0" y="12"/>
                </a:cxn>
                <a:cxn ang="0">
                  <a:pos x="18" y="18"/>
                </a:cxn>
                <a:cxn ang="0">
                  <a:pos x="14" y="0"/>
                </a:cxn>
                <a:cxn ang="0">
                  <a:pos x="0" y="12"/>
                </a:cxn>
              </a:cxnLst>
              <a:rect l="0" t="0" r="r" b="b"/>
              <a:pathLst>
                <a:path w="18" h="18">
                  <a:moveTo>
                    <a:pt x="0" y="12"/>
                  </a:moveTo>
                  <a:lnTo>
                    <a:pt x="18" y="18"/>
                  </a:lnTo>
                  <a:lnTo>
                    <a:pt x="14" y="0"/>
                  </a:lnTo>
                  <a:lnTo>
                    <a:pt x="0" y="12"/>
                  </a:lnTo>
                  <a:close/>
                </a:path>
              </a:pathLst>
            </a:custGeom>
            <a:grpFill/>
            <a:ln w="190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38" name="Freeform 633"/>
            <p:cNvSpPr>
              <a:spLocks/>
            </p:cNvSpPr>
            <p:nvPr/>
          </p:nvSpPr>
          <p:spPr bwMode="auto">
            <a:xfrm>
              <a:off x="4714875" y="3967163"/>
              <a:ext cx="79375" cy="61913"/>
            </a:xfrm>
            <a:custGeom>
              <a:avLst/>
              <a:gdLst/>
              <a:ahLst/>
              <a:cxnLst>
                <a:cxn ang="0">
                  <a:pos x="0" y="32"/>
                </a:cxn>
                <a:cxn ang="0">
                  <a:pos x="41" y="0"/>
                </a:cxn>
              </a:cxnLst>
              <a:rect l="0" t="0" r="r" b="b"/>
              <a:pathLst>
                <a:path w="41" h="32">
                  <a:moveTo>
                    <a:pt x="0" y="32"/>
                  </a:moveTo>
                  <a:cubicBezTo>
                    <a:pt x="9" y="17"/>
                    <a:pt x="24" y="5"/>
                    <a:pt x="41" y="0"/>
                  </a:cubicBezTo>
                </a:path>
              </a:pathLst>
            </a:custGeom>
            <a:grp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39" name="Freeform 634"/>
            <p:cNvSpPr>
              <a:spLocks/>
            </p:cNvSpPr>
            <p:nvPr/>
          </p:nvSpPr>
          <p:spPr bwMode="auto">
            <a:xfrm>
              <a:off x="4786313" y="3954463"/>
              <a:ext cx="30163" cy="28575"/>
            </a:xfrm>
            <a:custGeom>
              <a:avLst/>
              <a:gdLst/>
              <a:ahLst/>
              <a:cxnLst>
                <a:cxn ang="0">
                  <a:pos x="5" y="18"/>
                </a:cxn>
                <a:cxn ang="0">
                  <a:pos x="19" y="5"/>
                </a:cxn>
                <a:cxn ang="0">
                  <a:pos x="0" y="0"/>
                </a:cxn>
                <a:cxn ang="0">
                  <a:pos x="5" y="18"/>
                </a:cxn>
              </a:cxnLst>
              <a:rect l="0" t="0" r="r" b="b"/>
              <a:pathLst>
                <a:path w="19" h="18">
                  <a:moveTo>
                    <a:pt x="5" y="18"/>
                  </a:moveTo>
                  <a:lnTo>
                    <a:pt x="19" y="5"/>
                  </a:lnTo>
                  <a:lnTo>
                    <a:pt x="0" y="0"/>
                  </a:lnTo>
                  <a:lnTo>
                    <a:pt x="5" y="18"/>
                  </a:lnTo>
                  <a:close/>
                </a:path>
              </a:pathLst>
            </a:custGeom>
            <a:grpFill/>
            <a:ln w="190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40" name="Freeform 635"/>
            <p:cNvSpPr>
              <a:spLocks/>
            </p:cNvSpPr>
            <p:nvPr/>
          </p:nvSpPr>
          <p:spPr bwMode="auto">
            <a:xfrm>
              <a:off x="4978400" y="4067175"/>
              <a:ext cx="22225" cy="117475"/>
            </a:xfrm>
            <a:custGeom>
              <a:avLst/>
              <a:gdLst/>
              <a:ahLst/>
              <a:cxnLst>
                <a:cxn ang="0">
                  <a:pos x="5" y="0"/>
                </a:cxn>
                <a:cxn ang="0">
                  <a:pos x="8" y="40"/>
                </a:cxn>
                <a:cxn ang="0">
                  <a:pos x="0" y="61"/>
                </a:cxn>
              </a:cxnLst>
              <a:rect l="0" t="0" r="r" b="b"/>
              <a:pathLst>
                <a:path w="11" h="61">
                  <a:moveTo>
                    <a:pt x="5" y="0"/>
                  </a:moveTo>
                  <a:cubicBezTo>
                    <a:pt x="10" y="12"/>
                    <a:pt x="11" y="26"/>
                    <a:pt x="8" y="40"/>
                  </a:cubicBezTo>
                  <a:cubicBezTo>
                    <a:pt x="6" y="47"/>
                    <a:pt x="4" y="55"/>
                    <a:pt x="0" y="61"/>
                  </a:cubicBezTo>
                </a:path>
              </a:pathLst>
            </a:custGeom>
            <a:grp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41" name="Freeform 636"/>
            <p:cNvSpPr>
              <a:spLocks/>
            </p:cNvSpPr>
            <p:nvPr/>
          </p:nvSpPr>
          <p:spPr bwMode="auto">
            <a:xfrm>
              <a:off x="4968875" y="4173538"/>
              <a:ext cx="25400" cy="30163"/>
            </a:xfrm>
            <a:custGeom>
              <a:avLst/>
              <a:gdLst/>
              <a:ahLst/>
              <a:cxnLst>
                <a:cxn ang="0">
                  <a:pos x="0" y="0"/>
                </a:cxn>
                <a:cxn ang="0">
                  <a:pos x="0" y="19"/>
                </a:cxn>
                <a:cxn ang="0">
                  <a:pos x="16" y="9"/>
                </a:cxn>
                <a:cxn ang="0">
                  <a:pos x="0" y="0"/>
                </a:cxn>
              </a:cxnLst>
              <a:rect l="0" t="0" r="r" b="b"/>
              <a:pathLst>
                <a:path w="16" h="19">
                  <a:moveTo>
                    <a:pt x="0" y="0"/>
                  </a:moveTo>
                  <a:lnTo>
                    <a:pt x="0" y="19"/>
                  </a:lnTo>
                  <a:lnTo>
                    <a:pt x="16" y="9"/>
                  </a:lnTo>
                  <a:lnTo>
                    <a:pt x="0" y="0"/>
                  </a:lnTo>
                  <a:close/>
                </a:path>
              </a:pathLst>
            </a:custGeom>
            <a:grpFill/>
            <a:ln w="190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42" name="Line 637"/>
            <p:cNvSpPr>
              <a:spLocks noChangeShapeType="1"/>
            </p:cNvSpPr>
            <p:nvPr/>
          </p:nvSpPr>
          <p:spPr bwMode="auto">
            <a:xfrm>
              <a:off x="4713288" y="4194175"/>
              <a:ext cx="1588" cy="1588"/>
            </a:xfrm>
            <a:prstGeom prst="line">
              <a:avLst/>
            </a:prstGeom>
            <a:grp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43" name="Freeform 638"/>
            <p:cNvSpPr>
              <a:spLocks/>
            </p:cNvSpPr>
            <p:nvPr/>
          </p:nvSpPr>
          <p:spPr bwMode="auto">
            <a:xfrm>
              <a:off x="4740275" y="4008438"/>
              <a:ext cx="184150" cy="182563"/>
            </a:xfrm>
            <a:custGeom>
              <a:avLst/>
              <a:gdLst/>
              <a:ahLst/>
              <a:cxnLst>
                <a:cxn ang="0">
                  <a:pos x="71" y="44"/>
                </a:cxn>
                <a:cxn ang="0">
                  <a:pos x="75" y="43"/>
                </a:cxn>
                <a:cxn ang="0">
                  <a:pos x="86" y="48"/>
                </a:cxn>
                <a:cxn ang="0">
                  <a:pos x="84" y="36"/>
                </a:cxn>
                <a:cxn ang="0">
                  <a:pos x="95" y="32"/>
                </a:cxn>
                <a:cxn ang="0">
                  <a:pos x="86" y="24"/>
                </a:cxn>
                <a:cxn ang="0">
                  <a:pos x="93" y="14"/>
                </a:cxn>
                <a:cxn ang="0">
                  <a:pos x="81" y="14"/>
                </a:cxn>
                <a:cxn ang="0">
                  <a:pos x="79" y="2"/>
                </a:cxn>
                <a:cxn ang="0">
                  <a:pos x="70" y="9"/>
                </a:cxn>
                <a:cxn ang="0">
                  <a:pos x="61" y="1"/>
                </a:cxn>
                <a:cxn ang="0">
                  <a:pos x="59" y="13"/>
                </a:cxn>
                <a:cxn ang="0">
                  <a:pos x="47" y="13"/>
                </a:cxn>
                <a:cxn ang="0">
                  <a:pos x="52" y="23"/>
                </a:cxn>
                <a:cxn ang="0">
                  <a:pos x="43" y="30"/>
                </a:cxn>
                <a:cxn ang="0">
                  <a:pos x="54" y="35"/>
                </a:cxn>
                <a:cxn ang="0">
                  <a:pos x="51" y="46"/>
                </a:cxn>
                <a:cxn ang="0">
                  <a:pos x="62" y="47"/>
                </a:cxn>
                <a:cxn ang="0">
                  <a:pos x="56" y="57"/>
                </a:cxn>
                <a:cxn ang="0">
                  <a:pos x="65" y="64"/>
                </a:cxn>
                <a:cxn ang="0">
                  <a:pos x="55" y="69"/>
                </a:cxn>
                <a:cxn ang="0">
                  <a:pos x="60" y="80"/>
                </a:cxn>
                <a:cxn ang="0">
                  <a:pos x="48" y="80"/>
                </a:cxn>
                <a:cxn ang="0">
                  <a:pos x="47" y="91"/>
                </a:cxn>
                <a:cxn ang="0">
                  <a:pos x="37" y="85"/>
                </a:cxn>
                <a:cxn ang="0">
                  <a:pos x="30" y="94"/>
                </a:cxn>
                <a:cxn ang="0">
                  <a:pos x="25" y="84"/>
                </a:cxn>
                <a:cxn ang="0">
                  <a:pos x="14" y="89"/>
                </a:cxn>
                <a:cxn ang="0">
                  <a:pos x="15" y="77"/>
                </a:cxn>
                <a:cxn ang="0">
                  <a:pos x="3" y="76"/>
                </a:cxn>
                <a:cxn ang="0">
                  <a:pos x="9" y="66"/>
                </a:cxn>
                <a:cxn ang="0">
                  <a:pos x="0" y="59"/>
                </a:cxn>
                <a:cxn ang="0">
                  <a:pos x="10" y="54"/>
                </a:cxn>
                <a:cxn ang="0">
                  <a:pos x="6" y="43"/>
                </a:cxn>
                <a:cxn ang="0">
                  <a:pos x="17" y="43"/>
                </a:cxn>
                <a:cxn ang="0">
                  <a:pos x="19" y="32"/>
                </a:cxn>
                <a:cxn ang="0">
                  <a:pos x="28" y="38"/>
                </a:cxn>
                <a:cxn ang="0">
                  <a:pos x="35" y="29"/>
                </a:cxn>
                <a:cxn ang="0">
                  <a:pos x="41" y="39"/>
                </a:cxn>
              </a:cxnLst>
              <a:rect l="0" t="0" r="r" b="b"/>
              <a:pathLst>
                <a:path w="95" h="94">
                  <a:moveTo>
                    <a:pt x="68" y="53"/>
                  </a:moveTo>
                  <a:cubicBezTo>
                    <a:pt x="71" y="44"/>
                    <a:pt x="71" y="44"/>
                    <a:pt x="71" y="44"/>
                  </a:cubicBezTo>
                  <a:cubicBezTo>
                    <a:pt x="72" y="44"/>
                    <a:pt x="72" y="44"/>
                    <a:pt x="73" y="44"/>
                  </a:cubicBezTo>
                  <a:cubicBezTo>
                    <a:pt x="73" y="43"/>
                    <a:pt x="74" y="43"/>
                    <a:pt x="75" y="43"/>
                  </a:cubicBezTo>
                  <a:cubicBezTo>
                    <a:pt x="81" y="50"/>
                    <a:pt x="81" y="50"/>
                    <a:pt x="81" y="50"/>
                  </a:cubicBezTo>
                  <a:cubicBezTo>
                    <a:pt x="86" y="48"/>
                    <a:pt x="86" y="48"/>
                    <a:pt x="86" y="48"/>
                  </a:cubicBezTo>
                  <a:cubicBezTo>
                    <a:pt x="82" y="39"/>
                    <a:pt x="82" y="39"/>
                    <a:pt x="82" y="39"/>
                  </a:cubicBezTo>
                  <a:cubicBezTo>
                    <a:pt x="83" y="38"/>
                    <a:pt x="83" y="37"/>
                    <a:pt x="84" y="36"/>
                  </a:cubicBezTo>
                  <a:cubicBezTo>
                    <a:pt x="94" y="37"/>
                    <a:pt x="94" y="37"/>
                    <a:pt x="94" y="37"/>
                  </a:cubicBezTo>
                  <a:cubicBezTo>
                    <a:pt x="95" y="32"/>
                    <a:pt x="95" y="32"/>
                    <a:pt x="95" y="32"/>
                  </a:cubicBezTo>
                  <a:cubicBezTo>
                    <a:pt x="87" y="28"/>
                    <a:pt x="87" y="28"/>
                    <a:pt x="87" y="28"/>
                  </a:cubicBezTo>
                  <a:cubicBezTo>
                    <a:pt x="87" y="27"/>
                    <a:pt x="87" y="26"/>
                    <a:pt x="86" y="24"/>
                  </a:cubicBezTo>
                  <a:cubicBezTo>
                    <a:pt x="95" y="19"/>
                    <a:pt x="95" y="19"/>
                    <a:pt x="95" y="19"/>
                  </a:cubicBezTo>
                  <a:cubicBezTo>
                    <a:pt x="93" y="14"/>
                    <a:pt x="93" y="14"/>
                    <a:pt x="93" y="14"/>
                  </a:cubicBezTo>
                  <a:cubicBezTo>
                    <a:pt x="83" y="16"/>
                    <a:pt x="83" y="16"/>
                    <a:pt x="83" y="16"/>
                  </a:cubicBezTo>
                  <a:cubicBezTo>
                    <a:pt x="83" y="15"/>
                    <a:pt x="82" y="15"/>
                    <a:pt x="81" y="14"/>
                  </a:cubicBezTo>
                  <a:cubicBezTo>
                    <a:pt x="84" y="5"/>
                    <a:pt x="84" y="5"/>
                    <a:pt x="84" y="5"/>
                  </a:cubicBezTo>
                  <a:cubicBezTo>
                    <a:pt x="79" y="2"/>
                    <a:pt x="79" y="2"/>
                    <a:pt x="79" y="2"/>
                  </a:cubicBezTo>
                  <a:cubicBezTo>
                    <a:pt x="73" y="10"/>
                    <a:pt x="73" y="10"/>
                    <a:pt x="73" y="10"/>
                  </a:cubicBezTo>
                  <a:cubicBezTo>
                    <a:pt x="72" y="10"/>
                    <a:pt x="71" y="9"/>
                    <a:pt x="70" y="9"/>
                  </a:cubicBezTo>
                  <a:cubicBezTo>
                    <a:pt x="66" y="0"/>
                    <a:pt x="66" y="0"/>
                    <a:pt x="66" y="0"/>
                  </a:cubicBezTo>
                  <a:cubicBezTo>
                    <a:pt x="61" y="1"/>
                    <a:pt x="61" y="1"/>
                    <a:pt x="61" y="1"/>
                  </a:cubicBezTo>
                  <a:cubicBezTo>
                    <a:pt x="62" y="11"/>
                    <a:pt x="62" y="11"/>
                    <a:pt x="62" y="11"/>
                  </a:cubicBezTo>
                  <a:cubicBezTo>
                    <a:pt x="61" y="12"/>
                    <a:pt x="60" y="12"/>
                    <a:pt x="59" y="13"/>
                  </a:cubicBezTo>
                  <a:cubicBezTo>
                    <a:pt x="50" y="8"/>
                    <a:pt x="50" y="8"/>
                    <a:pt x="50" y="8"/>
                  </a:cubicBezTo>
                  <a:cubicBezTo>
                    <a:pt x="47" y="13"/>
                    <a:pt x="47" y="13"/>
                    <a:pt x="47" y="13"/>
                  </a:cubicBezTo>
                  <a:cubicBezTo>
                    <a:pt x="53" y="20"/>
                    <a:pt x="53" y="20"/>
                    <a:pt x="53" y="20"/>
                  </a:cubicBezTo>
                  <a:cubicBezTo>
                    <a:pt x="53" y="21"/>
                    <a:pt x="53" y="22"/>
                    <a:pt x="52" y="23"/>
                  </a:cubicBezTo>
                  <a:cubicBezTo>
                    <a:pt x="43" y="25"/>
                    <a:pt x="43" y="25"/>
                    <a:pt x="43" y="25"/>
                  </a:cubicBezTo>
                  <a:cubicBezTo>
                    <a:pt x="43" y="30"/>
                    <a:pt x="43" y="30"/>
                    <a:pt x="43" y="30"/>
                  </a:cubicBezTo>
                  <a:cubicBezTo>
                    <a:pt x="53" y="32"/>
                    <a:pt x="53" y="32"/>
                    <a:pt x="53" y="32"/>
                  </a:cubicBezTo>
                  <a:cubicBezTo>
                    <a:pt x="53" y="33"/>
                    <a:pt x="54" y="34"/>
                    <a:pt x="54" y="35"/>
                  </a:cubicBezTo>
                  <a:cubicBezTo>
                    <a:pt x="49" y="43"/>
                    <a:pt x="49" y="43"/>
                    <a:pt x="49" y="43"/>
                  </a:cubicBezTo>
                  <a:cubicBezTo>
                    <a:pt x="51" y="46"/>
                    <a:pt x="51" y="46"/>
                    <a:pt x="51" y="46"/>
                  </a:cubicBezTo>
                  <a:cubicBezTo>
                    <a:pt x="60" y="43"/>
                    <a:pt x="60" y="43"/>
                    <a:pt x="60" y="43"/>
                  </a:cubicBezTo>
                  <a:cubicBezTo>
                    <a:pt x="62" y="47"/>
                    <a:pt x="62" y="47"/>
                    <a:pt x="62" y="47"/>
                  </a:cubicBezTo>
                  <a:cubicBezTo>
                    <a:pt x="55" y="54"/>
                    <a:pt x="55" y="54"/>
                    <a:pt x="55" y="54"/>
                  </a:cubicBezTo>
                  <a:cubicBezTo>
                    <a:pt x="56" y="55"/>
                    <a:pt x="56" y="56"/>
                    <a:pt x="56" y="57"/>
                  </a:cubicBezTo>
                  <a:cubicBezTo>
                    <a:pt x="65" y="59"/>
                    <a:pt x="65" y="59"/>
                    <a:pt x="65" y="59"/>
                  </a:cubicBezTo>
                  <a:cubicBezTo>
                    <a:pt x="65" y="64"/>
                    <a:pt x="65" y="64"/>
                    <a:pt x="65" y="64"/>
                  </a:cubicBezTo>
                  <a:cubicBezTo>
                    <a:pt x="56" y="66"/>
                    <a:pt x="56" y="66"/>
                    <a:pt x="56" y="66"/>
                  </a:cubicBezTo>
                  <a:cubicBezTo>
                    <a:pt x="56" y="67"/>
                    <a:pt x="56" y="68"/>
                    <a:pt x="55" y="69"/>
                  </a:cubicBezTo>
                  <a:cubicBezTo>
                    <a:pt x="62" y="76"/>
                    <a:pt x="62" y="76"/>
                    <a:pt x="62" y="76"/>
                  </a:cubicBezTo>
                  <a:cubicBezTo>
                    <a:pt x="60" y="80"/>
                    <a:pt x="60" y="80"/>
                    <a:pt x="60" y="80"/>
                  </a:cubicBezTo>
                  <a:cubicBezTo>
                    <a:pt x="51" y="77"/>
                    <a:pt x="51" y="77"/>
                    <a:pt x="51" y="77"/>
                  </a:cubicBezTo>
                  <a:cubicBezTo>
                    <a:pt x="50" y="78"/>
                    <a:pt x="49" y="79"/>
                    <a:pt x="48" y="80"/>
                  </a:cubicBezTo>
                  <a:cubicBezTo>
                    <a:pt x="51" y="89"/>
                    <a:pt x="51" y="89"/>
                    <a:pt x="51" y="89"/>
                  </a:cubicBezTo>
                  <a:cubicBezTo>
                    <a:pt x="47" y="91"/>
                    <a:pt x="47" y="91"/>
                    <a:pt x="47" y="91"/>
                  </a:cubicBezTo>
                  <a:cubicBezTo>
                    <a:pt x="41" y="84"/>
                    <a:pt x="41" y="84"/>
                    <a:pt x="41" y="84"/>
                  </a:cubicBezTo>
                  <a:cubicBezTo>
                    <a:pt x="40" y="84"/>
                    <a:pt x="38" y="85"/>
                    <a:pt x="37" y="85"/>
                  </a:cubicBezTo>
                  <a:cubicBezTo>
                    <a:pt x="35" y="94"/>
                    <a:pt x="35" y="94"/>
                    <a:pt x="35" y="94"/>
                  </a:cubicBezTo>
                  <a:cubicBezTo>
                    <a:pt x="30" y="94"/>
                    <a:pt x="30" y="94"/>
                    <a:pt x="30" y="94"/>
                  </a:cubicBezTo>
                  <a:cubicBezTo>
                    <a:pt x="28" y="85"/>
                    <a:pt x="28" y="85"/>
                    <a:pt x="28" y="85"/>
                  </a:cubicBezTo>
                  <a:cubicBezTo>
                    <a:pt x="27" y="85"/>
                    <a:pt x="26" y="84"/>
                    <a:pt x="25" y="84"/>
                  </a:cubicBezTo>
                  <a:cubicBezTo>
                    <a:pt x="19" y="91"/>
                    <a:pt x="19" y="91"/>
                    <a:pt x="19" y="91"/>
                  </a:cubicBezTo>
                  <a:cubicBezTo>
                    <a:pt x="14" y="89"/>
                    <a:pt x="14" y="89"/>
                    <a:pt x="14" y="89"/>
                  </a:cubicBezTo>
                  <a:cubicBezTo>
                    <a:pt x="17" y="80"/>
                    <a:pt x="17" y="80"/>
                    <a:pt x="17" y="80"/>
                  </a:cubicBezTo>
                  <a:cubicBezTo>
                    <a:pt x="16" y="79"/>
                    <a:pt x="15" y="78"/>
                    <a:pt x="15" y="77"/>
                  </a:cubicBezTo>
                  <a:cubicBezTo>
                    <a:pt x="6" y="80"/>
                    <a:pt x="6" y="80"/>
                    <a:pt x="6" y="80"/>
                  </a:cubicBezTo>
                  <a:cubicBezTo>
                    <a:pt x="3" y="76"/>
                    <a:pt x="3" y="76"/>
                    <a:pt x="3" y="76"/>
                  </a:cubicBezTo>
                  <a:cubicBezTo>
                    <a:pt x="10" y="69"/>
                    <a:pt x="10" y="69"/>
                    <a:pt x="10" y="69"/>
                  </a:cubicBezTo>
                  <a:cubicBezTo>
                    <a:pt x="10" y="68"/>
                    <a:pt x="10" y="67"/>
                    <a:pt x="9" y="66"/>
                  </a:cubicBezTo>
                  <a:cubicBezTo>
                    <a:pt x="0" y="64"/>
                    <a:pt x="0" y="64"/>
                    <a:pt x="0" y="64"/>
                  </a:cubicBezTo>
                  <a:cubicBezTo>
                    <a:pt x="0" y="59"/>
                    <a:pt x="0" y="59"/>
                    <a:pt x="0" y="59"/>
                  </a:cubicBezTo>
                  <a:cubicBezTo>
                    <a:pt x="9" y="57"/>
                    <a:pt x="9" y="57"/>
                    <a:pt x="9" y="57"/>
                  </a:cubicBezTo>
                  <a:cubicBezTo>
                    <a:pt x="10" y="56"/>
                    <a:pt x="10" y="55"/>
                    <a:pt x="10" y="54"/>
                  </a:cubicBezTo>
                  <a:cubicBezTo>
                    <a:pt x="3" y="47"/>
                    <a:pt x="3" y="47"/>
                    <a:pt x="3" y="47"/>
                  </a:cubicBezTo>
                  <a:cubicBezTo>
                    <a:pt x="6" y="43"/>
                    <a:pt x="6" y="43"/>
                    <a:pt x="6" y="43"/>
                  </a:cubicBezTo>
                  <a:cubicBezTo>
                    <a:pt x="15" y="46"/>
                    <a:pt x="15" y="46"/>
                    <a:pt x="15" y="46"/>
                  </a:cubicBezTo>
                  <a:cubicBezTo>
                    <a:pt x="15" y="45"/>
                    <a:pt x="16" y="44"/>
                    <a:pt x="17" y="43"/>
                  </a:cubicBezTo>
                  <a:cubicBezTo>
                    <a:pt x="14" y="35"/>
                    <a:pt x="14" y="35"/>
                    <a:pt x="14" y="35"/>
                  </a:cubicBezTo>
                  <a:cubicBezTo>
                    <a:pt x="19" y="32"/>
                    <a:pt x="19" y="32"/>
                    <a:pt x="19" y="32"/>
                  </a:cubicBezTo>
                  <a:cubicBezTo>
                    <a:pt x="25" y="39"/>
                    <a:pt x="25" y="39"/>
                    <a:pt x="25" y="39"/>
                  </a:cubicBezTo>
                  <a:cubicBezTo>
                    <a:pt x="26" y="39"/>
                    <a:pt x="27" y="38"/>
                    <a:pt x="28" y="38"/>
                  </a:cubicBezTo>
                  <a:cubicBezTo>
                    <a:pt x="30" y="29"/>
                    <a:pt x="30" y="29"/>
                    <a:pt x="30" y="29"/>
                  </a:cubicBezTo>
                  <a:cubicBezTo>
                    <a:pt x="35" y="29"/>
                    <a:pt x="35" y="29"/>
                    <a:pt x="35" y="29"/>
                  </a:cubicBezTo>
                  <a:cubicBezTo>
                    <a:pt x="37" y="38"/>
                    <a:pt x="37" y="38"/>
                    <a:pt x="37" y="38"/>
                  </a:cubicBezTo>
                  <a:cubicBezTo>
                    <a:pt x="38" y="38"/>
                    <a:pt x="40" y="39"/>
                    <a:pt x="41" y="39"/>
                  </a:cubicBezTo>
                </a:path>
              </a:pathLst>
            </a:custGeom>
            <a:grp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44" name="Oval 639"/>
            <p:cNvSpPr>
              <a:spLocks noChangeArrowheads="1"/>
            </p:cNvSpPr>
            <p:nvPr/>
          </p:nvSpPr>
          <p:spPr bwMode="auto">
            <a:xfrm>
              <a:off x="4784725" y="4108450"/>
              <a:ext cx="36513" cy="38100"/>
            </a:xfrm>
            <a:prstGeom prst="ellipse">
              <a:avLst/>
            </a:prstGeom>
            <a:grp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45" name="Oval 640"/>
            <p:cNvSpPr>
              <a:spLocks noChangeArrowheads="1"/>
            </p:cNvSpPr>
            <p:nvPr/>
          </p:nvSpPr>
          <p:spPr bwMode="auto">
            <a:xfrm>
              <a:off x="4856163" y="4043363"/>
              <a:ext cx="34925" cy="33338"/>
            </a:xfrm>
            <a:prstGeom prst="ellipse">
              <a:avLst/>
            </a:prstGeom>
            <a:grp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46" name="Freeform 641"/>
            <p:cNvSpPr>
              <a:spLocks/>
            </p:cNvSpPr>
            <p:nvPr/>
          </p:nvSpPr>
          <p:spPr bwMode="auto">
            <a:xfrm>
              <a:off x="4868863" y="4111625"/>
              <a:ext cx="80963" cy="80963"/>
            </a:xfrm>
            <a:custGeom>
              <a:avLst/>
              <a:gdLst/>
              <a:ahLst/>
              <a:cxnLst>
                <a:cxn ang="0">
                  <a:pos x="2" y="1"/>
                </a:cxn>
                <a:cxn ang="0">
                  <a:pos x="8" y="5"/>
                </a:cxn>
                <a:cxn ang="0">
                  <a:pos x="12" y="0"/>
                </a:cxn>
                <a:cxn ang="0">
                  <a:pos x="14" y="1"/>
                </a:cxn>
                <a:cxn ang="0">
                  <a:pos x="16" y="6"/>
                </a:cxn>
                <a:cxn ang="0">
                  <a:pos x="19" y="6"/>
                </a:cxn>
                <a:cxn ang="0">
                  <a:pos x="20" y="0"/>
                </a:cxn>
                <a:cxn ang="0">
                  <a:pos x="23" y="1"/>
                </a:cxn>
                <a:cxn ang="0">
                  <a:pos x="24" y="6"/>
                </a:cxn>
                <a:cxn ang="0">
                  <a:pos x="26" y="7"/>
                </a:cxn>
                <a:cxn ang="0">
                  <a:pos x="30" y="3"/>
                </a:cxn>
                <a:cxn ang="0">
                  <a:pos x="33" y="4"/>
                </a:cxn>
                <a:cxn ang="0">
                  <a:pos x="31" y="10"/>
                </a:cxn>
                <a:cxn ang="0">
                  <a:pos x="33" y="12"/>
                </a:cxn>
                <a:cxn ang="0">
                  <a:pos x="38" y="10"/>
                </a:cxn>
                <a:cxn ang="0">
                  <a:pos x="40" y="13"/>
                </a:cxn>
                <a:cxn ang="0">
                  <a:pos x="35" y="17"/>
                </a:cxn>
                <a:cxn ang="0">
                  <a:pos x="36" y="19"/>
                </a:cxn>
                <a:cxn ang="0">
                  <a:pos x="42" y="20"/>
                </a:cxn>
                <a:cxn ang="0">
                  <a:pos x="42" y="23"/>
                </a:cxn>
                <a:cxn ang="0">
                  <a:pos x="36" y="24"/>
                </a:cxn>
                <a:cxn ang="0">
                  <a:pos x="35" y="27"/>
                </a:cxn>
                <a:cxn ang="0">
                  <a:pos x="40" y="31"/>
                </a:cxn>
                <a:cxn ang="0">
                  <a:pos x="38" y="33"/>
                </a:cxn>
                <a:cxn ang="0">
                  <a:pos x="32" y="31"/>
                </a:cxn>
                <a:cxn ang="0">
                  <a:pos x="31" y="33"/>
                </a:cxn>
                <a:cxn ang="0">
                  <a:pos x="32" y="39"/>
                </a:cxn>
                <a:cxn ang="0">
                  <a:pos x="30" y="40"/>
                </a:cxn>
                <a:cxn ang="0">
                  <a:pos x="26" y="36"/>
                </a:cxn>
                <a:cxn ang="0">
                  <a:pos x="23" y="36"/>
                </a:cxn>
                <a:cxn ang="0">
                  <a:pos x="22" y="42"/>
                </a:cxn>
                <a:cxn ang="0">
                  <a:pos x="19" y="42"/>
                </a:cxn>
                <a:cxn ang="0">
                  <a:pos x="18" y="36"/>
                </a:cxn>
                <a:cxn ang="0">
                  <a:pos x="16" y="35"/>
                </a:cxn>
                <a:cxn ang="0">
                  <a:pos x="12" y="40"/>
                </a:cxn>
                <a:cxn ang="0">
                  <a:pos x="9" y="38"/>
                </a:cxn>
                <a:cxn ang="0">
                  <a:pos x="11" y="32"/>
                </a:cxn>
                <a:cxn ang="0">
                  <a:pos x="9" y="31"/>
                </a:cxn>
                <a:cxn ang="0">
                  <a:pos x="4" y="33"/>
                </a:cxn>
                <a:cxn ang="0">
                  <a:pos x="2" y="30"/>
                </a:cxn>
                <a:cxn ang="0">
                  <a:pos x="7" y="26"/>
                </a:cxn>
                <a:cxn ang="0">
                  <a:pos x="6" y="24"/>
                </a:cxn>
                <a:cxn ang="0">
                  <a:pos x="0" y="22"/>
                </a:cxn>
                <a:cxn ang="0">
                  <a:pos x="0" y="19"/>
                </a:cxn>
                <a:cxn ang="0">
                  <a:pos x="6" y="18"/>
                </a:cxn>
                <a:cxn ang="0">
                  <a:pos x="7" y="16"/>
                </a:cxn>
                <a:cxn ang="0">
                  <a:pos x="2" y="12"/>
                </a:cxn>
                <a:cxn ang="0">
                  <a:pos x="4" y="9"/>
                </a:cxn>
                <a:cxn ang="0">
                  <a:pos x="10" y="11"/>
                </a:cxn>
                <a:cxn ang="0">
                  <a:pos x="12" y="10"/>
                </a:cxn>
              </a:cxnLst>
              <a:rect l="0" t="0" r="r" b="b"/>
              <a:pathLst>
                <a:path w="42" h="42">
                  <a:moveTo>
                    <a:pt x="2" y="1"/>
                  </a:moveTo>
                  <a:cubicBezTo>
                    <a:pt x="8" y="5"/>
                    <a:pt x="8" y="5"/>
                    <a:pt x="8" y="5"/>
                  </a:cubicBezTo>
                  <a:cubicBezTo>
                    <a:pt x="12" y="0"/>
                    <a:pt x="12" y="0"/>
                    <a:pt x="12" y="0"/>
                  </a:cubicBezTo>
                  <a:cubicBezTo>
                    <a:pt x="12" y="1"/>
                    <a:pt x="13" y="1"/>
                    <a:pt x="14" y="1"/>
                  </a:cubicBezTo>
                  <a:cubicBezTo>
                    <a:pt x="16" y="6"/>
                    <a:pt x="16" y="6"/>
                    <a:pt x="16" y="6"/>
                  </a:cubicBezTo>
                  <a:cubicBezTo>
                    <a:pt x="19" y="6"/>
                    <a:pt x="19" y="6"/>
                    <a:pt x="19" y="6"/>
                  </a:cubicBezTo>
                  <a:cubicBezTo>
                    <a:pt x="20" y="0"/>
                    <a:pt x="20" y="0"/>
                    <a:pt x="20" y="0"/>
                  </a:cubicBezTo>
                  <a:cubicBezTo>
                    <a:pt x="23" y="1"/>
                    <a:pt x="23" y="1"/>
                    <a:pt x="23" y="1"/>
                  </a:cubicBezTo>
                  <a:cubicBezTo>
                    <a:pt x="24" y="6"/>
                    <a:pt x="24" y="6"/>
                    <a:pt x="24" y="6"/>
                  </a:cubicBezTo>
                  <a:cubicBezTo>
                    <a:pt x="25" y="7"/>
                    <a:pt x="26" y="7"/>
                    <a:pt x="26" y="7"/>
                  </a:cubicBezTo>
                  <a:cubicBezTo>
                    <a:pt x="30" y="3"/>
                    <a:pt x="30" y="3"/>
                    <a:pt x="30" y="3"/>
                  </a:cubicBezTo>
                  <a:cubicBezTo>
                    <a:pt x="33" y="4"/>
                    <a:pt x="33" y="4"/>
                    <a:pt x="33" y="4"/>
                  </a:cubicBezTo>
                  <a:cubicBezTo>
                    <a:pt x="31" y="10"/>
                    <a:pt x="31" y="10"/>
                    <a:pt x="31" y="10"/>
                  </a:cubicBezTo>
                  <a:cubicBezTo>
                    <a:pt x="32" y="11"/>
                    <a:pt x="32" y="11"/>
                    <a:pt x="33" y="12"/>
                  </a:cubicBezTo>
                  <a:cubicBezTo>
                    <a:pt x="38" y="10"/>
                    <a:pt x="38" y="10"/>
                    <a:pt x="38" y="10"/>
                  </a:cubicBezTo>
                  <a:cubicBezTo>
                    <a:pt x="40" y="13"/>
                    <a:pt x="40" y="13"/>
                    <a:pt x="40" y="13"/>
                  </a:cubicBezTo>
                  <a:cubicBezTo>
                    <a:pt x="35" y="17"/>
                    <a:pt x="35" y="17"/>
                    <a:pt x="35" y="17"/>
                  </a:cubicBezTo>
                  <a:cubicBezTo>
                    <a:pt x="36" y="17"/>
                    <a:pt x="36" y="18"/>
                    <a:pt x="36" y="19"/>
                  </a:cubicBezTo>
                  <a:cubicBezTo>
                    <a:pt x="42" y="20"/>
                    <a:pt x="42" y="20"/>
                    <a:pt x="42" y="20"/>
                  </a:cubicBezTo>
                  <a:cubicBezTo>
                    <a:pt x="42" y="23"/>
                    <a:pt x="42" y="23"/>
                    <a:pt x="42" y="23"/>
                  </a:cubicBezTo>
                  <a:cubicBezTo>
                    <a:pt x="36" y="24"/>
                    <a:pt x="36" y="24"/>
                    <a:pt x="36" y="24"/>
                  </a:cubicBezTo>
                  <a:cubicBezTo>
                    <a:pt x="36" y="25"/>
                    <a:pt x="35" y="26"/>
                    <a:pt x="35" y="27"/>
                  </a:cubicBezTo>
                  <a:cubicBezTo>
                    <a:pt x="40" y="31"/>
                    <a:pt x="40" y="31"/>
                    <a:pt x="40" y="31"/>
                  </a:cubicBezTo>
                  <a:cubicBezTo>
                    <a:pt x="38" y="33"/>
                    <a:pt x="38" y="33"/>
                    <a:pt x="38" y="33"/>
                  </a:cubicBezTo>
                  <a:cubicBezTo>
                    <a:pt x="32" y="31"/>
                    <a:pt x="32" y="31"/>
                    <a:pt x="32" y="31"/>
                  </a:cubicBezTo>
                  <a:cubicBezTo>
                    <a:pt x="32" y="32"/>
                    <a:pt x="31" y="32"/>
                    <a:pt x="31" y="33"/>
                  </a:cubicBezTo>
                  <a:cubicBezTo>
                    <a:pt x="32" y="39"/>
                    <a:pt x="32" y="39"/>
                    <a:pt x="32" y="39"/>
                  </a:cubicBezTo>
                  <a:cubicBezTo>
                    <a:pt x="30" y="40"/>
                    <a:pt x="30" y="40"/>
                    <a:pt x="30" y="40"/>
                  </a:cubicBezTo>
                  <a:cubicBezTo>
                    <a:pt x="26" y="36"/>
                    <a:pt x="26" y="36"/>
                    <a:pt x="26" y="36"/>
                  </a:cubicBezTo>
                  <a:cubicBezTo>
                    <a:pt x="25" y="36"/>
                    <a:pt x="24" y="36"/>
                    <a:pt x="23" y="36"/>
                  </a:cubicBezTo>
                  <a:cubicBezTo>
                    <a:pt x="22" y="42"/>
                    <a:pt x="22" y="42"/>
                    <a:pt x="22" y="42"/>
                  </a:cubicBezTo>
                  <a:cubicBezTo>
                    <a:pt x="19" y="42"/>
                    <a:pt x="19" y="42"/>
                    <a:pt x="19" y="42"/>
                  </a:cubicBezTo>
                  <a:cubicBezTo>
                    <a:pt x="18" y="36"/>
                    <a:pt x="18" y="36"/>
                    <a:pt x="18" y="36"/>
                  </a:cubicBezTo>
                  <a:cubicBezTo>
                    <a:pt x="17" y="36"/>
                    <a:pt x="16" y="36"/>
                    <a:pt x="16" y="35"/>
                  </a:cubicBezTo>
                  <a:cubicBezTo>
                    <a:pt x="12" y="40"/>
                    <a:pt x="12" y="40"/>
                    <a:pt x="12" y="40"/>
                  </a:cubicBezTo>
                  <a:cubicBezTo>
                    <a:pt x="9" y="38"/>
                    <a:pt x="9" y="38"/>
                    <a:pt x="9" y="38"/>
                  </a:cubicBezTo>
                  <a:cubicBezTo>
                    <a:pt x="11" y="32"/>
                    <a:pt x="11" y="32"/>
                    <a:pt x="11" y="32"/>
                  </a:cubicBezTo>
                  <a:cubicBezTo>
                    <a:pt x="10" y="32"/>
                    <a:pt x="10" y="31"/>
                    <a:pt x="9" y="31"/>
                  </a:cubicBezTo>
                  <a:cubicBezTo>
                    <a:pt x="4" y="33"/>
                    <a:pt x="4" y="33"/>
                    <a:pt x="4" y="33"/>
                  </a:cubicBezTo>
                  <a:cubicBezTo>
                    <a:pt x="2" y="30"/>
                    <a:pt x="2" y="30"/>
                    <a:pt x="2" y="30"/>
                  </a:cubicBezTo>
                  <a:cubicBezTo>
                    <a:pt x="7" y="26"/>
                    <a:pt x="7" y="26"/>
                    <a:pt x="7" y="26"/>
                  </a:cubicBezTo>
                  <a:cubicBezTo>
                    <a:pt x="6" y="25"/>
                    <a:pt x="6" y="24"/>
                    <a:pt x="6" y="24"/>
                  </a:cubicBezTo>
                  <a:cubicBezTo>
                    <a:pt x="0" y="22"/>
                    <a:pt x="0" y="22"/>
                    <a:pt x="0" y="22"/>
                  </a:cubicBezTo>
                  <a:cubicBezTo>
                    <a:pt x="0" y="19"/>
                    <a:pt x="0" y="19"/>
                    <a:pt x="0" y="19"/>
                  </a:cubicBezTo>
                  <a:cubicBezTo>
                    <a:pt x="6" y="18"/>
                    <a:pt x="6" y="18"/>
                    <a:pt x="6" y="18"/>
                  </a:cubicBezTo>
                  <a:cubicBezTo>
                    <a:pt x="6" y="17"/>
                    <a:pt x="7" y="17"/>
                    <a:pt x="7" y="16"/>
                  </a:cubicBezTo>
                  <a:cubicBezTo>
                    <a:pt x="2" y="12"/>
                    <a:pt x="2" y="12"/>
                    <a:pt x="2" y="12"/>
                  </a:cubicBezTo>
                  <a:cubicBezTo>
                    <a:pt x="4" y="9"/>
                    <a:pt x="4" y="9"/>
                    <a:pt x="4" y="9"/>
                  </a:cubicBezTo>
                  <a:cubicBezTo>
                    <a:pt x="10" y="11"/>
                    <a:pt x="10" y="11"/>
                    <a:pt x="10" y="11"/>
                  </a:cubicBezTo>
                  <a:cubicBezTo>
                    <a:pt x="10" y="11"/>
                    <a:pt x="11" y="10"/>
                    <a:pt x="12" y="10"/>
                  </a:cubicBezTo>
                </a:path>
              </a:pathLst>
            </a:custGeom>
            <a:grp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47" name="Freeform 642"/>
            <p:cNvSpPr>
              <a:spLocks/>
            </p:cNvSpPr>
            <p:nvPr/>
          </p:nvSpPr>
          <p:spPr bwMode="auto">
            <a:xfrm>
              <a:off x="4895850" y="4140200"/>
              <a:ext cx="26988" cy="25400"/>
            </a:xfrm>
            <a:custGeom>
              <a:avLst/>
              <a:gdLst/>
              <a:ahLst/>
              <a:cxnLst>
                <a:cxn ang="0">
                  <a:pos x="10" y="1"/>
                </a:cxn>
                <a:cxn ang="0">
                  <a:pos x="12" y="10"/>
                </a:cxn>
                <a:cxn ang="0">
                  <a:pos x="4" y="11"/>
                </a:cxn>
                <a:cxn ang="0">
                  <a:pos x="2" y="3"/>
                </a:cxn>
                <a:cxn ang="0">
                  <a:pos x="10" y="1"/>
                </a:cxn>
              </a:cxnLst>
              <a:rect l="0" t="0" r="r" b="b"/>
              <a:pathLst>
                <a:path w="14" h="13">
                  <a:moveTo>
                    <a:pt x="10" y="1"/>
                  </a:moveTo>
                  <a:cubicBezTo>
                    <a:pt x="13" y="3"/>
                    <a:pt x="14" y="7"/>
                    <a:pt x="12" y="10"/>
                  </a:cubicBezTo>
                  <a:cubicBezTo>
                    <a:pt x="10" y="12"/>
                    <a:pt x="6" y="13"/>
                    <a:pt x="4" y="11"/>
                  </a:cubicBezTo>
                  <a:cubicBezTo>
                    <a:pt x="1" y="9"/>
                    <a:pt x="0" y="6"/>
                    <a:pt x="2" y="3"/>
                  </a:cubicBezTo>
                  <a:cubicBezTo>
                    <a:pt x="4" y="0"/>
                    <a:pt x="8" y="0"/>
                    <a:pt x="10" y="1"/>
                  </a:cubicBezTo>
                  <a:close/>
                </a:path>
              </a:pathLst>
            </a:custGeom>
            <a:grp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grpSp>
      <p:grpSp>
        <p:nvGrpSpPr>
          <p:cNvPr id="11" name="Groupe 341"/>
          <p:cNvGrpSpPr>
            <a:grpSpLocks noChangeAspect="1"/>
          </p:cNvGrpSpPr>
          <p:nvPr/>
        </p:nvGrpSpPr>
        <p:grpSpPr>
          <a:xfrm>
            <a:off x="5448017" y="3137915"/>
            <a:ext cx="813324" cy="512933"/>
            <a:chOff x="3967163" y="2006600"/>
            <a:chExt cx="455613" cy="287338"/>
          </a:xfrm>
        </p:grpSpPr>
        <p:sp>
          <p:nvSpPr>
            <p:cNvPr id="49" name="Freeform 782"/>
            <p:cNvSpPr>
              <a:spLocks/>
            </p:cNvSpPr>
            <p:nvPr/>
          </p:nvSpPr>
          <p:spPr bwMode="auto">
            <a:xfrm>
              <a:off x="3967163" y="2006600"/>
              <a:ext cx="455613" cy="287338"/>
            </a:xfrm>
            <a:custGeom>
              <a:avLst/>
              <a:gdLst/>
              <a:ahLst/>
              <a:cxnLst>
                <a:cxn ang="0">
                  <a:pos x="235" y="132"/>
                </a:cxn>
                <a:cxn ang="0">
                  <a:pos x="219" y="148"/>
                </a:cxn>
                <a:cxn ang="0">
                  <a:pos x="16" y="148"/>
                </a:cxn>
                <a:cxn ang="0">
                  <a:pos x="0" y="132"/>
                </a:cxn>
                <a:cxn ang="0">
                  <a:pos x="214" y="132"/>
                </a:cxn>
                <a:cxn ang="0">
                  <a:pos x="214" y="0"/>
                </a:cxn>
                <a:cxn ang="0">
                  <a:pos x="21" y="0"/>
                </a:cxn>
                <a:cxn ang="0">
                  <a:pos x="21" y="114"/>
                </a:cxn>
              </a:cxnLst>
              <a:rect l="0" t="0" r="r" b="b"/>
              <a:pathLst>
                <a:path w="235" h="148">
                  <a:moveTo>
                    <a:pt x="235" y="132"/>
                  </a:moveTo>
                  <a:cubicBezTo>
                    <a:pt x="235" y="141"/>
                    <a:pt x="228" y="148"/>
                    <a:pt x="219" y="148"/>
                  </a:cubicBezTo>
                  <a:cubicBezTo>
                    <a:pt x="16" y="148"/>
                    <a:pt x="16" y="148"/>
                    <a:pt x="16" y="148"/>
                  </a:cubicBezTo>
                  <a:cubicBezTo>
                    <a:pt x="7" y="148"/>
                    <a:pt x="0" y="141"/>
                    <a:pt x="0" y="132"/>
                  </a:cubicBezTo>
                  <a:cubicBezTo>
                    <a:pt x="214" y="132"/>
                    <a:pt x="214" y="132"/>
                    <a:pt x="214" y="132"/>
                  </a:cubicBezTo>
                  <a:cubicBezTo>
                    <a:pt x="214" y="0"/>
                    <a:pt x="214" y="0"/>
                    <a:pt x="214" y="0"/>
                  </a:cubicBezTo>
                  <a:cubicBezTo>
                    <a:pt x="21" y="0"/>
                    <a:pt x="21" y="0"/>
                    <a:pt x="21" y="0"/>
                  </a:cubicBezTo>
                  <a:cubicBezTo>
                    <a:pt x="21" y="114"/>
                    <a:pt x="21" y="114"/>
                    <a:pt x="21" y="114"/>
                  </a:cubicBezTo>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783"/>
            <p:cNvSpPr>
              <a:spLocks/>
            </p:cNvSpPr>
            <p:nvPr/>
          </p:nvSpPr>
          <p:spPr bwMode="auto">
            <a:xfrm>
              <a:off x="4232275" y="2160588"/>
              <a:ext cx="87313" cy="65088"/>
            </a:xfrm>
            <a:custGeom>
              <a:avLst/>
              <a:gdLst/>
              <a:ahLst/>
              <a:cxnLst>
                <a:cxn ang="0">
                  <a:pos x="43" y="30"/>
                </a:cxn>
                <a:cxn ang="0">
                  <a:pos x="38" y="33"/>
                </a:cxn>
                <a:cxn ang="0">
                  <a:pos x="1" y="9"/>
                </a:cxn>
                <a:cxn ang="0">
                  <a:pos x="1" y="3"/>
                </a:cxn>
                <a:cxn ang="0">
                  <a:pos x="1" y="3"/>
                </a:cxn>
                <a:cxn ang="0">
                  <a:pos x="6" y="1"/>
                </a:cxn>
                <a:cxn ang="0">
                  <a:pos x="43" y="25"/>
                </a:cxn>
                <a:cxn ang="0">
                  <a:pos x="43" y="30"/>
                </a:cxn>
              </a:cxnLst>
              <a:rect l="0" t="0" r="r" b="b"/>
              <a:pathLst>
                <a:path w="45" h="34">
                  <a:moveTo>
                    <a:pt x="43" y="30"/>
                  </a:moveTo>
                  <a:cubicBezTo>
                    <a:pt x="42" y="33"/>
                    <a:pt x="40" y="34"/>
                    <a:pt x="38" y="33"/>
                  </a:cubicBezTo>
                  <a:cubicBezTo>
                    <a:pt x="1" y="9"/>
                    <a:pt x="1" y="9"/>
                    <a:pt x="1" y="9"/>
                  </a:cubicBezTo>
                  <a:cubicBezTo>
                    <a:pt x="0" y="8"/>
                    <a:pt x="0" y="6"/>
                    <a:pt x="1" y="3"/>
                  </a:cubicBezTo>
                  <a:cubicBezTo>
                    <a:pt x="1" y="3"/>
                    <a:pt x="1" y="3"/>
                    <a:pt x="1" y="3"/>
                  </a:cubicBezTo>
                  <a:cubicBezTo>
                    <a:pt x="2" y="1"/>
                    <a:pt x="5" y="0"/>
                    <a:pt x="6" y="1"/>
                  </a:cubicBezTo>
                  <a:cubicBezTo>
                    <a:pt x="43" y="25"/>
                    <a:pt x="43" y="25"/>
                    <a:pt x="43" y="25"/>
                  </a:cubicBezTo>
                  <a:cubicBezTo>
                    <a:pt x="45" y="26"/>
                    <a:pt x="45" y="28"/>
                    <a:pt x="43" y="30"/>
                  </a:cubicBezTo>
                  <a:close/>
                </a:path>
              </a:pathLst>
            </a:custGeom>
            <a:solidFill>
              <a:srgbClr val="1A171B"/>
            </a:solidFill>
            <a:ln w="190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784"/>
            <p:cNvSpPr>
              <a:spLocks/>
            </p:cNvSpPr>
            <p:nvPr/>
          </p:nvSpPr>
          <p:spPr bwMode="auto">
            <a:xfrm>
              <a:off x="4075113" y="2049463"/>
              <a:ext cx="179388" cy="160338"/>
            </a:xfrm>
            <a:custGeom>
              <a:avLst/>
              <a:gdLst/>
              <a:ahLst/>
              <a:cxnLst>
                <a:cxn ang="0">
                  <a:pos x="71" y="8"/>
                </a:cxn>
                <a:cxn ang="0">
                  <a:pos x="71" y="8"/>
                </a:cxn>
                <a:cxn ang="0">
                  <a:pos x="87" y="33"/>
                </a:cxn>
                <a:cxn ang="0">
                  <a:pos x="54" y="79"/>
                </a:cxn>
                <a:cxn ang="0">
                  <a:pos x="5" y="47"/>
                </a:cxn>
                <a:cxn ang="0">
                  <a:pos x="39" y="1"/>
                </a:cxn>
                <a:cxn ang="0">
                  <a:pos x="54" y="1"/>
                </a:cxn>
              </a:cxnLst>
              <a:rect l="0" t="0" r="r" b="b"/>
              <a:pathLst>
                <a:path w="92" h="83">
                  <a:moveTo>
                    <a:pt x="71" y="8"/>
                  </a:moveTo>
                  <a:cubicBezTo>
                    <a:pt x="71" y="8"/>
                    <a:pt x="71" y="8"/>
                    <a:pt x="71" y="8"/>
                  </a:cubicBezTo>
                  <a:cubicBezTo>
                    <a:pt x="79" y="14"/>
                    <a:pt x="85" y="22"/>
                    <a:pt x="87" y="33"/>
                  </a:cubicBezTo>
                  <a:cubicBezTo>
                    <a:pt x="92" y="54"/>
                    <a:pt x="76" y="75"/>
                    <a:pt x="54" y="79"/>
                  </a:cubicBezTo>
                  <a:cubicBezTo>
                    <a:pt x="31" y="83"/>
                    <a:pt x="9" y="69"/>
                    <a:pt x="5" y="47"/>
                  </a:cubicBezTo>
                  <a:cubicBezTo>
                    <a:pt x="0" y="25"/>
                    <a:pt x="16" y="5"/>
                    <a:pt x="39" y="1"/>
                  </a:cubicBezTo>
                  <a:cubicBezTo>
                    <a:pt x="44" y="0"/>
                    <a:pt x="49" y="0"/>
                    <a:pt x="54" y="1"/>
                  </a:cubicBezTo>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785"/>
            <p:cNvSpPr>
              <a:spLocks/>
            </p:cNvSpPr>
            <p:nvPr/>
          </p:nvSpPr>
          <p:spPr bwMode="auto">
            <a:xfrm>
              <a:off x="4092575" y="2058988"/>
              <a:ext cx="144463" cy="133350"/>
            </a:xfrm>
            <a:custGeom>
              <a:avLst/>
              <a:gdLst/>
              <a:ahLst/>
              <a:cxnLst>
                <a:cxn ang="0">
                  <a:pos x="4" y="41"/>
                </a:cxn>
                <a:cxn ang="0">
                  <a:pos x="31" y="3"/>
                </a:cxn>
                <a:cxn ang="0">
                  <a:pos x="31" y="3"/>
                </a:cxn>
                <a:cxn ang="0">
                  <a:pos x="31" y="3"/>
                </a:cxn>
                <a:cxn ang="0">
                  <a:pos x="70" y="29"/>
                </a:cxn>
                <a:cxn ang="0">
                  <a:pos x="70" y="29"/>
                </a:cxn>
                <a:cxn ang="0">
                  <a:pos x="70" y="29"/>
                </a:cxn>
                <a:cxn ang="0">
                  <a:pos x="43" y="66"/>
                </a:cxn>
                <a:cxn ang="0">
                  <a:pos x="43" y="66"/>
                </a:cxn>
                <a:cxn ang="0">
                  <a:pos x="43" y="66"/>
                </a:cxn>
                <a:cxn ang="0">
                  <a:pos x="4" y="41"/>
                </a:cxn>
                <a:cxn ang="0">
                  <a:pos x="4" y="41"/>
                </a:cxn>
              </a:cxnLst>
              <a:rect l="0" t="0" r="r" b="b"/>
              <a:pathLst>
                <a:path w="74" h="69">
                  <a:moveTo>
                    <a:pt x="4" y="41"/>
                  </a:moveTo>
                  <a:cubicBezTo>
                    <a:pt x="0" y="23"/>
                    <a:pt x="13" y="6"/>
                    <a:pt x="31" y="3"/>
                  </a:cubicBezTo>
                  <a:cubicBezTo>
                    <a:pt x="31" y="3"/>
                    <a:pt x="31" y="3"/>
                    <a:pt x="31" y="3"/>
                  </a:cubicBezTo>
                  <a:cubicBezTo>
                    <a:pt x="31" y="3"/>
                    <a:pt x="31" y="3"/>
                    <a:pt x="31" y="3"/>
                  </a:cubicBezTo>
                  <a:cubicBezTo>
                    <a:pt x="49" y="0"/>
                    <a:pt x="67" y="12"/>
                    <a:pt x="70" y="29"/>
                  </a:cubicBezTo>
                  <a:cubicBezTo>
                    <a:pt x="70" y="29"/>
                    <a:pt x="70" y="29"/>
                    <a:pt x="70" y="29"/>
                  </a:cubicBezTo>
                  <a:cubicBezTo>
                    <a:pt x="70" y="29"/>
                    <a:pt x="70" y="29"/>
                    <a:pt x="70" y="29"/>
                  </a:cubicBezTo>
                  <a:cubicBezTo>
                    <a:pt x="74" y="46"/>
                    <a:pt x="61" y="63"/>
                    <a:pt x="43" y="66"/>
                  </a:cubicBezTo>
                  <a:cubicBezTo>
                    <a:pt x="43" y="66"/>
                    <a:pt x="43" y="66"/>
                    <a:pt x="43" y="66"/>
                  </a:cubicBezTo>
                  <a:cubicBezTo>
                    <a:pt x="43" y="66"/>
                    <a:pt x="43" y="66"/>
                    <a:pt x="43" y="66"/>
                  </a:cubicBezTo>
                  <a:cubicBezTo>
                    <a:pt x="25" y="69"/>
                    <a:pt x="7" y="58"/>
                    <a:pt x="4" y="41"/>
                  </a:cubicBezTo>
                  <a:cubicBezTo>
                    <a:pt x="4" y="41"/>
                    <a:pt x="4" y="41"/>
                    <a:pt x="4" y="41"/>
                  </a:cubicBezTo>
                  <a:close/>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786"/>
            <p:cNvSpPr>
              <a:spLocks noEditPoints="1"/>
            </p:cNvSpPr>
            <p:nvPr/>
          </p:nvSpPr>
          <p:spPr bwMode="auto">
            <a:xfrm>
              <a:off x="4122738" y="2092325"/>
              <a:ext cx="95250" cy="77788"/>
            </a:xfrm>
            <a:custGeom>
              <a:avLst/>
              <a:gdLst/>
              <a:ahLst/>
              <a:cxnLst>
                <a:cxn ang="0">
                  <a:pos x="48" y="2"/>
                </a:cxn>
                <a:cxn ang="0">
                  <a:pos x="49" y="4"/>
                </a:cxn>
                <a:cxn ang="0">
                  <a:pos x="47" y="5"/>
                </a:cxn>
                <a:cxn ang="0">
                  <a:pos x="47" y="5"/>
                </a:cxn>
                <a:cxn ang="0">
                  <a:pos x="35" y="10"/>
                </a:cxn>
                <a:cxn ang="0">
                  <a:pos x="24" y="20"/>
                </a:cxn>
                <a:cxn ang="0">
                  <a:pos x="12" y="39"/>
                </a:cxn>
                <a:cxn ang="0">
                  <a:pos x="12" y="39"/>
                </a:cxn>
                <a:cxn ang="0">
                  <a:pos x="10" y="40"/>
                </a:cxn>
                <a:cxn ang="0">
                  <a:pos x="9" y="39"/>
                </a:cxn>
                <a:cxn ang="0">
                  <a:pos x="1" y="22"/>
                </a:cxn>
                <a:cxn ang="0">
                  <a:pos x="1" y="20"/>
                </a:cxn>
                <a:cxn ang="0">
                  <a:pos x="2" y="19"/>
                </a:cxn>
                <a:cxn ang="0">
                  <a:pos x="4" y="20"/>
                </a:cxn>
                <a:cxn ang="0">
                  <a:pos x="11" y="25"/>
                </a:cxn>
                <a:cxn ang="0">
                  <a:pos x="29" y="5"/>
                </a:cxn>
                <a:cxn ang="0">
                  <a:pos x="42" y="0"/>
                </a:cxn>
                <a:cxn ang="0">
                  <a:pos x="48" y="2"/>
                </a:cxn>
                <a:cxn ang="0">
                  <a:pos x="15" y="26"/>
                </a:cxn>
                <a:cxn ang="0">
                  <a:pos x="18" y="22"/>
                </a:cxn>
                <a:cxn ang="0">
                  <a:pos x="13" y="29"/>
                </a:cxn>
                <a:cxn ang="0">
                  <a:pos x="12" y="30"/>
                </a:cxn>
                <a:cxn ang="0">
                  <a:pos x="11" y="30"/>
                </a:cxn>
                <a:cxn ang="0">
                  <a:pos x="10" y="29"/>
                </a:cxn>
                <a:cxn ang="0">
                  <a:pos x="7" y="27"/>
                </a:cxn>
                <a:cxn ang="0">
                  <a:pos x="10" y="34"/>
                </a:cxn>
                <a:cxn ang="0">
                  <a:pos x="15" y="26"/>
                </a:cxn>
              </a:cxnLst>
              <a:rect l="0" t="0" r="r" b="b"/>
              <a:pathLst>
                <a:path w="49" h="40">
                  <a:moveTo>
                    <a:pt x="48" y="2"/>
                  </a:moveTo>
                  <a:cubicBezTo>
                    <a:pt x="49" y="2"/>
                    <a:pt x="49" y="3"/>
                    <a:pt x="49" y="4"/>
                  </a:cubicBezTo>
                  <a:cubicBezTo>
                    <a:pt x="49" y="5"/>
                    <a:pt x="48" y="5"/>
                    <a:pt x="47" y="5"/>
                  </a:cubicBezTo>
                  <a:cubicBezTo>
                    <a:pt x="47" y="5"/>
                    <a:pt x="47" y="5"/>
                    <a:pt x="47" y="5"/>
                  </a:cubicBezTo>
                  <a:cubicBezTo>
                    <a:pt x="43" y="5"/>
                    <a:pt x="39" y="7"/>
                    <a:pt x="35" y="10"/>
                  </a:cubicBezTo>
                  <a:cubicBezTo>
                    <a:pt x="31" y="13"/>
                    <a:pt x="27" y="16"/>
                    <a:pt x="24" y="20"/>
                  </a:cubicBezTo>
                  <a:cubicBezTo>
                    <a:pt x="18" y="28"/>
                    <a:pt x="13" y="37"/>
                    <a:pt x="12" y="39"/>
                  </a:cubicBezTo>
                  <a:cubicBezTo>
                    <a:pt x="12" y="39"/>
                    <a:pt x="12" y="39"/>
                    <a:pt x="12" y="39"/>
                  </a:cubicBezTo>
                  <a:cubicBezTo>
                    <a:pt x="12" y="40"/>
                    <a:pt x="11" y="40"/>
                    <a:pt x="10" y="40"/>
                  </a:cubicBezTo>
                  <a:cubicBezTo>
                    <a:pt x="10" y="40"/>
                    <a:pt x="9" y="40"/>
                    <a:pt x="9" y="39"/>
                  </a:cubicBezTo>
                  <a:cubicBezTo>
                    <a:pt x="1" y="22"/>
                    <a:pt x="1" y="22"/>
                    <a:pt x="1" y="22"/>
                  </a:cubicBezTo>
                  <a:cubicBezTo>
                    <a:pt x="0" y="21"/>
                    <a:pt x="0" y="20"/>
                    <a:pt x="1" y="20"/>
                  </a:cubicBezTo>
                  <a:cubicBezTo>
                    <a:pt x="2" y="19"/>
                    <a:pt x="2" y="19"/>
                    <a:pt x="2" y="19"/>
                  </a:cubicBezTo>
                  <a:cubicBezTo>
                    <a:pt x="3" y="19"/>
                    <a:pt x="3" y="19"/>
                    <a:pt x="4" y="20"/>
                  </a:cubicBezTo>
                  <a:cubicBezTo>
                    <a:pt x="11" y="25"/>
                    <a:pt x="11" y="25"/>
                    <a:pt x="11" y="25"/>
                  </a:cubicBezTo>
                  <a:cubicBezTo>
                    <a:pt x="18" y="15"/>
                    <a:pt x="24" y="9"/>
                    <a:pt x="29" y="5"/>
                  </a:cubicBezTo>
                  <a:cubicBezTo>
                    <a:pt x="35" y="1"/>
                    <a:pt x="39" y="0"/>
                    <a:pt x="42" y="0"/>
                  </a:cubicBezTo>
                  <a:cubicBezTo>
                    <a:pt x="46" y="0"/>
                    <a:pt x="48" y="1"/>
                    <a:pt x="48" y="2"/>
                  </a:cubicBezTo>
                  <a:close/>
                  <a:moveTo>
                    <a:pt x="15" y="26"/>
                  </a:moveTo>
                  <a:cubicBezTo>
                    <a:pt x="16" y="25"/>
                    <a:pt x="17" y="24"/>
                    <a:pt x="18" y="22"/>
                  </a:cubicBezTo>
                  <a:cubicBezTo>
                    <a:pt x="16" y="24"/>
                    <a:pt x="15" y="26"/>
                    <a:pt x="13" y="29"/>
                  </a:cubicBezTo>
                  <a:cubicBezTo>
                    <a:pt x="13" y="29"/>
                    <a:pt x="12" y="30"/>
                    <a:pt x="12" y="30"/>
                  </a:cubicBezTo>
                  <a:cubicBezTo>
                    <a:pt x="12" y="30"/>
                    <a:pt x="11" y="30"/>
                    <a:pt x="11" y="30"/>
                  </a:cubicBezTo>
                  <a:cubicBezTo>
                    <a:pt x="11" y="30"/>
                    <a:pt x="11" y="30"/>
                    <a:pt x="10" y="29"/>
                  </a:cubicBezTo>
                  <a:cubicBezTo>
                    <a:pt x="7" y="27"/>
                    <a:pt x="7" y="27"/>
                    <a:pt x="7" y="27"/>
                  </a:cubicBezTo>
                  <a:cubicBezTo>
                    <a:pt x="10" y="34"/>
                    <a:pt x="10" y="34"/>
                    <a:pt x="10" y="34"/>
                  </a:cubicBezTo>
                  <a:cubicBezTo>
                    <a:pt x="12" y="32"/>
                    <a:pt x="13" y="29"/>
                    <a:pt x="15" y="26"/>
                  </a:cubicBezTo>
                </a:path>
              </a:pathLst>
            </a:custGeom>
            <a:solidFill>
              <a:srgbClr val="1A171B"/>
            </a:solidFill>
            <a:ln w="190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2" name="Groupe 566"/>
          <p:cNvGrpSpPr/>
          <p:nvPr/>
        </p:nvGrpSpPr>
        <p:grpSpPr>
          <a:xfrm>
            <a:off x="7449662" y="3088905"/>
            <a:ext cx="724395" cy="488046"/>
            <a:chOff x="1033464" y="987426"/>
            <a:chExt cx="374650" cy="252413"/>
          </a:xfrm>
        </p:grpSpPr>
        <p:sp>
          <p:nvSpPr>
            <p:cNvPr id="55" name="Freeform 228"/>
            <p:cNvSpPr>
              <a:spLocks/>
            </p:cNvSpPr>
            <p:nvPr/>
          </p:nvSpPr>
          <p:spPr bwMode="auto">
            <a:xfrm>
              <a:off x="1093789" y="987426"/>
              <a:ext cx="314325" cy="244475"/>
            </a:xfrm>
            <a:custGeom>
              <a:avLst/>
              <a:gdLst/>
              <a:ahLst/>
              <a:cxnLst>
                <a:cxn ang="0">
                  <a:pos x="0" y="74"/>
                </a:cxn>
                <a:cxn ang="0">
                  <a:pos x="0" y="21"/>
                </a:cxn>
                <a:cxn ang="0">
                  <a:pos x="52" y="63"/>
                </a:cxn>
                <a:cxn ang="0">
                  <a:pos x="52" y="21"/>
                </a:cxn>
                <a:cxn ang="0">
                  <a:pos x="106" y="64"/>
                </a:cxn>
                <a:cxn ang="0">
                  <a:pos x="106" y="21"/>
                </a:cxn>
                <a:cxn ang="0">
                  <a:pos x="156" y="72"/>
                </a:cxn>
                <a:cxn ang="0">
                  <a:pos x="173" y="0"/>
                </a:cxn>
                <a:cxn ang="0">
                  <a:pos x="198" y="0"/>
                </a:cxn>
                <a:cxn ang="0">
                  <a:pos x="198" y="154"/>
                </a:cxn>
              </a:cxnLst>
              <a:rect l="0" t="0" r="r" b="b"/>
              <a:pathLst>
                <a:path w="198" h="154">
                  <a:moveTo>
                    <a:pt x="0" y="74"/>
                  </a:moveTo>
                  <a:lnTo>
                    <a:pt x="0" y="21"/>
                  </a:lnTo>
                  <a:lnTo>
                    <a:pt x="52" y="63"/>
                  </a:lnTo>
                  <a:lnTo>
                    <a:pt x="52" y="21"/>
                  </a:lnTo>
                  <a:lnTo>
                    <a:pt x="106" y="64"/>
                  </a:lnTo>
                  <a:lnTo>
                    <a:pt x="106" y="21"/>
                  </a:lnTo>
                  <a:lnTo>
                    <a:pt x="156" y="72"/>
                  </a:lnTo>
                  <a:lnTo>
                    <a:pt x="173" y="0"/>
                  </a:lnTo>
                  <a:lnTo>
                    <a:pt x="198" y="0"/>
                  </a:lnTo>
                  <a:lnTo>
                    <a:pt x="198" y="154"/>
                  </a:lnTo>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56" name="Freeform 229"/>
            <p:cNvSpPr>
              <a:spLocks/>
            </p:cNvSpPr>
            <p:nvPr/>
          </p:nvSpPr>
          <p:spPr bwMode="auto">
            <a:xfrm>
              <a:off x="1033464" y="1098551"/>
              <a:ext cx="239713" cy="141288"/>
            </a:xfrm>
            <a:custGeom>
              <a:avLst/>
              <a:gdLst/>
              <a:ahLst/>
              <a:cxnLst>
                <a:cxn ang="0">
                  <a:pos x="31" y="20"/>
                </a:cxn>
                <a:cxn ang="0">
                  <a:pos x="17" y="13"/>
                </a:cxn>
                <a:cxn ang="0">
                  <a:pos x="16" y="26"/>
                </a:cxn>
                <a:cxn ang="0">
                  <a:pos x="2" y="28"/>
                </a:cxn>
                <a:cxn ang="0">
                  <a:pos x="10" y="39"/>
                </a:cxn>
                <a:cxn ang="0">
                  <a:pos x="1" y="48"/>
                </a:cxn>
                <a:cxn ang="0">
                  <a:pos x="14" y="51"/>
                </a:cxn>
                <a:cxn ang="0">
                  <a:pos x="13" y="65"/>
                </a:cxn>
                <a:cxn ang="0">
                  <a:pos x="25" y="59"/>
                </a:cxn>
                <a:cxn ang="0">
                  <a:pos x="33" y="70"/>
                </a:cxn>
                <a:cxn ang="0">
                  <a:pos x="38" y="57"/>
                </a:cxn>
                <a:cxn ang="0">
                  <a:pos x="51" y="61"/>
                </a:cxn>
                <a:cxn ang="0">
                  <a:pos x="48" y="48"/>
                </a:cxn>
                <a:cxn ang="0">
                  <a:pos x="59" y="41"/>
                </a:cxn>
                <a:cxn ang="0">
                  <a:pos x="50" y="33"/>
                </a:cxn>
                <a:cxn ang="0">
                  <a:pos x="62" y="27"/>
                </a:cxn>
                <a:cxn ang="0">
                  <a:pos x="57" y="15"/>
                </a:cxn>
                <a:cxn ang="0">
                  <a:pos x="70" y="16"/>
                </a:cxn>
                <a:cxn ang="0">
                  <a:pos x="72" y="3"/>
                </a:cxn>
                <a:cxn ang="0">
                  <a:pos x="83" y="10"/>
                </a:cxn>
                <a:cxn ang="0">
                  <a:pos x="91" y="0"/>
                </a:cxn>
                <a:cxn ang="0">
                  <a:pos x="97" y="12"/>
                </a:cxn>
                <a:cxn ang="0">
                  <a:pos x="109" y="7"/>
                </a:cxn>
                <a:cxn ang="0">
                  <a:pos x="108" y="20"/>
                </a:cxn>
                <a:cxn ang="0">
                  <a:pos x="121" y="22"/>
                </a:cxn>
                <a:cxn ang="0">
                  <a:pos x="114" y="33"/>
                </a:cxn>
                <a:cxn ang="0">
                  <a:pos x="124" y="41"/>
                </a:cxn>
                <a:cxn ang="0">
                  <a:pos x="112" y="47"/>
                </a:cxn>
                <a:cxn ang="0">
                  <a:pos x="117" y="59"/>
                </a:cxn>
                <a:cxn ang="0">
                  <a:pos x="104" y="58"/>
                </a:cxn>
                <a:cxn ang="0">
                  <a:pos x="102" y="71"/>
                </a:cxn>
                <a:cxn ang="0">
                  <a:pos x="91" y="63"/>
                </a:cxn>
              </a:cxnLst>
              <a:rect l="0" t="0" r="r" b="b"/>
              <a:pathLst>
                <a:path w="124" h="73">
                  <a:moveTo>
                    <a:pt x="31" y="3"/>
                  </a:moveTo>
                  <a:cubicBezTo>
                    <a:pt x="31" y="20"/>
                    <a:pt x="31" y="20"/>
                    <a:pt x="31" y="20"/>
                  </a:cubicBezTo>
                  <a:cubicBezTo>
                    <a:pt x="30" y="21"/>
                    <a:pt x="25" y="21"/>
                    <a:pt x="24" y="21"/>
                  </a:cubicBezTo>
                  <a:cubicBezTo>
                    <a:pt x="17" y="13"/>
                    <a:pt x="17" y="13"/>
                    <a:pt x="17" y="13"/>
                  </a:cubicBezTo>
                  <a:cubicBezTo>
                    <a:pt x="12" y="16"/>
                    <a:pt x="12" y="16"/>
                    <a:pt x="12" y="16"/>
                  </a:cubicBezTo>
                  <a:cubicBezTo>
                    <a:pt x="16" y="26"/>
                    <a:pt x="16" y="26"/>
                    <a:pt x="16" y="26"/>
                  </a:cubicBezTo>
                  <a:cubicBezTo>
                    <a:pt x="15" y="27"/>
                    <a:pt x="14" y="28"/>
                    <a:pt x="13" y="29"/>
                  </a:cubicBezTo>
                  <a:cubicBezTo>
                    <a:pt x="2" y="28"/>
                    <a:pt x="2" y="28"/>
                    <a:pt x="2" y="28"/>
                  </a:cubicBezTo>
                  <a:cubicBezTo>
                    <a:pt x="0" y="33"/>
                    <a:pt x="0" y="33"/>
                    <a:pt x="0" y="33"/>
                  </a:cubicBezTo>
                  <a:cubicBezTo>
                    <a:pt x="10" y="39"/>
                    <a:pt x="10" y="39"/>
                    <a:pt x="10" y="39"/>
                  </a:cubicBezTo>
                  <a:cubicBezTo>
                    <a:pt x="10" y="40"/>
                    <a:pt x="10" y="41"/>
                    <a:pt x="10" y="42"/>
                  </a:cubicBezTo>
                  <a:cubicBezTo>
                    <a:pt x="1" y="48"/>
                    <a:pt x="1" y="48"/>
                    <a:pt x="1" y="48"/>
                  </a:cubicBezTo>
                  <a:cubicBezTo>
                    <a:pt x="3" y="54"/>
                    <a:pt x="3" y="54"/>
                    <a:pt x="3" y="54"/>
                  </a:cubicBezTo>
                  <a:cubicBezTo>
                    <a:pt x="14" y="51"/>
                    <a:pt x="14" y="51"/>
                    <a:pt x="14" y="51"/>
                  </a:cubicBezTo>
                  <a:cubicBezTo>
                    <a:pt x="15" y="52"/>
                    <a:pt x="16" y="53"/>
                    <a:pt x="16" y="54"/>
                  </a:cubicBezTo>
                  <a:cubicBezTo>
                    <a:pt x="13" y="65"/>
                    <a:pt x="13" y="65"/>
                    <a:pt x="13" y="65"/>
                  </a:cubicBezTo>
                  <a:cubicBezTo>
                    <a:pt x="18" y="68"/>
                    <a:pt x="18" y="68"/>
                    <a:pt x="18" y="68"/>
                  </a:cubicBezTo>
                  <a:cubicBezTo>
                    <a:pt x="25" y="59"/>
                    <a:pt x="25" y="59"/>
                    <a:pt x="25" y="59"/>
                  </a:cubicBezTo>
                  <a:cubicBezTo>
                    <a:pt x="26" y="59"/>
                    <a:pt x="28" y="59"/>
                    <a:pt x="29" y="59"/>
                  </a:cubicBezTo>
                  <a:cubicBezTo>
                    <a:pt x="33" y="70"/>
                    <a:pt x="33" y="70"/>
                    <a:pt x="33" y="70"/>
                  </a:cubicBezTo>
                  <a:cubicBezTo>
                    <a:pt x="39" y="69"/>
                    <a:pt x="39" y="69"/>
                    <a:pt x="39" y="69"/>
                  </a:cubicBezTo>
                  <a:cubicBezTo>
                    <a:pt x="38" y="57"/>
                    <a:pt x="38" y="57"/>
                    <a:pt x="38" y="57"/>
                  </a:cubicBezTo>
                  <a:cubicBezTo>
                    <a:pt x="40" y="57"/>
                    <a:pt x="41" y="56"/>
                    <a:pt x="42" y="56"/>
                  </a:cubicBezTo>
                  <a:cubicBezTo>
                    <a:pt x="51" y="61"/>
                    <a:pt x="51" y="61"/>
                    <a:pt x="51" y="61"/>
                  </a:cubicBezTo>
                  <a:cubicBezTo>
                    <a:pt x="55" y="56"/>
                    <a:pt x="55" y="56"/>
                    <a:pt x="55" y="56"/>
                  </a:cubicBezTo>
                  <a:cubicBezTo>
                    <a:pt x="48" y="48"/>
                    <a:pt x="48" y="48"/>
                    <a:pt x="48" y="48"/>
                  </a:cubicBezTo>
                  <a:cubicBezTo>
                    <a:pt x="48" y="47"/>
                    <a:pt x="49" y="45"/>
                    <a:pt x="49" y="44"/>
                  </a:cubicBezTo>
                  <a:cubicBezTo>
                    <a:pt x="59" y="41"/>
                    <a:pt x="59" y="41"/>
                    <a:pt x="59" y="41"/>
                  </a:cubicBezTo>
                  <a:cubicBezTo>
                    <a:pt x="60" y="37"/>
                    <a:pt x="60" y="37"/>
                    <a:pt x="60" y="37"/>
                  </a:cubicBezTo>
                  <a:cubicBezTo>
                    <a:pt x="50" y="33"/>
                    <a:pt x="50" y="33"/>
                    <a:pt x="50" y="33"/>
                  </a:cubicBezTo>
                  <a:cubicBezTo>
                    <a:pt x="51" y="27"/>
                    <a:pt x="51" y="27"/>
                    <a:pt x="51" y="27"/>
                  </a:cubicBezTo>
                  <a:cubicBezTo>
                    <a:pt x="62" y="27"/>
                    <a:pt x="62" y="27"/>
                    <a:pt x="62" y="27"/>
                  </a:cubicBezTo>
                  <a:cubicBezTo>
                    <a:pt x="62" y="26"/>
                    <a:pt x="63" y="25"/>
                    <a:pt x="64" y="23"/>
                  </a:cubicBezTo>
                  <a:cubicBezTo>
                    <a:pt x="57" y="15"/>
                    <a:pt x="57" y="15"/>
                    <a:pt x="57" y="15"/>
                  </a:cubicBezTo>
                  <a:cubicBezTo>
                    <a:pt x="61" y="11"/>
                    <a:pt x="61" y="11"/>
                    <a:pt x="61" y="11"/>
                  </a:cubicBezTo>
                  <a:cubicBezTo>
                    <a:pt x="70" y="16"/>
                    <a:pt x="70" y="16"/>
                    <a:pt x="70" y="16"/>
                  </a:cubicBezTo>
                  <a:cubicBezTo>
                    <a:pt x="71" y="15"/>
                    <a:pt x="72" y="14"/>
                    <a:pt x="74" y="14"/>
                  </a:cubicBezTo>
                  <a:cubicBezTo>
                    <a:pt x="72" y="3"/>
                    <a:pt x="72" y="3"/>
                    <a:pt x="72" y="3"/>
                  </a:cubicBezTo>
                  <a:cubicBezTo>
                    <a:pt x="77" y="1"/>
                    <a:pt x="77" y="1"/>
                    <a:pt x="77" y="1"/>
                  </a:cubicBezTo>
                  <a:cubicBezTo>
                    <a:pt x="83" y="10"/>
                    <a:pt x="83" y="10"/>
                    <a:pt x="83" y="10"/>
                  </a:cubicBezTo>
                  <a:cubicBezTo>
                    <a:pt x="84" y="10"/>
                    <a:pt x="86" y="10"/>
                    <a:pt x="87" y="10"/>
                  </a:cubicBezTo>
                  <a:cubicBezTo>
                    <a:pt x="91" y="0"/>
                    <a:pt x="91" y="0"/>
                    <a:pt x="91" y="0"/>
                  </a:cubicBezTo>
                  <a:cubicBezTo>
                    <a:pt x="97" y="1"/>
                    <a:pt x="97" y="1"/>
                    <a:pt x="97" y="1"/>
                  </a:cubicBezTo>
                  <a:cubicBezTo>
                    <a:pt x="97" y="12"/>
                    <a:pt x="97" y="12"/>
                    <a:pt x="97" y="12"/>
                  </a:cubicBezTo>
                  <a:cubicBezTo>
                    <a:pt x="98" y="12"/>
                    <a:pt x="99" y="13"/>
                    <a:pt x="101" y="14"/>
                  </a:cubicBezTo>
                  <a:cubicBezTo>
                    <a:pt x="109" y="7"/>
                    <a:pt x="109" y="7"/>
                    <a:pt x="109" y="7"/>
                  </a:cubicBezTo>
                  <a:cubicBezTo>
                    <a:pt x="113" y="11"/>
                    <a:pt x="113" y="11"/>
                    <a:pt x="113" y="11"/>
                  </a:cubicBezTo>
                  <a:cubicBezTo>
                    <a:pt x="108" y="20"/>
                    <a:pt x="108" y="20"/>
                    <a:pt x="108" y="20"/>
                  </a:cubicBezTo>
                  <a:cubicBezTo>
                    <a:pt x="109" y="21"/>
                    <a:pt x="110" y="22"/>
                    <a:pt x="110" y="23"/>
                  </a:cubicBezTo>
                  <a:cubicBezTo>
                    <a:pt x="121" y="22"/>
                    <a:pt x="121" y="22"/>
                    <a:pt x="121" y="22"/>
                  </a:cubicBezTo>
                  <a:cubicBezTo>
                    <a:pt x="123" y="27"/>
                    <a:pt x="123" y="27"/>
                    <a:pt x="123" y="27"/>
                  </a:cubicBezTo>
                  <a:cubicBezTo>
                    <a:pt x="114" y="33"/>
                    <a:pt x="114" y="33"/>
                    <a:pt x="114" y="33"/>
                  </a:cubicBezTo>
                  <a:cubicBezTo>
                    <a:pt x="114" y="34"/>
                    <a:pt x="114" y="36"/>
                    <a:pt x="114" y="37"/>
                  </a:cubicBezTo>
                  <a:cubicBezTo>
                    <a:pt x="124" y="41"/>
                    <a:pt x="124" y="41"/>
                    <a:pt x="124" y="41"/>
                  </a:cubicBezTo>
                  <a:cubicBezTo>
                    <a:pt x="123" y="47"/>
                    <a:pt x="123" y="47"/>
                    <a:pt x="123" y="47"/>
                  </a:cubicBezTo>
                  <a:cubicBezTo>
                    <a:pt x="112" y="47"/>
                    <a:pt x="112" y="47"/>
                    <a:pt x="112" y="47"/>
                  </a:cubicBezTo>
                  <a:cubicBezTo>
                    <a:pt x="112" y="48"/>
                    <a:pt x="111" y="49"/>
                    <a:pt x="110" y="50"/>
                  </a:cubicBezTo>
                  <a:cubicBezTo>
                    <a:pt x="117" y="59"/>
                    <a:pt x="117" y="59"/>
                    <a:pt x="117" y="59"/>
                  </a:cubicBezTo>
                  <a:cubicBezTo>
                    <a:pt x="113" y="63"/>
                    <a:pt x="113" y="63"/>
                    <a:pt x="113" y="63"/>
                  </a:cubicBezTo>
                  <a:cubicBezTo>
                    <a:pt x="104" y="58"/>
                    <a:pt x="104" y="58"/>
                    <a:pt x="104" y="58"/>
                  </a:cubicBezTo>
                  <a:cubicBezTo>
                    <a:pt x="103" y="59"/>
                    <a:pt x="102" y="60"/>
                    <a:pt x="100" y="60"/>
                  </a:cubicBezTo>
                  <a:cubicBezTo>
                    <a:pt x="102" y="71"/>
                    <a:pt x="102" y="71"/>
                    <a:pt x="102" y="71"/>
                  </a:cubicBezTo>
                  <a:cubicBezTo>
                    <a:pt x="96" y="73"/>
                    <a:pt x="96" y="73"/>
                    <a:pt x="96" y="73"/>
                  </a:cubicBezTo>
                  <a:cubicBezTo>
                    <a:pt x="91" y="63"/>
                    <a:pt x="91" y="63"/>
                    <a:pt x="91" y="63"/>
                  </a:cubicBezTo>
                  <a:cubicBezTo>
                    <a:pt x="90" y="64"/>
                    <a:pt x="88" y="64"/>
                    <a:pt x="87" y="64"/>
                  </a:cubicBezTo>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57" name="Freeform 230"/>
            <p:cNvSpPr>
              <a:spLocks/>
            </p:cNvSpPr>
            <p:nvPr/>
          </p:nvSpPr>
          <p:spPr bwMode="auto">
            <a:xfrm>
              <a:off x="1179514" y="1146176"/>
              <a:ext cx="46038" cy="47625"/>
            </a:xfrm>
            <a:custGeom>
              <a:avLst/>
              <a:gdLst/>
              <a:ahLst/>
              <a:cxnLst>
                <a:cxn ang="0">
                  <a:pos x="4" y="5"/>
                </a:cxn>
                <a:cxn ang="0">
                  <a:pos x="19" y="4"/>
                </a:cxn>
                <a:cxn ang="0">
                  <a:pos x="20" y="19"/>
                </a:cxn>
                <a:cxn ang="0">
                  <a:pos x="5" y="20"/>
                </a:cxn>
                <a:cxn ang="0">
                  <a:pos x="4" y="5"/>
                </a:cxn>
              </a:cxnLst>
              <a:rect l="0" t="0" r="r" b="b"/>
              <a:pathLst>
                <a:path w="24" h="24">
                  <a:moveTo>
                    <a:pt x="4" y="5"/>
                  </a:moveTo>
                  <a:cubicBezTo>
                    <a:pt x="8" y="1"/>
                    <a:pt x="14" y="0"/>
                    <a:pt x="19" y="4"/>
                  </a:cubicBezTo>
                  <a:cubicBezTo>
                    <a:pt x="23" y="8"/>
                    <a:pt x="24" y="14"/>
                    <a:pt x="20" y="19"/>
                  </a:cubicBezTo>
                  <a:cubicBezTo>
                    <a:pt x="16" y="23"/>
                    <a:pt x="10" y="24"/>
                    <a:pt x="5" y="20"/>
                  </a:cubicBezTo>
                  <a:cubicBezTo>
                    <a:pt x="1" y="16"/>
                    <a:pt x="0" y="9"/>
                    <a:pt x="4" y="5"/>
                  </a:cubicBezTo>
                  <a:close/>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58" name="Freeform 231"/>
            <p:cNvSpPr>
              <a:spLocks/>
            </p:cNvSpPr>
            <p:nvPr/>
          </p:nvSpPr>
          <p:spPr bwMode="auto">
            <a:xfrm>
              <a:off x="1069976" y="1154113"/>
              <a:ext cx="42863" cy="42863"/>
            </a:xfrm>
            <a:custGeom>
              <a:avLst/>
              <a:gdLst/>
              <a:ahLst/>
              <a:cxnLst>
                <a:cxn ang="0">
                  <a:pos x="4" y="5"/>
                </a:cxn>
                <a:cxn ang="0">
                  <a:pos x="17" y="4"/>
                </a:cxn>
                <a:cxn ang="0">
                  <a:pos x="19" y="17"/>
                </a:cxn>
                <a:cxn ang="0">
                  <a:pos x="5" y="18"/>
                </a:cxn>
                <a:cxn ang="0">
                  <a:pos x="4" y="5"/>
                </a:cxn>
              </a:cxnLst>
              <a:rect l="0" t="0" r="r" b="b"/>
              <a:pathLst>
                <a:path w="22" h="22">
                  <a:moveTo>
                    <a:pt x="4" y="5"/>
                  </a:moveTo>
                  <a:cubicBezTo>
                    <a:pt x="7" y="1"/>
                    <a:pt x="13" y="0"/>
                    <a:pt x="17" y="4"/>
                  </a:cubicBezTo>
                  <a:cubicBezTo>
                    <a:pt x="22" y="7"/>
                    <a:pt x="22" y="13"/>
                    <a:pt x="19" y="17"/>
                  </a:cubicBezTo>
                  <a:cubicBezTo>
                    <a:pt x="15" y="22"/>
                    <a:pt x="9" y="22"/>
                    <a:pt x="5" y="18"/>
                  </a:cubicBezTo>
                  <a:cubicBezTo>
                    <a:pt x="1" y="15"/>
                    <a:pt x="0" y="9"/>
                    <a:pt x="4" y="5"/>
                  </a:cubicBezTo>
                  <a:close/>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grpSp>
      <p:sp>
        <p:nvSpPr>
          <p:cNvPr id="61" name="Rounded Rectangle 60"/>
          <p:cNvSpPr/>
          <p:nvPr/>
        </p:nvSpPr>
        <p:spPr>
          <a:xfrm>
            <a:off x="687214" y="3838264"/>
            <a:ext cx="8643359" cy="1472034"/>
          </a:xfrm>
          <a:prstGeom prst="roundRect">
            <a:avLst>
              <a:gd name="adj" fmla="val 23928"/>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smtClean="0">
                <a:solidFill>
                  <a:schemeClr val="tx1"/>
                </a:solidFill>
              </a:rPr>
              <a:t>Agile Development – Continuous Integration – </a:t>
            </a:r>
          </a:p>
          <a:p>
            <a:pPr algn="ctr"/>
            <a:r>
              <a:rPr lang="en-US" sz="1600" b="1" dirty="0" smtClean="0">
                <a:solidFill>
                  <a:schemeClr val="tx1"/>
                </a:solidFill>
              </a:rPr>
              <a:t>Continuous Delivery – Automated Testing &amp; Security – </a:t>
            </a:r>
          </a:p>
          <a:p>
            <a:pPr algn="ctr"/>
            <a:r>
              <a:rPr lang="en-US" sz="1600" b="1" dirty="0" smtClean="0">
                <a:solidFill>
                  <a:schemeClr val="tx1"/>
                </a:solidFill>
              </a:rPr>
              <a:t>Application Performance Management &amp; Monitoring – </a:t>
            </a:r>
          </a:p>
          <a:p>
            <a:pPr algn="ctr"/>
            <a:r>
              <a:rPr lang="en-US" sz="1600" b="1" dirty="0" smtClean="0">
                <a:solidFill>
                  <a:schemeClr val="tx1"/>
                </a:solidFill>
              </a:rPr>
              <a:t>Delivery Orchestration – Scalable Infrastructure </a:t>
            </a:r>
            <a:endParaRPr lang="en-US" sz="1600" dirty="0" smtClean="0">
              <a:solidFill>
                <a:schemeClr val="tx2">
                  <a:lumMod val="50000"/>
                </a:schemeClr>
              </a:solidFill>
            </a:endParaRPr>
          </a:p>
        </p:txBody>
      </p:sp>
      <p:cxnSp>
        <p:nvCxnSpPr>
          <p:cNvPr id="63" name="Straight Arrow Connector 62"/>
          <p:cNvCxnSpPr/>
          <p:nvPr/>
        </p:nvCxnSpPr>
        <p:spPr>
          <a:xfrm flipH="1">
            <a:off x="7809194" y="3838264"/>
            <a:ext cx="352988" cy="0"/>
          </a:xfrm>
          <a:prstGeom prst="straightConnector1">
            <a:avLst/>
          </a:prstGeom>
          <a:ln w="38100">
            <a:solidFill>
              <a:schemeClr val="tx1"/>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H="1">
            <a:off x="2651455" y="3838264"/>
            <a:ext cx="352988" cy="0"/>
          </a:xfrm>
          <a:prstGeom prst="straightConnector1">
            <a:avLst/>
          </a:prstGeom>
          <a:ln w="38100">
            <a:solidFill>
              <a:schemeClr val="tx1"/>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rot="16200000" flipH="1">
            <a:off x="510720" y="4583927"/>
            <a:ext cx="352988" cy="0"/>
          </a:xfrm>
          <a:prstGeom prst="straightConnector1">
            <a:avLst/>
          </a:prstGeom>
          <a:ln w="38100">
            <a:solidFill>
              <a:schemeClr val="tx1"/>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rot="5400000" flipH="1" flipV="1">
            <a:off x="9154079" y="4560177"/>
            <a:ext cx="352988" cy="0"/>
          </a:xfrm>
          <a:prstGeom prst="straightConnector1">
            <a:avLst/>
          </a:prstGeom>
          <a:ln w="38100">
            <a:solidFill>
              <a:schemeClr val="tx1"/>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2922417" y="5310298"/>
            <a:ext cx="352988" cy="0"/>
          </a:xfrm>
          <a:prstGeom prst="straightConnector1">
            <a:avLst/>
          </a:prstGeom>
          <a:ln w="38100">
            <a:solidFill>
              <a:schemeClr val="tx1"/>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6746355" y="5310298"/>
            <a:ext cx="352988" cy="0"/>
          </a:xfrm>
          <a:prstGeom prst="straightConnector1">
            <a:avLst/>
          </a:prstGeom>
          <a:ln w="38100">
            <a:solidFill>
              <a:schemeClr val="tx1"/>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7735737" y="951495"/>
            <a:ext cx="2170263" cy="648705"/>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2400" b="1" dirty="0" smtClean="0">
                <a:solidFill>
                  <a:schemeClr val="tx2">
                    <a:lumMod val="50000"/>
                  </a:schemeClr>
                </a:solidFill>
              </a:rPr>
              <a:t>SUMMARY</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nvGraphicFramePr>
        <p:xfrm>
          <a:off x="1587" y="1588"/>
          <a:ext cx="1587" cy="1587"/>
        </p:xfrm>
        <a:graphic>
          <a:graphicData uri="http://schemas.openxmlformats.org/presentationml/2006/ole">
            <p:oleObj spid="_x0000_s309250" name="think-cell Slide" r:id="rId4" imgW="270" imgH="270" progId="">
              <p:embed/>
            </p:oleObj>
          </a:graphicData>
        </a:graphic>
      </p:graphicFrame>
      <p:sp>
        <p:nvSpPr>
          <p:cNvPr id="2" name="Title 1"/>
          <p:cNvSpPr>
            <a:spLocks noGrp="1"/>
          </p:cNvSpPr>
          <p:nvPr>
            <p:ph type="title"/>
          </p:nvPr>
        </p:nvSpPr>
        <p:spPr/>
        <p:txBody>
          <a:bodyPr/>
          <a:lstStyle/>
          <a:p>
            <a:r>
              <a:rPr lang="fi-FI" sz="2800" dirty="0" smtClean="0"/>
              <a:t>The </a:t>
            </a:r>
            <a:r>
              <a:rPr lang="fi-FI" sz="2800" dirty="0" err="1" smtClean="0"/>
              <a:t>objective</a:t>
            </a:r>
            <a:r>
              <a:rPr lang="fi-FI" sz="2800" dirty="0" smtClean="0"/>
              <a:t> is to </a:t>
            </a:r>
            <a:r>
              <a:rPr lang="fi-FI" sz="2800" dirty="0" err="1" smtClean="0"/>
              <a:t>simplify</a:t>
            </a:r>
            <a:r>
              <a:rPr lang="fi-FI" sz="2800" dirty="0" smtClean="0"/>
              <a:t> and </a:t>
            </a:r>
            <a:r>
              <a:rPr lang="fi-FI" sz="2800" dirty="0" err="1" smtClean="0"/>
              <a:t>streamline</a:t>
            </a:r>
            <a:r>
              <a:rPr lang="fi-FI" sz="2800" dirty="0" smtClean="0"/>
              <a:t> the </a:t>
            </a:r>
            <a:r>
              <a:rPr lang="fi-FI" sz="2800" dirty="0" err="1" smtClean="0"/>
              <a:t>application</a:t>
            </a:r>
            <a:r>
              <a:rPr lang="fi-FI" sz="2800" dirty="0" smtClean="0"/>
              <a:t> </a:t>
            </a:r>
            <a:r>
              <a:rPr lang="fi-FI" sz="2800" dirty="0" err="1" smtClean="0"/>
              <a:t>lifecycle</a:t>
            </a:r>
            <a:r>
              <a:rPr lang="fi-FI" sz="2800" dirty="0" smtClean="0"/>
              <a:t> management </a:t>
            </a:r>
            <a:r>
              <a:rPr lang="fi-FI" sz="2800" dirty="0" err="1" smtClean="0"/>
              <a:t>from</a:t>
            </a:r>
            <a:r>
              <a:rPr lang="fi-FI" sz="2800" dirty="0" smtClean="0"/>
              <a:t> </a:t>
            </a:r>
            <a:r>
              <a:rPr lang="fi-FI" sz="2800" dirty="0" err="1" smtClean="0"/>
              <a:t>development</a:t>
            </a:r>
            <a:r>
              <a:rPr lang="fi-FI" sz="2800" dirty="0" smtClean="0"/>
              <a:t> to </a:t>
            </a:r>
            <a:r>
              <a:rPr lang="fi-FI" sz="2800" dirty="0" err="1" smtClean="0"/>
              <a:t>operations</a:t>
            </a:r>
            <a:endParaRPr lang="en-US" sz="2800" dirty="0">
              <a:solidFill>
                <a:schemeClr val="accent5"/>
              </a:solidFill>
            </a:endParaRPr>
          </a:p>
        </p:txBody>
      </p:sp>
      <p:grpSp>
        <p:nvGrpSpPr>
          <p:cNvPr id="3" name="Group 15"/>
          <p:cNvGrpSpPr/>
          <p:nvPr/>
        </p:nvGrpSpPr>
        <p:grpSpPr>
          <a:xfrm>
            <a:off x="5276610" y="1496285"/>
            <a:ext cx="4251366" cy="4572000"/>
            <a:chOff x="5159843" y="1496285"/>
            <a:chExt cx="4251366" cy="4572000"/>
          </a:xfrm>
        </p:grpSpPr>
        <p:pic>
          <p:nvPicPr>
            <p:cNvPr id="9" name="Picture 2"/>
            <p:cNvPicPr>
              <a:picLocks noChangeArrowheads="1"/>
            </p:cNvPicPr>
            <p:nvPr/>
          </p:nvPicPr>
          <p:blipFill>
            <a:blip r:embed="rId5" cstate="email"/>
            <a:srcRect l="2854" r="4265"/>
            <a:stretch>
              <a:fillRect/>
            </a:stretch>
          </p:blipFill>
          <p:spPr bwMode="auto">
            <a:xfrm>
              <a:off x="5257800" y="2247406"/>
              <a:ext cx="4056616" cy="3339901"/>
            </a:xfrm>
            <a:prstGeom prst="rect">
              <a:avLst/>
            </a:prstGeom>
            <a:noFill/>
            <a:ln w="19050" cap="flat" cmpd="sng" algn="ctr">
              <a:noFill/>
              <a:prstDash val="solid"/>
              <a:miter lim="800000"/>
              <a:headEnd/>
              <a:tailEnd/>
            </a:ln>
          </p:spPr>
        </p:pic>
        <p:sp>
          <p:nvSpPr>
            <p:cNvPr id="12" name="Rectangle 11"/>
            <p:cNvSpPr/>
            <p:nvPr>
              <p:custDataLst>
                <p:tags r:id="rId2"/>
              </p:custDataLst>
            </p:nvPr>
          </p:nvSpPr>
          <p:spPr>
            <a:xfrm>
              <a:off x="5159843" y="1496285"/>
              <a:ext cx="4251366" cy="45720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graphicFrame>
          <p:nvGraphicFramePr>
            <p:cNvPr id="11" name="Diagram 10"/>
            <p:cNvGraphicFramePr/>
            <p:nvPr>
              <p:extLst>
                <p:ext uri="{D42A27DB-BD31-4B8C-83A1-F6EECF244321}">
                  <p14:modId xmlns:p14="http://schemas.microsoft.com/office/powerpoint/2010/main" xmlns="" val="1817588001"/>
                </p:ext>
              </p:extLst>
            </p:nvPr>
          </p:nvGraphicFramePr>
          <p:xfrm>
            <a:off x="6308016" y="2961710"/>
            <a:ext cx="1956185" cy="1911292"/>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pSp>
      <p:grpSp>
        <p:nvGrpSpPr>
          <p:cNvPr id="4" name="Group 16"/>
          <p:cNvGrpSpPr/>
          <p:nvPr/>
        </p:nvGrpSpPr>
        <p:grpSpPr>
          <a:xfrm>
            <a:off x="378024" y="1496291"/>
            <a:ext cx="4251366" cy="4572000"/>
            <a:chOff x="261257" y="1496291"/>
            <a:chExt cx="4251366" cy="4572000"/>
          </a:xfrm>
        </p:grpSpPr>
        <p:sp>
          <p:nvSpPr>
            <p:cNvPr id="10" name="Rectangle 9"/>
            <p:cNvSpPr/>
            <p:nvPr/>
          </p:nvSpPr>
          <p:spPr>
            <a:xfrm>
              <a:off x="261257" y="1496291"/>
              <a:ext cx="4251366" cy="45720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pic>
          <p:nvPicPr>
            <p:cNvPr id="309250" name="Picture 2"/>
            <p:cNvPicPr>
              <a:picLocks noChangeAspect="1" noChangeArrowheads="1"/>
            </p:cNvPicPr>
            <p:nvPr/>
          </p:nvPicPr>
          <p:blipFill>
            <a:blip r:embed="rId11" cstate="print"/>
            <a:srcRect l="6096"/>
            <a:stretch>
              <a:fillRect/>
            </a:stretch>
          </p:blipFill>
          <p:spPr bwMode="auto">
            <a:xfrm>
              <a:off x="320632" y="2224564"/>
              <a:ext cx="4105471" cy="3471863"/>
            </a:xfrm>
            <a:prstGeom prst="rect">
              <a:avLst/>
            </a:prstGeom>
            <a:noFill/>
            <a:ln w="9525">
              <a:noFill/>
              <a:miter lim="800000"/>
              <a:headEnd/>
              <a:tailEnd/>
            </a:ln>
          </p:spPr>
        </p:pic>
      </p:grpSp>
      <p:sp>
        <p:nvSpPr>
          <p:cNvPr id="13" name="Isosceles Triangle 12"/>
          <p:cNvSpPr/>
          <p:nvPr/>
        </p:nvSpPr>
        <p:spPr>
          <a:xfrm rot="16200000" flipH="1" flipV="1">
            <a:off x="3293400" y="3536151"/>
            <a:ext cx="3319200" cy="403200"/>
          </a:xfrm>
          <a:prstGeom prst="triangle">
            <a:avLst/>
          </a:prstGeom>
          <a:gradFill>
            <a:gsLst>
              <a:gs pos="29000">
                <a:srgbClr val="FFC000"/>
              </a:gs>
              <a:gs pos="80000">
                <a:schemeClr val="accent1">
                  <a:tint val="44500"/>
                  <a:satMod val="160000"/>
                </a:schemeClr>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16" name="Rectangle 15"/>
          <p:cNvSpPr/>
          <p:nvPr/>
        </p:nvSpPr>
        <p:spPr>
          <a:xfrm>
            <a:off x="7735737" y="951495"/>
            <a:ext cx="2170263" cy="648705"/>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2400" b="1" dirty="0" smtClean="0">
                <a:solidFill>
                  <a:schemeClr val="tx2">
                    <a:lumMod val="50000"/>
                  </a:schemeClr>
                </a:solidFill>
              </a:rPr>
              <a:t>SUMMARY</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i-FI" sz="2800" dirty="0" err="1" smtClean="0"/>
              <a:t>Today</a:t>
            </a:r>
            <a:r>
              <a:rPr lang="fi-FI" sz="2800" dirty="0" smtClean="0"/>
              <a:t> </a:t>
            </a:r>
            <a:r>
              <a:rPr lang="fi-FI" sz="2800" dirty="0" err="1" smtClean="0"/>
              <a:t>waste</a:t>
            </a:r>
            <a:r>
              <a:rPr lang="fi-FI" sz="2800" dirty="0" smtClean="0"/>
              <a:t> is </a:t>
            </a:r>
            <a:r>
              <a:rPr lang="fi-FI" sz="2800" dirty="0" err="1" smtClean="0"/>
              <a:t>generated</a:t>
            </a:r>
            <a:r>
              <a:rPr lang="fi-FI" sz="2800" dirty="0" smtClean="0"/>
              <a:t> in </a:t>
            </a:r>
            <a:r>
              <a:rPr lang="fi-FI" sz="2800" dirty="0" err="1" smtClean="0"/>
              <a:t>many</a:t>
            </a:r>
            <a:r>
              <a:rPr lang="fi-FI" sz="2800" dirty="0" smtClean="0"/>
              <a:t> </a:t>
            </a:r>
            <a:r>
              <a:rPr lang="fi-FI" sz="2800" dirty="0" err="1" smtClean="0"/>
              <a:t>areas</a:t>
            </a:r>
            <a:r>
              <a:rPr lang="fi-FI" sz="2800" dirty="0" smtClean="0"/>
              <a:t> </a:t>
            </a:r>
            <a:r>
              <a:rPr lang="fi-FI" sz="2800" dirty="0" err="1" smtClean="0"/>
              <a:t>but</a:t>
            </a:r>
            <a:r>
              <a:rPr lang="fi-FI" sz="2800" dirty="0" smtClean="0"/>
              <a:t> </a:t>
            </a:r>
            <a:r>
              <a:rPr lang="fi-FI" sz="2800" dirty="0" err="1" smtClean="0"/>
              <a:t>it</a:t>
            </a:r>
            <a:r>
              <a:rPr lang="fi-FI" sz="2800" dirty="0" smtClean="0"/>
              <a:t> </a:t>
            </a:r>
            <a:r>
              <a:rPr lang="fi-FI" sz="2800" dirty="0" err="1" smtClean="0"/>
              <a:t>can</a:t>
            </a:r>
            <a:r>
              <a:rPr lang="fi-FI" sz="2800" dirty="0" smtClean="0"/>
              <a:t> </a:t>
            </a:r>
            <a:r>
              <a:rPr lang="fi-FI" sz="2800" dirty="0" err="1" smtClean="0"/>
              <a:t>be</a:t>
            </a:r>
            <a:r>
              <a:rPr lang="fi-FI" sz="2800" dirty="0" smtClean="0"/>
              <a:t> </a:t>
            </a:r>
            <a:r>
              <a:rPr lang="fi-FI" sz="2800" dirty="0" err="1" smtClean="0"/>
              <a:t>removed</a:t>
            </a:r>
            <a:r>
              <a:rPr lang="fi-FI" sz="2800" dirty="0" smtClean="0"/>
              <a:t> </a:t>
            </a:r>
            <a:r>
              <a:rPr lang="fi-FI" sz="2800" dirty="0" err="1" smtClean="0"/>
              <a:t>radically</a:t>
            </a:r>
            <a:endParaRPr lang="fi-FI" sz="2800" dirty="0"/>
          </a:p>
        </p:txBody>
      </p:sp>
      <p:graphicFrame>
        <p:nvGraphicFramePr>
          <p:cNvPr id="13" name="Content Placeholder 12"/>
          <p:cNvGraphicFramePr>
            <a:graphicFrameLocks noGrp="1"/>
          </p:cNvGraphicFramePr>
          <p:nvPr>
            <p:ph sz="half" idx="2"/>
          </p:nvPr>
        </p:nvGraphicFramePr>
        <p:xfrm>
          <a:off x="141825" y="1557450"/>
          <a:ext cx="4421950" cy="4577080"/>
        </p:xfrm>
        <a:graphic>
          <a:graphicData uri="http://schemas.openxmlformats.org/drawingml/2006/table">
            <a:tbl>
              <a:tblPr firstRow="1" bandRow="1">
                <a:tableStyleId>{5C22544A-7EE6-4342-B048-85BDC9FD1C3A}</a:tableStyleId>
              </a:tblPr>
              <a:tblGrid>
                <a:gridCol w="4421950"/>
              </a:tblGrid>
              <a:tr h="370840">
                <a:tc>
                  <a:txBody>
                    <a:bodyPr/>
                    <a:lstStyle/>
                    <a:p>
                      <a:r>
                        <a:rPr lang="fi-FI" sz="1400" dirty="0" err="1" smtClean="0"/>
                        <a:t>Current</a:t>
                      </a:r>
                      <a:r>
                        <a:rPr lang="fi-FI" sz="1400" baseline="0" dirty="0" smtClean="0"/>
                        <a:t> </a:t>
                      </a:r>
                      <a:r>
                        <a:rPr lang="fi-FI" sz="1400" baseline="0" dirty="0" err="1" smtClean="0"/>
                        <a:t>ways</a:t>
                      </a:r>
                      <a:r>
                        <a:rPr lang="fi-FI" sz="1400" baseline="0" dirty="0" smtClean="0"/>
                        <a:t> of </a:t>
                      </a:r>
                      <a:r>
                        <a:rPr lang="fi-FI" sz="1400" baseline="0" dirty="0" err="1" smtClean="0"/>
                        <a:t>working</a:t>
                      </a:r>
                      <a:endParaRPr lang="fi-FI"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r>
              <a:tr h="370840">
                <a:tc>
                  <a:txBody>
                    <a:bodyPr/>
                    <a:lstStyle/>
                    <a:p>
                      <a:r>
                        <a:rPr lang="fi-FI" sz="1200" b="1" dirty="0" smtClean="0">
                          <a:solidFill>
                            <a:schemeClr val="tx1"/>
                          </a:solidFill>
                        </a:rPr>
                        <a:t>Manual Work</a:t>
                      </a:r>
                    </a:p>
                    <a:p>
                      <a:pPr marL="177800" indent="-177800">
                        <a:buFont typeface="Arial" pitchFamily="34" charset="0"/>
                        <a:buChar char="•"/>
                      </a:pPr>
                      <a:r>
                        <a:rPr lang="en-US" sz="1200" dirty="0" smtClean="0"/>
                        <a:t>Deployments </a:t>
                      </a:r>
                      <a:r>
                        <a:rPr lang="en-US" sz="1200" kern="1200" dirty="0" smtClean="0">
                          <a:solidFill>
                            <a:schemeClr val="dk1"/>
                          </a:solidFill>
                          <a:latin typeface="+mn-lt"/>
                          <a:ea typeface="+mn-ea"/>
                          <a:cs typeface="+mn-cs"/>
                        </a:rPr>
                        <a:t>require human intervention and actions</a:t>
                      </a:r>
                    </a:p>
                    <a:p>
                      <a:pPr marL="177800" indent="-177800">
                        <a:buFont typeface="Arial" pitchFamily="34" charset="0"/>
                        <a:buChar char="•"/>
                      </a:pPr>
                      <a:r>
                        <a:rPr lang="en-US" sz="1200" dirty="0" smtClean="0"/>
                        <a:t>We must rely on release and environment specific installation instructions and scripts</a:t>
                      </a:r>
                    </a:p>
                    <a:p>
                      <a:pPr marL="177800" indent="-177800">
                        <a:buFont typeface="Arial" pitchFamily="34" charset="0"/>
                        <a:buChar char="•"/>
                      </a:pPr>
                      <a:r>
                        <a:rPr lang="en-US" sz="1200" dirty="0" smtClean="0"/>
                        <a:t>Environment configuration is done on an “as-needed” basis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r>
              <a:tr h="370840">
                <a:tc>
                  <a:txBody>
                    <a:bodyPr/>
                    <a:lstStyle/>
                    <a:p>
                      <a:r>
                        <a:rPr lang="fi-FI" sz="1200" b="1" dirty="0" smtClean="0"/>
                        <a:t>Long </a:t>
                      </a:r>
                      <a:r>
                        <a:rPr lang="fi-FI" sz="1200" b="1" dirty="0" err="1" smtClean="0"/>
                        <a:t>Wait</a:t>
                      </a:r>
                      <a:r>
                        <a:rPr lang="fi-FI" sz="1200" b="1" dirty="0" smtClean="0"/>
                        <a:t> Times </a:t>
                      </a:r>
                      <a:r>
                        <a:rPr lang="fi-FI" sz="1200" b="1" dirty="0" err="1" smtClean="0"/>
                        <a:t>Throughout</a:t>
                      </a:r>
                      <a:r>
                        <a:rPr lang="fi-FI" sz="1200" b="1" dirty="0" smtClean="0"/>
                        <a:t> The Pipeline</a:t>
                      </a:r>
                    </a:p>
                    <a:p>
                      <a:pPr marL="177800" indent="-177800">
                        <a:buFont typeface="Arial" pitchFamily="34" charset="0"/>
                        <a:buChar char="•"/>
                      </a:pPr>
                      <a:r>
                        <a:rPr lang="en-US" sz="1200" dirty="0" smtClean="0"/>
                        <a:t>Teams waiting on manual handoffs</a:t>
                      </a:r>
                    </a:p>
                    <a:p>
                      <a:pPr marL="177800" indent="-177800">
                        <a:buFont typeface="Arial" pitchFamily="34" charset="0"/>
                        <a:buChar char="•"/>
                      </a:pPr>
                      <a:r>
                        <a:rPr lang="en-US" sz="1200" dirty="0" smtClean="0"/>
                        <a:t>Delayed time-to-test</a:t>
                      </a:r>
                    </a:p>
                    <a:p>
                      <a:pPr marL="177800" indent="-177800">
                        <a:buFont typeface="Arial" pitchFamily="34" charset="0"/>
                        <a:buChar char="•"/>
                      </a:pPr>
                      <a:r>
                        <a:rPr lang="en-US" sz="1200" dirty="0" smtClean="0"/>
                        <a:t>Insufficient notification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fi-FI" sz="1200" b="1" dirty="0" err="1" smtClean="0"/>
                        <a:t>Unproductive</a:t>
                      </a:r>
                      <a:r>
                        <a:rPr lang="fi-FI" sz="1200" b="1" dirty="0" smtClean="0"/>
                        <a:t> </a:t>
                      </a:r>
                      <a:r>
                        <a:rPr lang="fi-FI" sz="1200" b="1" dirty="0" err="1" smtClean="0"/>
                        <a:t>Work</a:t>
                      </a:r>
                      <a:r>
                        <a:rPr lang="fi-FI" sz="1200" b="1" dirty="0" smtClean="0"/>
                        <a:t> and </a:t>
                      </a:r>
                      <a:r>
                        <a:rPr lang="fi-FI" sz="1200" b="1" dirty="0" err="1" smtClean="0"/>
                        <a:t>Inefficient</a:t>
                      </a:r>
                      <a:r>
                        <a:rPr lang="fi-FI" sz="1200" b="1" dirty="0" smtClean="0"/>
                        <a:t> </a:t>
                      </a:r>
                      <a:r>
                        <a:rPr lang="fi-FI" sz="1200" b="1" dirty="0" err="1" smtClean="0"/>
                        <a:t>Use</a:t>
                      </a:r>
                      <a:r>
                        <a:rPr lang="fi-FI" sz="1200" b="1" dirty="0" smtClean="0"/>
                        <a:t> of </a:t>
                      </a:r>
                      <a:r>
                        <a:rPr lang="fi-FI" sz="1200" b="1" dirty="0" err="1" smtClean="0"/>
                        <a:t>Environments</a:t>
                      </a:r>
                      <a:endParaRPr lang="fi-FI" sz="1200" b="1" dirty="0" smtClean="0"/>
                    </a:p>
                    <a:p>
                      <a:pPr marL="177800" marR="0" indent="-177800" algn="l" defTabSz="914365"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t>Deploying things that have not changed</a:t>
                      </a:r>
                    </a:p>
                    <a:p>
                      <a:pPr marL="177800" marR="0" indent="-177800" algn="l" defTabSz="914365"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t>Deploying same things several times in many environments </a:t>
                      </a:r>
                    </a:p>
                    <a:p>
                      <a:pPr marL="177800" marR="0" indent="-177800" algn="l" defTabSz="914365"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t>Using static environments, not leveraging virtualization &amp; cloud</a:t>
                      </a:r>
                    </a:p>
                    <a:p>
                      <a:pPr marL="177800" indent="-177800">
                        <a:buFont typeface="Arial" pitchFamily="34" charset="0"/>
                        <a:buChar char="•"/>
                      </a:pPr>
                      <a:r>
                        <a:rPr lang="en-US" sz="1200" dirty="0" smtClean="0"/>
                        <a:t>Managing infrastructure &amp; apps separately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r>
              <a:tr h="370840">
                <a:tc>
                  <a:txBody>
                    <a:bodyPr/>
                    <a:lstStyle/>
                    <a:p>
                      <a:r>
                        <a:rPr lang="fi-FI" sz="1200" b="1" dirty="0" err="1" smtClean="0"/>
                        <a:t>Poor</a:t>
                      </a:r>
                      <a:r>
                        <a:rPr lang="fi-FI" sz="1200" b="1" dirty="0" smtClean="0"/>
                        <a:t> </a:t>
                      </a:r>
                      <a:r>
                        <a:rPr lang="fi-FI" sz="1200" b="1" dirty="0" err="1" smtClean="0"/>
                        <a:t>Visibility</a:t>
                      </a:r>
                      <a:r>
                        <a:rPr lang="fi-FI" sz="1200" b="1" dirty="0" smtClean="0"/>
                        <a:t> Outside the </a:t>
                      </a:r>
                      <a:r>
                        <a:rPr lang="fi-FI" sz="1200" b="1" dirty="0" err="1" smtClean="0"/>
                        <a:t>Silos</a:t>
                      </a:r>
                      <a:endParaRPr lang="fi-FI" sz="1200" b="1" dirty="0" smtClean="0"/>
                    </a:p>
                    <a:p>
                      <a:pPr marL="177800" marR="0" indent="-177800" algn="l" defTabSz="914365"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t>Reliance on release notes, spreadsheets, distribution lists,</a:t>
                      </a:r>
                      <a:r>
                        <a:rPr lang="en-US" sz="1200" baseline="0" dirty="0" smtClean="0"/>
                        <a:t> and </a:t>
                      </a:r>
                      <a:r>
                        <a:rPr lang="en-US" sz="1200" dirty="0" smtClean="0"/>
                        <a:t>high number of status meetings and calls</a:t>
                      </a:r>
                    </a:p>
                    <a:p>
                      <a:pPr marL="177800" marR="0" indent="-177800" algn="l" defTabSz="914365"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t>Limited understanding of deployment dependencies and status</a:t>
                      </a:r>
                    </a:p>
                    <a:p>
                      <a:pPr marL="177800" marR="0" indent="-177800" algn="l" defTabSz="914365"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t>Long or too many outage windows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4" name="Content Placeholder 13"/>
          <p:cNvGraphicFramePr>
            <a:graphicFrameLocks noGrp="1"/>
          </p:cNvGraphicFramePr>
          <p:nvPr>
            <p:ph sz="quarter" idx="4"/>
          </p:nvPr>
        </p:nvGraphicFramePr>
        <p:xfrm>
          <a:off x="5250626" y="1557450"/>
          <a:ext cx="4513548" cy="4577080"/>
        </p:xfrm>
        <a:graphic>
          <a:graphicData uri="http://schemas.openxmlformats.org/drawingml/2006/table">
            <a:tbl>
              <a:tblPr firstRow="1" bandRow="1">
                <a:tableStyleId>{5C22544A-7EE6-4342-B048-85BDC9FD1C3A}</a:tableStyleId>
              </a:tblPr>
              <a:tblGrid>
                <a:gridCol w="4513548"/>
              </a:tblGrid>
              <a:tr h="370840">
                <a:tc>
                  <a:txBody>
                    <a:bodyPr/>
                    <a:lstStyle/>
                    <a:p>
                      <a:r>
                        <a:rPr lang="fi-FI" sz="1400" dirty="0" err="1" smtClean="0"/>
                        <a:t>Required</a:t>
                      </a:r>
                      <a:r>
                        <a:rPr lang="fi-FI" sz="1400" dirty="0" smtClean="0"/>
                        <a:t> </a:t>
                      </a:r>
                      <a:r>
                        <a:rPr lang="fi-FI" sz="1400" dirty="0" err="1" smtClean="0"/>
                        <a:t>changes</a:t>
                      </a:r>
                      <a:endParaRPr lang="fi-FI"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r>
              <a:tr h="370840">
                <a:tc>
                  <a:txBody>
                    <a:bodyPr/>
                    <a:lstStyle/>
                    <a:p>
                      <a:r>
                        <a:rPr lang="fi-FI" sz="1200" b="1" dirty="0" err="1" smtClean="0"/>
                        <a:t>Removing</a:t>
                      </a:r>
                      <a:r>
                        <a:rPr lang="fi-FI" sz="1200" b="1" dirty="0" smtClean="0"/>
                        <a:t> </a:t>
                      </a:r>
                      <a:r>
                        <a:rPr lang="fi-FI" sz="1200" b="1" dirty="0" err="1" smtClean="0"/>
                        <a:t>Activities</a:t>
                      </a:r>
                      <a:r>
                        <a:rPr lang="fi-FI" sz="1200" b="1" dirty="0" smtClean="0"/>
                        <a:t> </a:t>
                      </a:r>
                      <a:r>
                        <a:rPr lang="fi-FI" sz="1200" b="1" dirty="0" err="1" smtClean="0"/>
                        <a:t>Requiring</a:t>
                      </a:r>
                      <a:r>
                        <a:rPr lang="fi-FI" sz="1200" b="1" dirty="0" smtClean="0"/>
                        <a:t> </a:t>
                      </a:r>
                      <a:r>
                        <a:rPr lang="fi-FI" sz="1200" b="1" dirty="0" err="1" smtClean="0"/>
                        <a:t>Manual</a:t>
                      </a:r>
                      <a:r>
                        <a:rPr lang="fi-FI" sz="1200" b="1" dirty="0" smtClean="0"/>
                        <a:t> </a:t>
                      </a:r>
                      <a:r>
                        <a:rPr lang="fi-FI" sz="1200" b="1" dirty="0" err="1" smtClean="0"/>
                        <a:t>Work</a:t>
                      </a:r>
                      <a:endParaRPr lang="fi-FI" sz="1200" b="1" dirty="0" smtClean="0"/>
                    </a:p>
                    <a:p>
                      <a:pPr marL="177800" indent="-177800">
                        <a:buFont typeface="Arial" pitchFamily="34" charset="0"/>
                        <a:buChar char="•"/>
                      </a:pPr>
                      <a:r>
                        <a:rPr lang="en-US" sz="1200" dirty="0" smtClean="0"/>
                        <a:t>Automated deployments</a:t>
                      </a:r>
                    </a:p>
                    <a:p>
                      <a:pPr marL="177800" indent="-177800">
                        <a:buFont typeface="Arial" pitchFamily="34" charset="0"/>
                        <a:buChar char="•"/>
                      </a:pPr>
                      <a:r>
                        <a:rPr lang="en-US" sz="1200" dirty="0" smtClean="0"/>
                        <a:t>Graphical process designer</a:t>
                      </a:r>
                    </a:p>
                    <a:p>
                      <a:pPr marL="177800" indent="-177800">
                        <a:buFont typeface="Arial" pitchFamily="34" charset="0"/>
                        <a:buChar char="•"/>
                      </a:pPr>
                      <a:r>
                        <a:rPr lang="en-US" sz="1200" dirty="0" smtClean="0"/>
                        <a:t>Environment configuration managed as part of deployment (scalable infrastructure)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r>
              <a:tr h="370840">
                <a:tc>
                  <a:txBody>
                    <a:bodyPr/>
                    <a:lstStyle/>
                    <a:p>
                      <a:r>
                        <a:rPr lang="fi-FI" sz="1200" b="1" dirty="0" err="1" smtClean="0"/>
                        <a:t>Eliminating</a:t>
                      </a:r>
                      <a:r>
                        <a:rPr lang="fi-FI" sz="1200" b="1" dirty="0" smtClean="0"/>
                        <a:t> Long </a:t>
                      </a:r>
                      <a:r>
                        <a:rPr lang="fi-FI" sz="1200" b="1" dirty="0" err="1" smtClean="0"/>
                        <a:t>Wait</a:t>
                      </a:r>
                      <a:r>
                        <a:rPr lang="fi-FI" sz="1200" b="1" dirty="0" smtClean="0"/>
                        <a:t> Time</a:t>
                      </a:r>
                      <a:r>
                        <a:rPr lang="fi-FI" sz="1200" b="1" baseline="0" dirty="0" smtClean="0"/>
                        <a:t> </a:t>
                      </a:r>
                      <a:r>
                        <a:rPr lang="fi-FI" sz="1200" b="1" baseline="0" dirty="0" err="1" smtClean="0"/>
                        <a:t>Bottlenecks</a:t>
                      </a:r>
                      <a:endParaRPr lang="fi-FI" sz="1200" b="1" dirty="0" smtClean="0"/>
                    </a:p>
                    <a:p>
                      <a:pPr marL="177800" indent="-177800">
                        <a:buFont typeface="Arial" pitchFamily="34" charset="0"/>
                        <a:buChar char="•"/>
                      </a:pPr>
                      <a:r>
                        <a:rPr lang="en-US" sz="1200" dirty="0" smtClean="0"/>
                        <a:t>Automated notifications</a:t>
                      </a:r>
                    </a:p>
                    <a:p>
                      <a:pPr marL="177800" indent="-177800">
                        <a:buFont typeface="Arial" pitchFamily="34" charset="0"/>
                        <a:buChar char="•"/>
                      </a:pPr>
                      <a:r>
                        <a:rPr lang="en-US" sz="1200" dirty="0" smtClean="0"/>
                        <a:t>Include provisioning as part of deployment</a:t>
                      </a:r>
                    </a:p>
                    <a:p>
                      <a:pPr marL="177800" indent="-177800">
                        <a:buFont typeface="Arial" pitchFamily="34" charset="0"/>
                        <a:buChar char="•"/>
                      </a:pPr>
                      <a:r>
                        <a:rPr lang="en-US" sz="1200" dirty="0" smtClean="0"/>
                        <a:t>Add</a:t>
                      </a:r>
                      <a:r>
                        <a:rPr lang="en-US" sz="1200" baseline="0" dirty="0" smtClean="0"/>
                        <a:t> </a:t>
                      </a:r>
                      <a:r>
                        <a:rPr lang="en-US" sz="1200" dirty="0" smtClean="0"/>
                        <a:t>automated testing to deployment process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fi-FI" sz="1200" b="1" dirty="0" err="1" smtClean="0"/>
                        <a:t>Reducing</a:t>
                      </a:r>
                      <a:r>
                        <a:rPr lang="fi-FI" sz="1200" b="1" dirty="0" smtClean="0"/>
                        <a:t> </a:t>
                      </a:r>
                      <a:r>
                        <a:rPr lang="fi-FI" sz="1200" b="1" dirty="0" err="1" smtClean="0"/>
                        <a:t>Root</a:t>
                      </a:r>
                      <a:r>
                        <a:rPr lang="fi-FI" sz="1200" b="1" dirty="0" smtClean="0"/>
                        <a:t> </a:t>
                      </a:r>
                      <a:r>
                        <a:rPr lang="fi-FI" sz="1200" b="1" dirty="0" err="1" smtClean="0"/>
                        <a:t>Causes</a:t>
                      </a:r>
                      <a:r>
                        <a:rPr lang="fi-FI" sz="1200" b="1" dirty="0" smtClean="0"/>
                        <a:t> of </a:t>
                      </a:r>
                      <a:r>
                        <a:rPr lang="fi-FI" sz="1200" b="1" dirty="0" err="1" smtClean="0"/>
                        <a:t>Unproductive</a:t>
                      </a:r>
                      <a:r>
                        <a:rPr lang="fi-FI" sz="1200" b="1" dirty="0" smtClean="0"/>
                        <a:t> </a:t>
                      </a:r>
                      <a:r>
                        <a:rPr lang="fi-FI" sz="1200" b="1" dirty="0" err="1" smtClean="0"/>
                        <a:t>Work</a:t>
                      </a:r>
                      <a:endParaRPr lang="fi-FI" sz="1200" b="1" dirty="0" smtClean="0"/>
                    </a:p>
                    <a:p>
                      <a:pPr marL="177800" marR="0" indent="-177800" algn="l" defTabSz="914365"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t>Leverage production-like environments e.g.</a:t>
                      </a:r>
                      <a:r>
                        <a:rPr lang="en-US" sz="1200" baseline="0" dirty="0" smtClean="0"/>
                        <a:t> in testing</a:t>
                      </a:r>
                      <a:endParaRPr lang="en-US" sz="1200" dirty="0" smtClean="0"/>
                    </a:p>
                    <a:p>
                      <a:pPr marL="177800" indent="-177800">
                        <a:buFont typeface="Arial" pitchFamily="34" charset="0"/>
                        <a:buChar char="•"/>
                      </a:pPr>
                      <a:r>
                        <a:rPr lang="en-US" sz="1200" dirty="0" smtClean="0"/>
                        <a:t>Taking</a:t>
                      </a:r>
                      <a:r>
                        <a:rPr lang="en-US" sz="1200" baseline="0" dirty="0" smtClean="0"/>
                        <a:t> less time in deploying </a:t>
                      </a:r>
                      <a:r>
                        <a:rPr lang="en-US" sz="1200" baseline="0" smtClean="0"/>
                        <a:t>across all environments</a:t>
                      </a:r>
                      <a:endParaRPr lang="en-US" sz="1200" dirty="0" smtClean="0"/>
                    </a:p>
                    <a:p>
                      <a:pPr marL="177800" indent="-177800">
                        <a:buFont typeface="Arial" pitchFamily="34" charset="0"/>
                        <a:buChar char="•"/>
                      </a:pPr>
                      <a:r>
                        <a:rPr lang="en-US" sz="1200" dirty="0" smtClean="0"/>
                        <a:t>Get the most out of virtualization &amp; cloud </a:t>
                      </a:r>
                    </a:p>
                    <a:p>
                      <a:pPr marL="177800" indent="-177800">
                        <a:buFont typeface="Arial" pitchFamily="34" charset="0"/>
                        <a:buChar char="•"/>
                      </a:pPr>
                      <a:r>
                        <a:rPr lang="en-US" sz="1200" dirty="0" smtClean="0"/>
                        <a:t>Manage infrastructure &amp; applications together</a:t>
                      </a:r>
                    </a:p>
                    <a:p>
                      <a:pPr marL="177800" indent="-177800">
                        <a:buFont typeface="Arial" pitchFamily="34" charset="0"/>
                        <a:buChar char="•"/>
                      </a:pP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r>
              <a:tr h="370840">
                <a:tc>
                  <a:txBody>
                    <a:bodyPr/>
                    <a:lstStyle/>
                    <a:p>
                      <a:r>
                        <a:rPr lang="fi-FI" sz="1200" b="1" dirty="0" err="1" smtClean="0"/>
                        <a:t>Raising</a:t>
                      </a:r>
                      <a:r>
                        <a:rPr lang="fi-FI" sz="1200" b="1" dirty="0" smtClean="0"/>
                        <a:t> </a:t>
                      </a:r>
                      <a:r>
                        <a:rPr lang="fi-FI" sz="1200" b="1" dirty="0" err="1" smtClean="0"/>
                        <a:t>Visibility</a:t>
                      </a:r>
                      <a:r>
                        <a:rPr lang="fi-FI" sz="1200" b="1" dirty="0" smtClean="0"/>
                        <a:t> </a:t>
                      </a:r>
                      <a:r>
                        <a:rPr lang="fi-FI" sz="1200" b="1" dirty="0" err="1" smtClean="0"/>
                        <a:t>by</a:t>
                      </a:r>
                      <a:r>
                        <a:rPr lang="fi-FI" sz="1200" b="1" dirty="0" smtClean="0"/>
                        <a:t> </a:t>
                      </a:r>
                      <a:r>
                        <a:rPr lang="fi-FI" sz="1200" b="1" dirty="0" err="1" smtClean="0"/>
                        <a:t>Removing</a:t>
                      </a:r>
                      <a:r>
                        <a:rPr lang="fi-FI" sz="1200" b="1" dirty="0" smtClean="0"/>
                        <a:t> the </a:t>
                      </a:r>
                      <a:r>
                        <a:rPr lang="fi-FI" sz="1200" b="1" dirty="0" err="1" smtClean="0"/>
                        <a:t>Silos</a:t>
                      </a:r>
                      <a:r>
                        <a:rPr lang="fi-FI" sz="1200" b="1" dirty="0" smtClean="0"/>
                        <a:t> and </a:t>
                      </a:r>
                      <a:r>
                        <a:rPr lang="fi-FI" sz="1200" b="1" dirty="0" err="1" smtClean="0"/>
                        <a:t>Setting</a:t>
                      </a:r>
                      <a:r>
                        <a:rPr lang="fi-FI" sz="1200" b="1" dirty="0" smtClean="0"/>
                        <a:t> </a:t>
                      </a:r>
                      <a:r>
                        <a:rPr lang="fi-FI" sz="1200" b="1" dirty="0" err="1" smtClean="0"/>
                        <a:t>Up</a:t>
                      </a:r>
                      <a:r>
                        <a:rPr lang="fi-FI" sz="1200" b="1" dirty="0" smtClean="0"/>
                        <a:t> One Team</a:t>
                      </a:r>
                    </a:p>
                    <a:p>
                      <a:pPr marL="177800" indent="-177800">
                        <a:buFont typeface="Arial" pitchFamily="34" charset="0"/>
                        <a:buChar char="•"/>
                      </a:pPr>
                      <a:r>
                        <a:rPr lang="en-US" sz="1200" dirty="0" smtClean="0"/>
                        <a:t>Known status of resources at-a-glance</a:t>
                      </a:r>
                    </a:p>
                    <a:p>
                      <a:pPr marL="177800" indent="-177800">
                        <a:buFont typeface="Arial" pitchFamily="34" charset="0"/>
                        <a:buChar char="•"/>
                      </a:pPr>
                      <a:r>
                        <a:rPr lang="en-US" sz="1200" dirty="0" smtClean="0"/>
                        <a:t>Immediate view of deployment compliance</a:t>
                      </a:r>
                    </a:p>
                    <a:p>
                      <a:pPr marL="177800" indent="-177800">
                        <a:buFont typeface="Arial" pitchFamily="34" charset="0"/>
                        <a:buChar char="•"/>
                      </a:pPr>
                      <a:r>
                        <a:rPr lang="en-US" sz="1200" dirty="0" smtClean="0"/>
                        <a:t>Status, feedback &amp; understanding of all parts of deployment as it occurs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8" name="Isosceles Triangle 7"/>
          <p:cNvSpPr/>
          <p:nvPr/>
        </p:nvSpPr>
        <p:spPr>
          <a:xfrm rot="16200000" flipH="1" flipV="1">
            <a:off x="3247600" y="3536151"/>
            <a:ext cx="3319200" cy="403200"/>
          </a:xfrm>
          <a:prstGeom prst="triangle">
            <a:avLst/>
          </a:prstGeom>
          <a:gradFill>
            <a:gsLst>
              <a:gs pos="29000">
                <a:srgbClr val="FFC000"/>
              </a:gs>
              <a:gs pos="80000">
                <a:schemeClr val="accent1">
                  <a:tint val="44500"/>
                  <a:satMod val="160000"/>
                </a:schemeClr>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10" name="Rectangle 9"/>
          <p:cNvSpPr/>
          <p:nvPr/>
        </p:nvSpPr>
        <p:spPr>
          <a:xfrm>
            <a:off x="7735737" y="951495"/>
            <a:ext cx="2170263" cy="648705"/>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2400" b="1" dirty="0" smtClean="0">
                <a:solidFill>
                  <a:schemeClr val="tx2">
                    <a:lumMod val="50000"/>
                  </a:schemeClr>
                </a:solidFill>
              </a:rPr>
              <a:t>SUMMARY</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i-FI" sz="2800" dirty="0" smtClean="0"/>
              <a:t>The </a:t>
            </a:r>
            <a:r>
              <a:rPr lang="fi-FI" sz="2800" dirty="0" err="1" smtClean="0"/>
              <a:t>savings</a:t>
            </a:r>
            <a:r>
              <a:rPr lang="fi-FI" sz="2800" dirty="0" smtClean="0"/>
              <a:t> </a:t>
            </a:r>
            <a:r>
              <a:rPr lang="fi-FI" sz="2800" dirty="0" err="1" smtClean="0"/>
              <a:t>can</a:t>
            </a:r>
            <a:r>
              <a:rPr lang="fi-FI" sz="2800" dirty="0" smtClean="0"/>
              <a:t> </a:t>
            </a:r>
            <a:r>
              <a:rPr lang="fi-FI" sz="2800" dirty="0" err="1" smtClean="0"/>
              <a:t>be</a:t>
            </a:r>
            <a:r>
              <a:rPr lang="fi-FI" sz="2800" dirty="0" smtClean="0"/>
              <a:t> </a:t>
            </a:r>
            <a:r>
              <a:rPr lang="fi-FI" sz="2800" dirty="0" err="1" smtClean="0"/>
              <a:t>achieved</a:t>
            </a:r>
            <a:r>
              <a:rPr lang="fi-FI" sz="2800" dirty="0" smtClean="0"/>
              <a:t>: Capgemini </a:t>
            </a:r>
            <a:r>
              <a:rPr lang="fi-FI" sz="2800" dirty="0" err="1" smtClean="0"/>
              <a:t>has</a:t>
            </a:r>
            <a:r>
              <a:rPr lang="fi-FI" sz="2800" dirty="0" smtClean="0"/>
              <a:t> </a:t>
            </a:r>
            <a:r>
              <a:rPr lang="fi-FI" sz="2800" dirty="0" err="1" smtClean="0"/>
              <a:t>implemented</a:t>
            </a:r>
            <a:r>
              <a:rPr lang="fi-FI" sz="2800" dirty="0" smtClean="0"/>
              <a:t> </a:t>
            </a:r>
            <a:r>
              <a:rPr lang="fi-FI" sz="2800" dirty="0" err="1" smtClean="0"/>
              <a:t>DevOps</a:t>
            </a:r>
            <a:r>
              <a:rPr lang="fi-FI" sz="2800" dirty="0" smtClean="0"/>
              <a:t> into an </a:t>
            </a:r>
            <a:r>
              <a:rPr lang="fi-FI" sz="2800" dirty="0" err="1" smtClean="0"/>
              <a:t>application</a:t>
            </a:r>
            <a:r>
              <a:rPr lang="fi-FI" sz="2800" dirty="0" smtClean="0"/>
              <a:t> </a:t>
            </a:r>
            <a:r>
              <a:rPr lang="fi-FI" sz="2800" dirty="0" err="1" smtClean="0"/>
              <a:t>landscape</a:t>
            </a:r>
            <a:r>
              <a:rPr lang="fi-FI" sz="2800" dirty="0" smtClean="0"/>
              <a:t> of 50 </a:t>
            </a:r>
            <a:r>
              <a:rPr lang="fi-FI" sz="2800" dirty="0" err="1" smtClean="0"/>
              <a:t>applications</a:t>
            </a:r>
            <a:r>
              <a:rPr lang="fi-FI" sz="2800" dirty="0" smtClean="0"/>
              <a:t> </a:t>
            </a:r>
            <a:endParaRPr lang="fi-FI" sz="2800" dirty="0"/>
          </a:p>
        </p:txBody>
      </p:sp>
      <p:graphicFrame>
        <p:nvGraphicFramePr>
          <p:cNvPr id="13" name="Content Placeholder 12"/>
          <p:cNvGraphicFramePr>
            <a:graphicFrameLocks noGrp="1"/>
          </p:cNvGraphicFramePr>
          <p:nvPr>
            <p:ph sz="half" idx="2"/>
          </p:nvPr>
        </p:nvGraphicFramePr>
        <p:xfrm>
          <a:off x="685800" y="1557450"/>
          <a:ext cx="4138180" cy="1871550"/>
        </p:xfrm>
        <a:graphic>
          <a:graphicData uri="http://schemas.openxmlformats.org/drawingml/2006/table">
            <a:tbl>
              <a:tblPr firstRow="1" bandRow="1">
                <a:tableStyleId>{5C22544A-7EE6-4342-B048-85BDC9FD1C3A}</a:tableStyleId>
              </a:tblPr>
              <a:tblGrid>
                <a:gridCol w="4138180"/>
              </a:tblGrid>
              <a:tr h="311925">
                <a:tc>
                  <a:txBody>
                    <a:bodyPr/>
                    <a:lstStyle/>
                    <a:p>
                      <a:r>
                        <a:rPr lang="fi-FI" sz="1200" dirty="0" err="1" smtClean="0"/>
                        <a:t>Before</a:t>
                      </a:r>
                      <a:endParaRPr lang="fi-FI"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r>
              <a:tr h="311925">
                <a:tc>
                  <a:txBody>
                    <a:bodyPr/>
                    <a:lstStyle/>
                    <a:p>
                      <a:r>
                        <a:rPr lang="en-US" sz="1200" b="0" dirty="0" smtClean="0"/>
                        <a:t>Deployment of solution: </a:t>
                      </a:r>
                      <a:r>
                        <a:rPr lang="en-US" sz="1200" b="1" dirty="0" smtClean="0"/>
                        <a:t>6h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r>
              <a:tr h="311925">
                <a:tc>
                  <a:txBody>
                    <a:bodyPr/>
                    <a:lstStyle/>
                    <a:p>
                      <a:r>
                        <a:rPr lang="en-US" sz="1200" b="0" dirty="0" smtClean="0"/>
                        <a:t>Creating a new environment</a:t>
                      </a:r>
                      <a:r>
                        <a:rPr lang="en-US" sz="1200" b="0" baseline="0" dirty="0" smtClean="0"/>
                        <a:t> </a:t>
                      </a:r>
                      <a:r>
                        <a:rPr lang="en-US" sz="1200" b="0" dirty="0" smtClean="0"/>
                        <a:t>(e.g. for testing): </a:t>
                      </a:r>
                      <a:r>
                        <a:rPr lang="en-US" sz="1200" b="1" dirty="0" smtClean="0"/>
                        <a:t>4 weeks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11925">
                <a:tc>
                  <a:txBody>
                    <a:bodyPr/>
                    <a:lstStyle/>
                    <a:p>
                      <a:r>
                        <a:rPr lang="en-US" sz="1200" b="0" dirty="0" smtClean="0"/>
                        <a:t>Application availability: </a:t>
                      </a:r>
                      <a:r>
                        <a:rPr lang="en-US" sz="1200" b="1" dirty="0" smtClean="0"/>
                        <a:t>&lt; 99,4%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r>
              <a:tr h="311925">
                <a:tc>
                  <a:txBody>
                    <a:bodyPr/>
                    <a:lstStyle/>
                    <a:p>
                      <a:r>
                        <a:rPr lang="en-US" sz="1200" b="0" dirty="0" smtClean="0"/>
                        <a:t>Knowledge restricted to one</a:t>
                      </a:r>
                      <a:r>
                        <a:rPr lang="en-US" sz="1200" b="0" baseline="0" dirty="0" smtClean="0"/>
                        <a:t> </a:t>
                      </a:r>
                      <a:r>
                        <a:rPr lang="en-US" sz="1200" b="0" dirty="0" smtClean="0"/>
                        <a:t>critical resource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11925">
                <a:tc>
                  <a:txBody>
                    <a:bodyPr/>
                    <a:lstStyle/>
                    <a:p>
                      <a:pPr marL="0" marR="0" indent="0" algn="l" defTabSz="914365" rtl="0" eaLnBrk="1" fontAlgn="auto" latinLnBrk="0" hangingPunct="1">
                        <a:lnSpc>
                          <a:spcPct val="100000"/>
                        </a:lnSpc>
                        <a:spcBef>
                          <a:spcPts val="0"/>
                        </a:spcBef>
                        <a:spcAft>
                          <a:spcPts val="0"/>
                        </a:spcAft>
                        <a:buClrTx/>
                        <a:buSzTx/>
                        <a:buFontTx/>
                        <a:buNone/>
                        <a:tabLst/>
                        <a:defRPr/>
                      </a:pPr>
                      <a:r>
                        <a:rPr lang="en-US" sz="1200" b="0" kern="1200" dirty="0" smtClean="0">
                          <a:solidFill>
                            <a:schemeClr val="dk1"/>
                          </a:solidFill>
                          <a:latin typeface="+mn-lt"/>
                          <a:ea typeface="+mn-ea"/>
                          <a:cs typeface="+mn-cs"/>
                        </a:rPr>
                        <a:t>Static documentation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r>
            </a:tbl>
          </a:graphicData>
        </a:graphic>
      </p:graphicFrame>
      <p:graphicFrame>
        <p:nvGraphicFramePr>
          <p:cNvPr id="14" name="Content Placeholder 13"/>
          <p:cNvGraphicFramePr>
            <a:graphicFrameLocks noGrp="1"/>
          </p:cNvGraphicFramePr>
          <p:nvPr>
            <p:ph sz="quarter" idx="4"/>
          </p:nvPr>
        </p:nvGraphicFramePr>
        <p:xfrm>
          <a:off x="5479802" y="1557450"/>
          <a:ext cx="4139595" cy="1871550"/>
        </p:xfrm>
        <a:graphic>
          <a:graphicData uri="http://schemas.openxmlformats.org/drawingml/2006/table">
            <a:tbl>
              <a:tblPr firstRow="1" bandRow="1">
                <a:tableStyleId>{5C22544A-7EE6-4342-B048-85BDC9FD1C3A}</a:tableStyleId>
              </a:tblPr>
              <a:tblGrid>
                <a:gridCol w="4139595"/>
              </a:tblGrid>
              <a:tr h="311925">
                <a:tc>
                  <a:txBody>
                    <a:bodyPr/>
                    <a:lstStyle/>
                    <a:p>
                      <a:r>
                        <a:rPr lang="fi-FI" sz="1200" dirty="0" err="1" smtClean="0"/>
                        <a:t>After</a:t>
                      </a:r>
                      <a:endParaRPr lang="fi-FI"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r>
              <a:tr h="311925">
                <a:tc>
                  <a:txBody>
                    <a:bodyPr/>
                    <a:lstStyle/>
                    <a:p>
                      <a:r>
                        <a:rPr lang="fi-FI" sz="1200" kern="1200" baseline="0" dirty="0" err="1" smtClean="0">
                          <a:solidFill>
                            <a:schemeClr val="dk1"/>
                          </a:solidFill>
                          <a:latin typeface="+mn-lt"/>
                          <a:ea typeface="+mn-ea"/>
                          <a:cs typeface="+mn-cs"/>
                        </a:rPr>
                        <a:t>Deployment</a:t>
                      </a:r>
                      <a:r>
                        <a:rPr lang="fi-FI" sz="1200" kern="1200" baseline="0" dirty="0" smtClean="0">
                          <a:solidFill>
                            <a:schemeClr val="dk1"/>
                          </a:solidFill>
                          <a:latin typeface="+mn-lt"/>
                          <a:ea typeface="+mn-ea"/>
                          <a:cs typeface="+mn-cs"/>
                        </a:rPr>
                        <a:t> of </a:t>
                      </a:r>
                      <a:r>
                        <a:rPr lang="fi-FI" sz="1200" kern="1200" baseline="0" dirty="0" err="1" smtClean="0">
                          <a:solidFill>
                            <a:schemeClr val="dk1"/>
                          </a:solidFill>
                          <a:latin typeface="+mn-lt"/>
                          <a:ea typeface="+mn-ea"/>
                          <a:cs typeface="+mn-cs"/>
                        </a:rPr>
                        <a:t>solution</a:t>
                      </a:r>
                      <a:r>
                        <a:rPr lang="fi-FI" sz="1200" kern="1200" baseline="0" dirty="0" smtClean="0">
                          <a:solidFill>
                            <a:schemeClr val="dk1"/>
                          </a:solidFill>
                          <a:latin typeface="+mn-lt"/>
                          <a:ea typeface="+mn-ea"/>
                          <a:cs typeface="+mn-cs"/>
                        </a:rPr>
                        <a:t>: </a:t>
                      </a:r>
                      <a:r>
                        <a:rPr lang="fi-FI" sz="1200" b="1" kern="1200" baseline="0" dirty="0" smtClean="0">
                          <a:solidFill>
                            <a:schemeClr val="dk1"/>
                          </a:solidFill>
                          <a:latin typeface="+mn-lt"/>
                          <a:ea typeface="+mn-ea"/>
                          <a:cs typeface="+mn-cs"/>
                        </a:rPr>
                        <a:t>2h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r>
              <a:tr h="311925">
                <a:tc>
                  <a:txBody>
                    <a:bodyPr/>
                    <a:lstStyle/>
                    <a:p>
                      <a:r>
                        <a:rPr lang="fi-FI" sz="1200" kern="1200" baseline="0" dirty="0" err="1" smtClean="0">
                          <a:solidFill>
                            <a:schemeClr val="dk1"/>
                          </a:solidFill>
                          <a:latin typeface="+mn-lt"/>
                          <a:ea typeface="+mn-ea"/>
                          <a:cs typeface="+mn-cs"/>
                        </a:rPr>
                        <a:t>Creating</a:t>
                      </a:r>
                      <a:r>
                        <a:rPr lang="fi-FI" sz="1200" kern="1200" baseline="0" dirty="0" smtClean="0">
                          <a:solidFill>
                            <a:schemeClr val="dk1"/>
                          </a:solidFill>
                          <a:latin typeface="+mn-lt"/>
                          <a:ea typeface="+mn-ea"/>
                          <a:cs typeface="+mn-cs"/>
                        </a:rPr>
                        <a:t> a new </a:t>
                      </a:r>
                      <a:r>
                        <a:rPr lang="fi-FI" sz="1200" kern="1200" baseline="0" dirty="0" err="1" smtClean="0">
                          <a:solidFill>
                            <a:schemeClr val="dk1"/>
                          </a:solidFill>
                          <a:latin typeface="+mn-lt"/>
                          <a:ea typeface="+mn-ea"/>
                          <a:cs typeface="+mn-cs"/>
                        </a:rPr>
                        <a:t>environment</a:t>
                      </a:r>
                      <a:r>
                        <a:rPr lang="fi-FI" sz="1200" kern="1200" baseline="0" dirty="0" smtClean="0">
                          <a:solidFill>
                            <a:schemeClr val="dk1"/>
                          </a:solidFill>
                          <a:latin typeface="+mn-lt"/>
                          <a:ea typeface="+mn-ea"/>
                          <a:cs typeface="+mn-cs"/>
                        </a:rPr>
                        <a:t>: </a:t>
                      </a:r>
                      <a:r>
                        <a:rPr lang="fi-FI" sz="1200" b="1" kern="1200" baseline="0" dirty="0" smtClean="0">
                          <a:solidFill>
                            <a:schemeClr val="dk1"/>
                          </a:solidFill>
                          <a:latin typeface="+mn-lt"/>
                          <a:ea typeface="+mn-ea"/>
                          <a:cs typeface="+mn-cs"/>
                        </a:rPr>
                        <a:t>6 </a:t>
                      </a:r>
                      <a:r>
                        <a:rPr lang="fi-FI" sz="1200" b="1" kern="1200" baseline="0" dirty="0" err="1" smtClean="0">
                          <a:solidFill>
                            <a:schemeClr val="dk1"/>
                          </a:solidFill>
                          <a:latin typeface="+mn-lt"/>
                          <a:ea typeface="+mn-ea"/>
                          <a:cs typeface="+mn-cs"/>
                        </a:rPr>
                        <a:t>hours</a:t>
                      </a:r>
                      <a:endParaRPr lang="fi-FI" sz="1200" b="1" kern="1200" baseline="0" dirty="0" smtClean="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11925">
                <a:tc>
                  <a:txBody>
                    <a:bodyPr/>
                    <a:lstStyle/>
                    <a:p>
                      <a:r>
                        <a:rPr lang="en-US" sz="1200" b="0" dirty="0" smtClean="0"/>
                        <a:t>Application availability:</a:t>
                      </a:r>
                      <a:r>
                        <a:rPr lang="fi-FI" sz="1200" kern="1200" baseline="0" dirty="0" smtClean="0">
                          <a:solidFill>
                            <a:schemeClr val="dk1"/>
                          </a:solidFill>
                          <a:latin typeface="+mn-lt"/>
                          <a:ea typeface="+mn-ea"/>
                          <a:cs typeface="+mn-cs"/>
                        </a:rPr>
                        <a:t> </a:t>
                      </a:r>
                      <a:r>
                        <a:rPr lang="fi-FI" sz="1200" b="1" kern="1200" baseline="0" dirty="0" smtClean="0">
                          <a:solidFill>
                            <a:schemeClr val="dk1"/>
                          </a:solidFill>
                          <a:latin typeface="+mn-lt"/>
                          <a:ea typeface="+mn-ea"/>
                          <a:cs typeface="+mn-cs"/>
                        </a:rPr>
                        <a:t>&gt;99,6%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r>
              <a:tr h="311925">
                <a:tc>
                  <a:txBody>
                    <a:bodyPr/>
                    <a:lstStyle/>
                    <a:p>
                      <a:r>
                        <a:rPr lang="fi-FI" sz="1200" kern="1200" baseline="0" dirty="0" smtClean="0">
                          <a:solidFill>
                            <a:schemeClr val="dk1"/>
                          </a:solidFill>
                          <a:latin typeface="+mn-lt"/>
                          <a:ea typeface="+mn-ea"/>
                          <a:cs typeface="+mn-cs"/>
                        </a:rPr>
                        <a:t>Knowledge </a:t>
                      </a:r>
                      <a:r>
                        <a:rPr lang="fi-FI" sz="1200" kern="1200" baseline="0" dirty="0" err="1" smtClean="0">
                          <a:solidFill>
                            <a:schemeClr val="dk1"/>
                          </a:solidFill>
                          <a:latin typeface="+mn-lt"/>
                          <a:ea typeface="+mn-ea"/>
                          <a:cs typeface="+mn-cs"/>
                        </a:rPr>
                        <a:t>spread</a:t>
                      </a:r>
                      <a:r>
                        <a:rPr lang="fi-FI" sz="1200" kern="1200" baseline="0" dirty="0" smtClean="0">
                          <a:solidFill>
                            <a:schemeClr val="dk1"/>
                          </a:solidFill>
                          <a:latin typeface="+mn-lt"/>
                          <a:ea typeface="+mn-ea"/>
                          <a:cs typeface="+mn-cs"/>
                        </a:rPr>
                        <a:t> </a:t>
                      </a:r>
                      <a:r>
                        <a:rPr lang="fi-FI" sz="1200" kern="1200" baseline="0" dirty="0" err="1" smtClean="0">
                          <a:solidFill>
                            <a:schemeClr val="dk1"/>
                          </a:solidFill>
                          <a:latin typeface="+mn-lt"/>
                          <a:ea typeface="+mn-ea"/>
                          <a:cs typeface="+mn-cs"/>
                        </a:rPr>
                        <a:t>among</a:t>
                      </a:r>
                      <a:r>
                        <a:rPr lang="fi-FI" sz="1200" kern="1200" baseline="0" dirty="0" smtClean="0">
                          <a:solidFill>
                            <a:schemeClr val="dk1"/>
                          </a:solidFill>
                          <a:latin typeface="+mn-lt"/>
                          <a:ea typeface="+mn-ea"/>
                          <a:cs typeface="+mn-cs"/>
                        </a:rPr>
                        <a:t> </a:t>
                      </a:r>
                      <a:r>
                        <a:rPr lang="fi-FI" sz="1200" kern="1200" baseline="0" dirty="0" err="1" smtClean="0">
                          <a:solidFill>
                            <a:schemeClr val="dk1"/>
                          </a:solidFill>
                          <a:latin typeface="+mn-lt"/>
                          <a:ea typeface="+mn-ea"/>
                          <a:cs typeface="+mn-cs"/>
                        </a:rPr>
                        <a:t>team</a:t>
                      </a:r>
                      <a:endParaRPr lang="fi-FI" sz="1200" kern="1200" baseline="0" dirty="0" smtClean="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11925">
                <a:tc>
                  <a:txBody>
                    <a:bodyPr/>
                    <a:lstStyle/>
                    <a:p>
                      <a:r>
                        <a:rPr lang="fi-FI" sz="1200" kern="1200" baseline="0" dirty="0" err="1" smtClean="0">
                          <a:solidFill>
                            <a:schemeClr val="dk1"/>
                          </a:solidFill>
                          <a:latin typeface="+mn-lt"/>
                          <a:ea typeface="+mn-ea"/>
                          <a:cs typeface="+mn-cs"/>
                        </a:rPr>
                        <a:t>Dynamic</a:t>
                      </a:r>
                      <a:r>
                        <a:rPr lang="fi-FI" sz="1200" kern="1200" baseline="0" dirty="0" smtClean="0">
                          <a:solidFill>
                            <a:schemeClr val="dk1"/>
                          </a:solidFill>
                          <a:latin typeface="+mn-lt"/>
                          <a:ea typeface="+mn-ea"/>
                          <a:cs typeface="+mn-cs"/>
                        </a:rPr>
                        <a:t>, </a:t>
                      </a:r>
                      <a:r>
                        <a:rPr lang="fi-FI" sz="1200" kern="1200" baseline="0" dirty="0" err="1" smtClean="0">
                          <a:solidFill>
                            <a:schemeClr val="dk1"/>
                          </a:solidFill>
                          <a:latin typeface="+mn-lt"/>
                          <a:ea typeface="+mn-ea"/>
                          <a:cs typeface="+mn-cs"/>
                        </a:rPr>
                        <a:t>everything</a:t>
                      </a:r>
                      <a:r>
                        <a:rPr lang="fi-FI" sz="1200" kern="1200" baseline="0" dirty="0" smtClean="0">
                          <a:solidFill>
                            <a:schemeClr val="dk1"/>
                          </a:solidFill>
                          <a:latin typeface="+mn-lt"/>
                          <a:ea typeface="+mn-ea"/>
                          <a:cs typeface="+mn-cs"/>
                        </a:rPr>
                        <a:t> </a:t>
                      </a:r>
                      <a:r>
                        <a:rPr lang="fi-FI" sz="1200" kern="1200" baseline="0" dirty="0" err="1" smtClean="0">
                          <a:solidFill>
                            <a:schemeClr val="dk1"/>
                          </a:solidFill>
                          <a:latin typeface="+mn-lt"/>
                          <a:ea typeface="+mn-ea"/>
                          <a:cs typeface="+mn-cs"/>
                        </a:rPr>
                        <a:t>including</a:t>
                      </a:r>
                      <a:r>
                        <a:rPr lang="fi-FI" sz="1200" kern="1200" baseline="0" dirty="0" smtClean="0">
                          <a:solidFill>
                            <a:schemeClr val="dk1"/>
                          </a:solidFill>
                          <a:latin typeface="+mn-lt"/>
                          <a:ea typeface="+mn-ea"/>
                          <a:cs typeface="+mn-cs"/>
                        </a:rPr>
                        <a:t> </a:t>
                      </a:r>
                      <a:r>
                        <a:rPr lang="fi-FI" sz="1200" kern="1200" baseline="0" dirty="0" err="1" smtClean="0">
                          <a:solidFill>
                            <a:schemeClr val="dk1"/>
                          </a:solidFill>
                          <a:latin typeface="+mn-lt"/>
                          <a:ea typeface="+mn-ea"/>
                          <a:cs typeface="+mn-cs"/>
                        </a:rPr>
                        <a:t>documentation</a:t>
                      </a:r>
                      <a:r>
                        <a:rPr lang="fi-FI" sz="1200" kern="1200" baseline="0" dirty="0" smtClean="0">
                          <a:solidFill>
                            <a:schemeClr val="dk1"/>
                          </a:solidFill>
                          <a:latin typeface="+mn-lt"/>
                          <a:ea typeface="+mn-ea"/>
                          <a:cs typeface="+mn-cs"/>
                        </a:rPr>
                        <a:t> “as </a:t>
                      </a:r>
                      <a:r>
                        <a:rPr lang="fi-FI" sz="1200" kern="1200" baseline="0" dirty="0" err="1" smtClean="0">
                          <a:solidFill>
                            <a:schemeClr val="dk1"/>
                          </a:solidFill>
                          <a:latin typeface="+mn-lt"/>
                          <a:ea typeface="+mn-ea"/>
                          <a:cs typeface="+mn-cs"/>
                        </a:rPr>
                        <a:t>code</a:t>
                      </a:r>
                      <a:r>
                        <a:rPr lang="fi-FI" sz="1200" kern="1200" baseline="0" dirty="0" smtClean="0">
                          <a:solidFill>
                            <a:schemeClr val="dk1"/>
                          </a:solidFill>
                          <a:latin typeface="+mn-lt"/>
                          <a:ea typeface="+mn-ea"/>
                          <a:cs typeface="+mn-cs"/>
                        </a:rPr>
                        <a:t>”</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r>
            </a:tbl>
          </a:graphicData>
        </a:graphic>
      </p:graphicFrame>
      <p:graphicFrame>
        <p:nvGraphicFramePr>
          <p:cNvPr id="7" name="Content Placeholder 12"/>
          <p:cNvGraphicFramePr>
            <a:graphicFrameLocks noGrp="1"/>
          </p:cNvGraphicFramePr>
          <p:nvPr>
            <p:ph sz="half" idx="2"/>
          </p:nvPr>
        </p:nvGraphicFramePr>
        <p:xfrm>
          <a:off x="685800" y="3562350"/>
          <a:ext cx="4138180" cy="2526030"/>
        </p:xfrm>
        <a:graphic>
          <a:graphicData uri="http://schemas.openxmlformats.org/drawingml/2006/table">
            <a:tbl>
              <a:tblPr firstRow="1" bandRow="1">
                <a:tableStyleId>{5C22544A-7EE6-4342-B048-85BDC9FD1C3A}</a:tableStyleId>
              </a:tblPr>
              <a:tblGrid>
                <a:gridCol w="4138180"/>
              </a:tblGrid>
              <a:tr h="326325">
                <a:tc>
                  <a:txBody>
                    <a:bodyPr/>
                    <a:lstStyle/>
                    <a:p>
                      <a:pPr>
                        <a:buFont typeface="Arial" pitchFamily="34" charset="0"/>
                        <a:buNone/>
                      </a:pPr>
                      <a:r>
                        <a:rPr lang="fi-FI" sz="1200" b="1" dirty="0" err="1" smtClean="0"/>
                        <a:t>January</a:t>
                      </a:r>
                      <a:r>
                        <a:rPr lang="fi-FI" sz="1200" b="1" dirty="0" smtClean="0"/>
                        <a:t> 2014</a:t>
                      </a:r>
                      <a:endParaRPr lang="fi-FI"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r>
              <a:tr h="311925">
                <a:tc>
                  <a:txBody>
                    <a:bodyPr/>
                    <a:lstStyle/>
                    <a:p>
                      <a:pPr>
                        <a:buFont typeface="Arial" pitchFamily="34" charset="0"/>
                        <a:buNone/>
                      </a:pPr>
                      <a:r>
                        <a:rPr lang="en-US" sz="1200" b="0" dirty="0" smtClean="0"/>
                        <a:t>20 FTE in Operations team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r>
              <a:tr h="311925">
                <a:tc>
                  <a:txBody>
                    <a:bodyPr/>
                    <a:lstStyle/>
                    <a:p>
                      <a:pPr>
                        <a:buFont typeface="Arial" pitchFamily="34" charset="0"/>
                        <a:buNone/>
                      </a:pPr>
                      <a:r>
                        <a:rPr lang="en-US" sz="1200" b="0" dirty="0" smtClean="0"/>
                        <a:t>44 Applications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11925">
                <a:tc>
                  <a:txBody>
                    <a:bodyPr/>
                    <a:lstStyle/>
                    <a:p>
                      <a:pPr>
                        <a:buFont typeface="Arial" pitchFamily="34" charset="0"/>
                        <a:buNone/>
                      </a:pPr>
                      <a:r>
                        <a:rPr lang="en-US" sz="1200" b="0" dirty="0" smtClean="0"/>
                        <a:t>Deployments in production</a:t>
                      </a:r>
                    </a:p>
                    <a:p>
                      <a:pPr>
                        <a:buFont typeface="Arial" pitchFamily="34" charset="0"/>
                        <a:buNone/>
                      </a:pPr>
                      <a:r>
                        <a:rPr lang="en-US" sz="1200" b="0" dirty="0" smtClean="0"/>
                        <a:t>• 38 manual applications</a:t>
                      </a:r>
                    </a:p>
                    <a:p>
                      <a:pPr>
                        <a:buFont typeface="Arial" pitchFamily="34" charset="0"/>
                        <a:buNone/>
                      </a:pPr>
                      <a:r>
                        <a:rPr lang="en-US" sz="1200" b="0" dirty="0" smtClean="0"/>
                        <a:t>• 6 automated applications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r>
              <a:tr h="311925">
                <a:tc>
                  <a:txBody>
                    <a:bodyPr/>
                    <a:lstStyle/>
                    <a:p>
                      <a:pPr>
                        <a:buFont typeface="Arial" pitchFamily="34" charset="0"/>
                        <a:buNone/>
                      </a:pPr>
                      <a:r>
                        <a:rPr lang="en-US" sz="1200" b="0" dirty="0" smtClean="0"/>
                        <a:t>13 FTE in Infrastructure team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11925">
                <a:tc>
                  <a:txBody>
                    <a:bodyPr/>
                    <a:lstStyle/>
                    <a:p>
                      <a:pPr>
                        <a:buFont typeface="Arial" pitchFamily="34" charset="0"/>
                        <a:buNone/>
                      </a:pPr>
                      <a:r>
                        <a:rPr lang="en-US" sz="1200" b="0" dirty="0" smtClean="0"/>
                        <a:t>15+ manual processes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r>
              <a:tr h="311925">
                <a:tc>
                  <a:txBody>
                    <a:bodyPr/>
                    <a:lstStyle/>
                    <a:p>
                      <a:pPr marL="0" marR="0" indent="0" algn="l" defTabSz="914365" rtl="0" eaLnBrk="1" fontAlgn="auto" latinLnBrk="0" hangingPunct="1">
                        <a:lnSpc>
                          <a:spcPct val="100000"/>
                        </a:lnSpc>
                        <a:spcBef>
                          <a:spcPts val="0"/>
                        </a:spcBef>
                        <a:spcAft>
                          <a:spcPts val="0"/>
                        </a:spcAft>
                        <a:buClrTx/>
                        <a:buSzTx/>
                        <a:buFont typeface="Arial" pitchFamily="34" charset="0"/>
                        <a:buNone/>
                        <a:tabLst/>
                        <a:defRPr/>
                      </a:pPr>
                      <a:r>
                        <a:rPr lang="en-US" sz="1200" b="0" dirty="0" smtClean="0"/>
                        <a:t>0 automated processes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8" name="Content Placeholder 13"/>
          <p:cNvGraphicFramePr>
            <a:graphicFrameLocks noGrp="1"/>
          </p:cNvGraphicFramePr>
          <p:nvPr>
            <p:ph sz="quarter" idx="4"/>
          </p:nvPr>
        </p:nvGraphicFramePr>
        <p:xfrm>
          <a:off x="5479802" y="3576750"/>
          <a:ext cx="4139595" cy="2511630"/>
        </p:xfrm>
        <a:graphic>
          <a:graphicData uri="http://schemas.openxmlformats.org/drawingml/2006/table">
            <a:tbl>
              <a:tblPr firstRow="1" bandRow="1">
                <a:tableStyleId>{5C22544A-7EE6-4342-B048-85BDC9FD1C3A}</a:tableStyleId>
              </a:tblPr>
              <a:tblGrid>
                <a:gridCol w="4139595"/>
              </a:tblGrid>
              <a:tr h="311925">
                <a:tc>
                  <a:txBody>
                    <a:bodyPr/>
                    <a:lstStyle/>
                    <a:p>
                      <a:r>
                        <a:rPr lang="fi-FI" sz="1200" dirty="0" err="1" smtClean="0"/>
                        <a:t>December</a:t>
                      </a:r>
                      <a:r>
                        <a:rPr lang="fi-FI" sz="1200" dirty="0" smtClean="0"/>
                        <a:t> 2014</a:t>
                      </a:r>
                      <a:endParaRPr lang="fi-FI"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r>
              <a:tr h="311925">
                <a:tc>
                  <a:txBody>
                    <a:bodyPr/>
                    <a:lstStyle/>
                    <a:p>
                      <a:pPr>
                        <a:buFont typeface="Arial" pitchFamily="34" charset="0"/>
                        <a:buNone/>
                      </a:pPr>
                      <a:r>
                        <a:rPr lang="en-US" sz="1200" b="0" dirty="0" smtClean="0"/>
                        <a:t>16 FTE in Operations team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r>
              <a:tr h="311925">
                <a:tc>
                  <a:txBody>
                    <a:bodyPr/>
                    <a:lstStyle/>
                    <a:p>
                      <a:pPr>
                        <a:buFont typeface="Arial" pitchFamily="34" charset="0"/>
                        <a:buNone/>
                      </a:pPr>
                      <a:r>
                        <a:rPr lang="en-US" sz="1200" b="0" dirty="0" smtClean="0"/>
                        <a:t>50 Applications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11925">
                <a:tc>
                  <a:txBody>
                    <a:bodyPr/>
                    <a:lstStyle/>
                    <a:p>
                      <a:pPr>
                        <a:buFont typeface="Arial" pitchFamily="34" charset="0"/>
                        <a:buNone/>
                      </a:pPr>
                      <a:r>
                        <a:rPr lang="en-US" sz="1200" b="0" dirty="0" smtClean="0"/>
                        <a:t>Deployments in production</a:t>
                      </a:r>
                    </a:p>
                    <a:p>
                      <a:pPr>
                        <a:buFont typeface="Arial" pitchFamily="34" charset="0"/>
                        <a:buNone/>
                      </a:pPr>
                      <a:r>
                        <a:rPr lang="en-US" sz="1200" b="0" dirty="0" smtClean="0"/>
                        <a:t>• 27 manual applications</a:t>
                      </a:r>
                    </a:p>
                    <a:p>
                      <a:pPr marL="0" marR="0" indent="0" algn="l" defTabSz="914365" rtl="0" eaLnBrk="1" fontAlgn="auto" latinLnBrk="0" hangingPunct="1">
                        <a:lnSpc>
                          <a:spcPct val="100000"/>
                        </a:lnSpc>
                        <a:spcBef>
                          <a:spcPts val="0"/>
                        </a:spcBef>
                        <a:spcAft>
                          <a:spcPts val="0"/>
                        </a:spcAft>
                        <a:buClrTx/>
                        <a:buSzTx/>
                        <a:buFont typeface="Arial" pitchFamily="34" charset="0"/>
                        <a:buNone/>
                        <a:tabLst/>
                        <a:defRPr/>
                      </a:pPr>
                      <a:r>
                        <a:rPr lang="en-US" sz="1200" b="0" dirty="0" smtClean="0"/>
                        <a:t>• 23 automated applications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r>
              <a:tr h="311925">
                <a:tc>
                  <a:txBody>
                    <a:bodyPr/>
                    <a:lstStyle/>
                    <a:p>
                      <a:pPr>
                        <a:buFont typeface="Arial" pitchFamily="34" charset="0"/>
                        <a:buNone/>
                      </a:pPr>
                      <a:r>
                        <a:rPr lang="en-US" sz="1200" b="0" dirty="0" smtClean="0"/>
                        <a:t>10 FTE in Infrastructure team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11925">
                <a:tc>
                  <a:txBody>
                    <a:bodyPr/>
                    <a:lstStyle/>
                    <a:p>
                      <a:pPr>
                        <a:buFont typeface="Arial" pitchFamily="34" charset="0"/>
                        <a:buNone/>
                      </a:pPr>
                      <a:r>
                        <a:rPr lang="en-US" sz="1200" b="0" dirty="0" smtClean="0"/>
                        <a:t>8+ manual processes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r>
              <a:tr h="311925">
                <a:tc>
                  <a:txBody>
                    <a:bodyPr/>
                    <a:lstStyle/>
                    <a:p>
                      <a:pPr marL="0" marR="0" indent="0" algn="l" defTabSz="914365" rtl="0" eaLnBrk="1" fontAlgn="auto" latinLnBrk="0" hangingPunct="1">
                        <a:lnSpc>
                          <a:spcPct val="100000"/>
                        </a:lnSpc>
                        <a:spcBef>
                          <a:spcPts val="0"/>
                        </a:spcBef>
                        <a:spcAft>
                          <a:spcPts val="0"/>
                        </a:spcAft>
                        <a:buClrTx/>
                        <a:buSzTx/>
                        <a:buFont typeface="Arial" pitchFamily="34" charset="0"/>
                        <a:buNone/>
                        <a:tabLst/>
                        <a:defRPr/>
                      </a:pPr>
                      <a:r>
                        <a:rPr lang="en-US" sz="1200" b="0" dirty="0" smtClean="0"/>
                        <a:t>7 automated processes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9" name="Rectangle 8"/>
          <p:cNvSpPr/>
          <p:nvPr/>
        </p:nvSpPr>
        <p:spPr>
          <a:xfrm rot="16200000">
            <a:off x="-346349" y="2484526"/>
            <a:ext cx="1548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200" b="1" dirty="0" err="1" smtClean="0">
                <a:solidFill>
                  <a:schemeClr val="bg1"/>
                </a:solidFill>
              </a:rPr>
              <a:t>Situation</a:t>
            </a:r>
            <a:endParaRPr lang="fi-FI" sz="1200" b="1" dirty="0" smtClean="0">
              <a:solidFill>
                <a:schemeClr val="bg1"/>
              </a:solidFill>
            </a:endParaRPr>
          </a:p>
        </p:txBody>
      </p:sp>
      <p:sp>
        <p:nvSpPr>
          <p:cNvPr id="10" name="Rectangle 9"/>
          <p:cNvSpPr/>
          <p:nvPr/>
        </p:nvSpPr>
        <p:spPr>
          <a:xfrm rot="16200000">
            <a:off x="-672561" y="4801463"/>
            <a:ext cx="2181374"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200" b="1" dirty="0" err="1" smtClean="0">
                <a:solidFill>
                  <a:schemeClr val="bg1"/>
                </a:solidFill>
              </a:rPr>
              <a:t>Results</a:t>
            </a:r>
            <a:endParaRPr lang="fi-FI" sz="1200" b="1" dirty="0" smtClean="0">
              <a:solidFill>
                <a:schemeClr val="bg1"/>
              </a:solidFill>
            </a:endParaRPr>
          </a:p>
        </p:txBody>
      </p:sp>
      <p:sp>
        <p:nvSpPr>
          <p:cNvPr id="11" name="Oval 10"/>
          <p:cNvSpPr/>
          <p:nvPr/>
        </p:nvSpPr>
        <p:spPr>
          <a:xfrm>
            <a:off x="7791450" y="3890776"/>
            <a:ext cx="1190625" cy="3002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i-FI" sz="800" dirty="0" smtClean="0">
                <a:solidFill>
                  <a:schemeClr val="tx2">
                    <a:lumMod val="50000"/>
                  </a:schemeClr>
                </a:solidFill>
              </a:rPr>
              <a:t>-20% in AO</a:t>
            </a:r>
          </a:p>
          <a:p>
            <a:pPr algn="ctr"/>
            <a:r>
              <a:rPr lang="fi-FI" sz="800" dirty="0" err="1" smtClean="0">
                <a:solidFill>
                  <a:schemeClr val="tx2">
                    <a:lumMod val="50000"/>
                  </a:schemeClr>
                </a:solidFill>
              </a:rPr>
              <a:t>labor</a:t>
            </a:r>
            <a:r>
              <a:rPr lang="fi-FI" sz="800" dirty="0" smtClean="0">
                <a:solidFill>
                  <a:schemeClr val="tx2">
                    <a:lumMod val="50000"/>
                  </a:schemeClr>
                </a:solidFill>
              </a:rPr>
              <a:t> </a:t>
            </a:r>
            <a:r>
              <a:rPr lang="fi-FI" sz="800" dirty="0" err="1" smtClean="0">
                <a:solidFill>
                  <a:schemeClr val="tx2">
                    <a:lumMod val="50000"/>
                  </a:schemeClr>
                </a:solidFill>
              </a:rPr>
              <a:t>cost</a:t>
            </a:r>
            <a:endParaRPr lang="fi-FI" sz="800" dirty="0" smtClean="0">
              <a:solidFill>
                <a:schemeClr val="tx2">
                  <a:lumMod val="50000"/>
                </a:schemeClr>
              </a:solidFill>
            </a:endParaRPr>
          </a:p>
        </p:txBody>
      </p:sp>
      <p:sp>
        <p:nvSpPr>
          <p:cNvPr id="12" name="Oval 11"/>
          <p:cNvSpPr/>
          <p:nvPr/>
        </p:nvSpPr>
        <p:spPr>
          <a:xfrm>
            <a:off x="7791450" y="4200525"/>
            <a:ext cx="1190625" cy="3002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i-FI" sz="800" dirty="0" smtClean="0">
                <a:solidFill>
                  <a:schemeClr val="tx2">
                    <a:lumMod val="50000"/>
                  </a:schemeClr>
                </a:solidFill>
              </a:rPr>
              <a:t>+14% </a:t>
            </a:r>
            <a:r>
              <a:rPr lang="fi-FI" sz="800" dirty="0" err="1" smtClean="0">
                <a:solidFill>
                  <a:schemeClr val="tx2">
                    <a:lumMod val="50000"/>
                  </a:schemeClr>
                </a:solidFill>
              </a:rPr>
              <a:t>more</a:t>
            </a:r>
            <a:r>
              <a:rPr lang="fi-FI" sz="800" dirty="0" smtClean="0">
                <a:solidFill>
                  <a:schemeClr val="tx2">
                    <a:lumMod val="50000"/>
                  </a:schemeClr>
                </a:solidFill>
              </a:rPr>
              <a:t> </a:t>
            </a:r>
            <a:r>
              <a:rPr lang="fi-FI" sz="800" dirty="0" err="1" smtClean="0">
                <a:solidFill>
                  <a:schemeClr val="tx2">
                    <a:lumMod val="50000"/>
                  </a:schemeClr>
                </a:solidFill>
              </a:rPr>
              <a:t>applications</a:t>
            </a:r>
            <a:endParaRPr lang="fi-FI" sz="800" dirty="0" smtClean="0">
              <a:solidFill>
                <a:schemeClr val="tx2">
                  <a:lumMod val="50000"/>
                </a:schemeClr>
              </a:solidFill>
            </a:endParaRPr>
          </a:p>
        </p:txBody>
      </p:sp>
      <p:sp>
        <p:nvSpPr>
          <p:cNvPr id="15" name="Oval 14"/>
          <p:cNvSpPr/>
          <p:nvPr/>
        </p:nvSpPr>
        <p:spPr>
          <a:xfrm>
            <a:off x="7781925" y="4581524"/>
            <a:ext cx="1190625" cy="4667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i-FI" sz="800" dirty="0" smtClean="0">
                <a:solidFill>
                  <a:schemeClr val="tx2">
                    <a:lumMod val="50000"/>
                  </a:schemeClr>
                </a:solidFill>
              </a:rPr>
              <a:t>46% of </a:t>
            </a:r>
            <a:r>
              <a:rPr lang="fi-FI" sz="800" dirty="0" err="1" smtClean="0">
                <a:solidFill>
                  <a:schemeClr val="tx2">
                    <a:lumMod val="50000"/>
                  </a:schemeClr>
                </a:solidFill>
              </a:rPr>
              <a:t>deployments</a:t>
            </a:r>
            <a:r>
              <a:rPr lang="fi-FI" sz="800" dirty="0" smtClean="0">
                <a:solidFill>
                  <a:schemeClr val="tx2">
                    <a:lumMod val="50000"/>
                  </a:schemeClr>
                </a:solidFill>
              </a:rPr>
              <a:t> </a:t>
            </a:r>
            <a:r>
              <a:rPr lang="fi-FI" sz="800" dirty="0" err="1" smtClean="0">
                <a:solidFill>
                  <a:schemeClr val="tx2">
                    <a:lumMod val="50000"/>
                  </a:schemeClr>
                </a:solidFill>
              </a:rPr>
              <a:t>automated</a:t>
            </a:r>
            <a:endParaRPr lang="fi-FI" sz="800" dirty="0" smtClean="0">
              <a:solidFill>
                <a:schemeClr val="tx2">
                  <a:lumMod val="50000"/>
                </a:schemeClr>
              </a:solidFill>
            </a:endParaRPr>
          </a:p>
        </p:txBody>
      </p:sp>
      <p:sp>
        <p:nvSpPr>
          <p:cNvPr id="16" name="Oval 15"/>
          <p:cNvSpPr/>
          <p:nvPr/>
        </p:nvSpPr>
        <p:spPr>
          <a:xfrm>
            <a:off x="7791450" y="5157601"/>
            <a:ext cx="1190625" cy="3002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i-FI" sz="800" dirty="0" smtClean="0">
                <a:solidFill>
                  <a:schemeClr val="tx2">
                    <a:lumMod val="50000"/>
                  </a:schemeClr>
                </a:solidFill>
              </a:rPr>
              <a:t>-13% in </a:t>
            </a:r>
            <a:r>
              <a:rPr lang="fi-FI" sz="800" dirty="0" err="1" smtClean="0">
                <a:solidFill>
                  <a:schemeClr val="tx2">
                    <a:lumMod val="50000"/>
                  </a:schemeClr>
                </a:solidFill>
              </a:rPr>
              <a:t>infra</a:t>
            </a:r>
            <a:endParaRPr lang="fi-FI" sz="800" dirty="0" smtClean="0">
              <a:solidFill>
                <a:schemeClr val="tx2">
                  <a:lumMod val="50000"/>
                </a:schemeClr>
              </a:solidFill>
            </a:endParaRPr>
          </a:p>
          <a:p>
            <a:pPr algn="ctr"/>
            <a:r>
              <a:rPr lang="fi-FI" sz="800" dirty="0" err="1" smtClean="0">
                <a:solidFill>
                  <a:schemeClr val="tx2">
                    <a:lumMod val="50000"/>
                  </a:schemeClr>
                </a:solidFill>
              </a:rPr>
              <a:t>labor</a:t>
            </a:r>
            <a:r>
              <a:rPr lang="fi-FI" sz="800" dirty="0" smtClean="0">
                <a:solidFill>
                  <a:schemeClr val="tx2">
                    <a:lumMod val="50000"/>
                  </a:schemeClr>
                </a:solidFill>
              </a:rPr>
              <a:t> </a:t>
            </a:r>
            <a:r>
              <a:rPr lang="fi-FI" sz="800" dirty="0" err="1" smtClean="0">
                <a:solidFill>
                  <a:schemeClr val="tx2">
                    <a:lumMod val="50000"/>
                  </a:schemeClr>
                </a:solidFill>
              </a:rPr>
              <a:t>cost</a:t>
            </a:r>
            <a:endParaRPr lang="fi-FI" sz="800" dirty="0" smtClean="0">
              <a:solidFill>
                <a:schemeClr val="tx2">
                  <a:lumMod val="50000"/>
                </a:schemeClr>
              </a:solidFill>
            </a:endParaRPr>
          </a:p>
        </p:txBody>
      </p:sp>
      <p:sp>
        <p:nvSpPr>
          <p:cNvPr id="18" name="Oval 17"/>
          <p:cNvSpPr/>
          <p:nvPr/>
        </p:nvSpPr>
        <p:spPr>
          <a:xfrm>
            <a:off x="7800975" y="5553074"/>
            <a:ext cx="1190625" cy="4667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i-FI" sz="800" dirty="0" smtClean="0">
                <a:solidFill>
                  <a:schemeClr val="tx2">
                    <a:lumMod val="50000"/>
                  </a:schemeClr>
                </a:solidFill>
              </a:rPr>
              <a:t>46% of </a:t>
            </a:r>
          </a:p>
          <a:p>
            <a:pPr algn="ctr"/>
            <a:r>
              <a:rPr lang="fi-FI" sz="800" dirty="0" err="1" smtClean="0">
                <a:solidFill>
                  <a:schemeClr val="tx2">
                    <a:lumMod val="50000"/>
                  </a:schemeClr>
                </a:solidFill>
              </a:rPr>
              <a:t>processes</a:t>
            </a:r>
            <a:r>
              <a:rPr lang="fi-FI" sz="800" dirty="0" smtClean="0">
                <a:solidFill>
                  <a:schemeClr val="tx2">
                    <a:lumMod val="50000"/>
                  </a:schemeClr>
                </a:solidFill>
              </a:rPr>
              <a:t> </a:t>
            </a:r>
            <a:r>
              <a:rPr lang="fi-FI" sz="800" dirty="0" err="1" smtClean="0">
                <a:solidFill>
                  <a:schemeClr val="tx2">
                    <a:lumMod val="50000"/>
                  </a:schemeClr>
                </a:solidFill>
              </a:rPr>
              <a:t>automated</a:t>
            </a:r>
            <a:endParaRPr lang="fi-FI" sz="800" dirty="0" smtClean="0">
              <a:solidFill>
                <a:schemeClr val="tx2">
                  <a:lumMod val="50000"/>
                </a:schemeClr>
              </a:solidFill>
            </a:endParaRPr>
          </a:p>
        </p:txBody>
      </p:sp>
      <p:sp>
        <p:nvSpPr>
          <p:cNvPr id="19" name="TextBox 18"/>
          <p:cNvSpPr txBox="1"/>
          <p:nvPr/>
        </p:nvSpPr>
        <p:spPr>
          <a:xfrm>
            <a:off x="0" y="6115050"/>
            <a:ext cx="2291012" cy="246221"/>
          </a:xfrm>
          <a:prstGeom prst="rect">
            <a:avLst/>
          </a:prstGeom>
          <a:noFill/>
        </p:spPr>
        <p:txBody>
          <a:bodyPr wrap="none" rtlCol="0">
            <a:spAutoFit/>
          </a:bodyPr>
          <a:lstStyle/>
          <a:p>
            <a:r>
              <a:rPr lang="fi-FI" sz="1000" dirty="0" err="1" smtClean="0">
                <a:solidFill>
                  <a:schemeClr val="tx2">
                    <a:lumMod val="50000"/>
                  </a:schemeClr>
                </a:solidFill>
              </a:rPr>
              <a:t>Source</a:t>
            </a:r>
            <a:r>
              <a:rPr lang="fi-FI" sz="1000" dirty="0" smtClean="0">
                <a:solidFill>
                  <a:schemeClr val="tx2">
                    <a:lumMod val="50000"/>
                  </a:schemeClr>
                </a:solidFill>
              </a:rPr>
              <a:t>: Capgemini </a:t>
            </a:r>
            <a:r>
              <a:rPr lang="fi-FI" sz="1000" dirty="0" err="1" smtClean="0">
                <a:solidFill>
                  <a:schemeClr val="tx2">
                    <a:lumMod val="50000"/>
                  </a:schemeClr>
                </a:solidFill>
              </a:rPr>
              <a:t>service</a:t>
            </a:r>
            <a:r>
              <a:rPr lang="fi-FI" sz="1000" dirty="0" smtClean="0">
                <a:solidFill>
                  <a:schemeClr val="tx2">
                    <a:lumMod val="50000"/>
                  </a:schemeClr>
                </a:solidFill>
              </a:rPr>
              <a:t> in Europe</a:t>
            </a:r>
          </a:p>
        </p:txBody>
      </p:sp>
      <p:sp>
        <p:nvSpPr>
          <p:cNvPr id="20" name="Isosceles Triangle 19"/>
          <p:cNvSpPr/>
          <p:nvPr/>
        </p:nvSpPr>
        <p:spPr>
          <a:xfrm rot="16200000" flipH="1" flipV="1">
            <a:off x="3491850" y="3536151"/>
            <a:ext cx="3319200" cy="403200"/>
          </a:xfrm>
          <a:prstGeom prst="triangle">
            <a:avLst/>
          </a:prstGeom>
          <a:gradFill>
            <a:gsLst>
              <a:gs pos="29000">
                <a:srgbClr val="FFC000"/>
              </a:gs>
              <a:gs pos="80000">
                <a:schemeClr val="accent1">
                  <a:tint val="44500"/>
                  <a:satMod val="160000"/>
                </a:schemeClr>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17" name="Rectangle 16"/>
          <p:cNvSpPr/>
          <p:nvPr/>
        </p:nvSpPr>
        <p:spPr>
          <a:xfrm>
            <a:off x="7735737" y="951495"/>
            <a:ext cx="2170263" cy="648705"/>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2400" b="1" dirty="0" smtClean="0">
                <a:solidFill>
                  <a:schemeClr val="tx2">
                    <a:lumMod val="50000"/>
                  </a:schemeClr>
                </a:solidFill>
              </a:rPr>
              <a:t>SUMMARY</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2"/>
          <p:cNvSpPr>
            <a:spLocks noGrp="1" noChangeArrowheads="1"/>
          </p:cNvSpPr>
          <p:nvPr>
            <p:ph type="title"/>
          </p:nvPr>
        </p:nvSpPr>
        <p:spPr/>
        <p:txBody>
          <a:bodyPr/>
          <a:lstStyle/>
          <a:p>
            <a:r>
              <a:rPr lang="en-US" sz="2800" dirty="0" smtClean="0"/>
              <a:t>Our solution brings several benefits in terms of improved quality…</a:t>
            </a:r>
            <a:endParaRPr lang="en-GB" sz="2800" dirty="0" smtClean="0"/>
          </a:p>
        </p:txBody>
      </p:sp>
      <p:grpSp>
        <p:nvGrpSpPr>
          <p:cNvPr id="2" name="Group 22"/>
          <p:cNvGrpSpPr/>
          <p:nvPr/>
        </p:nvGrpSpPr>
        <p:grpSpPr>
          <a:xfrm>
            <a:off x="428229" y="1458881"/>
            <a:ext cx="3081939" cy="4510576"/>
            <a:chOff x="428229" y="1486463"/>
            <a:chExt cx="3081939" cy="4510576"/>
          </a:xfrm>
        </p:grpSpPr>
        <p:sp>
          <p:nvSpPr>
            <p:cNvPr id="33801" name="Rectangle 6"/>
            <p:cNvSpPr>
              <a:spLocks noChangeArrowheads="1"/>
            </p:cNvSpPr>
            <p:nvPr/>
          </p:nvSpPr>
          <p:spPr bwMode="auto">
            <a:xfrm>
              <a:off x="428229" y="1486463"/>
              <a:ext cx="2263246" cy="4510576"/>
            </a:xfrm>
            <a:prstGeom prst="rect">
              <a:avLst/>
            </a:prstGeom>
            <a:solidFill>
              <a:schemeClr val="accent1"/>
            </a:solidFill>
            <a:ln w="9525">
              <a:noFill/>
              <a:miter lim="800000"/>
              <a:headEnd/>
              <a:tailEnd/>
            </a:ln>
          </p:spPr>
          <p:txBody>
            <a:bodyPr/>
            <a:lstStyle/>
            <a:p>
              <a:pPr marL="1588" lvl="1">
                <a:spcBef>
                  <a:spcPct val="50000"/>
                </a:spcBef>
              </a:pPr>
              <a:endParaRPr lang="de-DE" sz="1600" dirty="0"/>
            </a:p>
          </p:txBody>
        </p:sp>
        <p:grpSp>
          <p:nvGrpSpPr>
            <p:cNvPr id="3" name="Group 21"/>
            <p:cNvGrpSpPr/>
            <p:nvPr/>
          </p:nvGrpSpPr>
          <p:grpSpPr>
            <a:xfrm>
              <a:off x="818621" y="2297769"/>
              <a:ext cx="2691547" cy="2887964"/>
              <a:chOff x="818621" y="1967350"/>
              <a:chExt cx="2691547" cy="2887964"/>
            </a:xfrm>
          </p:grpSpPr>
          <p:sp>
            <p:nvSpPr>
              <p:cNvPr id="33804" name="AutoShape 9"/>
              <p:cNvSpPr>
                <a:spLocks noChangeArrowheads="1"/>
              </p:cNvSpPr>
              <p:nvPr/>
            </p:nvSpPr>
            <p:spPr bwMode="auto">
              <a:xfrm>
                <a:off x="818621" y="1967350"/>
                <a:ext cx="2691547" cy="719138"/>
              </a:xfrm>
              <a:prstGeom prst="homePlate">
                <a:avLst>
                  <a:gd name="adj" fmla="val 31420"/>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de-DE" sz="1600" b="1" kern="0" dirty="0" smtClean="0">
                    <a:solidFill>
                      <a:schemeClr val="bg1"/>
                    </a:solidFill>
                    <a:latin typeface="Arial"/>
                    <a:cs typeface="Arial"/>
                  </a:rPr>
                  <a:t>Improved Quality</a:t>
                </a:r>
                <a:endParaRPr lang="en-US" sz="1600" b="1" kern="0" dirty="0">
                  <a:solidFill>
                    <a:schemeClr val="bg1"/>
                  </a:solidFill>
                  <a:latin typeface="Arial"/>
                  <a:cs typeface="Arial"/>
                </a:endParaRPr>
              </a:p>
            </p:txBody>
          </p:sp>
          <p:sp>
            <p:nvSpPr>
              <p:cNvPr id="33805" name="AutoShape 10"/>
              <p:cNvSpPr>
                <a:spLocks noChangeArrowheads="1"/>
              </p:cNvSpPr>
              <p:nvPr/>
            </p:nvSpPr>
            <p:spPr bwMode="auto">
              <a:xfrm>
                <a:off x="818621" y="3050176"/>
                <a:ext cx="2691547" cy="720725"/>
              </a:xfrm>
              <a:prstGeom prst="homePlate">
                <a:avLst>
                  <a:gd name="adj" fmla="val 31351"/>
                </a:avLst>
              </a:prstGeom>
              <a:solidFill>
                <a:schemeClr val="bg1"/>
              </a:solidFill>
              <a:ln w="9525">
                <a:solidFill>
                  <a:schemeClr val="bg1">
                    <a:lumMod val="85000"/>
                  </a:schemeClr>
                </a:solidFill>
                <a:miter lim="800000"/>
                <a:headEnd/>
                <a:tailEnd/>
              </a:ln>
            </p:spPr>
            <p:txBody>
              <a:bodyPr anchor="ctr"/>
              <a:lstStyle/>
              <a:p>
                <a:pPr>
                  <a:lnSpc>
                    <a:spcPct val="100000"/>
                  </a:lnSpc>
                  <a:spcBef>
                    <a:spcPct val="20000"/>
                  </a:spcBef>
                </a:pPr>
                <a:r>
                  <a:rPr lang="de-DE" sz="1600" b="1" dirty="0" smtClean="0">
                    <a:solidFill>
                      <a:schemeClr val="bg1">
                        <a:lumMod val="85000"/>
                      </a:schemeClr>
                    </a:solidFill>
                  </a:rPr>
                  <a:t>Flexibility and Agility</a:t>
                </a:r>
                <a:endParaRPr lang="en-US" sz="1400" b="1" i="1" dirty="0">
                  <a:solidFill>
                    <a:schemeClr val="bg1">
                      <a:lumMod val="85000"/>
                    </a:schemeClr>
                  </a:solidFill>
                </a:endParaRPr>
              </a:p>
            </p:txBody>
          </p:sp>
          <p:sp>
            <p:nvSpPr>
              <p:cNvPr id="33807" name="AutoShape 12"/>
              <p:cNvSpPr>
                <a:spLocks noChangeArrowheads="1"/>
              </p:cNvSpPr>
              <p:nvPr/>
            </p:nvSpPr>
            <p:spPr bwMode="auto">
              <a:xfrm>
                <a:off x="818621" y="4134589"/>
                <a:ext cx="2691547" cy="720725"/>
              </a:xfrm>
              <a:prstGeom prst="homePlate">
                <a:avLst>
                  <a:gd name="adj" fmla="val 31351"/>
                </a:avLst>
              </a:prstGeom>
              <a:solidFill>
                <a:schemeClr val="bg1"/>
              </a:solidFill>
              <a:ln w="9525">
                <a:solidFill>
                  <a:schemeClr val="bg1">
                    <a:lumMod val="85000"/>
                  </a:schemeClr>
                </a:solidFill>
                <a:miter lim="800000"/>
                <a:headEnd/>
                <a:tailEnd/>
              </a:ln>
            </p:spPr>
            <p:txBody>
              <a:bodyPr anchor="ctr"/>
              <a:lstStyle/>
              <a:p>
                <a:pPr>
                  <a:lnSpc>
                    <a:spcPct val="100000"/>
                  </a:lnSpc>
                  <a:spcBef>
                    <a:spcPct val="20000"/>
                  </a:spcBef>
                </a:pPr>
                <a:r>
                  <a:rPr lang="de-DE" sz="1600" b="1" dirty="0" smtClean="0">
                    <a:solidFill>
                      <a:schemeClr val="bg1">
                        <a:lumMod val="85000"/>
                      </a:schemeClr>
                    </a:solidFill>
                  </a:rPr>
                  <a:t>Lower Lifecycle Costs</a:t>
                </a:r>
                <a:endParaRPr lang="en-US" sz="1400" b="1" i="1" dirty="0">
                  <a:solidFill>
                    <a:schemeClr val="bg1">
                      <a:lumMod val="85000"/>
                    </a:schemeClr>
                  </a:solidFill>
                </a:endParaRPr>
              </a:p>
            </p:txBody>
          </p:sp>
        </p:grpSp>
      </p:grpSp>
      <p:sp>
        <p:nvSpPr>
          <p:cNvPr id="11" name="Rectangle 10"/>
          <p:cNvSpPr/>
          <p:nvPr/>
        </p:nvSpPr>
        <p:spPr>
          <a:xfrm>
            <a:off x="4115792" y="1907422"/>
            <a:ext cx="5146959" cy="457200"/>
          </a:xfrm>
          <a:prstGeom prst="rect">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fi-FI" sz="1600" b="1" kern="0" dirty="0" err="1" smtClean="0">
                <a:solidFill>
                  <a:schemeClr val="bg1"/>
                </a:solidFill>
                <a:latin typeface="Arial"/>
                <a:cs typeface="Arial"/>
              </a:rPr>
              <a:t>Benefits</a:t>
            </a:r>
            <a:endParaRPr lang="fi-FI" sz="1600" b="1" kern="0" dirty="0" smtClean="0">
              <a:solidFill>
                <a:schemeClr val="bg1"/>
              </a:solidFill>
              <a:latin typeface="Arial"/>
              <a:cs typeface="Arial"/>
            </a:endParaRPr>
          </a:p>
        </p:txBody>
      </p:sp>
      <p:sp>
        <p:nvSpPr>
          <p:cNvPr id="13" name="Rectangle 12"/>
          <p:cNvSpPr/>
          <p:nvPr/>
        </p:nvSpPr>
        <p:spPr>
          <a:xfrm>
            <a:off x="4115793" y="2364624"/>
            <a:ext cx="5146959" cy="315629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92088" lvl="2" indent="-188913">
              <a:spcBef>
                <a:spcPct val="20000"/>
              </a:spcBef>
              <a:buFontTx/>
              <a:buChar char="•"/>
            </a:pPr>
            <a:r>
              <a:rPr lang="en-US" sz="1400" b="1" dirty="0" smtClean="0">
                <a:solidFill>
                  <a:srgbClr val="00264A"/>
                </a:solidFill>
              </a:rPr>
              <a:t>Easy and faster access to new features and business functionalities</a:t>
            </a:r>
            <a:r>
              <a:rPr lang="en-US" sz="1400" dirty="0" smtClean="0">
                <a:solidFill>
                  <a:srgbClr val="00264A"/>
                </a:solidFill>
              </a:rPr>
              <a:t>: capability to meet the constantly changing business requirements</a:t>
            </a:r>
          </a:p>
          <a:p>
            <a:pPr marL="192088" lvl="2" indent="-188913">
              <a:spcBef>
                <a:spcPct val="20000"/>
              </a:spcBef>
              <a:buFontTx/>
              <a:buChar char="•"/>
            </a:pPr>
            <a:r>
              <a:rPr lang="en-US" sz="1400" b="1" dirty="0" smtClean="0">
                <a:solidFill>
                  <a:srgbClr val="00264A"/>
                </a:solidFill>
              </a:rPr>
              <a:t>Higher end-to-end availability</a:t>
            </a:r>
            <a:r>
              <a:rPr lang="en-US" sz="1400" dirty="0" smtClean="0">
                <a:solidFill>
                  <a:srgbClr val="00264A"/>
                </a:solidFill>
              </a:rPr>
              <a:t> and successful days at business processes due to:</a:t>
            </a:r>
          </a:p>
          <a:p>
            <a:pPr marL="649261" lvl="3" indent="-188913">
              <a:spcBef>
                <a:spcPct val="20000"/>
              </a:spcBef>
              <a:buFontTx/>
              <a:buChar char="•"/>
            </a:pPr>
            <a:r>
              <a:rPr lang="en-US" sz="1400" dirty="0" smtClean="0">
                <a:solidFill>
                  <a:srgbClr val="00264A"/>
                </a:solidFill>
              </a:rPr>
              <a:t>Less disruptive upgrades </a:t>
            </a:r>
          </a:p>
          <a:p>
            <a:pPr marL="649261" lvl="3" indent="-188913">
              <a:spcBef>
                <a:spcPct val="20000"/>
              </a:spcBef>
              <a:buFontTx/>
              <a:buChar char="•"/>
            </a:pPr>
            <a:r>
              <a:rPr lang="en-US" sz="1400" dirty="0" smtClean="0">
                <a:solidFill>
                  <a:srgbClr val="00264A"/>
                </a:solidFill>
              </a:rPr>
              <a:t>Less hand-</a:t>
            </a:r>
            <a:r>
              <a:rPr lang="en-US" sz="1400" dirty="0" err="1" smtClean="0">
                <a:solidFill>
                  <a:srgbClr val="00264A"/>
                </a:solidFill>
              </a:rPr>
              <a:t>overs</a:t>
            </a:r>
            <a:r>
              <a:rPr lang="en-US" sz="1400" dirty="0" smtClean="0">
                <a:solidFill>
                  <a:srgbClr val="00264A"/>
                </a:solidFill>
              </a:rPr>
              <a:t> within release deployments</a:t>
            </a:r>
          </a:p>
          <a:p>
            <a:pPr marL="649261" lvl="3" indent="-188913">
              <a:spcBef>
                <a:spcPct val="20000"/>
              </a:spcBef>
              <a:buFontTx/>
              <a:buChar char="•"/>
            </a:pPr>
            <a:r>
              <a:rPr lang="en-US" sz="1400" dirty="0" smtClean="0">
                <a:solidFill>
                  <a:srgbClr val="00264A"/>
                </a:solidFill>
              </a:rPr>
              <a:t>Automated provisioning</a:t>
            </a:r>
          </a:p>
          <a:p>
            <a:pPr marL="649261" lvl="3" indent="-188913">
              <a:spcBef>
                <a:spcPct val="20000"/>
              </a:spcBef>
              <a:buFontTx/>
              <a:buChar char="•"/>
            </a:pPr>
            <a:r>
              <a:rPr lang="en-US" sz="1400" dirty="0" smtClean="0">
                <a:solidFill>
                  <a:srgbClr val="00264A"/>
                </a:solidFill>
              </a:rPr>
              <a:t>Automated testing</a:t>
            </a:r>
          </a:p>
          <a:p>
            <a:pPr marL="649261" lvl="3" indent="-188913">
              <a:spcBef>
                <a:spcPct val="20000"/>
              </a:spcBef>
              <a:buFontTx/>
              <a:buChar char="•"/>
            </a:pPr>
            <a:r>
              <a:rPr lang="en-US" sz="1400" dirty="0" smtClean="0">
                <a:solidFill>
                  <a:srgbClr val="00264A"/>
                </a:solidFill>
              </a:rPr>
              <a:t>Automated deployments</a:t>
            </a:r>
          </a:p>
          <a:p>
            <a:pPr marL="192088" lvl="2" indent="-188913">
              <a:spcBef>
                <a:spcPct val="20000"/>
              </a:spcBef>
              <a:buFontTx/>
              <a:buChar char="•"/>
            </a:pPr>
            <a:r>
              <a:rPr lang="en-US" sz="1400" b="1" dirty="0" smtClean="0">
                <a:solidFill>
                  <a:srgbClr val="00264A"/>
                </a:solidFill>
              </a:rPr>
              <a:t>Better change management</a:t>
            </a:r>
            <a:r>
              <a:rPr lang="en-US" sz="1400" dirty="0" smtClean="0">
                <a:solidFill>
                  <a:srgbClr val="00264A"/>
                </a:solidFill>
              </a:rPr>
              <a:t> in the whole environment</a:t>
            </a:r>
          </a:p>
          <a:p>
            <a:pPr marL="192088" lvl="2" indent="-188913">
              <a:spcBef>
                <a:spcPct val="20000"/>
              </a:spcBef>
              <a:buFontTx/>
              <a:buChar char="•"/>
            </a:pPr>
            <a:r>
              <a:rPr lang="en-US" sz="1400" b="1" dirty="0" smtClean="0">
                <a:solidFill>
                  <a:srgbClr val="00264A"/>
                </a:solidFill>
              </a:rPr>
              <a:t>Improved security.</a:t>
            </a:r>
          </a:p>
        </p:txBody>
      </p:sp>
      <p:sp>
        <p:nvSpPr>
          <p:cNvPr id="12" name="Rectangle 11"/>
          <p:cNvSpPr/>
          <p:nvPr/>
        </p:nvSpPr>
        <p:spPr>
          <a:xfrm>
            <a:off x="7735737" y="951495"/>
            <a:ext cx="2170263" cy="648705"/>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2400" b="1" dirty="0" smtClean="0">
                <a:solidFill>
                  <a:schemeClr val="tx2">
                    <a:lumMod val="50000"/>
                  </a:schemeClr>
                </a:solidFill>
              </a:rPr>
              <a:t>SUMMARY</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2"/>
          <p:cNvSpPr>
            <a:spLocks noGrp="1" noChangeArrowheads="1"/>
          </p:cNvSpPr>
          <p:nvPr>
            <p:ph type="title"/>
          </p:nvPr>
        </p:nvSpPr>
        <p:spPr/>
        <p:txBody>
          <a:bodyPr/>
          <a:lstStyle/>
          <a:p>
            <a:r>
              <a:rPr lang="en-US" sz="2800" dirty="0" smtClean="0"/>
              <a:t>… increased flexibility and agility throughout the pipeline…</a:t>
            </a:r>
            <a:endParaRPr lang="en-GB" sz="2800" dirty="0" smtClean="0"/>
          </a:p>
        </p:txBody>
      </p:sp>
      <p:grpSp>
        <p:nvGrpSpPr>
          <p:cNvPr id="2" name="Group 22"/>
          <p:cNvGrpSpPr/>
          <p:nvPr/>
        </p:nvGrpSpPr>
        <p:grpSpPr>
          <a:xfrm>
            <a:off x="428229" y="1458882"/>
            <a:ext cx="3081939" cy="4510576"/>
            <a:chOff x="428229" y="1486463"/>
            <a:chExt cx="3081939" cy="4510576"/>
          </a:xfrm>
        </p:grpSpPr>
        <p:sp>
          <p:nvSpPr>
            <p:cNvPr id="14" name="Rectangle 6"/>
            <p:cNvSpPr>
              <a:spLocks noChangeArrowheads="1"/>
            </p:cNvSpPr>
            <p:nvPr/>
          </p:nvSpPr>
          <p:spPr bwMode="auto">
            <a:xfrm>
              <a:off x="428229" y="1486463"/>
              <a:ext cx="2263246" cy="4510576"/>
            </a:xfrm>
            <a:prstGeom prst="rect">
              <a:avLst/>
            </a:prstGeom>
            <a:solidFill>
              <a:schemeClr val="accent1"/>
            </a:solidFill>
            <a:ln w="9525">
              <a:noFill/>
              <a:miter lim="800000"/>
              <a:headEnd/>
              <a:tailEnd/>
            </a:ln>
          </p:spPr>
          <p:txBody>
            <a:bodyPr/>
            <a:lstStyle/>
            <a:p>
              <a:pPr marL="1588" lvl="1">
                <a:spcBef>
                  <a:spcPct val="50000"/>
                </a:spcBef>
              </a:pPr>
              <a:endParaRPr lang="de-DE" sz="1600" dirty="0"/>
            </a:p>
          </p:txBody>
        </p:sp>
        <p:grpSp>
          <p:nvGrpSpPr>
            <p:cNvPr id="3" name="Group 21"/>
            <p:cNvGrpSpPr/>
            <p:nvPr/>
          </p:nvGrpSpPr>
          <p:grpSpPr>
            <a:xfrm>
              <a:off x="818621" y="2297769"/>
              <a:ext cx="2691547" cy="2887964"/>
              <a:chOff x="818621" y="1967350"/>
              <a:chExt cx="2691547" cy="2887964"/>
            </a:xfrm>
          </p:grpSpPr>
          <p:sp>
            <p:nvSpPr>
              <p:cNvPr id="33804" name="AutoShape 9"/>
              <p:cNvSpPr>
                <a:spLocks noChangeArrowheads="1"/>
              </p:cNvSpPr>
              <p:nvPr/>
            </p:nvSpPr>
            <p:spPr bwMode="auto">
              <a:xfrm>
                <a:off x="818621" y="1967350"/>
                <a:ext cx="2691547" cy="719138"/>
              </a:xfrm>
              <a:prstGeom prst="homePlate">
                <a:avLst>
                  <a:gd name="adj" fmla="val 31420"/>
                </a:avLst>
              </a:prstGeom>
              <a:solidFill>
                <a:schemeClr val="bg1"/>
              </a:solidFill>
              <a:ln w="9525">
                <a:solidFill>
                  <a:schemeClr val="bg1">
                    <a:lumMod val="85000"/>
                  </a:schemeClr>
                </a:solidFill>
                <a:miter lim="800000"/>
                <a:headEnd/>
                <a:tailEnd/>
              </a:ln>
            </p:spPr>
            <p:txBody>
              <a:bodyPr anchor="ctr"/>
              <a:lstStyle/>
              <a:p>
                <a:pPr>
                  <a:spcBef>
                    <a:spcPct val="20000"/>
                  </a:spcBef>
                </a:pPr>
                <a:r>
                  <a:rPr lang="de-DE" sz="1600" b="1" dirty="0" smtClean="0">
                    <a:solidFill>
                      <a:schemeClr val="bg1">
                        <a:lumMod val="85000"/>
                      </a:schemeClr>
                    </a:solidFill>
                  </a:rPr>
                  <a:t>Improved Quality</a:t>
                </a:r>
                <a:endParaRPr lang="en-US" sz="1600" b="1" dirty="0" smtClean="0">
                  <a:solidFill>
                    <a:schemeClr val="bg1">
                      <a:lumMod val="85000"/>
                    </a:schemeClr>
                  </a:solidFill>
                </a:endParaRPr>
              </a:p>
            </p:txBody>
          </p:sp>
          <p:sp>
            <p:nvSpPr>
              <p:cNvPr id="33805" name="AutoShape 10"/>
              <p:cNvSpPr>
                <a:spLocks noChangeArrowheads="1"/>
              </p:cNvSpPr>
              <p:nvPr/>
            </p:nvSpPr>
            <p:spPr bwMode="auto">
              <a:xfrm>
                <a:off x="818621" y="3050176"/>
                <a:ext cx="2691547" cy="720725"/>
              </a:xfrm>
              <a:prstGeom prst="homePlate">
                <a:avLst>
                  <a:gd name="adj" fmla="val 31351"/>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de-DE" sz="1600" b="1" kern="0" dirty="0" smtClean="0">
                    <a:solidFill>
                      <a:schemeClr val="bg1"/>
                    </a:solidFill>
                    <a:latin typeface="Arial"/>
                    <a:cs typeface="Arial"/>
                  </a:rPr>
                  <a:t>Flexibility and Agility</a:t>
                </a:r>
                <a:endParaRPr lang="en-US" sz="1600" b="1" kern="0" dirty="0" smtClean="0">
                  <a:solidFill>
                    <a:schemeClr val="bg1"/>
                  </a:solidFill>
                  <a:latin typeface="Arial"/>
                  <a:cs typeface="Arial"/>
                </a:endParaRPr>
              </a:p>
            </p:txBody>
          </p:sp>
          <p:sp>
            <p:nvSpPr>
              <p:cNvPr id="33807" name="AutoShape 12"/>
              <p:cNvSpPr>
                <a:spLocks noChangeArrowheads="1"/>
              </p:cNvSpPr>
              <p:nvPr/>
            </p:nvSpPr>
            <p:spPr bwMode="auto">
              <a:xfrm>
                <a:off x="818621" y="4134589"/>
                <a:ext cx="2691547" cy="720725"/>
              </a:xfrm>
              <a:prstGeom prst="homePlate">
                <a:avLst>
                  <a:gd name="adj" fmla="val 31351"/>
                </a:avLst>
              </a:prstGeom>
              <a:solidFill>
                <a:schemeClr val="bg1"/>
              </a:solidFill>
              <a:ln w="9525">
                <a:solidFill>
                  <a:schemeClr val="bg1">
                    <a:lumMod val="85000"/>
                  </a:schemeClr>
                </a:solidFill>
                <a:miter lim="800000"/>
                <a:headEnd/>
                <a:tailEnd/>
              </a:ln>
            </p:spPr>
            <p:txBody>
              <a:bodyPr anchor="ctr"/>
              <a:lstStyle/>
              <a:p>
                <a:pPr>
                  <a:lnSpc>
                    <a:spcPct val="100000"/>
                  </a:lnSpc>
                  <a:spcBef>
                    <a:spcPct val="20000"/>
                  </a:spcBef>
                </a:pPr>
                <a:r>
                  <a:rPr lang="de-DE" sz="1600" b="1" dirty="0" smtClean="0">
                    <a:solidFill>
                      <a:schemeClr val="bg1">
                        <a:lumMod val="85000"/>
                      </a:schemeClr>
                    </a:solidFill>
                  </a:rPr>
                  <a:t>Lower Lifecycle Costs</a:t>
                </a:r>
                <a:endParaRPr lang="en-US" sz="1600" b="1" dirty="0" smtClean="0">
                  <a:solidFill>
                    <a:schemeClr val="bg1">
                      <a:lumMod val="85000"/>
                    </a:schemeClr>
                  </a:solidFill>
                </a:endParaRPr>
              </a:p>
            </p:txBody>
          </p:sp>
        </p:grpSp>
      </p:grpSp>
      <p:grpSp>
        <p:nvGrpSpPr>
          <p:cNvPr id="4" name="Group 20"/>
          <p:cNvGrpSpPr/>
          <p:nvPr/>
        </p:nvGrpSpPr>
        <p:grpSpPr>
          <a:xfrm>
            <a:off x="4114800" y="1369260"/>
            <a:ext cx="5257800" cy="4689819"/>
            <a:chOff x="4115792" y="1434756"/>
            <a:chExt cx="5335767" cy="4689819"/>
          </a:xfrm>
        </p:grpSpPr>
        <p:sp>
          <p:nvSpPr>
            <p:cNvPr id="15" name="Rectangle 14"/>
            <p:cNvSpPr/>
            <p:nvPr/>
          </p:nvSpPr>
          <p:spPr>
            <a:xfrm>
              <a:off x="4115792" y="1434756"/>
              <a:ext cx="5146959" cy="457200"/>
            </a:xfrm>
            <a:prstGeom prst="rect">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fi-FI" sz="1600" b="1" kern="0" dirty="0" err="1" smtClean="0">
                  <a:solidFill>
                    <a:schemeClr val="bg1"/>
                  </a:solidFill>
                  <a:latin typeface="Arial"/>
                  <a:cs typeface="Arial"/>
                </a:rPr>
                <a:t>Benefits</a:t>
              </a:r>
              <a:endParaRPr lang="fi-FI" sz="1600" b="1" kern="0" dirty="0" smtClean="0">
                <a:solidFill>
                  <a:schemeClr val="bg1"/>
                </a:solidFill>
                <a:latin typeface="Arial"/>
                <a:cs typeface="Arial"/>
              </a:endParaRPr>
            </a:p>
          </p:txBody>
        </p:sp>
        <p:sp>
          <p:nvSpPr>
            <p:cNvPr id="16" name="Rectangle 15"/>
            <p:cNvSpPr/>
            <p:nvPr/>
          </p:nvSpPr>
          <p:spPr>
            <a:xfrm>
              <a:off x="4115793" y="1891957"/>
              <a:ext cx="5335766" cy="4232618"/>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92088" lvl="2" indent="-188913">
                <a:spcBef>
                  <a:spcPct val="20000"/>
                </a:spcBef>
                <a:buFontTx/>
                <a:buChar char="•"/>
              </a:pPr>
              <a:r>
                <a:rPr lang="en-US" sz="1400" b="1" dirty="0" smtClean="0">
                  <a:solidFill>
                    <a:srgbClr val="00264A"/>
                  </a:solidFill>
                </a:rPr>
                <a:t>Faster time-to-market </a:t>
              </a:r>
              <a:r>
                <a:rPr lang="en-US" sz="1400" dirty="0" smtClean="0">
                  <a:solidFill>
                    <a:srgbClr val="00264A"/>
                  </a:solidFill>
                </a:rPr>
                <a:t>of solutions that meet changing business needs due to:</a:t>
              </a:r>
            </a:p>
            <a:p>
              <a:pPr marL="649261" lvl="3" indent="-188913">
                <a:spcBef>
                  <a:spcPct val="20000"/>
                </a:spcBef>
                <a:buFontTx/>
                <a:buChar char="•"/>
              </a:pPr>
              <a:r>
                <a:rPr lang="en-US" sz="1400" dirty="0" smtClean="0">
                  <a:solidFill>
                    <a:srgbClr val="00264A"/>
                  </a:solidFill>
                </a:rPr>
                <a:t>Built-in flexibility when moving from Waterfall IT to Agile IT </a:t>
              </a:r>
            </a:p>
            <a:p>
              <a:pPr marL="649261" lvl="3" indent="-188913">
                <a:spcBef>
                  <a:spcPct val="20000"/>
                </a:spcBef>
                <a:buFontTx/>
                <a:buChar char="•"/>
              </a:pPr>
              <a:r>
                <a:rPr lang="en-US" sz="1400" dirty="0" smtClean="0">
                  <a:solidFill>
                    <a:srgbClr val="00264A"/>
                  </a:solidFill>
                </a:rPr>
                <a:t>Acceptance of changes in smaller, granular and manageable portions</a:t>
              </a:r>
            </a:p>
            <a:p>
              <a:pPr marL="649261" lvl="3" indent="-188913">
                <a:spcBef>
                  <a:spcPct val="20000"/>
                </a:spcBef>
                <a:buFontTx/>
                <a:buChar char="•"/>
              </a:pPr>
              <a:r>
                <a:rPr lang="en-US" sz="1400" dirty="0" smtClean="0">
                  <a:solidFill>
                    <a:srgbClr val="00264A"/>
                  </a:solidFill>
                </a:rPr>
                <a:t>Shorter development-to-production lifecycle</a:t>
              </a:r>
            </a:p>
            <a:p>
              <a:pPr marL="649261" lvl="3" indent="-188913">
                <a:spcBef>
                  <a:spcPct val="20000"/>
                </a:spcBef>
                <a:buFontTx/>
                <a:buChar char="•"/>
              </a:pPr>
              <a:r>
                <a:rPr lang="en-US" sz="1400" dirty="0" smtClean="0">
                  <a:solidFill>
                    <a:srgbClr val="00264A"/>
                  </a:solidFill>
                </a:rPr>
                <a:t>Increased automation level in </a:t>
              </a:r>
            </a:p>
            <a:p>
              <a:pPr marL="1106435" lvl="4" indent="-188913">
                <a:spcBef>
                  <a:spcPct val="20000"/>
                </a:spcBef>
                <a:buFontTx/>
                <a:buChar char="•"/>
              </a:pPr>
              <a:r>
                <a:rPr lang="en-US" sz="1400" dirty="0" smtClean="0">
                  <a:solidFill>
                    <a:srgbClr val="00264A"/>
                  </a:solidFill>
                </a:rPr>
                <a:t>Continuous integration</a:t>
              </a:r>
            </a:p>
            <a:p>
              <a:pPr marL="1106435" lvl="4" indent="-188913">
                <a:spcBef>
                  <a:spcPct val="20000"/>
                </a:spcBef>
                <a:buFontTx/>
                <a:buChar char="•"/>
              </a:pPr>
              <a:r>
                <a:rPr lang="en-US" sz="1400" dirty="0" smtClean="0">
                  <a:solidFill>
                    <a:srgbClr val="00264A"/>
                  </a:solidFill>
                </a:rPr>
                <a:t>Testing</a:t>
              </a:r>
            </a:p>
            <a:p>
              <a:pPr marL="1106435" lvl="4" indent="-188913">
                <a:spcBef>
                  <a:spcPct val="20000"/>
                </a:spcBef>
                <a:buFontTx/>
                <a:buChar char="•"/>
              </a:pPr>
              <a:r>
                <a:rPr lang="en-US" sz="1400" dirty="0" smtClean="0">
                  <a:solidFill>
                    <a:srgbClr val="00264A"/>
                  </a:solidFill>
                </a:rPr>
                <a:t>Continuous deployment</a:t>
              </a:r>
            </a:p>
            <a:p>
              <a:pPr marL="1106435" lvl="4" indent="-188913">
                <a:spcBef>
                  <a:spcPct val="20000"/>
                </a:spcBef>
                <a:buFontTx/>
                <a:buChar char="•"/>
              </a:pPr>
              <a:r>
                <a:rPr lang="en-US" sz="1400" dirty="0" smtClean="0">
                  <a:solidFill>
                    <a:srgbClr val="00264A"/>
                  </a:solidFill>
                </a:rPr>
                <a:t>Infrastructure provisioning</a:t>
              </a:r>
            </a:p>
            <a:p>
              <a:pPr marL="192088" lvl="2" indent="-188913">
                <a:spcBef>
                  <a:spcPct val="20000"/>
                </a:spcBef>
                <a:buFontTx/>
                <a:buChar char="•"/>
              </a:pPr>
              <a:r>
                <a:rPr lang="en-US" sz="1400" b="1" dirty="0" smtClean="0">
                  <a:solidFill>
                    <a:srgbClr val="00264A"/>
                  </a:solidFill>
                </a:rPr>
                <a:t>Improved capability to cope with changes in application landscape</a:t>
              </a:r>
              <a:r>
                <a:rPr lang="en-US" sz="1400" dirty="0" smtClean="0">
                  <a:solidFill>
                    <a:srgbClr val="00264A"/>
                  </a:solidFill>
                </a:rPr>
                <a:t> and support </a:t>
              </a:r>
              <a:r>
                <a:rPr lang="en-US" sz="1400" b="1" dirty="0" smtClean="0">
                  <a:solidFill>
                    <a:srgbClr val="00264A"/>
                  </a:solidFill>
                </a:rPr>
                <a:t>introduction of new technologies</a:t>
              </a:r>
              <a:r>
                <a:rPr lang="en-US" sz="1400" dirty="0" smtClean="0">
                  <a:solidFill>
                    <a:srgbClr val="00264A"/>
                  </a:solidFill>
                </a:rPr>
                <a:t>:</a:t>
              </a:r>
            </a:p>
            <a:p>
              <a:pPr marL="649261" lvl="3" indent="-188913">
                <a:spcBef>
                  <a:spcPct val="20000"/>
                </a:spcBef>
                <a:buFontTx/>
                <a:buChar char="•"/>
              </a:pPr>
              <a:r>
                <a:rPr lang="en-US" sz="1400" dirty="0" smtClean="0">
                  <a:solidFill>
                    <a:srgbClr val="00264A"/>
                  </a:solidFill>
                </a:rPr>
                <a:t>Our agile pipeline model supports SATO transitions</a:t>
              </a:r>
            </a:p>
            <a:p>
              <a:pPr marL="649261" lvl="3" indent="-188913">
                <a:spcBef>
                  <a:spcPct val="20000"/>
                </a:spcBef>
                <a:buFontTx/>
                <a:buChar char="•"/>
              </a:pPr>
              <a:r>
                <a:rPr lang="en-US" sz="1400" dirty="0" smtClean="0">
                  <a:solidFill>
                    <a:srgbClr val="00264A"/>
                  </a:solidFill>
                </a:rPr>
                <a:t>Our model is not applicable only to current application landscape but can also be applied to SATO</a:t>
              </a:r>
            </a:p>
          </p:txBody>
        </p:sp>
      </p:grpSp>
      <p:sp>
        <p:nvSpPr>
          <p:cNvPr id="13" name="Rectangle 12"/>
          <p:cNvSpPr/>
          <p:nvPr/>
        </p:nvSpPr>
        <p:spPr>
          <a:xfrm>
            <a:off x="7735737" y="951495"/>
            <a:ext cx="2170263" cy="648705"/>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2400" b="1" dirty="0" smtClean="0">
                <a:solidFill>
                  <a:schemeClr val="tx2">
                    <a:lumMod val="50000"/>
                  </a:schemeClr>
                </a:solidFill>
              </a:rPr>
              <a:t>SUMMARY</a:t>
            </a: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jpWBinOTAka4wc3280OnxQ"/>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Oc8VgUz3NUWGmxSDA_Q.Gg"/>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r2N.4MtUVEiprfLXOiwSZg"/>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60.xml><?xml version="1.0" encoding="utf-8"?>
<p:tagLst xmlns:a="http://schemas.openxmlformats.org/drawingml/2006/main" xmlns:r="http://schemas.openxmlformats.org/officeDocument/2006/relationships" xmlns:p="http://schemas.openxmlformats.org/presentationml/2006/main">
  <p:tag name="FILLFORECOLOR" val="16777215"/>
  <p:tag name="FILLFORESCHEMECOLOR" val="14"/>
</p:tagLst>
</file>

<file path=ppt/tags/tag61.xml><?xml version="1.0" encoding="utf-8"?>
<p:tagLst xmlns:a="http://schemas.openxmlformats.org/drawingml/2006/main" xmlns:r="http://schemas.openxmlformats.org/officeDocument/2006/relationships" xmlns:p="http://schemas.openxmlformats.org/presentationml/2006/main">
  <p:tag name="FILLFORECOLOR" val="16777215"/>
  <p:tag name="FILLFORESCHEMECOLOR" val="2"/>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ppt_Template_Capgemini_03_13">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Closing slides">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pgemini">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pgemini">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B798C59E976054E8407FC6D970BD874" ma:contentTypeVersion="" ma:contentTypeDescription="Create a new document." ma:contentTypeScope="" ma:versionID="981fe3a2618c3acfc27c28dcea06e0bb">
  <xsd:schema xmlns:xsd="http://www.w3.org/2001/XMLSchema" xmlns:xs="http://www.w3.org/2001/XMLSchema" xmlns:p="http://schemas.microsoft.com/office/2006/metadata/properties" targetNamespace="http://schemas.microsoft.com/office/2006/metadata/properties" ma:root="true" ma:fieldsID="f3e687d5f98ee29b9cfcc2ff24550dc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AA6FBCF8-95CE-47A5-9D63-2D34DC1715D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88A1692D-B392-4FBE-8677-46ABD8716233}">
  <ds:schemaRefs>
    <ds:schemaRef ds:uri="http://schemas.microsoft.com/sharepoint/v3/contenttype/forms"/>
  </ds:schemaRefs>
</ds:datastoreItem>
</file>

<file path=customXml/itemProps3.xml><?xml version="1.0" encoding="utf-8"?>
<ds:datastoreItem xmlns:ds="http://schemas.openxmlformats.org/officeDocument/2006/customXml" ds:itemID="{2816EAF5-9F7E-4C5F-8469-53DCC2EF1E8B}">
  <ds:schemaRefs>
    <ds:schemaRef ds:uri="http://schemas.microsoft.com/office/2006/documentManagement/types"/>
    <ds:schemaRef ds:uri="http://purl.org/dc/elements/1.1/"/>
    <ds:schemaRef ds:uri="http://purl.org/dc/terms/"/>
    <ds:schemaRef ds:uri="http://purl.org/dc/dcmitype/"/>
    <ds:schemaRef ds:uri="http://www.w3.org/XML/1998/namespace"/>
    <ds:schemaRef ds:uri="http://schemas.microsoft.com/office/2006/metadata/properties"/>
    <ds:schemaRef ds:uri="http://schemas.openxmlformats.org/package/2006/metadata/core-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3622</TotalTime>
  <Words>3225</Words>
  <Application>Microsoft Office PowerPoint</Application>
  <PresentationFormat>A4 Paper (210x297 mm)</PresentationFormat>
  <Paragraphs>474</Paragraphs>
  <Slides>37</Slides>
  <Notes>9</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37</vt:i4>
      </vt:variant>
    </vt:vector>
  </HeadingPairs>
  <TitlesOfParts>
    <vt:vector size="40" baseType="lpstr">
      <vt:lpstr>ppt_Template_Capgemini_03_13</vt:lpstr>
      <vt:lpstr>Closing slides</vt:lpstr>
      <vt:lpstr>think-cell Slide</vt:lpstr>
      <vt:lpstr>Slide 1</vt:lpstr>
      <vt:lpstr>Slide 2</vt:lpstr>
      <vt:lpstr>We have prepared this solution based on our proven delivery capabilities and experience of S Group business</vt:lpstr>
      <vt:lpstr>Our solution integrates development, operations, testing and infrastructure into one agile, end-to-end pipeline</vt:lpstr>
      <vt:lpstr>The objective is to simplify and streamline the application lifecycle management from development to operations</vt:lpstr>
      <vt:lpstr>Today waste is generated in many areas but it can be removed radically</vt:lpstr>
      <vt:lpstr>The savings can be achieved: Capgemini has implemented DevOps into an application landscape of 50 applications </vt:lpstr>
      <vt:lpstr>Our solution brings several benefits in terms of improved quality…</vt:lpstr>
      <vt:lpstr>… increased flexibility and agility throughout the pipeline…</vt:lpstr>
      <vt:lpstr>…and remarkable overall cost savings</vt:lpstr>
      <vt:lpstr>Slide 11</vt:lpstr>
      <vt:lpstr>We will create one continuous deployment pipeline </vt:lpstr>
      <vt:lpstr>Capgemini’s integrated solution optimizes the time-to-market and enables constant flow of value</vt:lpstr>
      <vt:lpstr>Service Virtualization</vt:lpstr>
      <vt:lpstr>Agile Development</vt:lpstr>
      <vt:lpstr>Continuous Integration</vt:lpstr>
      <vt:lpstr>Continuous Delivery</vt:lpstr>
      <vt:lpstr>Automated Testing</vt:lpstr>
      <vt:lpstr>Service virtualization</vt:lpstr>
      <vt:lpstr>Dynamic Infrastructure Capacity</vt:lpstr>
      <vt:lpstr>Application Performance Management (APM)</vt:lpstr>
      <vt:lpstr>Example of an APM dashboard with Business and IT KPI’s</vt:lpstr>
      <vt:lpstr>Delivery Orchestration</vt:lpstr>
      <vt:lpstr>Slide 24</vt:lpstr>
      <vt:lpstr>One cross-functional team is responsible for the application product end-to-end</vt:lpstr>
      <vt:lpstr>Certain roles are vital for successful implementation of agile methods throughout application lifecycle </vt:lpstr>
      <vt:lpstr>Slide 27</vt:lpstr>
      <vt:lpstr>The transformation from silos to one application lifecycle management pipeline requires major changes</vt:lpstr>
      <vt:lpstr>Slide 29</vt:lpstr>
      <vt:lpstr>Benefits of DevOps have been verified by several research companies</vt:lpstr>
      <vt:lpstr>Organizations who are employing DevOps practices are out-performing even the fastest high performers</vt:lpstr>
      <vt:lpstr>With DevOps approach the quality is not sacrificed to deliver fast</vt:lpstr>
      <vt:lpstr>DevOps Organizational Adoption should be started Before It Becomes a Burning Issue</vt:lpstr>
      <vt:lpstr>Benefits of DevOps are real and measurable</vt:lpstr>
      <vt:lpstr>This is not only theoretical approach, this is real life</vt:lpstr>
      <vt:lpstr>Case XXXX</vt:lpstr>
      <vt:lpstr>Slide 37</vt:lpstr>
    </vt:vector>
  </TitlesOfParts>
  <Company>CAPGEMINI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BC For FC</dc:title>
  <dc:creator>WALSH Peter</dc:creator>
  <cp:lastModifiedBy>sehindle</cp:lastModifiedBy>
  <cp:revision>1101</cp:revision>
  <dcterms:created xsi:type="dcterms:W3CDTF">2011-01-05T12:56:36Z</dcterms:created>
  <dcterms:modified xsi:type="dcterms:W3CDTF">2015-08-24T08:16:31Z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0x010100CB798C59E976054E8407FC6D970BD874</vt:lpwstr>
  </property>
  <property fmtid="{D5CDD505-2E9C-101B-9397-08002B2CF9AE}" pid="3" name="Approver">
    <vt:lpwstr>Joe Kieffer</vt:lpwstr>
  </property>
  <property fmtid="{D5CDD505-2E9C-101B-9397-08002B2CF9AE}" pid="4" name="Content Category">
    <vt:lpwstr>Company Overview</vt:lpwstr>
  </property>
  <property fmtid="{D5CDD505-2E9C-101B-9397-08002B2CF9AE}" pid="5" name="Owner">
    <vt:lpwstr/>
  </property>
  <property fmtid="{D5CDD505-2E9C-101B-9397-08002B2CF9AE}" pid="6" name="Sections">
    <vt:lpwstr>Group</vt:lpwstr>
  </property>
  <property fmtid="{D5CDD505-2E9C-101B-9397-08002B2CF9AE}" pid="7" name="Content Type">
    <vt:lpwstr>Company Overview</vt:lpwstr>
  </property>
  <property fmtid="{D5CDD505-2E9C-101B-9397-08002B2CF9AE}" pid="8" name="Sub-category">
    <vt:lpwstr>BPO</vt:lpwstr>
  </property>
</Properties>
</file>