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7.xml" ContentType="application/vnd.openxmlformats-officedocument.presentationml.slideLayout+xml"/>
  <Override PartName="/ppt/theme/theme2.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72" r:id="rId5"/>
  </p:sldMasterIdLst>
  <p:notesMasterIdLst>
    <p:notesMasterId r:id="rId18"/>
  </p:notesMasterIdLst>
  <p:handoutMasterIdLst>
    <p:handoutMasterId r:id="rId19"/>
  </p:handoutMasterIdLst>
  <p:sldIdLst>
    <p:sldId id="311" r:id="rId6"/>
    <p:sldId id="398" r:id="rId7"/>
    <p:sldId id="399" r:id="rId8"/>
    <p:sldId id="400" r:id="rId9"/>
    <p:sldId id="406" r:id="rId10"/>
    <p:sldId id="407" r:id="rId11"/>
    <p:sldId id="402" r:id="rId12"/>
    <p:sldId id="404" r:id="rId13"/>
    <p:sldId id="405" r:id="rId14"/>
    <p:sldId id="403" r:id="rId15"/>
    <p:sldId id="396" r:id="rId16"/>
    <p:sldId id="397" r:id="rId17"/>
  </p:sldIdLst>
  <p:sldSz cx="9906000" cy="6858000" type="A4"/>
  <p:notesSz cx="7315200" cy="9601200"/>
  <p:custDataLst>
    <p:tags r:id="rId20"/>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2">
          <p15:clr>
            <a:srgbClr val="A4A3A4"/>
          </p15:clr>
        </p15:guide>
        <p15:guide id="2" orient="horz" pos="3951">
          <p15:clr>
            <a:srgbClr val="A4A3A4"/>
          </p15:clr>
        </p15:guide>
        <p15:guide id="3" pos="228">
          <p15:clr>
            <a:srgbClr val="A4A3A4"/>
          </p15:clr>
        </p15:guide>
        <p15:guide id="4" pos="6015">
          <p15:clr>
            <a:srgbClr val="A4A3A4"/>
          </p15:clr>
        </p15:guide>
        <p15:guide id="5" pos="252">
          <p15:clr>
            <a:srgbClr val="A4A3A4"/>
          </p15:clr>
        </p15:guide>
        <p15:guide id="6" orient="horz" pos="951">
          <p15:clr>
            <a:srgbClr val="A4A3A4"/>
          </p15:clr>
        </p15:guide>
        <p15:guide id="7" orient="horz" pos="3888">
          <p15:clr>
            <a:srgbClr val="A4A3A4"/>
          </p15:clr>
        </p15:guide>
        <p15:guide id="8" orient="horz">
          <p15:clr>
            <a:srgbClr val="A4A3A4"/>
          </p15:clr>
        </p15:guide>
        <p15:guide id="9" pos="200">
          <p15:clr>
            <a:srgbClr val="A4A3A4"/>
          </p15:clr>
        </p15:guide>
        <p15:guide id="10" pos="6021">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4" userDrawn="1">
          <p15:clr>
            <a:srgbClr val="A4A3A4"/>
          </p15:clr>
        </p15:guide>
        <p15:guide id="3" orient="horz" pos="3024" userDrawn="1">
          <p15:clr>
            <a:srgbClr val="A4A3A4"/>
          </p15:clr>
        </p15:guide>
        <p15:guide id="4"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CC"/>
    <a:srgbClr val="FFC72C"/>
    <a:srgbClr val="000000"/>
    <a:srgbClr val="A2BFAF"/>
    <a:srgbClr val="ACB7B2"/>
    <a:srgbClr val="AF1C63"/>
    <a:srgbClr val="6A9529"/>
    <a:srgbClr val="00A0D6"/>
    <a:srgbClr val="0085B3"/>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7" autoAdjust="0"/>
    <p:restoredTop sz="94493" autoAdjust="0"/>
  </p:normalViewPr>
  <p:slideViewPr>
    <p:cSldViewPr snapToGrid="0">
      <p:cViewPr varScale="1">
        <p:scale>
          <a:sx n="87" d="100"/>
          <a:sy n="87" d="100"/>
        </p:scale>
        <p:origin x="1770" y="84"/>
      </p:cViewPr>
      <p:guideLst>
        <p:guide orient="horz" pos="942"/>
        <p:guide orient="horz" pos="3951"/>
        <p:guide pos="228"/>
        <p:guide pos="6015"/>
        <p:guide pos="252"/>
        <p:guide orient="horz" pos="951"/>
        <p:guide orient="horz" pos="3888"/>
        <p:guide orient="horz"/>
        <p:guide pos="200"/>
        <p:guide pos="602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47" d="100"/>
          <a:sy n="47" d="100"/>
        </p:scale>
        <p:origin x="-2988" y="-108"/>
      </p:cViewPr>
      <p:guideLst>
        <p:guide orient="horz" pos="3002"/>
        <p:guide pos="2284"/>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7315200" cy="479539"/>
          </a:xfrm>
          <a:prstGeom prst="rect">
            <a:avLst/>
          </a:prstGeom>
        </p:spPr>
        <p:txBody>
          <a:bodyPr vert="horz" lIns="34731" tIns="34731" rIns="243116" bIns="34731"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120172"/>
            <a:ext cx="3170138" cy="479539"/>
          </a:xfrm>
          <a:prstGeom prst="rect">
            <a:avLst/>
          </a:prstGeom>
        </p:spPr>
        <p:txBody>
          <a:bodyPr vert="horz" lIns="88217" tIns="44107" rIns="88217" bIns="44107"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4143428" y="9120172"/>
            <a:ext cx="3170138" cy="479539"/>
          </a:xfrm>
          <a:prstGeom prst="rect">
            <a:avLst/>
          </a:prstGeom>
        </p:spPr>
        <p:txBody>
          <a:bodyPr vert="horz" lIns="88217" tIns="44107" rIns="88217" bIns="44107" rtlCol="0" anchor="b"/>
          <a:lstStyle>
            <a:lvl1pPr algn="r">
              <a:defRPr sz="1200"/>
            </a:lvl1pPr>
          </a:lstStyle>
          <a:p>
            <a:fld id="{9EC16AE0-9542-4D5B-AF70-A50F5AFBFBE0}" type="slidenum">
              <a:rPr lang="de-DE" sz="80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913003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5556" tIns="47778" rIns="95556" bIns="47778" rtlCol="0"/>
          <a:lstStyle>
            <a:lvl1pPr algn="l">
              <a:defRPr sz="1300"/>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5556" tIns="47778" rIns="95556" bIns="47778" rtlCol="0"/>
          <a:lstStyle>
            <a:lvl1pPr algn="r">
              <a:defRPr sz="1300"/>
            </a:lvl1pPr>
          </a:lstStyle>
          <a:p>
            <a:fld id="{2FB4FF29-EE9A-4D47-9F1A-289A80693C0F}" type="datetimeFigureOut">
              <a:rPr lang="en-US" smtClean="0"/>
              <a:pPr/>
              <a:t>1/19/2015</a:t>
            </a:fld>
            <a:endParaRPr lang="en-US" dirty="0"/>
          </a:p>
        </p:txBody>
      </p:sp>
      <p:sp>
        <p:nvSpPr>
          <p:cNvPr id="4" name="Slide Image Placeholder 3"/>
          <p:cNvSpPr>
            <a:spLocks noGrp="1" noRot="1" noChangeAspect="1"/>
          </p:cNvSpPr>
          <p:nvPr>
            <p:ph type="sldImg" idx="2"/>
          </p:nvPr>
        </p:nvSpPr>
        <p:spPr>
          <a:xfrm>
            <a:off x="1057275" y="720725"/>
            <a:ext cx="5200650" cy="3600450"/>
          </a:xfrm>
          <a:prstGeom prst="rect">
            <a:avLst/>
          </a:prstGeom>
          <a:noFill/>
          <a:ln w="12700">
            <a:solidFill>
              <a:prstClr val="black"/>
            </a:solidFill>
          </a:ln>
        </p:spPr>
        <p:txBody>
          <a:bodyPr vert="horz" lIns="95556" tIns="47778" rIns="95556" bIns="47778" rtlCol="0" anchor="ctr"/>
          <a:lstStyle/>
          <a:p>
            <a:endParaRPr lang="de-DE"/>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5556" tIns="47778" rIns="95556" bIns="4777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5556" tIns="47778" rIns="95556" bIns="4777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5556" tIns="47778" rIns="95556" bIns="47778"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98997469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7275" y="720725"/>
            <a:ext cx="520065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97052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i-FI"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57263" fontAlgn="base">
              <a:spcBef>
                <a:spcPct val="0"/>
              </a:spcBef>
              <a:spcAft>
                <a:spcPct val="0"/>
              </a:spcAft>
              <a:defRPr/>
            </a:pPr>
            <a:fld id="{DB5CEF79-6E79-4AD6-AD91-26DD383FC95C}" type="slidenum">
              <a:rPr lang="en-US" smtClean="0"/>
              <a:pPr defTabSz="957263"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17010839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xml"/><Relationship Id="rId7" Type="http://schemas.openxmlformats.org/officeDocument/2006/relationships/oleObject" Target="../embeddings/oleObject4.bin"/><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oleObject" Target="../embeddings/oleObject7.bin"/><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tags" Target="../tags/tag28.xml"/><Relationship Id="rId11" Type="http://schemas.openxmlformats.org/officeDocument/2006/relationships/image" Target="../media/image2.jpeg"/><Relationship Id="rId5" Type="http://schemas.openxmlformats.org/officeDocument/2006/relationships/tags" Target="../tags/tag27.xml"/><Relationship Id="rId10" Type="http://schemas.openxmlformats.org/officeDocument/2006/relationships/image" Target="../media/image1.emf"/><Relationship Id="rId4" Type="http://schemas.openxmlformats.org/officeDocument/2006/relationships/tags" Target="../tags/tag26.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image" Target="../media/image5.emf"/><Relationship Id="rId26" Type="http://schemas.openxmlformats.org/officeDocument/2006/relationships/image" Target="../media/image11.png"/><Relationship Id="rId3" Type="http://schemas.openxmlformats.org/officeDocument/2006/relationships/tags" Target="../tags/tag31.xml"/><Relationship Id="rId21" Type="http://schemas.openxmlformats.org/officeDocument/2006/relationships/hyperlink" Target="http://www.linkedin.com/company/capgemini" TargetMode="Externa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image" Target="../media/image1.emf"/><Relationship Id="rId25" Type="http://schemas.openxmlformats.org/officeDocument/2006/relationships/hyperlink" Target="http://www.youtube.com/capgemini" TargetMode="External"/><Relationship Id="rId2" Type="http://schemas.openxmlformats.org/officeDocument/2006/relationships/tags" Target="../tags/tag30.xml"/><Relationship Id="rId16" Type="http://schemas.openxmlformats.org/officeDocument/2006/relationships/oleObject" Target="../embeddings/oleObject8.bin"/><Relationship Id="rId20" Type="http://schemas.openxmlformats.org/officeDocument/2006/relationships/image" Target="../media/image8.png"/><Relationship Id="rId29" Type="http://schemas.openxmlformats.org/officeDocument/2006/relationships/oleObject" Target="../embeddings/oleObject9.bin"/><Relationship Id="rId1" Type="http://schemas.openxmlformats.org/officeDocument/2006/relationships/vmlDrawing" Target="../drawings/vmlDrawing7.v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image" Target="../media/image10.png"/><Relationship Id="rId5" Type="http://schemas.openxmlformats.org/officeDocument/2006/relationships/tags" Target="../tags/tag33.xml"/><Relationship Id="rId15" Type="http://schemas.openxmlformats.org/officeDocument/2006/relationships/image" Target="../media/image7.jpeg"/><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8.xml"/><Relationship Id="rId19" Type="http://schemas.openxmlformats.org/officeDocument/2006/relationships/hyperlink" Target="http://www.facebook.com/Capgemini" TargetMode="Externa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slideMaster" Target="../slideMasters/slideMaster1.xml"/><Relationship Id="rId22" Type="http://schemas.openxmlformats.org/officeDocument/2006/relationships/image" Target="../media/image9.png"/><Relationship Id="rId27" Type="http://schemas.openxmlformats.org/officeDocument/2006/relationships/hyperlink" Target="http://www.slideshare.net/capgemini" TargetMode="External"/><Relationship Id="rId30"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2.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1.xml"/><Relationship Id="rId1" Type="http://schemas.openxmlformats.org/officeDocument/2006/relationships/vmlDrawing" Target="../drawings/vmlDrawing9.vml"/><Relationship Id="rId6" Type="http://schemas.openxmlformats.org/officeDocument/2006/relationships/oleObject" Target="../embeddings/oleObject11.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3.xml"/><Relationship Id="rId9" Type="http://schemas.openxmlformats.org/officeDocument/2006/relationships/hyperlink" Target="http://www.capgemini.com/about/how-we-work/the-collaborative-business-experiencet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27" name="Picture 3" descr="D:\Images\shopping.jpg"/>
          <p:cNvPicPr>
            <a:picLocks noChangeAspect="1" noChangeArrowheads="1"/>
          </p:cNvPicPr>
          <p:nvPr userDrawn="1"/>
        </p:nvPicPr>
        <p:blipFill>
          <a:blip r:embed="rId9" cstate="print"/>
          <a:srcRect l="3655" t="7785" b="12213"/>
          <a:stretch>
            <a:fillRect/>
          </a:stretch>
        </p:blipFill>
        <p:spPr bwMode="auto">
          <a:xfrm>
            <a:off x="0" y="1371600"/>
            <a:ext cx="9902952" cy="5486400"/>
          </a:xfrm>
          <a:prstGeom prst="rect">
            <a:avLst/>
          </a:prstGeom>
          <a:noFill/>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365" name="think-cell Slide" r:id="rId11" imgW="360" imgH="360" progId="">
                  <p:embed/>
                </p:oleObj>
              </mc:Choice>
              <mc:Fallback>
                <p:oleObj name="think-cell Slide" r:id="rId11" imgW="360" imgH="360" progId="">
                  <p:embed/>
                  <p:pic>
                    <p:nvPicPr>
                      <p:cNvPr id="0" name="Picture 3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6"/>
            </p:custDataLst>
          </p:nvPr>
        </p:nvSpPr>
        <p:spPr>
          <a:xfrm>
            <a:off x="-1" y="4037610"/>
            <a:ext cx="9904414" cy="1098157"/>
          </a:xfrm>
          <a:solidFill>
            <a:schemeClr val="bg1">
              <a:alpha val="48000"/>
            </a:schemeClr>
          </a:solidFill>
        </p:spPr>
        <p:txBody>
          <a:bodyPr lIns="365760" tIns="33059" rIns="33059" bIns="33059" anchor="ctr"/>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5202721"/>
            <a:ext cx="4933105" cy="947750"/>
          </a:xfrm>
          <a:solidFill>
            <a:schemeClr val="bg1">
              <a:alpha val="48000"/>
            </a:schemeClr>
          </a:solidFill>
        </p:spPr>
        <p:txBody>
          <a:bodyPr lIns="365760" tIns="33059" rIns="33059" bIns="33059" anchor="ctr"/>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195" name="think-cell Slide" r:id="rId5" imgW="360" imgH="360" progId="">
                  <p:embed/>
                </p:oleObj>
              </mc:Choice>
              <mc:Fallback>
                <p:oleObj name="think-cell Slide" r:id="rId5" imgW="360" imgH="360" progId="">
                  <p:embed/>
                  <p:pic>
                    <p:nvPicPr>
                      <p:cNvPr id="0" name="Picture 3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vider Slide 2">
    <p:spTree>
      <p:nvGrpSpPr>
        <p:cNvPr id="1" name=""/>
        <p:cNvGrpSpPr/>
        <p:nvPr/>
      </p:nvGrpSpPr>
      <p:grpSpPr>
        <a:xfrm>
          <a:off x="0" y="0"/>
          <a:ext cx="0" cy="0"/>
          <a:chOff x="0" y="0"/>
          <a:chExt cx="0" cy="0"/>
        </a:xfrm>
      </p:grpSpPr>
      <p:pic>
        <p:nvPicPr>
          <p:cNvPr id="3" name="Picture 2" descr="2014-08-26_Infra_Divider3.jpg"/>
          <p:cNvPicPr>
            <a:picLocks/>
          </p:cNvPicPr>
          <p:nvPr userDrawn="1"/>
        </p:nvPicPr>
        <p:blipFill rotWithShape="1">
          <a:blip r:embed="rId6" cstate="screen">
            <a:extLst>
              <a:ext uri="{28A0092B-C50C-407E-A947-70E740481C1C}">
                <a14:useLocalDpi xmlns:a14="http://schemas.microsoft.com/office/drawing/2010/main"/>
              </a:ext>
            </a:extLst>
          </a:blip>
          <a:srcRect/>
          <a:stretch/>
        </p:blipFill>
        <p:spPr>
          <a:xfrm>
            <a:off x="-13166" y="-1"/>
            <a:ext cx="9937739" cy="5610553"/>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85380" name="think-cell Slide" r:id="rId7" imgW="360" imgH="360" progId="">
                  <p:embed/>
                </p:oleObj>
              </mc:Choice>
              <mc:Fallback>
                <p:oleObj name="think-cell Slide" r:id="rId7" imgW="360" imgH="360" progId="">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2297" y="3384913"/>
            <a:ext cx="9936000"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581025" dist="25400" dir="16200000" algn="tl" rotWithShape="0">
              <a:schemeClr val="accent5">
                <a:lumMod val="75000"/>
                <a:alpha val="20000"/>
              </a:schemeClr>
            </a:outerShdw>
          </a:effectLst>
        </p:spPr>
        <p:txBody>
          <a:bodyPr wrap="square" lIns="31552" tIns="41018" rIns="31552" bIns="41018"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5201120"/>
            <a:ext cx="9906000" cy="845755"/>
          </a:xfrm>
          <a:prstGeom prst="rect">
            <a:avLst/>
          </a:prstGeom>
        </p:spPr>
        <p:txBody>
          <a:bodyPr vert="horz" lIns="788800" tIns="31552" rIns="63104" bIns="31552" rtlCol="0" anchor="ctr" anchorCtr="0">
            <a:noAutofit/>
          </a:bodyPr>
          <a:lstStyle>
            <a:lvl1pPr marL="172727" indent="0" algn="l" defTabSz="872667" rtl="0" eaLnBrk="1" latinLnBrk="0" hangingPunct="1">
              <a:spcBef>
                <a:spcPct val="0"/>
              </a:spcBef>
              <a:buNone/>
              <a:defRPr lang="en-US" sz="3200" b="0" kern="1200" cap="none" baseline="0" dirty="0" smtClean="0">
                <a:solidFill>
                  <a:schemeClr val="tx1"/>
                </a:solidFill>
                <a:latin typeface="Arial"/>
                <a:ea typeface="+mj-ea"/>
                <a:cs typeface="Arial"/>
              </a:defRPr>
            </a:lvl1pPr>
          </a:lstStyle>
          <a:p>
            <a:pPr lvl="0"/>
            <a:r>
              <a:rPr lang="en-US" noProof="0" dirty="0" smtClean="0"/>
              <a:t>Click to edit Master text style</a:t>
            </a:r>
          </a:p>
        </p:txBody>
      </p:sp>
    </p:spTree>
    <p:extLst>
      <p:ext uri="{BB962C8B-B14F-4D97-AF65-F5344CB8AC3E}">
        <p14:creationId xmlns:p14="http://schemas.microsoft.com/office/powerpoint/2010/main" val="800164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80270" name="think-cell Slide" r:id="rId6" imgW="360" imgH="360" progId="">
                  <p:embed/>
                </p:oleObj>
              </mc:Choice>
              <mc:Fallback>
                <p:oleObj name="think-cell Slide" r:id="rId6" imgW="360" imgH="360" progId="">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62072" y="1178864"/>
            <a:ext cx="9378735" cy="4643751"/>
          </a:xfr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644716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graphicFrame>
        <p:nvGraphicFramePr>
          <p:cNvPr id="3" name="Object 29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7444" name="think-cell Slide" r:id="rId9" imgW="360" imgH="360" progId="">
                  <p:embed/>
                </p:oleObj>
              </mc:Choice>
              <mc:Fallback>
                <p:oleObj name="think-cell Slide" r:id="rId9" imgW="360" imgH="360" progId="">
                  <p:embed/>
                  <p:pic>
                    <p:nvPicPr>
                      <p:cNvPr id="0" name="Object 2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2"/>
          <p:cNvSpPr txBox="1">
            <a:spLocks noChangeArrowheads="1"/>
          </p:cNvSpPr>
          <p:nvPr>
            <p:custDataLst>
              <p:tags r:id="rId3"/>
            </p:custDataLst>
          </p:nvPr>
        </p:nvSpPr>
        <p:spPr bwMode="auto">
          <a:xfrm>
            <a:off x="9567863" y="6661150"/>
            <a:ext cx="109537" cy="107950"/>
          </a:xfrm>
          <a:prstGeom prst="rect">
            <a:avLst/>
          </a:prstGeom>
          <a:noFill/>
          <a:ln>
            <a:noFill/>
          </a:ln>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defRPr/>
            </a:pPr>
            <a:fld id="{AC04FA86-5742-4716-A4B8-7D45030FDA25}" type="slidenum">
              <a:rPr lang="en-US" sz="700" smtClean="0">
                <a:solidFill>
                  <a:schemeClr val="tx2"/>
                </a:solidFill>
              </a:rPr>
              <a:pPr algn="ctr" eaLnBrk="1" hangingPunct="1">
                <a:defRPr/>
              </a:pPr>
              <a:t>‹#›</a:t>
            </a:fld>
            <a:endParaRPr lang="en-US" sz="700" dirty="0" smtClean="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1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p:spPr>
        <p:txBody>
          <a:bodyPr lIns="35997" tIns="35997" rIns="35997" bIns="35997" anchor="b"/>
          <a:lstStyle/>
          <a:p>
            <a:pPr algn="r" defTabSz="995363" eaLnBrk="0" hangingPunct="0">
              <a:lnSpc>
                <a:spcPct val="90000"/>
              </a:lnSpc>
              <a:spcBef>
                <a:spcPct val="10000"/>
              </a:spcBef>
              <a:defRPr/>
            </a:pPr>
            <a:r>
              <a:rPr lang="en-US" altLang="en-US" sz="600" dirty="0">
                <a:solidFill>
                  <a:schemeClr val="tx2"/>
                </a:solidFill>
                <a:ea typeface="Helvetica Light"/>
                <a:cs typeface="Helvetica Light"/>
              </a:rPr>
              <a:t>Copyright © Capgemini 2014. All Rights Reserved</a:t>
            </a:r>
          </a:p>
        </p:txBody>
      </p:sp>
      <p:cxnSp>
        <p:nvCxnSpPr>
          <p:cNvPr id="7"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8" name="Image 13" descr="Capgemini_logo.jpg"/>
          <p:cNvPicPr>
            <a:picLocks noChangeAspect="1"/>
          </p:cNvPicPr>
          <p:nvPr/>
        </p:nvPicPr>
        <p:blipFill>
          <a:blip r:embed="rId11" cstate="print"/>
          <a:srcRect/>
          <a:stretch>
            <a:fillRect/>
          </a:stretch>
        </p:blipFill>
        <p:spPr bwMode="auto">
          <a:xfrm>
            <a:off x="117475" y="6419850"/>
            <a:ext cx="1441450" cy="342900"/>
          </a:xfrm>
          <a:prstGeom prst="rect">
            <a:avLst/>
          </a:prstGeom>
          <a:noFill/>
          <a:ln w="9525">
            <a:noFill/>
            <a:miter lim="800000"/>
            <a:headEnd/>
            <a:tailEnd/>
          </a:ln>
        </p:spPr>
      </p:pic>
      <p:graphicFrame>
        <p:nvGraphicFramePr>
          <p:cNvPr id="9" name="Object 3"/>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7445" name="think-cell Slide" r:id="rId12" imgW="360" imgH="360" progId="">
                  <p:embed/>
                </p:oleObj>
              </mc:Choice>
              <mc:Fallback>
                <p:oleObj name="think-cell Slide" r:id="rId12" imgW="360" imgH="360" progId="">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Closing 2">
    <p:spTree>
      <p:nvGrpSpPr>
        <p:cNvPr id="1" name=""/>
        <p:cNvGrpSpPr/>
        <p:nvPr/>
      </p:nvGrpSpPr>
      <p:grpSpPr>
        <a:xfrm>
          <a:off x="0" y="0"/>
          <a:ext cx="0" cy="0"/>
          <a:chOff x="0" y="0"/>
          <a:chExt cx="0" cy="0"/>
        </a:xfrm>
      </p:grpSpPr>
      <p:pic>
        <p:nvPicPr>
          <p:cNvPr id="2" name="Picture 20" descr="capgemini_rgb.jpg"/>
          <p:cNvPicPr>
            <a:picLocks noChangeAspect="1"/>
          </p:cNvPicPr>
          <p:nvPr/>
        </p:nvPicPr>
        <p:blipFill>
          <a:blip r:embed="rId15" cstate="print"/>
          <a:srcRect/>
          <a:stretch>
            <a:fillRect/>
          </a:stretch>
        </p:blipFill>
        <p:spPr bwMode="auto">
          <a:xfrm>
            <a:off x="641350" y="844550"/>
            <a:ext cx="3279775" cy="925513"/>
          </a:xfrm>
          <a:prstGeom prst="rect">
            <a:avLst/>
          </a:prstGeom>
          <a:noFill/>
          <a:ln w="9525">
            <a:noFill/>
            <a:miter lim="800000"/>
            <a:headEnd/>
            <a:tailEnd/>
          </a:ln>
        </p:spPr>
      </p:pic>
      <p:graphicFrame>
        <p:nvGraphicFramePr>
          <p:cNvPr id="3" name="Object 1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8468" name="think-cell Slide" r:id="rId16" imgW="360" imgH="360" progId="">
                  <p:embed/>
                </p:oleObj>
              </mc:Choice>
              <mc:Fallback>
                <p:oleObj name="think-cell Slide" r:id="rId16" imgW="360" imgH="360" progId="">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5" name="Picture 104" descr="C:\Users\UserSim\Desktop\Capgemini\moto.emf"/>
          <p:cNvPicPr>
            <a:picLocks noChangeAspect="1" noChangeArrowheads="1"/>
          </p:cNvPicPr>
          <p:nvPr>
            <p:custDataLst>
              <p:tags r:id="rId4"/>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18"/>
          <p:cNvSpPr>
            <a:spLocks noChangeArrowheads="1"/>
          </p:cNvSpPr>
          <p:nvPr>
            <p:custDataLst>
              <p:tags r:id="rId5"/>
            </p:custDataLst>
          </p:nvPr>
        </p:nvSpPr>
        <p:spPr bwMode="auto">
          <a:xfrm>
            <a:off x="5524500" y="6380163"/>
            <a:ext cx="4381500" cy="280987"/>
          </a:xfrm>
          <a:prstGeom prst="rect">
            <a:avLst/>
          </a:prstGeom>
          <a:noFill/>
          <a:ln w="9525">
            <a:noFill/>
            <a:miter lim="800000"/>
            <a:headEnd/>
            <a:tailEnd/>
          </a:ln>
        </p:spPr>
        <p:txBody>
          <a:bodyPr lIns="33059" tIns="33059" rIns="330588" bIns="33059" anchor="b">
            <a:spAutoFit/>
          </a:bodyPr>
          <a:lstStyle/>
          <a:p>
            <a:pPr algn="r">
              <a:defRPr/>
            </a:pPr>
            <a:r>
              <a:rPr lang="en-US" sz="700" dirty="0">
                <a:solidFill>
                  <a:schemeClr val="bg1"/>
                </a:solidFill>
                <a:latin typeface="Calibri" pitchFamily="34" charset="0"/>
              </a:rPr>
              <a:t>The information contained in this presentation is proprietary.</a:t>
            </a:r>
          </a:p>
          <a:p>
            <a:pPr algn="r">
              <a:defRPr/>
            </a:pPr>
            <a:r>
              <a:rPr lang="en-US" sz="700" dirty="0">
                <a:solidFill>
                  <a:schemeClr val="bg1"/>
                </a:solidFill>
                <a:latin typeface="Calibri" pitchFamily="34" charset="0"/>
              </a:rPr>
              <a:t>© 2013 Capgemini. All rights reserved.</a:t>
            </a:r>
          </a:p>
        </p:txBody>
      </p:sp>
      <p:sp>
        <p:nvSpPr>
          <p:cNvPr id="7" name="Rectangle 20"/>
          <p:cNvSpPr>
            <a:spLocks noChangeArrowheads="1"/>
          </p:cNvSpPr>
          <p:nvPr>
            <p:custDataLst>
              <p:tags r:id="rId6"/>
            </p:custDataLst>
          </p:nvPr>
        </p:nvSpPr>
        <p:spPr bwMode="auto">
          <a:xfrm>
            <a:off x="7264400" y="5457825"/>
            <a:ext cx="2641600" cy="381000"/>
          </a:xfrm>
          <a:prstGeom prst="rect">
            <a:avLst/>
          </a:prstGeom>
          <a:noFill/>
          <a:ln w="9525">
            <a:noFill/>
            <a:miter lim="800000"/>
            <a:headEnd/>
            <a:tailEnd/>
          </a:ln>
        </p:spPr>
        <p:txBody>
          <a:bodyPr wrap="none" lIns="36000" tIns="36000" rIns="360000" bIns="36000" anchor="b">
            <a:spAutoFit/>
          </a:bodyPr>
          <a:lstStyle/>
          <a:p>
            <a:pPr algn="r">
              <a:defRPr/>
            </a:pPr>
            <a:r>
              <a:rPr lang="en-US" sz="2000" b="1" dirty="0">
                <a:solidFill>
                  <a:schemeClr val="bg1"/>
                </a:solidFill>
                <a:latin typeface="Calibri" pitchFamily="34" charset="0"/>
              </a:rPr>
              <a:t>www.capgemini.com</a:t>
            </a:r>
          </a:p>
        </p:txBody>
      </p:sp>
      <p:pic>
        <p:nvPicPr>
          <p:cNvPr id="8" name="Picture 3" descr="C:\Users\UserSim\Desktop\DS_icons\128x128 shadows\facebook.png">
            <a:hlinkClick r:id="rId19"/>
          </p:cNvPr>
          <p:cNvPicPr>
            <a:picLocks noChangeAspect="1" noChangeArrowheads="1"/>
          </p:cNvPicPr>
          <p:nvPr>
            <p:custDataLst>
              <p:tags r:id="rId7"/>
            </p:custDataLst>
          </p:nvPr>
        </p:nvPicPr>
        <p:blipFill>
          <a:blip r:embed="rId20" cstate="print"/>
          <a:srcRect/>
          <a:stretch>
            <a:fillRect/>
          </a:stretch>
        </p:blipFill>
        <p:spPr bwMode="auto">
          <a:xfrm>
            <a:off x="7940675" y="5932488"/>
            <a:ext cx="277813"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8"/>
            </p:custDataLst>
          </p:nvPr>
        </p:nvPicPr>
        <p:blipFill>
          <a:blip r:embed="rId22" cstate="print"/>
          <a:srcRect/>
          <a:stretch>
            <a:fillRect/>
          </a:stretch>
        </p:blipFill>
        <p:spPr bwMode="auto">
          <a:xfrm>
            <a:off x="8275638" y="5932488"/>
            <a:ext cx="280987"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9"/>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0"/>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1"/>
            </p:custDataLst>
          </p:nvPr>
        </p:nvPicPr>
        <p:blipFill>
          <a:blip r:embed="rId28" cstate="email"/>
          <a:srcRect l="4793" t="6316" r="5718" b="7969"/>
          <a:stretch>
            <a:fillRect/>
          </a:stretch>
        </p:blipFill>
        <p:spPr>
          <a:xfrm>
            <a:off x="8613170" y="5932552"/>
            <a:ext cx="233362" cy="238125"/>
          </a:xfrm>
          <a:prstGeom prst="roundRect">
            <a:avLst/>
          </a:prstGeom>
          <a:effectLst>
            <a:outerShdw blurRad="38100" dist="25400" dir="5400000" sx="98000" sy="98000" algn="t" rotWithShape="0">
              <a:schemeClr val="tx2">
                <a:alpha val="51000"/>
              </a:schemeClr>
            </a:outerShdw>
          </a:effectLst>
        </p:spPr>
      </p:pic>
      <p:sp>
        <p:nvSpPr>
          <p:cNvPr id="13" name="Rectangle 9"/>
          <p:cNvSpPr>
            <a:spLocks noChangeArrowheads="1"/>
          </p:cNvSpPr>
          <p:nvPr userDrawn="1">
            <p:custDataLst>
              <p:tags r:id="rId12"/>
            </p:custDataLst>
          </p:nvPr>
        </p:nvSpPr>
        <p:spPr bwMode="gray">
          <a:xfrm>
            <a:off x="5297043" y="3083753"/>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b="1" dirty="0">
                <a:solidFill>
                  <a:schemeClr val="bg1"/>
                </a:solidFill>
                <a:latin typeface="Arial"/>
                <a:cs typeface="Arial"/>
              </a:rPr>
              <a:t>About Capgemini</a:t>
            </a:r>
            <a:endParaRPr lang="en-US" sz="1000" dirty="0">
              <a:solidFill>
                <a:schemeClr val="bg1"/>
              </a:solidFill>
              <a:latin typeface="+mn-lt"/>
              <a:cs typeface="+mn-cs"/>
            </a:endParaRPr>
          </a:p>
          <a:p>
            <a:pPr algn="just" defTabSz="957756" fontAlgn="auto">
              <a:spcBef>
                <a:spcPts val="0"/>
              </a:spcBef>
              <a:spcAft>
                <a:spcPts val="0"/>
              </a:spcAft>
              <a:defRPr/>
            </a:pPr>
            <a:endParaRPr lang="en-US" sz="1000" dirty="0">
              <a:solidFill>
                <a:schemeClr val="bg1"/>
              </a:solidFill>
              <a:latin typeface="+mn-lt"/>
              <a:cs typeface="+mn-cs"/>
            </a:endParaRPr>
          </a:p>
          <a:p>
            <a:pPr algn="just" defTabSz="957756" fontAlgn="auto">
              <a:spcBef>
                <a:spcPts val="0"/>
              </a:spcBef>
              <a:spcAft>
                <a:spcPts val="0"/>
              </a:spcAft>
              <a:defRPr/>
            </a:pPr>
            <a:r>
              <a:rPr lang="en-US" sz="1000" dirty="0">
                <a:solidFill>
                  <a:schemeClr val="bg1"/>
                </a:solidFill>
                <a:latin typeface="+mn-lt"/>
                <a:cs typeface="+mn-cs"/>
              </a:rPr>
              <a:t>With more than 141,000 people in 40+ countries, Capgemini is one of the world's foremost providers of consulting, technology and outsourcing services. The Group reported 2013 global revenues of EUR 10.1 billion.</a:t>
            </a:r>
          </a:p>
          <a:p>
            <a:pPr algn="just" defTabSz="957756" fontAlgn="auto">
              <a:spcBef>
                <a:spcPts val="0"/>
              </a:spcBef>
              <a:spcAft>
                <a:spcPts val="0"/>
              </a:spcAft>
              <a:defRPr/>
            </a:pPr>
            <a:r>
              <a:rPr lang="en-US" sz="1000" dirty="0">
                <a:solidFill>
                  <a:schemeClr val="bg1"/>
                </a:solidFill>
                <a:latin typeface="+mn-lt"/>
                <a:cs typeface="+mn-cs"/>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mn-lt"/>
                <a:cs typeface="+mn-cs"/>
              </a:rPr>
              <a:t>TM</a:t>
            </a:r>
            <a:r>
              <a:rPr lang="en-US" sz="1000" dirty="0">
                <a:solidFill>
                  <a:schemeClr val="bg1"/>
                </a:solidFill>
                <a:latin typeface="+mn-lt"/>
                <a:cs typeface="+mn-cs"/>
              </a:rPr>
              <a:t>, and draws on Rightshore</a:t>
            </a:r>
            <a:r>
              <a:rPr lang="en-US" sz="1000" baseline="30000" dirty="0">
                <a:solidFill>
                  <a:schemeClr val="bg1"/>
                </a:solidFill>
                <a:latin typeface="+mn-lt"/>
                <a:cs typeface="+mn-cs"/>
              </a:rPr>
              <a:t>®</a:t>
            </a:r>
            <a:r>
              <a:rPr lang="en-US" sz="1000" dirty="0">
                <a:solidFill>
                  <a:schemeClr val="bg1"/>
                </a:solidFill>
                <a:latin typeface="+mn-lt"/>
                <a:cs typeface="+mn-cs"/>
              </a:rPr>
              <a:t>, its worldwide delivery model.</a:t>
            </a:r>
          </a:p>
          <a:p>
            <a:pPr algn="just" defTabSz="957756" fontAlgn="auto">
              <a:spcBef>
                <a:spcPts val="0"/>
              </a:spcBef>
              <a:spcAft>
                <a:spcPts val="0"/>
              </a:spcAft>
              <a:defRPr/>
            </a:pPr>
            <a:endParaRPr lang="en-US" sz="1000" dirty="0">
              <a:solidFill>
                <a:schemeClr val="bg1"/>
              </a:solidFill>
              <a:latin typeface="+mn-lt"/>
              <a:cs typeface="+mn-cs"/>
            </a:endParaRPr>
          </a:p>
          <a:p>
            <a:pPr algn="just" defTabSz="957756" fontAlgn="auto">
              <a:spcBef>
                <a:spcPts val="0"/>
              </a:spcBef>
              <a:spcAft>
                <a:spcPts val="0"/>
              </a:spcAft>
              <a:defRPr/>
            </a:pPr>
            <a:endParaRPr lang="en-US" sz="1050" dirty="0">
              <a:solidFill>
                <a:schemeClr val="bg1"/>
              </a:solidFill>
              <a:latin typeface="+mn-lt"/>
              <a:cs typeface="+mn-cs"/>
            </a:endParaRPr>
          </a:p>
          <a:p>
            <a:pPr algn="just" defTabSz="957756" fontAlgn="auto">
              <a:spcBef>
                <a:spcPts val="0"/>
              </a:spcBef>
              <a:spcAft>
                <a:spcPts val="0"/>
              </a:spcAft>
              <a:defRPr/>
            </a:pPr>
            <a:r>
              <a:rPr lang="en-US" sz="900" i="1" dirty="0">
                <a:solidFill>
                  <a:schemeClr val="bg1"/>
                </a:solidFill>
                <a:latin typeface="+mn-lt"/>
                <a:cs typeface="+mn-cs"/>
              </a:rPr>
              <a:t>Rightshore</a:t>
            </a:r>
            <a:r>
              <a:rPr lang="en-US" sz="900" i="1" baseline="30000" dirty="0">
                <a:solidFill>
                  <a:schemeClr val="bg1"/>
                </a:solidFill>
                <a:latin typeface="+mn-lt"/>
                <a:cs typeface="+mn-cs"/>
              </a:rPr>
              <a:t>®</a:t>
            </a:r>
            <a:r>
              <a:rPr lang="en-US" sz="900" i="1" dirty="0">
                <a:solidFill>
                  <a:schemeClr val="bg1"/>
                </a:solidFill>
                <a:latin typeface="+mn-lt"/>
                <a:cs typeface="+mn-cs"/>
              </a:rPr>
              <a:t> is a trademark belonging to Capgemini</a:t>
            </a:r>
            <a:endParaRPr lang="en-US" sz="900" b="1" kern="0" noProof="1">
              <a:solidFill>
                <a:schemeClr val="bg1"/>
              </a:solidFill>
              <a:latin typeface="+mn-lt"/>
              <a:cs typeface="+mn-cs"/>
            </a:endParaRPr>
          </a:p>
        </p:txBody>
      </p:sp>
      <p:graphicFrame>
        <p:nvGraphicFramePr>
          <p:cNvPr id="14" name="Object 3"/>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88469" name="think-cell Slide" r:id="rId29" imgW="360" imgH="360" progId="">
                  <p:embed/>
                </p:oleObj>
              </mc:Choice>
              <mc:Fallback>
                <p:oleObj name="think-cell Slide" r:id="rId29" imgW="360" imgH="360" progId="">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Image 6" descr="CBE_Label_ppt.png"/>
          <p:cNvPicPr>
            <a:picLocks noChangeAspect="1"/>
          </p:cNvPicPr>
          <p:nvPr userDrawn="1"/>
        </p:nvPicPr>
        <p:blipFill>
          <a:blip r:embed="rId30" cstate="print"/>
          <a:srcRect/>
          <a:stretch>
            <a:fillRect/>
          </a:stretch>
        </p:blipFill>
        <p:spPr bwMode="auto">
          <a:xfrm>
            <a:off x="5035550" y="2790825"/>
            <a:ext cx="519113" cy="523875"/>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76417" name="think-cell Slide" r:id="rId6" imgW="360" imgH="360" progId="">
                  <p:embed/>
                </p:oleObj>
              </mc:Choice>
              <mc:Fallback>
                <p:oleObj name="think-cell Slide" r:id="rId6" imgW="360" imgH="360" progId="">
                  <p:embed/>
                  <p:pic>
                    <p:nvPicPr>
                      <p:cNvPr id="0" name="Picture 2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9" name="Image 8" descr="Locations_Map_2013.png"/>
          <p:cNvPicPr>
            <a:picLocks noChangeAspect="1"/>
          </p:cNvPicPr>
          <p:nvPr userDrawn="1"/>
        </p:nvPicPr>
        <p:blipFill>
          <a:blip r:embed="rId8" cstate="print"/>
          <a:stretch>
            <a:fillRect/>
          </a:stretch>
        </p:blipFill>
        <p:spPr>
          <a:xfrm>
            <a:off x="5406989" y="3467594"/>
            <a:ext cx="3896499" cy="1872735"/>
          </a:xfrm>
          <a:prstGeom prst="rect">
            <a:avLst/>
          </a:prstGeom>
        </p:spPr>
      </p:pic>
      <p:sp>
        <p:nvSpPr>
          <p:cNvPr id="8" name="Rectangle 9"/>
          <p:cNvSpPr>
            <a:spLocks noChangeArrowheads="1"/>
          </p:cNvSpPr>
          <p:nvPr userDrawn="1">
            <p:custDataLst>
              <p:tags r:id="rId4"/>
            </p:custDataLst>
          </p:nvPr>
        </p:nvSpPr>
        <p:spPr bwMode="gray">
          <a:xfrm>
            <a:off x="1106088" y="3693226"/>
            <a:ext cx="425984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With almost 140,000 people in over 40 countries, Capgemini is one of the world's foremost providers of consulting, technology and outsourcing services. The Group reported 2013 global revenues of EUR 10.1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814448" y="3458687"/>
            <a:ext cx="576000" cy="576000"/>
          </a:xfrm>
          <a:prstGeom prst="rect">
            <a:avLst/>
          </a:prstGeom>
        </p:spPr>
      </p:pic>
    </p:spTree>
    <p:extLst>
      <p:ext uri="{BB962C8B-B14F-4D97-AF65-F5344CB8AC3E}">
        <p14:creationId xmlns:p14="http://schemas.microsoft.com/office/powerpoint/2010/main" val="5920254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tags" Target="../tags/tag6.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tags" Target="../tags/tag8.xml"/><Relationship Id="rId10" Type="http://schemas.openxmlformats.org/officeDocument/2006/relationships/tags" Target="../tags/tag3.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oleObject" Target="../embeddings/oleObject10.bin"/><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vmlDrawing" Target="../drawings/vmlDrawing8.vml"/><Relationship Id="rId21" Type="http://schemas.openxmlformats.org/officeDocument/2006/relationships/image" Target="../media/image10.png"/><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image" Target="../media/image8.png"/><Relationship Id="rId25" Type="http://schemas.openxmlformats.org/officeDocument/2006/relationships/image" Target="../media/image12.gif"/><Relationship Id="rId2" Type="http://schemas.openxmlformats.org/officeDocument/2006/relationships/theme" Target="../theme/theme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7.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hyperlink" Target="http://www.slideshare.net/capgemini" TargetMode="External"/><Relationship Id="rId5" Type="http://schemas.openxmlformats.org/officeDocument/2006/relationships/tags" Target="../tags/tag43.xml"/><Relationship Id="rId15" Type="http://schemas.openxmlformats.org/officeDocument/2006/relationships/image" Target="../media/image5.emf"/><Relationship Id="rId23" Type="http://schemas.openxmlformats.org/officeDocument/2006/relationships/image" Target="../media/image11.png"/><Relationship Id="rId10" Type="http://schemas.openxmlformats.org/officeDocument/2006/relationships/tags" Target="../tags/tag48.xml"/><Relationship Id="rId19" Type="http://schemas.openxmlformats.org/officeDocument/2006/relationships/image" Target="../media/image9.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1.emf"/><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389" name="think-cell Slide" r:id="rId17" imgW="360" imgH="360" progId="">
                  <p:embed/>
                </p:oleObj>
              </mc:Choice>
              <mc:Fallback>
                <p:oleObj name="think-cell Slide" r:id="rId17" imgW="360" imgH="360" progId="">
                  <p:embed/>
                  <p:pic>
                    <p:nvPicPr>
                      <p:cNvPr id="0" name="Picture 3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1"/>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2"/>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4"/>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sp>
        <p:nvSpPr>
          <p:cNvPr id="13" name="Rectangle 12"/>
          <p:cNvSpPr/>
          <p:nvPr>
            <p:custDataLst>
              <p:tags r:id="rId15"/>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Setting the Scene | Jan 2015</a:t>
            </a:r>
            <a:endParaRPr lang="en-US" sz="700" dirty="0">
              <a:solidFill>
                <a:schemeClr val="tx2"/>
              </a:solidFill>
              <a:latin typeface="+mj-lt"/>
            </a:endParaRPr>
          </a:p>
        </p:txBody>
      </p:sp>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9"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64" r:id="rId2"/>
    <p:sldLayoutId id="2147483979" r:id="rId3"/>
    <p:sldLayoutId id="2147483978" r:id="rId4"/>
    <p:sldLayoutId id="2147483980" r:id="rId5"/>
    <p:sldLayoutId id="2147483981" r:id="rId6"/>
  </p:sldLayoutIdLst>
  <p:timing>
    <p:tnLst>
      <p:par>
        <p:cTn id="1" dur="indefinite" restart="never" nodeType="tmRoot"/>
      </p:par>
    </p:tnLst>
  </p:timing>
  <p:txStyles>
    <p:titleStyle>
      <a:lvl1pPr marL="0" indent="0"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5393" name="think-cell Slide" r:id="rId13" imgW="360" imgH="360" progId="">
                  <p:embed/>
                </p:oleObj>
              </mc:Choice>
              <mc:Fallback>
                <p:oleObj name="think-cell Slide" r:id="rId13" imgW="360" imgH="360" progId="">
                  <p:embed/>
                  <p:pic>
                    <p:nvPicPr>
                      <p:cNvPr id="0" name="Picture 2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5" cstate="email"/>
          <a:srcRect/>
          <a:stretch>
            <a:fillRect/>
          </a:stretch>
        </p:blipFill>
        <p:spPr bwMode="auto">
          <a:xfrm>
            <a:off x="6406875" y="1209254"/>
            <a:ext cx="2880000" cy="229353"/>
          </a:xfrm>
          <a:prstGeom prst="rect">
            <a:avLst/>
          </a:prstGeom>
          <a:noFill/>
        </p:spPr>
      </p:pic>
      <p:sp>
        <p:nvSpPr>
          <p:cNvPr id="15" name="Rectangle 14"/>
          <p:cNvSpPr/>
          <p:nvPr>
            <p:custDataLst>
              <p:tags r:id="rId7"/>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8"/>
            </p:custDataLst>
          </p:nvPr>
        </p:nvPicPr>
        <p:blipFill>
          <a:blip r:embed="rId17"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9"/>
            </p:custDataLst>
          </p:nvPr>
        </p:nvPicPr>
        <p:blipFill>
          <a:blip r:embed="rId19"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0"/>
            </p:custDataLst>
          </p:nvPr>
        </p:nvPicPr>
        <p:blipFill>
          <a:blip r:embed="rId21"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1"/>
            </p:custDataLst>
          </p:nvPr>
        </p:nvPicPr>
        <p:blipFill>
          <a:blip r:embed="rId23" cstate="email"/>
          <a:srcRect/>
          <a:stretch>
            <a:fillRect/>
          </a:stretch>
        </p:blipFill>
        <p:spPr bwMode="auto">
          <a:xfrm>
            <a:off x="8992848" y="5932547"/>
            <a:ext cx="281313" cy="266700"/>
          </a:xfrm>
          <a:prstGeom prst="rect">
            <a:avLst/>
          </a:prstGeom>
          <a:noFill/>
        </p:spPr>
      </p:pic>
      <p:pic>
        <p:nvPicPr>
          <p:cNvPr id="20" name="Image 22" descr="Picto_Slideshare.gif">
            <a:hlinkClick r:id="rId24"/>
          </p:cNvPr>
          <p:cNvPicPr preferRelativeResize="0">
            <a:picLocks/>
          </p:cNvPicPr>
          <p:nvPr>
            <p:custDataLst>
              <p:tags r:id="rId12"/>
            </p:custDataLst>
          </p:nvPr>
        </p:nvPicPr>
        <p:blipFill>
          <a:blip r:embed="rId25"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7" y="1014965"/>
            <a:ext cx="2880000" cy="686046"/>
          </a:xfrm>
          <a:prstGeom prst="rect">
            <a:avLst/>
          </a:prstGeom>
        </p:spPr>
      </p:pic>
    </p:spTree>
    <p:extLst>
      <p:ext uri="{BB962C8B-B14F-4D97-AF65-F5344CB8AC3E}">
        <p14:creationId xmlns:p14="http://schemas.microsoft.com/office/powerpoint/2010/main" val="789816247"/>
      </p:ext>
    </p:extLst>
  </p:cSld>
  <p:clrMap bg1="lt1" tx1="dk1" bg2="lt2" tx2="dk2" accent1="accent1" accent2="accent2" accent3="accent3" accent4="accent4" accent5="accent5" accent6="accent6" hlink="hlink" folHlink="folHlink"/>
  <p:sldLayoutIdLst>
    <p:sldLayoutId id="2147483974" r:id="rId1"/>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5.xml"/><Relationship Id="rId7" Type="http://schemas.openxmlformats.org/officeDocument/2006/relationships/oleObject" Target="../embeddings/oleObject12.bin"/><Relationship Id="rId2" Type="http://schemas.openxmlformats.org/officeDocument/2006/relationships/tags" Target="../tags/tag54.xml"/><Relationship Id="rId1" Type="http://schemas.openxmlformats.org/officeDocument/2006/relationships/vmlDrawing" Target="../drawings/vmlDrawing10.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6.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bloomberg.com/news/2014-10-19/ibm-agrees-to-pay-globalfoundries-1-5-billion-to-take-chip-unit.html" TargetMode="External"/><Relationship Id="rId2" Type="http://schemas.openxmlformats.org/officeDocument/2006/relationships/hyperlink" Target="http://recode.net/2014/04/23/ibm-goes-open-source-to-give-old-school-server-chips-new-lif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7.png"/><Relationship Id="rId4"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76116" name="think-cell Slide" r:id="rId7" imgW="360" imgH="360" progId="">
                  <p:embed/>
                </p:oleObj>
              </mc:Choice>
              <mc:Fallback>
                <p:oleObj name="think-cell Slide" r:id="rId7" imgW="360" imgH="360" progId="">
                  <p:embed/>
                  <p:pic>
                    <p:nvPicPr>
                      <p:cNvPr id="0" name="Picture 3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0" y="4689697"/>
            <a:ext cx="9906000" cy="899047"/>
          </a:xfrm>
        </p:spPr>
        <p:txBody>
          <a:bodyPr/>
          <a:lstStyle/>
          <a:p>
            <a:r>
              <a:rPr lang="en-US" dirty="0" smtClean="0"/>
              <a:t>SOK EAI </a:t>
            </a:r>
            <a:r>
              <a:rPr lang="en-US" dirty="0" err="1" smtClean="0"/>
              <a:t>DevOps</a:t>
            </a:r>
            <a:r>
              <a:rPr lang="en-US" dirty="0" smtClean="0"/>
              <a:t> approach</a:t>
            </a:r>
            <a:endParaRPr lang="en-US" dirty="0"/>
          </a:p>
        </p:txBody>
      </p:sp>
      <p:sp>
        <p:nvSpPr>
          <p:cNvPr id="13" name="Subtitle 12"/>
          <p:cNvSpPr>
            <a:spLocks noGrp="1"/>
          </p:cNvSpPr>
          <p:nvPr>
            <p:ph type="subTitle" idx="1"/>
            <p:custDataLst>
              <p:tags r:id="rId4"/>
            </p:custDataLst>
          </p:nvPr>
        </p:nvSpPr>
        <p:spPr>
          <a:xfrm>
            <a:off x="0" y="5638622"/>
            <a:ext cx="9906000" cy="633591"/>
          </a:xfrm>
        </p:spPr>
        <p:txBody>
          <a:bodyPr/>
          <a:lstStyle/>
          <a:p>
            <a:r>
              <a:rPr lang="en-US" dirty="0" smtClean="0"/>
              <a:t>Jan 19 2015</a:t>
            </a:r>
            <a:endParaRPr lang="en-US" dirty="0"/>
          </a:p>
        </p:txBody>
      </p:sp>
      <p:sp>
        <p:nvSpPr>
          <p:cNvPr id="5" name="Title 3"/>
          <p:cNvSpPr txBox="1">
            <a:spLocks/>
          </p:cNvSpPr>
          <p:nvPr/>
        </p:nvSpPr>
        <p:spPr>
          <a:xfrm>
            <a:off x="5288280" y="152400"/>
            <a:ext cx="4260532" cy="1183958"/>
          </a:xfrm>
          <a:prstGeom prst="rect">
            <a:avLst/>
          </a:prstGeom>
          <a:solidFill>
            <a:schemeClr val="bg1">
              <a:alpha val="50000"/>
            </a:schemeClr>
          </a:solidFill>
        </p:spPr>
        <p:txBody>
          <a:bodyPr vert="horz" lIns="91440" tIns="91440" rIns="91440" bIns="91440" rtlCol="0" anchor="ctr" anchorCtr="0">
            <a:noAutofit/>
          </a:bodyPr>
          <a:lstStyle>
            <a:lvl1pPr marL="172727" indent="0" algn="l" defTabSz="872667" rtl="0" eaLnBrk="1" latinLnBrk="0" hangingPunct="1">
              <a:spcBef>
                <a:spcPct val="0"/>
              </a:spcBef>
              <a:buNone/>
              <a:defRPr lang="en-US" sz="3600" b="0" kern="1200" cap="none" baseline="0" dirty="0" smtClean="0">
                <a:solidFill>
                  <a:schemeClr val="tx1"/>
                </a:solidFill>
                <a:latin typeface="Arial"/>
                <a:ea typeface="+mj-ea"/>
                <a:cs typeface="Arial"/>
              </a:defRPr>
            </a:lvl1pPr>
          </a:lstStyle>
          <a:p>
            <a:pPr marL="0" defTabSz="388938"/>
            <a:r>
              <a:rPr lang="en-GB" sz="1600" i="1" dirty="0">
                <a:solidFill>
                  <a:schemeClr val="accent5">
                    <a:lumMod val="50000"/>
                  </a:schemeClr>
                </a:solidFill>
              </a:rPr>
              <a:t>"Now, here, you see, it takes all the running you can do, to keep in the same place. If you want to get somewhere else, you must run at least twice as fast as that!</a:t>
            </a:r>
            <a:r>
              <a:rPr lang="en-GB" sz="1600" i="1" dirty="0" smtClean="0">
                <a:solidFill>
                  <a:schemeClr val="accent5">
                    <a:lumMod val="50000"/>
                  </a:schemeClr>
                </a:solidFill>
              </a:rPr>
              <a:t>”</a:t>
            </a:r>
          </a:p>
          <a:p>
            <a:pPr algn="r" defTabSz="388938"/>
            <a:r>
              <a:rPr lang="en-GB" sz="2000" i="1" dirty="0" smtClean="0">
                <a:solidFill>
                  <a:schemeClr val="accent5">
                    <a:lumMod val="50000"/>
                  </a:schemeClr>
                </a:solidFill>
              </a:rPr>
              <a:t>- </a:t>
            </a:r>
            <a:r>
              <a:rPr lang="en-GB" sz="1200" b="1" i="1" dirty="0">
                <a:solidFill>
                  <a:schemeClr val="accent5">
                    <a:lumMod val="50000"/>
                  </a:schemeClr>
                </a:solidFill>
              </a:rPr>
              <a:t>Lewis </a:t>
            </a:r>
            <a:r>
              <a:rPr lang="en-GB" sz="1200" b="1" i="1" dirty="0" smtClean="0">
                <a:solidFill>
                  <a:schemeClr val="accent5">
                    <a:lumMod val="50000"/>
                  </a:schemeClr>
                </a:solidFill>
              </a:rPr>
              <a:t>Carroll</a:t>
            </a:r>
            <a:endParaRPr lang="en-GB" sz="1600" i="1" dirty="0">
              <a:solidFill>
                <a:schemeClr val="accent5">
                  <a:lumMod val="50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One-team approach and service model for transformation</a:t>
            </a:r>
            <a:endParaRPr lang="en-US" dirty="0"/>
          </a:p>
        </p:txBody>
      </p:sp>
      <p:sp>
        <p:nvSpPr>
          <p:cNvPr id="28" name="Rectangle 13"/>
          <p:cNvSpPr>
            <a:spLocks noChangeArrowheads="1"/>
          </p:cNvSpPr>
          <p:nvPr/>
        </p:nvSpPr>
        <p:spPr bwMode="auto">
          <a:xfrm>
            <a:off x="342900" y="1509311"/>
            <a:ext cx="9208724" cy="2452699"/>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Build a team that is responsible for both maintaining and transforming the application</a:t>
            </a:r>
          </a:p>
          <a:p>
            <a:pPr marL="274320" lvl="0" indent="-27432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Do the transformation with agile methods within the service </a:t>
            </a:r>
            <a:r>
              <a:rPr lang="en-US" sz="1200" kern="0" dirty="0" err="1" smtClean="0">
                <a:solidFill>
                  <a:sysClr val="windowText" lastClr="000000"/>
                </a:solidFill>
              </a:rPr>
              <a:t>ie</a:t>
            </a:r>
            <a:r>
              <a:rPr lang="en-US" sz="1200" kern="0" dirty="0" smtClean="0">
                <a:solidFill>
                  <a:sysClr val="windowText" lastClr="000000"/>
                </a:solidFill>
              </a:rPr>
              <a:t>. accept and welcome change</a:t>
            </a:r>
          </a:p>
          <a:p>
            <a:pPr marL="274320" marR="0" lvl="0" indent="-274320" defTabSz="914400" eaLnBrk="1" fontAlgn="auto" latinLnBrk="0" hangingPunct="1">
              <a:spcBef>
                <a:spcPts val="300"/>
              </a:spcBef>
              <a:spcAft>
                <a:spcPts val="300"/>
              </a:spcAft>
              <a:buClr>
                <a:schemeClr val="accent5"/>
              </a:buClr>
              <a:buSzTx/>
              <a:buFont typeface="Wingdings" pitchFamily="2" charset="2"/>
              <a:buChar char="§"/>
              <a:tabLst/>
              <a:defRPr/>
            </a:pPr>
            <a:r>
              <a:rPr lang="en-GB" sz="1200" kern="0" noProof="0" dirty="0" smtClean="0">
                <a:solidFill>
                  <a:sysClr val="windowText" lastClr="000000"/>
                </a:solidFill>
              </a:rPr>
              <a:t>Be prepared to change the team focus and capabilities as needed – focus on goals </a:t>
            </a:r>
          </a:p>
          <a:p>
            <a:pPr marL="274320" marR="0" lvl="0" indent="-274320" defTabSz="914400" eaLnBrk="1" fontAlgn="auto" latinLnBrk="0" hangingPunct="1">
              <a:spcBef>
                <a:spcPts val="300"/>
              </a:spcBef>
              <a:spcAft>
                <a:spcPts val="300"/>
              </a:spcAft>
              <a:buClr>
                <a:schemeClr val="accent5"/>
              </a:buClr>
              <a:buSzTx/>
              <a:buFont typeface="Wingdings" pitchFamily="2" charset="2"/>
              <a:buChar char="§"/>
              <a:tabLst/>
              <a:defRPr/>
            </a:pPr>
            <a:endParaRPr kumimoji="0" lang="en-GB" sz="1200" b="0" i="0" u="none" strike="noStrike" kern="0" cap="none" spc="0" normalizeH="0" baseline="0" noProof="0" dirty="0" smtClean="0">
              <a:ln>
                <a:noFill/>
              </a:ln>
              <a:solidFill>
                <a:sysClr val="windowText" lastClr="000000"/>
              </a:solidFill>
              <a:effectLst/>
              <a:uLnTx/>
              <a:uFillTx/>
            </a:endParaRPr>
          </a:p>
        </p:txBody>
      </p:sp>
      <p:grpSp>
        <p:nvGrpSpPr>
          <p:cNvPr id="34" name="Group 33"/>
          <p:cNvGrpSpPr/>
          <p:nvPr/>
        </p:nvGrpSpPr>
        <p:grpSpPr>
          <a:xfrm>
            <a:off x="761313" y="4085121"/>
            <a:ext cx="8383374" cy="2064213"/>
            <a:chOff x="761313" y="4085121"/>
            <a:chExt cx="8383374" cy="2064213"/>
          </a:xfrm>
        </p:grpSpPr>
        <p:pic>
          <p:nvPicPr>
            <p:cNvPr id="4" name="Picture 3"/>
            <p:cNvPicPr>
              <a:picLocks noChangeAspect="1"/>
            </p:cNvPicPr>
            <p:nvPr/>
          </p:nvPicPr>
          <p:blipFill>
            <a:blip r:embed="rId2"/>
            <a:stretch>
              <a:fillRect/>
            </a:stretch>
          </p:blipFill>
          <p:spPr>
            <a:xfrm>
              <a:off x="2463506" y="4085121"/>
              <a:ext cx="4324954" cy="1838582"/>
            </a:xfrm>
            <a:prstGeom prst="rect">
              <a:avLst/>
            </a:prstGeom>
          </p:spPr>
        </p:pic>
        <p:cxnSp>
          <p:nvCxnSpPr>
            <p:cNvPr id="8" name="Straight Connector 7"/>
            <p:cNvCxnSpPr/>
            <p:nvPr/>
          </p:nvCxnSpPr>
          <p:spPr>
            <a:xfrm>
              <a:off x="6788460" y="4263528"/>
              <a:ext cx="364976"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53436" y="4140417"/>
              <a:ext cx="1390124" cy="246221"/>
            </a:xfrm>
            <a:prstGeom prst="rect">
              <a:avLst/>
            </a:prstGeom>
            <a:noFill/>
          </p:spPr>
          <p:txBody>
            <a:bodyPr wrap="none" rtlCol="0">
              <a:spAutoFit/>
            </a:bodyPr>
            <a:lstStyle/>
            <a:p>
              <a:r>
                <a:rPr lang="en-US" sz="1000" dirty="0" smtClean="0">
                  <a:solidFill>
                    <a:schemeClr val="tx2">
                      <a:lumMod val="50000"/>
                    </a:schemeClr>
                  </a:solidFill>
                </a:rPr>
                <a:t>Service Management</a:t>
              </a:r>
            </a:p>
          </p:txBody>
        </p:sp>
        <p:cxnSp>
          <p:nvCxnSpPr>
            <p:cNvPr id="10" name="Straight Connector 9"/>
            <p:cNvCxnSpPr/>
            <p:nvPr/>
          </p:nvCxnSpPr>
          <p:spPr>
            <a:xfrm>
              <a:off x="6788460" y="4509749"/>
              <a:ext cx="364976"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53436" y="4386638"/>
              <a:ext cx="1927131" cy="246221"/>
            </a:xfrm>
            <a:prstGeom prst="rect">
              <a:avLst/>
            </a:prstGeom>
            <a:noFill/>
          </p:spPr>
          <p:txBody>
            <a:bodyPr wrap="none" rtlCol="0">
              <a:spAutoFit/>
            </a:bodyPr>
            <a:lstStyle/>
            <a:p>
              <a:r>
                <a:rPr lang="en-US" sz="1000" dirty="0" smtClean="0">
                  <a:solidFill>
                    <a:schemeClr val="tx2">
                      <a:lumMod val="50000"/>
                    </a:schemeClr>
                  </a:solidFill>
                </a:rPr>
                <a:t>Cloud application maintenance</a:t>
              </a:r>
            </a:p>
          </p:txBody>
        </p:sp>
        <p:cxnSp>
          <p:nvCxnSpPr>
            <p:cNvPr id="12" name="Straight Connector 11"/>
            <p:cNvCxnSpPr/>
            <p:nvPr/>
          </p:nvCxnSpPr>
          <p:spPr>
            <a:xfrm>
              <a:off x="6788460" y="5216727"/>
              <a:ext cx="364976"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53436" y="5093616"/>
              <a:ext cx="1991251" cy="246221"/>
            </a:xfrm>
            <a:prstGeom prst="rect">
              <a:avLst/>
            </a:prstGeom>
            <a:noFill/>
          </p:spPr>
          <p:txBody>
            <a:bodyPr wrap="none" rtlCol="0">
              <a:spAutoFit/>
            </a:bodyPr>
            <a:lstStyle/>
            <a:p>
              <a:r>
                <a:rPr lang="en-US" sz="1000" dirty="0" smtClean="0">
                  <a:solidFill>
                    <a:schemeClr val="tx2">
                      <a:lumMod val="50000"/>
                    </a:schemeClr>
                  </a:solidFill>
                </a:rPr>
                <a:t>Cloud application development</a:t>
              </a:r>
            </a:p>
          </p:txBody>
        </p:sp>
        <p:sp>
          <p:nvSpPr>
            <p:cNvPr id="14" name="TextBox 13"/>
            <p:cNvSpPr txBox="1"/>
            <p:nvPr/>
          </p:nvSpPr>
          <p:spPr>
            <a:xfrm>
              <a:off x="7153436" y="5625299"/>
              <a:ext cx="938077" cy="246221"/>
            </a:xfrm>
            <a:prstGeom prst="rect">
              <a:avLst/>
            </a:prstGeom>
            <a:noFill/>
          </p:spPr>
          <p:txBody>
            <a:bodyPr wrap="none" rtlCol="0">
              <a:spAutoFit/>
            </a:bodyPr>
            <a:lstStyle/>
            <a:p>
              <a:r>
                <a:rPr lang="en-US" sz="1000" dirty="0" smtClean="0">
                  <a:solidFill>
                    <a:schemeClr val="tx2">
                      <a:lumMod val="50000"/>
                    </a:schemeClr>
                  </a:solidFill>
                </a:rPr>
                <a:t>Service Desk</a:t>
              </a:r>
            </a:p>
          </p:txBody>
        </p:sp>
        <p:cxnSp>
          <p:nvCxnSpPr>
            <p:cNvPr id="15" name="Straight Connector 14"/>
            <p:cNvCxnSpPr/>
            <p:nvPr/>
          </p:nvCxnSpPr>
          <p:spPr>
            <a:xfrm>
              <a:off x="6788460" y="5748409"/>
              <a:ext cx="364976"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98530" y="4636772"/>
              <a:ext cx="364976"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1313" y="4509748"/>
              <a:ext cx="1359668" cy="246221"/>
            </a:xfrm>
            <a:prstGeom prst="rect">
              <a:avLst/>
            </a:prstGeom>
            <a:noFill/>
          </p:spPr>
          <p:txBody>
            <a:bodyPr wrap="none" rtlCol="0">
              <a:spAutoFit/>
            </a:bodyPr>
            <a:lstStyle/>
            <a:p>
              <a:r>
                <a:rPr lang="en-US" sz="1000" dirty="0" smtClean="0">
                  <a:solidFill>
                    <a:schemeClr val="tx2">
                      <a:lumMod val="50000"/>
                    </a:schemeClr>
                  </a:solidFill>
                </a:rPr>
                <a:t>Legacy maintenance</a:t>
              </a:r>
            </a:p>
          </p:txBody>
        </p:sp>
        <p:cxnSp>
          <p:nvCxnSpPr>
            <p:cNvPr id="21" name="Straight Connector 20"/>
            <p:cNvCxnSpPr>
              <a:endCxn id="23" idx="1"/>
            </p:cNvCxnSpPr>
            <p:nvPr/>
          </p:nvCxnSpPr>
          <p:spPr>
            <a:xfrm>
              <a:off x="2820318" y="6026224"/>
              <a:ext cx="1381892"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02210" y="5903113"/>
              <a:ext cx="470000" cy="246221"/>
            </a:xfrm>
            <a:prstGeom prst="rect">
              <a:avLst/>
            </a:prstGeom>
            <a:noFill/>
          </p:spPr>
          <p:txBody>
            <a:bodyPr wrap="none" rtlCol="0">
              <a:spAutoFit/>
            </a:bodyPr>
            <a:lstStyle/>
            <a:p>
              <a:r>
                <a:rPr lang="en-US" sz="1000" dirty="0" smtClean="0">
                  <a:solidFill>
                    <a:schemeClr val="tx2">
                      <a:lumMod val="50000"/>
                    </a:schemeClr>
                  </a:solidFill>
                </a:rPr>
                <a:t>Time</a:t>
              </a:r>
            </a:p>
          </p:txBody>
        </p:sp>
        <p:cxnSp>
          <p:nvCxnSpPr>
            <p:cNvPr id="25" name="Straight Arrow Connector 24"/>
            <p:cNvCxnSpPr>
              <a:stCxn id="23" idx="3"/>
            </p:cNvCxnSpPr>
            <p:nvPr/>
          </p:nvCxnSpPr>
          <p:spPr>
            <a:xfrm flipV="1">
              <a:off x="4672210" y="6026223"/>
              <a:ext cx="1783675" cy="1"/>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278881" y="4386638"/>
              <a:ext cx="1612" cy="1484882"/>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041217" y="4161006"/>
              <a:ext cx="490840" cy="246221"/>
            </a:xfrm>
            <a:prstGeom prst="rect">
              <a:avLst/>
            </a:prstGeom>
            <a:noFill/>
          </p:spPr>
          <p:txBody>
            <a:bodyPr wrap="none" rtlCol="0">
              <a:spAutoFit/>
            </a:bodyPr>
            <a:lstStyle/>
            <a:p>
              <a:r>
                <a:rPr lang="en-US" sz="1000" dirty="0" smtClean="0">
                  <a:solidFill>
                    <a:schemeClr val="tx2">
                      <a:lumMod val="50000"/>
                    </a:schemeClr>
                  </a:solidFill>
                </a:rPr>
                <a:t>FTEs</a:t>
              </a:r>
            </a:p>
          </p:txBody>
        </p:sp>
      </p:grpSp>
    </p:spTree>
    <p:extLst>
      <p:ext uri="{BB962C8B-B14F-4D97-AF65-F5344CB8AC3E}">
        <p14:creationId xmlns:p14="http://schemas.microsoft.com/office/powerpoint/2010/main" val="2911964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latin typeface="Arial" pitchFamily="34" charset="0"/>
              </a:rPr>
              <a:t>Disclaimer and Disclosure of Information</a:t>
            </a:r>
          </a:p>
        </p:txBody>
      </p:sp>
      <p:sp>
        <p:nvSpPr>
          <p:cNvPr id="3" name="Rounded Rectangle 2"/>
          <p:cNvSpPr/>
          <p:nvPr/>
        </p:nvSpPr>
        <p:spPr>
          <a:xfrm>
            <a:off x="4833938" y="1358900"/>
            <a:ext cx="317500" cy="494188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 name="Freeform 4"/>
          <p:cNvSpPr>
            <a:spLocks/>
          </p:cNvSpPr>
          <p:nvPr/>
        </p:nvSpPr>
        <p:spPr>
          <a:xfrm>
            <a:off x="8997950" y="1350963"/>
            <a:ext cx="755650" cy="4738687"/>
          </a:xfrm>
          <a:custGeom>
            <a:avLst/>
            <a:gdLst>
              <a:gd name="connsiteX0" fmla="*/ 0 w 744370"/>
              <a:gd name="connsiteY0" fmla="*/ 0 h 4652530"/>
              <a:gd name="connsiteX1" fmla="*/ 744370 w 744370"/>
              <a:gd name="connsiteY1" fmla="*/ 0 h 4652530"/>
              <a:gd name="connsiteX2" fmla="*/ 744370 w 744370"/>
              <a:gd name="connsiteY2" fmla="*/ 4652530 h 4652530"/>
              <a:gd name="connsiteX3" fmla="*/ 0 w 744370"/>
              <a:gd name="connsiteY3" fmla="*/ 4652530 h 4652530"/>
              <a:gd name="connsiteX4" fmla="*/ 0 w 744370"/>
              <a:gd name="connsiteY4" fmla="*/ 0 h 4652530"/>
              <a:gd name="connsiteX0" fmla="*/ 0 w 756246"/>
              <a:gd name="connsiteY0" fmla="*/ 118753 h 4652530"/>
              <a:gd name="connsiteX1" fmla="*/ 756246 w 756246"/>
              <a:gd name="connsiteY1" fmla="*/ 0 h 4652530"/>
              <a:gd name="connsiteX2" fmla="*/ 756246 w 756246"/>
              <a:gd name="connsiteY2" fmla="*/ 4652530 h 4652530"/>
              <a:gd name="connsiteX3" fmla="*/ 11876 w 756246"/>
              <a:gd name="connsiteY3" fmla="*/ 4652530 h 4652530"/>
              <a:gd name="connsiteX4" fmla="*/ 0 w 756246"/>
              <a:gd name="connsiteY4" fmla="*/ 118753 h 4652530"/>
              <a:gd name="connsiteX0" fmla="*/ 0 w 756246"/>
              <a:gd name="connsiteY0" fmla="*/ 205839 h 4739616"/>
              <a:gd name="connsiteX1" fmla="*/ 756246 w 756246"/>
              <a:gd name="connsiteY1" fmla="*/ 87086 h 4739616"/>
              <a:gd name="connsiteX2" fmla="*/ 756246 w 756246"/>
              <a:gd name="connsiteY2" fmla="*/ 4739616 h 4739616"/>
              <a:gd name="connsiteX3" fmla="*/ 11876 w 756246"/>
              <a:gd name="connsiteY3" fmla="*/ 4739616 h 4739616"/>
              <a:gd name="connsiteX4" fmla="*/ 0 w 756246"/>
              <a:gd name="connsiteY4" fmla="*/ 205839 h 4739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246" h="4739616">
                <a:moveTo>
                  <a:pt x="0" y="205839"/>
                </a:moveTo>
                <a:cubicBezTo>
                  <a:pt x="192706" y="0"/>
                  <a:pt x="504164" y="126670"/>
                  <a:pt x="756246" y="87086"/>
                </a:cubicBezTo>
                <a:lnTo>
                  <a:pt x="756246" y="4739616"/>
                </a:lnTo>
                <a:lnTo>
                  <a:pt x="11876" y="4739616"/>
                </a:lnTo>
                <a:cubicBezTo>
                  <a:pt x="7917" y="3228357"/>
                  <a:pt x="3959" y="1717098"/>
                  <a:pt x="0" y="205839"/>
                </a:cubicBezTo>
                <a:close/>
              </a:path>
            </a:pathLst>
          </a:cu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6" name="Freeform 5"/>
          <p:cNvSpPr/>
          <p:nvPr/>
        </p:nvSpPr>
        <p:spPr>
          <a:xfrm>
            <a:off x="5083175" y="4979988"/>
            <a:ext cx="4660900" cy="1343025"/>
          </a:xfrm>
          <a:custGeom>
            <a:avLst/>
            <a:gdLst>
              <a:gd name="connsiteX0" fmla="*/ 0 w 2232025"/>
              <a:gd name="connsiteY0" fmla="*/ 44229 h 719286"/>
              <a:gd name="connsiteX1" fmla="*/ 2232025 w 2232025"/>
              <a:gd name="connsiteY1" fmla="*/ 44229 h 719286"/>
              <a:gd name="connsiteX2" fmla="*/ 2232025 w 2232025"/>
              <a:gd name="connsiteY2" fmla="*/ 675057 h 719286"/>
              <a:gd name="connsiteX3" fmla="*/ 0 w 2232025"/>
              <a:gd name="connsiteY3" fmla="*/ 675057 h 719286"/>
              <a:gd name="connsiteX4" fmla="*/ 0 w 2232025"/>
              <a:gd name="connsiteY4" fmla="*/ 44229 h 719286"/>
              <a:gd name="connsiteX0" fmla="*/ 0 w 2529205"/>
              <a:gd name="connsiteY0" fmla="*/ 147430 h 895208"/>
              <a:gd name="connsiteX1" fmla="*/ 2232025 w 2529205"/>
              <a:gd name="connsiteY1" fmla="*/ 147430 h 895208"/>
              <a:gd name="connsiteX2" fmla="*/ 2529205 w 2529205"/>
              <a:gd name="connsiteY2" fmla="*/ 747778 h 895208"/>
              <a:gd name="connsiteX3" fmla="*/ 0 w 2529205"/>
              <a:gd name="connsiteY3" fmla="*/ 778258 h 895208"/>
              <a:gd name="connsiteX4" fmla="*/ 0 w 2529205"/>
              <a:gd name="connsiteY4" fmla="*/ 147430 h 895208"/>
              <a:gd name="connsiteX0" fmla="*/ 0 w 2529205"/>
              <a:gd name="connsiteY0" fmla="*/ 147430 h 895208"/>
              <a:gd name="connsiteX1" fmla="*/ 2232025 w 2529205"/>
              <a:gd name="connsiteY1" fmla="*/ 345550 h 895208"/>
              <a:gd name="connsiteX2" fmla="*/ 2529205 w 2529205"/>
              <a:gd name="connsiteY2" fmla="*/ 747778 h 895208"/>
              <a:gd name="connsiteX3" fmla="*/ 0 w 2529205"/>
              <a:gd name="connsiteY3" fmla="*/ 778258 h 895208"/>
              <a:gd name="connsiteX4" fmla="*/ 0 w 2529205"/>
              <a:gd name="connsiteY4" fmla="*/ 147430 h 895208"/>
              <a:gd name="connsiteX0" fmla="*/ 0 w 2529205"/>
              <a:gd name="connsiteY0" fmla="*/ 147430 h 895208"/>
              <a:gd name="connsiteX1" fmla="*/ 2216785 w 2529205"/>
              <a:gd name="connsiteY1" fmla="*/ 299830 h 895208"/>
              <a:gd name="connsiteX2" fmla="*/ 2529205 w 2529205"/>
              <a:gd name="connsiteY2" fmla="*/ 747778 h 895208"/>
              <a:gd name="connsiteX3" fmla="*/ 0 w 2529205"/>
              <a:gd name="connsiteY3" fmla="*/ 778258 h 895208"/>
              <a:gd name="connsiteX4" fmla="*/ 0 w 2529205"/>
              <a:gd name="connsiteY4" fmla="*/ 147430 h 895208"/>
              <a:gd name="connsiteX0" fmla="*/ 0 w 2635015"/>
              <a:gd name="connsiteY0" fmla="*/ 147430 h 838349"/>
              <a:gd name="connsiteX1" fmla="*/ 2216785 w 2635015"/>
              <a:gd name="connsiteY1" fmla="*/ 299830 h 838349"/>
              <a:gd name="connsiteX2" fmla="*/ 2635015 w 2635015"/>
              <a:gd name="connsiteY2" fmla="*/ 690919 h 838349"/>
              <a:gd name="connsiteX3" fmla="*/ 0 w 2635015"/>
              <a:gd name="connsiteY3" fmla="*/ 778258 h 838349"/>
              <a:gd name="connsiteX4" fmla="*/ 0 w 2635015"/>
              <a:gd name="connsiteY4" fmla="*/ 147430 h 838349"/>
              <a:gd name="connsiteX0" fmla="*/ 0 w 2618362"/>
              <a:gd name="connsiteY0" fmla="*/ 147430 h 865372"/>
              <a:gd name="connsiteX1" fmla="*/ 2216785 w 2618362"/>
              <a:gd name="connsiteY1" fmla="*/ 299830 h 865372"/>
              <a:gd name="connsiteX2" fmla="*/ 2618362 w 2618362"/>
              <a:gd name="connsiteY2" fmla="*/ 717942 h 865372"/>
              <a:gd name="connsiteX3" fmla="*/ 0 w 2618362"/>
              <a:gd name="connsiteY3" fmla="*/ 778258 h 865372"/>
              <a:gd name="connsiteX4" fmla="*/ 0 w 2618362"/>
              <a:gd name="connsiteY4" fmla="*/ 147430 h 865372"/>
              <a:gd name="connsiteX0" fmla="*/ 0 w 2645314"/>
              <a:gd name="connsiteY0" fmla="*/ 147430 h 866657"/>
              <a:gd name="connsiteX1" fmla="*/ 2216785 w 2645314"/>
              <a:gd name="connsiteY1" fmla="*/ 299830 h 866657"/>
              <a:gd name="connsiteX2" fmla="*/ 2645314 w 2645314"/>
              <a:gd name="connsiteY2" fmla="*/ 719227 h 866657"/>
              <a:gd name="connsiteX3" fmla="*/ 0 w 2645314"/>
              <a:gd name="connsiteY3" fmla="*/ 778258 h 866657"/>
              <a:gd name="connsiteX4" fmla="*/ 0 w 2645314"/>
              <a:gd name="connsiteY4" fmla="*/ 147430 h 866657"/>
              <a:gd name="connsiteX0" fmla="*/ 0 w 2645314"/>
              <a:gd name="connsiteY0" fmla="*/ 147430 h 866657"/>
              <a:gd name="connsiteX1" fmla="*/ 2216785 w 2645314"/>
              <a:gd name="connsiteY1" fmla="*/ 299830 h 866657"/>
              <a:gd name="connsiteX2" fmla="*/ 2645314 w 2645314"/>
              <a:gd name="connsiteY2" fmla="*/ 719227 h 866657"/>
              <a:gd name="connsiteX3" fmla="*/ 0 w 2645314"/>
              <a:gd name="connsiteY3" fmla="*/ 778258 h 866657"/>
              <a:gd name="connsiteX4" fmla="*/ 0 w 2645314"/>
              <a:gd name="connsiteY4" fmla="*/ 147430 h 866657"/>
              <a:gd name="connsiteX0" fmla="*/ 0 w 2621328"/>
              <a:gd name="connsiteY0" fmla="*/ 147430 h 851311"/>
              <a:gd name="connsiteX1" fmla="*/ 2216785 w 2621328"/>
              <a:gd name="connsiteY1" fmla="*/ 299830 h 851311"/>
              <a:gd name="connsiteX2" fmla="*/ 2621328 w 2621328"/>
              <a:gd name="connsiteY2" fmla="*/ 703881 h 851311"/>
              <a:gd name="connsiteX3" fmla="*/ 0 w 2621328"/>
              <a:gd name="connsiteY3" fmla="*/ 778258 h 851311"/>
              <a:gd name="connsiteX4" fmla="*/ 0 w 2621328"/>
              <a:gd name="connsiteY4" fmla="*/ 147430 h 851311"/>
              <a:gd name="connsiteX0" fmla="*/ 0 w 2631322"/>
              <a:gd name="connsiteY0" fmla="*/ 147430 h 844917"/>
              <a:gd name="connsiteX1" fmla="*/ 2216785 w 2631322"/>
              <a:gd name="connsiteY1" fmla="*/ 299830 h 844917"/>
              <a:gd name="connsiteX2" fmla="*/ 2631322 w 2631322"/>
              <a:gd name="connsiteY2" fmla="*/ 697487 h 844917"/>
              <a:gd name="connsiteX3" fmla="*/ 0 w 2631322"/>
              <a:gd name="connsiteY3" fmla="*/ 778258 h 844917"/>
              <a:gd name="connsiteX4" fmla="*/ 0 w 2631322"/>
              <a:gd name="connsiteY4" fmla="*/ 147430 h 844917"/>
              <a:gd name="connsiteX0" fmla="*/ 0 w 2623327"/>
              <a:gd name="connsiteY0" fmla="*/ 147430 h 840654"/>
              <a:gd name="connsiteX1" fmla="*/ 2216785 w 2623327"/>
              <a:gd name="connsiteY1" fmla="*/ 299830 h 840654"/>
              <a:gd name="connsiteX2" fmla="*/ 2623327 w 2623327"/>
              <a:gd name="connsiteY2" fmla="*/ 693224 h 840654"/>
              <a:gd name="connsiteX3" fmla="*/ 0 w 2623327"/>
              <a:gd name="connsiteY3" fmla="*/ 778258 h 840654"/>
              <a:gd name="connsiteX4" fmla="*/ 0 w 2623327"/>
              <a:gd name="connsiteY4" fmla="*/ 147430 h 840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327" h="840654">
                <a:moveTo>
                  <a:pt x="0" y="147430"/>
                </a:moveTo>
                <a:cubicBezTo>
                  <a:pt x="744008" y="0"/>
                  <a:pt x="1472776" y="447260"/>
                  <a:pt x="2216785" y="299830"/>
                </a:cubicBezTo>
                <a:lnTo>
                  <a:pt x="2623327" y="693224"/>
                </a:lnTo>
                <a:cubicBezTo>
                  <a:pt x="1879318" y="840654"/>
                  <a:pt x="744008" y="630828"/>
                  <a:pt x="0" y="778258"/>
                </a:cubicBezTo>
                <a:lnTo>
                  <a:pt x="0" y="147430"/>
                </a:lnTo>
                <a:close/>
              </a:path>
            </a:pathLst>
          </a:cu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8" name="Freeform 7"/>
          <p:cNvSpPr/>
          <p:nvPr/>
        </p:nvSpPr>
        <p:spPr>
          <a:xfrm>
            <a:off x="5099050" y="801688"/>
            <a:ext cx="4308475" cy="5946775"/>
          </a:xfrm>
          <a:custGeom>
            <a:avLst/>
            <a:gdLst>
              <a:gd name="connsiteX0" fmla="*/ 0 w 3037964"/>
              <a:gd name="connsiteY0" fmla="*/ 249644 h 4059910"/>
              <a:gd name="connsiteX1" fmla="*/ 3037964 w 3037964"/>
              <a:gd name="connsiteY1" fmla="*/ 249644 h 4059910"/>
              <a:gd name="connsiteX2" fmla="*/ 3037964 w 3037964"/>
              <a:gd name="connsiteY2" fmla="*/ 3810266 h 4059910"/>
              <a:gd name="connsiteX3" fmla="*/ 0 w 3037964"/>
              <a:gd name="connsiteY3" fmla="*/ 3810266 h 4059910"/>
              <a:gd name="connsiteX4" fmla="*/ 0 w 3037964"/>
              <a:gd name="connsiteY4" fmla="*/ 249644 h 4059910"/>
              <a:gd name="connsiteX0" fmla="*/ 98474 w 3136438"/>
              <a:gd name="connsiteY0" fmla="*/ 832146 h 5224914"/>
              <a:gd name="connsiteX1" fmla="*/ 3136438 w 3136438"/>
              <a:gd name="connsiteY1" fmla="*/ 832146 h 5224914"/>
              <a:gd name="connsiteX2" fmla="*/ 3136438 w 3136438"/>
              <a:gd name="connsiteY2" fmla="*/ 4392768 h 5224914"/>
              <a:gd name="connsiteX3" fmla="*/ 0 w 3136438"/>
              <a:gd name="connsiteY3" fmla="*/ 4406836 h 5224914"/>
              <a:gd name="connsiteX4" fmla="*/ 98474 w 3136438"/>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78641"/>
              <a:gd name="connsiteY0" fmla="*/ 832146 h 5351524"/>
              <a:gd name="connsiteX1" fmla="*/ 3178641 w 3178641"/>
              <a:gd name="connsiteY1" fmla="*/ 958756 h 5351524"/>
              <a:gd name="connsiteX2" fmla="*/ 3178641 w 3178641"/>
              <a:gd name="connsiteY2" fmla="*/ 4519378 h 5351524"/>
              <a:gd name="connsiteX3" fmla="*/ 42203 w 3178641"/>
              <a:gd name="connsiteY3" fmla="*/ 4533446 h 5351524"/>
              <a:gd name="connsiteX4" fmla="*/ 0 w 3178641"/>
              <a:gd name="connsiteY4" fmla="*/ 832146 h 5351524"/>
              <a:gd name="connsiteX0" fmla="*/ 0 w 3178641"/>
              <a:gd name="connsiteY0" fmla="*/ 457367 h 4976745"/>
              <a:gd name="connsiteX1" fmla="*/ 3178641 w 3178641"/>
              <a:gd name="connsiteY1" fmla="*/ 583977 h 4976745"/>
              <a:gd name="connsiteX2" fmla="*/ 3178641 w 3178641"/>
              <a:gd name="connsiteY2" fmla="*/ 4144599 h 4976745"/>
              <a:gd name="connsiteX3" fmla="*/ 42203 w 3178641"/>
              <a:gd name="connsiteY3" fmla="*/ 4158667 h 4976745"/>
              <a:gd name="connsiteX4" fmla="*/ 0 w 3178641"/>
              <a:gd name="connsiteY4" fmla="*/ 457367 h 4976745"/>
              <a:gd name="connsiteX0" fmla="*/ 0 w 3213296"/>
              <a:gd name="connsiteY0" fmla="*/ 468621 h 4987999"/>
              <a:gd name="connsiteX1" fmla="*/ 3178641 w 3213296"/>
              <a:gd name="connsiteY1" fmla="*/ 595231 h 4987999"/>
              <a:gd name="connsiteX2" fmla="*/ 3178641 w 3213296"/>
              <a:gd name="connsiteY2" fmla="*/ 4155853 h 4987999"/>
              <a:gd name="connsiteX3" fmla="*/ 42203 w 3213296"/>
              <a:gd name="connsiteY3" fmla="*/ 4169921 h 4987999"/>
              <a:gd name="connsiteX4" fmla="*/ 0 w 3213296"/>
              <a:gd name="connsiteY4" fmla="*/ 468621 h 4987999"/>
              <a:gd name="connsiteX0" fmla="*/ 0 w 3213296"/>
              <a:gd name="connsiteY0" fmla="*/ 468621 h 4987999"/>
              <a:gd name="connsiteX1" fmla="*/ 3178641 w 3213296"/>
              <a:gd name="connsiteY1" fmla="*/ 595231 h 4987999"/>
              <a:gd name="connsiteX2" fmla="*/ 3178641 w 3213296"/>
              <a:gd name="connsiteY2" fmla="*/ 4155853 h 4987999"/>
              <a:gd name="connsiteX3" fmla="*/ 42203 w 3213296"/>
              <a:gd name="connsiteY3" fmla="*/ 4169921 h 4987999"/>
              <a:gd name="connsiteX4" fmla="*/ 0 w 3213296"/>
              <a:gd name="connsiteY4" fmla="*/ 468621 h 4987999"/>
              <a:gd name="connsiteX0" fmla="*/ 0 w 3213296"/>
              <a:gd name="connsiteY0" fmla="*/ 595231 h 5114609"/>
              <a:gd name="connsiteX1" fmla="*/ 3178641 w 3213296"/>
              <a:gd name="connsiteY1" fmla="*/ 595231 h 5114609"/>
              <a:gd name="connsiteX2" fmla="*/ 3178641 w 3213296"/>
              <a:gd name="connsiteY2" fmla="*/ 4282463 h 5114609"/>
              <a:gd name="connsiteX3" fmla="*/ 42203 w 3213296"/>
              <a:gd name="connsiteY3" fmla="*/ 4296531 h 5114609"/>
              <a:gd name="connsiteX4" fmla="*/ 0 w 3213296"/>
              <a:gd name="connsiteY4" fmla="*/ 595231 h 5114609"/>
              <a:gd name="connsiteX0" fmla="*/ 0 w 3178641"/>
              <a:gd name="connsiteY0" fmla="*/ 0 h 4519378"/>
              <a:gd name="connsiteX1" fmla="*/ 3178641 w 3178641"/>
              <a:gd name="connsiteY1" fmla="*/ 0 h 4519378"/>
              <a:gd name="connsiteX2" fmla="*/ 3178641 w 3178641"/>
              <a:gd name="connsiteY2" fmla="*/ 3687232 h 4519378"/>
              <a:gd name="connsiteX3" fmla="*/ 42203 w 3178641"/>
              <a:gd name="connsiteY3" fmla="*/ 3701300 h 4519378"/>
              <a:gd name="connsiteX4" fmla="*/ 0 w 3178641"/>
              <a:gd name="connsiteY4" fmla="*/ 0 h 4519378"/>
              <a:gd name="connsiteX0" fmla="*/ 0 w 3178641"/>
              <a:gd name="connsiteY0" fmla="*/ 32850 h 4552228"/>
              <a:gd name="connsiteX1" fmla="*/ 3178641 w 3178641"/>
              <a:gd name="connsiteY1" fmla="*/ 32850 h 4552228"/>
              <a:gd name="connsiteX2" fmla="*/ 3178641 w 3178641"/>
              <a:gd name="connsiteY2" fmla="*/ 3720082 h 4552228"/>
              <a:gd name="connsiteX3" fmla="*/ 42203 w 3178641"/>
              <a:gd name="connsiteY3" fmla="*/ 3734150 h 4552228"/>
              <a:gd name="connsiteX4" fmla="*/ 0 w 3178641"/>
              <a:gd name="connsiteY4" fmla="*/ 32850 h 4552228"/>
              <a:gd name="connsiteX0" fmla="*/ 0 w 3178641"/>
              <a:gd name="connsiteY0" fmla="*/ 117256 h 4636634"/>
              <a:gd name="connsiteX1" fmla="*/ 3178641 w 3178641"/>
              <a:gd name="connsiteY1" fmla="*/ 117256 h 4636634"/>
              <a:gd name="connsiteX2" fmla="*/ 3178641 w 3178641"/>
              <a:gd name="connsiteY2" fmla="*/ 3804488 h 4636634"/>
              <a:gd name="connsiteX3" fmla="*/ 42203 w 3178641"/>
              <a:gd name="connsiteY3" fmla="*/ 3818556 h 4636634"/>
              <a:gd name="connsiteX4" fmla="*/ 0 w 3178641"/>
              <a:gd name="connsiteY4" fmla="*/ 117256 h 4636634"/>
              <a:gd name="connsiteX0" fmla="*/ 0 w 3178641"/>
              <a:gd name="connsiteY0" fmla="*/ 229797 h 4749175"/>
              <a:gd name="connsiteX1" fmla="*/ 3178641 w 3178641"/>
              <a:gd name="connsiteY1" fmla="*/ 229797 h 4749175"/>
              <a:gd name="connsiteX2" fmla="*/ 3178641 w 3178641"/>
              <a:gd name="connsiteY2" fmla="*/ 3917029 h 4749175"/>
              <a:gd name="connsiteX3" fmla="*/ 42203 w 3178641"/>
              <a:gd name="connsiteY3" fmla="*/ 3931097 h 4749175"/>
              <a:gd name="connsiteX4" fmla="*/ 0 w 3178641"/>
              <a:gd name="connsiteY4" fmla="*/ 229797 h 4749175"/>
              <a:gd name="connsiteX0" fmla="*/ 0 w 3289354"/>
              <a:gd name="connsiteY0" fmla="*/ 603099 h 5122477"/>
              <a:gd name="connsiteX1" fmla="*/ 2759581 w 3289354"/>
              <a:gd name="connsiteY1" fmla="*/ 685805 h 5122477"/>
              <a:gd name="connsiteX2" fmla="*/ 3178641 w 3289354"/>
              <a:gd name="connsiteY2" fmla="*/ 603099 h 5122477"/>
              <a:gd name="connsiteX3" fmla="*/ 3178641 w 3289354"/>
              <a:gd name="connsiteY3" fmla="*/ 4290331 h 5122477"/>
              <a:gd name="connsiteX4" fmla="*/ 42203 w 3289354"/>
              <a:gd name="connsiteY4" fmla="*/ 4304399 h 5122477"/>
              <a:gd name="connsiteX5" fmla="*/ 0 w 3289354"/>
              <a:gd name="connsiteY5" fmla="*/ 603099 h 5122477"/>
              <a:gd name="connsiteX0" fmla="*/ 0 w 3289354"/>
              <a:gd name="connsiteY0" fmla="*/ 603099 h 5122477"/>
              <a:gd name="connsiteX1" fmla="*/ 2759581 w 3289354"/>
              <a:gd name="connsiteY1" fmla="*/ 685805 h 5122477"/>
              <a:gd name="connsiteX2" fmla="*/ 3178641 w 3289354"/>
              <a:gd name="connsiteY2" fmla="*/ 603099 h 5122477"/>
              <a:gd name="connsiteX3" fmla="*/ 3178641 w 3289354"/>
              <a:gd name="connsiteY3" fmla="*/ 4290331 h 5122477"/>
              <a:gd name="connsiteX4" fmla="*/ 42203 w 3289354"/>
              <a:gd name="connsiteY4" fmla="*/ 4304399 h 5122477"/>
              <a:gd name="connsiteX5" fmla="*/ 0 w 3289354"/>
              <a:gd name="connsiteY5" fmla="*/ 603099 h 5122477"/>
              <a:gd name="connsiteX0" fmla="*/ 0 w 3178641"/>
              <a:gd name="connsiteY0" fmla="*/ 603099 h 5122477"/>
              <a:gd name="connsiteX1" fmla="*/ 2759581 w 3178641"/>
              <a:gd name="connsiteY1" fmla="*/ 685805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759581 w 3178641"/>
              <a:gd name="connsiteY1" fmla="*/ 685805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316463"/>
              <a:gd name="connsiteY0" fmla="*/ 607343 h 5126721"/>
              <a:gd name="connsiteX1" fmla="*/ 2818601 w 3316463"/>
              <a:gd name="connsiteY1" fmla="*/ 775417 h 5126721"/>
              <a:gd name="connsiteX2" fmla="*/ 2987175 w 3316463"/>
              <a:gd name="connsiteY2" fmla="*/ 650519 h 5126721"/>
              <a:gd name="connsiteX3" fmla="*/ 3178641 w 3316463"/>
              <a:gd name="connsiteY3" fmla="*/ 607343 h 5126721"/>
              <a:gd name="connsiteX4" fmla="*/ 3178641 w 3316463"/>
              <a:gd name="connsiteY4" fmla="*/ 4294575 h 5126721"/>
              <a:gd name="connsiteX5" fmla="*/ 4103 w 3316463"/>
              <a:gd name="connsiteY5" fmla="*/ 4295943 h 5126721"/>
              <a:gd name="connsiteX6" fmla="*/ 0 w 3316463"/>
              <a:gd name="connsiteY6" fmla="*/ 607343 h 5126721"/>
              <a:gd name="connsiteX0" fmla="*/ 0 w 3316463"/>
              <a:gd name="connsiteY0" fmla="*/ 607343 h 5126721"/>
              <a:gd name="connsiteX1" fmla="*/ 2818601 w 3316463"/>
              <a:gd name="connsiteY1" fmla="*/ 775417 h 5126721"/>
              <a:gd name="connsiteX2" fmla="*/ 2987175 w 3316463"/>
              <a:gd name="connsiteY2" fmla="*/ 650519 h 5126721"/>
              <a:gd name="connsiteX3" fmla="*/ 3178641 w 3316463"/>
              <a:gd name="connsiteY3" fmla="*/ 607343 h 5126721"/>
              <a:gd name="connsiteX4" fmla="*/ 3178641 w 3316463"/>
              <a:gd name="connsiteY4" fmla="*/ 4294575 h 5126721"/>
              <a:gd name="connsiteX5" fmla="*/ 4103 w 3316463"/>
              <a:gd name="connsiteY5" fmla="*/ 4295943 h 5126721"/>
              <a:gd name="connsiteX6" fmla="*/ 0 w 3316463"/>
              <a:gd name="connsiteY6" fmla="*/ 607343 h 5126721"/>
              <a:gd name="connsiteX0" fmla="*/ 0 w 3316463"/>
              <a:gd name="connsiteY0" fmla="*/ 607343 h 5126721"/>
              <a:gd name="connsiteX1" fmla="*/ 2818601 w 3316463"/>
              <a:gd name="connsiteY1" fmla="*/ 775417 h 5126721"/>
              <a:gd name="connsiteX2" fmla="*/ 2959932 w 3316463"/>
              <a:gd name="connsiteY2" fmla="*/ 584351 h 5126721"/>
              <a:gd name="connsiteX3" fmla="*/ 3178641 w 3316463"/>
              <a:gd name="connsiteY3" fmla="*/ 607343 h 5126721"/>
              <a:gd name="connsiteX4" fmla="*/ 3178641 w 3316463"/>
              <a:gd name="connsiteY4" fmla="*/ 4294575 h 5126721"/>
              <a:gd name="connsiteX5" fmla="*/ 4103 w 3316463"/>
              <a:gd name="connsiteY5" fmla="*/ 4295943 h 5126721"/>
              <a:gd name="connsiteX6" fmla="*/ 0 w 3316463"/>
              <a:gd name="connsiteY6" fmla="*/ 607343 h 5126721"/>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603099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603099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603099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575208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575208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575208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178641"/>
              <a:gd name="connsiteY0" fmla="*/ 603099 h 5122477"/>
              <a:gd name="connsiteX1" fmla="*/ 2818601 w 3178641"/>
              <a:gd name="connsiteY1" fmla="*/ 771173 h 5122477"/>
              <a:gd name="connsiteX2" fmla="*/ 2959932 w 3178641"/>
              <a:gd name="connsiteY2" fmla="*/ 580107 h 5122477"/>
              <a:gd name="connsiteX3" fmla="*/ 3178641 w 3178641"/>
              <a:gd name="connsiteY3" fmla="*/ 575208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59932 w 3178641"/>
              <a:gd name="connsiteY2" fmla="*/ 580107 h 5122477"/>
              <a:gd name="connsiteX3" fmla="*/ 3178641 w 3178641"/>
              <a:gd name="connsiteY3" fmla="*/ 575208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59932 w 3178641"/>
              <a:gd name="connsiteY2" fmla="*/ 580107 h 5122477"/>
              <a:gd name="connsiteX3" fmla="*/ 3168197 w 3178641"/>
              <a:gd name="connsiteY3" fmla="*/ 540008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59932 w 3178641"/>
              <a:gd name="connsiteY2" fmla="*/ 580107 h 5122477"/>
              <a:gd name="connsiteX3" fmla="*/ 3168197 w 3178641"/>
              <a:gd name="connsiteY3" fmla="*/ 540008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59932 w 3178641"/>
              <a:gd name="connsiteY2" fmla="*/ 580107 h 5122477"/>
              <a:gd name="connsiteX3" fmla="*/ 3172114 w 3178641"/>
              <a:gd name="connsiteY3" fmla="*/ 544409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73989 w 3178641"/>
              <a:gd name="connsiteY2" fmla="*/ 547288 h 5122477"/>
              <a:gd name="connsiteX3" fmla="*/ 3172114 w 3178641"/>
              <a:gd name="connsiteY3" fmla="*/ 544409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73989 w 3178641"/>
              <a:gd name="connsiteY2" fmla="*/ 629335 h 5122477"/>
              <a:gd name="connsiteX3" fmla="*/ 3172114 w 3178641"/>
              <a:gd name="connsiteY3" fmla="*/ 544409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28247 w 3178641"/>
              <a:gd name="connsiteY2" fmla="*/ 556245 h 5122477"/>
              <a:gd name="connsiteX3" fmla="*/ 3172114 w 3178641"/>
              <a:gd name="connsiteY3" fmla="*/ 544409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28247 w 3178641"/>
              <a:gd name="connsiteY2" fmla="*/ 556245 h 5122477"/>
              <a:gd name="connsiteX3" fmla="*/ 3172114 w 3178641"/>
              <a:gd name="connsiteY3" fmla="*/ 544409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28247 w 3178641"/>
              <a:gd name="connsiteY2" fmla="*/ 556245 h 5122477"/>
              <a:gd name="connsiteX3" fmla="*/ 3172114 w 3178641"/>
              <a:gd name="connsiteY3" fmla="*/ 544409 h 5122477"/>
              <a:gd name="connsiteX4" fmla="*/ 3178641 w 3178641"/>
              <a:gd name="connsiteY4" fmla="*/ 4290331 h 5122477"/>
              <a:gd name="connsiteX5" fmla="*/ 4103 w 3178641"/>
              <a:gd name="connsiteY5" fmla="*/ 4291699 h 5122477"/>
              <a:gd name="connsiteX6" fmla="*/ 0 w 3178641"/>
              <a:gd name="connsiteY6" fmla="*/ 603099 h 512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8641" h="5122477">
                <a:moveTo>
                  <a:pt x="0" y="603099"/>
                </a:moveTo>
                <a:cubicBezTo>
                  <a:pt x="452896" y="0"/>
                  <a:pt x="2554412" y="1199773"/>
                  <a:pt x="2818601" y="771173"/>
                </a:cubicBezTo>
                <a:cubicBezTo>
                  <a:pt x="2964810" y="550012"/>
                  <a:pt x="2898458" y="641151"/>
                  <a:pt x="2928247" y="556245"/>
                </a:cubicBezTo>
                <a:cubicBezTo>
                  <a:pt x="2988254" y="528233"/>
                  <a:pt x="2903767" y="553833"/>
                  <a:pt x="3172114" y="544409"/>
                </a:cubicBezTo>
                <a:cubicBezTo>
                  <a:pt x="3175595" y="1794517"/>
                  <a:pt x="3175160" y="3040223"/>
                  <a:pt x="3178641" y="4290331"/>
                </a:cubicBezTo>
                <a:cubicBezTo>
                  <a:pt x="2165985" y="5122477"/>
                  <a:pt x="1016757" y="3459553"/>
                  <a:pt x="4103" y="4291699"/>
                </a:cubicBezTo>
                <a:cubicBezTo>
                  <a:pt x="2735" y="3062166"/>
                  <a:pt x="1368" y="1832632"/>
                  <a:pt x="0" y="60309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9" name="Freeform 8"/>
          <p:cNvSpPr/>
          <p:nvPr/>
        </p:nvSpPr>
        <p:spPr>
          <a:xfrm>
            <a:off x="5059363" y="785813"/>
            <a:ext cx="4275137" cy="5805487"/>
          </a:xfrm>
          <a:custGeom>
            <a:avLst/>
            <a:gdLst>
              <a:gd name="connsiteX0" fmla="*/ 0 w 3037964"/>
              <a:gd name="connsiteY0" fmla="*/ 249644 h 4059910"/>
              <a:gd name="connsiteX1" fmla="*/ 3037964 w 3037964"/>
              <a:gd name="connsiteY1" fmla="*/ 249644 h 4059910"/>
              <a:gd name="connsiteX2" fmla="*/ 3037964 w 3037964"/>
              <a:gd name="connsiteY2" fmla="*/ 3810266 h 4059910"/>
              <a:gd name="connsiteX3" fmla="*/ 0 w 3037964"/>
              <a:gd name="connsiteY3" fmla="*/ 3810266 h 4059910"/>
              <a:gd name="connsiteX4" fmla="*/ 0 w 3037964"/>
              <a:gd name="connsiteY4" fmla="*/ 249644 h 4059910"/>
              <a:gd name="connsiteX0" fmla="*/ 98474 w 3136438"/>
              <a:gd name="connsiteY0" fmla="*/ 832146 h 5224914"/>
              <a:gd name="connsiteX1" fmla="*/ 3136438 w 3136438"/>
              <a:gd name="connsiteY1" fmla="*/ 832146 h 5224914"/>
              <a:gd name="connsiteX2" fmla="*/ 3136438 w 3136438"/>
              <a:gd name="connsiteY2" fmla="*/ 4392768 h 5224914"/>
              <a:gd name="connsiteX3" fmla="*/ 0 w 3136438"/>
              <a:gd name="connsiteY3" fmla="*/ 4406836 h 5224914"/>
              <a:gd name="connsiteX4" fmla="*/ 98474 w 3136438"/>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78641"/>
              <a:gd name="connsiteY0" fmla="*/ 832146 h 5351524"/>
              <a:gd name="connsiteX1" fmla="*/ 3178641 w 3178641"/>
              <a:gd name="connsiteY1" fmla="*/ 958756 h 5351524"/>
              <a:gd name="connsiteX2" fmla="*/ 3178641 w 3178641"/>
              <a:gd name="connsiteY2" fmla="*/ 4519378 h 5351524"/>
              <a:gd name="connsiteX3" fmla="*/ 42203 w 3178641"/>
              <a:gd name="connsiteY3" fmla="*/ 4533446 h 5351524"/>
              <a:gd name="connsiteX4" fmla="*/ 0 w 3178641"/>
              <a:gd name="connsiteY4" fmla="*/ 832146 h 5351524"/>
              <a:gd name="connsiteX0" fmla="*/ 0 w 3178641"/>
              <a:gd name="connsiteY0" fmla="*/ 457367 h 4976745"/>
              <a:gd name="connsiteX1" fmla="*/ 3178641 w 3178641"/>
              <a:gd name="connsiteY1" fmla="*/ 583977 h 4976745"/>
              <a:gd name="connsiteX2" fmla="*/ 3178641 w 3178641"/>
              <a:gd name="connsiteY2" fmla="*/ 4144599 h 4976745"/>
              <a:gd name="connsiteX3" fmla="*/ 42203 w 3178641"/>
              <a:gd name="connsiteY3" fmla="*/ 4158667 h 4976745"/>
              <a:gd name="connsiteX4" fmla="*/ 0 w 3178641"/>
              <a:gd name="connsiteY4" fmla="*/ 457367 h 4976745"/>
              <a:gd name="connsiteX0" fmla="*/ 0 w 3213296"/>
              <a:gd name="connsiteY0" fmla="*/ 468621 h 4987999"/>
              <a:gd name="connsiteX1" fmla="*/ 3178641 w 3213296"/>
              <a:gd name="connsiteY1" fmla="*/ 595231 h 4987999"/>
              <a:gd name="connsiteX2" fmla="*/ 3178641 w 3213296"/>
              <a:gd name="connsiteY2" fmla="*/ 4155853 h 4987999"/>
              <a:gd name="connsiteX3" fmla="*/ 42203 w 3213296"/>
              <a:gd name="connsiteY3" fmla="*/ 4169921 h 4987999"/>
              <a:gd name="connsiteX4" fmla="*/ 0 w 3213296"/>
              <a:gd name="connsiteY4" fmla="*/ 468621 h 4987999"/>
              <a:gd name="connsiteX0" fmla="*/ 0 w 3213296"/>
              <a:gd name="connsiteY0" fmla="*/ 468621 h 4987999"/>
              <a:gd name="connsiteX1" fmla="*/ 3178641 w 3213296"/>
              <a:gd name="connsiteY1" fmla="*/ 595231 h 4987999"/>
              <a:gd name="connsiteX2" fmla="*/ 3178641 w 3213296"/>
              <a:gd name="connsiteY2" fmla="*/ 4155853 h 4987999"/>
              <a:gd name="connsiteX3" fmla="*/ 42203 w 3213296"/>
              <a:gd name="connsiteY3" fmla="*/ 4169921 h 4987999"/>
              <a:gd name="connsiteX4" fmla="*/ 0 w 3213296"/>
              <a:gd name="connsiteY4" fmla="*/ 468621 h 4987999"/>
              <a:gd name="connsiteX0" fmla="*/ 0 w 3213296"/>
              <a:gd name="connsiteY0" fmla="*/ 595231 h 5114609"/>
              <a:gd name="connsiteX1" fmla="*/ 3178641 w 3213296"/>
              <a:gd name="connsiteY1" fmla="*/ 595231 h 5114609"/>
              <a:gd name="connsiteX2" fmla="*/ 3178641 w 3213296"/>
              <a:gd name="connsiteY2" fmla="*/ 4282463 h 5114609"/>
              <a:gd name="connsiteX3" fmla="*/ 42203 w 3213296"/>
              <a:gd name="connsiteY3" fmla="*/ 4296531 h 5114609"/>
              <a:gd name="connsiteX4" fmla="*/ 0 w 3213296"/>
              <a:gd name="connsiteY4" fmla="*/ 595231 h 5114609"/>
              <a:gd name="connsiteX0" fmla="*/ 0 w 3178641"/>
              <a:gd name="connsiteY0" fmla="*/ 0 h 4519378"/>
              <a:gd name="connsiteX1" fmla="*/ 3178641 w 3178641"/>
              <a:gd name="connsiteY1" fmla="*/ 0 h 4519378"/>
              <a:gd name="connsiteX2" fmla="*/ 3178641 w 3178641"/>
              <a:gd name="connsiteY2" fmla="*/ 3687232 h 4519378"/>
              <a:gd name="connsiteX3" fmla="*/ 42203 w 3178641"/>
              <a:gd name="connsiteY3" fmla="*/ 3701300 h 4519378"/>
              <a:gd name="connsiteX4" fmla="*/ 0 w 3178641"/>
              <a:gd name="connsiteY4" fmla="*/ 0 h 4519378"/>
              <a:gd name="connsiteX0" fmla="*/ 0 w 3178641"/>
              <a:gd name="connsiteY0" fmla="*/ 32850 h 4552228"/>
              <a:gd name="connsiteX1" fmla="*/ 3178641 w 3178641"/>
              <a:gd name="connsiteY1" fmla="*/ 32850 h 4552228"/>
              <a:gd name="connsiteX2" fmla="*/ 3178641 w 3178641"/>
              <a:gd name="connsiteY2" fmla="*/ 3720082 h 4552228"/>
              <a:gd name="connsiteX3" fmla="*/ 42203 w 3178641"/>
              <a:gd name="connsiteY3" fmla="*/ 3734150 h 4552228"/>
              <a:gd name="connsiteX4" fmla="*/ 0 w 3178641"/>
              <a:gd name="connsiteY4" fmla="*/ 32850 h 4552228"/>
              <a:gd name="connsiteX0" fmla="*/ 0 w 3178641"/>
              <a:gd name="connsiteY0" fmla="*/ 117256 h 4636634"/>
              <a:gd name="connsiteX1" fmla="*/ 3178641 w 3178641"/>
              <a:gd name="connsiteY1" fmla="*/ 117256 h 4636634"/>
              <a:gd name="connsiteX2" fmla="*/ 3178641 w 3178641"/>
              <a:gd name="connsiteY2" fmla="*/ 3804488 h 4636634"/>
              <a:gd name="connsiteX3" fmla="*/ 42203 w 3178641"/>
              <a:gd name="connsiteY3" fmla="*/ 3818556 h 4636634"/>
              <a:gd name="connsiteX4" fmla="*/ 0 w 3178641"/>
              <a:gd name="connsiteY4" fmla="*/ 117256 h 4636634"/>
              <a:gd name="connsiteX0" fmla="*/ 0 w 3178641"/>
              <a:gd name="connsiteY0" fmla="*/ 229797 h 4749175"/>
              <a:gd name="connsiteX1" fmla="*/ 3178641 w 3178641"/>
              <a:gd name="connsiteY1" fmla="*/ 229797 h 4749175"/>
              <a:gd name="connsiteX2" fmla="*/ 3178641 w 3178641"/>
              <a:gd name="connsiteY2" fmla="*/ 3917029 h 4749175"/>
              <a:gd name="connsiteX3" fmla="*/ 42203 w 3178641"/>
              <a:gd name="connsiteY3" fmla="*/ 3931097 h 4749175"/>
              <a:gd name="connsiteX4" fmla="*/ 0 w 3178641"/>
              <a:gd name="connsiteY4" fmla="*/ 229797 h 4749175"/>
              <a:gd name="connsiteX0" fmla="*/ 0 w 3289354"/>
              <a:gd name="connsiteY0" fmla="*/ 603099 h 5122477"/>
              <a:gd name="connsiteX1" fmla="*/ 2759581 w 3289354"/>
              <a:gd name="connsiteY1" fmla="*/ 685805 h 5122477"/>
              <a:gd name="connsiteX2" fmla="*/ 3178641 w 3289354"/>
              <a:gd name="connsiteY2" fmla="*/ 603099 h 5122477"/>
              <a:gd name="connsiteX3" fmla="*/ 3178641 w 3289354"/>
              <a:gd name="connsiteY3" fmla="*/ 4290331 h 5122477"/>
              <a:gd name="connsiteX4" fmla="*/ 42203 w 3289354"/>
              <a:gd name="connsiteY4" fmla="*/ 4304399 h 5122477"/>
              <a:gd name="connsiteX5" fmla="*/ 0 w 3289354"/>
              <a:gd name="connsiteY5" fmla="*/ 603099 h 5122477"/>
              <a:gd name="connsiteX0" fmla="*/ 0 w 3289354"/>
              <a:gd name="connsiteY0" fmla="*/ 603099 h 5122477"/>
              <a:gd name="connsiteX1" fmla="*/ 2759581 w 3289354"/>
              <a:gd name="connsiteY1" fmla="*/ 685805 h 5122477"/>
              <a:gd name="connsiteX2" fmla="*/ 3178641 w 3289354"/>
              <a:gd name="connsiteY2" fmla="*/ 603099 h 5122477"/>
              <a:gd name="connsiteX3" fmla="*/ 3178641 w 3289354"/>
              <a:gd name="connsiteY3" fmla="*/ 4290331 h 5122477"/>
              <a:gd name="connsiteX4" fmla="*/ 42203 w 3289354"/>
              <a:gd name="connsiteY4" fmla="*/ 4304399 h 5122477"/>
              <a:gd name="connsiteX5" fmla="*/ 0 w 3289354"/>
              <a:gd name="connsiteY5" fmla="*/ 603099 h 5122477"/>
              <a:gd name="connsiteX0" fmla="*/ 0 w 3178641"/>
              <a:gd name="connsiteY0" fmla="*/ 603099 h 5122477"/>
              <a:gd name="connsiteX1" fmla="*/ 2759581 w 3178641"/>
              <a:gd name="connsiteY1" fmla="*/ 685805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759581 w 3178641"/>
              <a:gd name="connsiteY1" fmla="*/ 685805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326987"/>
              <a:gd name="connsiteY0" fmla="*/ 612833 h 5132211"/>
              <a:gd name="connsiteX1" fmla="*/ 2818601 w 3326987"/>
              <a:gd name="connsiteY1" fmla="*/ 780907 h 5132211"/>
              <a:gd name="connsiteX2" fmla="*/ 3050317 w 3326987"/>
              <a:gd name="connsiteY2" fmla="*/ 623068 h 5132211"/>
              <a:gd name="connsiteX3" fmla="*/ 3178641 w 3326987"/>
              <a:gd name="connsiteY3" fmla="*/ 612833 h 5132211"/>
              <a:gd name="connsiteX4" fmla="*/ 3178641 w 3326987"/>
              <a:gd name="connsiteY4" fmla="*/ 4300065 h 5132211"/>
              <a:gd name="connsiteX5" fmla="*/ 4103 w 3326987"/>
              <a:gd name="connsiteY5" fmla="*/ 4301433 h 5132211"/>
              <a:gd name="connsiteX6" fmla="*/ 0 w 3326987"/>
              <a:gd name="connsiteY6" fmla="*/ 612833 h 5132211"/>
              <a:gd name="connsiteX0" fmla="*/ 0 w 3326987"/>
              <a:gd name="connsiteY0" fmla="*/ 603099 h 5122477"/>
              <a:gd name="connsiteX1" fmla="*/ 2818601 w 3326987"/>
              <a:gd name="connsiteY1" fmla="*/ 771173 h 5122477"/>
              <a:gd name="connsiteX2" fmla="*/ 3050317 w 3326987"/>
              <a:gd name="connsiteY2" fmla="*/ 613334 h 5122477"/>
              <a:gd name="connsiteX3" fmla="*/ 3178641 w 3326987"/>
              <a:gd name="connsiteY3" fmla="*/ 603099 h 5122477"/>
              <a:gd name="connsiteX4" fmla="*/ 3178641 w 3326987"/>
              <a:gd name="connsiteY4" fmla="*/ 4290331 h 5122477"/>
              <a:gd name="connsiteX5" fmla="*/ 4103 w 3326987"/>
              <a:gd name="connsiteY5" fmla="*/ 4291699 h 5122477"/>
              <a:gd name="connsiteX6" fmla="*/ 0 w 3326987"/>
              <a:gd name="connsiteY6" fmla="*/ 603099 h 5122477"/>
              <a:gd name="connsiteX0" fmla="*/ 0 w 3348374"/>
              <a:gd name="connsiteY0" fmla="*/ 603099 h 5122477"/>
              <a:gd name="connsiteX1" fmla="*/ 2818601 w 3348374"/>
              <a:gd name="connsiteY1" fmla="*/ 771173 h 5122477"/>
              <a:gd name="connsiteX2" fmla="*/ 3178641 w 3348374"/>
              <a:gd name="connsiteY2" fmla="*/ 603099 h 5122477"/>
              <a:gd name="connsiteX3" fmla="*/ 3178641 w 3348374"/>
              <a:gd name="connsiteY3" fmla="*/ 4290331 h 5122477"/>
              <a:gd name="connsiteX4" fmla="*/ 4103 w 3348374"/>
              <a:gd name="connsiteY4" fmla="*/ 4291699 h 5122477"/>
              <a:gd name="connsiteX5" fmla="*/ 0 w 3348374"/>
              <a:gd name="connsiteY5" fmla="*/ 603099 h 5122477"/>
              <a:gd name="connsiteX0" fmla="*/ 0 w 3348374"/>
              <a:gd name="connsiteY0" fmla="*/ 603099 h 5122477"/>
              <a:gd name="connsiteX1" fmla="*/ 2818601 w 3348374"/>
              <a:gd name="connsiteY1" fmla="*/ 771173 h 5122477"/>
              <a:gd name="connsiteX2" fmla="*/ 3178641 w 3348374"/>
              <a:gd name="connsiteY2" fmla="*/ 603099 h 5122477"/>
              <a:gd name="connsiteX3" fmla="*/ 3178641 w 3348374"/>
              <a:gd name="connsiteY3" fmla="*/ 4290331 h 5122477"/>
              <a:gd name="connsiteX4" fmla="*/ 4103 w 3348374"/>
              <a:gd name="connsiteY4" fmla="*/ 4291699 h 5122477"/>
              <a:gd name="connsiteX5" fmla="*/ 0 w 3348374"/>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3808 w 3178641"/>
              <a:gd name="connsiteY2" fmla="*/ 574524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3808 w 3178641"/>
              <a:gd name="connsiteY2" fmla="*/ 574524 h 5122477"/>
              <a:gd name="connsiteX3" fmla="*/ 3178641 w 3178641"/>
              <a:gd name="connsiteY3" fmla="*/ 4290331 h 5122477"/>
              <a:gd name="connsiteX4" fmla="*/ 4103 w 3178641"/>
              <a:gd name="connsiteY4" fmla="*/ 4291699 h 5122477"/>
              <a:gd name="connsiteX5" fmla="*/ 0 w 3178641"/>
              <a:gd name="connsiteY5" fmla="*/ 603099 h 512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8641" h="5122477">
                <a:moveTo>
                  <a:pt x="0" y="603099"/>
                </a:moveTo>
                <a:cubicBezTo>
                  <a:pt x="452896" y="0"/>
                  <a:pt x="2554412" y="1199773"/>
                  <a:pt x="2818601" y="771173"/>
                </a:cubicBezTo>
                <a:cubicBezTo>
                  <a:pt x="3129184" y="532453"/>
                  <a:pt x="3002004" y="568552"/>
                  <a:pt x="3173808" y="574524"/>
                </a:cubicBezTo>
                <a:lnTo>
                  <a:pt x="3178641" y="4290331"/>
                </a:lnTo>
                <a:cubicBezTo>
                  <a:pt x="2165985" y="5122477"/>
                  <a:pt x="1016757" y="3459553"/>
                  <a:pt x="4103" y="4291699"/>
                </a:cubicBezTo>
                <a:cubicBezTo>
                  <a:pt x="2735" y="3062166"/>
                  <a:pt x="1368" y="1832632"/>
                  <a:pt x="0" y="603099"/>
                </a:cubicBezTo>
                <a:close/>
              </a:path>
            </a:pathLst>
          </a:cu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0" name="Wave 9"/>
          <p:cNvSpPr/>
          <p:nvPr/>
        </p:nvSpPr>
        <p:spPr>
          <a:xfrm>
            <a:off x="5070475" y="1146175"/>
            <a:ext cx="4144963" cy="4613275"/>
          </a:xfrm>
          <a:prstGeom prst="wave">
            <a:avLst>
              <a:gd name="adj1" fmla="val 6149"/>
              <a:gd name="adj2" fmla="val 0"/>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2" name="Rectangle 11"/>
          <p:cNvSpPr>
            <a:spLocks/>
          </p:cNvSpPr>
          <p:nvPr/>
        </p:nvSpPr>
        <p:spPr>
          <a:xfrm flipH="1">
            <a:off x="155575" y="1447800"/>
            <a:ext cx="377825" cy="4652963"/>
          </a:xfrm>
          <a:prstGeom prst="rect">
            <a:avLst/>
          </a:pr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3" name="Freeform 12"/>
          <p:cNvSpPr/>
          <p:nvPr/>
        </p:nvSpPr>
        <p:spPr>
          <a:xfrm flipH="1">
            <a:off x="152400" y="4979988"/>
            <a:ext cx="4740275" cy="1358900"/>
          </a:xfrm>
          <a:custGeom>
            <a:avLst/>
            <a:gdLst>
              <a:gd name="connsiteX0" fmla="*/ 0 w 2232025"/>
              <a:gd name="connsiteY0" fmla="*/ 44229 h 719286"/>
              <a:gd name="connsiteX1" fmla="*/ 2232025 w 2232025"/>
              <a:gd name="connsiteY1" fmla="*/ 44229 h 719286"/>
              <a:gd name="connsiteX2" fmla="*/ 2232025 w 2232025"/>
              <a:gd name="connsiteY2" fmla="*/ 675057 h 719286"/>
              <a:gd name="connsiteX3" fmla="*/ 0 w 2232025"/>
              <a:gd name="connsiteY3" fmla="*/ 675057 h 719286"/>
              <a:gd name="connsiteX4" fmla="*/ 0 w 2232025"/>
              <a:gd name="connsiteY4" fmla="*/ 44229 h 719286"/>
              <a:gd name="connsiteX0" fmla="*/ 0 w 2529205"/>
              <a:gd name="connsiteY0" fmla="*/ 147430 h 895208"/>
              <a:gd name="connsiteX1" fmla="*/ 2232025 w 2529205"/>
              <a:gd name="connsiteY1" fmla="*/ 147430 h 895208"/>
              <a:gd name="connsiteX2" fmla="*/ 2529205 w 2529205"/>
              <a:gd name="connsiteY2" fmla="*/ 747778 h 895208"/>
              <a:gd name="connsiteX3" fmla="*/ 0 w 2529205"/>
              <a:gd name="connsiteY3" fmla="*/ 778258 h 895208"/>
              <a:gd name="connsiteX4" fmla="*/ 0 w 2529205"/>
              <a:gd name="connsiteY4" fmla="*/ 147430 h 895208"/>
              <a:gd name="connsiteX0" fmla="*/ 0 w 2529205"/>
              <a:gd name="connsiteY0" fmla="*/ 147430 h 895208"/>
              <a:gd name="connsiteX1" fmla="*/ 2232025 w 2529205"/>
              <a:gd name="connsiteY1" fmla="*/ 345550 h 895208"/>
              <a:gd name="connsiteX2" fmla="*/ 2529205 w 2529205"/>
              <a:gd name="connsiteY2" fmla="*/ 747778 h 895208"/>
              <a:gd name="connsiteX3" fmla="*/ 0 w 2529205"/>
              <a:gd name="connsiteY3" fmla="*/ 778258 h 895208"/>
              <a:gd name="connsiteX4" fmla="*/ 0 w 2529205"/>
              <a:gd name="connsiteY4" fmla="*/ 147430 h 895208"/>
              <a:gd name="connsiteX0" fmla="*/ 0 w 2529205"/>
              <a:gd name="connsiteY0" fmla="*/ 147430 h 895208"/>
              <a:gd name="connsiteX1" fmla="*/ 2216785 w 2529205"/>
              <a:gd name="connsiteY1" fmla="*/ 299830 h 895208"/>
              <a:gd name="connsiteX2" fmla="*/ 2529205 w 2529205"/>
              <a:gd name="connsiteY2" fmla="*/ 747778 h 895208"/>
              <a:gd name="connsiteX3" fmla="*/ 0 w 2529205"/>
              <a:gd name="connsiteY3" fmla="*/ 778258 h 895208"/>
              <a:gd name="connsiteX4" fmla="*/ 0 w 2529205"/>
              <a:gd name="connsiteY4" fmla="*/ 147430 h 895208"/>
              <a:gd name="connsiteX0" fmla="*/ 0 w 2635015"/>
              <a:gd name="connsiteY0" fmla="*/ 147430 h 838349"/>
              <a:gd name="connsiteX1" fmla="*/ 2216785 w 2635015"/>
              <a:gd name="connsiteY1" fmla="*/ 299830 h 838349"/>
              <a:gd name="connsiteX2" fmla="*/ 2635015 w 2635015"/>
              <a:gd name="connsiteY2" fmla="*/ 690919 h 838349"/>
              <a:gd name="connsiteX3" fmla="*/ 0 w 2635015"/>
              <a:gd name="connsiteY3" fmla="*/ 778258 h 838349"/>
              <a:gd name="connsiteX4" fmla="*/ 0 w 2635015"/>
              <a:gd name="connsiteY4" fmla="*/ 147430 h 838349"/>
              <a:gd name="connsiteX0" fmla="*/ 0 w 2618362"/>
              <a:gd name="connsiteY0" fmla="*/ 147430 h 865372"/>
              <a:gd name="connsiteX1" fmla="*/ 2216785 w 2618362"/>
              <a:gd name="connsiteY1" fmla="*/ 299830 h 865372"/>
              <a:gd name="connsiteX2" fmla="*/ 2618362 w 2618362"/>
              <a:gd name="connsiteY2" fmla="*/ 717942 h 865372"/>
              <a:gd name="connsiteX3" fmla="*/ 0 w 2618362"/>
              <a:gd name="connsiteY3" fmla="*/ 778258 h 865372"/>
              <a:gd name="connsiteX4" fmla="*/ 0 w 2618362"/>
              <a:gd name="connsiteY4" fmla="*/ 147430 h 865372"/>
              <a:gd name="connsiteX0" fmla="*/ 0 w 2630355"/>
              <a:gd name="connsiteY0" fmla="*/ 147430 h 850452"/>
              <a:gd name="connsiteX1" fmla="*/ 2216785 w 2630355"/>
              <a:gd name="connsiteY1" fmla="*/ 299830 h 850452"/>
              <a:gd name="connsiteX2" fmla="*/ 2630355 w 2630355"/>
              <a:gd name="connsiteY2" fmla="*/ 703022 h 850452"/>
              <a:gd name="connsiteX3" fmla="*/ 0 w 2630355"/>
              <a:gd name="connsiteY3" fmla="*/ 778258 h 850452"/>
              <a:gd name="connsiteX4" fmla="*/ 0 w 2630355"/>
              <a:gd name="connsiteY4" fmla="*/ 147430 h 850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355" h="850452">
                <a:moveTo>
                  <a:pt x="0" y="147430"/>
                </a:moveTo>
                <a:cubicBezTo>
                  <a:pt x="744008" y="0"/>
                  <a:pt x="1472776" y="447260"/>
                  <a:pt x="2216785" y="299830"/>
                </a:cubicBezTo>
                <a:lnTo>
                  <a:pt x="2630355" y="703022"/>
                </a:lnTo>
                <a:cubicBezTo>
                  <a:pt x="1886346" y="850452"/>
                  <a:pt x="744008" y="630828"/>
                  <a:pt x="0" y="778258"/>
                </a:cubicBezTo>
                <a:lnTo>
                  <a:pt x="0" y="147430"/>
                </a:lnTo>
                <a:close/>
              </a:path>
            </a:pathLst>
          </a:cu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5" name="Freeform 14"/>
          <p:cNvSpPr/>
          <p:nvPr/>
        </p:nvSpPr>
        <p:spPr>
          <a:xfrm flipH="1">
            <a:off x="501650" y="801688"/>
            <a:ext cx="4391025" cy="5946775"/>
          </a:xfrm>
          <a:custGeom>
            <a:avLst/>
            <a:gdLst>
              <a:gd name="connsiteX0" fmla="*/ 0 w 3037964"/>
              <a:gd name="connsiteY0" fmla="*/ 249644 h 4059910"/>
              <a:gd name="connsiteX1" fmla="*/ 3037964 w 3037964"/>
              <a:gd name="connsiteY1" fmla="*/ 249644 h 4059910"/>
              <a:gd name="connsiteX2" fmla="*/ 3037964 w 3037964"/>
              <a:gd name="connsiteY2" fmla="*/ 3810266 h 4059910"/>
              <a:gd name="connsiteX3" fmla="*/ 0 w 3037964"/>
              <a:gd name="connsiteY3" fmla="*/ 3810266 h 4059910"/>
              <a:gd name="connsiteX4" fmla="*/ 0 w 3037964"/>
              <a:gd name="connsiteY4" fmla="*/ 249644 h 4059910"/>
              <a:gd name="connsiteX0" fmla="*/ 98474 w 3136438"/>
              <a:gd name="connsiteY0" fmla="*/ 832146 h 5224914"/>
              <a:gd name="connsiteX1" fmla="*/ 3136438 w 3136438"/>
              <a:gd name="connsiteY1" fmla="*/ 832146 h 5224914"/>
              <a:gd name="connsiteX2" fmla="*/ 3136438 w 3136438"/>
              <a:gd name="connsiteY2" fmla="*/ 4392768 h 5224914"/>
              <a:gd name="connsiteX3" fmla="*/ 0 w 3136438"/>
              <a:gd name="connsiteY3" fmla="*/ 4406836 h 5224914"/>
              <a:gd name="connsiteX4" fmla="*/ 98474 w 3136438"/>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78641"/>
              <a:gd name="connsiteY0" fmla="*/ 832146 h 5351524"/>
              <a:gd name="connsiteX1" fmla="*/ 3178641 w 3178641"/>
              <a:gd name="connsiteY1" fmla="*/ 958756 h 5351524"/>
              <a:gd name="connsiteX2" fmla="*/ 3178641 w 3178641"/>
              <a:gd name="connsiteY2" fmla="*/ 4519378 h 5351524"/>
              <a:gd name="connsiteX3" fmla="*/ 42203 w 3178641"/>
              <a:gd name="connsiteY3" fmla="*/ 4533446 h 5351524"/>
              <a:gd name="connsiteX4" fmla="*/ 0 w 3178641"/>
              <a:gd name="connsiteY4" fmla="*/ 832146 h 5351524"/>
              <a:gd name="connsiteX0" fmla="*/ 0 w 3178641"/>
              <a:gd name="connsiteY0" fmla="*/ 457367 h 4976745"/>
              <a:gd name="connsiteX1" fmla="*/ 3178641 w 3178641"/>
              <a:gd name="connsiteY1" fmla="*/ 583977 h 4976745"/>
              <a:gd name="connsiteX2" fmla="*/ 3178641 w 3178641"/>
              <a:gd name="connsiteY2" fmla="*/ 4144599 h 4976745"/>
              <a:gd name="connsiteX3" fmla="*/ 42203 w 3178641"/>
              <a:gd name="connsiteY3" fmla="*/ 4158667 h 4976745"/>
              <a:gd name="connsiteX4" fmla="*/ 0 w 3178641"/>
              <a:gd name="connsiteY4" fmla="*/ 457367 h 4976745"/>
              <a:gd name="connsiteX0" fmla="*/ 0 w 3213296"/>
              <a:gd name="connsiteY0" fmla="*/ 468621 h 4987999"/>
              <a:gd name="connsiteX1" fmla="*/ 3178641 w 3213296"/>
              <a:gd name="connsiteY1" fmla="*/ 595231 h 4987999"/>
              <a:gd name="connsiteX2" fmla="*/ 3178641 w 3213296"/>
              <a:gd name="connsiteY2" fmla="*/ 4155853 h 4987999"/>
              <a:gd name="connsiteX3" fmla="*/ 42203 w 3213296"/>
              <a:gd name="connsiteY3" fmla="*/ 4169921 h 4987999"/>
              <a:gd name="connsiteX4" fmla="*/ 0 w 3213296"/>
              <a:gd name="connsiteY4" fmla="*/ 468621 h 4987999"/>
              <a:gd name="connsiteX0" fmla="*/ 0 w 3213296"/>
              <a:gd name="connsiteY0" fmla="*/ 468621 h 4987999"/>
              <a:gd name="connsiteX1" fmla="*/ 3178641 w 3213296"/>
              <a:gd name="connsiteY1" fmla="*/ 595231 h 4987999"/>
              <a:gd name="connsiteX2" fmla="*/ 3178641 w 3213296"/>
              <a:gd name="connsiteY2" fmla="*/ 4155853 h 4987999"/>
              <a:gd name="connsiteX3" fmla="*/ 42203 w 3213296"/>
              <a:gd name="connsiteY3" fmla="*/ 4169921 h 4987999"/>
              <a:gd name="connsiteX4" fmla="*/ 0 w 3213296"/>
              <a:gd name="connsiteY4" fmla="*/ 468621 h 4987999"/>
              <a:gd name="connsiteX0" fmla="*/ 0 w 3213296"/>
              <a:gd name="connsiteY0" fmla="*/ 595231 h 5114609"/>
              <a:gd name="connsiteX1" fmla="*/ 3178641 w 3213296"/>
              <a:gd name="connsiteY1" fmla="*/ 595231 h 5114609"/>
              <a:gd name="connsiteX2" fmla="*/ 3178641 w 3213296"/>
              <a:gd name="connsiteY2" fmla="*/ 4282463 h 5114609"/>
              <a:gd name="connsiteX3" fmla="*/ 42203 w 3213296"/>
              <a:gd name="connsiteY3" fmla="*/ 4296531 h 5114609"/>
              <a:gd name="connsiteX4" fmla="*/ 0 w 3213296"/>
              <a:gd name="connsiteY4" fmla="*/ 595231 h 5114609"/>
              <a:gd name="connsiteX0" fmla="*/ 0 w 3178641"/>
              <a:gd name="connsiteY0" fmla="*/ 0 h 4519378"/>
              <a:gd name="connsiteX1" fmla="*/ 3178641 w 3178641"/>
              <a:gd name="connsiteY1" fmla="*/ 0 h 4519378"/>
              <a:gd name="connsiteX2" fmla="*/ 3178641 w 3178641"/>
              <a:gd name="connsiteY2" fmla="*/ 3687232 h 4519378"/>
              <a:gd name="connsiteX3" fmla="*/ 42203 w 3178641"/>
              <a:gd name="connsiteY3" fmla="*/ 3701300 h 4519378"/>
              <a:gd name="connsiteX4" fmla="*/ 0 w 3178641"/>
              <a:gd name="connsiteY4" fmla="*/ 0 h 4519378"/>
              <a:gd name="connsiteX0" fmla="*/ 0 w 3178641"/>
              <a:gd name="connsiteY0" fmla="*/ 32850 h 4552228"/>
              <a:gd name="connsiteX1" fmla="*/ 3178641 w 3178641"/>
              <a:gd name="connsiteY1" fmla="*/ 32850 h 4552228"/>
              <a:gd name="connsiteX2" fmla="*/ 3178641 w 3178641"/>
              <a:gd name="connsiteY2" fmla="*/ 3720082 h 4552228"/>
              <a:gd name="connsiteX3" fmla="*/ 42203 w 3178641"/>
              <a:gd name="connsiteY3" fmla="*/ 3734150 h 4552228"/>
              <a:gd name="connsiteX4" fmla="*/ 0 w 3178641"/>
              <a:gd name="connsiteY4" fmla="*/ 32850 h 4552228"/>
              <a:gd name="connsiteX0" fmla="*/ 0 w 3178641"/>
              <a:gd name="connsiteY0" fmla="*/ 117256 h 4636634"/>
              <a:gd name="connsiteX1" fmla="*/ 3178641 w 3178641"/>
              <a:gd name="connsiteY1" fmla="*/ 117256 h 4636634"/>
              <a:gd name="connsiteX2" fmla="*/ 3178641 w 3178641"/>
              <a:gd name="connsiteY2" fmla="*/ 3804488 h 4636634"/>
              <a:gd name="connsiteX3" fmla="*/ 42203 w 3178641"/>
              <a:gd name="connsiteY3" fmla="*/ 3818556 h 4636634"/>
              <a:gd name="connsiteX4" fmla="*/ 0 w 3178641"/>
              <a:gd name="connsiteY4" fmla="*/ 117256 h 4636634"/>
              <a:gd name="connsiteX0" fmla="*/ 0 w 3178641"/>
              <a:gd name="connsiteY0" fmla="*/ 229797 h 4749175"/>
              <a:gd name="connsiteX1" fmla="*/ 3178641 w 3178641"/>
              <a:gd name="connsiteY1" fmla="*/ 229797 h 4749175"/>
              <a:gd name="connsiteX2" fmla="*/ 3178641 w 3178641"/>
              <a:gd name="connsiteY2" fmla="*/ 3917029 h 4749175"/>
              <a:gd name="connsiteX3" fmla="*/ 42203 w 3178641"/>
              <a:gd name="connsiteY3" fmla="*/ 3931097 h 4749175"/>
              <a:gd name="connsiteX4" fmla="*/ 0 w 3178641"/>
              <a:gd name="connsiteY4" fmla="*/ 229797 h 4749175"/>
              <a:gd name="connsiteX0" fmla="*/ 0 w 3289354"/>
              <a:gd name="connsiteY0" fmla="*/ 603099 h 5122477"/>
              <a:gd name="connsiteX1" fmla="*/ 2759581 w 3289354"/>
              <a:gd name="connsiteY1" fmla="*/ 685805 h 5122477"/>
              <a:gd name="connsiteX2" fmla="*/ 3178641 w 3289354"/>
              <a:gd name="connsiteY2" fmla="*/ 603099 h 5122477"/>
              <a:gd name="connsiteX3" fmla="*/ 3178641 w 3289354"/>
              <a:gd name="connsiteY3" fmla="*/ 4290331 h 5122477"/>
              <a:gd name="connsiteX4" fmla="*/ 42203 w 3289354"/>
              <a:gd name="connsiteY4" fmla="*/ 4304399 h 5122477"/>
              <a:gd name="connsiteX5" fmla="*/ 0 w 3289354"/>
              <a:gd name="connsiteY5" fmla="*/ 603099 h 5122477"/>
              <a:gd name="connsiteX0" fmla="*/ 0 w 3289354"/>
              <a:gd name="connsiteY0" fmla="*/ 603099 h 5122477"/>
              <a:gd name="connsiteX1" fmla="*/ 2759581 w 3289354"/>
              <a:gd name="connsiteY1" fmla="*/ 685805 h 5122477"/>
              <a:gd name="connsiteX2" fmla="*/ 3178641 w 3289354"/>
              <a:gd name="connsiteY2" fmla="*/ 603099 h 5122477"/>
              <a:gd name="connsiteX3" fmla="*/ 3178641 w 3289354"/>
              <a:gd name="connsiteY3" fmla="*/ 4290331 h 5122477"/>
              <a:gd name="connsiteX4" fmla="*/ 42203 w 3289354"/>
              <a:gd name="connsiteY4" fmla="*/ 4304399 h 5122477"/>
              <a:gd name="connsiteX5" fmla="*/ 0 w 3289354"/>
              <a:gd name="connsiteY5" fmla="*/ 603099 h 5122477"/>
              <a:gd name="connsiteX0" fmla="*/ 0 w 3178641"/>
              <a:gd name="connsiteY0" fmla="*/ 603099 h 5122477"/>
              <a:gd name="connsiteX1" fmla="*/ 2759581 w 3178641"/>
              <a:gd name="connsiteY1" fmla="*/ 685805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759581 w 3178641"/>
              <a:gd name="connsiteY1" fmla="*/ 685805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316463"/>
              <a:gd name="connsiteY0" fmla="*/ 607343 h 5126721"/>
              <a:gd name="connsiteX1" fmla="*/ 2818601 w 3316463"/>
              <a:gd name="connsiteY1" fmla="*/ 775417 h 5126721"/>
              <a:gd name="connsiteX2" fmla="*/ 2987175 w 3316463"/>
              <a:gd name="connsiteY2" fmla="*/ 650519 h 5126721"/>
              <a:gd name="connsiteX3" fmla="*/ 3178641 w 3316463"/>
              <a:gd name="connsiteY3" fmla="*/ 607343 h 5126721"/>
              <a:gd name="connsiteX4" fmla="*/ 3178641 w 3316463"/>
              <a:gd name="connsiteY4" fmla="*/ 4294575 h 5126721"/>
              <a:gd name="connsiteX5" fmla="*/ 4103 w 3316463"/>
              <a:gd name="connsiteY5" fmla="*/ 4295943 h 5126721"/>
              <a:gd name="connsiteX6" fmla="*/ 0 w 3316463"/>
              <a:gd name="connsiteY6" fmla="*/ 607343 h 5126721"/>
              <a:gd name="connsiteX0" fmla="*/ 0 w 3316463"/>
              <a:gd name="connsiteY0" fmla="*/ 607343 h 5126721"/>
              <a:gd name="connsiteX1" fmla="*/ 2818601 w 3316463"/>
              <a:gd name="connsiteY1" fmla="*/ 775417 h 5126721"/>
              <a:gd name="connsiteX2" fmla="*/ 2987175 w 3316463"/>
              <a:gd name="connsiteY2" fmla="*/ 650519 h 5126721"/>
              <a:gd name="connsiteX3" fmla="*/ 3178641 w 3316463"/>
              <a:gd name="connsiteY3" fmla="*/ 607343 h 5126721"/>
              <a:gd name="connsiteX4" fmla="*/ 3178641 w 3316463"/>
              <a:gd name="connsiteY4" fmla="*/ 4294575 h 5126721"/>
              <a:gd name="connsiteX5" fmla="*/ 4103 w 3316463"/>
              <a:gd name="connsiteY5" fmla="*/ 4295943 h 5126721"/>
              <a:gd name="connsiteX6" fmla="*/ 0 w 3316463"/>
              <a:gd name="connsiteY6" fmla="*/ 607343 h 5126721"/>
              <a:gd name="connsiteX0" fmla="*/ 0 w 3316463"/>
              <a:gd name="connsiteY0" fmla="*/ 607343 h 5126721"/>
              <a:gd name="connsiteX1" fmla="*/ 2818601 w 3316463"/>
              <a:gd name="connsiteY1" fmla="*/ 775417 h 5126721"/>
              <a:gd name="connsiteX2" fmla="*/ 2959932 w 3316463"/>
              <a:gd name="connsiteY2" fmla="*/ 584351 h 5126721"/>
              <a:gd name="connsiteX3" fmla="*/ 3178641 w 3316463"/>
              <a:gd name="connsiteY3" fmla="*/ 607343 h 5126721"/>
              <a:gd name="connsiteX4" fmla="*/ 3178641 w 3316463"/>
              <a:gd name="connsiteY4" fmla="*/ 4294575 h 5126721"/>
              <a:gd name="connsiteX5" fmla="*/ 4103 w 3316463"/>
              <a:gd name="connsiteY5" fmla="*/ 4295943 h 5126721"/>
              <a:gd name="connsiteX6" fmla="*/ 0 w 3316463"/>
              <a:gd name="connsiteY6" fmla="*/ 607343 h 5126721"/>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603099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603099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603099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575208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575208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316463"/>
              <a:gd name="connsiteY0" fmla="*/ 603099 h 5122477"/>
              <a:gd name="connsiteX1" fmla="*/ 2818601 w 3316463"/>
              <a:gd name="connsiteY1" fmla="*/ 771173 h 5122477"/>
              <a:gd name="connsiteX2" fmla="*/ 2959932 w 3316463"/>
              <a:gd name="connsiteY2" fmla="*/ 580107 h 5122477"/>
              <a:gd name="connsiteX3" fmla="*/ 3178641 w 3316463"/>
              <a:gd name="connsiteY3" fmla="*/ 575208 h 5122477"/>
              <a:gd name="connsiteX4" fmla="*/ 3178641 w 3316463"/>
              <a:gd name="connsiteY4" fmla="*/ 4290331 h 5122477"/>
              <a:gd name="connsiteX5" fmla="*/ 4103 w 3316463"/>
              <a:gd name="connsiteY5" fmla="*/ 4291699 h 5122477"/>
              <a:gd name="connsiteX6" fmla="*/ 0 w 3316463"/>
              <a:gd name="connsiteY6" fmla="*/ 603099 h 5122477"/>
              <a:gd name="connsiteX0" fmla="*/ 0 w 3178641"/>
              <a:gd name="connsiteY0" fmla="*/ 603099 h 5122477"/>
              <a:gd name="connsiteX1" fmla="*/ 2818601 w 3178641"/>
              <a:gd name="connsiteY1" fmla="*/ 771173 h 5122477"/>
              <a:gd name="connsiteX2" fmla="*/ 2959932 w 3178641"/>
              <a:gd name="connsiteY2" fmla="*/ 580107 h 5122477"/>
              <a:gd name="connsiteX3" fmla="*/ 3178641 w 3178641"/>
              <a:gd name="connsiteY3" fmla="*/ 575208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59932 w 3178641"/>
              <a:gd name="connsiteY2" fmla="*/ 580107 h 5122477"/>
              <a:gd name="connsiteX3" fmla="*/ 3178641 w 3178641"/>
              <a:gd name="connsiteY3" fmla="*/ 575208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59932 w 3178641"/>
              <a:gd name="connsiteY2" fmla="*/ 580107 h 5122477"/>
              <a:gd name="connsiteX3" fmla="*/ 3178641 w 3178641"/>
              <a:gd name="connsiteY3" fmla="*/ 554088 h 5122477"/>
              <a:gd name="connsiteX4" fmla="*/ 3178641 w 3178641"/>
              <a:gd name="connsiteY4" fmla="*/ 4290331 h 5122477"/>
              <a:gd name="connsiteX5" fmla="*/ 4103 w 3178641"/>
              <a:gd name="connsiteY5" fmla="*/ 4291699 h 5122477"/>
              <a:gd name="connsiteX6" fmla="*/ 0 w 3178641"/>
              <a:gd name="connsiteY6" fmla="*/ 603099 h 5122477"/>
              <a:gd name="connsiteX0" fmla="*/ 0 w 3178641"/>
              <a:gd name="connsiteY0" fmla="*/ 603099 h 5122477"/>
              <a:gd name="connsiteX1" fmla="*/ 2818601 w 3178641"/>
              <a:gd name="connsiteY1" fmla="*/ 771173 h 5122477"/>
              <a:gd name="connsiteX2" fmla="*/ 2959932 w 3178641"/>
              <a:gd name="connsiteY2" fmla="*/ 580107 h 5122477"/>
              <a:gd name="connsiteX3" fmla="*/ 3178641 w 3178641"/>
              <a:gd name="connsiteY3" fmla="*/ 554088 h 5122477"/>
              <a:gd name="connsiteX4" fmla="*/ 3178641 w 3178641"/>
              <a:gd name="connsiteY4" fmla="*/ 4290331 h 5122477"/>
              <a:gd name="connsiteX5" fmla="*/ 4103 w 3178641"/>
              <a:gd name="connsiteY5" fmla="*/ 4291699 h 5122477"/>
              <a:gd name="connsiteX6" fmla="*/ 0 w 3178641"/>
              <a:gd name="connsiteY6" fmla="*/ 603099 h 512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8641" h="5122477">
                <a:moveTo>
                  <a:pt x="0" y="603099"/>
                </a:moveTo>
                <a:cubicBezTo>
                  <a:pt x="452896" y="0"/>
                  <a:pt x="2554412" y="1199773"/>
                  <a:pt x="2818601" y="771173"/>
                </a:cubicBezTo>
                <a:cubicBezTo>
                  <a:pt x="2964810" y="550012"/>
                  <a:pt x="2873913" y="517328"/>
                  <a:pt x="2959932" y="580107"/>
                </a:cubicBezTo>
                <a:cubicBezTo>
                  <a:pt x="3019939" y="552095"/>
                  <a:pt x="2870878" y="564008"/>
                  <a:pt x="3178641" y="554088"/>
                </a:cubicBezTo>
                <a:lnTo>
                  <a:pt x="3178641" y="4290331"/>
                </a:lnTo>
                <a:cubicBezTo>
                  <a:pt x="2165985" y="5122477"/>
                  <a:pt x="1016757" y="3459553"/>
                  <a:pt x="4103" y="4291699"/>
                </a:cubicBezTo>
                <a:cubicBezTo>
                  <a:pt x="2735" y="3062166"/>
                  <a:pt x="1368" y="1832632"/>
                  <a:pt x="0" y="60309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6" name="Freeform 15"/>
          <p:cNvSpPr/>
          <p:nvPr/>
        </p:nvSpPr>
        <p:spPr>
          <a:xfrm flipH="1">
            <a:off x="582613" y="819150"/>
            <a:ext cx="4310062" cy="5788025"/>
          </a:xfrm>
          <a:custGeom>
            <a:avLst/>
            <a:gdLst>
              <a:gd name="connsiteX0" fmla="*/ 0 w 3037964"/>
              <a:gd name="connsiteY0" fmla="*/ 249644 h 4059910"/>
              <a:gd name="connsiteX1" fmla="*/ 3037964 w 3037964"/>
              <a:gd name="connsiteY1" fmla="*/ 249644 h 4059910"/>
              <a:gd name="connsiteX2" fmla="*/ 3037964 w 3037964"/>
              <a:gd name="connsiteY2" fmla="*/ 3810266 h 4059910"/>
              <a:gd name="connsiteX3" fmla="*/ 0 w 3037964"/>
              <a:gd name="connsiteY3" fmla="*/ 3810266 h 4059910"/>
              <a:gd name="connsiteX4" fmla="*/ 0 w 3037964"/>
              <a:gd name="connsiteY4" fmla="*/ 249644 h 4059910"/>
              <a:gd name="connsiteX0" fmla="*/ 98474 w 3136438"/>
              <a:gd name="connsiteY0" fmla="*/ 832146 h 5224914"/>
              <a:gd name="connsiteX1" fmla="*/ 3136438 w 3136438"/>
              <a:gd name="connsiteY1" fmla="*/ 832146 h 5224914"/>
              <a:gd name="connsiteX2" fmla="*/ 3136438 w 3136438"/>
              <a:gd name="connsiteY2" fmla="*/ 4392768 h 5224914"/>
              <a:gd name="connsiteX3" fmla="*/ 0 w 3136438"/>
              <a:gd name="connsiteY3" fmla="*/ 4406836 h 5224914"/>
              <a:gd name="connsiteX4" fmla="*/ 98474 w 3136438"/>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64573"/>
              <a:gd name="connsiteY0" fmla="*/ 832146 h 5224914"/>
              <a:gd name="connsiteX1" fmla="*/ 3164573 w 3164573"/>
              <a:gd name="connsiteY1" fmla="*/ 832146 h 5224914"/>
              <a:gd name="connsiteX2" fmla="*/ 3164573 w 3164573"/>
              <a:gd name="connsiteY2" fmla="*/ 4392768 h 5224914"/>
              <a:gd name="connsiteX3" fmla="*/ 28135 w 3164573"/>
              <a:gd name="connsiteY3" fmla="*/ 4406836 h 5224914"/>
              <a:gd name="connsiteX4" fmla="*/ 0 w 3164573"/>
              <a:gd name="connsiteY4" fmla="*/ 832146 h 5224914"/>
              <a:gd name="connsiteX0" fmla="*/ 0 w 3178641"/>
              <a:gd name="connsiteY0" fmla="*/ 832146 h 5351524"/>
              <a:gd name="connsiteX1" fmla="*/ 3178641 w 3178641"/>
              <a:gd name="connsiteY1" fmla="*/ 958756 h 5351524"/>
              <a:gd name="connsiteX2" fmla="*/ 3178641 w 3178641"/>
              <a:gd name="connsiteY2" fmla="*/ 4519378 h 5351524"/>
              <a:gd name="connsiteX3" fmla="*/ 42203 w 3178641"/>
              <a:gd name="connsiteY3" fmla="*/ 4533446 h 5351524"/>
              <a:gd name="connsiteX4" fmla="*/ 0 w 3178641"/>
              <a:gd name="connsiteY4" fmla="*/ 832146 h 5351524"/>
              <a:gd name="connsiteX0" fmla="*/ 0 w 3178641"/>
              <a:gd name="connsiteY0" fmla="*/ 457367 h 4976745"/>
              <a:gd name="connsiteX1" fmla="*/ 3178641 w 3178641"/>
              <a:gd name="connsiteY1" fmla="*/ 583977 h 4976745"/>
              <a:gd name="connsiteX2" fmla="*/ 3178641 w 3178641"/>
              <a:gd name="connsiteY2" fmla="*/ 4144599 h 4976745"/>
              <a:gd name="connsiteX3" fmla="*/ 42203 w 3178641"/>
              <a:gd name="connsiteY3" fmla="*/ 4158667 h 4976745"/>
              <a:gd name="connsiteX4" fmla="*/ 0 w 3178641"/>
              <a:gd name="connsiteY4" fmla="*/ 457367 h 4976745"/>
              <a:gd name="connsiteX0" fmla="*/ 0 w 3213296"/>
              <a:gd name="connsiteY0" fmla="*/ 468621 h 4987999"/>
              <a:gd name="connsiteX1" fmla="*/ 3178641 w 3213296"/>
              <a:gd name="connsiteY1" fmla="*/ 595231 h 4987999"/>
              <a:gd name="connsiteX2" fmla="*/ 3178641 w 3213296"/>
              <a:gd name="connsiteY2" fmla="*/ 4155853 h 4987999"/>
              <a:gd name="connsiteX3" fmla="*/ 42203 w 3213296"/>
              <a:gd name="connsiteY3" fmla="*/ 4169921 h 4987999"/>
              <a:gd name="connsiteX4" fmla="*/ 0 w 3213296"/>
              <a:gd name="connsiteY4" fmla="*/ 468621 h 4987999"/>
              <a:gd name="connsiteX0" fmla="*/ 0 w 3213296"/>
              <a:gd name="connsiteY0" fmla="*/ 468621 h 4987999"/>
              <a:gd name="connsiteX1" fmla="*/ 3178641 w 3213296"/>
              <a:gd name="connsiteY1" fmla="*/ 595231 h 4987999"/>
              <a:gd name="connsiteX2" fmla="*/ 3178641 w 3213296"/>
              <a:gd name="connsiteY2" fmla="*/ 4155853 h 4987999"/>
              <a:gd name="connsiteX3" fmla="*/ 42203 w 3213296"/>
              <a:gd name="connsiteY3" fmla="*/ 4169921 h 4987999"/>
              <a:gd name="connsiteX4" fmla="*/ 0 w 3213296"/>
              <a:gd name="connsiteY4" fmla="*/ 468621 h 4987999"/>
              <a:gd name="connsiteX0" fmla="*/ 0 w 3213296"/>
              <a:gd name="connsiteY0" fmla="*/ 595231 h 5114609"/>
              <a:gd name="connsiteX1" fmla="*/ 3178641 w 3213296"/>
              <a:gd name="connsiteY1" fmla="*/ 595231 h 5114609"/>
              <a:gd name="connsiteX2" fmla="*/ 3178641 w 3213296"/>
              <a:gd name="connsiteY2" fmla="*/ 4282463 h 5114609"/>
              <a:gd name="connsiteX3" fmla="*/ 42203 w 3213296"/>
              <a:gd name="connsiteY3" fmla="*/ 4296531 h 5114609"/>
              <a:gd name="connsiteX4" fmla="*/ 0 w 3213296"/>
              <a:gd name="connsiteY4" fmla="*/ 595231 h 5114609"/>
              <a:gd name="connsiteX0" fmla="*/ 0 w 3178641"/>
              <a:gd name="connsiteY0" fmla="*/ 0 h 4519378"/>
              <a:gd name="connsiteX1" fmla="*/ 3178641 w 3178641"/>
              <a:gd name="connsiteY1" fmla="*/ 0 h 4519378"/>
              <a:gd name="connsiteX2" fmla="*/ 3178641 w 3178641"/>
              <a:gd name="connsiteY2" fmla="*/ 3687232 h 4519378"/>
              <a:gd name="connsiteX3" fmla="*/ 42203 w 3178641"/>
              <a:gd name="connsiteY3" fmla="*/ 3701300 h 4519378"/>
              <a:gd name="connsiteX4" fmla="*/ 0 w 3178641"/>
              <a:gd name="connsiteY4" fmla="*/ 0 h 4519378"/>
              <a:gd name="connsiteX0" fmla="*/ 0 w 3178641"/>
              <a:gd name="connsiteY0" fmla="*/ 32850 h 4552228"/>
              <a:gd name="connsiteX1" fmla="*/ 3178641 w 3178641"/>
              <a:gd name="connsiteY1" fmla="*/ 32850 h 4552228"/>
              <a:gd name="connsiteX2" fmla="*/ 3178641 w 3178641"/>
              <a:gd name="connsiteY2" fmla="*/ 3720082 h 4552228"/>
              <a:gd name="connsiteX3" fmla="*/ 42203 w 3178641"/>
              <a:gd name="connsiteY3" fmla="*/ 3734150 h 4552228"/>
              <a:gd name="connsiteX4" fmla="*/ 0 w 3178641"/>
              <a:gd name="connsiteY4" fmla="*/ 32850 h 4552228"/>
              <a:gd name="connsiteX0" fmla="*/ 0 w 3178641"/>
              <a:gd name="connsiteY0" fmla="*/ 117256 h 4636634"/>
              <a:gd name="connsiteX1" fmla="*/ 3178641 w 3178641"/>
              <a:gd name="connsiteY1" fmla="*/ 117256 h 4636634"/>
              <a:gd name="connsiteX2" fmla="*/ 3178641 w 3178641"/>
              <a:gd name="connsiteY2" fmla="*/ 3804488 h 4636634"/>
              <a:gd name="connsiteX3" fmla="*/ 42203 w 3178641"/>
              <a:gd name="connsiteY3" fmla="*/ 3818556 h 4636634"/>
              <a:gd name="connsiteX4" fmla="*/ 0 w 3178641"/>
              <a:gd name="connsiteY4" fmla="*/ 117256 h 4636634"/>
              <a:gd name="connsiteX0" fmla="*/ 0 w 3178641"/>
              <a:gd name="connsiteY0" fmla="*/ 229797 h 4749175"/>
              <a:gd name="connsiteX1" fmla="*/ 3178641 w 3178641"/>
              <a:gd name="connsiteY1" fmla="*/ 229797 h 4749175"/>
              <a:gd name="connsiteX2" fmla="*/ 3178641 w 3178641"/>
              <a:gd name="connsiteY2" fmla="*/ 3917029 h 4749175"/>
              <a:gd name="connsiteX3" fmla="*/ 42203 w 3178641"/>
              <a:gd name="connsiteY3" fmla="*/ 3931097 h 4749175"/>
              <a:gd name="connsiteX4" fmla="*/ 0 w 3178641"/>
              <a:gd name="connsiteY4" fmla="*/ 229797 h 4749175"/>
              <a:gd name="connsiteX0" fmla="*/ 0 w 3289354"/>
              <a:gd name="connsiteY0" fmla="*/ 603099 h 5122477"/>
              <a:gd name="connsiteX1" fmla="*/ 2759581 w 3289354"/>
              <a:gd name="connsiteY1" fmla="*/ 685805 h 5122477"/>
              <a:gd name="connsiteX2" fmla="*/ 3178641 w 3289354"/>
              <a:gd name="connsiteY2" fmla="*/ 603099 h 5122477"/>
              <a:gd name="connsiteX3" fmla="*/ 3178641 w 3289354"/>
              <a:gd name="connsiteY3" fmla="*/ 4290331 h 5122477"/>
              <a:gd name="connsiteX4" fmla="*/ 42203 w 3289354"/>
              <a:gd name="connsiteY4" fmla="*/ 4304399 h 5122477"/>
              <a:gd name="connsiteX5" fmla="*/ 0 w 3289354"/>
              <a:gd name="connsiteY5" fmla="*/ 603099 h 5122477"/>
              <a:gd name="connsiteX0" fmla="*/ 0 w 3289354"/>
              <a:gd name="connsiteY0" fmla="*/ 603099 h 5122477"/>
              <a:gd name="connsiteX1" fmla="*/ 2759581 w 3289354"/>
              <a:gd name="connsiteY1" fmla="*/ 685805 h 5122477"/>
              <a:gd name="connsiteX2" fmla="*/ 3178641 w 3289354"/>
              <a:gd name="connsiteY2" fmla="*/ 603099 h 5122477"/>
              <a:gd name="connsiteX3" fmla="*/ 3178641 w 3289354"/>
              <a:gd name="connsiteY3" fmla="*/ 4290331 h 5122477"/>
              <a:gd name="connsiteX4" fmla="*/ 42203 w 3289354"/>
              <a:gd name="connsiteY4" fmla="*/ 4304399 h 5122477"/>
              <a:gd name="connsiteX5" fmla="*/ 0 w 3289354"/>
              <a:gd name="connsiteY5" fmla="*/ 603099 h 5122477"/>
              <a:gd name="connsiteX0" fmla="*/ 0 w 3178641"/>
              <a:gd name="connsiteY0" fmla="*/ 603099 h 5122477"/>
              <a:gd name="connsiteX1" fmla="*/ 2759581 w 3178641"/>
              <a:gd name="connsiteY1" fmla="*/ 685805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759581 w 3178641"/>
              <a:gd name="connsiteY1" fmla="*/ 685805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2203 w 3178641"/>
              <a:gd name="connsiteY4" fmla="*/ 43043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326987"/>
              <a:gd name="connsiteY0" fmla="*/ 612833 h 5132211"/>
              <a:gd name="connsiteX1" fmla="*/ 2818601 w 3326987"/>
              <a:gd name="connsiteY1" fmla="*/ 780907 h 5132211"/>
              <a:gd name="connsiteX2" fmla="*/ 3050317 w 3326987"/>
              <a:gd name="connsiteY2" fmla="*/ 623068 h 5132211"/>
              <a:gd name="connsiteX3" fmla="*/ 3178641 w 3326987"/>
              <a:gd name="connsiteY3" fmla="*/ 612833 h 5132211"/>
              <a:gd name="connsiteX4" fmla="*/ 3178641 w 3326987"/>
              <a:gd name="connsiteY4" fmla="*/ 4300065 h 5132211"/>
              <a:gd name="connsiteX5" fmla="*/ 4103 w 3326987"/>
              <a:gd name="connsiteY5" fmla="*/ 4301433 h 5132211"/>
              <a:gd name="connsiteX6" fmla="*/ 0 w 3326987"/>
              <a:gd name="connsiteY6" fmla="*/ 612833 h 5132211"/>
              <a:gd name="connsiteX0" fmla="*/ 0 w 3326987"/>
              <a:gd name="connsiteY0" fmla="*/ 603099 h 5122477"/>
              <a:gd name="connsiteX1" fmla="*/ 2818601 w 3326987"/>
              <a:gd name="connsiteY1" fmla="*/ 771173 h 5122477"/>
              <a:gd name="connsiteX2" fmla="*/ 3050317 w 3326987"/>
              <a:gd name="connsiteY2" fmla="*/ 613334 h 5122477"/>
              <a:gd name="connsiteX3" fmla="*/ 3178641 w 3326987"/>
              <a:gd name="connsiteY3" fmla="*/ 603099 h 5122477"/>
              <a:gd name="connsiteX4" fmla="*/ 3178641 w 3326987"/>
              <a:gd name="connsiteY4" fmla="*/ 4290331 h 5122477"/>
              <a:gd name="connsiteX5" fmla="*/ 4103 w 3326987"/>
              <a:gd name="connsiteY5" fmla="*/ 4291699 h 5122477"/>
              <a:gd name="connsiteX6" fmla="*/ 0 w 3326987"/>
              <a:gd name="connsiteY6" fmla="*/ 603099 h 5122477"/>
              <a:gd name="connsiteX0" fmla="*/ 0 w 3348374"/>
              <a:gd name="connsiteY0" fmla="*/ 603099 h 5122477"/>
              <a:gd name="connsiteX1" fmla="*/ 2818601 w 3348374"/>
              <a:gd name="connsiteY1" fmla="*/ 771173 h 5122477"/>
              <a:gd name="connsiteX2" fmla="*/ 3178641 w 3348374"/>
              <a:gd name="connsiteY2" fmla="*/ 603099 h 5122477"/>
              <a:gd name="connsiteX3" fmla="*/ 3178641 w 3348374"/>
              <a:gd name="connsiteY3" fmla="*/ 4290331 h 5122477"/>
              <a:gd name="connsiteX4" fmla="*/ 4103 w 3348374"/>
              <a:gd name="connsiteY4" fmla="*/ 4291699 h 5122477"/>
              <a:gd name="connsiteX5" fmla="*/ 0 w 3348374"/>
              <a:gd name="connsiteY5" fmla="*/ 603099 h 5122477"/>
              <a:gd name="connsiteX0" fmla="*/ 0 w 3348374"/>
              <a:gd name="connsiteY0" fmla="*/ 603099 h 5122477"/>
              <a:gd name="connsiteX1" fmla="*/ 2818601 w 3348374"/>
              <a:gd name="connsiteY1" fmla="*/ 771173 h 5122477"/>
              <a:gd name="connsiteX2" fmla="*/ 3178641 w 3348374"/>
              <a:gd name="connsiteY2" fmla="*/ 603099 h 5122477"/>
              <a:gd name="connsiteX3" fmla="*/ 3178641 w 3348374"/>
              <a:gd name="connsiteY3" fmla="*/ 4290331 h 5122477"/>
              <a:gd name="connsiteX4" fmla="*/ 4103 w 3348374"/>
              <a:gd name="connsiteY4" fmla="*/ 4291699 h 5122477"/>
              <a:gd name="connsiteX5" fmla="*/ 0 w 3348374"/>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8641 w 3178641"/>
              <a:gd name="connsiteY2" fmla="*/ 603099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3808 w 3178641"/>
              <a:gd name="connsiteY2" fmla="*/ 574524 h 5122477"/>
              <a:gd name="connsiteX3" fmla="*/ 3178641 w 3178641"/>
              <a:gd name="connsiteY3" fmla="*/ 4290331 h 5122477"/>
              <a:gd name="connsiteX4" fmla="*/ 4103 w 3178641"/>
              <a:gd name="connsiteY4" fmla="*/ 4291699 h 5122477"/>
              <a:gd name="connsiteX5" fmla="*/ 0 w 3178641"/>
              <a:gd name="connsiteY5" fmla="*/ 603099 h 5122477"/>
              <a:gd name="connsiteX0" fmla="*/ 0 w 3178641"/>
              <a:gd name="connsiteY0" fmla="*/ 603099 h 5122477"/>
              <a:gd name="connsiteX1" fmla="*/ 2818601 w 3178641"/>
              <a:gd name="connsiteY1" fmla="*/ 771173 h 5122477"/>
              <a:gd name="connsiteX2" fmla="*/ 3173808 w 3178641"/>
              <a:gd name="connsiteY2" fmla="*/ 574524 h 5122477"/>
              <a:gd name="connsiteX3" fmla="*/ 3178641 w 3178641"/>
              <a:gd name="connsiteY3" fmla="*/ 4290331 h 5122477"/>
              <a:gd name="connsiteX4" fmla="*/ 4103 w 3178641"/>
              <a:gd name="connsiteY4" fmla="*/ 4291699 h 5122477"/>
              <a:gd name="connsiteX5" fmla="*/ 0 w 3178641"/>
              <a:gd name="connsiteY5" fmla="*/ 603099 h 512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8641" h="5122477">
                <a:moveTo>
                  <a:pt x="0" y="603099"/>
                </a:moveTo>
                <a:cubicBezTo>
                  <a:pt x="452896" y="0"/>
                  <a:pt x="2554412" y="1199773"/>
                  <a:pt x="2818601" y="771173"/>
                </a:cubicBezTo>
                <a:cubicBezTo>
                  <a:pt x="3129184" y="532453"/>
                  <a:pt x="3002004" y="568552"/>
                  <a:pt x="3173808" y="574524"/>
                </a:cubicBezTo>
                <a:lnTo>
                  <a:pt x="3178641" y="4290331"/>
                </a:lnTo>
                <a:cubicBezTo>
                  <a:pt x="2165985" y="5122477"/>
                  <a:pt x="1016757" y="3459553"/>
                  <a:pt x="4103" y="4291699"/>
                </a:cubicBezTo>
                <a:cubicBezTo>
                  <a:pt x="2735" y="3062166"/>
                  <a:pt x="1368" y="1832632"/>
                  <a:pt x="0" y="603099"/>
                </a:cubicBezTo>
                <a:close/>
              </a:path>
            </a:pathLst>
          </a:cu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7" name="Wave 16"/>
          <p:cNvSpPr/>
          <p:nvPr/>
        </p:nvSpPr>
        <p:spPr>
          <a:xfrm flipH="1">
            <a:off x="685800" y="1158875"/>
            <a:ext cx="4206875" cy="4600575"/>
          </a:xfrm>
          <a:prstGeom prst="wave">
            <a:avLst>
              <a:gd name="adj1" fmla="val 6149"/>
              <a:gd name="adj2" fmla="val 0"/>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9" name="Oval 18"/>
          <p:cNvSpPr>
            <a:spLocks/>
          </p:cNvSpPr>
          <p:nvPr/>
        </p:nvSpPr>
        <p:spPr>
          <a:xfrm>
            <a:off x="4493089" y="1467315"/>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0" name="Oval 19"/>
          <p:cNvSpPr>
            <a:spLocks/>
          </p:cNvSpPr>
          <p:nvPr/>
        </p:nvSpPr>
        <p:spPr>
          <a:xfrm>
            <a:off x="5216511" y="1479190"/>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3" name="Oval 22"/>
          <p:cNvSpPr>
            <a:spLocks/>
          </p:cNvSpPr>
          <p:nvPr/>
        </p:nvSpPr>
        <p:spPr>
          <a:xfrm>
            <a:off x="4493089" y="5036852"/>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4" name="Oval 23"/>
          <p:cNvSpPr>
            <a:spLocks/>
          </p:cNvSpPr>
          <p:nvPr/>
        </p:nvSpPr>
        <p:spPr>
          <a:xfrm>
            <a:off x="5216511" y="5048727"/>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Oval 26"/>
          <p:cNvSpPr>
            <a:spLocks/>
          </p:cNvSpPr>
          <p:nvPr/>
        </p:nvSpPr>
        <p:spPr>
          <a:xfrm>
            <a:off x="4493089" y="1913507"/>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8" name="Oval 27"/>
          <p:cNvSpPr>
            <a:spLocks/>
          </p:cNvSpPr>
          <p:nvPr/>
        </p:nvSpPr>
        <p:spPr>
          <a:xfrm>
            <a:off x="5216511" y="1925382"/>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31" name="Oval 30"/>
          <p:cNvSpPr>
            <a:spLocks/>
          </p:cNvSpPr>
          <p:nvPr/>
        </p:nvSpPr>
        <p:spPr>
          <a:xfrm>
            <a:off x="4493089" y="2359699"/>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32" name="Oval 31"/>
          <p:cNvSpPr>
            <a:spLocks/>
          </p:cNvSpPr>
          <p:nvPr/>
        </p:nvSpPr>
        <p:spPr>
          <a:xfrm>
            <a:off x="5216511" y="2371574"/>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35" name="Oval 34"/>
          <p:cNvSpPr>
            <a:spLocks/>
          </p:cNvSpPr>
          <p:nvPr/>
        </p:nvSpPr>
        <p:spPr>
          <a:xfrm>
            <a:off x="4493089" y="2805891"/>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36" name="Oval 35"/>
          <p:cNvSpPr>
            <a:spLocks/>
          </p:cNvSpPr>
          <p:nvPr/>
        </p:nvSpPr>
        <p:spPr>
          <a:xfrm>
            <a:off x="5216511" y="2817766"/>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39" name="Oval 38"/>
          <p:cNvSpPr>
            <a:spLocks/>
          </p:cNvSpPr>
          <p:nvPr/>
        </p:nvSpPr>
        <p:spPr>
          <a:xfrm>
            <a:off x="4493089" y="3252083"/>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0" name="Oval 39"/>
          <p:cNvSpPr>
            <a:spLocks/>
          </p:cNvSpPr>
          <p:nvPr/>
        </p:nvSpPr>
        <p:spPr>
          <a:xfrm>
            <a:off x="5216511" y="3263958"/>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3" name="Oval 42"/>
          <p:cNvSpPr>
            <a:spLocks/>
          </p:cNvSpPr>
          <p:nvPr/>
        </p:nvSpPr>
        <p:spPr>
          <a:xfrm>
            <a:off x="4493089" y="4144467"/>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4" name="Oval 43"/>
          <p:cNvSpPr>
            <a:spLocks/>
          </p:cNvSpPr>
          <p:nvPr/>
        </p:nvSpPr>
        <p:spPr>
          <a:xfrm>
            <a:off x="5216511" y="4156342"/>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7" name="Oval 46"/>
          <p:cNvSpPr>
            <a:spLocks/>
          </p:cNvSpPr>
          <p:nvPr/>
        </p:nvSpPr>
        <p:spPr>
          <a:xfrm>
            <a:off x="4493089" y="3698275"/>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48" name="Oval 47"/>
          <p:cNvSpPr>
            <a:spLocks/>
          </p:cNvSpPr>
          <p:nvPr/>
        </p:nvSpPr>
        <p:spPr>
          <a:xfrm>
            <a:off x="5216511" y="3710150"/>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1" name="Oval 50"/>
          <p:cNvSpPr>
            <a:spLocks/>
          </p:cNvSpPr>
          <p:nvPr/>
        </p:nvSpPr>
        <p:spPr>
          <a:xfrm>
            <a:off x="4493089" y="4590660"/>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2" name="Oval 51"/>
          <p:cNvSpPr>
            <a:spLocks/>
          </p:cNvSpPr>
          <p:nvPr/>
        </p:nvSpPr>
        <p:spPr>
          <a:xfrm>
            <a:off x="5216511" y="4602535"/>
            <a:ext cx="160482" cy="154444"/>
          </a:xfrm>
          <a:prstGeom prst="ellipse">
            <a:avLst/>
          </a:prstGeom>
          <a:solidFill>
            <a:schemeClr val="bg1">
              <a:lumMod val="9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grpSp>
        <p:nvGrpSpPr>
          <p:cNvPr id="2" name="Group 106"/>
          <p:cNvGrpSpPr>
            <a:grpSpLocks/>
          </p:cNvGrpSpPr>
          <p:nvPr/>
        </p:nvGrpSpPr>
        <p:grpSpPr bwMode="auto">
          <a:xfrm>
            <a:off x="4583113" y="1323975"/>
            <a:ext cx="749300" cy="3924300"/>
            <a:chOff x="4457986" y="1323280"/>
            <a:chExt cx="965985" cy="3924937"/>
          </a:xfrm>
        </p:grpSpPr>
        <p:sp>
          <p:nvSpPr>
            <p:cNvPr id="21" name="Arc 20"/>
            <p:cNvSpPr/>
            <p:nvPr/>
          </p:nvSpPr>
          <p:spPr>
            <a:xfrm>
              <a:off x="4457986" y="1323280"/>
              <a:ext cx="965985" cy="355400"/>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25" name="Arc 24"/>
            <p:cNvSpPr/>
            <p:nvPr/>
          </p:nvSpPr>
          <p:spPr>
            <a:xfrm>
              <a:off x="4457986" y="4892817"/>
              <a:ext cx="965985" cy="355400"/>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29" name="Arc 28"/>
            <p:cNvSpPr/>
            <p:nvPr/>
          </p:nvSpPr>
          <p:spPr>
            <a:xfrm>
              <a:off x="4457986" y="1769472"/>
              <a:ext cx="965985" cy="355400"/>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3" name="Arc 32"/>
            <p:cNvSpPr/>
            <p:nvPr/>
          </p:nvSpPr>
          <p:spPr>
            <a:xfrm>
              <a:off x="4457986" y="2215664"/>
              <a:ext cx="965985" cy="355400"/>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37" name="Arc 36"/>
            <p:cNvSpPr/>
            <p:nvPr/>
          </p:nvSpPr>
          <p:spPr>
            <a:xfrm>
              <a:off x="4457986" y="2661856"/>
              <a:ext cx="965985" cy="355400"/>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41" name="Arc 40"/>
            <p:cNvSpPr/>
            <p:nvPr/>
          </p:nvSpPr>
          <p:spPr>
            <a:xfrm>
              <a:off x="4457986" y="3108048"/>
              <a:ext cx="965985" cy="355400"/>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45" name="Arc 44"/>
            <p:cNvSpPr/>
            <p:nvPr/>
          </p:nvSpPr>
          <p:spPr>
            <a:xfrm>
              <a:off x="4457986" y="4000432"/>
              <a:ext cx="965985" cy="355400"/>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49" name="Arc 48"/>
            <p:cNvSpPr/>
            <p:nvPr/>
          </p:nvSpPr>
          <p:spPr>
            <a:xfrm>
              <a:off x="4457986" y="3554240"/>
              <a:ext cx="965985" cy="355400"/>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sp>
          <p:nvSpPr>
            <p:cNvPr id="53" name="Arc 52"/>
            <p:cNvSpPr/>
            <p:nvPr/>
          </p:nvSpPr>
          <p:spPr>
            <a:xfrm>
              <a:off x="4457986" y="4446625"/>
              <a:ext cx="965985" cy="355400"/>
            </a:xfrm>
            <a:prstGeom prst="arc">
              <a:avLst>
                <a:gd name="adj1" fmla="val 10125989"/>
                <a:gd name="adj2" fmla="val 830568"/>
              </a:avLst>
            </a:prstGeom>
            <a:ln w="6350">
              <a:solidFill>
                <a:schemeClr val="bg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grpSp>
      <p:sp>
        <p:nvSpPr>
          <p:cNvPr id="54" name="Rectangle 53"/>
          <p:cNvSpPr>
            <a:spLocks/>
          </p:cNvSpPr>
          <p:nvPr/>
        </p:nvSpPr>
        <p:spPr>
          <a:xfrm>
            <a:off x="1874838" y="1816100"/>
            <a:ext cx="1492250" cy="173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a:spcBef>
                <a:spcPts val="300"/>
              </a:spcBef>
              <a:defRPr/>
            </a:pPr>
            <a:r>
              <a:rPr lang="en-GB" sz="1400" b="1" dirty="0">
                <a:solidFill>
                  <a:schemeClr val="accent5"/>
                </a:solidFill>
                <a:cs typeface="Arial" pitchFamily="34" charset="0"/>
              </a:rPr>
              <a:t>DISCLAIMER </a:t>
            </a:r>
          </a:p>
        </p:txBody>
      </p:sp>
      <p:sp>
        <p:nvSpPr>
          <p:cNvPr id="63" name="Rectangle 62"/>
          <p:cNvSpPr>
            <a:spLocks/>
          </p:cNvSpPr>
          <p:nvPr/>
        </p:nvSpPr>
        <p:spPr>
          <a:xfrm>
            <a:off x="800100" y="2251075"/>
            <a:ext cx="3543300" cy="3105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1">
              <a:spcBef>
                <a:spcPts val="300"/>
              </a:spcBef>
              <a:defRPr/>
            </a:pPr>
            <a:r>
              <a:rPr lang="en-US" sz="1200" i="1" dirty="0">
                <a:solidFill>
                  <a:schemeClr val="tx2">
                    <a:lumMod val="50000"/>
                  </a:schemeClr>
                </a:solidFill>
                <a:cs typeface="Arial" pitchFamily="34" charset="0"/>
              </a:rPr>
              <a:t>The information contained within this </a:t>
            </a:r>
            <a:r>
              <a:rPr lang="en-US" sz="1200" i="1" dirty="0" smtClean="0">
                <a:solidFill>
                  <a:schemeClr val="tx2">
                    <a:lumMod val="50000"/>
                  </a:schemeClr>
                </a:solidFill>
                <a:cs typeface="Arial" pitchFamily="34" charset="0"/>
              </a:rPr>
              <a:t>Approach Paper is </a:t>
            </a:r>
            <a:r>
              <a:rPr lang="en-US" sz="1200" i="1" dirty="0">
                <a:solidFill>
                  <a:schemeClr val="tx2">
                    <a:lumMod val="50000"/>
                  </a:schemeClr>
                </a:solidFill>
                <a:cs typeface="Arial" pitchFamily="34" charset="0"/>
              </a:rPr>
              <a:t>and shall remain the property of Capgemini Finland Oy. This </a:t>
            </a:r>
            <a:r>
              <a:rPr lang="en-US" sz="1200" i="1" dirty="0" smtClean="0">
                <a:solidFill>
                  <a:schemeClr val="tx2">
                    <a:lumMod val="50000"/>
                  </a:schemeClr>
                </a:solidFill>
                <a:cs typeface="Arial" pitchFamily="34" charset="0"/>
              </a:rPr>
              <a:t>is an approach paper only </a:t>
            </a:r>
            <a:r>
              <a:rPr lang="en-US" sz="1200" i="1" dirty="0">
                <a:solidFill>
                  <a:schemeClr val="tx2">
                    <a:lumMod val="50000"/>
                  </a:schemeClr>
                </a:solidFill>
                <a:cs typeface="Arial" pitchFamily="34" charset="0"/>
              </a:rPr>
              <a:t>and supplied in strict confidence and must not be produced in whole or in part, used in tendering or for manufacturing purposes or given or communicated to any third party without the prior consent of Capgemini Finland Oy. </a:t>
            </a:r>
          </a:p>
          <a:p>
            <a:pPr marL="0" lvl="1">
              <a:spcBef>
                <a:spcPts val="300"/>
              </a:spcBef>
              <a:defRPr/>
            </a:pPr>
            <a:r>
              <a:rPr lang="en-US" sz="1200" i="1" dirty="0">
                <a:solidFill>
                  <a:schemeClr val="tx2">
                    <a:lumMod val="50000"/>
                  </a:schemeClr>
                </a:solidFill>
                <a:cs typeface="Arial" pitchFamily="34" charset="0"/>
              </a:rPr>
              <a:t>Any </a:t>
            </a:r>
            <a:r>
              <a:rPr lang="en-US" sz="1200" i="1" dirty="0" smtClean="0">
                <a:solidFill>
                  <a:schemeClr val="tx2">
                    <a:lumMod val="50000"/>
                  </a:schemeClr>
                </a:solidFill>
                <a:cs typeface="Arial" pitchFamily="34" charset="0"/>
              </a:rPr>
              <a:t>information </a:t>
            </a:r>
            <a:r>
              <a:rPr lang="en-US" sz="1200" i="1" dirty="0">
                <a:solidFill>
                  <a:schemeClr val="tx2">
                    <a:lumMod val="50000"/>
                  </a:schemeClr>
                </a:solidFill>
                <a:cs typeface="Arial" pitchFamily="34" charset="0"/>
              </a:rPr>
              <a:t>in this </a:t>
            </a:r>
            <a:r>
              <a:rPr lang="en-US" sz="1200" i="1" dirty="0" smtClean="0">
                <a:solidFill>
                  <a:schemeClr val="tx2">
                    <a:lumMod val="50000"/>
                  </a:schemeClr>
                </a:solidFill>
                <a:cs typeface="Arial" pitchFamily="34" charset="0"/>
              </a:rPr>
              <a:t>Approach Paper is </a:t>
            </a:r>
            <a:r>
              <a:rPr lang="en-US" sz="1200" i="1" dirty="0">
                <a:solidFill>
                  <a:schemeClr val="tx2">
                    <a:lumMod val="50000"/>
                  </a:schemeClr>
                </a:solidFill>
                <a:cs typeface="Arial" pitchFamily="34" charset="0"/>
              </a:rPr>
              <a:t>not, and shall not be construed as, a formal offer for acceptance. </a:t>
            </a:r>
          </a:p>
          <a:p>
            <a:pPr marL="0" lvl="1">
              <a:spcBef>
                <a:spcPts val="300"/>
              </a:spcBef>
              <a:defRPr/>
            </a:pPr>
            <a:r>
              <a:rPr lang="en-US" sz="1200" i="1" dirty="0">
                <a:solidFill>
                  <a:schemeClr val="tx2">
                    <a:lumMod val="50000"/>
                  </a:schemeClr>
                </a:solidFill>
                <a:cs typeface="Arial" pitchFamily="34" charset="0"/>
              </a:rPr>
              <a:t>Assumptions and the scope for the services will be jointly verified during the LOI and contract negotiation phase</a:t>
            </a:r>
            <a:r>
              <a:rPr lang="en-US" sz="1200" i="1" dirty="0" smtClean="0">
                <a:solidFill>
                  <a:schemeClr val="tx2">
                    <a:lumMod val="50000"/>
                  </a:schemeClr>
                </a:solidFill>
                <a:cs typeface="Arial" pitchFamily="34" charset="0"/>
              </a:rPr>
              <a:t>. Capgemini is happy to work with SOK to get to a final contract that replaces this Approach Paper. </a:t>
            </a:r>
            <a:endParaRPr lang="en-US" sz="1200" i="1" dirty="0">
              <a:solidFill>
                <a:schemeClr val="tx2">
                  <a:lumMod val="50000"/>
                </a:schemeClr>
              </a:solidFill>
              <a:cs typeface="Arial" pitchFamily="34" charset="0"/>
            </a:endParaRPr>
          </a:p>
        </p:txBody>
      </p:sp>
      <p:sp>
        <p:nvSpPr>
          <p:cNvPr id="50" name="Rectangle 49"/>
          <p:cNvSpPr>
            <a:spLocks/>
          </p:cNvSpPr>
          <p:nvPr/>
        </p:nvSpPr>
        <p:spPr>
          <a:xfrm>
            <a:off x="6053138" y="1816100"/>
            <a:ext cx="2554287" cy="244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a:spcBef>
                <a:spcPts val="300"/>
              </a:spcBef>
              <a:defRPr/>
            </a:pPr>
            <a:r>
              <a:rPr lang="en-GB" sz="1400" b="1" dirty="0">
                <a:solidFill>
                  <a:schemeClr val="accent5"/>
                </a:solidFill>
                <a:cs typeface="Arial" pitchFamily="34" charset="0"/>
              </a:rPr>
              <a:t>DISCLOSURE OF INFORMATION</a:t>
            </a:r>
          </a:p>
        </p:txBody>
      </p:sp>
      <p:sp>
        <p:nvSpPr>
          <p:cNvPr id="55" name="Rectangle 54"/>
          <p:cNvSpPr>
            <a:spLocks/>
          </p:cNvSpPr>
          <p:nvPr/>
        </p:nvSpPr>
        <p:spPr>
          <a:xfrm>
            <a:off x="5562600" y="2251075"/>
            <a:ext cx="3543300" cy="3105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1">
              <a:spcBef>
                <a:spcPts val="300"/>
              </a:spcBef>
              <a:defRPr/>
            </a:pPr>
            <a:r>
              <a:rPr lang="en-US" sz="1200" i="1" dirty="0">
                <a:solidFill>
                  <a:schemeClr val="tx2">
                    <a:lumMod val="50000"/>
                  </a:schemeClr>
                </a:solidFill>
                <a:cs typeface="Arial" pitchFamily="34" charset="0"/>
              </a:rPr>
              <a:t>This </a:t>
            </a:r>
            <a:r>
              <a:rPr lang="en-US" sz="1200" i="1" dirty="0" smtClean="0">
                <a:solidFill>
                  <a:schemeClr val="tx2">
                    <a:lumMod val="50000"/>
                  </a:schemeClr>
                </a:solidFill>
                <a:cs typeface="Arial" pitchFamily="34" charset="0"/>
              </a:rPr>
              <a:t>Approach Paper </a:t>
            </a:r>
            <a:r>
              <a:rPr lang="en-US" sz="1200" i="1" dirty="0">
                <a:solidFill>
                  <a:schemeClr val="tx2">
                    <a:lumMod val="50000"/>
                  </a:schemeClr>
                </a:solidFill>
                <a:cs typeface="Arial" pitchFamily="34" charset="0"/>
              </a:rPr>
              <a:t>is supplied in strict confidence and the information contained in this </a:t>
            </a:r>
            <a:r>
              <a:rPr lang="en-US" sz="1200" i="1" dirty="0" smtClean="0">
                <a:solidFill>
                  <a:schemeClr val="tx2">
                    <a:lumMod val="50000"/>
                  </a:schemeClr>
                </a:solidFill>
                <a:cs typeface="Arial" pitchFamily="34" charset="0"/>
              </a:rPr>
              <a:t>Approach Paper </a:t>
            </a:r>
            <a:r>
              <a:rPr lang="en-US" sz="1200" i="1" dirty="0">
                <a:solidFill>
                  <a:schemeClr val="tx2">
                    <a:lumMod val="50000"/>
                  </a:schemeClr>
                </a:solidFill>
                <a:cs typeface="Arial" pitchFamily="34" charset="0"/>
              </a:rPr>
              <a:t>includes information the disclosure of which would be likely to cause significant harm to Capgemini’s commercial interests. Therefore, information contained in </a:t>
            </a:r>
            <a:r>
              <a:rPr lang="en-US" sz="1200" i="1">
                <a:solidFill>
                  <a:schemeClr val="tx2">
                    <a:lumMod val="50000"/>
                  </a:schemeClr>
                </a:solidFill>
                <a:cs typeface="Arial" pitchFamily="34" charset="0"/>
              </a:rPr>
              <a:t>this </a:t>
            </a:r>
            <a:r>
              <a:rPr lang="en-US" sz="1200" i="1" smtClean="0">
                <a:solidFill>
                  <a:schemeClr val="tx2">
                    <a:lumMod val="50000"/>
                  </a:schemeClr>
                </a:solidFill>
                <a:cs typeface="Arial" pitchFamily="34" charset="0"/>
              </a:rPr>
              <a:t>Approach Paper </a:t>
            </a:r>
            <a:r>
              <a:rPr lang="en-US" sz="1200" i="1" dirty="0">
                <a:solidFill>
                  <a:schemeClr val="tx2">
                    <a:lumMod val="50000"/>
                  </a:schemeClr>
                </a:solidFill>
                <a:cs typeface="Arial" pitchFamily="34" charset="0"/>
              </a:rPr>
              <a:t>must not be disclosed (in whole or in part) in response to any request for information without Capgemini’s prior written consent.</a:t>
            </a:r>
          </a:p>
          <a:p>
            <a:pPr marL="0" lvl="1">
              <a:spcBef>
                <a:spcPts val="300"/>
              </a:spcBef>
              <a:defRPr/>
            </a:pPr>
            <a:endParaRPr lang="en-US" sz="1200" i="1" dirty="0">
              <a:solidFill>
                <a:schemeClr val="tx2">
                  <a:lumMod val="50000"/>
                </a:schemeClr>
              </a:solidFill>
              <a:cs typeface="Arial" pitchFamily="34" charset="0"/>
            </a:endParaRPr>
          </a:p>
          <a:p>
            <a:pPr marL="0" lvl="1">
              <a:spcBef>
                <a:spcPts val="300"/>
              </a:spcBef>
              <a:defRPr/>
            </a:pPr>
            <a:r>
              <a:rPr lang="en-US" sz="1200" i="1" dirty="0">
                <a:solidFill>
                  <a:schemeClr val="tx2">
                    <a:lumMod val="50000"/>
                  </a:schemeClr>
                </a:solidFill>
                <a:cs typeface="Arial" pitchFamily="34" charset="0"/>
              </a:rPr>
              <a:t>© Capgemini </a:t>
            </a:r>
            <a:r>
              <a:rPr lang="en-US" sz="1200" i="1" dirty="0" smtClean="0">
                <a:solidFill>
                  <a:schemeClr val="tx2">
                    <a:lumMod val="50000"/>
                  </a:schemeClr>
                </a:solidFill>
                <a:cs typeface="Arial" pitchFamily="34" charset="0"/>
              </a:rPr>
              <a:t>2015</a:t>
            </a:r>
            <a:endParaRPr lang="en-US" sz="1200" i="1" dirty="0">
              <a:solidFill>
                <a:schemeClr val="tx2">
                  <a:lumMod val="50000"/>
                </a:schemeClr>
              </a:solidFill>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p:cNvSpPr txBox="1">
            <a:spLocks noChangeArrowheads="1"/>
          </p:cNvSpPr>
          <p:nvPr/>
        </p:nvSpPr>
        <p:spPr bwMode="auto">
          <a:xfrm>
            <a:off x="966788" y="3316288"/>
            <a:ext cx="3676650" cy="522287"/>
          </a:xfrm>
          <a:prstGeom prst="rect">
            <a:avLst/>
          </a:prstGeom>
          <a:noFill/>
          <a:ln w="9525">
            <a:noFill/>
            <a:miter lim="800000"/>
            <a:headEnd/>
            <a:tailEnd/>
          </a:ln>
        </p:spPr>
        <p:txBody>
          <a:bodyPr>
            <a:spAutoFit/>
          </a:bodyPr>
          <a:lstStyle/>
          <a:p>
            <a:r>
              <a:rPr lang="en-US" sz="1400" b="1" dirty="0">
                <a:solidFill>
                  <a:schemeClr val="bg1"/>
                </a:solidFill>
              </a:rPr>
              <a:t>Additional information related to this presentation will be provided by:</a:t>
            </a:r>
          </a:p>
        </p:txBody>
      </p:sp>
      <p:sp>
        <p:nvSpPr>
          <p:cNvPr id="47107" name="TextBox 2"/>
          <p:cNvSpPr txBox="1">
            <a:spLocks noChangeArrowheads="1"/>
          </p:cNvSpPr>
          <p:nvPr/>
        </p:nvSpPr>
        <p:spPr bwMode="auto">
          <a:xfrm>
            <a:off x="965200" y="3876675"/>
            <a:ext cx="3675063" cy="1570038"/>
          </a:xfrm>
          <a:prstGeom prst="rect">
            <a:avLst/>
          </a:prstGeom>
          <a:noFill/>
          <a:ln w="9525">
            <a:noFill/>
            <a:miter lim="800000"/>
            <a:headEnd/>
            <a:tailEnd/>
          </a:ln>
        </p:spPr>
        <p:txBody>
          <a:bodyPr>
            <a:spAutoFit/>
          </a:bodyPr>
          <a:lstStyle/>
          <a:p>
            <a:r>
              <a:rPr lang="en-US" sz="1200" b="1" dirty="0">
                <a:solidFill>
                  <a:schemeClr val="bg1"/>
                </a:solidFill>
              </a:rPr>
              <a:t>Mika Koykka</a:t>
            </a:r>
          </a:p>
          <a:p>
            <a:r>
              <a:rPr lang="en-US" sz="1200" dirty="0" smtClean="0">
                <a:solidFill>
                  <a:schemeClr val="bg1"/>
                </a:solidFill>
              </a:rPr>
              <a:t>Delivery Manager</a:t>
            </a:r>
            <a:endParaRPr lang="en-US" sz="1200" dirty="0">
              <a:solidFill>
                <a:schemeClr val="bg1"/>
              </a:solidFill>
            </a:endParaRPr>
          </a:p>
          <a:p>
            <a:r>
              <a:rPr lang="en-US" sz="1200" dirty="0">
                <a:solidFill>
                  <a:schemeClr val="bg1"/>
                </a:solidFill>
              </a:rPr>
              <a:t>Phone: +358 40 545 0668 	</a:t>
            </a:r>
          </a:p>
          <a:p>
            <a:r>
              <a:rPr lang="en-US" sz="1200" dirty="0" smtClean="0">
                <a:solidFill>
                  <a:schemeClr val="bg1"/>
                </a:solidFill>
              </a:rPr>
              <a:t>mika.koykka@capgemini.com</a:t>
            </a:r>
            <a:endParaRPr lang="en-US" sz="1200" dirty="0">
              <a:solidFill>
                <a:schemeClr val="bg1"/>
              </a:solidFill>
            </a:endParaRPr>
          </a:p>
          <a:p>
            <a:endParaRPr lang="en-US" sz="1200" dirty="0">
              <a:solidFill>
                <a:schemeClr val="bg1"/>
              </a:solidFill>
            </a:endParaRPr>
          </a:p>
          <a:p>
            <a:r>
              <a:rPr lang="en-US" sz="1200" dirty="0">
                <a:solidFill>
                  <a:schemeClr val="bg1"/>
                </a:solidFill>
              </a:rPr>
              <a:t>Capgemini Finland Oy</a:t>
            </a:r>
          </a:p>
          <a:p>
            <a:r>
              <a:rPr lang="en-US" sz="1200" dirty="0">
                <a:solidFill>
                  <a:schemeClr val="bg1"/>
                </a:solidFill>
              </a:rPr>
              <a:t>Niittymäentie 9</a:t>
            </a:r>
          </a:p>
          <a:p>
            <a:r>
              <a:rPr lang="en-US" sz="1200" dirty="0">
                <a:solidFill>
                  <a:schemeClr val="bg1"/>
                </a:solidFill>
              </a:rPr>
              <a:t>02200 ESPOO</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situation and short analysis</a:t>
            </a:r>
            <a:endParaRPr lang="en-US" dirty="0"/>
          </a:p>
        </p:txBody>
      </p:sp>
      <p:sp>
        <p:nvSpPr>
          <p:cNvPr id="5" name="TextBox 4"/>
          <p:cNvSpPr txBox="1"/>
          <p:nvPr/>
        </p:nvSpPr>
        <p:spPr>
          <a:xfrm>
            <a:off x="2132207" y="6442502"/>
            <a:ext cx="5216044" cy="415498"/>
          </a:xfrm>
          <a:prstGeom prst="rect">
            <a:avLst/>
          </a:prstGeom>
          <a:noFill/>
        </p:spPr>
        <p:txBody>
          <a:bodyPr wrap="square" rtlCol="0">
            <a:spAutoFit/>
          </a:bodyPr>
          <a:lstStyle/>
          <a:p>
            <a:pPr marL="228600" indent="-228600">
              <a:buAutoNum type="arabicPeriod"/>
            </a:pPr>
            <a:r>
              <a:rPr lang="en-US" sz="700" dirty="0" smtClean="0">
                <a:hlinkClick r:id="rId2"/>
              </a:rPr>
              <a:t>http://recode.net/2014/04/23/ibm-goes-open-source-to-give-old-school-server-chips-new-life/</a:t>
            </a:r>
            <a:endParaRPr lang="en-US" sz="700" dirty="0" smtClean="0"/>
          </a:p>
          <a:p>
            <a:pPr marL="228600" indent="-228600">
              <a:buAutoNum type="arabicPeriod"/>
            </a:pPr>
            <a:r>
              <a:rPr lang="en-US" sz="700" dirty="0">
                <a:hlinkClick r:id="rId3"/>
              </a:rPr>
              <a:t>http://</a:t>
            </a:r>
            <a:r>
              <a:rPr lang="en-US" sz="700" dirty="0" smtClean="0">
                <a:hlinkClick r:id="rId3"/>
              </a:rPr>
              <a:t>www.bloomberg.com/news/2014-10-19/ibm-agrees-to-pay-globalfoundries-1-5-billion-to-take-chip-unit.html</a:t>
            </a:r>
            <a:endParaRPr lang="en-US" sz="700" dirty="0" smtClean="0"/>
          </a:p>
          <a:p>
            <a:pPr marL="228600" indent="-228600"/>
            <a:endParaRPr lang="en-US" sz="700" dirty="0" smtClean="0"/>
          </a:p>
        </p:txBody>
      </p:sp>
      <p:sp>
        <p:nvSpPr>
          <p:cNvPr id="6" name="TextBox 40"/>
          <p:cNvSpPr txBox="1"/>
          <p:nvPr/>
        </p:nvSpPr>
        <p:spPr>
          <a:xfrm>
            <a:off x="658201" y="1507060"/>
            <a:ext cx="8620126" cy="1226106"/>
          </a:xfrm>
          <a:prstGeom prst="roundRect">
            <a:avLst>
              <a:gd name="adj" fmla="val 8883"/>
            </a:avLst>
          </a:prstGeom>
          <a:solidFill>
            <a:schemeClr val="bg1"/>
          </a:solidFill>
          <a:ln>
            <a:solidFill>
              <a:srgbClr val="0098CC"/>
            </a:solidFill>
          </a:ln>
        </p:spPr>
        <p:txBody>
          <a:bodyPr wrap="square" lIns="45720" tIns="45720" rIns="45720" bIns="45720" numCol="1" anchor="ctr" anchorCtr="0">
            <a:spAutoFit/>
          </a:bodyPr>
          <a:lstStyle/>
          <a:p>
            <a:pPr marL="176400" indent="-176400" fontAlgn="auto">
              <a:buClr>
                <a:schemeClr val="accent5"/>
              </a:buClr>
              <a:buFont typeface="Wingdings" pitchFamily="2" charset="2"/>
              <a:buChar char="§"/>
              <a:defRPr/>
            </a:pPr>
            <a:r>
              <a:rPr lang="en-US" sz="1400" dirty="0" smtClean="0">
                <a:solidFill>
                  <a:srgbClr val="000000"/>
                </a:solidFill>
              </a:rPr>
              <a:t>EAI </a:t>
            </a:r>
            <a:r>
              <a:rPr lang="en-US" sz="1400" dirty="0">
                <a:solidFill>
                  <a:srgbClr val="000000"/>
                </a:solidFill>
              </a:rPr>
              <a:t>platform is built with IBM technologies and is technologically fairly robust solution</a:t>
            </a:r>
          </a:p>
          <a:p>
            <a:pPr marL="176400" indent="-176400" fontAlgn="auto">
              <a:buClr>
                <a:schemeClr val="accent5"/>
              </a:buClr>
              <a:buFont typeface="Wingdings" pitchFamily="2" charset="2"/>
              <a:buChar char="§"/>
              <a:defRPr/>
            </a:pPr>
            <a:r>
              <a:rPr lang="en-US" sz="1400" dirty="0">
                <a:solidFill>
                  <a:srgbClr val="000000"/>
                </a:solidFill>
              </a:rPr>
              <a:t>Some manual actions are still required to handle exceptions in the system</a:t>
            </a:r>
          </a:p>
          <a:p>
            <a:pPr marL="176400" indent="-176400" fontAlgn="auto">
              <a:buClr>
                <a:schemeClr val="accent5"/>
              </a:buClr>
              <a:buFont typeface="Wingdings" pitchFamily="2" charset="2"/>
              <a:buChar char="§"/>
              <a:defRPr/>
            </a:pPr>
            <a:r>
              <a:rPr lang="en-US" sz="1400" dirty="0">
                <a:solidFill>
                  <a:srgbClr val="000000"/>
                </a:solidFill>
              </a:rPr>
              <a:t>Platform is extensively used by almost all SOK applications</a:t>
            </a:r>
          </a:p>
          <a:p>
            <a:pPr marL="176400" indent="-176400" fontAlgn="auto">
              <a:buClr>
                <a:schemeClr val="accent5"/>
              </a:buClr>
              <a:buFont typeface="Wingdings" pitchFamily="2" charset="2"/>
              <a:buChar char="§"/>
              <a:defRPr/>
            </a:pPr>
            <a:r>
              <a:rPr lang="en-US" sz="1400" dirty="0">
                <a:solidFill>
                  <a:srgbClr val="000000"/>
                </a:solidFill>
              </a:rPr>
              <a:t>Service support for the current environment </a:t>
            </a:r>
            <a:r>
              <a:rPr lang="en-US" sz="1400" dirty="0" smtClean="0">
                <a:solidFill>
                  <a:srgbClr val="000000"/>
                </a:solidFill>
              </a:rPr>
              <a:t>is </a:t>
            </a:r>
            <a:r>
              <a:rPr lang="en-US" sz="1400" dirty="0">
                <a:solidFill>
                  <a:srgbClr val="000000"/>
                </a:solidFill>
              </a:rPr>
              <a:t>mainly during store opening hours</a:t>
            </a:r>
          </a:p>
          <a:p>
            <a:pPr marL="176400" indent="-176400" fontAlgn="auto">
              <a:buClr>
                <a:schemeClr val="accent5"/>
              </a:buClr>
              <a:buFont typeface="Wingdings" pitchFamily="2" charset="2"/>
              <a:buChar char="§"/>
              <a:defRPr/>
            </a:pPr>
            <a:r>
              <a:rPr lang="en-US" sz="1400" dirty="0">
                <a:solidFill>
                  <a:srgbClr val="000000"/>
                </a:solidFill>
              </a:rPr>
              <a:t>SOK has invested on new private cloud platforms from multiple vendors</a:t>
            </a:r>
          </a:p>
        </p:txBody>
      </p:sp>
      <p:sp>
        <p:nvSpPr>
          <p:cNvPr id="7" name="TextBox 40"/>
          <p:cNvSpPr txBox="1"/>
          <p:nvPr/>
        </p:nvSpPr>
        <p:spPr>
          <a:xfrm>
            <a:off x="658202" y="2887486"/>
            <a:ext cx="4233288" cy="3258860"/>
          </a:xfrm>
          <a:prstGeom prst="roundRect">
            <a:avLst>
              <a:gd name="adj" fmla="val 8883"/>
            </a:avLst>
          </a:prstGeom>
          <a:solidFill>
            <a:schemeClr val="bg1"/>
          </a:solidFill>
          <a:ln>
            <a:solidFill>
              <a:schemeClr val="accent5"/>
            </a:solidFill>
          </a:ln>
        </p:spPr>
        <p:txBody>
          <a:bodyPr wrap="square" lIns="45720" tIns="45720" rIns="45720" bIns="45720" numCol="1" anchor="ctr" anchorCtr="0">
            <a:spAutoFit/>
          </a:bodyPr>
          <a:lstStyle/>
          <a:p>
            <a:pPr marL="176400" indent="-176400" fontAlgn="auto">
              <a:buClr>
                <a:schemeClr val="accent5"/>
              </a:buClr>
              <a:buFont typeface="Wingdings" pitchFamily="2" charset="2"/>
              <a:buChar char="§"/>
              <a:defRPr/>
            </a:pPr>
            <a:r>
              <a:rPr lang="en-US" sz="1400" dirty="0" smtClean="0">
                <a:solidFill>
                  <a:srgbClr val="000000"/>
                </a:solidFill>
              </a:rPr>
              <a:t>Technological </a:t>
            </a:r>
            <a:r>
              <a:rPr lang="en-US" sz="1400" dirty="0">
                <a:solidFill>
                  <a:srgbClr val="000000"/>
                </a:solidFill>
              </a:rPr>
              <a:t>challenges in the future revolve around two </a:t>
            </a:r>
            <a:r>
              <a:rPr lang="en-US" sz="1400" dirty="0" smtClean="0">
                <a:solidFill>
                  <a:srgbClr val="000000"/>
                </a:solidFill>
              </a:rPr>
              <a:t>aspects:</a:t>
            </a:r>
          </a:p>
          <a:p>
            <a:pPr marL="655278" lvl="1" indent="-176400">
              <a:buClr>
                <a:schemeClr val="accent5"/>
              </a:buClr>
              <a:buFont typeface="Wingdings" pitchFamily="2" charset="2"/>
              <a:buChar char="§"/>
              <a:defRPr/>
            </a:pPr>
            <a:r>
              <a:rPr lang="en-US" sz="1400" dirty="0" smtClean="0">
                <a:solidFill>
                  <a:srgbClr val="000000"/>
                </a:solidFill>
              </a:rPr>
              <a:t>The </a:t>
            </a:r>
            <a:r>
              <a:rPr lang="en-US" sz="1400" dirty="0">
                <a:solidFill>
                  <a:srgbClr val="000000"/>
                </a:solidFill>
              </a:rPr>
              <a:t>future of AIX platform, following signs suggest a speedy decline</a:t>
            </a:r>
          </a:p>
          <a:p>
            <a:pPr marL="1134156" lvl="2" indent="-176400">
              <a:buClr>
                <a:schemeClr val="accent5"/>
              </a:buClr>
              <a:buFont typeface="Wingdings" pitchFamily="2" charset="2"/>
              <a:buChar char="§"/>
              <a:defRPr/>
            </a:pPr>
            <a:r>
              <a:rPr lang="en-US" sz="1400" dirty="0">
                <a:solidFill>
                  <a:srgbClr val="000000"/>
                </a:solidFill>
              </a:rPr>
              <a:t>Latest OS version is from 2010</a:t>
            </a:r>
          </a:p>
          <a:p>
            <a:pPr marL="1134156" lvl="2" indent="-176400">
              <a:buClr>
                <a:schemeClr val="accent5"/>
              </a:buClr>
              <a:buFont typeface="Wingdings" pitchFamily="2" charset="2"/>
              <a:buChar char="§"/>
              <a:defRPr/>
            </a:pPr>
            <a:r>
              <a:rPr lang="en-US" sz="1400" dirty="0">
                <a:solidFill>
                  <a:srgbClr val="000000"/>
                </a:solidFill>
              </a:rPr>
              <a:t>IBM saw its Power Systems sales fall by nearly a third in 2013 </a:t>
            </a:r>
            <a:r>
              <a:rPr lang="en-US" sz="1400" baseline="30000" dirty="0">
                <a:solidFill>
                  <a:srgbClr val="000000"/>
                </a:solidFill>
              </a:rPr>
              <a:t>(1)</a:t>
            </a:r>
            <a:r>
              <a:rPr lang="en-US" sz="1400" dirty="0">
                <a:solidFill>
                  <a:srgbClr val="000000"/>
                </a:solidFill>
              </a:rPr>
              <a:t> </a:t>
            </a:r>
          </a:p>
          <a:p>
            <a:pPr marL="1134156" lvl="2" indent="-176400">
              <a:buClr>
                <a:schemeClr val="accent5"/>
              </a:buClr>
              <a:buFont typeface="Wingdings" pitchFamily="2" charset="2"/>
              <a:buChar char="§"/>
              <a:defRPr/>
            </a:pPr>
            <a:r>
              <a:rPr lang="en-US" sz="1400" dirty="0">
                <a:solidFill>
                  <a:srgbClr val="000000"/>
                </a:solidFill>
              </a:rPr>
              <a:t>IBM paid $1.5 billion to </a:t>
            </a:r>
            <a:r>
              <a:rPr lang="en-US" sz="1400" dirty="0" smtClean="0">
                <a:solidFill>
                  <a:srgbClr val="000000"/>
                </a:solidFill>
              </a:rPr>
              <a:t>get rid of </a:t>
            </a:r>
            <a:r>
              <a:rPr lang="en-US" sz="1400" dirty="0">
                <a:solidFill>
                  <a:srgbClr val="000000"/>
                </a:solidFill>
              </a:rPr>
              <a:t>Power processor manufacturing </a:t>
            </a:r>
            <a:r>
              <a:rPr lang="en-US" sz="1400" baseline="30000" dirty="0">
                <a:solidFill>
                  <a:srgbClr val="000000"/>
                </a:solidFill>
              </a:rPr>
              <a:t>(2)</a:t>
            </a:r>
          </a:p>
          <a:p>
            <a:pPr marL="1134156" lvl="2" indent="-176400">
              <a:buClr>
                <a:schemeClr val="accent5"/>
              </a:buClr>
              <a:buFont typeface="Wingdings" pitchFamily="2" charset="2"/>
              <a:buChar char="§"/>
              <a:defRPr/>
            </a:pPr>
            <a:r>
              <a:rPr lang="en-US" sz="1400" dirty="0">
                <a:solidFill>
                  <a:srgbClr val="000000"/>
                </a:solidFill>
              </a:rPr>
              <a:t>Several </a:t>
            </a:r>
            <a:r>
              <a:rPr lang="en-US" sz="1400" dirty="0" err="1">
                <a:solidFill>
                  <a:srgbClr val="000000"/>
                </a:solidFill>
              </a:rPr>
              <a:t>replatforming</a:t>
            </a:r>
            <a:r>
              <a:rPr lang="en-US" sz="1400" dirty="0">
                <a:solidFill>
                  <a:srgbClr val="000000"/>
                </a:solidFill>
              </a:rPr>
              <a:t> programs going on also in the Nordics</a:t>
            </a:r>
          </a:p>
          <a:p>
            <a:pPr marL="655278" lvl="1" indent="-176400">
              <a:buClr>
                <a:schemeClr val="accent5"/>
              </a:buClr>
              <a:buFont typeface="Wingdings" pitchFamily="2" charset="2"/>
              <a:buChar char="§"/>
              <a:defRPr/>
            </a:pPr>
            <a:r>
              <a:rPr lang="en-US" sz="1400" dirty="0">
                <a:solidFill>
                  <a:srgbClr val="000000"/>
                </a:solidFill>
              </a:rPr>
              <a:t>Should AIX no longer be a viable solution, then current IBM technologies are not cloud friendly (mainly due to the licensing)</a:t>
            </a:r>
          </a:p>
        </p:txBody>
      </p:sp>
      <p:sp>
        <p:nvSpPr>
          <p:cNvPr id="9" name="TextBox 40"/>
          <p:cNvSpPr txBox="1"/>
          <p:nvPr/>
        </p:nvSpPr>
        <p:spPr>
          <a:xfrm>
            <a:off x="5034708" y="2887486"/>
            <a:ext cx="4243619" cy="3258860"/>
          </a:xfrm>
          <a:prstGeom prst="roundRect">
            <a:avLst>
              <a:gd name="adj" fmla="val 8883"/>
            </a:avLst>
          </a:prstGeom>
          <a:solidFill>
            <a:schemeClr val="bg1"/>
          </a:solidFill>
          <a:ln>
            <a:solidFill>
              <a:schemeClr val="accent5"/>
            </a:solidFill>
          </a:ln>
        </p:spPr>
        <p:txBody>
          <a:bodyPr wrap="square" lIns="45720" tIns="45720" rIns="45720" bIns="45720" numCol="1" anchor="ctr" anchorCtr="0">
            <a:spAutoFit/>
          </a:bodyPr>
          <a:lstStyle/>
          <a:p>
            <a:pPr marL="176400" indent="-176400" fontAlgn="auto">
              <a:buClr>
                <a:schemeClr val="accent5"/>
              </a:buClr>
              <a:buFont typeface="Wingdings" pitchFamily="2" charset="2"/>
              <a:buChar char="§"/>
              <a:defRPr/>
            </a:pPr>
            <a:r>
              <a:rPr lang="en-US" sz="1400" dirty="0">
                <a:solidFill>
                  <a:srgbClr val="000000"/>
                </a:solidFill>
              </a:rPr>
              <a:t>Looking at the following 5 years it is apparent that </a:t>
            </a:r>
          </a:p>
          <a:p>
            <a:pPr marL="655278" lvl="1" indent="-176400">
              <a:buClr>
                <a:schemeClr val="accent5"/>
              </a:buClr>
              <a:buFont typeface="Wingdings" pitchFamily="2" charset="2"/>
              <a:buChar char="§"/>
              <a:defRPr/>
            </a:pPr>
            <a:r>
              <a:rPr lang="en-US" sz="1400" dirty="0">
                <a:solidFill>
                  <a:srgbClr val="000000"/>
                </a:solidFill>
              </a:rPr>
              <a:t>Huge changes will be made in the application landscape – these changes also require changes in EAI</a:t>
            </a:r>
          </a:p>
          <a:p>
            <a:pPr marL="655278" lvl="1" indent="-176400">
              <a:buClr>
                <a:schemeClr val="accent5"/>
              </a:buClr>
              <a:buFont typeface="Wingdings" pitchFamily="2" charset="2"/>
              <a:buChar char="§"/>
              <a:defRPr/>
            </a:pPr>
            <a:r>
              <a:rPr lang="en-US" sz="1400" dirty="0">
                <a:solidFill>
                  <a:srgbClr val="000000"/>
                </a:solidFill>
              </a:rPr>
              <a:t>AIX platform will cause problems </a:t>
            </a:r>
          </a:p>
          <a:p>
            <a:pPr marL="655278" lvl="1" indent="-176400">
              <a:buClr>
                <a:schemeClr val="accent5"/>
              </a:buClr>
              <a:buFont typeface="Wingdings" pitchFamily="2" charset="2"/>
              <a:buChar char="§"/>
              <a:defRPr/>
            </a:pPr>
            <a:r>
              <a:rPr lang="en-US" sz="1400" dirty="0">
                <a:solidFill>
                  <a:srgbClr val="000000"/>
                </a:solidFill>
              </a:rPr>
              <a:t>Cost pressure will </a:t>
            </a:r>
            <a:r>
              <a:rPr lang="en-US" sz="1400" dirty="0" smtClean="0">
                <a:solidFill>
                  <a:srgbClr val="000000"/>
                </a:solidFill>
              </a:rPr>
              <a:t>increase</a:t>
            </a:r>
          </a:p>
          <a:p>
            <a:pPr marL="655278" lvl="1" indent="-176400">
              <a:buClr>
                <a:schemeClr val="accent5"/>
              </a:buClr>
              <a:buFont typeface="Wingdings" pitchFamily="2" charset="2"/>
              <a:buChar char="§"/>
              <a:defRPr/>
            </a:pPr>
            <a:r>
              <a:rPr lang="en-US" sz="1400" dirty="0" smtClean="0">
                <a:solidFill>
                  <a:srgbClr val="000000"/>
                </a:solidFill>
              </a:rPr>
              <a:t>The need for agility and speed (time-to-market) will increase</a:t>
            </a:r>
          </a:p>
          <a:p>
            <a:pPr marL="655278" lvl="1" indent="-176400">
              <a:buClr>
                <a:schemeClr val="accent5"/>
              </a:buClr>
              <a:buFont typeface="Wingdings" pitchFamily="2" charset="2"/>
              <a:buChar char="§"/>
              <a:defRPr/>
            </a:pPr>
            <a:endParaRPr lang="en-US" sz="1400" dirty="0">
              <a:solidFill>
                <a:srgbClr val="000000"/>
              </a:solidFill>
            </a:endParaRPr>
          </a:p>
          <a:p>
            <a:pPr marL="655278" lvl="1" indent="-176400">
              <a:buClr>
                <a:schemeClr val="accent5"/>
              </a:buClr>
              <a:buFont typeface="Wingdings" pitchFamily="2" charset="2"/>
              <a:buChar char="§"/>
              <a:defRPr/>
            </a:pPr>
            <a:endParaRPr lang="en-US" sz="1400" dirty="0" smtClean="0">
              <a:solidFill>
                <a:srgbClr val="000000"/>
              </a:solidFill>
            </a:endParaRPr>
          </a:p>
          <a:p>
            <a:pPr marL="655278" lvl="1" indent="-176400">
              <a:buClr>
                <a:schemeClr val="accent5"/>
              </a:buClr>
              <a:buFont typeface="Wingdings" pitchFamily="2" charset="2"/>
              <a:buChar char="§"/>
              <a:defRPr/>
            </a:pPr>
            <a:endParaRPr lang="en-US" sz="1400" dirty="0">
              <a:solidFill>
                <a:srgbClr val="000000"/>
              </a:solidFill>
            </a:endParaRPr>
          </a:p>
          <a:p>
            <a:pPr marL="655278" lvl="1" indent="-176400">
              <a:buClr>
                <a:schemeClr val="accent5"/>
              </a:buClr>
              <a:buFont typeface="Wingdings" pitchFamily="2" charset="2"/>
              <a:buChar char="§"/>
              <a:defRPr/>
            </a:pPr>
            <a:endParaRPr lang="en-US" sz="1400" dirty="0">
              <a:solidFill>
                <a:srgbClr val="000000"/>
              </a:solidFill>
            </a:endParaRPr>
          </a:p>
          <a:p>
            <a:pPr marL="176400" indent="-176400" fontAlgn="auto">
              <a:buClr>
                <a:schemeClr val="accent5"/>
              </a:buClr>
              <a:buFont typeface="Wingdings" pitchFamily="2" charset="2"/>
              <a:buChar char="§"/>
              <a:defRPr/>
            </a:pPr>
            <a:endParaRPr lang="en-US" sz="1400" dirty="0">
              <a:solidFill>
                <a:srgbClr val="000000"/>
              </a:solidFill>
            </a:endParaRPr>
          </a:p>
        </p:txBody>
      </p:sp>
    </p:spTree>
    <p:extLst>
      <p:ext uri="{BB962C8B-B14F-4D97-AF65-F5344CB8AC3E}">
        <p14:creationId xmlns:p14="http://schemas.microsoft.com/office/powerpoint/2010/main" val="3132483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state and way forward</a:t>
            </a:r>
            <a:endParaRPr lang="en-US" dirty="0"/>
          </a:p>
        </p:txBody>
      </p:sp>
      <p:pic>
        <p:nvPicPr>
          <p:cNvPr id="189442" name="Picture 2" descr="http://www.rightscale.com/blog/sites/default/files/Continous%20Integration%20and%20Agile%20Road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537" y="3749027"/>
            <a:ext cx="4535450" cy="2168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0"/>
          <p:cNvSpPr txBox="1"/>
          <p:nvPr/>
        </p:nvSpPr>
        <p:spPr>
          <a:xfrm>
            <a:off x="637199" y="1454024"/>
            <a:ext cx="8620126" cy="2129552"/>
          </a:xfrm>
          <a:prstGeom prst="roundRect">
            <a:avLst>
              <a:gd name="adj" fmla="val 8883"/>
            </a:avLst>
          </a:prstGeom>
          <a:solidFill>
            <a:schemeClr val="bg1"/>
          </a:solidFill>
          <a:ln>
            <a:solidFill>
              <a:srgbClr val="0098CC"/>
            </a:solidFill>
          </a:ln>
        </p:spPr>
        <p:txBody>
          <a:bodyPr wrap="square" lIns="45720" tIns="45720" rIns="45720" bIns="45720" numCol="1" anchor="ctr" anchorCtr="0">
            <a:spAutoFit/>
          </a:bodyPr>
          <a:lstStyle/>
          <a:p>
            <a:pPr marL="176400" indent="-176400" fontAlgn="auto">
              <a:buClr>
                <a:schemeClr val="accent5"/>
              </a:buClr>
              <a:buFont typeface="Wingdings" pitchFamily="2" charset="2"/>
              <a:buChar char="§"/>
              <a:defRPr/>
            </a:pPr>
            <a:r>
              <a:rPr lang="en-US" sz="1400" dirty="0" smtClean="0">
                <a:solidFill>
                  <a:srgbClr val="000000"/>
                </a:solidFill>
              </a:rPr>
              <a:t>In our view SOK needs a solution that</a:t>
            </a:r>
          </a:p>
          <a:p>
            <a:pPr marL="655278" lvl="1" indent="-176400">
              <a:buClr>
                <a:schemeClr val="accent5"/>
              </a:buClr>
              <a:buFont typeface="Wingdings" pitchFamily="2" charset="2"/>
              <a:buChar char="§"/>
              <a:defRPr/>
            </a:pPr>
            <a:r>
              <a:rPr lang="en-US" sz="1400" dirty="0" smtClean="0">
                <a:solidFill>
                  <a:srgbClr val="000000"/>
                </a:solidFill>
              </a:rPr>
              <a:t>Enables the technical transformation required in the long run to keep EAI platform up to date</a:t>
            </a:r>
          </a:p>
          <a:p>
            <a:pPr marL="655278" lvl="1" indent="-176400">
              <a:buClr>
                <a:schemeClr val="accent5"/>
              </a:buClr>
              <a:buFont typeface="Wingdings" pitchFamily="2" charset="2"/>
              <a:buChar char="§"/>
              <a:defRPr/>
            </a:pPr>
            <a:r>
              <a:rPr lang="en-US" sz="1400" dirty="0" smtClean="0">
                <a:solidFill>
                  <a:srgbClr val="000000"/>
                </a:solidFill>
              </a:rPr>
              <a:t>Makes it possible to respond to the changes in the applications using EAI </a:t>
            </a:r>
          </a:p>
          <a:p>
            <a:pPr marL="655278" lvl="1" indent="-176400">
              <a:buClr>
                <a:schemeClr val="accent5"/>
              </a:buClr>
              <a:buFont typeface="Wingdings" pitchFamily="2" charset="2"/>
              <a:buChar char="§"/>
              <a:defRPr/>
            </a:pPr>
            <a:r>
              <a:rPr lang="en-US" sz="1400" dirty="0" smtClean="0">
                <a:solidFill>
                  <a:srgbClr val="000000"/>
                </a:solidFill>
              </a:rPr>
              <a:t>Takes the benefit from the private cloud environments SOK is investing in</a:t>
            </a:r>
          </a:p>
          <a:p>
            <a:pPr marL="655278" lvl="1" indent="-176400">
              <a:buClr>
                <a:schemeClr val="accent5"/>
              </a:buClr>
              <a:buFont typeface="Wingdings" pitchFamily="2" charset="2"/>
              <a:buChar char="§"/>
              <a:defRPr/>
            </a:pPr>
            <a:endParaRPr lang="en-US" sz="1400" dirty="0">
              <a:solidFill>
                <a:srgbClr val="000000"/>
              </a:solidFill>
            </a:endParaRPr>
          </a:p>
          <a:p>
            <a:pPr marL="655278" lvl="1" indent="-176400">
              <a:buClr>
                <a:schemeClr val="accent5"/>
              </a:buClr>
              <a:buFont typeface="Wingdings" pitchFamily="2" charset="2"/>
              <a:buChar char="§"/>
              <a:defRPr/>
            </a:pPr>
            <a:r>
              <a:rPr lang="en-US" sz="1400" dirty="0" smtClean="0">
                <a:solidFill>
                  <a:srgbClr val="000000"/>
                </a:solidFill>
              </a:rPr>
              <a:t>The following slides present </a:t>
            </a:r>
            <a:r>
              <a:rPr lang="en-US" sz="1400" dirty="0" err="1" smtClean="0">
                <a:solidFill>
                  <a:srgbClr val="000000"/>
                </a:solidFill>
              </a:rPr>
              <a:t>Capgemini’s</a:t>
            </a:r>
            <a:r>
              <a:rPr lang="en-US" sz="1400" dirty="0" smtClean="0">
                <a:solidFill>
                  <a:srgbClr val="000000"/>
                </a:solidFill>
              </a:rPr>
              <a:t> view on the requirements/solutions for the new EAI service.</a:t>
            </a:r>
          </a:p>
          <a:p>
            <a:pPr marL="655278" lvl="1" indent="-176400">
              <a:buClr>
                <a:schemeClr val="accent5"/>
              </a:buClr>
              <a:buFont typeface="Wingdings" pitchFamily="2" charset="2"/>
              <a:buChar char="§"/>
              <a:defRPr/>
            </a:pPr>
            <a:r>
              <a:rPr lang="en-US" sz="1400" dirty="0" smtClean="0">
                <a:solidFill>
                  <a:srgbClr val="000000"/>
                </a:solidFill>
              </a:rPr>
              <a:t>The basic concept can be classified as a </a:t>
            </a:r>
            <a:r>
              <a:rPr lang="en-US" sz="1400" dirty="0" err="1" smtClean="0">
                <a:solidFill>
                  <a:srgbClr val="000000"/>
                </a:solidFill>
              </a:rPr>
              <a:t>DevOps</a:t>
            </a:r>
            <a:r>
              <a:rPr lang="en-US" sz="1400" dirty="0" smtClean="0">
                <a:solidFill>
                  <a:srgbClr val="000000"/>
                </a:solidFill>
              </a:rPr>
              <a:t>. The main components are pictured below:</a:t>
            </a:r>
          </a:p>
          <a:p>
            <a:pPr marL="655278" lvl="1" indent="-176400">
              <a:buClr>
                <a:schemeClr val="accent5"/>
              </a:buClr>
              <a:buFont typeface="Wingdings" pitchFamily="2" charset="2"/>
              <a:buChar char="§"/>
              <a:defRPr/>
            </a:pPr>
            <a:endParaRPr lang="en-US" sz="1400" dirty="0">
              <a:solidFill>
                <a:srgbClr val="000000"/>
              </a:solidFill>
            </a:endParaRPr>
          </a:p>
        </p:txBody>
      </p:sp>
    </p:spTree>
    <p:extLst>
      <p:ext uri="{BB962C8B-B14F-4D97-AF65-F5344CB8AC3E}">
        <p14:creationId xmlns:p14="http://schemas.microsoft.com/office/powerpoint/2010/main" val="427409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Rectangle 13"/>
          <p:cNvSpPr>
            <a:spLocks noChangeArrowheads="1"/>
          </p:cNvSpPr>
          <p:nvPr/>
        </p:nvSpPr>
        <p:spPr bwMode="auto">
          <a:xfrm>
            <a:off x="342900"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en-US" sz="1200" kern="0" dirty="0">
                <a:solidFill>
                  <a:sysClr val="windowText" lastClr="000000"/>
                </a:solidFill>
              </a:rPr>
              <a:t>Agile software development is a group of software development methods in which requirements and solutions evolve through collaboration between self-organizing, cross-functional teams. It promotes adaptive planning, evolutionary development, early delivery, continuous improvement, and encourages rapid and flexible response to change.</a:t>
            </a:r>
            <a:endParaRPr kumimoji="0" lang="en-GB" sz="1200" b="0" i="0" u="none" strike="noStrike" kern="0" cap="none" spc="0" normalizeH="0" baseline="0" noProof="0" dirty="0" smtClean="0">
              <a:ln>
                <a:noFill/>
              </a:ln>
              <a:solidFill>
                <a:sysClr val="windowText" lastClr="000000"/>
              </a:solidFill>
              <a:effectLst/>
              <a:uLnTx/>
              <a:uFillTx/>
            </a:endParaRPr>
          </a:p>
        </p:txBody>
      </p:sp>
      <p:sp>
        <p:nvSpPr>
          <p:cNvPr id="4" name="Rectangle 14"/>
          <p:cNvSpPr>
            <a:spLocks noChangeArrowheads="1"/>
          </p:cNvSpPr>
          <p:nvPr/>
        </p:nvSpPr>
        <p:spPr bwMode="auto">
          <a:xfrm>
            <a:off x="3432533"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indent="-274320" defTabSz="914400">
              <a:lnSpc>
                <a:spcPct val="90000"/>
              </a:lnSpc>
              <a:spcBef>
                <a:spcPts val="300"/>
              </a:spcBef>
              <a:spcAft>
                <a:spcPts val="300"/>
              </a:spcAft>
              <a:buClr>
                <a:schemeClr val="accent5"/>
              </a:buClr>
              <a:buFont typeface="Wingdings" pitchFamily="2" charset="2"/>
              <a:buChar char="§"/>
              <a:defRPr/>
            </a:pPr>
            <a:r>
              <a:rPr lang="en-US" sz="1200" kern="0" dirty="0">
                <a:solidFill>
                  <a:sysClr val="windowText" lastClr="000000"/>
                </a:solidFill>
              </a:rPr>
              <a:t>Early realization of benefits via incremental delivery</a:t>
            </a:r>
          </a:p>
          <a:p>
            <a:pPr marL="274320" indent="-274320" defTabSz="914400">
              <a:lnSpc>
                <a:spcPct val="90000"/>
              </a:lnSpc>
              <a:spcBef>
                <a:spcPts val="300"/>
              </a:spcBef>
              <a:spcAft>
                <a:spcPts val="300"/>
              </a:spcAft>
              <a:buClr>
                <a:schemeClr val="accent5"/>
              </a:buClr>
              <a:buFont typeface="Wingdings" pitchFamily="2" charset="2"/>
              <a:buChar char="§"/>
              <a:defRPr/>
            </a:pPr>
            <a:r>
              <a:rPr lang="en-US" sz="1200" kern="0" dirty="0">
                <a:solidFill>
                  <a:sysClr val="windowText" lastClr="000000"/>
                </a:solidFill>
              </a:rPr>
              <a:t>Fast time-to-market with early and regular releases and perpetual beta</a:t>
            </a:r>
          </a:p>
          <a:p>
            <a:pPr marL="274320" indent="-274320" defTabSz="914400">
              <a:lnSpc>
                <a:spcPct val="90000"/>
              </a:lnSpc>
              <a:spcBef>
                <a:spcPts val="300"/>
              </a:spcBef>
              <a:spcAft>
                <a:spcPts val="300"/>
              </a:spcAft>
              <a:buClr>
                <a:schemeClr val="accent5"/>
              </a:buClr>
              <a:buFont typeface="Wingdings" pitchFamily="2" charset="2"/>
              <a:buChar char="§"/>
              <a:defRPr/>
            </a:pPr>
            <a:r>
              <a:rPr lang="en-US" sz="1200" kern="0" dirty="0">
                <a:solidFill>
                  <a:sysClr val="windowText" lastClr="000000"/>
                </a:solidFill>
              </a:rPr>
              <a:t>Quality with integrated testing</a:t>
            </a:r>
          </a:p>
          <a:p>
            <a:pPr marL="274320" indent="-274320" defTabSz="914400">
              <a:lnSpc>
                <a:spcPct val="90000"/>
              </a:lnSpc>
              <a:spcBef>
                <a:spcPts val="300"/>
              </a:spcBef>
              <a:spcAft>
                <a:spcPts val="300"/>
              </a:spcAft>
              <a:buClr>
                <a:schemeClr val="accent5"/>
              </a:buClr>
              <a:buFont typeface="Wingdings" pitchFamily="2" charset="2"/>
              <a:buChar char="§"/>
              <a:defRPr/>
            </a:pPr>
            <a:r>
              <a:rPr lang="en-US" sz="1200" kern="0" dirty="0">
                <a:solidFill>
                  <a:sysClr val="windowText" lastClr="000000"/>
                </a:solidFill>
              </a:rPr>
              <a:t>Visibility with mandatory user involvement</a:t>
            </a:r>
          </a:p>
          <a:p>
            <a:pPr marL="274320" indent="-274320" defTabSz="914400">
              <a:lnSpc>
                <a:spcPct val="90000"/>
              </a:lnSpc>
              <a:spcBef>
                <a:spcPts val="300"/>
              </a:spcBef>
              <a:spcAft>
                <a:spcPts val="300"/>
              </a:spcAft>
              <a:buClr>
                <a:schemeClr val="accent5"/>
              </a:buClr>
              <a:buFont typeface="Wingdings" pitchFamily="2" charset="2"/>
              <a:buChar char="§"/>
              <a:defRPr/>
            </a:pPr>
            <a:r>
              <a:rPr lang="en-US" sz="1200" kern="0" dirty="0">
                <a:solidFill>
                  <a:sysClr val="windowText" lastClr="000000"/>
                </a:solidFill>
              </a:rPr>
              <a:t>Smaller risk associated with smaller releases</a:t>
            </a:r>
          </a:p>
          <a:p>
            <a:pPr marL="274320" indent="-274320" defTabSz="914400">
              <a:lnSpc>
                <a:spcPct val="90000"/>
              </a:lnSpc>
              <a:spcBef>
                <a:spcPts val="300"/>
              </a:spcBef>
              <a:spcAft>
                <a:spcPts val="300"/>
              </a:spcAft>
              <a:buClr>
                <a:schemeClr val="accent5"/>
              </a:buClr>
              <a:buFont typeface="Wingdings" pitchFamily="2" charset="2"/>
              <a:buChar char="§"/>
              <a:defRPr/>
            </a:pPr>
            <a:r>
              <a:rPr lang="en-US" sz="1200" kern="0" dirty="0">
                <a:solidFill>
                  <a:sysClr val="windowText" lastClr="000000"/>
                </a:solidFill>
              </a:rPr>
              <a:t>Flexibility with using fixed timescale instead of fixed requirements</a:t>
            </a:r>
          </a:p>
          <a:p>
            <a:pPr marL="274320" indent="-274320" defTabSz="914400">
              <a:lnSpc>
                <a:spcPct val="90000"/>
              </a:lnSpc>
              <a:spcBef>
                <a:spcPts val="300"/>
              </a:spcBef>
              <a:spcAft>
                <a:spcPts val="300"/>
              </a:spcAft>
              <a:buClr>
                <a:schemeClr val="accent5"/>
              </a:buClr>
              <a:buFont typeface="Wingdings" pitchFamily="2" charset="2"/>
              <a:buChar char="§"/>
              <a:defRPr/>
            </a:pPr>
            <a:r>
              <a:rPr lang="en-US" sz="1200" kern="0" dirty="0">
                <a:solidFill>
                  <a:sysClr val="windowText" lastClr="000000"/>
                </a:solidFill>
              </a:rPr>
              <a:t>Cost control with fixed timelines </a:t>
            </a:r>
            <a:r>
              <a:rPr lang="en-US" sz="1200" kern="0" dirty="0" err="1">
                <a:solidFill>
                  <a:sysClr val="windowText" lastClr="000000"/>
                </a:solidFill>
              </a:rPr>
              <a:t>ie</a:t>
            </a:r>
            <a:r>
              <a:rPr lang="en-US" sz="1200" kern="0" dirty="0">
                <a:solidFill>
                  <a:sysClr val="windowText" lastClr="000000"/>
                </a:solidFill>
              </a:rPr>
              <a:t>. scope and features are variable not cost</a:t>
            </a:r>
          </a:p>
          <a:p>
            <a:pPr marL="274320" indent="-274320" defTabSz="914400">
              <a:lnSpc>
                <a:spcPct val="90000"/>
              </a:lnSpc>
              <a:spcBef>
                <a:spcPts val="300"/>
              </a:spcBef>
              <a:spcAft>
                <a:spcPts val="300"/>
              </a:spcAft>
              <a:buClr>
                <a:schemeClr val="accent5"/>
              </a:buClr>
              <a:buFont typeface="Wingdings" pitchFamily="2" charset="2"/>
              <a:buChar char="§"/>
              <a:defRPr/>
            </a:pPr>
            <a:r>
              <a:rPr lang="en-US" sz="1200" kern="0" dirty="0">
                <a:solidFill>
                  <a:sysClr val="windowText" lastClr="000000"/>
                </a:solidFill>
              </a:rPr>
              <a:t>Business engagement with product owners and high visibility on the product features</a:t>
            </a:r>
          </a:p>
          <a:p>
            <a:pPr marL="274320" indent="-274320" defTabSz="914400">
              <a:lnSpc>
                <a:spcPct val="90000"/>
              </a:lnSpc>
              <a:spcBef>
                <a:spcPts val="300"/>
              </a:spcBef>
              <a:spcAft>
                <a:spcPts val="300"/>
              </a:spcAft>
              <a:buClr>
                <a:schemeClr val="accent5"/>
              </a:buClr>
              <a:buFont typeface="Wingdings" pitchFamily="2" charset="2"/>
              <a:buChar char="§"/>
              <a:defRPr/>
            </a:pPr>
            <a:r>
              <a:rPr lang="en-US" sz="1200" kern="0" dirty="0">
                <a:solidFill>
                  <a:sysClr val="windowText" lastClr="000000"/>
                </a:solidFill>
              </a:rPr>
              <a:t>Right end result with ability to change features rapidly</a:t>
            </a:r>
          </a:p>
        </p:txBody>
      </p:sp>
      <p:sp>
        <p:nvSpPr>
          <p:cNvPr id="5" name="Rectangle 19"/>
          <p:cNvSpPr>
            <a:spLocks noChangeArrowheads="1"/>
          </p:cNvSpPr>
          <p:nvPr/>
        </p:nvSpPr>
        <p:spPr bwMode="auto">
          <a:xfrm>
            <a:off x="6522166"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fi-FI" sz="1200" kern="0" dirty="0" err="1" smtClean="0">
                <a:solidFill>
                  <a:sysClr val="windowText" lastClr="000000"/>
                </a:solidFill>
              </a:rPr>
              <a:t>Adapt</a:t>
            </a:r>
            <a:r>
              <a:rPr lang="fi-FI" sz="1200" kern="0" dirty="0" smtClean="0">
                <a:solidFill>
                  <a:sysClr val="windowText" lastClr="000000"/>
                </a:solidFill>
              </a:rPr>
              <a:t> </a:t>
            </a:r>
            <a:r>
              <a:rPr lang="fi-FI" sz="1200" kern="0" dirty="0" err="1" smtClean="0">
                <a:solidFill>
                  <a:sysClr val="windowText" lastClr="000000"/>
                </a:solidFill>
              </a:rPr>
              <a:t>agile</a:t>
            </a:r>
            <a:r>
              <a:rPr lang="fi-FI" sz="1200" kern="0" dirty="0" smtClean="0">
                <a:solidFill>
                  <a:sysClr val="windowText" lastClr="000000"/>
                </a:solidFill>
              </a:rPr>
              <a:t> </a:t>
            </a:r>
            <a:r>
              <a:rPr lang="fi-FI" sz="1200" kern="0" dirty="0" err="1" smtClean="0">
                <a:solidFill>
                  <a:sysClr val="windowText" lastClr="000000"/>
                </a:solidFill>
              </a:rPr>
              <a:t>development</a:t>
            </a:r>
            <a:r>
              <a:rPr lang="fi-FI" sz="1200" kern="0" dirty="0" smtClean="0">
                <a:solidFill>
                  <a:sysClr val="windowText" lastClr="000000"/>
                </a:solidFill>
              </a:rPr>
              <a:t> </a:t>
            </a:r>
            <a:r>
              <a:rPr lang="fi-FI" sz="1200" kern="0" dirty="0" err="1" smtClean="0">
                <a:solidFill>
                  <a:sysClr val="windowText" lastClr="000000"/>
                </a:solidFill>
              </a:rPr>
              <a:t>method</a:t>
            </a:r>
            <a:endParaRPr lang="fi-FI" sz="1200" kern="0" dirty="0" smtClean="0">
              <a:solidFill>
                <a:sysClr val="windowText" lastClr="000000"/>
              </a:solidFill>
            </a:endParaRPr>
          </a:p>
          <a:p>
            <a:pPr marL="753198" lvl="1" indent="-274320" defTabSz="914400">
              <a:spcBef>
                <a:spcPts val="300"/>
              </a:spcBef>
              <a:spcAft>
                <a:spcPts val="300"/>
              </a:spcAft>
              <a:buClr>
                <a:schemeClr val="accent5"/>
              </a:buClr>
              <a:buFont typeface="Wingdings" pitchFamily="2" charset="2"/>
              <a:buChar char="§"/>
              <a:defRPr/>
            </a:pPr>
            <a:r>
              <a:rPr lang="en-GB" sz="1200" kern="0" dirty="0" smtClean="0">
                <a:solidFill>
                  <a:sysClr val="windowText" lastClr="000000"/>
                </a:solidFill>
              </a:rPr>
              <a:t>Establish a team of experienced programmers, technical leads and product owners preferably with experience in agile development methods</a:t>
            </a:r>
          </a:p>
        </p:txBody>
      </p:sp>
      <p:sp>
        <p:nvSpPr>
          <p:cNvPr id="6" name="AutoShape 5"/>
          <p:cNvSpPr>
            <a:spLocks noChangeArrowheads="1"/>
          </p:cNvSpPr>
          <p:nvPr>
            <p:custDataLst>
              <p:tags r:id="rId1"/>
            </p:custDataLst>
          </p:nvPr>
        </p:nvSpPr>
        <p:spPr bwMode="auto">
          <a:xfrm>
            <a:off x="342900" y="1514404"/>
            <a:ext cx="3017520" cy="548640"/>
          </a:xfrm>
          <a:prstGeom prst="homePlate">
            <a:avLst>
              <a:gd name="adj" fmla="val 1637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lvl="1" algn="ctr" defTabSz="914400">
              <a:lnSpc>
                <a:spcPct val="90000"/>
              </a:lnSpc>
              <a:spcBef>
                <a:spcPct val="40000"/>
              </a:spcBef>
              <a:defRPr/>
            </a:pPr>
            <a:r>
              <a:rPr lang="en-GB" sz="1600" b="1" kern="0" dirty="0" smtClean="0">
                <a:solidFill>
                  <a:schemeClr val="bg1"/>
                </a:solidFill>
              </a:rPr>
              <a:t>What</a:t>
            </a:r>
          </a:p>
        </p:txBody>
      </p:sp>
      <p:sp>
        <p:nvSpPr>
          <p:cNvPr id="7" name="AutoShape 7"/>
          <p:cNvSpPr>
            <a:spLocks noChangeArrowheads="1"/>
          </p:cNvSpPr>
          <p:nvPr>
            <p:custDataLst>
              <p:tags r:id="rId2"/>
            </p:custDataLst>
          </p:nvPr>
        </p:nvSpPr>
        <p:spPr bwMode="auto">
          <a:xfrm>
            <a:off x="6522166" y="1525421"/>
            <a:ext cx="3017520" cy="548640"/>
          </a:xfrm>
          <a:prstGeom prst="chevron">
            <a:avLst>
              <a:gd name="adj" fmla="val 18122"/>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lang="en-GB" sz="1600" b="1" kern="0" noProof="0" dirty="0" smtClean="0">
                <a:solidFill>
                  <a:schemeClr val="bg1"/>
                </a:solidFill>
              </a:rPr>
              <a:t>Recommendation</a:t>
            </a:r>
            <a:endParaRPr kumimoji="0" lang="en-GB" sz="1600" b="1" i="0" u="none" strike="noStrike" kern="0" cap="none" spc="0" normalizeH="0" baseline="0" noProof="0" dirty="0" smtClean="0">
              <a:ln>
                <a:noFill/>
              </a:ln>
              <a:solidFill>
                <a:schemeClr val="bg1"/>
              </a:solidFill>
              <a:effectLst/>
              <a:uLnTx/>
              <a:uFillTx/>
            </a:endParaRPr>
          </a:p>
        </p:txBody>
      </p:sp>
      <p:sp>
        <p:nvSpPr>
          <p:cNvPr id="8" name="AutoShape 6"/>
          <p:cNvSpPr>
            <a:spLocks noChangeArrowheads="1"/>
          </p:cNvSpPr>
          <p:nvPr>
            <p:custDataLst>
              <p:tags r:id="rId3"/>
            </p:custDataLst>
          </p:nvPr>
        </p:nvSpPr>
        <p:spPr bwMode="auto">
          <a:xfrm>
            <a:off x="3432533" y="1514404"/>
            <a:ext cx="3012334" cy="548640"/>
          </a:xfrm>
          <a:prstGeom prst="chevron">
            <a:avLst>
              <a:gd name="adj" fmla="val 18134"/>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kumimoji="0" lang="en-GB" sz="1600" b="1" i="0" u="none" strike="noStrike" kern="0" cap="none" spc="0" normalizeH="0" baseline="0" noProof="0" dirty="0" smtClean="0">
                <a:ln>
                  <a:noFill/>
                </a:ln>
                <a:solidFill>
                  <a:schemeClr val="bg1"/>
                </a:solidFill>
                <a:effectLst/>
                <a:uLnTx/>
                <a:uFillTx/>
              </a:rPr>
              <a:t>Why</a:t>
            </a:r>
          </a:p>
        </p:txBody>
      </p:sp>
      <p:pic>
        <p:nvPicPr>
          <p:cNvPr id="190468" name="Picture 4" descr="http://www.capgemini.com/sites/default/files/technology-blog/files/2011/05/Grafx-Scrum-Spr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86" t="16779" r="5411" b="8449"/>
          <a:stretch/>
        </p:blipFill>
        <p:spPr bwMode="auto">
          <a:xfrm>
            <a:off x="646527" y="4516916"/>
            <a:ext cx="2410265" cy="134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693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Rectangle 13"/>
          <p:cNvSpPr>
            <a:spLocks noChangeArrowheads="1"/>
          </p:cNvSpPr>
          <p:nvPr/>
        </p:nvSpPr>
        <p:spPr bwMode="auto">
          <a:xfrm>
            <a:off x="342900"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en-US" sz="1200" kern="0" dirty="0">
                <a:solidFill>
                  <a:sysClr val="windowText" lastClr="000000"/>
                </a:solidFill>
              </a:rPr>
              <a:t>Continuous Integration (CI) is a development practice that requires developers to integrate code into a shared repository several times a day. Each check-in is then verified by an automated build, allowing teams to detect problems early.</a:t>
            </a:r>
            <a:endParaRPr kumimoji="0" lang="en-GB" sz="1200" b="0" i="0" u="none" strike="noStrike" kern="0" cap="none" spc="0" normalizeH="0" baseline="0" noProof="0" dirty="0" smtClean="0">
              <a:ln>
                <a:noFill/>
              </a:ln>
              <a:solidFill>
                <a:sysClr val="windowText" lastClr="000000"/>
              </a:solidFill>
              <a:effectLst/>
              <a:uLnTx/>
              <a:uFillTx/>
            </a:endParaRPr>
          </a:p>
        </p:txBody>
      </p:sp>
      <p:sp>
        <p:nvSpPr>
          <p:cNvPr id="4" name="Rectangle 14"/>
          <p:cNvSpPr>
            <a:spLocks noChangeArrowheads="1"/>
          </p:cNvSpPr>
          <p:nvPr/>
        </p:nvSpPr>
        <p:spPr bwMode="auto">
          <a:xfrm>
            <a:off x="3432533"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190500" lvl="0" indent="-190500">
              <a:lnSpc>
                <a:spcPct val="90000"/>
              </a:lnSpc>
              <a:spcBef>
                <a:spcPct val="30000"/>
              </a:spcBef>
              <a:buFontTx/>
              <a:buChar char="•"/>
              <a:defRPr/>
            </a:pPr>
            <a:r>
              <a:rPr lang="en-US" sz="1200" kern="0" dirty="0" smtClean="0">
                <a:solidFill>
                  <a:sysClr val="windowText" lastClr="000000"/>
                </a:solidFill>
              </a:rPr>
              <a:t>Improve code quality by minimizing the time between merging code snippets done by individual developers</a:t>
            </a:r>
          </a:p>
          <a:p>
            <a:pPr marL="190500" lvl="0" indent="-190500">
              <a:lnSpc>
                <a:spcPct val="90000"/>
              </a:lnSpc>
              <a:spcBef>
                <a:spcPct val="30000"/>
              </a:spcBef>
              <a:buFontTx/>
              <a:buChar char="•"/>
              <a:defRPr/>
            </a:pPr>
            <a:r>
              <a:rPr lang="en-US" sz="1200" kern="0" dirty="0" smtClean="0">
                <a:solidFill>
                  <a:sysClr val="windowText" lastClr="000000"/>
                </a:solidFill>
              </a:rPr>
              <a:t>Monitor code quality by testing (compiling) it daily</a:t>
            </a:r>
          </a:p>
          <a:p>
            <a:pPr marL="190500" lvl="0" indent="-190500">
              <a:lnSpc>
                <a:spcPct val="90000"/>
              </a:lnSpc>
              <a:spcBef>
                <a:spcPct val="30000"/>
              </a:spcBef>
              <a:buFontTx/>
              <a:buChar char="•"/>
              <a:defRPr/>
            </a:pPr>
            <a:r>
              <a:rPr lang="en-US" sz="1200" kern="0" dirty="0" smtClean="0">
                <a:solidFill>
                  <a:sysClr val="windowText" lastClr="000000"/>
                </a:solidFill>
              </a:rPr>
              <a:t>Enforce code quality by not allowing commits for code that does not compile</a:t>
            </a:r>
          </a:p>
          <a:p>
            <a:pPr marL="190500" lvl="0" indent="-190500">
              <a:lnSpc>
                <a:spcPct val="90000"/>
              </a:lnSpc>
              <a:spcBef>
                <a:spcPct val="30000"/>
              </a:spcBef>
              <a:buFontTx/>
              <a:buChar char="•"/>
              <a:defRPr/>
            </a:pPr>
            <a:endParaRPr lang="en-US" sz="1200" kern="0" dirty="0" smtClean="0">
              <a:solidFill>
                <a:sysClr val="windowText" lastClr="000000"/>
              </a:solidFill>
            </a:endParaRPr>
          </a:p>
          <a:p>
            <a:pPr marL="190500" lvl="0" indent="-190500">
              <a:lnSpc>
                <a:spcPct val="90000"/>
              </a:lnSpc>
              <a:spcBef>
                <a:spcPct val="30000"/>
              </a:spcBef>
              <a:buFontTx/>
              <a:buChar char="•"/>
              <a:defRPr/>
            </a:pPr>
            <a:endParaRPr lang="en-US" sz="1200" kern="0" dirty="0" smtClean="0">
              <a:solidFill>
                <a:sysClr val="windowText" lastClr="000000"/>
              </a:solidFill>
            </a:endParaRPr>
          </a:p>
        </p:txBody>
      </p:sp>
      <p:sp>
        <p:nvSpPr>
          <p:cNvPr id="5" name="Rectangle 19"/>
          <p:cNvSpPr>
            <a:spLocks noChangeArrowheads="1"/>
          </p:cNvSpPr>
          <p:nvPr/>
        </p:nvSpPr>
        <p:spPr bwMode="auto">
          <a:xfrm>
            <a:off x="6522166"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en-GB" sz="1200" kern="0" dirty="0" smtClean="0">
                <a:solidFill>
                  <a:sysClr val="windowText" lastClr="000000"/>
                </a:solidFill>
              </a:rPr>
              <a:t>Implement</a:t>
            </a:r>
            <a:r>
              <a:rPr lang="fi-FI" sz="1200" kern="0" dirty="0" smtClean="0">
                <a:solidFill>
                  <a:sysClr val="windowText" lastClr="000000"/>
                </a:solidFill>
              </a:rPr>
              <a:t> </a:t>
            </a:r>
            <a:r>
              <a:rPr lang="en-GB" sz="1200" kern="0" dirty="0" smtClean="0">
                <a:solidFill>
                  <a:sysClr val="windowText" lastClr="000000"/>
                </a:solidFill>
              </a:rPr>
              <a:t>Continuous</a:t>
            </a:r>
            <a:r>
              <a:rPr lang="fi-FI" sz="1200" kern="0" dirty="0" smtClean="0">
                <a:solidFill>
                  <a:sysClr val="windowText" lastClr="000000"/>
                </a:solidFill>
              </a:rPr>
              <a:t> </a:t>
            </a:r>
            <a:r>
              <a:rPr lang="fi-FI" sz="1200" kern="0" dirty="0" err="1" smtClean="0">
                <a:solidFill>
                  <a:sysClr val="windowText" lastClr="000000"/>
                </a:solidFill>
              </a:rPr>
              <a:t>Integration</a:t>
            </a:r>
            <a:r>
              <a:rPr lang="fi-FI" sz="1200" kern="0" dirty="0" smtClean="0">
                <a:solidFill>
                  <a:sysClr val="windowText" lastClr="000000"/>
                </a:solidFill>
              </a:rPr>
              <a:t> </a:t>
            </a:r>
          </a:p>
          <a:p>
            <a:pPr marL="753198" lvl="1" indent="-274320" defTabSz="914400">
              <a:spcBef>
                <a:spcPts val="300"/>
              </a:spcBef>
              <a:spcAft>
                <a:spcPts val="300"/>
              </a:spcAft>
              <a:buClr>
                <a:schemeClr val="accent5"/>
              </a:buClr>
              <a:buFont typeface="Wingdings" pitchFamily="2" charset="2"/>
              <a:buChar char="§"/>
              <a:defRPr/>
            </a:pPr>
            <a:r>
              <a:rPr lang="en-US" sz="1200" kern="0" dirty="0">
                <a:solidFill>
                  <a:sysClr val="windowText" lastClr="000000"/>
                </a:solidFill>
              </a:rPr>
              <a:t>Maintain a single source repository</a:t>
            </a:r>
          </a:p>
          <a:p>
            <a:pPr marL="753198" lvl="1" indent="-274320" defTabSz="914400">
              <a:spcBef>
                <a:spcPts val="300"/>
              </a:spcBef>
              <a:spcAft>
                <a:spcPts val="300"/>
              </a:spcAft>
              <a:buClr>
                <a:schemeClr val="accent5"/>
              </a:buClr>
              <a:buFont typeface="Wingdings" pitchFamily="2" charset="2"/>
              <a:buChar char="§"/>
              <a:defRPr/>
            </a:pPr>
            <a:r>
              <a:rPr lang="en-US" sz="1200" kern="0" dirty="0">
                <a:solidFill>
                  <a:sysClr val="windowText" lastClr="000000"/>
                </a:solidFill>
              </a:rPr>
              <a:t>Automate the build</a:t>
            </a:r>
          </a:p>
          <a:p>
            <a:pPr marL="753198" lvl="1" indent="-274320" defTabSz="914400">
              <a:spcBef>
                <a:spcPts val="300"/>
              </a:spcBef>
              <a:spcAft>
                <a:spcPts val="300"/>
              </a:spcAft>
              <a:buClr>
                <a:schemeClr val="accent5"/>
              </a:buClr>
              <a:buFont typeface="Wingdings" pitchFamily="2" charset="2"/>
              <a:buChar char="§"/>
              <a:defRPr/>
            </a:pPr>
            <a:r>
              <a:rPr lang="en-US" sz="1200" kern="0" dirty="0">
                <a:solidFill>
                  <a:sysClr val="windowText" lastClr="000000"/>
                </a:solidFill>
              </a:rPr>
              <a:t>Make </a:t>
            </a:r>
            <a:r>
              <a:rPr lang="en-US" sz="1200" kern="0" dirty="0" smtClean="0">
                <a:solidFill>
                  <a:sysClr val="windowText" lastClr="000000"/>
                </a:solidFill>
              </a:rPr>
              <a:t>build </a:t>
            </a:r>
            <a:r>
              <a:rPr lang="en-US" sz="1200" kern="0" dirty="0">
                <a:solidFill>
                  <a:sysClr val="windowText" lastClr="000000"/>
                </a:solidFill>
              </a:rPr>
              <a:t>self-testing</a:t>
            </a:r>
          </a:p>
          <a:p>
            <a:pPr marL="753198" lvl="1" indent="-274320" defTabSz="914400">
              <a:spcBef>
                <a:spcPts val="300"/>
              </a:spcBef>
              <a:spcAft>
                <a:spcPts val="300"/>
              </a:spcAft>
              <a:buClr>
                <a:schemeClr val="accent5"/>
              </a:buClr>
              <a:buFont typeface="Wingdings" pitchFamily="2" charset="2"/>
              <a:buChar char="§"/>
              <a:defRPr/>
            </a:pPr>
            <a:r>
              <a:rPr lang="en-US" sz="1200" kern="0" dirty="0">
                <a:solidFill>
                  <a:sysClr val="windowText" lastClr="000000"/>
                </a:solidFill>
              </a:rPr>
              <a:t>Every commit should build on an integration machine</a:t>
            </a:r>
          </a:p>
          <a:p>
            <a:pPr marL="753198" lvl="1" indent="-274320" defTabSz="914400">
              <a:spcBef>
                <a:spcPts val="300"/>
              </a:spcBef>
              <a:spcAft>
                <a:spcPts val="300"/>
              </a:spcAft>
              <a:buClr>
                <a:schemeClr val="accent5"/>
              </a:buClr>
              <a:buFont typeface="Wingdings" pitchFamily="2" charset="2"/>
              <a:buChar char="§"/>
              <a:defRPr/>
            </a:pPr>
            <a:r>
              <a:rPr lang="en-US" sz="1200" kern="0" dirty="0">
                <a:solidFill>
                  <a:sysClr val="windowText" lastClr="000000"/>
                </a:solidFill>
              </a:rPr>
              <a:t>Keep the build fast</a:t>
            </a:r>
          </a:p>
          <a:p>
            <a:pPr marL="753198" lvl="1" indent="-274320" defTabSz="91440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Make </a:t>
            </a:r>
            <a:r>
              <a:rPr lang="en-US" sz="1200" kern="0" dirty="0">
                <a:solidFill>
                  <a:sysClr val="windowText" lastClr="000000"/>
                </a:solidFill>
              </a:rPr>
              <a:t>it easy for anyone to get the latest </a:t>
            </a:r>
            <a:r>
              <a:rPr lang="en-US" sz="1200" kern="0" dirty="0" smtClean="0">
                <a:solidFill>
                  <a:sysClr val="windowText" lastClr="000000"/>
                </a:solidFill>
              </a:rPr>
              <a:t>executable</a:t>
            </a:r>
          </a:p>
          <a:p>
            <a:pPr marL="274320" indent="-274320" defTabSz="91440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Implement (</a:t>
            </a:r>
            <a:r>
              <a:rPr lang="fi-FI" sz="1200" kern="0" dirty="0" smtClean="0">
                <a:solidFill>
                  <a:sysClr val="windowText" lastClr="000000"/>
                </a:solidFill>
              </a:rPr>
              <a:t>and </a:t>
            </a:r>
            <a:r>
              <a:rPr lang="fi-FI" sz="1200" kern="0" dirty="0" err="1" smtClean="0">
                <a:solidFill>
                  <a:sysClr val="windowText" lastClr="000000"/>
                </a:solidFill>
              </a:rPr>
              <a:t>automate</a:t>
            </a:r>
            <a:r>
              <a:rPr lang="fi-FI" sz="1200" kern="0" dirty="0" smtClean="0">
                <a:solidFill>
                  <a:sysClr val="windowText" lastClr="000000"/>
                </a:solidFill>
              </a:rPr>
              <a:t>) </a:t>
            </a:r>
            <a:r>
              <a:rPr lang="fi-FI" sz="1200" kern="0" dirty="0" err="1" smtClean="0">
                <a:solidFill>
                  <a:sysClr val="windowText" lastClr="000000"/>
                </a:solidFill>
              </a:rPr>
              <a:t>code</a:t>
            </a:r>
            <a:r>
              <a:rPr lang="fi-FI" sz="1200" kern="0" dirty="0" smtClean="0">
                <a:solidFill>
                  <a:sysClr val="windowText" lastClr="000000"/>
                </a:solidFill>
              </a:rPr>
              <a:t> </a:t>
            </a:r>
            <a:r>
              <a:rPr lang="fi-FI" sz="1200" kern="0" dirty="0" err="1" smtClean="0">
                <a:solidFill>
                  <a:sysClr val="windowText" lastClr="000000"/>
                </a:solidFill>
              </a:rPr>
              <a:t>quality</a:t>
            </a:r>
            <a:r>
              <a:rPr lang="fi-FI" sz="1200" kern="0" dirty="0" smtClean="0">
                <a:solidFill>
                  <a:sysClr val="windowText" lastClr="000000"/>
                </a:solidFill>
              </a:rPr>
              <a:t> </a:t>
            </a:r>
            <a:r>
              <a:rPr lang="fi-FI" sz="1200" kern="0" dirty="0" err="1" smtClean="0">
                <a:solidFill>
                  <a:sysClr val="windowText" lastClr="000000"/>
                </a:solidFill>
              </a:rPr>
              <a:t>controls</a:t>
            </a:r>
            <a:endParaRPr lang="fi-FI" sz="1200" kern="0" dirty="0" smtClean="0">
              <a:solidFill>
                <a:sysClr val="windowText" lastClr="000000"/>
              </a:solidFill>
            </a:endParaRPr>
          </a:p>
          <a:p>
            <a:pPr marL="753198" lvl="1" indent="-274320" defTabSz="914400">
              <a:spcBef>
                <a:spcPts val="300"/>
              </a:spcBef>
              <a:spcAft>
                <a:spcPts val="300"/>
              </a:spcAft>
              <a:buClr>
                <a:schemeClr val="accent5"/>
              </a:buClr>
              <a:buFont typeface="Wingdings" pitchFamily="2" charset="2"/>
              <a:buChar char="§"/>
              <a:defRPr/>
            </a:pPr>
            <a:r>
              <a:rPr lang="fi-FI" sz="1200" kern="0" dirty="0" err="1" smtClean="0">
                <a:solidFill>
                  <a:sysClr val="windowText" lastClr="000000"/>
                </a:solidFill>
              </a:rPr>
              <a:t>Code</a:t>
            </a:r>
            <a:r>
              <a:rPr lang="fi-FI" sz="1200" kern="0" dirty="0" smtClean="0">
                <a:solidFill>
                  <a:sysClr val="windowText" lastClr="000000"/>
                </a:solidFill>
              </a:rPr>
              <a:t> </a:t>
            </a:r>
            <a:r>
              <a:rPr lang="fi-FI" sz="1200" kern="0" dirty="0" err="1" smtClean="0">
                <a:solidFill>
                  <a:sysClr val="windowText" lastClr="000000"/>
                </a:solidFill>
              </a:rPr>
              <a:t>review</a:t>
            </a:r>
            <a:r>
              <a:rPr lang="fi-FI" sz="1200" kern="0" dirty="0" smtClean="0">
                <a:solidFill>
                  <a:sysClr val="windowText" lastClr="000000"/>
                </a:solidFill>
              </a:rPr>
              <a:t> </a:t>
            </a:r>
          </a:p>
          <a:p>
            <a:pPr marL="753198" lvl="1" indent="-274320" defTabSz="914400">
              <a:spcBef>
                <a:spcPts val="300"/>
              </a:spcBef>
              <a:spcAft>
                <a:spcPts val="300"/>
              </a:spcAft>
              <a:buClr>
                <a:schemeClr val="accent5"/>
              </a:buClr>
              <a:buFont typeface="Wingdings" pitchFamily="2" charset="2"/>
              <a:buChar char="§"/>
              <a:defRPr/>
            </a:pPr>
            <a:r>
              <a:rPr lang="fi-FI" sz="1200" kern="0" dirty="0" err="1" smtClean="0">
                <a:solidFill>
                  <a:sysClr val="windowText" lastClr="000000"/>
                </a:solidFill>
              </a:rPr>
              <a:t>Static</a:t>
            </a:r>
            <a:r>
              <a:rPr lang="fi-FI" sz="1200" kern="0" dirty="0" smtClean="0">
                <a:solidFill>
                  <a:sysClr val="windowText" lastClr="000000"/>
                </a:solidFill>
              </a:rPr>
              <a:t> </a:t>
            </a:r>
            <a:r>
              <a:rPr lang="fi-FI" sz="1200" kern="0" dirty="0" err="1" smtClean="0">
                <a:solidFill>
                  <a:sysClr val="windowText" lastClr="000000"/>
                </a:solidFill>
              </a:rPr>
              <a:t>code</a:t>
            </a:r>
            <a:r>
              <a:rPr lang="fi-FI" sz="1200" kern="0" dirty="0" smtClean="0">
                <a:solidFill>
                  <a:sysClr val="windowText" lastClr="000000"/>
                </a:solidFill>
              </a:rPr>
              <a:t> </a:t>
            </a:r>
            <a:r>
              <a:rPr lang="fi-FI" sz="1200" kern="0" dirty="0" err="1" smtClean="0">
                <a:solidFill>
                  <a:sysClr val="windowText" lastClr="000000"/>
                </a:solidFill>
              </a:rPr>
              <a:t>analysis</a:t>
            </a:r>
            <a:endParaRPr lang="fi-FI" sz="1200" kern="0" dirty="0" smtClean="0">
              <a:solidFill>
                <a:sysClr val="windowText" lastClr="000000"/>
              </a:solidFill>
            </a:endParaRPr>
          </a:p>
          <a:p>
            <a:pPr marL="753198" lvl="1" indent="-274320" defTabSz="914400">
              <a:spcBef>
                <a:spcPts val="300"/>
              </a:spcBef>
              <a:spcAft>
                <a:spcPts val="300"/>
              </a:spcAft>
              <a:buClr>
                <a:schemeClr val="accent5"/>
              </a:buClr>
              <a:buFont typeface="Wingdings" pitchFamily="2" charset="2"/>
              <a:buChar char="§"/>
              <a:defRPr/>
            </a:pPr>
            <a:endParaRPr lang="en-GB" sz="1200" kern="0" dirty="0" smtClean="0">
              <a:solidFill>
                <a:sysClr val="windowText" lastClr="000000"/>
              </a:solidFill>
            </a:endParaRPr>
          </a:p>
          <a:p>
            <a:pPr marL="274320" lvl="0" indent="-274320" defTabSz="914400">
              <a:spcBef>
                <a:spcPts val="300"/>
              </a:spcBef>
              <a:spcAft>
                <a:spcPts val="300"/>
              </a:spcAft>
              <a:buClr>
                <a:schemeClr val="accent5"/>
              </a:buClr>
              <a:buFont typeface="Wingdings" pitchFamily="2" charset="2"/>
              <a:buChar char="§"/>
              <a:defRPr/>
            </a:pPr>
            <a:endParaRPr lang="en-GB" sz="1200" kern="0" dirty="0" smtClean="0">
              <a:solidFill>
                <a:sysClr val="windowText" lastClr="000000"/>
              </a:solidFill>
            </a:endParaRPr>
          </a:p>
          <a:p>
            <a:pPr marL="274320" lvl="0" indent="-274320" defTabSz="914400">
              <a:spcBef>
                <a:spcPts val="300"/>
              </a:spcBef>
              <a:spcAft>
                <a:spcPts val="300"/>
              </a:spcAft>
              <a:buClr>
                <a:schemeClr val="accent5"/>
              </a:buClr>
              <a:defRPr/>
            </a:pPr>
            <a:endParaRPr lang="en-GB" sz="1200" kern="0" dirty="0" smtClean="0">
              <a:solidFill>
                <a:sysClr val="windowText" lastClr="000000"/>
              </a:solidFill>
            </a:endParaRPr>
          </a:p>
        </p:txBody>
      </p:sp>
      <p:sp>
        <p:nvSpPr>
          <p:cNvPr id="6" name="AutoShape 5"/>
          <p:cNvSpPr>
            <a:spLocks noChangeArrowheads="1"/>
          </p:cNvSpPr>
          <p:nvPr>
            <p:custDataLst>
              <p:tags r:id="rId1"/>
            </p:custDataLst>
          </p:nvPr>
        </p:nvSpPr>
        <p:spPr bwMode="auto">
          <a:xfrm>
            <a:off x="342900" y="1514404"/>
            <a:ext cx="3017520" cy="548640"/>
          </a:xfrm>
          <a:prstGeom prst="homePlate">
            <a:avLst>
              <a:gd name="adj" fmla="val 1637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lvl="1" algn="ctr" defTabSz="914400">
              <a:lnSpc>
                <a:spcPct val="90000"/>
              </a:lnSpc>
              <a:spcBef>
                <a:spcPct val="40000"/>
              </a:spcBef>
              <a:defRPr/>
            </a:pPr>
            <a:r>
              <a:rPr lang="en-GB" sz="1600" b="1" kern="0" dirty="0" smtClean="0">
                <a:solidFill>
                  <a:schemeClr val="bg1"/>
                </a:solidFill>
              </a:rPr>
              <a:t>What</a:t>
            </a:r>
          </a:p>
        </p:txBody>
      </p:sp>
      <p:sp>
        <p:nvSpPr>
          <p:cNvPr id="7" name="AutoShape 7"/>
          <p:cNvSpPr>
            <a:spLocks noChangeArrowheads="1"/>
          </p:cNvSpPr>
          <p:nvPr>
            <p:custDataLst>
              <p:tags r:id="rId2"/>
            </p:custDataLst>
          </p:nvPr>
        </p:nvSpPr>
        <p:spPr bwMode="auto">
          <a:xfrm>
            <a:off x="6522166" y="1525421"/>
            <a:ext cx="3017520" cy="548640"/>
          </a:xfrm>
          <a:prstGeom prst="chevron">
            <a:avLst>
              <a:gd name="adj" fmla="val 18122"/>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lang="en-GB" sz="1600" b="1" kern="0" noProof="0" dirty="0" smtClean="0">
                <a:solidFill>
                  <a:schemeClr val="bg1"/>
                </a:solidFill>
              </a:rPr>
              <a:t>Recommendation</a:t>
            </a:r>
            <a:endParaRPr kumimoji="0" lang="en-GB" sz="1600" b="1" i="0" u="none" strike="noStrike" kern="0" cap="none" spc="0" normalizeH="0" baseline="0" noProof="0" dirty="0" smtClean="0">
              <a:ln>
                <a:noFill/>
              </a:ln>
              <a:solidFill>
                <a:schemeClr val="bg1"/>
              </a:solidFill>
              <a:effectLst/>
              <a:uLnTx/>
              <a:uFillTx/>
            </a:endParaRPr>
          </a:p>
        </p:txBody>
      </p:sp>
      <p:sp>
        <p:nvSpPr>
          <p:cNvPr id="8" name="AutoShape 6"/>
          <p:cNvSpPr>
            <a:spLocks noChangeArrowheads="1"/>
          </p:cNvSpPr>
          <p:nvPr>
            <p:custDataLst>
              <p:tags r:id="rId3"/>
            </p:custDataLst>
          </p:nvPr>
        </p:nvSpPr>
        <p:spPr bwMode="auto">
          <a:xfrm>
            <a:off x="3432533" y="1514404"/>
            <a:ext cx="3012334" cy="548640"/>
          </a:xfrm>
          <a:prstGeom prst="chevron">
            <a:avLst>
              <a:gd name="adj" fmla="val 18134"/>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kumimoji="0" lang="en-GB" sz="1600" b="1" i="0" u="none" strike="noStrike" kern="0" cap="none" spc="0" normalizeH="0" baseline="0" noProof="0" dirty="0" smtClean="0">
                <a:ln>
                  <a:noFill/>
                </a:ln>
                <a:solidFill>
                  <a:schemeClr val="bg1"/>
                </a:solidFill>
                <a:effectLst/>
                <a:uLnTx/>
                <a:uFillTx/>
              </a:rPr>
              <a:t>Why</a:t>
            </a:r>
          </a:p>
        </p:txBody>
      </p:sp>
    </p:spTree>
    <p:extLst>
      <p:ext uri="{BB962C8B-B14F-4D97-AF65-F5344CB8AC3E}">
        <p14:creationId xmlns:p14="http://schemas.microsoft.com/office/powerpoint/2010/main" val="3054163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Deployment/Delivery</a:t>
            </a:r>
            <a:endParaRPr lang="en-US" dirty="0"/>
          </a:p>
        </p:txBody>
      </p:sp>
      <p:sp>
        <p:nvSpPr>
          <p:cNvPr id="3" name="Rectangle 13"/>
          <p:cNvSpPr>
            <a:spLocks noChangeArrowheads="1"/>
          </p:cNvSpPr>
          <p:nvPr/>
        </p:nvSpPr>
        <p:spPr bwMode="auto">
          <a:xfrm>
            <a:off x="342900"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en-US" sz="1200" kern="0" dirty="0">
                <a:solidFill>
                  <a:sysClr val="windowText" lastClr="000000"/>
                </a:solidFill>
              </a:rPr>
              <a:t>Continuous Delivery (CD) is a design practice used in software development to automate and improve the process of software delivery. Techniques such as automated testing, continuous integration and continuous deployment allow software to be developed to a high standard and easily packaged and deployed to test environments, resulting in the ability to rapidly, reliably and repeatedly push out enhancements and bug fixes to customers at low risk and with minimal manual overhead. </a:t>
            </a:r>
            <a:endParaRPr lang="en-US" sz="1200" kern="0" dirty="0" smtClean="0">
              <a:solidFill>
                <a:sysClr val="windowText" lastClr="000000"/>
              </a:solidFill>
            </a:endParaRPr>
          </a:p>
          <a:p>
            <a:pPr lvl="0" defTabSz="914400">
              <a:spcBef>
                <a:spcPts val="300"/>
              </a:spcBef>
              <a:spcAft>
                <a:spcPts val="300"/>
              </a:spcAft>
              <a:buClr>
                <a:schemeClr val="accent5"/>
              </a:buClr>
              <a:defRPr/>
            </a:pPr>
            <a:endParaRPr kumimoji="0" lang="en-US" sz="1200" b="0" i="0" u="none" strike="noStrike" kern="0" cap="none" spc="0" normalizeH="0" baseline="0" noProof="0" dirty="0">
              <a:ln>
                <a:noFill/>
              </a:ln>
              <a:solidFill>
                <a:sysClr val="windowText" lastClr="000000"/>
              </a:solidFill>
              <a:effectLst/>
              <a:uLnTx/>
              <a:uFillTx/>
            </a:endParaRPr>
          </a:p>
          <a:p>
            <a:pPr lvl="0" defTabSz="914400">
              <a:spcBef>
                <a:spcPts val="300"/>
              </a:spcBef>
              <a:spcAft>
                <a:spcPts val="300"/>
              </a:spcAft>
              <a:buClr>
                <a:schemeClr val="accent5"/>
              </a:buClr>
              <a:defRPr/>
            </a:pPr>
            <a:r>
              <a:rPr lang="en-US" sz="1000" i="1" kern="0" dirty="0" smtClean="0">
                <a:solidFill>
                  <a:sysClr val="windowText" lastClr="000000"/>
                </a:solidFill>
              </a:rPr>
              <a:t>Note</a:t>
            </a:r>
            <a:r>
              <a:rPr lang="en-US" sz="1000" i="1" kern="0" dirty="0">
                <a:solidFill>
                  <a:sysClr val="windowText" lastClr="000000"/>
                </a:solidFill>
              </a:rPr>
              <a:t>: Continuous Delivery doesn't mean every change is deployed to production ASAP. It means every change is proven to be deployable at any </a:t>
            </a:r>
            <a:r>
              <a:rPr lang="en-US" sz="1000" i="1" kern="0" dirty="0" smtClean="0">
                <a:solidFill>
                  <a:sysClr val="windowText" lastClr="000000"/>
                </a:solidFill>
              </a:rPr>
              <a:t>time.</a:t>
            </a:r>
            <a:endParaRPr kumimoji="0" lang="en-GB" sz="1000" b="0" i="1" u="none" strike="noStrike" kern="0" cap="none" spc="0" normalizeH="0" baseline="0" noProof="0" dirty="0" smtClean="0">
              <a:ln>
                <a:noFill/>
              </a:ln>
              <a:solidFill>
                <a:sysClr val="windowText" lastClr="000000"/>
              </a:solidFill>
              <a:effectLst/>
              <a:uLnTx/>
              <a:uFillTx/>
            </a:endParaRPr>
          </a:p>
        </p:txBody>
      </p:sp>
      <p:sp>
        <p:nvSpPr>
          <p:cNvPr id="4" name="Rectangle 14"/>
          <p:cNvSpPr>
            <a:spLocks noChangeArrowheads="1"/>
          </p:cNvSpPr>
          <p:nvPr/>
        </p:nvSpPr>
        <p:spPr bwMode="auto">
          <a:xfrm>
            <a:off x="3432533"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190500" lvl="0" indent="-190500">
              <a:lnSpc>
                <a:spcPct val="90000"/>
              </a:lnSpc>
              <a:spcBef>
                <a:spcPct val="30000"/>
              </a:spcBef>
              <a:buFontTx/>
              <a:buChar char="•"/>
              <a:defRPr/>
            </a:pPr>
            <a:r>
              <a:rPr lang="en-US" sz="1200" kern="0" dirty="0" smtClean="0">
                <a:solidFill>
                  <a:sysClr val="windowText" lastClr="000000"/>
                </a:solidFill>
              </a:rPr>
              <a:t>Build the right functionalities with continuous feedback from the users</a:t>
            </a:r>
          </a:p>
          <a:p>
            <a:pPr marL="190500" lvl="0" indent="-190500">
              <a:lnSpc>
                <a:spcPct val="90000"/>
              </a:lnSpc>
              <a:spcBef>
                <a:spcPct val="30000"/>
              </a:spcBef>
              <a:buFontTx/>
              <a:buChar char="•"/>
              <a:defRPr/>
            </a:pPr>
            <a:r>
              <a:rPr lang="en-US" sz="1200" kern="0" dirty="0" smtClean="0">
                <a:solidFill>
                  <a:sysClr val="windowText" lastClr="000000"/>
                </a:solidFill>
              </a:rPr>
              <a:t>Benefits are gained earlier (albeit in smaller pieces)</a:t>
            </a:r>
          </a:p>
          <a:p>
            <a:pPr marL="190500" lvl="0" indent="-190500">
              <a:lnSpc>
                <a:spcPct val="90000"/>
              </a:lnSpc>
              <a:spcBef>
                <a:spcPct val="30000"/>
              </a:spcBef>
              <a:buFontTx/>
              <a:buChar char="•"/>
              <a:defRPr/>
            </a:pPr>
            <a:r>
              <a:rPr lang="en-US" sz="1200" kern="0" dirty="0" smtClean="0">
                <a:solidFill>
                  <a:sysClr val="windowText" lastClr="000000"/>
                </a:solidFill>
              </a:rPr>
              <a:t>Ability to react to changes quickly </a:t>
            </a:r>
          </a:p>
          <a:p>
            <a:pPr marL="190500" lvl="0" indent="-190500">
              <a:lnSpc>
                <a:spcPct val="90000"/>
              </a:lnSpc>
              <a:spcBef>
                <a:spcPct val="30000"/>
              </a:spcBef>
              <a:buFontTx/>
              <a:buChar char="•"/>
              <a:defRPr/>
            </a:pPr>
            <a:r>
              <a:rPr lang="en-US" sz="1200" kern="0" dirty="0" smtClean="0">
                <a:solidFill>
                  <a:sysClr val="windowText" lastClr="000000"/>
                </a:solidFill>
              </a:rPr>
              <a:t>Innovation with regular user feedback</a:t>
            </a:r>
          </a:p>
          <a:p>
            <a:pPr marL="190500" lvl="0" indent="-190500">
              <a:lnSpc>
                <a:spcPct val="90000"/>
              </a:lnSpc>
              <a:spcBef>
                <a:spcPct val="30000"/>
              </a:spcBef>
              <a:buFontTx/>
              <a:buChar char="•"/>
              <a:defRPr/>
            </a:pPr>
            <a:r>
              <a:rPr lang="en-US" sz="1200" kern="0" dirty="0" smtClean="0">
                <a:solidFill>
                  <a:sysClr val="windowText" lastClr="000000"/>
                </a:solidFill>
              </a:rPr>
              <a:t>Reduce risk associated with infrequent releases by implementing continuous deployment pipeline</a:t>
            </a:r>
          </a:p>
          <a:p>
            <a:pPr marL="190500" lvl="0" indent="-190500">
              <a:lnSpc>
                <a:spcPct val="90000"/>
              </a:lnSpc>
              <a:spcBef>
                <a:spcPct val="30000"/>
              </a:spcBef>
              <a:buFontTx/>
              <a:buChar char="•"/>
              <a:defRPr/>
            </a:pPr>
            <a:r>
              <a:rPr lang="en-US" sz="1200" kern="0" dirty="0" smtClean="0">
                <a:solidFill>
                  <a:sysClr val="windowText" lastClr="000000"/>
                </a:solidFill>
              </a:rPr>
              <a:t>Reduce costs by eliminating the manual actions required for deployments</a:t>
            </a:r>
          </a:p>
        </p:txBody>
      </p:sp>
      <p:sp>
        <p:nvSpPr>
          <p:cNvPr id="5" name="Rectangle 19"/>
          <p:cNvSpPr>
            <a:spLocks noChangeArrowheads="1"/>
          </p:cNvSpPr>
          <p:nvPr/>
        </p:nvSpPr>
        <p:spPr bwMode="auto">
          <a:xfrm>
            <a:off x="6522166"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fi-FI" sz="1200" kern="0" dirty="0" err="1" smtClean="0">
                <a:solidFill>
                  <a:sysClr val="windowText" lastClr="000000"/>
                </a:solidFill>
              </a:rPr>
              <a:t>Implement</a:t>
            </a:r>
            <a:r>
              <a:rPr lang="fi-FI" sz="1200" kern="0" dirty="0" smtClean="0">
                <a:solidFill>
                  <a:sysClr val="windowText" lastClr="000000"/>
                </a:solidFill>
              </a:rPr>
              <a:t> </a:t>
            </a:r>
            <a:r>
              <a:rPr lang="fi-FI" sz="1200" kern="0" dirty="0" err="1" smtClean="0">
                <a:solidFill>
                  <a:sysClr val="windowText" lastClr="000000"/>
                </a:solidFill>
              </a:rPr>
              <a:t>Continous</a:t>
            </a:r>
            <a:r>
              <a:rPr lang="fi-FI" sz="1200" kern="0" dirty="0" smtClean="0">
                <a:solidFill>
                  <a:sysClr val="windowText" lastClr="000000"/>
                </a:solidFill>
              </a:rPr>
              <a:t> Delivery</a:t>
            </a:r>
          </a:p>
          <a:p>
            <a:pPr marL="753198" lvl="1" indent="-274320" defTabSz="914400">
              <a:spcBef>
                <a:spcPts val="300"/>
              </a:spcBef>
              <a:spcAft>
                <a:spcPts val="300"/>
              </a:spcAft>
              <a:buClr>
                <a:schemeClr val="accent5"/>
              </a:buClr>
              <a:buFont typeface="Wingdings" pitchFamily="2" charset="2"/>
              <a:buChar char="§"/>
              <a:defRPr/>
            </a:pPr>
            <a:r>
              <a:rPr lang="fi-FI" sz="1200" kern="0" dirty="0" err="1" smtClean="0">
                <a:solidFill>
                  <a:sysClr val="windowText" lastClr="000000"/>
                </a:solidFill>
              </a:rPr>
              <a:t>Establish</a:t>
            </a:r>
            <a:r>
              <a:rPr lang="fi-FI" sz="1200" kern="0" dirty="0" smtClean="0">
                <a:solidFill>
                  <a:sysClr val="windowText" lastClr="000000"/>
                </a:solidFill>
              </a:rPr>
              <a:t> an </a:t>
            </a:r>
            <a:r>
              <a:rPr lang="fi-FI" sz="1200" kern="0" dirty="0" err="1" smtClean="0">
                <a:solidFill>
                  <a:sysClr val="windowText" lastClr="000000"/>
                </a:solidFill>
              </a:rPr>
              <a:t>automated</a:t>
            </a:r>
            <a:r>
              <a:rPr lang="fi-FI" sz="1200" kern="0" dirty="0" smtClean="0">
                <a:solidFill>
                  <a:sysClr val="windowText" lastClr="000000"/>
                </a:solidFill>
              </a:rPr>
              <a:t> </a:t>
            </a:r>
            <a:r>
              <a:rPr lang="fi-FI" sz="1200" kern="0" dirty="0" err="1">
                <a:solidFill>
                  <a:sysClr val="windowText" lastClr="000000"/>
                </a:solidFill>
              </a:rPr>
              <a:t>d</a:t>
            </a:r>
            <a:r>
              <a:rPr lang="fi-FI" sz="1200" kern="0" dirty="0" err="1" smtClean="0">
                <a:solidFill>
                  <a:sysClr val="windowText" lastClr="000000"/>
                </a:solidFill>
              </a:rPr>
              <a:t>eployment</a:t>
            </a:r>
            <a:r>
              <a:rPr lang="fi-FI" sz="1200" kern="0" dirty="0" smtClean="0">
                <a:solidFill>
                  <a:sysClr val="windowText" lastClr="000000"/>
                </a:solidFill>
              </a:rPr>
              <a:t> </a:t>
            </a:r>
            <a:r>
              <a:rPr lang="fi-FI" sz="1200" kern="0" dirty="0" err="1" smtClean="0">
                <a:solidFill>
                  <a:sysClr val="windowText" lastClr="000000"/>
                </a:solidFill>
              </a:rPr>
              <a:t>pipeline</a:t>
            </a:r>
            <a:endParaRPr lang="fi-FI" sz="1200" kern="0" dirty="0" smtClean="0">
              <a:solidFill>
                <a:sysClr val="windowText" lastClr="000000"/>
              </a:solidFill>
            </a:endParaRPr>
          </a:p>
          <a:p>
            <a:pPr marL="753198" lvl="1" indent="-274320" defTabSz="914400">
              <a:spcBef>
                <a:spcPts val="300"/>
              </a:spcBef>
              <a:spcAft>
                <a:spcPts val="300"/>
              </a:spcAft>
              <a:buClr>
                <a:schemeClr val="accent5"/>
              </a:buClr>
              <a:buFont typeface="Wingdings" pitchFamily="2" charset="2"/>
              <a:buChar char="§"/>
              <a:defRPr/>
            </a:pPr>
            <a:r>
              <a:rPr lang="en-GB" sz="1200" kern="0" dirty="0" smtClean="0">
                <a:solidFill>
                  <a:sysClr val="windowText" lastClr="000000"/>
                </a:solidFill>
              </a:rPr>
              <a:t>Establish a feedback loop between the users and developers</a:t>
            </a:r>
          </a:p>
          <a:p>
            <a:pPr marL="753198" lvl="1" indent="-274320" defTabSz="914400">
              <a:spcBef>
                <a:spcPts val="300"/>
              </a:spcBef>
              <a:spcAft>
                <a:spcPts val="300"/>
              </a:spcAft>
              <a:buClr>
                <a:schemeClr val="accent5"/>
              </a:buClr>
              <a:buFont typeface="Wingdings" pitchFamily="2" charset="2"/>
              <a:buChar char="§"/>
              <a:defRPr/>
            </a:pPr>
            <a:r>
              <a:rPr lang="en-GB" sz="1200" kern="0" dirty="0" smtClean="0">
                <a:solidFill>
                  <a:sysClr val="windowText" lastClr="000000"/>
                </a:solidFill>
              </a:rPr>
              <a:t>Implement automated tasks (</a:t>
            </a:r>
            <a:r>
              <a:rPr lang="en-GB" sz="1200" kern="0" dirty="0" err="1" smtClean="0">
                <a:solidFill>
                  <a:sysClr val="windowText" lastClr="000000"/>
                </a:solidFill>
              </a:rPr>
              <a:t>ie</a:t>
            </a:r>
            <a:r>
              <a:rPr lang="en-GB" sz="1200" kern="0" dirty="0" smtClean="0">
                <a:solidFill>
                  <a:sysClr val="windowText" lastClr="000000"/>
                </a:solidFill>
              </a:rPr>
              <a:t>. </a:t>
            </a:r>
            <a:r>
              <a:rPr lang="en-GB" sz="1200" kern="0" dirty="0">
                <a:solidFill>
                  <a:sysClr val="windowText" lastClr="000000"/>
                </a:solidFill>
              </a:rPr>
              <a:t>t</a:t>
            </a:r>
            <a:r>
              <a:rPr lang="en-GB" sz="1200" kern="0" dirty="0" smtClean="0">
                <a:solidFill>
                  <a:sysClr val="windowText" lastClr="000000"/>
                </a:solidFill>
              </a:rPr>
              <a:t>esting) required for deployments </a:t>
            </a:r>
          </a:p>
          <a:p>
            <a:pPr marL="274320" indent="-274320" defTabSz="914400">
              <a:spcBef>
                <a:spcPts val="300"/>
              </a:spcBef>
              <a:spcAft>
                <a:spcPts val="300"/>
              </a:spcAft>
              <a:buClr>
                <a:schemeClr val="accent5"/>
              </a:buClr>
              <a:buFont typeface="Wingdings" pitchFamily="2" charset="2"/>
              <a:buChar char="§"/>
              <a:defRPr/>
            </a:pPr>
            <a:r>
              <a:rPr lang="fi-FI" sz="1200" kern="0" dirty="0" err="1">
                <a:solidFill>
                  <a:sysClr val="windowText" lastClr="000000"/>
                </a:solidFill>
              </a:rPr>
              <a:t>Implement</a:t>
            </a:r>
            <a:r>
              <a:rPr lang="fi-FI" sz="1200" kern="0" dirty="0">
                <a:solidFill>
                  <a:sysClr val="windowText" lastClr="000000"/>
                </a:solidFill>
              </a:rPr>
              <a:t> </a:t>
            </a:r>
            <a:r>
              <a:rPr lang="fi-FI" sz="1200" kern="0" dirty="0" err="1" smtClean="0">
                <a:solidFill>
                  <a:sysClr val="windowText" lastClr="000000"/>
                </a:solidFill>
              </a:rPr>
              <a:t>Continous</a:t>
            </a:r>
            <a:r>
              <a:rPr lang="fi-FI" sz="1200" kern="0" dirty="0" smtClean="0">
                <a:solidFill>
                  <a:sysClr val="windowText" lastClr="000000"/>
                </a:solidFill>
              </a:rPr>
              <a:t> Deployment</a:t>
            </a:r>
          </a:p>
          <a:p>
            <a:pPr marL="753198" lvl="1" indent="-274320" defTabSz="914400">
              <a:spcBef>
                <a:spcPts val="300"/>
              </a:spcBef>
              <a:spcAft>
                <a:spcPts val="300"/>
              </a:spcAft>
              <a:buClr>
                <a:schemeClr val="accent5"/>
              </a:buClr>
              <a:buFont typeface="Wingdings" pitchFamily="2" charset="2"/>
              <a:buChar char="§"/>
              <a:defRPr/>
            </a:pPr>
            <a:r>
              <a:rPr lang="fi-FI" sz="1200" kern="0" dirty="0" err="1" smtClean="0">
                <a:solidFill>
                  <a:sysClr val="windowText" lastClr="000000"/>
                </a:solidFill>
              </a:rPr>
              <a:t>Extend</a:t>
            </a:r>
            <a:r>
              <a:rPr lang="fi-FI" sz="1200" kern="0" dirty="0" smtClean="0">
                <a:solidFill>
                  <a:sysClr val="windowText" lastClr="000000"/>
                </a:solidFill>
              </a:rPr>
              <a:t> </a:t>
            </a:r>
            <a:r>
              <a:rPr lang="fi-FI" sz="1200" kern="0" dirty="0" err="1" smtClean="0">
                <a:solidFill>
                  <a:sysClr val="windowText" lastClr="000000"/>
                </a:solidFill>
              </a:rPr>
              <a:t>the</a:t>
            </a:r>
            <a:r>
              <a:rPr lang="fi-FI" sz="1200" kern="0" dirty="0" smtClean="0">
                <a:solidFill>
                  <a:sysClr val="windowText" lastClr="000000"/>
                </a:solidFill>
              </a:rPr>
              <a:t> </a:t>
            </a:r>
            <a:r>
              <a:rPr lang="fi-FI" sz="1200" kern="0" dirty="0" err="1" smtClean="0">
                <a:solidFill>
                  <a:sysClr val="windowText" lastClr="000000"/>
                </a:solidFill>
              </a:rPr>
              <a:t>deployment</a:t>
            </a:r>
            <a:r>
              <a:rPr lang="fi-FI" sz="1200" kern="0" dirty="0" smtClean="0">
                <a:solidFill>
                  <a:sysClr val="windowText" lastClr="000000"/>
                </a:solidFill>
              </a:rPr>
              <a:t> </a:t>
            </a:r>
            <a:r>
              <a:rPr lang="fi-FI" sz="1200" kern="0" dirty="0" err="1" smtClean="0">
                <a:solidFill>
                  <a:sysClr val="windowText" lastClr="000000"/>
                </a:solidFill>
              </a:rPr>
              <a:t>pipeline</a:t>
            </a:r>
            <a:r>
              <a:rPr lang="fi-FI" sz="1200" kern="0" dirty="0" smtClean="0">
                <a:solidFill>
                  <a:sysClr val="windowText" lastClr="000000"/>
                </a:solidFill>
              </a:rPr>
              <a:t> to </a:t>
            </a:r>
            <a:r>
              <a:rPr lang="fi-FI" sz="1200" kern="0" dirty="0" err="1" smtClean="0">
                <a:solidFill>
                  <a:sysClr val="windowText" lastClr="000000"/>
                </a:solidFill>
              </a:rPr>
              <a:t>production</a:t>
            </a:r>
            <a:r>
              <a:rPr lang="fi-FI" sz="1200" kern="0" dirty="0" smtClean="0">
                <a:solidFill>
                  <a:sysClr val="windowText" lastClr="000000"/>
                </a:solidFill>
              </a:rPr>
              <a:t> </a:t>
            </a:r>
            <a:r>
              <a:rPr lang="fi-FI" sz="1200" kern="0" dirty="0" err="1" smtClean="0">
                <a:solidFill>
                  <a:sysClr val="windowText" lastClr="000000"/>
                </a:solidFill>
              </a:rPr>
              <a:t>environments</a:t>
            </a:r>
            <a:endParaRPr lang="fi-FI" sz="1200" kern="0" dirty="0" smtClean="0">
              <a:solidFill>
                <a:sysClr val="windowText" lastClr="000000"/>
              </a:solidFill>
            </a:endParaRPr>
          </a:p>
          <a:p>
            <a:pPr marL="753198" lvl="1" indent="-274320" defTabSz="91440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Make automated </a:t>
            </a:r>
            <a:r>
              <a:rPr lang="en-US" sz="1200" kern="0" dirty="0">
                <a:solidFill>
                  <a:sysClr val="windowText" lastClr="000000"/>
                </a:solidFill>
              </a:rPr>
              <a:t>feedback on the production readiness of </a:t>
            </a:r>
            <a:r>
              <a:rPr lang="en-US" sz="1200" kern="0" dirty="0" smtClean="0">
                <a:solidFill>
                  <a:sysClr val="windowText" lastClr="000000"/>
                </a:solidFill>
              </a:rPr>
              <a:t>systems available (especially after deployments)</a:t>
            </a:r>
            <a:endParaRPr lang="en-GB" sz="1200" kern="0" dirty="0" smtClean="0">
              <a:solidFill>
                <a:sysClr val="windowText" lastClr="000000"/>
              </a:solidFill>
            </a:endParaRPr>
          </a:p>
          <a:p>
            <a:pPr marL="274320" lvl="0" indent="-274320" defTabSz="914400">
              <a:spcBef>
                <a:spcPts val="300"/>
              </a:spcBef>
              <a:spcAft>
                <a:spcPts val="300"/>
              </a:spcAft>
              <a:buClr>
                <a:schemeClr val="accent5"/>
              </a:buClr>
              <a:buFont typeface="Wingdings" pitchFamily="2" charset="2"/>
              <a:buChar char="§"/>
              <a:defRPr/>
            </a:pPr>
            <a:endParaRPr lang="en-GB" sz="1200" kern="0" dirty="0" smtClean="0">
              <a:solidFill>
                <a:sysClr val="windowText" lastClr="000000"/>
              </a:solidFill>
            </a:endParaRPr>
          </a:p>
          <a:p>
            <a:pPr marL="274320" lvl="0" indent="-274320" defTabSz="914400">
              <a:spcBef>
                <a:spcPts val="300"/>
              </a:spcBef>
              <a:spcAft>
                <a:spcPts val="300"/>
              </a:spcAft>
              <a:buClr>
                <a:schemeClr val="accent5"/>
              </a:buClr>
              <a:defRPr/>
            </a:pPr>
            <a:endParaRPr lang="en-GB" sz="1200" kern="0" dirty="0" smtClean="0">
              <a:solidFill>
                <a:sysClr val="windowText" lastClr="000000"/>
              </a:solidFill>
            </a:endParaRPr>
          </a:p>
        </p:txBody>
      </p:sp>
      <p:sp>
        <p:nvSpPr>
          <p:cNvPr id="6" name="AutoShape 5"/>
          <p:cNvSpPr>
            <a:spLocks noChangeArrowheads="1"/>
          </p:cNvSpPr>
          <p:nvPr>
            <p:custDataLst>
              <p:tags r:id="rId1"/>
            </p:custDataLst>
          </p:nvPr>
        </p:nvSpPr>
        <p:spPr bwMode="auto">
          <a:xfrm>
            <a:off x="342900" y="1514404"/>
            <a:ext cx="3017520" cy="548640"/>
          </a:xfrm>
          <a:prstGeom prst="homePlate">
            <a:avLst>
              <a:gd name="adj" fmla="val 1637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lvl="1" algn="ctr" defTabSz="914400">
              <a:lnSpc>
                <a:spcPct val="90000"/>
              </a:lnSpc>
              <a:spcBef>
                <a:spcPct val="40000"/>
              </a:spcBef>
              <a:defRPr/>
            </a:pPr>
            <a:r>
              <a:rPr lang="en-GB" sz="1600" b="1" kern="0" dirty="0" smtClean="0">
                <a:solidFill>
                  <a:schemeClr val="bg1"/>
                </a:solidFill>
              </a:rPr>
              <a:t>What</a:t>
            </a:r>
          </a:p>
        </p:txBody>
      </p:sp>
      <p:sp>
        <p:nvSpPr>
          <p:cNvPr id="7" name="AutoShape 7"/>
          <p:cNvSpPr>
            <a:spLocks noChangeArrowheads="1"/>
          </p:cNvSpPr>
          <p:nvPr>
            <p:custDataLst>
              <p:tags r:id="rId2"/>
            </p:custDataLst>
          </p:nvPr>
        </p:nvSpPr>
        <p:spPr bwMode="auto">
          <a:xfrm>
            <a:off x="6522166" y="1525421"/>
            <a:ext cx="3017520" cy="548640"/>
          </a:xfrm>
          <a:prstGeom prst="chevron">
            <a:avLst>
              <a:gd name="adj" fmla="val 18122"/>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lang="en-GB" sz="1600" b="1" kern="0" noProof="0" dirty="0" smtClean="0">
                <a:solidFill>
                  <a:schemeClr val="bg1"/>
                </a:solidFill>
              </a:rPr>
              <a:t>Recommendation</a:t>
            </a:r>
            <a:endParaRPr kumimoji="0" lang="en-GB" sz="1600" b="1" i="0" u="none" strike="noStrike" kern="0" cap="none" spc="0" normalizeH="0" baseline="0" noProof="0" dirty="0" smtClean="0">
              <a:ln>
                <a:noFill/>
              </a:ln>
              <a:solidFill>
                <a:schemeClr val="bg1"/>
              </a:solidFill>
              <a:effectLst/>
              <a:uLnTx/>
              <a:uFillTx/>
            </a:endParaRPr>
          </a:p>
        </p:txBody>
      </p:sp>
      <p:sp>
        <p:nvSpPr>
          <p:cNvPr id="8" name="AutoShape 6"/>
          <p:cNvSpPr>
            <a:spLocks noChangeArrowheads="1"/>
          </p:cNvSpPr>
          <p:nvPr>
            <p:custDataLst>
              <p:tags r:id="rId3"/>
            </p:custDataLst>
          </p:nvPr>
        </p:nvSpPr>
        <p:spPr bwMode="auto">
          <a:xfrm>
            <a:off x="3432533" y="1514404"/>
            <a:ext cx="3012334" cy="548640"/>
          </a:xfrm>
          <a:prstGeom prst="chevron">
            <a:avLst>
              <a:gd name="adj" fmla="val 18134"/>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kumimoji="0" lang="en-GB" sz="1600" b="1" i="0" u="none" strike="noStrike" kern="0" cap="none" spc="0" normalizeH="0" baseline="0" noProof="0" dirty="0" smtClean="0">
                <a:ln>
                  <a:noFill/>
                </a:ln>
                <a:solidFill>
                  <a:schemeClr val="bg1"/>
                </a:solidFill>
                <a:effectLst/>
                <a:uLnTx/>
                <a:uFillTx/>
              </a:rPr>
              <a:t>Why</a:t>
            </a:r>
          </a:p>
        </p:txBody>
      </p:sp>
    </p:spTree>
    <p:extLst>
      <p:ext uri="{BB962C8B-B14F-4D97-AF65-F5344CB8AC3E}">
        <p14:creationId xmlns:p14="http://schemas.microsoft.com/office/powerpoint/2010/main" val="1034954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 and Service Virtualization</a:t>
            </a:r>
            <a:endParaRPr lang="en-US" dirty="0"/>
          </a:p>
        </p:txBody>
      </p:sp>
      <p:sp>
        <p:nvSpPr>
          <p:cNvPr id="3" name="Rectangle 13"/>
          <p:cNvSpPr>
            <a:spLocks noChangeArrowheads="1"/>
          </p:cNvSpPr>
          <p:nvPr/>
        </p:nvSpPr>
        <p:spPr bwMode="auto">
          <a:xfrm>
            <a:off x="342900"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en-US" sz="1200" kern="0" dirty="0">
                <a:solidFill>
                  <a:sysClr val="windowText" lastClr="000000"/>
                </a:solidFill>
              </a:rPr>
              <a:t>In software testing, test automation is the use of special software (separate from the software being tested) to control the execution of tests and the comparison of actual outcomes with predicted outcomes</a:t>
            </a:r>
            <a:r>
              <a:rPr lang="en-US" sz="1200" kern="0" dirty="0" smtClean="0">
                <a:solidFill>
                  <a:sysClr val="windowText" lastClr="000000"/>
                </a:solidFill>
              </a:rPr>
              <a:t>. </a:t>
            </a:r>
          </a:p>
          <a:p>
            <a:pPr marL="274320" lvl="0" indent="-274320" defTabSz="914400">
              <a:spcBef>
                <a:spcPts val="300"/>
              </a:spcBef>
              <a:spcAft>
                <a:spcPts val="300"/>
              </a:spcAft>
              <a:buClr>
                <a:schemeClr val="accent5"/>
              </a:buClr>
              <a:buFont typeface="Wingdings" pitchFamily="2" charset="2"/>
              <a:buChar char="§"/>
              <a:defRPr/>
            </a:pPr>
            <a:r>
              <a:rPr lang="en-GB" sz="1200" kern="0" dirty="0" smtClean="0">
                <a:solidFill>
                  <a:sysClr val="windowText" lastClr="000000"/>
                </a:solidFill>
              </a:rPr>
              <a:t>Service Virtualization </a:t>
            </a:r>
            <a:r>
              <a:rPr lang="en-US" sz="1200" kern="0" dirty="0">
                <a:solidFill>
                  <a:sysClr val="windowText" lastClr="000000"/>
                </a:solidFill>
              </a:rPr>
              <a:t>captures and simulates the behavior, data and performance characteristics of complete composite application environments, making them available for development and test teams throughout the software lifecycle, for faster time-to-market with quality software functionality at lower infrastructure cost.</a:t>
            </a:r>
            <a:endParaRPr kumimoji="0" lang="en-GB" sz="1200" b="0" i="0" u="none" strike="noStrike" kern="0" cap="none" spc="0" normalizeH="0" baseline="0" noProof="0" dirty="0" smtClean="0">
              <a:ln>
                <a:noFill/>
              </a:ln>
              <a:solidFill>
                <a:sysClr val="windowText" lastClr="000000"/>
              </a:solidFill>
              <a:effectLst/>
              <a:uLnTx/>
              <a:uFillTx/>
            </a:endParaRPr>
          </a:p>
        </p:txBody>
      </p:sp>
      <p:sp>
        <p:nvSpPr>
          <p:cNvPr id="4" name="Rectangle 14"/>
          <p:cNvSpPr>
            <a:spLocks noChangeArrowheads="1"/>
          </p:cNvSpPr>
          <p:nvPr/>
        </p:nvSpPr>
        <p:spPr bwMode="auto">
          <a:xfrm>
            <a:off x="3432533"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190500" lvl="0" indent="-190500">
              <a:lnSpc>
                <a:spcPct val="90000"/>
              </a:lnSpc>
              <a:spcBef>
                <a:spcPct val="30000"/>
              </a:spcBef>
              <a:buFontTx/>
              <a:buChar char="•"/>
              <a:defRPr/>
            </a:pPr>
            <a:r>
              <a:rPr lang="en-US" sz="1200" kern="0" dirty="0" smtClean="0">
                <a:solidFill>
                  <a:sysClr val="windowText" lastClr="000000"/>
                </a:solidFill>
              </a:rPr>
              <a:t>Enable early detection of functional errors and give immediate feedback to developers thus increasing code quality</a:t>
            </a:r>
          </a:p>
          <a:p>
            <a:pPr marL="190500" lvl="0" indent="-190500">
              <a:lnSpc>
                <a:spcPct val="90000"/>
              </a:lnSpc>
              <a:spcBef>
                <a:spcPct val="30000"/>
              </a:spcBef>
              <a:buFontTx/>
              <a:buChar char="•"/>
              <a:defRPr/>
            </a:pPr>
            <a:r>
              <a:rPr lang="en-US" sz="1200" kern="0" dirty="0" smtClean="0">
                <a:solidFill>
                  <a:sysClr val="windowText" lastClr="000000"/>
                </a:solidFill>
              </a:rPr>
              <a:t>Improve time to market with virtual test environments (by reducing the requirements for non-scope environments to be available for test runs)</a:t>
            </a:r>
          </a:p>
          <a:p>
            <a:pPr marL="190500" lvl="0" indent="-190500">
              <a:lnSpc>
                <a:spcPct val="90000"/>
              </a:lnSpc>
              <a:spcBef>
                <a:spcPct val="30000"/>
              </a:spcBef>
              <a:buFontTx/>
              <a:buChar char="•"/>
              <a:defRPr/>
            </a:pPr>
            <a:endParaRPr lang="en-US" sz="1200" kern="0" dirty="0" smtClean="0">
              <a:solidFill>
                <a:sysClr val="windowText" lastClr="000000"/>
              </a:solidFill>
            </a:endParaRPr>
          </a:p>
        </p:txBody>
      </p:sp>
      <p:sp>
        <p:nvSpPr>
          <p:cNvPr id="5" name="Rectangle 19"/>
          <p:cNvSpPr>
            <a:spLocks noChangeArrowheads="1"/>
          </p:cNvSpPr>
          <p:nvPr/>
        </p:nvSpPr>
        <p:spPr bwMode="auto">
          <a:xfrm>
            <a:off x="6522166"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fi-FI" sz="1200" kern="0" dirty="0" err="1" smtClean="0">
                <a:solidFill>
                  <a:sysClr val="windowText" lastClr="000000"/>
                </a:solidFill>
              </a:rPr>
              <a:t>Implement</a:t>
            </a:r>
            <a:r>
              <a:rPr lang="fi-FI" sz="1200" kern="0" dirty="0" smtClean="0">
                <a:solidFill>
                  <a:sysClr val="windowText" lastClr="000000"/>
                </a:solidFill>
              </a:rPr>
              <a:t> </a:t>
            </a:r>
            <a:r>
              <a:rPr lang="fi-FI" sz="1200" kern="0" dirty="0" err="1" smtClean="0">
                <a:solidFill>
                  <a:sysClr val="windowText" lastClr="000000"/>
                </a:solidFill>
              </a:rPr>
              <a:t>Test</a:t>
            </a:r>
            <a:r>
              <a:rPr lang="fi-FI" sz="1200" kern="0" dirty="0" smtClean="0">
                <a:solidFill>
                  <a:sysClr val="windowText" lastClr="000000"/>
                </a:solidFill>
              </a:rPr>
              <a:t> </a:t>
            </a:r>
            <a:r>
              <a:rPr lang="fi-FI" sz="1200" kern="0" dirty="0" err="1" smtClean="0">
                <a:solidFill>
                  <a:sysClr val="windowText" lastClr="000000"/>
                </a:solidFill>
              </a:rPr>
              <a:t>Automation</a:t>
            </a:r>
            <a:endParaRPr lang="fi-FI" sz="1200" kern="0" dirty="0" smtClean="0">
              <a:solidFill>
                <a:sysClr val="windowText" lastClr="000000"/>
              </a:solidFill>
            </a:endParaRPr>
          </a:p>
          <a:p>
            <a:pPr marL="753198" lvl="1" indent="-274320" defTabSz="914400">
              <a:spcBef>
                <a:spcPts val="300"/>
              </a:spcBef>
              <a:spcAft>
                <a:spcPts val="300"/>
              </a:spcAft>
              <a:buClr>
                <a:schemeClr val="accent5"/>
              </a:buClr>
              <a:buFont typeface="Wingdings" pitchFamily="2" charset="2"/>
              <a:buChar char="§"/>
              <a:defRPr/>
            </a:pPr>
            <a:r>
              <a:rPr lang="fi-FI" sz="1200" kern="0" dirty="0" err="1" smtClean="0">
                <a:solidFill>
                  <a:sysClr val="windowText" lastClr="000000"/>
                </a:solidFill>
              </a:rPr>
              <a:t>Choose</a:t>
            </a:r>
            <a:r>
              <a:rPr lang="fi-FI" sz="1200" kern="0" dirty="0" smtClean="0">
                <a:solidFill>
                  <a:sysClr val="windowText" lastClr="000000"/>
                </a:solidFill>
              </a:rPr>
              <a:t> a </a:t>
            </a:r>
            <a:r>
              <a:rPr lang="fi-FI" sz="1200" kern="0" dirty="0" err="1" smtClean="0">
                <a:solidFill>
                  <a:sysClr val="windowText" lastClr="000000"/>
                </a:solidFill>
              </a:rPr>
              <a:t>tool</a:t>
            </a:r>
            <a:r>
              <a:rPr lang="fi-FI" sz="1200" kern="0" dirty="0" smtClean="0">
                <a:solidFill>
                  <a:sysClr val="windowText" lastClr="000000"/>
                </a:solidFill>
              </a:rPr>
              <a:t> </a:t>
            </a:r>
            <a:r>
              <a:rPr lang="fi-FI" sz="1200" kern="0" dirty="0" err="1" smtClean="0">
                <a:solidFill>
                  <a:sysClr val="windowText" lastClr="000000"/>
                </a:solidFill>
              </a:rPr>
              <a:t>that</a:t>
            </a:r>
            <a:r>
              <a:rPr lang="fi-FI" sz="1200" kern="0" dirty="0" smtClean="0">
                <a:solidFill>
                  <a:sysClr val="windowText" lastClr="000000"/>
                </a:solidFill>
              </a:rPr>
              <a:t> </a:t>
            </a:r>
            <a:r>
              <a:rPr lang="fi-FI" sz="1200" kern="0" dirty="0" err="1" smtClean="0">
                <a:solidFill>
                  <a:sysClr val="windowText" lastClr="000000"/>
                </a:solidFill>
              </a:rPr>
              <a:t>supports</a:t>
            </a:r>
            <a:r>
              <a:rPr lang="fi-FI" sz="1200" kern="0" dirty="0" smtClean="0">
                <a:solidFill>
                  <a:sysClr val="windowText" lastClr="000000"/>
                </a:solidFill>
              </a:rPr>
              <a:t> Service </a:t>
            </a:r>
            <a:r>
              <a:rPr lang="fi-FI" sz="1200" kern="0" dirty="0" err="1" smtClean="0">
                <a:solidFill>
                  <a:sysClr val="windowText" lastClr="000000"/>
                </a:solidFill>
              </a:rPr>
              <a:t>Virtualization</a:t>
            </a:r>
            <a:endParaRPr lang="fi-FI" sz="1200" kern="0" dirty="0" smtClean="0">
              <a:solidFill>
                <a:sysClr val="windowText" lastClr="000000"/>
              </a:solidFill>
            </a:endParaRPr>
          </a:p>
          <a:p>
            <a:pPr marL="753198" lvl="1" indent="-274320" defTabSz="914400">
              <a:spcBef>
                <a:spcPts val="300"/>
              </a:spcBef>
              <a:spcAft>
                <a:spcPts val="300"/>
              </a:spcAft>
              <a:buClr>
                <a:schemeClr val="accent5"/>
              </a:buClr>
              <a:buFont typeface="Wingdings" pitchFamily="2" charset="2"/>
              <a:buChar char="§"/>
              <a:defRPr/>
            </a:pPr>
            <a:r>
              <a:rPr lang="fi-FI" sz="1200" kern="0" dirty="0" smtClean="0">
                <a:solidFill>
                  <a:sysClr val="windowText" lastClr="000000"/>
                </a:solidFill>
              </a:rPr>
              <a:t>Make sure </a:t>
            </a:r>
            <a:r>
              <a:rPr lang="en-029" sz="1200" kern="0" dirty="0" smtClean="0">
                <a:solidFill>
                  <a:sysClr val="windowText" lastClr="000000"/>
                </a:solidFill>
              </a:rPr>
              <a:t>that</a:t>
            </a:r>
            <a:r>
              <a:rPr lang="fi-FI" sz="1200" kern="0" dirty="0" smtClean="0">
                <a:solidFill>
                  <a:sysClr val="windowText" lastClr="000000"/>
                </a:solidFill>
              </a:rPr>
              <a:t> </a:t>
            </a:r>
            <a:r>
              <a:rPr lang="fi-FI" sz="1200" kern="0" dirty="0" err="1" smtClean="0">
                <a:solidFill>
                  <a:sysClr val="windowText" lastClr="000000"/>
                </a:solidFill>
              </a:rPr>
              <a:t>the</a:t>
            </a:r>
            <a:r>
              <a:rPr lang="fi-FI" sz="1200" kern="0" dirty="0" smtClean="0">
                <a:solidFill>
                  <a:sysClr val="windowText" lastClr="000000"/>
                </a:solidFill>
              </a:rPr>
              <a:t> </a:t>
            </a:r>
            <a:r>
              <a:rPr lang="fi-FI" sz="1200" kern="0" dirty="0" err="1" smtClean="0">
                <a:solidFill>
                  <a:sysClr val="windowText" lastClr="000000"/>
                </a:solidFill>
              </a:rPr>
              <a:t>chosen</a:t>
            </a:r>
            <a:r>
              <a:rPr lang="fi-FI" sz="1200" kern="0" dirty="0" smtClean="0">
                <a:solidFill>
                  <a:sysClr val="windowText" lastClr="000000"/>
                </a:solidFill>
              </a:rPr>
              <a:t> </a:t>
            </a:r>
            <a:r>
              <a:rPr lang="fi-FI" sz="1200" kern="0" dirty="0" err="1" smtClean="0">
                <a:solidFill>
                  <a:sysClr val="windowText" lastClr="000000"/>
                </a:solidFill>
              </a:rPr>
              <a:t>tool</a:t>
            </a:r>
            <a:r>
              <a:rPr lang="fi-FI" sz="1200" kern="0" dirty="0" smtClean="0">
                <a:solidFill>
                  <a:sysClr val="windowText" lastClr="000000"/>
                </a:solidFill>
              </a:rPr>
              <a:t> is </a:t>
            </a:r>
            <a:r>
              <a:rPr lang="en-GB" sz="1200" kern="0" dirty="0" smtClean="0">
                <a:solidFill>
                  <a:sysClr val="windowText" lastClr="000000"/>
                </a:solidFill>
              </a:rPr>
              <a:t>integrated</a:t>
            </a:r>
            <a:r>
              <a:rPr lang="fi-FI" sz="1200" kern="0" dirty="0" smtClean="0">
                <a:solidFill>
                  <a:sysClr val="windowText" lastClr="000000"/>
                </a:solidFill>
              </a:rPr>
              <a:t> to </a:t>
            </a:r>
            <a:r>
              <a:rPr lang="fi-FI" sz="1200" kern="0" dirty="0" err="1" smtClean="0">
                <a:solidFill>
                  <a:sysClr val="windowText" lastClr="000000"/>
                </a:solidFill>
              </a:rPr>
              <a:t>deployment</a:t>
            </a:r>
            <a:r>
              <a:rPr lang="fi-FI" sz="1200" kern="0" dirty="0" smtClean="0">
                <a:solidFill>
                  <a:sysClr val="windowText" lastClr="000000"/>
                </a:solidFill>
              </a:rPr>
              <a:t> </a:t>
            </a:r>
            <a:r>
              <a:rPr lang="fi-FI" sz="1200" kern="0" dirty="0" err="1" smtClean="0">
                <a:solidFill>
                  <a:sysClr val="windowText" lastClr="000000"/>
                </a:solidFill>
              </a:rPr>
              <a:t>pipeline</a:t>
            </a:r>
            <a:r>
              <a:rPr lang="fi-FI" sz="1200" kern="0" dirty="0" smtClean="0">
                <a:solidFill>
                  <a:sysClr val="windowText" lastClr="000000"/>
                </a:solidFill>
              </a:rPr>
              <a:t> </a:t>
            </a:r>
            <a:r>
              <a:rPr lang="fi-FI" sz="1200" kern="0" dirty="0" err="1" smtClean="0">
                <a:solidFill>
                  <a:sysClr val="windowText" lastClr="000000"/>
                </a:solidFill>
              </a:rPr>
              <a:t>toolset</a:t>
            </a:r>
            <a:endParaRPr lang="en-GB" sz="1200" kern="0" dirty="0" smtClean="0">
              <a:solidFill>
                <a:sysClr val="windowText" lastClr="000000"/>
              </a:solidFill>
            </a:endParaRPr>
          </a:p>
          <a:p>
            <a:pPr marL="274320" lvl="0" indent="-274320" defTabSz="914400">
              <a:spcBef>
                <a:spcPts val="300"/>
              </a:spcBef>
              <a:spcAft>
                <a:spcPts val="300"/>
              </a:spcAft>
              <a:buClr>
                <a:schemeClr val="accent5"/>
              </a:buClr>
              <a:defRPr/>
            </a:pPr>
            <a:endParaRPr lang="en-GB" sz="1200" kern="0" dirty="0" smtClean="0">
              <a:solidFill>
                <a:sysClr val="windowText" lastClr="000000"/>
              </a:solidFill>
            </a:endParaRPr>
          </a:p>
        </p:txBody>
      </p:sp>
      <p:sp>
        <p:nvSpPr>
          <p:cNvPr id="6" name="AutoShape 5"/>
          <p:cNvSpPr>
            <a:spLocks noChangeArrowheads="1"/>
          </p:cNvSpPr>
          <p:nvPr>
            <p:custDataLst>
              <p:tags r:id="rId1"/>
            </p:custDataLst>
          </p:nvPr>
        </p:nvSpPr>
        <p:spPr bwMode="auto">
          <a:xfrm>
            <a:off x="342900" y="1514404"/>
            <a:ext cx="3017520" cy="548640"/>
          </a:xfrm>
          <a:prstGeom prst="homePlate">
            <a:avLst>
              <a:gd name="adj" fmla="val 1637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lvl="1" algn="ctr" defTabSz="914400">
              <a:lnSpc>
                <a:spcPct val="90000"/>
              </a:lnSpc>
              <a:spcBef>
                <a:spcPct val="40000"/>
              </a:spcBef>
              <a:defRPr/>
            </a:pPr>
            <a:r>
              <a:rPr lang="en-GB" sz="1600" b="1" kern="0" dirty="0" smtClean="0">
                <a:solidFill>
                  <a:schemeClr val="bg1"/>
                </a:solidFill>
              </a:rPr>
              <a:t>What</a:t>
            </a:r>
          </a:p>
        </p:txBody>
      </p:sp>
      <p:sp>
        <p:nvSpPr>
          <p:cNvPr id="7" name="AutoShape 7"/>
          <p:cNvSpPr>
            <a:spLocks noChangeArrowheads="1"/>
          </p:cNvSpPr>
          <p:nvPr>
            <p:custDataLst>
              <p:tags r:id="rId2"/>
            </p:custDataLst>
          </p:nvPr>
        </p:nvSpPr>
        <p:spPr bwMode="auto">
          <a:xfrm>
            <a:off x="6522166" y="1525421"/>
            <a:ext cx="3017520" cy="548640"/>
          </a:xfrm>
          <a:prstGeom prst="chevron">
            <a:avLst>
              <a:gd name="adj" fmla="val 18122"/>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lang="en-GB" sz="1600" b="1" kern="0" noProof="0" dirty="0" smtClean="0">
                <a:solidFill>
                  <a:schemeClr val="bg1"/>
                </a:solidFill>
              </a:rPr>
              <a:t>Recommendation</a:t>
            </a:r>
            <a:endParaRPr kumimoji="0" lang="en-GB" sz="1600" b="1" i="0" u="none" strike="noStrike" kern="0" cap="none" spc="0" normalizeH="0" baseline="0" noProof="0" dirty="0" smtClean="0">
              <a:ln>
                <a:noFill/>
              </a:ln>
              <a:solidFill>
                <a:schemeClr val="bg1"/>
              </a:solidFill>
              <a:effectLst/>
              <a:uLnTx/>
              <a:uFillTx/>
            </a:endParaRPr>
          </a:p>
        </p:txBody>
      </p:sp>
      <p:sp>
        <p:nvSpPr>
          <p:cNvPr id="8" name="AutoShape 6"/>
          <p:cNvSpPr>
            <a:spLocks noChangeArrowheads="1"/>
          </p:cNvSpPr>
          <p:nvPr>
            <p:custDataLst>
              <p:tags r:id="rId3"/>
            </p:custDataLst>
          </p:nvPr>
        </p:nvSpPr>
        <p:spPr bwMode="auto">
          <a:xfrm>
            <a:off x="3432533" y="1514404"/>
            <a:ext cx="3012334" cy="548640"/>
          </a:xfrm>
          <a:prstGeom prst="chevron">
            <a:avLst>
              <a:gd name="adj" fmla="val 18134"/>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kumimoji="0" lang="en-GB" sz="1600" b="1" i="0" u="none" strike="noStrike" kern="0" cap="none" spc="0" normalizeH="0" baseline="0" noProof="0" dirty="0" smtClean="0">
                <a:ln>
                  <a:noFill/>
                </a:ln>
                <a:solidFill>
                  <a:schemeClr val="bg1"/>
                </a:solidFill>
                <a:effectLst/>
                <a:uLnTx/>
                <a:uFillTx/>
              </a:rPr>
              <a:t>Why</a:t>
            </a:r>
          </a:p>
        </p:txBody>
      </p:sp>
    </p:spTree>
    <p:extLst>
      <p:ext uri="{BB962C8B-B14F-4D97-AF65-F5344CB8AC3E}">
        <p14:creationId xmlns:p14="http://schemas.microsoft.com/office/powerpoint/2010/main" val="3838851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 Management</a:t>
            </a:r>
            <a:endParaRPr lang="en-US" dirty="0"/>
          </a:p>
        </p:txBody>
      </p:sp>
      <p:sp>
        <p:nvSpPr>
          <p:cNvPr id="3" name="Rectangle 13"/>
          <p:cNvSpPr>
            <a:spLocks noChangeArrowheads="1"/>
          </p:cNvSpPr>
          <p:nvPr/>
        </p:nvSpPr>
        <p:spPr bwMode="auto">
          <a:xfrm>
            <a:off x="342900"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Application Performance Management (APM) consists of tools </a:t>
            </a:r>
            <a:r>
              <a:rPr lang="en-US" sz="1200" kern="0" dirty="0">
                <a:solidFill>
                  <a:sysClr val="windowText" lastClr="000000"/>
                </a:solidFill>
              </a:rPr>
              <a:t>and processes responsible for monitoring and managing the performance and availability of software applications. </a:t>
            </a:r>
            <a:r>
              <a:rPr lang="en-US" sz="1200" kern="0" dirty="0" smtClean="0">
                <a:solidFill>
                  <a:sysClr val="windowText" lastClr="000000"/>
                </a:solidFill>
              </a:rPr>
              <a:t>APM </a:t>
            </a:r>
            <a:r>
              <a:rPr lang="en-US" sz="1200" kern="0" dirty="0">
                <a:solidFill>
                  <a:sysClr val="windowText" lastClr="000000"/>
                </a:solidFill>
              </a:rPr>
              <a:t>tools alert IT staff to disruptions in availability and/or </a:t>
            </a:r>
            <a:r>
              <a:rPr lang="en-US" sz="1200" kern="0" dirty="0" smtClean="0">
                <a:solidFill>
                  <a:sysClr val="windowText" lastClr="000000"/>
                </a:solidFill>
              </a:rPr>
              <a:t>quality. In </a:t>
            </a:r>
            <a:r>
              <a:rPr lang="en-US" sz="1200" kern="0" dirty="0">
                <a:solidFill>
                  <a:sysClr val="windowText" lastClr="000000"/>
                </a:solidFill>
              </a:rPr>
              <a:t>addition to real-time monitoring, many application performance management tools can also prevent problems from occurring by detecting early warning signs of issues and can also help automatically resolve some performance and quality issues.</a:t>
            </a:r>
            <a:endParaRPr kumimoji="0" lang="en-GB" sz="1200" b="0" i="0" u="none" strike="noStrike" kern="0" cap="none" spc="0" normalizeH="0" baseline="0" noProof="0" dirty="0" smtClean="0">
              <a:ln>
                <a:noFill/>
              </a:ln>
              <a:solidFill>
                <a:sysClr val="windowText" lastClr="000000"/>
              </a:solidFill>
              <a:effectLst/>
              <a:uLnTx/>
              <a:uFillTx/>
            </a:endParaRPr>
          </a:p>
        </p:txBody>
      </p:sp>
      <p:sp>
        <p:nvSpPr>
          <p:cNvPr id="4" name="Rectangle 14"/>
          <p:cNvSpPr>
            <a:spLocks noChangeArrowheads="1"/>
          </p:cNvSpPr>
          <p:nvPr/>
        </p:nvSpPr>
        <p:spPr bwMode="auto">
          <a:xfrm>
            <a:off x="3432533"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190500" lvl="0" indent="-190500">
              <a:lnSpc>
                <a:spcPct val="90000"/>
              </a:lnSpc>
              <a:spcBef>
                <a:spcPct val="30000"/>
              </a:spcBef>
              <a:buFontTx/>
              <a:buChar char="•"/>
              <a:defRPr/>
            </a:pPr>
            <a:r>
              <a:rPr lang="en-US" sz="1200" kern="0" dirty="0" smtClean="0">
                <a:solidFill>
                  <a:sysClr val="windowText" lastClr="000000"/>
                </a:solidFill>
              </a:rPr>
              <a:t>Enable feedback loop for the team including developers</a:t>
            </a:r>
          </a:p>
          <a:p>
            <a:pPr marL="190500" lvl="0" indent="-190500">
              <a:lnSpc>
                <a:spcPct val="90000"/>
              </a:lnSpc>
              <a:spcBef>
                <a:spcPct val="30000"/>
              </a:spcBef>
              <a:buFontTx/>
              <a:buChar char="•"/>
              <a:defRPr/>
            </a:pPr>
            <a:r>
              <a:rPr lang="en-US" sz="1200" kern="0" dirty="0" smtClean="0">
                <a:solidFill>
                  <a:sysClr val="windowText" lastClr="000000"/>
                </a:solidFill>
              </a:rPr>
              <a:t>Facilitate the root cause analysis action with increased visibility on the application state and performance</a:t>
            </a:r>
          </a:p>
          <a:p>
            <a:pPr marL="190500" lvl="0" indent="-190500">
              <a:lnSpc>
                <a:spcPct val="90000"/>
              </a:lnSpc>
              <a:spcBef>
                <a:spcPct val="30000"/>
              </a:spcBef>
              <a:buFontTx/>
              <a:buChar char="•"/>
              <a:defRPr/>
            </a:pPr>
            <a:r>
              <a:rPr lang="en-US" sz="1200" kern="0" dirty="0" smtClean="0">
                <a:solidFill>
                  <a:sysClr val="windowText" lastClr="000000"/>
                </a:solidFill>
              </a:rPr>
              <a:t>Help Service Desk to better inform users by linking APM to notification process</a:t>
            </a:r>
          </a:p>
          <a:p>
            <a:pPr marL="190500" lvl="0" indent="-190500">
              <a:lnSpc>
                <a:spcPct val="90000"/>
              </a:lnSpc>
              <a:spcBef>
                <a:spcPct val="30000"/>
              </a:spcBef>
              <a:buFontTx/>
              <a:buChar char="•"/>
              <a:defRPr/>
            </a:pPr>
            <a:r>
              <a:rPr lang="en-US" sz="1200" kern="0" dirty="0" smtClean="0">
                <a:solidFill>
                  <a:sysClr val="windowText" lastClr="000000"/>
                </a:solidFill>
              </a:rPr>
              <a:t>Prevent problems by automatically collection the normal metrics for normal application performance and comparing those to the current state in real time</a:t>
            </a:r>
          </a:p>
        </p:txBody>
      </p:sp>
      <p:sp>
        <p:nvSpPr>
          <p:cNvPr id="5" name="Rectangle 19"/>
          <p:cNvSpPr>
            <a:spLocks noChangeArrowheads="1"/>
          </p:cNvSpPr>
          <p:nvPr/>
        </p:nvSpPr>
        <p:spPr bwMode="auto">
          <a:xfrm>
            <a:off x="6522166"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fi-FI" sz="1200" kern="0" dirty="0" err="1" smtClean="0">
                <a:solidFill>
                  <a:sysClr val="windowText" lastClr="000000"/>
                </a:solidFill>
              </a:rPr>
              <a:t>Implement</a:t>
            </a:r>
            <a:r>
              <a:rPr lang="fi-FI" sz="1200" kern="0" dirty="0" smtClean="0">
                <a:solidFill>
                  <a:sysClr val="windowText" lastClr="000000"/>
                </a:solidFill>
              </a:rPr>
              <a:t> Application Performance Management</a:t>
            </a:r>
          </a:p>
          <a:p>
            <a:pPr marL="753198" lvl="1" indent="-274320" defTabSz="914400">
              <a:spcBef>
                <a:spcPts val="300"/>
              </a:spcBef>
              <a:spcAft>
                <a:spcPts val="300"/>
              </a:spcAft>
              <a:buClr>
                <a:schemeClr val="accent5"/>
              </a:buClr>
              <a:buFont typeface="Wingdings" pitchFamily="2" charset="2"/>
              <a:buChar char="§"/>
              <a:defRPr/>
            </a:pPr>
            <a:r>
              <a:rPr lang="fi-FI" sz="1200" kern="0" dirty="0" smtClean="0">
                <a:solidFill>
                  <a:sysClr val="windowText" lastClr="000000"/>
                </a:solidFill>
              </a:rPr>
              <a:t>Make sure </a:t>
            </a:r>
            <a:r>
              <a:rPr lang="en-029" sz="1200" kern="0" dirty="0" smtClean="0">
                <a:solidFill>
                  <a:sysClr val="windowText" lastClr="000000"/>
                </a:solidFill>
              </a:rPr>
              <a:t>that</a:t>
            </a:r>
            <a:r>
              <a:rPr lang="fi-FI" sz="1200" kern="0" dirty="0" smtClean="0">
                <a:solidFill>
                  <a:sysClr val="windowText" lastClr="000000"/>
                </a:solidFill>
              </a:rPr>
              <a:t> </a:t>
            </a:r>
            <a:r>
              <a:rPr lang="fi-FI" sz="1200" kern="0" dirty="0" err="1" smtClean="0">
                <a:solidFill>
                  <a:sysClr val="windowText" lastClr="000000"/>
                </a:solidFill>
              </a:rPr>
              <a:t>the</a:t>
            </a:r>
            <a:r>
              <a:rPr lang="fi-FI" sz="1200" kern="0" dirty="0" smtClean="0">
                <a:solidFill>
                  <a:sysClr val="windowText" lastClr="000000"/>
                </a:solidFill>
              </a:rPr>
              <a:t> </a:t>
            </a:r>
            <a:r>
              <a:rPr lang="fi-FI" sz="1200" kern="0" dirty="0" err="1" smtClean="0">
                <a:solidFill>
                  <a:sysClr val="windowText" lastClr="000000"/>
                </a:solidFill>
              </a:rPr>
              <a:t>chosen</a:t>
            </a:r>
            <a:r>
              <a:rPr lang="fi-FI" sz="1200" kern="0" dirty="0" smtClean="0">
                <a:solidFill>
                  <a:sysClr val="windowText" lastClr="000000"/>
                </a:solidFill>
              </a:rPr>
              <a:t> </a:t>
            </a:r>
            <a:r>
              <a:rPr lang="fi-FI" sz="1200" kern="0" dirty="0" err="1" smtClean="0">
                <a:solidFill>
                  <a:sysClr val="windowText" lastClr="000000"/>
                </a:solidFill>
              </a:rPr>
              <a:t>tool</a:t>
            </a:r>
            <a:r>
              <a:rPr lang="fi-FI" sz="1200" kern="0" dirty="0" smtClean="0">
                <a:solidFill>
                  <a:sysClr val="windowText" lastClr="000000"/>
                </a:solidFill>
              </a:rPr>
              <a:t> is </a:t>
            </a:r>
            <a:r>
              <a:rPr lang="en-GB" sz="1200" kern="0" dirty="0" smtClean="0">
                <a:solidFill>
                  <a:sysClr val="windowText" lastClr="000000"/>
                </a:solidFill>
              </a:rPr>
              <a:t>integrated</a:t>
            </a:r>
            <a:r>
              <a:rPr lang="fi-FI" sz="1200" kern="0" dirty="0" smtClean="0">
                <a:solidFill>
                  <a:sysClr val="windowText" lastClr="000000"/>
                </a:solidFill>
              </a:rPr>
              <a:t> to </a:t>
            </a:r>
            <a:r>
              <a:rPr lang="fi-FI" sz="1200" kern="0" dirty="0" err="1" smtClean="0">
                <a:solidFill>
                  <a:sysClr val="windowText" lastClr="000000"/>
                </a:solidFill>
              </a:rPr>
              <a:t>other</a:t>
            </a:r>
            <a:r>
              <a:rPr lang="fi-FI" sz="1200" kern="0" dirty="0" smtClean="0">
                <a:solidFill>
                  <a:sysClr val="windowText" lastClr="000000"/>
                </a:solidFill>
              </a:rPr>
              <a:t> </a:t>
            </a:r>
            <a:r>
              <a:rPr lang="fi-FI" sz="1200" kern="0" dirty="0" err="1" smtClean="0">
                <a:solidFill>
                  <a:sysClr val="windowText" lastClr="000000"/>
                </a:solidFill>
              </a:rPr>
              <a:t>tools</a:t>
            </a:r>
            <a:r>
              <a:rPr lang="fi-FI" sz="1200" kern="0" dirty="0" smtClean="0">
                <a:solidFill>
                  <a:sysClr val="windowText" lastClr="000000"/>
                </a:solidFill>
              </a:rPr>
              <a:t> and </a:t>
            </a:r>
            <a:r>
              <a:rPr lang="fi-FI" sz="1200" kern="0" dirty="0" err="1" smtClean="0">
                <a:solidFill>
                  <a:sysClr val="windowText" lastClr="000000"/>
                </a:solidFill>
              </a:rPr>
              <a:t>processes</a:t>
            </a:r>
            <a:endParaRPr lang="en-GB" sz="1200" kern="0" dirty="0" smtClean="0">
              <a:solidFill>
                <a:sysClr val="windowText" lastClr="000000"/>
              </a:solidFill>
            </a:endParaRPr>
          </a:p>
          <a:p>
            <a:pPr marL="274320" lvl="0" indent="-274320" defTabSz="914400">
              <a:spcBef>
                <a:spcPts val="300"/>
              </a:spcBef>
              <a:spcAft>
                <a:spcPts val="300"/>
              </a:spcAft>
              <a:buClr>
                <a:schemeClr val="accent5"/>
              </a:buClr>
              <a:defRPr/>
            </a:pPr>
            <a:endParaRPr lang="en-GB" sz="1200" kern="0" dirty="0" smtClean="0">
              <a:solidFill>
                <a:sysClr val="windowText" lastClr="000000"/>
              </a:solidFill>
            </a:endParaRPr>
          </a:p>
        </p:txBody>
      </p:sp>
      <p:sp>
        <p:nvSpPr>
          <p:cNvPr id="6" name="AutoShape 5"/>
          <p:cNvSpPr>
            <a:spLocks noChangeArrowheads="1"/>
          </p:cNvSpPr>
          <p:nvPr>
            <p:custDataLst>
              <p:tags r:id="rId1"/>
            </p:custDataLst>
          </p:nvPr>
        </p:nvSpPr>
        <p:spPr bwMode="auto">
          <a:xfrm>
            <a:off x="342900" y="1514404"/>
            <a:ext cx="3017520" cy="548640"/>
          </a:xfrm>
          <a:prstGeom prst="homePlate">
            <a:avLst>
              <a:gd name="adj" fmla="val 1637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lvl="1" algn="ctr" defTabSz="914400">
              <a:lnSpc>
                <a:spcPct val="90000"/>
              </a:lnSpc>
              <a:spcBef>
                <a:spcPct val="40000"/>
              </a:spcBef>
              <a:defRPr/>
            </a:pPr>
            <a:r>
              <a:rPr lang="en-GB" sz="1600" b="1" kern="0" dirty="0" smtClean="0">
                <a:solidFill>
                  <a:schemeClr val="bg1"/>
                </a:solidFill>
              </a:rPr>
              <a:t>What</a:t>
            </a:r>
          </a:p>
        </p:txBody>
      </p:sp>
      <p:sp>
        <p:nvSpPr>
          <p:cNvPr id="7" name="AutoShape 7"/>
          <p:cNvSpPr>
            <a:spLocks noChangeArrowheads="1"/>
          </p:cNvSpPr>
          <p:nvPr>
            <p:custDataLst>
              <p:tags r:id="rId2"/>
            </p:custDataLst>
          </p:nvPr>
        </p:nvSpPr>
        <p:spPr bwMode="auto">
          <a:xfrm>
            <a:off x="6522166" y="1525421"/>
            <a:ext cx="3017520" cy="548640"/>
          </a:xfrm>
          <a:prstGeom prst="chevron">
            <a:avLst>
              <a:gd name="adj" fmla="val 18122"/>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lang="en-GB" sz="1600" b="1" kern="0" noProof="0" dirty="0" smtClean="0">
                <a:solidFill>
                  <a:schemeClr val="bg1"/>
                </a:solidFill>
              </a:rPr>
              <a:t>Recommendation</a:t>
            </a:r>
            <a:endParaRPr kumimoji="0" lang="en-GB" sz="1600" b="1" i="0" u="none" strike="noStrike" kern="0" cap="none" spc="0" normalizeH="0" baseline="0" noProof="0" dirty="0" smtClean="0">
              <a:ln>
                <a:noFill/>
              </a:ln>
              <a:solidFill>
                <a:schemeClr val="bg1"/>
              </a:solidFill>
              <a:effectLst/>
              <a:uLnTx/>
              <a:uFillTx/>
            </a:endParaRPr>
          </a:p>
        </p:txBody>
      </p:sp>
      <p:sp>
        <p:nvSpPr>
          <p:cNvPr id="8" name="AutoShape 6"/>
          <p:cNvSpPr>
            <a:spLocks noChangeArrowheads="1"/>
          </p:cNvSpPr>
          <p:nvPr>
            <p:custDataLst>
              <p:tags r:id="rId3"/>
            </p:custDataLst>
          </p:nvPr>
        </p:nvSpPr>
        <p:spPr bwMode="auto">
          <a:xfrm>
            <a:off x="3432533" y="1514404"/>
            <a:ext cx="3012334" cy="548640"/>
          </a:xfrm>
          <a:prstGeom prst="chevron">
            <a:avLst>
              <a:gd name="adj" fmla="val 18134"/>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kumimoji="0" lang="en-GB" sz="1600" b="1" i="0" u="none" strike="noStrike" kern="0" cap="none" spc="0" normalizeH="0" baseline="0" noProof="0" dirty="0" smtClean="0">
                <a:ln>
                  <a:noFill/>
                </a:ln>
                <a:solidFill>
                  <a:schemeClr val="bg1"/>
                </a:solidFill>
                <a:effectLst/>
                <a:uLnTx/>
                <a:uFillTx/>
              </a:rPr>
              <a:t>Why</a:t>
            </a:r>
          </a:p>
        </p:txBody>
      </p:sp>
    </p:spTree>
    <p:extLst>
      <p:ext uri="{BB962C8B-B14F-4D97-AF65-F5344CB8AC3E}">
        <p14:creationId xmlns:p14="http://schemas.microsoft.com/office/powerpoint/2010/main" val="987607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transformation</a:t>
            </a:r>
            <a:endParaRPr lang="en-US" dirty="0"/>
          </a:p>
        </p:txBody>
      </p:sp>
      <p:sp>
        <p:nvSpPr>
          <p:cNvPr id="3" name="Rectangle 13"/>
          <p:cNvSpPr>
            <a:spLocks noChangeArrowheads="1"/>
          </p:cNvSpPr>
          <p:nvPr/>
        </p:nvSpPr>
        <p:spPr bwMode="auto">
          <a:xfrm>
            <a:off x="342900"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Realize investments made to make new type of cloud environments available</a:t>
            </a:r>
          </a:p>
          <a:p>
            <a:pPr marL="274320" indent="-27432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AIX is a burning platform</a:t>
            </a:r>
          </a:p>
          <a:p>
            <a:pPr marL="274320" indent="-27432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Current IBM technology is cloud unfriendly</a:t>
            </a:r>
          </a:p>
          <a:p>
            <a:pPr marL="274320" indent="-27432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SATO will require rapid changes to be deployed in the coming years</a:t>
            </a:r>
          </a:p>
          <a:p>
            <a:pPr marL="274320" marR="0" lvl="0" indent="-274320" defTabSz="914400" eaLnBrk="1" fontAlgn="auto" latinLnBrk="0" hangingPunct="1">
              <a:spcBef>
                <a:spcPts val="300"/>
              </a:spcBef>
              <a:spcAft>
                <a:spcPts val="300"/>
              </a:spcAft>
              <a:buClr>
                <a:schemeClr val="accent5"/>
              </a:buClr>
              <a:buSzTx/>
              <a:buFont typeface="Wingdings" pitchFamily="2" charset="2"/>
              <a:buChar char="§"/>
              <a:tabLst/>
              <a:defRPr/>
            </a:pPr>
            <a:endParaRPr kumimoji="0" lang="en-GB" sz="1200" b="0" i="0" u="none" strike="noStrike" kern="0" cap="none" spc="0" normalizeH="0" baseline="0" noProof="0" dirty="0" smtClean="0">
              <a:ln>
                <a:noFill/>
              </a:ln>
              <a:solidFill>
                <a:sysClr val="windowText" lastClr="000000"/>
              </a:solidFill>
              <a:effectLst/>
              <a:uLnTx/>
              <a:uFillTx/>
            </a:endParaRPr>
          </a:p>
        </p:txBody>
      </p:sp>
      <p:sp>
        <p:nvSpPr>
          <p:cNvPr id="4" name="Rectangle 14"/>
          <p:cNvSpPr>
            <a:spLocks noChangeArrowheads="1"/>
          </p:cNvSpPr>
          <p:nvPr/>
        </p:nvSpPr>
        <p:spPr bwMode="auto">
          <a:xfrm>
            <a:off x="3432533"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indent="-274320">
              <a:spcBef>
                <a:spcPts val="300"/>
              </a:spcBef>
              <a:spcAft>
                <a:spcPts val="300"/>
              </a:spcAft>
              <a:buClr>
                <a:schemeClr val="accent5"/>
              </a:buClr>
              <a:buFont typeface="Wingdings" pitchFamily="2" charset="2"/>
              <a:buChar char="§"/>
              <a:defRPr/>
            </a:pPr>
            <a:r>
              <a:rPr lang="en-US" sz="1200" kern="0" dirty="0">
                <a:solidFill>
                  <a:sysClr val="windowText" lastClr="000000"/>
                </a:solidFill>
              </a:rPr>
              <a:t>F</a:t>
            </a:r>
            <a:r>
              <a:rPr lang="en-US" sz="1200" kern="0" dirty="0" smtClean="0">
                <a:solidFill>
                  <a:sysClr val="windowText" lastClr="000000"/>
                </a:solidFill>
              </a:rPr>
              <a:t>aster </a:t>
            </a:r>
            <a:r>
              <a:rPr lang="en-US" sz="1200" kern="0" dirty="0">
                <a:solidFill>
                  <a:sysClr val="windowText" lastClr="000000"/>
                </a:solidFill>
              </a:rPr>
              <a:t>development and deployment cycles with automated deployment </a:t>
            </a:r>
            <a:r>
              <a:rPr lang="en-US" sz="1200" kern="0" dirty="0" smtClean="0">
                <a:solidFill>
                  <a:sysClr val="windowText" lastClr="000000"/>
                </a:solidFill>
              </a:rPr>
              <a:t>pipeline need to be supported</a:t>
            </a:r>
            <a:endParaRPr lang="en-US" sz="1200" kern="0" dirty="0">
              <a:solidFill>
                <a:sysClr val="windowText" lastClr="000000"/>
              </a:solidFill>
            </a:endParaRPr>
          </a:p>
          <a:p>
            <a:pPr marL="753198" lvl="1" indent="-27432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Automated </a:t>
            </a:r>
            <a:r>
              <a:rPr lang="en-US" sz="1200" kern="0" dirty="0">
                <a:solidFill>
                  <a:sysClr val="windowText" lastClr="000000"/>
                </a:solidFill>
              </a:rPr>
              <a:t>testing and service virtualization (</a:t>
            </a:r>
            <a:r>
              <a:rPr lang="en-US" sz="1200" kern="0" dirty="0" err="1">
                <a:solidFill>
                  <a:sysClr val="windowText" lastClr="000000"/>
                </a:solidFill>
              </a:rPr>
              <a:t>ie</a:t>
            </a:r>
            <a:r>
              <a:rPr lang="en-US" sz="1200" kern="0" dirty="0">
                <a:solidFill>
                  <a:sysClr val="windowText" lastClr="000000"/>
                </a:solidFill>
              </a:rPr>
              <a:t>. be able to create and delete test environments dynamically) </a:t>
            </a:r>
          </a:p>
          <a:p>
            <a:pPr marL="274320" indent="-27432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Additional cost savings can be achieved by enabling the support of  </a:t>
            </a:r>
            <a:r>
              <a:rPr lang="en-US" sz="1200" kern="0" dirty="0">
                <a:solidFill>
                  <a:sysClr val="windowText" lastClr="000000"/>
                </a:solidFill>
              </a:rPr>
              <a:t>scaling up/down as required (and bring cost benefits when scaling down)</a:t>
            </a:r>
          </a:p>
          <a:p>
            <a:pPr marL="274320" indent="-27432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Platform needs to be made future-proof</a:t>
            </a:r>
            <a:endParaRPr lang="en-US" sz="1200" kern="0" dirty="0">
              <a:solidFill>
                <a:sysClr val="windowText" lastClr="000000"/>
              </a:solidFill>
            </a:endParaRPr>
          </a:p>
          <a:p>
            <a:pPr marL="753198" lvl="1" indent="-274320">
              <a:spcBef>
                <a:spcPts val="300"/>
              </a:spcBef>
              <a:spcAft>
                <a:spcPts val="300"/>
              </a:spcAft>
              <a:buClr>
                <a:schemeClr val="accent5"/>
              </a:buClr>
              <a:buFont typeface="Wingdings" pitchFamily="2" charset="2"/>
              <a:buChar char="§"/>
              <a:defRPr/>
            </a:pPr>
            <a:endParaRPr lang="en-US" sz="1200" kern="0" dirty="0">
              <a:solidFill>
                <a:sysClr val="windowText" lastClr="000000"/>
              </a:solidFill>
            </a:endParaRPr>
          </a:p>
          <a:p>
            <a:pPr marL="274320" lvl="0" indent="-274320" defTabSz="914400">
              <a:spcBef>
                <a:spcPts val="300"/>
              </a:spcBef>
              <a:spcAft>
                <a:spcPts val="300"/>
              </a:spcAft>
              <a:buClr>
                <a:schemeClr val="accent5"/>
              </a:buClr>
              <a:buFont typeface="Wingdings" pitchFamily="2" charset="2"/>
              <a:buChar char="§"/>
              <a:defRPr/>
            </a:pPr>
            <a:endParaRPr lang="en-GB" sz="1200" kern="0" dirty="0">
              <a:solidFill>
                <a:sysClr val="windowText" lastClr="000000"/>
              </a:solidFill>
            </a:endParaRPr>
          </a:p>
        </p:txBody>
      </p:sp>
      <p:sp>
        <p:nvSpPr>
          <p:cNvPr id="5" name="Rectangle 19"/>
          <p:cNvSpPr>
            <a:spLocks noChangeArrowheads="1"/>
          </p:cNvSpPr>
          <p:nvPr/>
        </p:nvSpPr>
        <p:spPr bwMode="auto">
          <a:xfrm>
            <a:off x="6522166" y="2071728"/>
            <a:ext cx="2926080" cy="4100472"/>
          </a:xfrm>
          <a:prstGeom prst="rect">
            <a:avLst/>
          </a:prstGeom>
          <a:gradFill flip="none" rotWithShape="1">
            <a:gsLst>
              <a:gs pos="0">
                <a:schemeClr val="accent5">
                  <a:lumMod val="20000"/>
                  <a:lumOff val="80000"/>
                </a:schemeClr>
              </a:gs>
              <a:gs pos="50000">
                <a:schemeClr val="bg1"/>
              </a:gs>
              <a:gs pos="100000">
                <a:schemeClr val="bg1"/>
              </a:gs>
            </a:gsLst>
            <a:lin ang="5400000" scaled="1"/>
            <a:tileRect/>
          </a:gradFill>
          <a:ln w="3175">
            <a:solidFill>
              <a:schemeClr val="accent5"/>
            </a:solidFill>
            <a:miter lim="800000"/>
            <a:headEnd/>
            <a:tailEnd/>
          </a:ln>
        </p:spPr>
        <p:txBody>
          <a:bodyPr wrap="square" lIns="91440" tIns="91440" rIns="91440" bIns="91440">
            <a:noAutofit/>
          </a:bodyPr>
          <a:lstStyle/>
          <a:p>
            <a:pPr marL="274320" lvl="0" indent="-274320" defTabSz="91440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(Private cloud) migration to x86 platform </a:t>
            </a:r>
          </a:p>
          <a:p>
            <a:pPr marL="274320" lvl="0" indent="-274320" defTabSz="91440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Migration of technical components that can utilize cloud benefits (</a:t>
            </a:r>
            <a:r>
              <a:rPr lang="en-US" sz="1200" kern="0" dirty="0" err="1" smtClean="0">
                <a:solidFill>
                  <a:sysClr val="windowText" lastClr="000000"/>
                </a:solidFill>
              </a:rPr>
              <a:t>eg</a:t>
            </a:r>
            <a:r>
              <a:rPr lang="en-US" sz="1200" kern="0" dirty="0" smtClean="0">
                <a:solidFill>
                  <a:sysClr val="windowText" lastClr="000000"/>
                </a:solidFill>
              </a:rPr>
              <a:t>. elasticity)</a:t>
            </a:r>
          </a:p>
          <a:p>
            <a:pPr marL="753198" lvl="1" indent="-274320" defTabSz="914400">
              <a:spcBef>
                <a:spcPts val="300"/>
              </a:spcBef>
              <a:spcAft>
                <a:spcPts val="300"/>
              </a:spcAft>
              <a:buClr>
                <a:schemeClr val="accent5"/>
              </a:buClr>
              <a:buFont typeface="Wingdings" pitchFamily="2" charset="2"/>
              <a:buChar char="§"/>
              <a:defRPr/>
            </a:pPr>
            <a:r>
              <a:rPr lang="en-US" sz="1200" kern="0" dirty="0" smtClean="0">
                <a:solidFill>
                  <a:sysClr val="windowText" lastClr="000000"/>
                </a:solidFill>
              </a:rPr>
              <a:t>Investigate open source alternatives</a:t>
            </a:r>
          </a:p>
          <a:p>
            <a:pPr marL="274320" lvl="0" indent="-274320" defTabSz="914400">
              <a:spcBef>
                <a:spcPts val="300"/>
              </a:spcBef>
              <a:spcAft>
                <a:spcPts val="300"/>
              </a:spcAft>
              <a:buClr>
                <a:schemeClr val="accent5"/>
              </a:buClr>
              <a:buFont typeface="Wingdings" pitchFamily="2" charset="2"/>
              <a:buChar char="§"/>
              <a:defRPr/>
            </a:pPr>
            <a:r>
              <a:rPr lang="en-GB" sz="1200" kern="0" dirty="0" smtClean="0">
                <a:solidFill>
                  <a:sysClr val="windowText" lastClr="000000"/>
                </a:solidFill>
              </a:rPr>
              <a:t>Redirect development effort so that new functionalities are built on the new platform and linked to legacy while gradually decommissioning </a:t>
            </a:r>
          </a:p>
          <a:p>
            <a:pPr marL="274320" lvl="0" indent="-274320" defTabSz="914400">
              <a:spcBef>
                <a:spcPts val="300"/>
              </a:spcBef>
              <a:spcAft>
                <a:spcPts val="300"/>
              </a:spcAft>
              <a:buClr>
                <a:schemeClr val="accent5"/>
              </a:buClr>
              <a:defRPr/>
            </a:pPr>
            <a:endParaRPr lang="en-GB" sz="1200" kern="0" dirty="0" smtClean="0">
              <a:solidFill>
                <a:sysClr val="windowText" lastClr="000000"/>
              </a:solidFill>
            </a:endParaRPr>
          </a:p>
        </p:txBody>
      </p:sp>
      <p:sp>
        <p:nvSpPr>
          <p:cNvPr id="6" name="AutoShape 5"/>
          <p:cNvSpPr>
            <a:spLocks noChangeArrowheads="1"/>
          </p:cNvSpPr>
          <p:nvPr>
            <p:custDataLst>
              <p:tags r:id="rId1"/>
            </p:custDataLst>
          </p:nvPr>
        </p:nvSpPr>
        <p:spPr bwMode="auto">
          <a:xfrm>
            <a:off x="342900" y="1514404"/>
            <a:ext cx="3017520" cy="548640"/>
          </a:xfrm>
          <a:prstGeom prst="homePlate">
            <a:avLst>
              <a:gd name="adj" fmla="val 16370"/>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lvl="1" algn="ctr" defTabSz="914400">
              <a:lnSpc>
                <a:spcPct val="90000"/>
              </a:lnSpc>
              <a:spcBef>
                <a:spcPct val="40000"/>
              </a:spcBef>
              <a:defRPr/>
            </a:pPr>
            <a:r>
              <a:rPr lang="en-GB" sz="1600" b="1" kern="0" dirty="0" smtClean="0">
                <a:solidFill>
                  <a:schemeClr val="bg1"/>
                </a:solidFill>
              </a:rPr>
              <a:t>What</a:t>
            </a:r>
          </a:p>
        </p:txBody>
      </p:sp>
      <p:sp>
        <p:nvSpPr>
          <p:cNvPr id="7" name="AutoShape 7"/>
          <p:cNvSpPr>
            <a:spLocks noChangeArrowheads="1"/>
          </p:cNvSpPr>
          <p:nvPr>
            <p:custDataLst>
              <p:tags r:id="rId2"/>
            </p:custDataLst>
          </p:nvPr>
        </p:nvSpPr>
        <p:spPr bwMode="auto">
          <a:xfrm>
            <a:off x="6522166" y="1525421"/>
            <a:ext cx="3017520" cy="548640"/>
          </a:xfrm>
          <a:prstGeom prst="chevron">
            <a:avLst>
              <a:gd name="adj" fmla="val 18122"/>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lang="en-GB" sz="1600" b="1" kern="0" noProof="0" dirty="0" smtClean="0">
                <a:solidFill>
                  <a:schemeClr val="bg1"/>
                </a:solidFill>
              </a:rPr>
              <a:t>Recommendation</a:t>
            </a:r>
            <a:endParaRPr kumimoji="0" lang="en-GB" sz="1600" b="1" i="0" u="none" strike="noStrike" kern="0" cap="none" spc="0" normalizeH="0" baseline="0" noProof="0" dirty="0" smtClean="0">
              <a:ln>
                <a:noFill/>
              </a:ln>
              <a:solidFill>
                <a:schemeClr val="bg1"/>
              </a:solidFill>
              <a:effectLst/>
              <a:uLnTx/>
              <a:uFillTx/>
            </a:endParaRPr>
          </a:p>
        </p:txBody>
      </p:sp>
      <p:sp>
        <p:nvSpPr>
          <p:cNvPr id="8" name="AutoShape 6"/>
          <p:cNvSpPr>
            <a:spLocks noChangeArrowheads="1"/>
          </p:cNvSpPr>
          <p:nvPr>
            <p:custDataLst>
              <p:tags r:id="rId3"/>
            </p:custDataLst>
          </p:nvPr>
        </p:nvSpPr>
        <p:spPr bwMode="auto">
          <a:xfrm>
            <a:off x="3432533" y="1514404"/>
            <a:ext cx="3012334" cy="548640"/>
          </a:xfrm>
          <a:prstGeom prst="chevron">
            <a:avLst>
              <a:gd name="adj" fmla="val 18134"/>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w="9525">
            <a:solidFill>
              <a:schemeClr val="accent5"/>
            </a:solidFill>
            <a:miter lim="800000"/>
            <a:headEnd/>
            <a:tailEnd/>
          </a:ln>
        </p:spPr>
        <p:txBody>
          <a:bodyPr lIns="91440" tIns="45720" anchor="ctr" anchorCtr="1"/>
          <a:lstStyle/>
          <a:p>
            <a:pPr marL="1588" marR="0" lvl="1" indent="0" algn="ctr" defTabSz="914400" eaLnBrk="1" fontAlgn="auto" latinLnBrk="0" hangingPunct="1">
              <a:lnSpc>
                <a:spcPct val="90000"/>
              </a:lnSpc>
              <a:spcBef>
                <a:spcPct val="40000"/>
              </a:spcBef>
              <a:spcAft>
                <a:spcPts val="0"/>
              </a:spcAft>
              <a:buClrTx/>
              <a:buSzTx/>
              <a:buFontTx/>
              <a:buNone/>
              <a:tabLst/>
              <a:defRPr/>
            </a:pPr>
            <a:r>
              <a:rPr kumimoji="0" lang="en-GB" sz="1600" b="1" i="0" u="none" strike="noStrike" kern="0" cap="none" spc="0" normalizeH="0" baseline="0" noProof="0" dirty="0" smtClean="0">
                <a:ln>
                  <a:noFill/>
                </a:ln>
                <a:solidFill>
                  <a:schemeClr val="bg1"/>
                </a:solidFill>
                <a:effectLst/>
                <a:uLnTx/>
                <a:uFillTx/>
              </a:rPr>
              <a:t>Why</a:t>
            </a:r>
          </a:p>
        </p:txBody>
      </p:sp>
    </p:spTree>
    <p:extLst>
      <p:ext uri="{BB962C8B-B14F-4D97-AF65-F5344CB8AC3E}">
        <p14:creationId xmlns:p14="http://schemas.microsoft.com/office/powerpoint/2010/main" val="4703842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6rXqcf70yUW9cfpufu3u1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GAMqNjDye02zzLfcOsD16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DdPhQtbs9E6mWBgHh45NZ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6rXqcf70yUW9cfpufu3u1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GAMqNjDye02zzLfcOsD16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DdPhQtbs9E6mWBgHh45NZ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6rXqcf70yUW9cfpufu3u1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GAMqNjDye02zzLfcOsD16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DdPhQtbs9E6mWBgHh45NZ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6rXqcf70yUW9cfpufu3u1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GAMqNjDye02zzLfcOsD16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DdPhQtbs9E6mWBgHh45NZ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6rXqcf70yUW9cfpufu3u1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GAMqNjDye02zzLfcOsD16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DdPhQtbs9E6mWBgHh45NZ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6rXqcf70yUW9cfpufu3u1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GAMqNjDye02zzLfcOsD16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DdPhQtbs9E6mWBgHh45N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PT Template_2014_1">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G PDS Color Schem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BCBCBC"/>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D2921794D979499ACD74E7861C7A13" ma:contentTypeVersion="" ma:contentTypeDescription="Create a new document." ma:contentTypeScope="" ma:versionID="06b8edaa18942aa0451bde9bacab927e">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5B71FB-FFFA-4FA2-9783-73D7E67F2EF0}">
  <ds:schemaRefs>
    <ds:schemaRef ds:uri="http://schemas.microsoft.com/sharepoint/v3/contenttype/forms"/>
  </ds:schemaRefs>
</ds:datastoreItem>
</file>

<file path=customXml/itemProps2.xml><?xml version="1.0" encoding="utf-8"?>
<ds:datastoreItem xmlns:ds="http://schemas.openxmlformats.org/officeDocument/2006/customXml" ds:itemID="{A7767D4A-C397-4BEA-B0FC-0DD21E548172}">
  <ds:schemaRefs>
    <ds:schemaRef ds:uri="http://schemas.openxmlformats.org/package/2006/metadata/core-propertie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DDA8FE9-7B76-4245-8331-F2E5A1DBFE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CG PPT Template_2014_1</Template>
  <TotalTime>2404</TotalTime>
  <Words>1584</Words>
  <Application>Microsoft Office PowerPoint</Application>
  <PresentationFormat>A4 Paper (210x297 mm)</PresentationFormat>
  <Paragraphs>159</Paragraphs>
  <Slides>12</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Helvetica Light</vt:lpstr>
      <vt:lpstr>Wingdings</vt:lpstr>
      <vt:lpstr>CG PPT Template_2014_1</vt:lpstr>
      <vt:lpstr>1_Closing slides</vt:lpstr>
      <vt:lpstr>think-cell Slide</vt:lpstr>
      <vt:lpstr>SOK EAI DevOps approach</vt:lpstr>
      <vt:lpstr>Current situation and short analysis</vt:lpstr>
      <vt:lpstr>Future state and way forward</vt:lpstr>
      <vt:lpstr>Agile development</vt:lpstr>
      <vt:lpstr>Continuous Integration</vt:lpstr>
      <vt:lpstr>Continuous Deployment/Delivery</vt:lpstr>
      <vt:lpstr>Test Automation and Service Virtualization</vt:lpstr>
      <vt:lpstr>Application Performance Management</vt:lpstr>
      <vt:lpstr>Technical transformation</vt:lpstr>
      <vt:lpstr>One-team approach and service model for transformation</vt:lpstr>
      <vt:lpstr>Disclaimer and Disclosure of Information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SOK EAI executive summary</dc:title>
  <dc:subject>ppt Template</dc:subject>
  <dc:creator>mkoykka</dc:creator>
  <cp:lastModifiedBy>Koykka, Mika</cp:lastModifiedBy>
  <cp:revision>340</cp:revision>
  <cp:lastPrinted>2015-01-19T14:31:14Z</cp:lastPrinted>
  <dcterms:created xsi:type="dcterms:W3CDTF">2014-07-16T11:49:58Z</dcterms:created>
  <dcterms:modified xsi:type="dcterms:W3CDTF">2015-01-19T14:33:08Z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0x010100F2D2921794D979499ACD74E7861C7A13</vt:lpwstr>
  </property>
</Properties>
</file>