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14"/>
  </p:notesMasterIdLst>
  <p:handoutMasterIdLst>
    <p:handoutMasterId r:id="rId15"/>
  </p:handoutMasterIdLst>
  <p:sldIdLst>
    <p:sldId id="786" r:id="rId6"/>
    <p:sldId id="742" r:id="rId7"/>
    <p:sldId id="604" r:id="rId8"/>
    <p:sldId id="787" r:id="rId9"/>
    <p:sldId id="788" r:id="rId10"/>
    <p:sldId id="790" r:id="rId11"/>
    <p:sldId id="792" r:id="rId12"/>
    <p:sldId id="791" r:id="rId13"/>
  </p:sldIdLst>
  <p:sldSz cx="9906000" cy="6858000" type="A4"/>
  <p:notesSz cx="6797675" cy="9926638"/>
  <p:custDataLst>
    <p:tags r:id="rId16"/>
  </p:custDataLst>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guide id="7" orient="horz" pos="960">
          <p15:clr>
            <a:srgbClr val="A4A3A4"/>
          </p15:clr>
        </p15:guide>
        <p15:guide id="8" orient="horz" pos="1248">
          <p15:clr>
            <a:srgbClr val="A4A3A4"/>
          </p15:clr>
        </p15:guide>
        <p15:guide id="9" orient="horz" pos="3380">
          <p15:clr>
            <a:srgbClr val="A4A3A4"/>
          </p15:clr>
        </p15:guide>
        <p15:guide id="10" orient="horz" pos="3971">
          <p15:clr>
            <a:srgbClr val="A4A3A4"/>
          </p15:clr>
        </p15:guide>
        <p15:guide id="11" orient="horz" pos="3044">
          <p15:clr>
            <a:srgbClr val="A4A3A4"/>
          </p15:clr>
        </p15:guide>
        <p15:guide id="12" pos="288">
          <p15:clr>
            <a:srgbClr val="A4A3A4"/>
          </p15:clr>
        </p15:guide>
        <p15:guide id="13" pos="3072">
          <p15:clr>
            <a:srgbClr val="A4A3A4"/>
          </p15:clr>
        </p15:guide>
        <p15:guide id="14" pos="5980">
          <p15:clr>
            <a:srgbClr val="A4A3A4"/>
          </p15:clr>
        </p15:guide>
        <p15:guide id="15" pos="3207">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1757" autoAdjust="0"/>
    <p:restoredTop sz="56876" autoAdjust="0"/>
  </p:normalViewPr>
  <p:slideViewPr>
    <p:cSldViewPr snapToGrid="0" snapToObjects="1">
      <p:cViewPr varScale="1">
        <p:scale>
          <a:sx n="88" d="100"/>
          <a:sy n="88" d="100"/>
        </p:scale>
        <p:origin x="882" y="96"/>
      </p:cViewPr>
      <p:guideLst>
        <p:guide orient="horz" pos="1272"/>
        <p:guide pos="1724"/>
        <p:guide pos="565"/>
        <p:guide pos="3264"/>
        <p:guide pos="6082"/>
        <p:guide pos="566"/>
        <p:guide orient="horz" pos="960"/>
        <p:guide orient="horz" pos="1248"/>
        <p:guide orient="horz" pos="3380"/>
        <p:guide orient="horz" pos="3971"/>
        <p:guide orient="horz" pos="3044"/>
        <p:guide pos="288"/>
        <p:guide pos="3072"/>
        <p:guide pos="5980"/>
        <p:guide pos="3207"/>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7" d="100"/>
          <a:sy n="97" d="100"/>
        </p:scale>
        <p:origin x="-5448" y="-120"/>
      </p:cViewPr>
      <p:guideLst>
        <p:guide orient="horz" pos="3224"/>
        <p:guide pos="223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fi-FI"/>
              <a:t>Current revenue</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fi-FI"/>
        </a:p>
      </c:txPr>
    </c:title>
    <c:autoTitleDeleted val="0"/>
    <c:plotArea>
      <c:layout/>
      <c:barChart>
        <c:barDir val="col"/>
        <c:grouping val="stacked"/>
        <c:varyColors val="0"/>
        <c:ser>
          <c:idx val="0"/>
          <c:order val="0"/>
          <c:tx>
            <c:strRef>
              <c:f>Sheet1!$I$6</c:f>
              <c:strCache>
                <c:ptCount val="1"/>
                <c:pt idx="0">
                  <c:v>Apps</c:v>
                </c:pt>
              </c:strCache>
            </c:strRef>
          </c:tx>
          <c:spPr>
            <a:solidFill>
              <a:schemeClr val="tx1">
                <a:lumMod val="10000"/>
                <a:lumOff val="90000"/>
              </a:schemeClr>
            </a:solidFill>
            <a:ln w="9525" cap="flat" cmpd="sng" algn="ctr">
              <a:solidFill>
                <a:schemeClr val="accent5">
                  <a:shade val="95000"/>
                  <a:satMod val="105000"/>
                </a:schemeClr>
              </a:solidFill>
              <a:prstDash val="solid"/>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fi-FI"/>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Sheet1!$J$6</c:f>
              <c:numCache>
                <c:formatCode>General</c:formatCode>
                <c:ptCount val="1"/>
                <c:pt idx="0">
                  <c:v>163497</c:v>
                </c:pt>
              </c:numCache>
            </c:numRef>
          </c:val>
        </c:ser>
        <c:ser>
          <c:idx val="1"/>
          <c:order val="1"/>
          <c:tx>
            <c:strRef>
              <c:f>Sheet1!$I$7</c:f>
              <c:strCache>
                <c:ptCount val="1"/>
                <c:pt idx="0">
                  <c:v>IS</c:v>
                </c:pt>
              </c:strCache>
            </c:strRef>
          </c:tx>
          <c:spPr>
            <a:solidFill>
              <a:schemeClr val="tx1">
                <a:lumMod val="25000"/>
                <a:lumOff val="75000"/>
              </a:schemeClr>
            </a:solidFill>
            <a:ln w="9525" cap="flat" cmpd="sng" algn="ctr">
              <a:solidFill>
                <a:schemeClr val="dk1">
                  <a:shade val="95000"/>
                  <a:satMod val="105000"/>
                </a:schemeClr>
              </a:solidFill>
              <a:prstDash val="solid"/>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fi-FI"/>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Sheet1!$J$7</c:f>
              <c:numCache>
                <c:formatCode>General</c:formatCode>
                <c:ptCount val="1"/>
                <c:pt idx="0">
                  <c:v>60711</c:v>
                </c:pt>
              </c:numCache>
            </c:numRef>
          </c:val>
        </c:ser>
        <c:dLbls>
          <c:showLegendKey val="0"/>
          <c:showVal val="0"/>
          <c:showCatName val="0"/>
          <c:showSerName val="0"/>
          <c:showPercent val="0"/>
          <c:showBubbleSize val="0"/>
        </c:dLbls>
        <c:gapWidth val="150"/>
        <c:overlap val="100"/>
        <c:axId val="289690536"/>
        <c:axId val="289685440"/>
      </c:barChart>
      <c:catAx>
        <c:axId val="289690536"/>
        <c:scaling>
          <c:orientation val="minMax"/>
        </c:scaling>
        <c:delete val="1"/>
        <c:axPos val="b"/>
        <c:numFmt formatCode="General" sourceLinked="1"/>
        <c:majorTickMark val="none"/>
        <c:minorTickMark val="none"/>
        <c:tickLblPos val="nextTo"/>
        <c:crossAx val="289685440"/>
        <c:crosses val="autoZero"/>
        <c:auto val="1"/>
        <c:lblAlgn val="ctr"/>
        <c:lblOffset val="100"/>
        <c:noMultiLvlLbl val="0"/>
      </c:catAx>
      <c:valAx>
        <c:axId val="28968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fi-FI"/>
          </a:p>
        </c:txPr>
        <c:crossAx val="289690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Master" Target="../slideMasters/slideMaster1.xml"/><Relationship Id="rId18" Type="http://schemas.openxmlformats.org/officeDocument/2006/relationships/image" Target="../media/image5.emf"/><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emf"/><Relationship Id="rId2" Type="http://schemas.openxmlformats.org/officeDocument/2006/relationships/tags" Target="../tags/tag3.xml"/><Relationship Id="rId16" Type="http://schemas.openxmlformats.org/officeDocument/2006/relationships/oleObject" Target="../embeddings/oleObject2.bin"/><Relationship Id="rId1" Type="http://schemas.openxmlformats.org/officeDocument/2006/relationships/vmlDrawing" Target="../drawings/vmlDrawing2.v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4.jpeg"/><Relationship Id="rId10" Type="http://schemas.openxmlformats.org/officeDocument/2006/relationships/tags" Target="../tags/tag11.xml"/><Relationship Id="rId19"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9.xml"/><Relationship Id="rId7" Type="http://schemas.openxmlformats.org/officeDocument/2006/relationships/oleObject" Target="../embeddings/oleObject11.bin"/><Relationship Id="rId2" Type="http://schemas.openxmlformats.org/officeDocument/2006/relationships/tags" Target="../tags/tag48.xml"/><Relationship Id="rId1" Type="http://schemas.openxmlformats.org/officeDocument/2006/relationships/vmlDrawing" Target="../drawings/vmlDrawing10.vml"/><Relationship Id="rId6" Type="http://schemas.openxmlformats.org/officeDocument/2006/relationships/image" Target="../media/image10.jpeg"/><Relationship Id="rId5" Type="http://schemas.openxmlformats.org/officeDocument/2006/relationships/slideMaster" Target="../slideMasters/slideMaster1.xml"/><Relationship Id="rId10" Type="http://schemas.openxmlformats.org/officeDocument/2006/relationships/image" Target="../media/image5.emf"/><Relationship Id="rId4" Type="http://schemas.openxmlformats.org/officeDocument/2006/relationships/tags" Target="../tags/tag50.xml"/><Relationship Id="rId9"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5.xml"/><Relationship Id="rId7" Type="http://schemas.openxmlformats.org/officeDocument/2006/relationships/image" Target="../media/image11.jpeg"/><Relationship Id="rId12"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57.xml"/><Relationship Id="rId10" Type="http://schemas.openxmlformats.org/officeDocument/2006/relationships/image" Target="../media/image1.emf"/><Relationship Id="rId4" Type="http://schemas.openxmlformats.org/officeDocument/2006/relationships/tags" Target="../tags/tag56.xml"/><Relationship Id="rId9"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68.xml"/><Relationship Id="rId7"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69.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1.xml"/><Relationship Id="rId7" Type="http://schemas.openxmlformats.org/officeDocument/2006/relationships/image" Target="../media/image1.emf"/><Relationship Id="rId2" Type="http://schemas.openxmlformats.org/officeDocument/2006/relationships/tags" Target="../tags/tag70.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slideMaster" Target="../slideMasters/slideMaster2.xml"/><Relationship Id="rId4" Type="http://schemas.openxmlformats.org/officeDocument/2006/relationships/tags" Target="../tags/tag72.xml"/><Relationship Id="rId9"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8.jpeg"/><Relationship Id="rId3" Type="http://schemas.openxmlformats.org/officeDocument/2006/relationships/tags" Target="../tags/tag15.xml"/><Relationship Id="rId21" Type="http://schemas.openxmlformats.org/officeDocument/2006/relationships/image" Target="../media/image6.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7.png"/><Relationship Id="rId2" Type="http://schemas.openxmlformats.org/officeDocument/2006/relationships/tags" Target="../tags/tag14.xml"/><Relationship Id="rId16" Type="http://schemas.openxmlformats.org/officeDocument/2006/relationships/image" Target="../media/image1.emf"/><Relationship Id="rId20" Type="http://schemas.openxmlformats.org/officeDocument/2006/relationships/image" Target="../media/image5.emf"/><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oleObject" Target="../embeddings/oleObject3.bin"/><Relationship Id="rId10" Type="http://schemas.openxmlformats.org/officeDocument/2006/relationships/tags" Target="../tags/tag22.xml"/><Relationship Id="rId19" Type="http://schemas.openxmlformats.org/officeDocument/2006/relationships/oleObject" Target="../embeddings/oleObject4.bin"/><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7.xml"/><Relationship Id="rId7" Type="http://schemas.openxmlformats.org/officeDocument/2006/relationships/oleObject" Target="../embeddings/oleObject8.bin"/><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vmlDrawing" Target="../drawings/vmlDrawing8.v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9.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4"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5"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2473" name="think-cell Slide" r:id="rId16" imgW="360" imgH="360" progId="">
                  <p:embed/>
                </p:oleObj>
              </mc:Choice>
              <mc:Fallback>
                <p:oleObj name="think-cell Slide" r:id="rId16" imgW="360" imgH="360" progId="">
                  <p:embed/>
                  <p:pic>
                    <p:nvPicPr>
                      <p:cNvPr id="0" name="Picture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8"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6"/>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8"/>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9"/>
            </p:custDataLst>
          </p:nvPr>
        </p:nvPicPr>
        <p:blipFill>
          <a:blip r:embed="rId18"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10"/>
            </p:custDataLst>
          </p:nvPr>
        </p:nvPicPr>
        <p:blipFill>
          <a:blip r:embed="rId19"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1"/>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2"/>
            </p:custDataLst>
          </p:nvPr>
        </p:nvPicPr>
        <p:blipFill>
          <a:blip r:embed="rId19"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6"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1" y="1"/>
          <a:ext cx="158750" cy="158751"/>
        </p:xfrm>
        <a:graphic>
          <a:graphicData uri="http://schemas.openxmlformats.org/presentationml/2006/ole">
            <mc:AlternateContent xmlns:mc="http://schemas.openxmlformats.org/markup-compatibility/2006">
              <mc:Choice xmlns:v="urn:schemas-microsoft-com:vml" Requires="v">
                <p:oleObj spid="_x0000_s290839" name="think-cell Slide" r:id="rId7" imgW="360" imgH="360" progId="">
                  <p:embed/>
                </p:oleObj>
              </mc:Choice>
              <mc:Fallback>
                <p:oleObj name="think-cell Slide" r:id="rId7" imgW="360" imgH="3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3" descr="C:\Users\UserSim\Desktop\Capgemini\Capgemini_logo_cmyk.png"/>
          <p:cNvPicPr>
            <a:picLocks noChangeAspect="1" noChangeArrowheads="1"/>
          </p:cNvPicPr>
          <p:nvPr userDrawn="1">
            <p:custDataLst>
              <p:tags r:id="rId4"/>
            </p:custDataLst>
          </p:nvPr>
        </p:nvPicPr>
        <p:blipFill>
          <a:blip r:embed="rId9"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10"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smtClean="0"/>
              <a:t>TOPSI 2.0_20150824_V03.PPTX</a:t>
            </a:r>
            <a:endParaRPr lang="en-GB"/>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clear">
    <p:spTree>
      <p:nvGrpSpPr>
        <p:cNvPr id="1" name=""/>
        <p:cNvGrpSpPr/>
        <p:nvPr/>
      </p:nvGrpSpPr>
      <p:grpSpPr>
        <a:xfrm>
          <a:off x="0" y="0"/>
          <a:ext cx="0" cy="0"/>
          <a:chOff x="0" y="0"/>
          <a:chExt cx="0" cy="0"/>
        </a:xfrm>
      </p:grpSpPr>
      <p:pic>
        <p:nvPicPr>
          <p:cNvPr id="10" name="Picture 9" descr="Picture2.jpg"/>
          <p:cNvPicPr>
            <a:picLocks noChangeAspect="1"/>
          </p:cNvPicPr>
          <p:nvPr userDrawn="1"/>
        </p:nvPicPr>
        <p:blipFill>
          <a:blip r:embed="rId7" cstate="print"/>
          <a:srcRect l="317" r="635"/>
          <a:stretch>
            <a:fillRect/>
          </a:stretch>
        </p:blipFill>
        <p:spPr>
          <a:xfrm>
            <a:off x="0" y="1020690"/>
            <a:ext cx="9906000" cy="5566307"/>
          </a:xfrm>
          <a:prstGeom prst="rect">
            <a:avLst/>
          </a:prstGeom>
        </p:spPr>
      </p:pic>
      <p:pic>
        <p:nvPicPr>
          <p:cNvPr id="43" name="Picture 42" descr="falka_0000_Vector-Smart-Object.png"/>
          <p:cNvPicPr>
            <a:picLocks noChangeAspect="1"/>
          </p:cNvPicPr>
          <p:nvPr userDrawn="1"/>
        </p:nvPicPr>
        <p:blipFill>
          <a:blip r:embed="rId8" cstate="screen">
            <a:extLst>
              <a:ext uri="{28A0092B-C50C-407E-A947-70E740481C1C}">
                <a14:useLocalDpi xmlns:a14="http://schemas.microsoft.com/office/drawing/2010/main" val="0"/>
              </a:ext>
            </a:extLst>
          </a:blip>
          <a:stretch>
            <a:fillRect/>
          </a:stretch>
        </p:blipFill>
        <p:spPr>
          <a:xfrm>
            <a:off x="0" y="-47543"/>
            <a:ext cx="9906000" cy="2508406"/>
          </a:xfrm>
          <a:prstGeom prst="rect">
            <a:avLst/>
          </a:prstGeom>
        </p:spPr>
      </p:pic>
      <p:sp>
        <p:nvSpPr>
          <p:cNvPr id="15" name="Title 1"/>
          <p:cNvSpPr>
            <a:spLocks noGrp="1"/>
          </p:cNvSpPr>
          <p:nvPr>
            <p:ph type="ctrTitle" hasCustomPrompt="1"/>
            <p:custDataLst>
              <p:tags r:id="rId2"/>
            </p:custDataLst>
          </p:nvPr>
        </p:nvSpPr>
        <p:spPr>
          <a:xfrm>
            <a:off x="213312" y="2545864"/>
            <a:ext cx="9523956" cy="497647"/>
          </a:xfrm>
        </p:spPr>
        <p:txBody>
          <a:bodyPr wrap="square" lIns="216000" tIns="33057" rIns="216000" bIns="33057">
            <a:spAutoFit/>
          </a:bodyPr>
          <a:lstStyle>
            <a:lvl1pPr marL="90482" indent="0" algn="l">
              <a:defRPr sz="3200" b="1">
                <a:solidFill>
                  <a:schemeClr val="bg1"/>
                </a:solidFill>
              </a:defRPr>
            </a:lvl1pPr>
          </a:lstStyle>
          <a:p>
            <a:r>
              <a:rPr lang="fr-FR" dirty="0" err="1" smtClean="0"/>
              <a:t>Sample</a:t>
            </a:r>
            <a:r>
              <a:rPr lang="fr-FR" dirty="0" smtClean="0"/>
              <a:t> </a:t>
            </a:r>
            <a:r>
              <a:rPr lang="fr-FR" dirty="0" err="1" smtClean="0"/>
              <a:t>Title</a:t>
            </a:r>
            <a:endParaRPr lang="en-US" dirty="0"/>
          </a:p>
        </p:txBody>
      </p:sp>
      <p:sp>
        <p:nvSpPr>
          <p:cNvPr id="16" name="Subtitle 2"/>
          <p:cNvSpPr>
            <a:spLocks noGrp="1"/>
          </p:cNvSpPr>
          <p:nvPr>
            <p:ph type="subTitle" idx="1" hasCustomPrompt="1"/>
            <p:custDataLst>
              <p:tags r:id="rId3"/>
            </p:custDataLst>
          </p:nvPr>
        </p:nvSpPr>
        <p:spPr>
          <a:xfrm>
            <a:off x="222683" y="3127064"/>
            <a:ext cx="9512606" cy="343759"/>
          </a:xfrm>
        </p:spPr>
        <p:txBody>
          <a:bodyPr wrap="square" lIns="231398" tIns="33057" rIns="216000" bIns="33057">
            <a:spAutoFit/>
          </a:bodyPr>
          <a:lstStyle>
            <a:lvl1pPr marL="90482" indent="0" algn="l">
              <a:buNone/>
              <a:defRPr sz="2000" b="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err="1" smtClean="0"/>
              <a:t>Sample</a:t>
            </a:r>
            <a:r>
              <a:rPr lang="fr-FR" dirty="0" smtClean="0"/>
              <a:t> </a:t>
            </a:r>
            <a:r>
              <a:rPr lang="fr-FR" dirty="0" err="1" smtClean="0"/>
              <a:t>subtitle</a:t>
            </a:r>
            <a:endParaRPr lang="fr-FR" dirty="0" smtClean="0"/>
          </a:p>
        </p:txBody>
      </p:sp>
      <p:sp>
        <p:nvSpPr>
          <p:cNvPr id="7" name="Rectangle 6"/>
          <p:cNvSpPr/>
          <p:nvPr userDrawn="1"/>
        </p:nvSpPr>
        <p:spPr>
          <a:xfrm>
            <a:off x="-1" y="6282110"/>
            <a:ext cx="9906001" cy="577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US" sz="2100" dirty="0" err="1" smtClean="0">
              <a:solidFill>
                <a:schemeClr val="tx2">
                  <a:lumMod val="50000"/>
                </a:schemeClr>
              </a:solidFill>
            </a:endParaRPr>
          </a:p>
        </p:txBody>
      </p:sp>
      <p:graphicFrame>
        <p:nvGraphicFramePr>
          <p:cNvPr id="5" name="Object 4" hidden="1"/>
          <p:cNvGraphicFramePr>
            <a:graphicFrameLocks noChangeAspect="1"/>
          </p:cNvGraphicFramePr>
          <p:nvPr>
            <p:custDataLst>
              <p:tags r:id="rId4"/>
            </p:custDataLst>
          </p:nvPr>
        </p:nvGraphicFramePr>
        <p:xfrm>
          <a:off x="9" y="0"/>
          <a:ext cx="158751" cy="158750"/>
        </p:xfrm>
        <a:graphic>
          <a:graphicData uri="http://schemas.openxmlformats.org/presentationml/2006/ole">
            <mc:AlternateContent xmlns:mc="http://schemas.openxmlformats.org/markup-compatibility/2006">
              <mc:Choice xmlns:v="urn:schemas-microsoft-com:vml" Requires="v">
                <p:oleObj spid="_x0000_s418837"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104" descr="C:\Users\UserSim\Desktop\Capgemini\moto.emf"/>
          <p:cNvPicPr>
            <a:picLocks noChangeAspect="1" noChangeArrowheads="1"/>
          </p:cNvPicPr>
          <p:nvPr userDrawn="1">
            <p:custDataLst>
              <p:tags r:id="rId5"/>
            </p:custDataLst>
          </p:nvPr>
        </p:nvPicPr>
        <p:blipFill rotWithShape="1">
          <a:blip r:embed="rId11" cstate="email"/>
          <a:srcRect l="-1543" b="-21886"/>
          <a:stretch/>
        </p:blipFill>
        <p:spPr bwMode="auto">
          <a:xfrm>
            <a:off x="6607434" y="6481107"/>
            <a:ext cx="3067724" cy="270682"/>
          </a:xfrm>
          <a:prstGeom prst="rect">
            <a:avLst/>
          </a:prstGeom>
          <a:noFill/>
        </p:spPr>
      </p:pic>
      <p:pic>
        <p:nvPicPr>
          <p:cNvPr id="54" name="Picture 53" descr="logo_0001_Vector-Smart-Object.png"/>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816687" y="627332"/>
            <a:ext cx="3031304" cy="649019"/>
          </a:xfrm>
          <a:prstGeom prst="rect">
            <a:avLst/>
          </a:prstGeom>
        </p:spPr>
      </p:pic>
    </p:spTree>
    <p:extLst>
      <p:ext uri="{BB962C8B-B14F-4D97-AF65-F5344CB8AC3E}">
        <p14:creationId xmlns:p14="http://schemas.microsoft.com/office/powerpoint/2010/main" val="38379267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3"/>
          <a:ext cx="147061" cy="143985"/>
        </p:xfrm>
        <a:graphic>
          <a:graphicData uri="http://schemas.openxmlformats.org/presentationml/2006/ole">
            <mc:AlternateContent xmlns:mc="http://schemas.openxmlformats.org/markup-compatibility/2006">
              <mc:Choice xmlns:v="urn:schemas-microsoft-com:vml" Requires="v">
                <p:oleObj spid="_x0000_s282712" name="think-cell Slide" r:id="rId6" imgW="360" imgH="360" progId="">
                  <p:embed/>
                </p:oleObj>
              </mc:Choice>
              <mc:Fallback>
                <p:oleObj name="think-cell Slide" r:id="rId6" imgW="360" imgH="360" progId="">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8"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val="336972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 y="3"/>
          <a:ext cx="147061" cy="143985"/>
        </p:xfrm>
        <a:graphic>
          <a:graphicData uri="http://schemas.openxmlformats.org/presentationml/2006/ole">
            <mc:AlternateContent xmlns:mc="http://schemas.openxmlformats.org/markup-compatibility/2006">
              <mc:Choice xmlns:v="urn:schemas-microsoft-com:vml" Requires="v">
                <p:oleObj spid="_x0000_s283736" name="think-cell Slide" r:id="rId6" imgW="360" imgH="360" progId="">
                  <p:embed/>
                </p:oleObj>
              </mc:Choice>
              <mc:Fallback>
                <p:oleObj name="think-cell Slide" r:id="rId6" imgW="360" imgH="360" progId="">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8"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9"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val="4280951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84760" name="think-cell Slide" r:id="rId5" imgW="360" imgH="360" progId="">
                  <p:embed/>
                </p:oleObj>
              </mc:Choice>
              <mc:Fallback>
                <p:oleObj name="think-cell Slide" r:id="rId5" imgW="360" imgH="360"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812" name="think-cell Slide" r:id="rId15" imgW="360" imgH="360" progId="">
                  <p:embed/>
                </p:oleObj>
              </mc:Choice>
              <mc:Fallback>
                <p:oleObj name="think-cell Slide" r:id="rId15" imgW="360" imgH="360" progId="">
                  <p:embed/>
                  <p:pic>
                    <p:nvPicPr>
                      <p:cNvPr id="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4"/>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5"/>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6"/>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7"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8"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9"/>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10"/>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813" name="think-cell Slide" r:id="rId19" imgW="360" imgH="360" progId="">
                  <p:embed/>
                </p:oleObj>
              </mc:Choice>
              <mc:Fallback>
                <p:oleObj name="think-cell Slide" r:id="rId19" imgW="360" imgH="360" progId="">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4" descr="C:\Users\UserSim\Desktop\Capgemini\moto.emf"/>
          <p:cNvPicPr>
            <a:picLocks noChangeAspect="1" noChangeArrowheads="1"/>
          </p:cNvPicPr>
          <p:nvPr userDrawn="1">
            <p:custDataLst>
              <p:tags r:id="rId12"/>
            </p:custDataLst>
          </p:nvPr>
        </p:nvPicPr>
        <p:blipFill>
          <a:blip r:embed="rId20"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3"/>
            </p:custDataLst>
          </p:nvPr>
        </p:nvPicPr>
        <p:blipFill>
          <a:blip r:embed="rId21"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3495" name="think-cell Slide" r:id="rId6" imgW="360" imgH="360" progId="">
                  <p:embed/>
                </p:oleObj>
              </mc:Choice>
              <mc:Fallback>
                <p:oleObj name="think-cell Slide" r:id="rId6" imgW="360" imgH="360" progId="">
                  <p:embed/>
                  <p:pic>
                    <p:nvPicPr>
                      <p:cNvPr id="0" name="Picture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8"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47061" cy="143985"/>
        </p:xfrm>
        <a:graphic>
          <a:graphicData uri="http://schemas.openxmlformats.org/presentationml/2006/ole">
            <mc:AlternateContent xmlns:mc="http://schemas.openxmlformats.org/markup-compatibility/2006">
              <mc:Choice xmlns:v="urn:schemas-microsoft-com:vml" Requires="v">
                <p:oleObj spid="_x0000_s274519" name="think-cell Slide" r:id="rId6" imgW="360" imgH="360" progId="">
                  <p:embed/>
                </p:oleObj>
              </mc:Choice>
              <mc:Fallback>
                <p:oleObj name="think-cell Slide" r:id="rId6" imgW="360" imgH="360" progId="">
                  <p:embed/>
                  <p:pic>
                    <p:nvPicPr>
                      <p:cNvPr id="0" name="Picture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47061" cy="143985"/>
        </p:xfrm>
        <a:graphic>
          <a:graphicData uri="http://schemas.openxmlformats.org/presentationml/2006/ole">
            <mc:AlternateContent xmlns:mc="http://schemas.openxmlformats.org/markup-compatibility/2006">
              <mc:Choice xmlns:v="urn:schemas-microsoft-com:vml" Requires="v">
                <p:oleObj spid="_x0000_s275543" name="think-cell Slide" r:id="rId7" imgW="360" imgH="360" progId="">
                  <p:embed/>
                </p:oleObj>
              </mc:Choice>
              <mc:Fallback>
                <p:oleObj name="think-cell Slide" r:id="rId7" imgW="360" imgH="360" progId="">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6567" name="think-cell Slide" r:id="rId7" imgW="360" imgH="360" progId="">
                  <p:embed/>
                </p:oleObj>
              </mc:Choice>
              <mc:Fallback>
                <p:oleObj name="think-cell Slide" r:id="rId7" imgW="360" imgH="360" progId="">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7591" name="think-cell Slide" r:id="rId9" imgW="360" imgH="360" progId="">
                  <p:embed/>
                </p:oleObj>
              </mc:Choice>
              <mc:Fallback>
                <p:oleObj name="think-cell Slide" r:id="rId9" imgW="360" imgH="360" progId="">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8615" name="think-cell Slide" r:id="rId5" imgW="360" imgH="360" progId="">
                  <p:embed/>
                </p:oleObj>
              </mc:Choice>
              <mc:Fallback>
                <p:oleObj name="think-cell Slide" r:id="rId5" imgW="360" imgH="360" progId="">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5.xml"/><Relationship Id="rId21" Type="http://schemas.openxmlformats.org/officeDocument/2006/relationships/image" Target="../media/image15.png"/><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image" Target="../media/image5.emf"/><Relationship Id="rId25" Type="http://schemas.openxmlformats.org/officeDocument/2006/relationships/image" Target="../media/image17.png"/><Relationship Id="rId2" Type="http://schemas.openxmlformats.org/officeDocument/2006/relationships/slideLayout" Target="../slideLayouts/slideLayout14.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3.bin"/><Relationship Id="rId23" Type="http://schemas.openxmlformats.org/officeDocument/2006/relationships/image" Target="../media/image16.png"/><Relationship Id="rId28" Type="http://schemas.openxmlformats.org/officeDocument/2006/relationships/image" Target="../media/image4.jpeg"/><Relationship Id="rId10" Type="http://schemas.openxmlformats.org/officeDocument/2006/relationships/tags" Target="../tags/tag62.xml"/><Relationship Id="rId19" Type="http://schemas.openxmlformats.org/officeDocument/2006/relationships/image" Target="../media/image14.png"/><Relationship Id="rId4" Type="http://schemas.openxmlformats.org/officeDocument/2006/relationships/theme" Target="../theme/theme2.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hyperlink" Target="http://www.twitter.com/capgemini" TargetMode="External"/><Relationship Id="rId27" Type="http://schemas.openxmlformats.org/officeDocument/2006/relationships/image" Target="../media/image18.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1450" name="think-cell Slide" r:id="rId16" imgW="360" imgH="360" progId="">
                  <p:embed/>
                </p:oleObj>
              </mc:Choice>
              <mc:Fallback>
                <p:oleObj name="think-cell Slide" r:id="rId16" imgW="360" imgH="360"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8"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 id="2147483962" r:id="rId12"/>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81688" name="think-cell Slide" r:id="rId15" imgW="360" imgH="360" progId="">
                  <p:embed/>
                </p:oleObj>
              </mc:Choice>
              <mc:Fallback>
                <p:oleObj name="think-cell Slide" r:id="rId15" imgW="360" imgH="360" progId="">
                  <p:embed/>
                  <p:pic>
                    <p:nvPicPr>
                      <p:cNvPr id="0" name="Picture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6406875" y="1209258"/>
            <a:ext cx="2880001" cy="229353"/>
          </a:xfrm>
          <a:prstGeom prst="rect">
            <a:avLst/>
          </a:prstGeom>
          <a:noFill/>
        </p:spPr>
      </p:pic>
      <p:sp>
        <p:nvSpPr>
          <p:cNvPr id="15" name="Rectangle 14"/>
          <p:cNvSpPr/>
          <p:nvPr>
            <p:custDataLst>
              <p:tags r:id="rId9"/>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992849" y="5932547"/>
            <a:ext cx="28131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TOPSI </a:t>
            </a:r>
            <a:r>
              <a:rPr lang="en-GB" dirty="0" smtClean="0"/>
              <a:t>2.0 BAFO</a:t>
            </a:r>
            <a:endParaRPr lang="en-GB" dirty="0"/>
          </a:p>
        </p:txBody>
      </p:sp>
      <p:sp>
        <p:nvSpPr>
          <p:cNvPr id="5" name="Subtitle 4"/>
          <p:cNvSpPr>
            <a:spLocks noGrp="1"/>
          </p:cNvSpPr>
          <p:nvPr>
            <p:ph type="subTitle" idx="1"/>
          </p:nvPr>
        </p:nvSpPr>
        <p:spPr/>
        <p:txBody>
          <a:bodyPr/>
          <a:lstStyle/>
          <a:p>
            <a:r>
              <a:rPr lang="en-GB" dirty="0" smtClean="0"/>
              <a:t>Internal</a:t>
            </a:r>
            <a:endParaRPr lang="en-GB" dirty="0"/>
          </a:p>
        </p:txBody>
      </p:sp>
    </p:spTree>
    <p:extLst>
      <p:ext uri="{BB962C8B-B14F-4D97-AF65-F5344CB8AC3E}">
        <p14:creationId xmlns:p14="http://schemas.microsoft.com/office/powerpoint/2010/main" val="2130928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Discount</a:t>
            </a:r>
            <a:endParaRPr lang="en-GB" sz="2800" dirty="0" smtClean="0"/>
          </a:p>
        </p:txBody>
      </p:sp>
      <p:sp>
        <p:nvSpPr>
          <p:cNvPr id="11" name="Rectangle 10"/>
          <p:cNvSpPr/>
          <p:nvPr/>
        </p:nvSpPr>
        <p:spPr>
          <a:xfrm>
            <a:off x="4115792" y="1907422"/>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smtClean="0">
                <a:solidFill>
                  <a:schemeClr val="bg1"/>
                </a:solidFill>
                <a:latin typeface="Arial"/>
                <a:cs typeface="Arial"/>
              </a:rPr>
              <a:t>Target</a:t>
            </a:r>
            <a:endParaRPr lang="fi-FI" sz="1600" b="1" kern="0" dirty="0" smtClean="0">
              <a:solidFill>
                <a:schemeClr val="bg1"/>
              </a:solidFill>
              <a:latin typeface="Arial"/>
              <a:cs typeface="Arial"/>
            </a:endParaRPr>
          </a:p>
        </p:txBody>
      </p:sp>
      <p:sp>
        <p:nvSpPr>
          <p:cNvPr id="13" name="Rectangle 12"/>
          <p:cNvSpPr/>
          <p:nvPr/>
        </p:nvSpPr>
        <p:spPr>
          <a:xfrm>
            <a:off x="4115793" y="2364624"/>
            <a:ext cx="5146959" cy="315629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160 000 € monthly fee:</a:t>
            </a:r>
            <a:r>
              <a:rPr lang="en-US" sz="1400" dirty="0" smtClean="0">
                <a:solidFill>
                  <a:srgbClr val="00264A"/>
                </a:solidFill>
              </a:rPr>
              <a:t> Approximately 29% discount on the current scope</a:t>
            </a:r>
            <a:endParaRPr lang="en-US" sz="1400" dirty="0" smtClean="0">
              <a:solidFill>
                <a:srgbClr val="00264A"/>
              </a:solidFill>
            </a:endParaRPr>
          </a:p>
          <a:p>
            <a:pPr marL="192088" lvl="2" indent="-188913">
              <a:spcBef>
                <a:spcPct val="20000"/>
              </a:spcBef>
              <a:buFontTx/>
              <a:buChar char="•"/>
            </a:pPr>
            <a:r>
              <a:rPr lang="en-US" sz="1400" b="1" dirty="0" smtClean="0">
                <a:solidFill>
                  <a:srgbClr val="00264A"/>
                </a:solidFill>
              </a:rPr>
              <a:t>Infrastructure (IS) will </a:t>
            </a:r>
            <a:r>
              <a:rPr lang="en-US" sz="1400" b="1" dirty="0">
                <a:solidFill>
                  <a:srgbClr val="00264A"/>
                </a:solidFill>
              </a:rPr>
              <a:t>provide </a:t>
            </a:r>
            <a:r>
              <a:rPr lang="en-US" sz="1400" b="1" dirty="0" smtClean="0">
                <a:solidFill>
                  <a:srgbClr val="00264A"/>
                </a:solidFill>
              </a:rPr>
              <a:t>33374,71 € monthly discount </a:t>
            </a:r>
            <a:endParaRPr lang="en-US" sz="1400" b="1" dirty="0">
              <a:solidFill>
                <a:srgbClr val="00264A"/>
              </a:solidFill>
            </a:endParaRPr>
          </a:p>
          <a:p>
            <a:pPr marL="649261" lvl="3" indent="-188913">
              <a:spcBef>
                <a:spcPct val="20000"/>
              </a:spcBef>
              <a:buFontTx/>
              <a:buChar char="•"/>
            </a:pPr>
            <a:r>
              <a:rPr lang="en-US" sz="1400" dirty="0" smtClean="0">
                <a:solidFill>
                  <a:srgbClr val="00264A"/>
                </a:solidFill>
              </a:rPr>
              <a:t>Done by removing all FTE’s and leaving </a:t>
            </a:r>
            <a:r>
              <a:rPr lang="en-US" sz="1400" dirty="0">
                <a:solidFill>
                  <a:srgbClr val="00264A"/>
                </a:solidFill>
              </a:rPr>
              <a:t>only </a:t>
            </a:r>
            <a:r>
              <a:rPr lang="en-US" sz="1400" dirty="0" smtClean="0">
                <a:solidFill>
                  <a:srgbClr val="00264A"/>
                </a:solidFill>
              </a:rPr>
              <a:t> components </a:t>
            </a:r>
            <a:r>
              <a:rPr lang="en-US" sz="1400" dirty="0">
                <a:solidFill>
                  <a:srgbClr val="00264A"/>
                </a:solidFill>
              </a:rPr>
              <a:t>(29 819,29 </a:t>
            </a:r>
            <a:r>
              <a:rPr lang="en-US" sz="1400" dirty="0" smtClean="0">
                <a:solidFill>
                  <a:srgbClr val="00264A"/>
                </a:solidFill>
              </a:rPr>
              <a:t>€ per month)</a:t>
            </a:r>
            <a:endParaRPr lang="en-US" sz="1400" dirty="0" smtClean="0">
              <a:solidFill>
                <a:srgbClr val="00264A"/>
              </a:solidFill>
            </a:endParaRPr>
          </a:p>
          <a:p>
            <a:pPr marL="192088" lvl="2" indent="-188913">
              <a:spcBef>
                <a:spcPct val="20000"/>
              </a:spcBef>
              <a:buFontTx/>
              <a:buChar char="•"/>
            </a:pPr>
            <a:r>
              <a:rPr lang="en-US" sz="1400" b="1" dirty="0">
                <a:solidFill>
                  <a:srgbClr val="00264A"/>
                </a:solidFill>
              </a:rPr>
              <a:t>APPS needs to cut </a:t>
            </a:r>
            <a:r>
              <a:rPr lang="en-US" sz="1400" b="1" dirty="0" smtClean="0">
                <a:solidFill>
                  <a:srgbClr val="00264A"/>
                </a:solidFill>
              </a:rPr>
              <a:t>36625,29 € from monthly fee, this needs to be done by:</a:t>
            </a:r>
            <a:endParaRPr lang="en-US" sz="1400" b="1" dirty="0">
              <a:solidFill>
                <a:srgbClr val="00264A"/>
              </a:solidFill>
            </a:endParaRPr>
          </a:p>
          <a:p>
            <a:pPr marL="649261" lvl="3" indent="-188913">
              <a:spcBef>
                <a:spcPct val="20000"/>
              </a:spcBef>
              <a:buFontTx/>
              <a:buChar char="•"/>
            </a:pPr>
            <a:r>
              <a:rPr lang="en-US" sz="1400" dirty="0" smtClean="0">
                <a:solidFill>
                  <a:srgbClr val="00264A"/>
                </a:solidFill>
              </a:rPr>
              <a:t>Requiring </a:t>
            </a:r>
            <a:r>
              <a:rPr lang="en-US" sz="1400" dirty="0" err="1" smtClean="0">
                <a:solidFill>
                  <a:srgbClr val="00264A"/>
                </a:solidFill>
              </a:rPr>
              <a:t>Tieto</a:t>
            </a:r>
            <a:r>
              <a:rPr lang="en-US" sz="1400" dirty="0" smtClean="0">
                <a:solidFill>
                  <a:srgbClr val="00264A"/>
                </a:solidFill>
              </a:rPr>
              <a:t> to </a:t>
            </a:r>
            <a:r>
              <a:rPr lang="en-US" sz="1400" dirty="0" smtClean="0">
                <a:solidFill>
                  <a:srgbClr val="00264A"/>
                </a:solidFill>
              </a:rPr>
              <a:t>d</a:t>
            </a:r>
            <a:r>
              <a:rPr lang="en-US" sz="1400" dirty="0" smtClean="0">
                <a:solidFill>
                  <a:srgbClr val="00264A"/>
                </a:solidFill>
              </a:rPr>
              <a:t>eliver standardized packages</a:t>
            </a:r>
          </a:p>
          <a:p>
            <a:pPr marL="649261" lvl="3" indent="-188913">
              <a:spcBef>
                <a:spcPct val="20000"/>
              </a:spcBef>
              <a:buFontTx/>
              <a:buChar char="•"/>
            </a:pPr>
            <a:r>
              <a:rPr lang="en-US" sz="1400" dirty="0" err="1" smtClean="0">
                <a:solidFill>
                  <a:srgbClr val="00264A"/>
                </a:solidFill>
              </a:rPr>
              <a:t>xxxx</a:t>
            </a:r>
            <a:endParaRPr lang="en-US" sz="1400" dirty="0" smtClean="0">
              <a:solidFill>
                <a:srgbClr val="00264A"/>
              </a:solidFill>
            </a:endParaRPr>
          </a:p>
          <a:p>
            <a:pPr marL="192088" lvl="2" indent="-188913">
              <a:spcBef>
                <a:spcPct val="20000"/>
              </a:spcBef>
              <a:buFontTx/>
              <a:buChar char="•"/>
            </a:pPr>
            <a:endParaRPr lang="en-US" sz="1400" b="1" dirty="0" smtClean="0">
              <a:solidFill>
                <a:srgbClr val="00264A"/>
              </a:solidFill>
            </a:endParaRPr>
          </a:p>
          <a:p>
            <a:pPr marL="192088" lvl="2" indent="-188913">
              <a:spcBef>
                <a:spcPct val="20000"/>
              </a:spcBef>
              <a:buFontTx/>
              <a:buChar char="•"/>
            </a:pPr>
            <a:r>
              <a:rPr lang="en-US" sz="1400" b="1" dirty="0" smtClean="0">
                <a:solidFill>
                  <a:srgbClr val="00264A"/>
                </a:solidFill>
              </a:rPr>
              <a:t>Monthly fee for </a:t>
            </a:r>
            <a:r>
              <a:rPr lang="en-US" sz="1400" b="1" dirty="0" err="1" smtClean="0">
                <a:solidFill>
                  <a:srgbClr val="00264A"/>
                </a:solidFill>
              </a:rPr>
              <a:t>MaRa</a:t>
            </a:r>
            <a:r>
              <a:rPr lang="en-US" sz="1400" b="1" dirty="0" smtClean="0">
                <a:solidFill>
                  <a:srgbClr val="00264A"/>
                </a:solidFill>
              </a:rPr>
              <a:t> will </a:t>
            </a:r>
            <a:r>
              <a:rPr lang="en-US" sz="1400" b="1" dirty="0">
                <a:solidFill>
                  <a:srgbClr val="00264A"/>
                </a:solidFill>
              </a:rPr>
              <a:t>not change (</a:t>
            </a:r>
            <a:r>
              <a:rPr lang="en-US" sz="1400" b="1" dirty="0" smtClean="0">
                <a:solidFill>
                  <a:srgbClr val="00264A"/>
                </a:solidFill>
              </a:rPr>
              <a:t>IS: 2483 € </a:t>
            </a:r>
            <a:r>
              <a:rPr lang="en-US" sz="1400" b="1" dirty="0">
                <a:solidFill>
                  <a:srgbClr val="00264A"/>
                </a:solidFill>
              </a:rPr>
              <a:t>/ month, APPS: </a:t>
            </a:r>
            <a:r>
              <a:rPr lang="en-US" sz="1400" b="1" dirty="0" smtClean="0">
                <a:solidFill>
                  <a:srgbClr val="00264A"/>
                </a:solidFill>
              </a:rPr>
              <a:t>5301 € / month).</a:t>
            </a:r>
            <a:endParaRPr lang="en-US" sz="1400" b="1" dirty="0" smtClean="0">
              <a:solidFill>
                <a:srgbClr val="00264A"/>
              </a:solidFill>
            </a:endParaRPr>
          </a:p>
        </p:txBody>
      </p:sp>
      <p:graphicFrame>
        <p:nvGraphicFramePr>
          <p:cNvPr id="15" name="Chart 14"/>
          <p:cNvGraphicFramePr>
            <a:graphicFrameLocks/>
          </p:cNvGraphicFramePr>
          <p:nvPr>
            <p:extLst>
              <p:ext uri="{D42A27DB-BD31-4B8C-83A1-F6EECF244321}">
                <p14:modId xmlns:p14="http://schemas.microsoft.com/office/powerpoint/2010/main" val="3073462209"/>
              </p:ext>
            </p:extLst>
          </p:nvPr>
        </p:nvGraphicFramePr>
        <p:xfrm>
          <a:off x="381003" y="2364622"/>
          <a:ext cx="3363684"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a:off x="250371" y="3614060"/>
            <a:ext cx="3657600" cy="0"/>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65243" y="3367839"/>
            <a:ext cx="510076" cy="246221"/>
          </a:xfrm>
          <a:prstGeom prst="rect">
            <a:avLst/>
          </a:prstGeom>
          <a:noFill/>
        </p:spPr>
        <p:txBody>
          <a:bodyPr wrap="none" rtlCol="0">
            <a:spAutoFit/>
          </a:bodyPr>
          <a:lstStyle/>
          <a:p>
            <a:r>
              <a:rPr lang="en-US" sz="1000" dirty="0" smtClean="0">
                <a:solidFill>
                  <a:srgbClr val="FF0000"/>
                </a:solidFill>
              </a:rPr>
              <a:t>target</a:t>
            </a:r>
            <a:endParaRPr lang="en-US" sz="1000" dirty="0"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1: Service Desk level 0+1 out scoping </a:t>
            </a:r>
            <a:endParaRPr lang="en-US" dirty="0"/>
          </a:p>
        </p:txBody>
      </p:sp>
      <p:sp>
        <p:nvSpPr>
          <p:cNvPr id="6" name="Content Placeholder 5"/>
          <p:cNvSpPr>
            <a:spLocks noGrp="1"/>
          </p:cNvSpPr>
          <p:nvPr>
            <p:ph idx="1"/>
          </p:nvPr>
        </p:nvSpPr>
        <p:spPr/>
        <p:txBody>
          <a:bodyPr/>
          <a:lstStyle/>
          <a:p>
            <a:r>
              <a:rPr lang="en-US" dirty="0" smtClean="0"/>
              <a:t>Service Desk level 1 will be moved to a new contract in 2016</a:t>
            </a:r>
          </a:p>
          <a:p>
            <a:pPr lvl="1"/>
            <a:r>
              <a:rPr lang="en-US" dirty="0" smtClean="0"/>
              <a:t>This will reduce the monthly fee by: </a:t>
            </a:r>
            <a:r>
              <a:rPr lang="en-US" dirty="0" err="1" smtClean="0"/>
              <a:t>xxxx</a:t>
            </a:r>
            <a:r>
              <a:rPr lang="en-US" dirty="0" smtClean="0"/>
              <a:t> €</a:t>
            </a:r>
            <a:endParaRPr lang="en-US" dirty="0" smtClean="0"/>
          </a:p>
          <a:p>
            <a:endParaRPr lang="en-US" dirty="0"/>
          </a:p>
        </p:txBody>
      </p:sp>
      <p:sp>
        <p:nvSpPr>
          <p:cNvPr id="2" name="TextBox 1"/>
          <p:cNvSpPr txBox="1"/>
          <p:nvPr/>
        </p:nvSpPr>
        <p:spPr>
          <a:xfrm rot="20042825">
            <a:off x="3080653" y="3026229"/>
            <a:ext cx="2989921" cy="523220"/>
          </a:xfrm>
          <a:prstGeom prst="rect">
            <a:avLst/>
          </a:prstGeom>
          <a:noFill/>
          <a:ln>
            <a:solidFill>
              <a:srgbClr val="FF0000"/>
            </a:solidFill>
          </a:ln>
        </p:spPr>
        <p:txBody>
          <a:bodyPr wrap="none" rtlCol="0">
            <a:spAutoFit/>
          </a:bodyPr>
          <a:lstStyle/>
          <a:p>
            <a:pPr algn="ctr"/>
            <a:r>
              <a:rPr lang="en-US" sz="1400" dirty="0" smtClean="0">
                <a:solidFill>
                  <a:srgbClr val="FF0000"/>
                </a:solidFill>
              </a:rPr>
              <a:t>This change will happen regardless</a:t>
            </a:r>
          </a:p>
          <a:p>
            <a:pPr algn="ctr"/>
            <a:r>
              <a:rPr lang="en-US" sz="1400" dirty="0" smtClean="0">
                <a:solidFill>
                  <a:srgbClr val="FF0000"/>
                </a:solidFill>
              </a:rPr>
              <a:t>of these negotiations</a:t>
            </a:r>
            <a:endParaRPr lang="en-US" sz="1400"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Service Desk level 2 to India</a:t>
            </a:r>
            <a:endParaRPr lang="en-US" dirty="0"/>
          </a:p>
        </p:txBody>
      </p:sp>
      <p:sp>
        <p:nvSpPr>
          <p:cNvPr id="6" name="Content Placeholder 5"/>
          <p:cNvSpPr>
            <a:spLocks noGrp="1"/>
          </p:cNvSpPr>
          <p:nvPr>
            <p:ph idx="1"/>
          </p:nvPr>
        </p:nvSpPr>
        <p:spPr/>
        <p:txBody>
          <a:bodyPr/>
          <a:lstStyle/>
          <a:p>
            <a:r>
              <a:rPr lang="en-US" dirty="0" smtClean="0"/>
              <a:t>Service Desk level 2 will be moved to India</a:t>
            </a:r>
          </a:p>
          <a:p>
            <a:pPr lvl="1"/>
            <a:r>
              <a:rPr lang="en-US" dirty="0" smtClean="0"/>
              <a:t>One-time fee of xxx €</a:t>
            </a:r>
            <a:endParaRPr lang="en-US" dirty="0" smtClean="0"/>
          </a:p>
          <a:p>
            <a:pPr lvl="1"/>
            <a:r>
              <a:rPr lang="en-US" dirty="0" smtClean="0"/>
              <a:t>This will reduce the monthly fee by </a:t>
            </a:r>
            <a:r>
              <a:rPr lang="en-US" dirty="0" err="1" smtClean="0"/>
              <a:t>xxxx</a:t>
            </a:r>
            <a:r>
              <a:rPr lang="en-US" dirty="0" smtClean="0"/>
              <a:t> €</a:t>
            </a:r>
          </a:p>
          <a:p>
            <a:pPr lvl="1"/>
            <a:r>
              <a:rPr lang="en-US" dirty="0" smtClean="0"/>
              <a:t>Effect to the client: Language change (</a:t>
            </a:r>
            <a:r>
              <a:rPr lang="en-US" dirty="0"/>
              <a:t>F</a:t>
            </a:r>
            <a:r>
              <a:rPr lang="en-US" dirty="0" smtClean="0"/>
              <a:t>innish -&gt; English)</a:t>
            </a:r>
          </a:p>
          <a:p>
            <a:pPr lvl="2"/>
            <a:r>
              <a:rPr lang="en-US" dirty="0" smtClean="0"/>
              <a:t>Assumed that SD level 1 will handle the translations</a:t>
            </a:r>
            <a:endParaRPr lang="en-US" dirty="0" smtClean="0"/>
          </a:p>
          <a:p>
            <a:endParaRPr lang="en-US" dirty="0"/>
          </a:p>
        </p:txBody>
      </p:sp>
    </p:spTree>
    <p:extLst>
      <p:ext uri="{BB962C8B-B14F-4D97-AF65-F5344CB8AC3E}">
        <p14:creationId xmlns:p14="http://schemas.microsoft.com/office/powerpoint/2010/main" val="2084225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a:t>
            </a:r>
            <a:r>
              <a:rPr lang="en-US" dirty="0" err="1" smtClean="0"/>
              <a:t>AppDynamics</a:t>
            </a:r>
            <a:endParaRPr lang="en-US" dirty="0"/>
          </a:p>
        </p:txBody>
      </p:sp>
      <p:sp>
        <p:nvSpPr>
          <p:cNvPr id="6" name="Content Placeholder 5"/>
          <p:cNvSpPr>
            <a:spLocks noGrp="1"/>
          </p:cNvSpPr>
          <p:nvPr>
            <p:ph idx="1"/>
          </p:nvPr>
        </p:nvSpPr>
        <p:spPr/>
        <p:txBody>
          <a:bodyPr/>
          <a:lstStyle/>
          <a:p>
            <a:r>
              <a:rPr lang="en-US" dirty="0"/>
              <a:t>Service Desk level 2 will be moved to India</a:t>
            </a:r>
          </a:p>
          <a:p>
            <a:pPr lvl="1"/>
            <a:r>
              <a:rPr lang="en-US" dirty="0"/>
              <a:t>One-time fee of xxx €</a:t>
            </a:r>
          </a:p>
          <a:p>
            <a:pPr lvl="1"/>
            <a:r>
              <a:rPr lang="en-US" dirty="0"/>
              <a:t>This will reduce the monthly fee by </a:t>
            </a:r>
            <a:r>
              <a:rPr lang="en-US" dirty="0" err="1"/>
              <a:t>xxxx</a:t>
            </a:r>
            <a:r>
              <a:rPr lang="en-US" dirty="0"/>
              <a:t> €</a:t>
            </a:r>
          </a:p>
          <a:p>
            <a:pPr lvl="1"/>
            <a:r>
              <a:rPr lang="en-US" dirty="0"/>
              <a:t>Effect to the client: Language change (Finnish -&gt; English)</a:t>
            </a:r>
          </a:p>
          <a:p>
            <a:pPr lvl="2"/>
            <a:r>
              <a:rPr lang="en-US" dirty="0"/>
              <a:t>Assumed that SD level 1 will handle the </a:t>
            </a:r>
            <a:r>
              <a:rPr lang="en-US" dirty="0" smtClean="0"/>
              <a:t>translations</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a:p>
        </p:txBody>
      </p:sp>
      <p:sp>
        <p:nvSpPr>
          <p:cNvPr id="2" name="Rectangle 1"/>
          <p:cNvSpPr/>
          <p:nvPr/>
        </p:nvSpPr>
        <p:spPr>
          <a:xfrm>
            <a:off x="0" y="4953000"/>
            <a:ext cx="9906002" cy="729343"/>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This needs to be +/-0 € business case in 12 months</a:t>
            </a:r>
            <a:endParaRPr lang="en-US" sz="2400" dirty="0" smtClean="0">
              <a:solidFill>
                <a:schemeClr val="tx2">
                  <a:lumMod val="50000"/>
                </a:schemeClr>
              </a:solidFill>
            </a:endParaRPr>
          </a:p>
        </p:txBody>
      </p:sp>
    </p:spTree>
    <p:extLst>
      <p:ext uri="{BB962C8B-B14F-4D97-AF65-F5344CB8AC3E}">
        <p14:creationId xmlns:p14="http://schemas.microsoft.com/office/powerpoint/2010/main" val="354596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4: Reduction on business areas</a:t>
            </a:r>
            <a:endParaRPr lang="en-US" dirty="0"/>
          </a:p>
        </p:txBody>
      </p:sp>
      <p:sp>
        <p:nvSpPr>
          <p:cNvPr id="6" name="Content Placeholder 5"/>
          <p:cNvSpPr>
            <a:spLocks noGrp="1"/>
          </p:cNvSpPr>
          <p:nvPr>
            <p:ph idx="1"/>
          </p:nvPr>
        </p:nvSpPr>
        <p:spPr/>
        <p:txBody>
          <a:bodyPr/>
          <a:lstStyle/>
          <a:p>
            <a:r>
              <a:rPr lang="en-US" dirty="0" smtClean="0"/>
              <a:t>Two business areas merged</a:t>
            </a:r>
            <a:endParaRPr lang="en-US" dirty="0"/>
          </a:p>
          <a:p>
            <a:pPr lvl="1"/>
            <a:r>
              <a:rPr lang="en-US" dirty="0"/>
              <a:t>One-time fee of xxx €</a:t>
            </a:r>
          </a:p>
          <a:p>
            <a:pPr lvl="1"/>
            <a:r>
              <a:rPr lang="en-US" dirty="0"/>
              <a:t>This will reduce the monthly fee by </a:t>
            </a:r>
            <a:r>
              <a:rPr lang="en-US" dirty="0" err="1"/>
              <a:t>xxxx</a:t>
            </a:r>
            <a:r>
              <a:rPr lang="en-US" dirty="0"/>
              <a:t> €</a:t>
            </a:r>
          </a:p>
          <a:p>
            <a:pPr lvl="1"/>
            <a:r>
              <a:rPr lang="en-US" dirty="0"/>
              <a:t>Effect to the client: </a:t>
            </a:r>
            <a:r>
              <a:rPr lang="en-US" dirty="0" smtClean="0"/>
              <a:t>xxx</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a:p>
        </p:txBody>
      </p:sp>
      <p:sp>
        <p:nvSpPr>
          <p:cNvPr id="2" name="Rectangle 1"/>
          <p:cNvSpPr/>
          <p:nvPr/>
        </p:nvSpPr>
        <p:spPr>
          <a:xfrm>
            <a:off x="0" y="4953000"/>
            <a:ext cx="9906002" cy="729343"/>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Currently there are 5 business areas - 3 of these will be removed</a:t>
            </a:r>
          </a:p>
          <a:p>
            <a:pPr algn="ctr"/>
            <a:r>
              <a:rPr lang="en-US" sz="2400" dirty="0" smtClean="0">
                <a:solidFill>
                  <a:schemeClr val="tx2">
                    <a:lumMod val="50000"/>
                  </a:schemeClr>
                </a:solidFill>
              </a:rPr>
              <a:t>or greatly reduce because of SATO</a:t>
            </a:r>
            <a:endParaRPr lang="en-US" sz="2400" dirty="0" smtClean="0">
              <a:solidFill>
                <a:schemeClr val="tx2">
                  <a:lumMod val="50000"/>
                </a:schemeClr>
              </a:solidFill>
            </a:endParaRPr>
          </a:p>
        </p:txBody>
      </p:sp>
    </p:spTree>
    <p:extLst>
      <p:ext uri="{BB962C8B-B14F-4D97-AF65-F5344CB8AC3E}">
        <p14:creationId xmlns:p14="http://schemas.microsoft.com/office/powerpoint/2010/main" val="1149035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5: Reduce the number of deployments in fixed fee</a:t>
            </a:r>
            <a:endParaRPr lang="en-US" dirty="0"/>
          </a:p>
        </p:txBody>
      </p:sp>
      <p:sp>
        <p:nvSpPr>
          <p:cNvPr id="6" name="Content Placeholder 5"/>
          <p:cNvSpPr>
            <a:spLocks noGrp="1"/>
          </p:cNvSpPr>
          <p:nvPr>
            <p:ph idx="1"/>
          </p:nvPr>
        </p:nvSpPr>
        <p:spPr/>
        <p:txBody>
          <a:bodyPr/>
          <a:lstStyle/>
          <a:p>
            <a:r>
              <a:rPr lang="en-US" dirty="0" smtClean="0"/>
              <a:t>In 2014 we did 570 deployments – can we reduce this to?</a:t>
            </a:r>
            <a:endParaRPr lang="en-US" dirty="0"/>
          </a:p>
          <a:p>
            <a:pPr lvl="1"/>
            <a:r>
              <a:rPr lang="en-US" dirty="0" smtClean="0"/>
              <a:t>This </a:t>
            </a:r>
            <a:r>
              <a:rPr lang="en-US" dirty="0"/>
              <a:t>will reduce the monthly fee by </a:t>
            </a:r>
            <a:r>
              <a:rPr lang="en-US" dirty="0" err="1"/>
              <a:t>xxxx</a:t>
            </a:r>
            <a:r>
              <a:rPr lang="en-US" dirty="0"/>
              <a:t> €</a:t>
            </a:r>
          </a:p>
          <a:p>
            <a:pPr lvl="1"/>
            <a:r>
              <a:rPr lang="en-US" dirty="0"/>
              <a:t>Effect to the client: </a:t>
            </a:r>
            <a:r>
              <a:rPr lang="en-US" dirty="0" smtClean="0"/>
              <a:t>xxx</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a:p>
        </p:txBody>
      </p:sp>
      <p:sp>
        <p:nvSpPr>
          <p:cNvPr id="2" name="Rectangle 1"/>
          <p:cNvSpPr/>
          <p:nvPr/>
        </p:nvSpPr>
        <p:spPr>
          <a:xfrm>
            <a:off x="0" y="4953000"/>
            <a:ext cx="9906002" cy="729343"/>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Can we reduce this to 0?</a:t>
            </a:r>
            <a:endParaRPr lang="en-US" sz="2400" dirty="0" smtClean="0">
              <a:solidFill>
                <a:schemeClr val="tx2">
                  <a:lumMod val="50000"/>
                </a:scheme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176933492"/>
              </p:ext>
            </p:extLst>
          </p:nvPr>
        </p:nvGraphicFramePr>
        <p:xfrm>
          <a:off x="4495800" y="3041650"/>
          <a:ext cx="914400" cy="771525"/>
        </p:xfrm>
        <a:graphic>
          <a:graphicData uri="http://schemas.openxmlformats.org/presentationml/2006/ole">
            <mc:AlternateContent xmlns:mc="http://schemas.openxmlformats.org/markup-compatibility/2006">
              <mc:Choice xmlns:v="urn:schemas-microsoft-com:vml" Requires="v">
                <p:oleObj spid="_x0000_s420871" name="Worksheet" showAsIcon="1" r:id="rId3" imgW="914400" imgH="771480" progId="Excel.Sheet.8">
                  <p:embed/>
                </p:oleObj>
              </mc:Choice>
              <mc:Fallback>
                <p:oleObj name="Worksheet" showAsIcon="1" r:id="rId3" imgW="914400" imgH="771480" progId="Excel.Sheet.8">
                  <p:embed/>
                  <p:pic>
                    <p:nvPicPr>
                      <p:cNvPr id="0" name=""/>
                      <p:cNvPicPr/>
                      <p:nvPr/>
                    </p:nvPicPr>
                    <p:blipFill>
                      <a:blip r:embed="rId4"/>
                      <a:stretch>
                        <a:fillRect/>
                      </a:stretch>
                    </p:blipFill>
                    <p:spPr>
                      <a:xfrm>
                        <a:off x="4495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5205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x: Technical Application Management</a:t>
            </a:r>
            <a:endParaRPr lang="en-US" dirty="0"/>
          </a:p>
        </p:txBody>
      </p:sp>
      <p:sp>
        <p:nvSpPr>
          <p:cNvPr id="6" name="Content Placeholder 5"/>
          <p:cNvSpPr>
            <a:spLocks noGrp="1"/>
          </p:cNvSpPr>
          <p:nvPr>
            <p:ph idx="1"/>
          </p:nvPr>
        </p:nvSpPr>
        <p:spPr/>
        <p:txBody>
          <a:bodyPr/>
          <a:lstStyle/>
          <a:p>
            <a:r>
              <a:rPr lang="en-US" dirty="0" smtClean="0"/>
              <a:t>Whole service moved to IS TAM</a:t>
            </a:r>
          </a:p>
          <a:p>
            <a:pPr lvl="1"/>
            <a:r>
              <a:rPr lang="en-US" dirty="0" smtClean="0"/>
              <a:t>Kills all APPS revenue</a:t>
            </a:r>
          </a:p>
          <a:p>
            <a:pPr lvl="1"/>
            <a:r>
              <a:rPr lang="en-US" dirty="0" smtClean="0"/>
              <a:t>We need to present this as an option because this matches what </a:t>
            </a:r>
            <a:r>
              <a:rPr lang="en-US" dirty="0" err="1" smtClean="0"/>
              <a:t>Tieto</a:t>
            </a:r>
            <a:r>
              <a:rPr lang="en-US" dirty="0" smtClean="0"/>
              <a:t> is offering</a:t>
            </a:r>
          </a:p>
          <a:p>
            <a:pPr lvl="1"/>
            <a:endParaRPr lang="en-US" dirty="0"/>
          </a:p>
          <a:p>
            <a:pPr lvl="1"/>
            <a:r>
              <a:rPr lang="en-US" dirty="0"/>
              <a:t>One-time fee of xxx €</a:t>
            </a:r>
          </a:p>
          <a:p>
            <a:pPr lvl="1"/>
            <a:r>
              <a:rPr lang="en-US" dirty="0"/>
              <a:t>This will reduce the monthly fee by </a:t>
            </a:r>
            <a:r>
              <a:rPr lang="en-US" dirty="0" err="1"/>
              <a:t>xxxx</a:t>
            </a:r>
            <a:r>
              <a:rPr lang="en-US" dirty="0"/>
              <a:t> €</a:t>
            </a:r>
          </a:p>
          <a:p>
            <a:pPr lvl="1"/>
            <a:r>
              <a:rPr lang="en-US" dirty="0"/>
              <a:t>Effect to the client: xxx</a:t>
            </a:r>
          </a:p>
          <a:p>
            <a:pPr lvl="1"/>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a:p>
        </p:txBody>
      </p:sp>
    </p:spTree>
    <p:extLst>
      <p:ext uri="{BB962C8B-B14F-4D97-AF65-F5344CB8AC3E}">
        <p14:creationId xmlns:p14="http://schemas.microsoft.com/office/powerpoint/2010/main" val="4945156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2.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16EAF5-9F7E-4C5F-8469-53DCC2EF1E8B}">
  <ds:schemaRef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4240</TotalTime>
  <Words>395</Words>
  <Application>Microsoft Office PowerPoint</Application>
  <PresentationFormat>A4 Paper (210x297 mm)</PresentationFormat>
  <Paragraphs>77</Paragraphs>
  <Slides>8</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8</vt:i4>
      </vt:variant>
    </vt:vector>
  </HeadingPairs>
  <TitlesOfParts>
    <vt:vector size="15" baseType="lpstr">
      <vt:lpstr>Arial</vt:lpstr>
      <vt:lpstr>Helvetica Light</vt:lpstr>
      <vt:lpstr>Wingdings</vt:lpstr>
      <vt:lpstr>ppt_Template_Capgemini_03_13</vt:lpstr>
      <vt:lpstr>Closing slides</vt:lpstr>
      <vt:lpstr>think-cell Slide</vt:lpstr>
      <vt:lpstr>Microsoft Excel 97-2003 Worksheet</vt:lpstr>
      <vt:lpstr>TOPSI 2.0 BAFO</vt:lpstr>
      <vt:lpstr>Discount</vt:lpstr>
      <vt:lpstr>Option 1: Service Desk level 0+1 out scoping </vt:lpstr>
      <vt:lpstr>Option 2: Service Desk level 2 to India</vt:lpstr>
      <vt:lpstr>Option 3: AppDynamics</vt:lpstr>
      <vt:lpstr>Option 4: Reduction on business areas</vt:lpstr>
      <vt:lpstr>Option 5: Reduce the number of deployments in fixed fee</vt:lpstr>
      <vt:lpstr>Option x: Technical Application Management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Koykka, Mika</cp:lastModifiedBy>
  <cp:revision>1157</cp:revision>
  <dcterms:created xsi:type="dcterms:W3CDTF">2011-01-05T12:56:36Z</dcterms:created>
  <dcterms:modified xsi:type="dcterms:W3CDTF">2015-08-31T12:26:25Z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